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2"/>
  </p:notesMasterIdLst>
  <p:sldIdLst>
    <p:sldId id="256" r:id="rId3"/>
    <p:sldId id="258" r:id="rId4"/>
    <p:sldId id="257" r:id="rId5"/>
    <p:sldId id="262" r:id="rId6"/>
    <p:sldId id="958" r:id="rId7"/>
    <p:sldId id="1022" r:id="rId8"/>
    <p:sldId id="940" r:id="rId9"/>
    <p:sldId id="1028" r:id="rId10"/>
    <p:sldId id="1025" r:id="rId11"/>
    <p:sldId id="1029" r:id="rId12"/>
    <p:sldId id="1031" r:id="rId13"/>
    <p:sldId id="1024" r:id="rId14"/>
    <p:sldId id="1023" r:id="rId15"/>
    <p:sldId id="1026" r:id="rId16"/>
    <p:sldId id="1027" r:id="rId17"/>
    <p:sldId id="894" r:id="rId18"/>
    <p:sldId id="955" r:id="rId19"/>
    <p:sldId id="960" r:id="rId20"/>
    <p:sldId id="961" r:id="rId21"/>
    <p:sldId id="962" r:id="rId22"/>
    <p:sldId id="964" r:id="rId23"/>
    <p:sldId id="965" r:id="rId24"/>
    <p:sldId id="967" r:id="rId25"/>
    <p:sldId id="968" r:id="rId26"/>
    <p:sldId id="969" r:id="rId27"/>
    <p:sldId id="970" r:id="rId28"/>
    <p:sldId id="971" r:id="rId29"/>
    <p:sldId id="972" r:id="rId30"/>
    <p:sldId id="973" r:id="rId31"/>
    <p:sldId id="974" r:id="rId32"/>
    <p:sldId id="1020" r:id="rId33"/>
    <p:sldId id="1038" r:id="rId34"/>
    <p:sldId id="1021" r:id="rId35"/>
    <p:sldId id="975" r:id="rId36"/>
    <p:sldId id="976" r:id="rId37"/>
    <p:sldId id="977" r:id="rId38"/>
    <p:sldId id="978" r:id="rId39"/>
    <p:sldId id="913" r:id="rId40"/>
    <p:sldId id="259" r:id="rId41"/>
    <p:sldId id="979" r:id="rId42"/>
    <p:sldId id="980" r:id="rId43"/>
    <p:sldId id="981" r:id="rId44"/>
    <p:sldId id="1002" r:id="rId45"/>
    <p:sldId id="983" r:id="rId46"/>
    <p:sldId id="985" r:id="rId47"/>
    <p:sldId id="986" r:id="rId48"/>
    <p:sldId id="988" r:id="rId49"/>
    <p:sldId id="989" r:id="rId50"/>
    <p:sldId id="990" r:id="rId51"/>
    <p:sldId id="991" r:id="rId52"/>
    <p:sldId id="992" r:id="rId53"/>
    <p:sldId id="994" r:id="rId54"/>
    <p:sldId id="997" r:id="rId55"/>
    <p:sldId id="998" r:id="rId56"/>
    <p:sldId id="995" r:id="rId57"/>
    <p:sldId id="996" r:id="rId58"/>
    <p:sldId id="1036" r:id="rId59"/>
    <p:sldId id="1037" r:id="rId60"/>
    <p:sldId id="999" r:id="rId61"/>
    <p:sldId id="1001" r:id="rId62"/>
    <p:sldId id="1019" r:id="rId63"/>
    <p:sldId id="1004" r:id="rId64"/>
    <p:sldId id="1005" r:id="rId65"/>
    <p:sldId id="1006" r:id="rId66"/>
    <p:sldId id="1007" r:id="rId67"/>
    <p:sldId id="1008" r:id="rId68"/>
    <p:sldId id="1009" r:id="rId69"/>
    <p:sldId id="1010" r:id="rId70"/>
    <p:sldId id="1011" r:id="rId71"/>
    <p:sldId id="1012" r:id="rId72"/>
    <p:sldId id="1033" r:id="rId73"/>
    <p:sldId id="1014" r:id="rId74"/>
    <p:sldId id="1015" r:id="rId75"/>
    <p:sldId id="1016" r:id="rId76"/>
    <p:sldId id="1034" r:id="rId77"/>
    <p:sldId id="1035" r:id="rId78"/>
    <p:sldId id="1017" r:id="rId79"/>
    <p:sldId id="275" r:id="rId80"/>
    <p:sldId id="260" r:id="rId8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0C72D9A-F4C7-4A63-8628-48210C159453}">
          <p14:sldIdLst>
            <p14:sldId id="256"/>
            <p14:sldId id="258"/>
            <p14:sldId id="257"/>
            <p14:sldId id="262"/>
            <p14:sldId id="958"/>
            <p14:sldId id="1022"/>
            <p14:sldId id="940"/>
            <p14:sldId id="1028"/>
            <p14:sldId id="1025"/>
            <p14:sldId id="1029"/>
            <p14:sldId id="1031"/>
            <p14:sldId id="1024"/>
            <p14:sldId id="1023"/>
            <p14:sldId id="1026"/>
            <p14:sldId id="1027"/>
            <p14:sldId id="894"/>
            <p14:sldId id="955"/>
            <p14:sldId id="960"/>
            <p14:sldId id="961"/>
            <p14:sldId id="962"/>
            <p14:sldId id="964"/>
            <p14:sldId id="965"/>
            <p14:sldId id="967"/>
            <p14:sldId id="968"/>
            <p14:sldId id="969"/>
            <p14:sldId id="970"/>
            <p14:sldId id="971"/>
            <p14:sldId id="972"/>
            <p14:sldId id="973"/>
            <p14:sldId id="974"/>
            <p14:sldId id="1020"/>
            <p14:sldId id="1038"/>
            <p14:sldId id="1021"/>
            <p14:sldId id="975"/>
            <p14:sldId id="976"/>
            <p14:sldId id="977"/>
            <p14:sldId id="978"/>
            <p14:sldId id="913"/>
            <p14:sldId id="259"/>
            <p14:sldId id="979"/>
            <p14:sldId id="980"/>
            <p14:sldId id="981"/>
            <p14:sldId id="1002"/>
            <p14:sldId id="983"/>
            <p14:sldId id="985"/>
            <p14:sldId id="986"/>
            <p14:sldId id="988"/>
            <p14:sldId id="989"/>
            <p14:sldId id="990"/>
            <p14:sldId id="991"/>
            <p14:sldId id="992"/>
            <p14:sldId id="994"/>
            <p14:sldId id="997"/>
            <p14:sldId id="998"/>
            <p14:sldId id="995"/>
            <p14:sldId id="996"/>
            <p14:sldId id="1036"/>
            <p14:sldId id="1037"/>
            <p14:sldId id="999"/>
            <p14:sldId id="1001"/>
            <p14:sldId id="1019"/>
            <p14:sldId id="1004"/>
            <p14:sldId id="1005"/>
            <p14:sldId id="1006"/>
            <p14:sldId id="1007"/>
            <p14:sldId id="1008"/>
            <p14:sldId id="1009"/>
            <p14:sldId id="1010"/>
            <p14:sldId id="1011"/>
            <p14:sldId id="1012"/>
            <p14:sldId id="1033"/>
            <p14:sldId id="1014"/>
            <p14:sldId id="1015"/>
            <p14:sldId id="1016"/>
            <p14:sldId id="1034"/>
            <p14:sldId id="1035"/>
            <p14:sldId id="1017"/>
            <p14:sldId id="275"/>
            <p14:sldId id="260"/>
          </p14:sldIdLst>
        </p14:section>
        <p14:section name="backup" id="{FEF9C0B7-05A6-4DD5-BC09-4642787843C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io Pagnotta" initials="SP" lastIdx="1" clrIdx="0">
    <p:extLst>
      <p:ext uri="{19B8F6BF-5375-455C-9EA6-DF929625EA0E}">
        <p15:presenceInfo xmlns:p15="http://schemas.microsoft.com/office/powerpoint/2012/main" userId="02770c0e54955a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66CC"/>
    <a:srgbClr val="AED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7C88A-267A-4AD9-A8EC-220EB50EEA72}" v="573" dt="2022-11-17T10:17:52.27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51" d="100"/>
          <a:sy n="51" d="100"/>
        </p:scale>
        <p:origin x="90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BCC1958-94E5-4438-9C19-43CA621CAFB1}" type="datetimeFigureOut">
              <a:rPr lang="it-IT" smtClean="0"/>
              <a:t>24/11/2022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E45AF4-CEE5-4612-B07C-2FE6474B675E}" type="slidenum">
              <a:rPr lang="it-IT" smtClean="0"/>
              <a:t>‹N›</a:t>
            </a:fld>
            <a:endParaRPr lang="it-IT"/>
          </a:p>
        </p:txBody>
      </p:sp>
    </p:spTree>
    <p:extLst>
      <p:ext uri="{BB962C8B-B14F-4D97-AF65-F5344CB8AC3E}">
        <p14:creationId xmlns:p14="http://schemas.microsoft.com/office/powerpoint/2010/main" val="105062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358983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354084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193936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278191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356453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266765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230225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259652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4814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6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lnSpc>
                <a:spcPct val="118000"/>
              </a:lnSpc>
              <a:spcBef>
                <a:spcPct val="0"/>
              </a:spcBef>
            </a:pPr>
            <a:endParaRPr lang="it-IT" altLang="it-IT"/>
          </a:p>
        </p:txBody>
      </p:sp>
      <p:sp>
        <p:nvSpPr>
          <p:cNvPr id="8195" name="Shape 69"/>
          <p:cNvSpPr>
            <a:spLocks noGrp="1" noRot="1" noChangeAspect="1" noTextEdit="1"/>
          </p:cNvSpPr>
          <p:nvPr>
            <p:ph type="sldImg" idx="2"/>
          </p:nvPr>
        </p:nvSpPr>
        <p:spPr>
          <a:noFill/>
        </p:spPr>
      </p:sp>
    </p:spTree>
    <p:extLst>
      <p:ext uri="{BB962C8B-B14F-4D97-AF65-F5344CB8AC3E}">
        <p14:creationId xmlns:p14="http://schemas.microsoft.com/office/powerpoint/2010/main" val="200089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E66DE50A-6802-4E7E-ACE1-39C6FD3B04E0}" type="datetime1">
              <a:rPr lang="it-IT" smtClean="0"/>
              <a:t>24/11/2022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8867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5082B4E2-2C93-4EB7-9371-F8CECBA0496F}" type="datetime1">
              <a:rPr lang="it-IT" smtClean="0"/>
              <a:t>24/11/2022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615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46F1C79F-F00B-42C0-8D7F-FD7993EF04A8}" type="datetime1">
              <a:rPr lang="it-IT" smtClean="0"/>
              <a:t>24/11/2022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4660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66DE50A-6802-4E7E-ACE1-39C6FD3B04E0}" type="datetime1">
              <a:rPr lang="it-IT" smtClean="0"/>
              <a:t>24/11/2022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88675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02AA09-BA45-4B13-8726-ECBC8D70D1EE}" type="datetime1">
              <a:rPr lang="it-IT" smtClean="0"/>
              <a:t>24/11/2022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3150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B6313974-CC1B-48E4-BCAF-506DBF4F7F85}" type="datetime1">
              <a:rPr lang="it-IT" smtClean="0"/>
              <a:t>24/11/2022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174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8D3486A-9FFA-41C6-B95D-9F871F741B6C}" type="datetime1">
              <a:rPr lang="it-IT" smtClean="0"/>
              <a:t>24/11/2022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72903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93D3778-3D95-4C44-9C40-7DA61B7DE177}" type="datetime1">
              <a:rPr lang="it-IT" smtClean="0"/>
              <a:t>24/11/2022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49328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4A427B6-3C65-4C67-B6BA-FAC4BE8C7D7D}" type="datetime1">
              <a:rPr lang="it-IT" smtClean="0"/>
              <a:t>24/11/2022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0405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3B67C2-3D05-4E64-9C76-41899224BEB0}" type="datetime1">
              <a:rPr lang="it-IT" smtClean="0"/>
              <a:t>24/11/2022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2625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921703D-10B0-490D-BCB6-2F6CDB68FAE9}" type="datetime1">
              <a:rPr lang="it-IT" smtClean="0"/>
              <a:t>24/11/2022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900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C602AA09-BA45-4B13-8726-ECBC8D70D1EE}" type="datetime1">
              <a:rPr lang="it-IT" smtClean="0"/>
              <a:t>24/11/2022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31504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2CF971F-069A-44F4-AFBE-D707A1C0DD2F}" type="datetime1">
              <a:rPr lang="it-IT" smtClean="0"/>
              <a:t>24/11/2022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4523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082B4E2-2C93-4EB7-9371-F8CECBA0496F}" type="datetime1">
              <a:rPr lang="it-IT" smtClean="0"/>
              <a:t>24/11/2022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36154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6F1C79F-F00B-42C0-8D7F-FD7993EF04A8}" type="datetime1">
              <a:rPr lang="it-IT" smtClean="0"/>
              <a:t>24/11/2022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46609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B6313974-CC1B-48E4-BCAF-506DBF4F7F85}" type="datetime1">
              <a:rPr lang="it-IT" smtClean="0"/>
              <a:t>24/11/2022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174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08D3486A-9FFA-41C6-B95D-9F871F741B6C}" type="datetime1">
              <a:rPr lang="it-IT" smtClean="0"/>
              <a:t>24/11/2022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7290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838200" y="6356350"/>
            <a:ext cx="2743200" cy="365125"/>
          </a:xfrm>
          <a:prstGeom prst="rect">
            <a:avLst/>
          </a:prstGeom>
        </p:spPr>
        <p:txBody>
          <a:bodyPr/>
          <a:lstStyle/>
          <a:p>
            <a:fld id="{893D3778-3D95-4C44-9C40-7DA61B7DE177}" type="datetime1">
              <a:rPr lang="it-IT" smtClean="0"/>
              <a:t>24/11/2022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49328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838200" y="6356350"/>
            <a:ext cx="2743200" cy="365125"/>
          </a:xfrm>
          <a:prstGeom prst="rect">
            <a:avLst/>
          </a:prstGeom>
        </p:spPr>
        <p:txBody>
          <a:bodyPr/>
          <a:lstStyle/>
          <a:p>
            <a:fld id="{D4A427B6-3C65-4C67-B6BA-FAC4BE8C7D7D}" type="datetime1">
              <a:rPr lang="it-IT" smtClean="0"/>
              <a:t>24/11/2022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0405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56350"/>
            <a:ext cx="2743200" cy="365125"/>
          </a:xfrm>
          <a:prstGeom prst="rect">
            <a:avLst/>
          </a:prstGeom>
        </p:spPr>
        <p:txBody>
          <a:bodyPr/>
          <a:lstStyle/>
          <a:p>
            <a:fld id="{C03B67C2-3D05-4E64-9C76-41899224BEB0}" type="datetime1">
              <a:rPr lang="it-IT" smtClean="0"/>
              <a:t>24/11/2022</a:t>
            </a:fld>
            <a:endParaRPr lang="it-IT"/>
          </a:p>
        </p:txBody>
      </p:sp>
      <p:sp>
        <p:nvSpPr>
          <p:cNvPr id="3" name="Segnaposto piè di pagina 2"/>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252625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3921703D-10B0-490D-BCB6-2F6CDB68FAE9}" type="datetime1">
              <a:rPr lang="it-IT" smtClean="0"/>
              <a:t>24/11/2022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309008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a:xfrm>
            <a:off x="838200" y="6356350"/>
            <a:ext cx="2743200" cy="365125"/>
          </a:xfrm>
          <a:prstGeom prst="rect">
            <a:avLst/>
          </a:prstGeom>
        </p:spPr>
        <p:txBody>
          <a:bodyPr/>
          <a:lstStyle/>
          <a:p>
            <a:fld id="{E2CF971F-069A-44F4-AFBE-D707A1C0DD2F}" type="datetime1">
              <a:rPr lang="it-IT" smtClean="0"/>
              <a:t>24/11/2022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A2BCB809-4011-4EF2-8267-5DCEC8DB1256}" type="slidenum">
              <a:rPr lang="it-IT" smtClean="0"/>
              <a:t>‹N›</a:t>
            </a:fld>
            <a:endParaRPr lang="it-IT"/>
          </a:p>
        </p:txBody>
      </p:sp>
    </p:spTree>
    <p:extLst>
      <p:ext uri="{BB962C8B-B14F-4D97-AF65-F5344CB8AC3E}">
        <p14:creationId xmlns:p14="http://schemas.microsoft.com/office/powerpoint/2010/main" val="144523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3763298" y="63858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B809-4011-4EF2-8267-5DCEC8DB1256}" type="slidenum">
              <a:rPr lang="it-IT" smtClean="0"/>
              <a:t>‹N›</a:t>
            </a:fld>
            <a:endParaRPr lang="it-IT"/>
          </a:p>
        </p:txBody>
      </p:sp>
    </p:spTree>
    <p:extLst>
      <p:ext uri="{BB962C8B-B14F-4D97-AF65-F5344CB8AC3E}">
        <p14:creationId xmlns:p14="http://schemas.microsoft.com/office/powerpoint/2010/main" val="239010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4447C-9175-46E9-91D2-713B2FF7B773}" type="datetime1">
              <a:rPr lang="it-IT" smtClean="0"/>
              <a:t>24/11/2022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B809-4011-4EF2-8267-5DCEC8DB1256}" type="slidenum">
              <a:rPr lang="it-IT" smtClean="0"/>
              <a:t>‹N›</a:t>
            </a:fld>
            <a:endParaRPr lang="it-IT"/>
          </a:p>
        </p:txBody>
      </p:sp>
    </p:spTree>
    <p:extLst>
      <p:ext uri="{BB962C8B-B14F-4D97-AF65-F5344CB8AC3E}">
        <p14:creationId xmlns:p14="http://schemas.microsoft.com/office/powerpoint/2010/main" val="2390100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6.png"/><Relationship Id="rId16" Type="http://schemas.openxmlformats.org/officeDocument/2006/relationships/image" Target="../media/image10.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9.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agid.gov.it/sites/default/files/repository_files/modalita_identificazione_indicatori_monitoraggio.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agid.gov.it/sites/default/files/repository_files/schema_documento_di_screening.odt"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consip.it/bandi-di-gara/gare-e-avvisi/gara-servizi-applicativi-in-ottica-cloud-e-pmo" TargetMode="External"/><Relationship Id="rId4" Type="http://schemas.openxmlformats.org/officeDocument/2006/relationships/hyperlink" Target="https://www.consip.it/bandi-di-gara/gare-e-avvisi/gara-digital-transformatio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42.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agid.gov.it/it/agenzia/competenze-e-funzioni/monitoraggio-contratt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221829" y="2591275"/>
            <a:ext cx="7748342" cy="1077218"/>
          </a:xfrm>
          <a:prstGeom prst="rect">
            <a:avLst/>
          </a:prstGeom>
          <a:noFill/>
        </p:spPr>
        <p:txBody>
          <a:bodyPr wrap="square" rtlCol="0">
            <a:spAutoFit/>
          </a:bodyPr>
          <a:lstStyle/>
          <a:p>
            <a:pPr algn="ctr"/>
            <a:r>
              <a:rPr lang="it-IT" sz="3200" b="1">
                <a:solidFill>
                  <a:srgbClr val="0070C0"/>
                </a:solidFill>
                <a:ea typeface="Tahoma" panose="020B0604030504040204" pitchFamily="34" charset="0"/>
                <a:cs typeface="Tahoma" panose="020B0604030504040204" pitchFamily="34" charset="0"/>
              </a:rPr>
              <a:t>FORMAZIONE AGID – FORMEZ SULLA TRANSIZIONE DIGITALE DELLA PA </a:t>
            </a:r>
          </a:p>
        </p:txBody>
      </p:sp>
      <p:pic>
        <p:nvPicPr>
          <p:cNvPr id="11" name="Immagine 10" descr="Logo AgiD - Agenzia per l'Italia Digitale" title="Logo AgiD - Agenzia per l'Italia Digitale"/>
          <p:cNvPicPr/>
          <p:nvPr/>
        </p:nvPicPr>
        <p:blipFill>
          <a:blip r:embed="rId2"/>
          <a:srcRect l="-469" r="-469"/>
          <a:stretch>
            <a:fillRect/>
          </a:stretch>
        </p:blipFill>
        <p:spPr>
          <a:xfrm>
            <a:off x="777822" y="458291"/>
            <a:ext cx="3913922" cy="922289"/>
          </a:xfrm>
          <a:prstGeom prst="rect">
            <a:avLst/>
          </a:prstGeom>
          <a:noFill/>
          <a:ln>
            <a:noFill/>
            <a:prstDash/>
          </a:ln>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603" y="669593"/>
            <a:ext cx="2579623" cy="647772"/>
          </a:xfrm>
          <a:prstGeom prst="rect">
            <a:avLst/>
          </a:prstGeom>
        </p:spPr>
      </p:pic>
      <p:pic>
        <p:nvPicPr>
          <p:cNvPr id="5" name="Immagine 4">
            <a:extLst>
              <a:ext uri="{FF2B5EF4-FFF2-40B4-BE49-F238E27FC236}">
                <a16:creationId xmlns:a16="http://schemas.microsoft.com/office/drawing/2014/main" id="{558DA716-B8FB-474F-AA6C-0C08CC4F8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810" y="6217920"/>
            <a:ext cx="6850380" cy="640080"/>
          </a:xfrm>
          <a:prstGeom prst="rect">
            <a:avLst/>
          </a:prstGeom>
        </p:spPr>
      </p:pic>
      <p:sp>
        <p:nvSpPr>
          <p:cNvPr id="20" name="Rettangolo 19">
            <a:extLst>
              <a:ext uri="{FF2B5EF4-FFF2-40B4-BE49-F238E27FC236}">
                <a16:creationId xmlns:a16="http://schemas.microsoft.com/office/drawing/2014/main" id="{8E0EB652-EDBF-4698-B2A8-295E88173A26}"/>
              </a:ext>
            </a:extLst>
          </p:cNvPr>
          <p:cNvSpPr/>
          <p:nvPr/>
        </p:nvSpPr>
        <p:spPr>
          <a:xfrm>
            <a:off x="2670810" y="5664838"/>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7C866FAE-D4BE-46C1-95C8-353306521DD2}"/>
              </a:ext>
            </a:extLst>
          </p:cNvPr>
          <p:cNvSpPr txBox="1"/>
          <p:nvPr/>
        </p:nvSpPr>
        <p:spPr>
          <a:xfrm>
            <a:off x="2734783" y="4247935"/>
            <a:ext cx="7671960" cy="1107996"/>
          </a:xfrm>
          <a:prstGeom prst="rect">
            <a:avLst/>
          </a:prstGeom>
          <a:noFill/>
        </p:spPr>
        <p:txBody>
          <a:bodyPr wrap="square">
            <a:spAutoFit/>
          </a:bodyPr>
          <a:lstStyle/>
          <a:p>
            <a:pPr algn="ctr"/>
            <a:r>
              <a:rPr lang="it-IT" sz="2000" b="1">
                <a:solidFill>
                  <a:srgbClr val="0070C0"/>
                </a:solidFill>
                <a:ea typeface="Tahoma" panose="020B0604030504040204" pitchFamily="34" charset="0"/>
                <a:cs typeface="Tahoma" panose="020B0604030504040204" pitchFamily="34" charset="0"/>
              </a:rPr>
              <a:t>Progetto Informazione e formazione per la transizione digitale della PA nell'ambito del progetto «Italia Login – la casa del cittadino»</a:t>
            </a:r>
          </a:p>
          <a:p>
            <a:pPr algn="ctr">
              <a:spcBef>
                <a:spcPts val="1200"/>
              </a:spcBef>
            </a:pPr>
            <a:r>
              <a:rPr lang="it-IT" sz="1600">
                <a:solidFill>
                  <a:srgbClr val="0070C0"/>
                </a:solidFill>
                <a:ea typeface="Tahoma" panose="020B0604030504040204" pitchFamily="34" charset="0"/>
                <a:cs typeface="Tahoma" panose="020B0604030504040204" pitchFamily="34" charset="0"/>
              </a:rPr>
              <a:t>(A valere sul PON </a:t>
            </a:r>
            <a:r>
              <a:rPr lang="it-IT" sz="1600" err="1">
                <a:solidFill>
                  <a:srgbClr val="0070C0"/>
                </a:solidFill>
                <a:ea typeface="Tahoma" panose="020B0604030504040204" pitchFamily="34" charset="0"/>
                <a:cs typeface="Tahoma" panose="020B0604030504040204" pitchFamily="34" charset="0"/>
              </a:rPr>
              <a:t>Governance</a:t>
            </a:r>
            <a:r>
              <a:rPr lang="it-IT" sz="1600">
                <a:solidFill>
                  <a:srgbClr val="0070C0"/>
                </a:solidFill>
                <a:ea typeface="Tahoma" panose="020B0604030504040204" pitchFamily="34" charset="0"/>
                <a:cs typeface="Tahoma" panose="020B0604030504040204" pitchFamily="34" charset="0"/>
              </a:rPr>
              <a:t> e Capacità Istituzionale 2014-2020)</a:t>
            </a:r>
          </a:p>
        </p:txBody>
      </p:sp>
    </p:spTree>
    <p:extLst>
      <p:ext uri="{BB962C8B-B14F-4D97-AF65-F5344CB8AC3E}">
        <p14:creationId xmlns:p14="http://schemas.microsoft.com/office/powerpoint/2010/main" val="174359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Categorie di contratti</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2450094"/>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3</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se uso una convenzione </a:t>
            </a:r>
            <a:r>
              <a:rPr lang="it-IT" i="1" kern="0" dirty="0" err="1">
                <a:solidFill>
                  <a:schemeClr val="accent1">
                    <a:lumMod val="75000"/>
                  </a:schemeClr>
                </a:solidFill>
                <a:latin typeface="Calibri" panose="020F0502020204030204" pitchFamily="34" charset="0"/>
                <a:cs typeface="Calibri" panose="020F0502020204030204" pitchFamily="34" charset="0"/>
              </a:rPr>
              <a:t>consip</a:t>
            </a:r>
            <a:r>
              <a:rPr lang="it-IT" i="1" kern="0" dirty="0">
                <a:solidFill>
                  <a:schemeClr val="accent1">
                    <a:lumMod val="75000"/>
                  </a:schemeClr>
                </a:solidFill>
                <a:latin typeface="Calibri" panose="020F0502020204030204" pitchFamily="34" charset="0"/>
                <a:cs typeface="Calibri" panose="020F0502020204030204" pitchFamily="34" charset="0"/>
              </a:rPr>
              <a:t> con comparatore ed ho n affidamenti ma a RTI differenti, se supero i 10M tutti i contratti saranno monitorati?</a:t>
            </a:r>
          </a:p>
          <a:p>
            <a:pPr>
              <a:lnSpc>
                <a:spcPct val="107000"/>
              </a:lnSpc>
            </a:pPr>
            <a:endParaRPr lang="it-IT" i="1" kern="0" dirty="0">
              <a:solidFill>
                <a:schemeClr val="accent1">
                  <a:lumMod val="75000"/>
                </a:schemeClr>
              </a:solidFill>
              <a:latin typeface="Calibri" panose="020F0502020204030204" pitchFamily="34" charset="0"/>
              <a:cs typeface="Calibri" panose="020F0502020204030204" pitchFamily="34"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4</a:t>
            </a:r>
            <a:r>
              <a:rPr lang="it-IT" kern="0" dirty="0">
                <a:solidFill>
                  <a:schemeClr val="accent1">
                    <a:lumMod val="75000"/>
                  </a:schemeClr>
                </a:solidFill>
                <a:latin typeface="Calibri" panose="020F0502020204030204" pitchFamily="34" charset="0"/>
                <a:cs typeface="Calibri" panose="020F0502020204030204" pitchFamily="34" charset="0"/>
              </a:rPr>
              <a:t>:</a:t>
            </a:r>
            <a:r>
              <a:rPr lang="it-IT" i="1" kern="0" dirty="0">
                <a:solidFill>
                  <a:schemeClr val="accent1">
                    <a:lumMod val="75000"/>
                  </a:schemeClr>
                </a:solidFill>
                <a:latin typeface="Calibri" panose="020F0502020204030204" pitchFamily="34" charset="0"/>
                <a:cs typeface="Calibri" panose="020F0502020204030204" pitchFamily="34" charset="0"/>
              </a:rPr>
              <a:t> Quindi la stipula del n-esimo contratto </a:t>
            </a:r>
            <a:r>
              <a:rPr lang="it-IT" i="1" kern="0" dirty="0" err="1">
                <a:solidFill>
                  <a:schemeClr val="accent1">
                    <a:lumMod val="75000"/>
                  </a:schemeClr>
                </a:solidFill>
                <a:latin typeface="Calibri" panose="020F0502020204030204" pitchFamily="34" charset="0"/>
                <a:cs typeface="Calibri" panose="020F0502020204030204" pitchFamily="34" charset="0"/>
              </a:rPr>
              <a:t>consip</a:t>
            </a:r>
            <a:r>
              <a:rPr lang="it-IT" i="1" kern="0" dirty="0">
                <a:solidFill>
                  <a:schemeClr val="accent1">
                    <a:lumMod val="75000"/>
                  </a:schemeClr>
                </a:solidFill>
                <a:latin typeface="Calibri" panose="020F0502020204030204" pitchFamily="34" charset="0"/>
                <a:cs typeface="Calibri" panose="020F0502020204030204" pitchFamily="34" charset="0"/>
              </a:rPr>
              <a:t> al raggiungimento dei 10M implica il monitoraggio di contratti avviati magari molto tempo prima? Stessa cosa per le società in-house? </a:t>
            </a:r>
          </a:p>
          <a:p>
            <a:pPr>
              <a:lnSpc>
                <a:spcPct val="107000"/>
              </a:lnSpc>
            </a:pPr>
            <a:endParaRPr lang="it-IT" i="1" kern="0" dirty="0">
              <a:solidFill>
                <a:schemeClr val="accent1">
                  <a:lumMod val="75000"/>
                </a:schemeClr>
              </a:solidFill>
              <a:latin typeface="Calibri" panose="020F0502020204030204" pitchFamily="34" charset="0"/>
              <a:cs typeface="Calibri" panose="020F0502020204030204" pitchFamily="34"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5</a:t>
            </a:r>
            <a:r>
              <a:rPr lang="it-IT" kern="0" dirty="0">
                <a:solidFill>
                  <a:schemeClr val="accent1">
                    <a:lumMod val="75000"/>
                  </a:schemeClr>
                </a:solidFill>
                <a:latin typeface="Calibri" panose="020F0502020204030204" pitchFamily="34" charset="0"/>
                <a:cs typeface="Calibri" panose="020F0502020204030204" pitchFamily="34" charset="0"/>
              </a:rPr>
              <a:t>:</a:t>
            </a:r>
            <a:r>
              <a:rPr lang="it-IT" i="1" kern="0" dirty="0">
                <a:solidFill>
                  <a:schemeClr val="accent1">
                    <a:lumMod val="75000"/>
                  </a:schemeClr>
                </a:solidFill>
                <a:latin typeface="Calibri" panose="020F0502020204030204" pitchFamily="34" charset="0"/>
                <a:cs typeface="Calibri" panose="020F0502020204030204" pitchFamily="34" charset="0"/>
              </a:rPr>
              <a:t> Quindi la stipula del n-esimo contratto </a:t>
            </a:r>
            <a:r>
              <a:rPr lang="it-IT" i="1" kern="0" dirty="0" err="1">
                <a:solidFill>
                  <a:schemeClr val="accent1">
                    <a:lumMod val="75000"/>
                  </a:schemeClr>
                </a:solidFill>
                <a:latin typeface="Calibri" panose="020F0502020204030204" pitchFamily="34" charset="0"/>
                <a:cs typeface="Calibri" panose="020F0502020204030204" pitchFamily="34" charset="0"/>
              </a:rPr>
              <a:t>consip</a:t>
            </a:r>
            <a:r>
              <a:rPr lang="it-IT" i="1" kern="0" dirty="0">
                <a:solidFill>
                  <a:schemeClr val="accent1">
                    <a:lumMod val="75000"/>
                  </a:schemeClr>
                </a:solidFill>
                <a:latin typeface="Calibri" panose="020F0502020204030204" pitchFamily="34" charset="0"/>
                <a:cs typeface="Calibri" panose="020F0502020204030204" pitchFamily="34" charset="0"/>
              </a:rPr>
              <a:t> al raggiungimento dei 10M implica il monitoraggio di contratti avviati magari molto tempo prima? Stessa cosa per le società in-house? </a:t>
            </a:r>
          </a:p>
        </p:txBody>
      </p:sp>
      <p:sp>
        <p:nvSpPr>
          <p:cNvPr id="3" name="CasellaDiTesto 2">
            <a:extLst>
              <a:ext uri="{FF2B5EF4-FFF2-40B4-BE49-F238E27FC236}">
                <a16:creationId xmlns:a16="http://schemas.microsoft.com/office/drawing/2014/main" id="{40DAB064-5639-5BE7-EC1D-3E31D5873D2E}"/>
              </a:ext>
            </a:extLst>
          </p:cNvPr>
          <p:cNvSpPr txBox="1"/>
          <p:nvPr/>
        </p:nvSpPr>
        <p:spPr>
          <a:xfrm>
            <a:off x="1617785" y="3863662"/>
            <a:ext cx="9806723" cy="2147639"/>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20000"/>
              </a:lnSpc>
            </a:pPr>
            <a:r>
              <a:rPr lang="it-IT" i="1" kern="0" dirty="0">
                <a:solidFill>
                  <a:schemeClr val="accent1">
                    <a:lumMod val="75000"/>
                  </a:schemeClr>
                </a:solidFill>
                <a:latin typeface="Calibri" panose="020F0502020204030204" pitchFamily="34" charset="0"/>
                <a:cs typeface="Calibri" panose="020F0502020204030204" pitchFamily="34" charset="0"/>
              </a:rPr>
              <a:t>Il criterio che guida, nel caso di convenzioni e accordi quadro Consip o di altra centrale di committenza è la convenzione o l’accordo quadro. Affidamenti a lotti o RTI diversi che però afferiscono ad un unico accordo quadro o convenzione, il cui importo totale supera i 10M€, fa scattare l’obbligo di monitoraggio su tutti gli affidamenti, indipendentemente dalla data di stipula.</a:t>
            </a:r>
          </a:p>
          <a:p>
            <a:pPr algn="just" eaLnBrk="1" hangingPunct="1">
              <a:lnSpc>
                <a:spcPct val="120000"/>
              </a:lnSpc>
            </a:pPr>
            <a:r>
              <a:rPr lang="it-IT" i="1" kern="0" dirty="0">
                <a:solidFill>
                  <a:schemeClr val="accent1">
                    <a:lumMod val="75000"/>
                  </a:schemeClr>
                </a:solidFill>
                <a:latin typeface="Calibri" panose="020F0502020204030204" pitchFamily="34" charset="0"/>
                <a:cs typeface="Calibri" panose="020F0502020204030204" pitchFamily="34" charset="0"/>
              </a:rPr>
              <a:t>Analogo argomento per le in house.</a:t>
            </a:r>
          </a:p>
        </p:txBody>
      </p:sp>
      <p:pic>
        <p:nvPicPr>
          <p:cNvPr id="4" name="Elemento grafico 3" descr="Dorso della mano con indice che punta verso destra contorno">
            <a:extLst>
              <a:ext uri="{FF2B5EF4-FFF2-40B4-BE49-F238E27FC236}">
                <a16:creationId xmlns:a16="http://schemas.microsoft.com/office/drawing/2014/main" id="{03523A4E-1420-BDF8-E8DA-60B8BFCAC4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292" y="4480282"/>
            <a:ext cx="914400" cy="914400"/>
          </a:xfrm>
          <a:prstGeom prst="rect">
            <a:avLst/>
          </a:prstGeom>
        </p:spPr>
      </p:pic>
    </p:spTree>
    <p:extLst>
      <p:ext uri="{BB962C8B-B14F-4D97-AF65-F5344CB8AC3E}">
        <p14:creationId xmlns:p14="http://schemas.microsoft.com/office/powerpoint/2010/main" val="329287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categorie di contratti</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671915"/>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6</a:t>
            </a:r>
            <a:r>
              <a:rPr lang="it-IT" kern="0" dirty="0">
                <a:solidFill>
                  <a:schemeClr val="accent1">
                    <a:lumMod val="75000"/>
                  </a:schemeClr>
                </a:solidFill>
                <a:latin typeface="Calibri" panose="020F0502020204030204" pitchFamily="34" charset="0"/>
                <a:cs typeface="Calibri" panose="020F0502020204030204" pitchFamily="34" charset="0"/>
              </a:rPr>
              <a:t>:</a:t>
            </a:r>
            <a:r>
              <a:rPr lang="it-IT" i="1" kern="0" dirty="0">
                <a:solidFill>
                  <a:schemeClr val="accent1">
                    <a:lumMod val="75000"/>
                  </a:schemeClr>
                </a:solidFill>
                <a:latin typeface="Calibri" panose="020F0502020204030204" pitchFamily="34" charset="0"/>
                <a:cs typeface="Calibri" panose="020F0502020204030204" pitchFamily="34" charset="0"/>
              </a:rPr>
              <a:t> Ma quindi ad esempio ho un contratto di 5000 euro che riguarda un punto del piano triennale ICT, devo procedere a tutte le attività di monitoraggio? </a:t>
            </a:r>
          </a:p>
        </p:txBody>
      </p:sp>
      <p:sp>
        <p:nvSpPr>
          <p:cNvPr id="3" name="CasellaDiTesto 2">
            <a:extLst>
              <a:ext uri="{FF2B5EF4-FFF2-40B4-BE49-F238E27FC236}">
                <a16:creationId xmlns:a16="http://schemas.microsoft.com/office/drawing/2014/main" id="{ACC88C26-2A1F-AA6C-19D8-75FA671BA0B4}"/>
              </a:ext>
            </a:extLst>
          </p:cNvPr>
          <p:cNvSpPr txBox="1"/>
          <p:nvPr/>
        </p:nvSpPr>
        <p:spPr>
          <a:xfrm>
            <a:off x="1617785" y="1806870"/>
            <a:ext cx="9806723" cy="4329134"/>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 Interpretazione par. 2.2  lett. e) della Circolare </a:t>
            </a:r>
            <a:r>
              <a:rPr lang="it-IT" b="1" kern="0" dirty="0" err="1">
                <a:solidFill>
                  <a:schemeClr val="accent1">
                    <a:lumMod val="75000"/>
                  </a:schemeClr>
                </a:solidFill>
                <a:latin typeface="Calibri" panose="020F0502020204030204" pitchFamily="34" charset="0"/>
                <a:cs typeface="Calibri" panose="020F0502020204030204" pitchFamily="34" charset="0"/>
              </a:rPr>
              <a:t>Agid</a:t>
            </a:r>
            <a:r>
              <a:rPr lang="it-IT" b="1" kern="0" dirty="0">
                <a:solidFill>
                  <a:schemeClr val="accent1">
                    <a:lumMod val="75000"/>
                  </a:schemeClr>
                </a:solidFill>
                <a:latin typeface="Calibri" panose="020F0502020204030204" pitchFamily="34" charset="0"/>
                <a:cs typeface="Calibri" panose="020F0502020204030204" pitchFamily="34" charset="0"/>
              </a:rPr>
              <a:t> n.1/2021 (pubblicata sul sito AGID)</a:t>
            </a:r>
          </a:p>
          <a:p>
            <a:pPr algn="l">
              <a:lnSpc>
                <a:spcPct val="120000"/>
              </a:lnSpc>
            </a:pPr>
            <a:r>
              <a:rPr lang="it-IT" sz="1600" i="1" kern="0" dirty="0">
                <a:solidFill>
                  <a:schemeClr val="accent1">
                    <a:lumMod val="75000"/>
                  </a:schemeClr>
                </a:solidFill>
                <a:latin typeface="Calibri" panose="020F0502020204030204" pitchFamily="34" charset="0"/>
                <a:cs typeface="Calibri" panose="020F0502020204030204" pitchFamily="34" charset="0"/>
              </a:rPr>
              <a:t>L’Amministrazione, al fine di stabilire se si applica la condizione e) del par. 2.2 della circolare </a:t>
            </a:r>
            <a:r>
              <a:rPr lang="it-IT" sz="1600" i="1" kern="0" dirty="0" err="1">
                <a:solidFill>
                  <a:schemeClr val="accent1">
                    <a:lumMod val="75000"/>
                  </a:schemeClr>
                </a:solidFill>
                <a:latin typeface="Calibri" panose="020F0502020204030204" pitchFamily="34" charset="0"/>
                <a:cs typeface="Calibri" panose="020F0502020204030204" pitchFamily="34" charset="0"/>
              </a:rPr>
              <a:t>Agid</a:t>
            </a:r>
            <a:r>
              <a:rPr lang="it-IT" sz="1600" i="1" kern="0" dirty="0">
                <a:solidFill>
                  <a:schemeClr val="accent1">
                    <a:lumMod val="75000"/>
                  </a:schemeClr>
                </a:solidFill>
                <a:latin typeface="Calibri" panose="020F0502020204030204" pitchFamily="34" charset="0"/>
                <a:cs typeface="Calibri" panose="020F0502020204030204" pitchFamily="34" charset="0"/>
              </a:rPr>
              <a:t> n.1/2021, deve valutare almeno le seguenti casistiche:</a:t>
            </a:r>
          </a:p>
          <a:p>
            <a:pPr marL="285750" indent="-285750" algn="l">
              <a:lnSpc>
                <a:spcPct val="120000"/>
              </a:lnSpc>
              <a:buFont typeface="Arial" panose="020B0604020202020204" pitchFamily="34" charset="0"/>
              <a:buChar char="•"/>
            </a:pPr>
            <a:r>
              <a:rPr lang="it-IT" sz="1600" i="1" kern="0" dirty="0">
                <a:solidFill>
                  <a:schemeClr val="accent1">
                    <a:lumMod val="75000"/>
                  </a:schemeClr>
                </a:solidFill>
                <a:latin typeface="Calibri" panose="020F0502020204030204" pitchFamily="34" charset="0"/>
                <a:cs typeface="Calibri" panose="020F0502020204030204" pitchFamily="34" charset="0"/>
              </a:rPr>
              <a:t>Il contratto è finalizzato alla realizzazione di un obiettivo specifico del piano triennale, dove l’Amministrazione è puntualmente coinvolta.</a:t>
            </a:r>
          </a:p>
          <a:p>
            <a:pPr marL="285750" indent="-285750" algn="l">
              <a:lnSpc>
                <a:spcPct val="120000"/>
              </a:lnSpc>
              <a:buFont typeface="Arial" panose="020B0604020202020204" pitchFamily="34" charset="0"/>
              <a:buChar char="•"/>
            </a:pPr>
            <a:r>
              <a:rPr lang="it-IT" sz="1600" i="1" kern="0" dirty="0">
                <a:solidFill>
                  <a:schemeClr val="accent1">
                    <a:lumMod val="75000"/>
                  </a:schemeClr>
                </a:solidFill>
                <a:latin typeface="Calibri" panose="020F0502020204030204" pitchFamily="34" charset="0"/>
                <a:cs typeface="Calibri" panose="020F0502020204030204" pitchFamily="34" charset="0"/>
              </a:rPr>
              <a:t>Il contratto supporta una riorganizzazione complessiva in ottica di trasformazione digitale con un impatto molto rilevante sulla gestione delle procedure e dei servizi dell’Amministrazione e, di conseguenza, sugli utenti.</a:t>
            </a:r>
          </a:p>
          <a:p>
            <a:pPr marL="285750" indent="-285750" algn="l">
              <a:lnSpc>
                <a:spcPct val="120000"/>
              </a:lnSpc>
              <a:buFont typeface="Arial" panose="020B0604020202020204" pitchFamily="34" charset="0"/>
              <a:buChar char="•"/>
            </a:pPr>
            <a:r>
              <a:rPr lang="it-IT" sz="1600" i="1" kern="0" dirty="0">
                <a:solidFill>
                  <a:schemeClr val="accent1">
                    <a:lumMod val="75000"/>
                  </a:schemeClr>
                </a:solidFill>
                <a:latin typeface="Calibri" panose="020F0502020204030204" pitchFamily="34" charset="0"/>
                <a:cs typeface="Calibri" panose="020F0502020204030204" pitchFamily="34" charset="0"/>
              </a:rPr>
              <a:t>Il contratto supporta una transizione al cloud della PA, con un impatto molto rilevante sulla gestione delle procedure e dei servizi dell’Amministrazione e, di conseguenza, sugli utenti.</a:t>
            </a:r>
          </a:p>
          <a:p>
            <a:pPr algn="l">
              <a:lnSpc>
                <a:spcPct val="120000"/>
              </a:lnSpc>
            </a:pPr>
            <a:r>
              <a:rPr lang="it-IT" sz="1600" i="1" kern="0" dirty="0">
                <a:solidFill>
                  <a:schemeClr val="accent1">
                    <a:lumMod val="75000"/>
                  </a:schemeClr>
                </a:solidFill>
                <a:latin typeface="Calibri" panose="020F0502020204030204" pitchFamily="34" charset="0"/>
                <a:cs typeface="Calibri" panose="020F0502020204030204" pitchFamily="34" charset="0"/>
              </a:rPr>
              <a:t>La condizione e), nel caso in cui non trovano corrispondenza le altre condizioni indicate al par. 2.2, non si applica nel caso di mera adesione a piattaforme come SPID/CIE e/o </a:t>
            </a:r>
            <a:r>
              <a:rPr lang="it-IT" sz="1600" i="1" kern="0" dirty="0" err="1">
                <a:solidFill>
                  <a:schemeClr val="accent1">
                    <a:lumMod val="75000"/>
                  </a:schemeClr>
                </a:solidFill>
                <a:latin typeface="Calibri" panose="020F0502020204030204" pitchFamily="34" charset="0"/>
                <a:cs typeface="Calibri" panose="020F0502020204030204" pitchFamily="34" charset="0"/>
              </a:rPr>
              <a:t>PagoPA</a:t>
            </a:r>
            <a:r>
              <a:rPr lang="it-IT" sz="1600" i="1" kern="0" dirty="0">
                <a:solidFill>
                  <a:schemeClr val="accent1">
                    <a:lumMod val="75000"/>
                  </a:schemeClr>
                </a:solidFill>
                <a:latin typeface="Calibri" panose="020F0502020204030204" pitchFamily="34" charset="0"/>
                <a:cs typeface="Calibri" panose="020F0502020204030204" pitchFamily="34" charset="0"/>
              </a:rPr>
              <a:t>. Tale obiettivo, pur se previsto nel Piano triennale come strategico, dal punto di vista del monitoraggio non comporta per l’Amministrazione un valore aggiunto, in quanto la sua realizzazione non comporta sforzi eccessivi o modalità di controllo e verifica diversi dalla normale gestione.</a:t>
            </a:r>
          </a:p>
        </p:txBody>
      </p:sp>
      <p:pic>
        <p:nvPicPr>
          <p:cNvPr id="4" name="Elemento grafico 3" descr="Dorso della mano con indice che punta verso destra contorno">
            <a:extLst>
              <a:ext uri="{FF2B5EF4-FFF2-40B4-BE49-F238E27FC236}">
                <a16:creationId xmlns:a16="http://schemas.microsoft.com/office/drawing/2014/main" id="{F8FE5029-D2F8-7C36-7C60-C79DC228E5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577" y="3593430"/>
            <a:ext cx="914400" cy="914400"/>
          </a:xfrm>
          <a:prstGeom prst="rect">
            <a:avLst/>
          </a:prstGeom>
        </p:spPr>
      </p:pic>
    </p:spTree>
    <p:extLst>
      <p:ext uri="{BB962C8B-B14F-4D97-AF65-F5344CB8AC3E}">
        <p14:creationId xmlns:p14="http://schemas.microsoft.com/office/powerpoint/2010/main" val="12033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Responsabile del monitoraggio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2" name="CasellaDiTesto 1">
            <a:extLst>
              <a:ext uri="{FF2B5EF4-FFF2-40B4-BE49-F238E27FC236}">
                <a16:creationId xmlns:a16="http://schemas.microsoft.com/office/drawing/2014/main" id="{323E4834-6B1D-C29D-F1F1-E8A49F47EE2A}"/>
              </a:ext>
            </a:extLst>
          </p:cNvPr>
          <p:cNvSpPr txBox="1"/>
          <p:nvPr/>
        </p:nvSpPr>
        <p:spPr>
          <a:xfrm>
            <a:off x="1614411" y="4054987"/>
            <a:ext cx="9810097" cy="1815241"/>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Responsabile del monitoraggio (cfr. Circolare par. 3.1, punto 1)</a:t>
            </a:r>
          </a:p>
          <a:p>
            <a:pPr algn="just" eaLnBrk="1" hangingPunct="1">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Il Responsabile del Monitoraggio è, </a:t>
            </a:r>
            <a:r>
              <a:rPr lang="it-IT" i="1" kern="0" dirty="0">
                <a:solidFill>
                  <a:schemeClr val="accent1">
                    <a:lumMod val="75000"/>
                  </a:schemeClr>
                </a:solidFill>
                <a:latin typeface="Calibri" panose="020F0502020204030204" pitchFamily="34" charset="0"/>
                <a:cs typeface="Calibri" panose="020F0502020204030204" pitchFamily="34" charset="0"/>
              </a:rPr>
              <a:t>di norma</a:t>
            </a:r>
            <a:r>
              <a:rPr lang="it-IT" kern="0" dirty="0">
                <a:solidFill>
                  <a:schemeClr val="accent1">
                    <a:lumMod val="75000"/>
                  </a:schemeClr>
                </a:solidFill>
                <a:latin typeface="Calibri" panose="020F0502020204030204" pitchFamily="34" charset="0"/>
                <a:cs typeface="Calibri" panose="020F0502020204030204" pitchFamily="34" charset="0"/>
              </a:rPr>
              <a:t>, un </a:t>
            </a:r>
            <a:r>
              <a:rPr lang="it-IT" u="sng" kern="0" dirty="0">
                <a:solidFill>
                  <a:schemeClr val="accent1">
                    <a:lumMod val="75000"/>
                  </a:schemeClr>
                </a:solidFill>
                <a:latin typeface="Calibri" panose="020F0502020204030204" pitchFamily="34" charset="0"/>
                <a:cs typeface="Calibri" panose="020F0502020204030204" pitchFamily="34" charset="0"/>
              </a:rPr>
              <a:t>dirigente o un funzionario apicale</a:t>
            </a:r>
            <a:r>
              <a:rPr lang="it-IT" kern="0" dirty="0">
                <a:solidFill>
                  <a:schemeClr val="accent1">
                    <a:lumMod val="75000"/>
                  </a:schemeClr>
                </a:solidFill>
                <a:latin typeface="Calibri" panose="020F0502020204030204" pitchFamily="34" charset="0"/>
                <a:cs typeface="Calibri" panose="020F0502020204030204" pitchFamily="34" charset="0"/>
              </a:rPr>
              <a:t>, appartenente all’Ufficio del Responsabile per la Transizione al Digitale (RTD), con la responsabilità di gestire le attività di monitoraggio sull’esecuzione dei contratti della propria Amministrazione. </a:t>
            </a:r>
          </a:p>
          <a:p>
            <a:pPr algn="just">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Tale nomina, </a:t>
            </a:r>
            <a:r>
              <a:rPr lang="it-IT" b="1" u="sng" kern="0" dirty="0">
                <a:solidFill>
                  <a:schemeClr val="accent1">
                    <a:lumMod val="75000"/>
                  </a:schemeClr>
                </a:solidFill>
                <a:latin typeface="Calibri" panose="020F0502020204030204" pitchFamily="34" charset="0"/>
                <a:cs typeface="Calibri" panose="020F0502020204030204" pitchFamily="34" charset="0"/>
              </a:rPr>
              <a:t>obbligatoria</a:t>
            </a:r>
            <a:r>
              <a:rPr lang="it-IT" kern="0" dirty="0">
                <a:solidFill>
                  <a:schemeClr val="accent1">
                    <a:lumMod val="75000"/>
                  </a:schemeClr>
                </a:solidFill>
                <a:latin typeface="Calibri" panose="020F0502020204030204" pitchFamily="34" charset="0"/>
                <a:cs typeface="Calibri" panose="020F0502020204030204" pitchFamily="34" charset="0"/>
              </a:rPr>
              <a:t>, deve essere </a:t>
            </a:r>
            <a:r>
              <a:rPr lang="it-IT" b="1" u="sng" kern="0" dirty="0">
                <a:solidFill>
                  <a:schemeClr val="accent1">
                    <a:lumMod val="75000"/>
                  </a:schemeClr>
                </a:solidFill>
                <a:latin typeface="Calibri" panose="020F0502020204030204" pitchFamily="34" charset="0"/>
                <a:cs typeface="Calibri" panose="020F0502020204030204" pitchFamily="34" charset="0"/>
              </a:rPr>
              <a:t>formale</a:t>
            </a:r>
            <a:r>
              <a:rPr lang="it-IT" kern="0" dirty="0">
                <a:solidFill>
                  <a:schemeClr val="accent1">
                    <a:lumMod val="75000"/>
                  </a:schemeClr>
                </a:solidFill>
                <a:latin typeface="Calibri" panose="020F0502020204030204" pitchFamily="34" charset="0"/>
                <a:cs typeface="Calibri" panose="020F0502020204030204" pitchFamily="34" charset="0"/>
              </a:rPr>
              <a:t> e deve essere comunicata all’AGID tempestivamente.</a:t>
            </a:r>
          </a:p>
        </p:txBody>
      </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2746457"/>
          </a:xfrm>
          <a:prstGeom prst="rect">
            <a:avLst/>
          </a:prstGeom>
          <a:solidFill>
            <a:schemeClr val="bg2"/>
          </a:solidFill>
        </p:spPr>
        <p:txBody>
          <a:bodyPr wrap="square">
            <a:spAutoFit/>
          </a:bodyPr>
          <a:lstStyle/>
          <a:p>
            <a:pPr marL="0" marR="0">
              <a:lnSpc>
                <a:spcPct val="107000"/>
              </a:lnSpc>
              <a:spcBef>
                <a:spcPts val="0"/>
              </a:spcBef>
              <a:spcAft>
                <a:spcPts val="0"/>
              </a:spcAft>
            </a:pPr>
            <a:r>
              <a:rPr lang="it-IT" b="1" kern="0" dirty="0">
                <a:solidFill>
                  <a:schemeClr val="accent1">
                    <a:lumMod val="75000"/>
                  </a:schemeClr>
                </a:solidFill>
                <a:latin typeface="Calibri" panose="020F0502020204030204" pitchFamily="34" charset="0"/>
                <a:cs typeface="Calibri" panose="020F0502020204030204" pitchFamily="34" charset="0"/>
              </a:rPr>
              <a:t>Domanda 1</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Buongiorno, un funzionario apicale può essere un livello D? O si intende una Posizione Organizzativa? </a:t>
            </a:r>
          </a:p>
          <a:p>
            <a:pPr marL="0" marR="0">
              <a:lnSpc>
                <a:spcPct val="107000"/>
              </a:lnSpc>
              <a:spcBef>
                <a:spcPts val="0"/>
              </a:spcBef>
              <a:spcAft>
                <a:spcPts val="0"/>
              </a:spcAft>
            </a:pPr>
            <a:endParaRPr lang="it-IT" kern="0" dirty="0">
              <a:solidFill>
                <a:schemeClr val="accent1">
                  <a:lumMod val="75000"/>
                </a:schemeClr>
              </a:solidFill>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it-IT" b="1" kern="0" dirty="0">
                <a:solidFill>
                  <a:schemeClr val="accent1">
                    <a:lumMod val="75000"/>
                  </a:schemeClr>
                </a:solidFill>
                <a:latin typeface="Calibri" panose="020F0502020204030204" pitchFamily="34" charset="0"/>
                <a:cs typeface="Calibri" panose="020F0502020204030204" pitchFamily="34" charset="0"/>
              </a:rPr>
              <a:t>Domanda 2</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Il responsabile del monitoraggio può essere esterno?</a:t>
            </a:r>
          </a:p>
          <a:p>
            <a:pPr marL="0" marR="0">
              <a:lnSpc>
                <a:spcPct val="107000"/>
              </a:lnSpc>
              <a:spcBef>
                <a:spcPts val="0"/>
              </a:spcBef>
              <a:spcAft>
                <a:spcPts val="0"/>
              </a:spcAft>
            </a:pPr>
            <a:endParaRPr lang="it-IT" i="1" kern="0" dirty="0">
              <a:solidFill>
                <a:schemeClr val="accent1">
                  <a:lumMod val="75000"/>
                </a:schemeClr>
              </a:solidFill>
              <a:latin typeface="Calibri" panose="020F0502020204030204" pitchFamily="34" charset="0"/>
              <a:cs typeface="Calibri" panose="020F0502020204030204" pitchFamily="34"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3</a:t>
            </a:r>
            <a:r>
              <a:rPr lang="it-IT" kern="0" dirty="0">
                <a:solidFill>
                  <a:schemeClr val="accent1">
                    <a:lumMod val="75000"/>
                  </a:schemeClr>
                </a:solidFill>
                <a:latin typeface="Calibri" panose="020F0502020204030204" pitchFamily="34" charset="0"/>
                <a:cs typeface="Calibri" panose="020F0502020204030204" pitchFamily="34" charset="0"/>
              </a:rPr>
              <a:t>:</a:t>
            </a:r>
            <a:r>
              <a:rPr lang="it-IT" i="1" kern="0" dirty="0">
                <a:solidFill>
                  <a:schemeClr val="accent1">
                    <a:lumMod val="75000"/>
                  </a:schemeClr>
                </a:solidFill>
                <a:latin typeface="Calibri" panose="020F0502020204030204" pitchFamily="34" charset="0"/>
                <a:cs typeface="Calibri" panose="020F0502020204030204" pitchFamily="34" charset="0"/>
              </a:rPr>
              <a:t> Quindi, come non può essere nominato un esterno (fornitore) come resp. Monitoraggio, non può neanche essere nominato un referente della in house regionale, è corretto? </a:t>
            </a:r>
          </a:p>
          <a:p>
            <a:pPr>
              <a:lnSpc>
                <a:spcPct val="107000"/>
              </a:lnSpc>
            </a:pPr>
            <a:endParaRPr lang="it-IT" i="1" kern="0" dirty="0">
              <a:solidFill>
                <a:schemeClr val="accent1">
                  <a:lumMod val="75000"/>
                </a:schemeClr>
              </a:solidFill>
              <a:latin typeface="Calibri" panose="020F0502020204030204" pitchFamily="34" charset="0"/>
              <a:cs typeface="Calibri" panose="020F0502020204030204" pitchFamily="34"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4</a:t>
            </a:r>
            <a:r>
              <a:rPr lang="it-IT" i="1" kern="0" dirty="0">
                <a:solidFill>
                  <a:schemeClr val="accent1">
                    <a:lumMod val="75000"/>
                  </a:schemeClr>
                </a:solidFill>
                <a:latin typeface="Calibri" panose="020F0502020204030204" pitchFamily="34" charset="0"/>
                <a:cs typeface="Calibri" panose="020F0502020204030204" pitchFamily="34" charset="0"/>
              </a:rPr>
              <a:t>: Se un ente non ha contratti ricadenti in entrambe le casistiche deve comunque nominare il responsabile del monitoraggio? </a:t>
            </a:r>
          </a:p>
        </p:txBody>
      </p:sp>
      <p:pic>
        <p:nvPicPr>
          <p:cNvPr id="4" name="Elemento grafico 3" descr="Dorso della mano con indice che punta verso destra contorno">
            <a:extLst>
              <a:ext uri="{FF2B5EF4-FFF2-40B4-BE49-F238E27FC236}">
                <a16:creationId xmlns:a16="http://schemas.microsoft.com/office/drawing/2014/main" id="{859E4020-9187-4318-9443-4F73F90826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410" y="4531748"/>
            <a:ext cx="914400" cy="914400"/>
          </a:xfrm>
          <a:prstGeom prst="rect">
            <a:avLst/>
          </a:prstGeom>
        </p:spPr>
      </p:pic>
    </p:spTree>
    <p:extLst>
      <p:ext uri="{BB962C8B-B14F-4D97-AF65-F5344CB8AC3E}">
        <p14:creationId xmlns:p14="http://schemas.microsoft.com/office/powerpoint/2010/main" val="253108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Responsabile del monitoraggio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2" name="CasellaDiTesto 1">
            <a:extLst>
              <a:ext uri="{FF2B5EF4-FFF2-40B4-BE49-F238E27FC236}">
                <a16:creationId xmlns:a16="http://schemas.microsoft.com/office/drawing/2014/main" id="{323E4834-6B1D-C29D-F1F1-E8A49F47EE2A}"/>
              </a:ext>
            </a:extLst>
          </p:cNvPr>
          <p:cNvSpPr txBox="1"/>
          <p:nvPr/>
        </p:nvSpPr>
        <p:spPr>
          <a:xfrm>
            <a:off x="1614411" y="1960326"/>
            <a:ext cx="9810097" cy="1150443"/>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Responsabile del monitoraggio (cfr. Circolare par. 3.1, punto 2)</a:t>
            </a:r>
          </a:p>
          <a:p>
            <a:pPr algn="just" eaLnBrk="1" hangingPunct="1">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Il Responsabile del Monitoraggio </a:t>
            </a:r>
            <a:r>
              <a:rPr lang="it-IT" u="sng" kern="0" dirty="0">
                <a:solidFill>
                  <a:schemeClr val="accent1">
                    <a:lumMod val="75000"/>
                  </a:schemeClr>
                </a:solidFill>
                <a:latin typeface="Calibri" panose="020F0502020204030204" pitchFamily="34" charset="0"/>
                <a:cs typeface="Calibri" panose="020F0502020204030204" pitchFamily="34" charset="0"/>
              </a:rPr>
              <a:t>può coincidere</a:t>
            </a:r>
            <a:r>
              <a:rPr lang="it-IT" kern="0" dirty="0">
                <a:solidFill>
                  <a:schemeClr val="accent1">
                    <a:lumMod val="75000"/>
                  </a:schemeClr>
                </a:solidFill>
                <a:latin typeface="Calibri" panose="020F0502020204030204" pitchFamily="34" charset="0"/>
                <a:cs typeface="Calibri" panose="020F0502020204030204" pitchFamily="34" charset="0"/>
              </a:rPr>
              <a:t> con RTD ovvero, in casi particolari e motivati, può appartenere anche ad altri Uffici purché, per le attività specifiche del monitoraggio, risponda al RTD. </a:t>
            </a:r>
          </a:p>
        </p:txBody>
      </p:sp>
      <p:sp>
        <p:nvSpPr>
          <p:cNvPr id="5" name="CasellaDiTesto 4">
            <a:extLst>
              <a:ext uri="{FF2B5EF4-FFF2-40B4-BE49-F238E27FC236}">
                <a16:creationId xmlns:a16="http://schemas.microsoft.com/office/drawing/2014/main" id="{2D3091F7-63F6-3135-5823-70B5130CBFD1}"/>
              </a:ext>
            </a:extLst>
          </p:cNvPr>
          <p:cNvSpPr txBox="1"/>
          <p:nvPr/>
        </p:nvSpPr>
        <p:spPr>
          <a:xfrm>
            <a:off x="306918" y="3337103"/>
            <a:ext cx="11117590" cy="671915"/>
          </a:xfrm>
          <a:prstGeom prst="rect">
            <a:avLst/>
          </a:prstGeom>
          <a:solidFill>
            <a:schemeClr val="bg2"/>
          </a:solidFill>
        </p:spPr>
        <p:txBody>
          <a:bodyPr wrap="square">
            <a:spAutoFit/>
          </a:bodyPr>
          <a:lstStyle/>
          <a:p>
            <a:pPr marR="0">
              <a:lnSpc>
                <a:spcPct val="107000"/>
              </a:lnSpc>
              <a:spcBef>
                <a:spcPts val="0"/>
              </a:spcBef>
              <a:spcAft>
                <a:spcPts val="0"/>
              </a:spcAft>
            </a:pPr>
            <a:r>
              <a:rPr lang="it-IT" b="1" kern="0" dirty="0">
                <a:solidFill>
                  <a:schemeClr val="accent1">
                    <a:lumMod val="75000"/>
                  </a:schemeClr>
                </a:solidFill>
                <a:latin typeface="Calibri" panose="020F0502020204030204" pitchFamily="34" charset="0"/>
                <a:cs typeface="Calibri" panose="020F0502020204030204" pitchFamily="34" charset="0"/>
              </a:rPr>
              <a:t>Domanda 6: </a:t>
            </a:r>
            <a:r>
              <a:rPr lang="it-IT" i="1" kern="0" dirty="0">
                <a:solidFill>
                  <a:schemeClr val="accent1">
                    <a:lumMod val="75000"/>
                  </a:schemeClr>
                </a:solidFill>
                <a:latin typeface="Calibri" panose="020F0502020204030204" pitchFamily="34" charset="0"/>
                <a:cs typeface="Calibri" panose="020F0502020204030204" pitchFamily="34" charset="0"/>
              </a:rPr>
              <a:t>Il Responsabile del Monitoraggio (se interno all'Ente) può ricoprire anche incarichi come RUP o DEC o è incompatibile per via del suo ruolo di supervisione? </a:t>
            </a:r>
          </a:p>
        </p:txBody>
      </p:sp>
      <p:sp>
        <p:nvSpPr>
          <p:cNvPr id="4" name="CasellaDiTesto 3">
            <a:extLst>
              <a:ext uri="{FF2B5EF4-FFF2-40B4-BE49-F238E27FC236}">
                <a16:creationId xmlns:a16="http://schemas.microsoft.com/office/drawing/2014/main" id="{99B61D9D-A7F9-893F-ABD4-BF859C0C084D}"/>
              </a:ext>
            </a:extLst>
          </p:cNvPr>
          <p:cNvSpPr txBox="1"/>
          <p:nvPr/>
        </p:nvSpPr>
        <p:spPr>
          <a:xfrm>
            <a:off x="306918" y="1106758"/>
            <a:ext cx="11117590" cy="671915"/>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5: </a:t>
            </a:r>
            <a:r>
              <a:rPr lang="it-IT" i="1" kern="0" dirty="0">
                <a:solidFill>
                  <a:schemeClr val="accent1">
                    <a:lumMod val="75000"/>
                  </a:schemeClr>
                </a:solidFill>
                <a:latin typeface="Calibri" panose="020F0502020204030204" pitchFamily="34" charset="0"/>
                <a:cs typeface="Calibri" panose="020F0502020204030204" pitchFamily="34" charset="0"/>
              </a:rPr>
              <a:t>il responsabile del monitoraggio deve necessariamente essere una figura diversa dall'RTD, o può essere ricoperto dallo stesso RTD? </a:t>
            </a:r>
          </a:p>
        </p:txBody>
      </p:sp>
      <p:sp>
        <p:nvSpPr>
          <p:cNvPr id="7" name="CasellaDiTesto 6">
            <a:extLst>
              <a:ext uri="{FF2B5EF4-FFF2-40B4-BE49-F238E27FC236}">
                <a16:creationId xmlns:a16="http://schemas.microsoft.com/office/drawing/2014/main" id="{862B982B-3568-3C43-A475-350A4776E47D}"/>
              </a:ext>
            </a:extLst>
          </p:cNvPr>
          <p:cNvSpPr txBox="1"/>
          <p:nvPr/>
        </p:nvSpPr>
        <p:spPr>
          <a:xfrm>
            <a:off x="1614410" y="4235352"/>
            <a:ext cx="9810097" cy="1676741"/>
          </a:xfrm>
          <a:prstGeom prst="rect">
            <a:avLst/>
          </a:prstGeom>
          <a:solidFill>
            <a:schemeClr val="accent6">
              <a:lumMod val="20000"/>
              <a:lumOff val="80000"/>
            </a:schemeClr>
          </a:solidFill>
        </p:spPr>
        <p:txBody>
          <a:bodyPr wrap="square">
            <a:spAutoFit/>
          </a:bodyPr>
          <a:lstStyle/>
          <a:p>
            <a:pPr algn="just"/>
            <a:r>
              <a:rPr lang="it-IT" b="1" kern="0" dirty="0">
                <a:solidFill>
                  <a:schemeClr val="accent1">
                    <a:lumMod val="75000"/>
                  </a:schemeClr>
                </a:solidFill>
                <a:latin typeface="Calibri" panose="020F0502020204030204" pitchFamily="34" charset="0"/>
                <a:cs typeface="Calibri" panose="020F0502020204030204" pitchFamily="34" charset="0"/>
              </a:rPr>
              <a:t>Responsabile del monitoraggio (cfr. Circolare par. 3.1, punto 2)</a:t>
            </a:r>
          </a:p>
          <a:p>
            <a:pPr algn="just">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Ai fini di una corretta gestione e separazione dei ruoli, è </a:t>
            </a:r>
            <a:r>
              <a:rPr lang="it-IT" u="sng" kern="0" dirty="0">
                <a:solidFill>
                  <a:schemeClr val="accent1">
                    <a:lumMod val="75000"/>
                  </a:schemeClr>
                </a:solidFill>
                <a:latin typeface="Calibri" panose="020F0502020204030204" pitchFamily="34" charset="0"/>
                <a:cs typeface="Calibri" panose="020F0502020204030204" pitchFamily="34" charset="0"/>
              </a:rPr>
              <a:t>opportuno</a:t>
            </a:r>
            <a:r>
              <a:rPr lang="it-IT" kern="0" dirty="0">
                <a:solidFill>
                  <a:schemeClr val="accent1">
                    <a:lumMod val="75000"/>
                  </a:schemeClr>
                </a:solidFill>
                <a:latin typeface="Calibri" panose="020F0502020204030204" pitchFamily="34" charset="0"/>
                <a:cs typeface="Calibri" panose="020F0502020204030204" pitchFamily="34" charset="0"/>
              </a:rPr>
              <a:t> che il Responsabile del Monitoraggio non sia coinvolto formalmente nella gestione dei contratti che deve monitorare. A tal fine, non dovrebbe ricoprire ruoli come Responsabile Unico del Procedimento (RUP) e/o Direttore dell’Esecuzione del Contratto (DEC). </a:t>
            </a:r>
          </a:p>
        </p:txBody>
      </p:sp>
      <p:pic>
        <p:nvPicPr>
          <p:cNvPr id="6" name="Elemento grafico 5" descr="Dorso della mano con indice che punta verso destra contorno">
            <a:extLst>
              <a:ext uri="{FF2B5EF4-FFF2-40B4-BE49-F238E27FC236}">
                <a16:creationId xmlns:a16="http://schemas.microsoft.com/office/drawing/2014/main" id="{940A3825-550E-7452-6FB8-BACC3270C2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18" y="2035531"/>
            <a:ext cx="914400" cy="914400"/>
          </a:xfrm>
          <a:prstGeom prst="rect">
            <a:avLst/>
          </a:prstGeom>
        </p:spPr>
      </p:pic>
      <p:pic>
        <p:nvPicPr>
          <p:cNvPr id="8" name="Elemento grafico 7" descr="Dorso della mano con indice che punta verso destra contorno">
            <a:extLst>
              <a:ext uri="{FF2B5EF4-FFF2-40B4-BE49-F238E27FC236}">
                <a16:creationId xmlns:a16="http://schemas.microsoft.com/office/drawing/2014/main" id="{2D200DE1-B376-84A6-8927-0E142A56C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18" y="4587726"/>
            <a:ext cx="914400" cy="914400"/>
          </a:xfrm>
          <a:prstGeom prst="rect">
            <a:avLst/>
          </a:prstGeom>
        </p:spPr>
      </p:pic>
    </p:spTree>
    <p:extLst>
      <p:ext uri="{BB962C8B-B14F-4D97-AF65-F5344CB8AC3E}">
        <p14:creationId xmlns:p14="http://schemas.microsoft.com/office/powerpoint/2010/main" val="365942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BIM – Base informativa di monitoraggio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4" name="CasellaDiTesto 3">
            <a:extLst>
              <a:ext uri="{FF2B5EF4-FFF2-40B4-BE49-F238E27FC236}">
                <a16:creationId xmlns:a16="http://schemas.microsoft.com/office/drawing/2014/main" id="{99B61D9D-A7F9-893F-ABD4-BF859C0C084D}"/>
              </a:ext>
            </a:extLst>
          </p:cNvPr>
          <p:cNvSpPr txBox="1"/>
          <p:nvPr/>
        </p:nvSpPr>
        <p:spPr>
          <a:xfrm>
            <a:off x="306918" y="1106758"/>
            <a:ext cx="11117590" cy="968278"/>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1: </a:t>
            </a:r>
            <a:r>
              <a:rPr lang="it-IT" i="1" kern="0" dirty="0">
                <a:solidFill>
                  <a:schemeClr val="accent1">
                    <a:lumMod val="75000"/>
                  </a:schemeClr>
                </a:solidFill>
                <a:latin typeface="Calibri" panose="020F0502020204030204" pitchFamily="34" charset="0"/>
                <a:cs typeface="Calibri" panose="020F0502020204030204" pitchFamily="34" charset="0"/>
              </a:rPr>
              <a:t>Che tipo di "strumento a supporto delle attività" pensate?  </a:t>
            </a:r>
          </a:p>
          <a:p>
            <a:pPr>
              <a:lnSpc>
                <a:spcPct val="107000"/>
              </a:lnSpc>
            </a:pPr>
            <a:endParaRPr lang="it-IT" b="1" kern="0" dirty="0">
              <a:solidFill>
                <a:schemeClr val="accent1">
                  <a:lumMod val="75000"/>
                </a:schemeClr>
              </a:solidFill>
              <a:latin typeface="Calibri" panose="020F0502020204030204" pitchFamily="34" charset="0"/>
              <a:cs typeface="Calibri" panose="020F0502020204030204" pitchFamily="34"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2</a:t>
            </a:r>
            <a:r>
              <a:rPr lang="it-IT" i="1" kern="0" dirty="0">
                <a:solidFill>
                  <a:schemeClr val="accent1">
                    <a:lumMod val="75000"/>
                  </a:schemeClr>
                </a:solidFill>
                <a:latin typeface="Calibri" panose="020F0502020204030204" pitchFamily="34" charset="0"/>
                <a:cs typeface="Calibri" panose="020F0502020204030204" pitchFamily="34" charset="0"/>
              </a:rPr>
              <a:t>: Esistono dei software, magari in riuso, per la gestione della base informativa del monitoraggio?</a:t>
            </a:r>
          </a:p>
        </p:txBody>
      </p:sp>
      <p:sp>
        <p:nvSpPr>
          <p:cNvPr id="2" name="CasellaDiTesto 1">
            <a:extLst>
              <a:ext uri="{FF2B5EF4-FFF2-40B4-BE49-F238E27FC236}">
                <a16:creationId xmlns:a16="http://schemas.microsoft.com/office/drawing/2014/main" id="{64F82FDE-9AA7-36F3-93CE-28BD8DD5B6A5}"/>
              </a:ext>
            </a:extLst>
          </p:cNvPr>
          <p:cNvSpPr txBox="1"/>
          <p:nvPr/>
        </p:nvSpPr>
        <p:spPr>
          <a:xfrm>
            <a:off x="1614411" y="2628541"/>
            <a:ext cx="9810097" cy="880369"/>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50000"/>
              </a:lnSpc>
            </a:pPr>
            <a:r>
              <a:rPr lang="it-IT" i="1" kern="0" dirty="0">
                <a:solidFill>
                  <a:schemeClr val="accent1">
                    <a:lumMod val="75000"/>
                  </a:schemeClr>
                </a:solidFill>
                <a:latin typeface="Calibri" panose="020F0502020204030204" pitchFamily="34" charset="0"/>
                <a:cs typeface="Calibri" panose="020F0502020204030204" pitchFamily="34" charset="0"/>
              </a:rPr>
              <a:t>Ne parliamo oggi</a:t>
            </a:r>
          </a:p>
        </p:txBody>
      </p:sp>
      <p:pic>
        <p:nvPicPr>
          <p:cNvPr id="3" name="Elemento grafico 2" descr="Dorso della mano con indice che punta verso destra contorno">
            <a:extLst>
              <a:ext uri="{FF2B5EF4-FFF2-40B4-BE49-F238E27FC236}">
                <a16:creationId xmlns:a16="http://schemas.microsoft.com/office/drawing/2014/main" id="{942D984A-40E8-1BDC-6E90-371B5539CD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18" y="2703746"/>
            <a:ext cx="914400" cy="914400"/>
          </a:xfrm>
          <a:prstGeom prst="rect">
            <a:avLst/>
          </a:prstGeom>
        </p:spPr>
      </p:pic>
    </p:spTree>
    <p:extLst>
      <p:ext uri="{BB962C8B-B14F-4D97-AF65-F5344CB8AC3E}">
        <p14:creationId xmlns:p14="http://schemas.microsoft.com/office/powerpoint/2010/main" val="26418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Varie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5" name="CasellaDiTesto 4">
            <a:extLst>
              <a:ext uri="{FF2B5EF4-FFF2-40B4-BE49-F238E27FC236}">
                <a16:creationId xmlns:a16="http://schemas.microsoft.com/office/drawing/2014/main" id="{2D3091F7-63F6-3135-5823-70B5130CBFD1}"/>
              </a:ext>
            </a:extLst>
          </p:cNvPr>
          <p:cNvSpPr txBox="1"/>
          <p:nvPr/>
        </p:nvSpPr>
        <p:spPr>
          <a:xfrm>
            <a:off x="306918" y="4046835"/>
            <a:ext cx="11117590" cy="375552"/>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2: </a:t>
            </a:r>
            <a:r>
              <a:rPr lang="it-IT" i="1" kern="0" dirty="0">
                <a:solidFill>
                  <a:schemeClr val="accent1">
                    <a:lumMod val="75000"/>
                  </a:schemeClr>
                </a:solidFill>
                <a:latin typeface="Calibri" panose="020F0502020204030204" pitchFamily="34" charset="0"/>
                <a:cs typeface="Calibri" panose="020F0502020204030204" pitchFamily="34" charset="0"/>
              </a:rPr>
              <a:t>Le attività di supporto esterno possono essere solo per singoli contratti? </a:t>
            </a:r>
          </a:p>
        </p:txBody>
      </p:sp>
      <p:sp>
        <p:nvSpPr>
          <p:cNvPr id="4" name="CasellaDiTesto 3">
            <a:extLst>
              <a:ext uri="{FF2B5EF4-FFF2-40B4-BE49-F238E27FC236}">
                <a16:creationId xmlns:a16="http://schemas.microsoft.com/office/drawing/2014/main" id="{99B61D9D-A7F9-893F-ABD4-BF859C0C084D}"/>
              </a:ext>
            </a:extLst>
          </p:cNvPr>
          <p:cNvSpPr txBox="1"/>
          <p:nvPr/>
        </p:nvSpPr>
        <p:spPr>
          <a:xfrm>
            <a:off x="306918" y="1106758"/>
            <a:ext cx="11117590" cy="671915"/>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1: </a:t>
            </a:r>
            <a:r>
              <a:rPr lang="it-IT" i="1" kern="0" dirty="0">
                <a:solidFill>
                  <a:schemeClr val="accent1">
                    <a:lumMod val="75000"/>
                  </a:schemeClr>
                </a:solidFill>
                <a:latin typeface="Calibri" panose="020F0502020204030204" pitchFamily="34" charset="0"/>
                <a:cs typeface="Calibri" panose="020F0502020204030204" pitchFamily="34" charset="0"/>
              </a:rPr>
              <a:t>Se non ricordo male ci sono delle sanzioni per il mancato rispetto degli adempimenti previsti dalla Circolare n. 1/21, è possibile avere una precisazione al riguardo? </a:t>
            </a:r>
          </a:p>
        </p:txBody>
      </p:sp>
      <p:sp>
        <p:nvSpPr>
          <p:cNvPr id="2" name="CasellaDiTesto 1">
            <a:extLst>
              <a:ext uri="{FF2B5EF4-FFF2-40B4-BE49-F238E27FC236}">
                <a16:creationId xmlns:a16="http://schemas.microsoft.com/office/drawing/2014/main" id="{F0DE9ED5-8097-2809-730F-8CC8F8393AC7}"/>
              </a:ext>
            </a:extLst>
          </p:cNvPr>
          <p:cNvSpPr txBox="1"/>
          <p:nvPr/>
        </p:nvSpPr>
        <p:spPr>
          <a:xfrm>
            <a:off x="1614411" y="2158879"/>
            <a:ext cx="9810097" cy="1482842"/>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20000"/>
              </a:lnSpc>
            </a:pPr>
            <a:r>
              <a:rPr lang="it-IT" i="1" kern="0" dirty="0">
                <a:solidFill>
                  <a:schemeClr val="accent1">
                    <a:lumMod val="75000"/>
                  </a:schemeClr>
                </a:solidFill>
                <a:latin typeface="Calibri" panose="020F0502020204030204" pitchFamily="34" charset="0"/>
                <a:cs typeface="Calibri" panose="020F0502020204030204" pitchFamily="34" charset="0"/>
              </a:rPr>
              <a:t>La Circolare in sé non prevede sanzioni. L’art. 18 bis del CAD (Violazione degli obblighi di transizione digitale) assegna ad AGID poteri di vigilanza, verifica, controllo e monitoraggio sul rispetto delle disposizioni del CAD (e di conseguenza anche delle Circolari emesse in applicazione del CAD) </a:t>
            </a:r>
          </a:p>
        </p:txBody>
      </p:sp>
      <p:pic>
        <p:nvPicPr>
          <p:cNvPr id="3" name="Elemento grafico 2" descr="Dorso della mano con indice che punta verso destra contorno">
            <a:extLst>
              <a:ext uri="{FF2B5EF4-FFF2-40B4-BE49-F238E27FC236}">
                <a16:creationId xmlns:a16="http://schemas.microsoft.com/office/drawing/2014/main" id="{9680B752-6038-7FFF-CA66-524B9152A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18" y="2458639"/>
            <a:ext cx="914400" cy="914400"/>
          </a:xfrm>
          <a:prstGeom prst="rect">
            <a:avLst/>
          </a:prstGeom>
        </p:spPr>
      </p:pic>
      <p:sp>
        <p:nvSpPr>
          <p:cNvPr id="6" name="CasellaDiTesto 5">
            <a:extLst>
              <a:ext uri="{FF2B5EF4-FFF2-40B4-BE49-F238E27FC236}">
                <a16:creationId xmlns:a16="http://schemas.microsoft.com/office/drawing/2014/main" id="{1F276B80-106B-20E1-47FE-1B64719494A6}"/>
              </a:ext>
            </a:extLst>
          </p:cNvPr>
          <p:cNvSpPr txBox="1"/>
          <p:nvPr/>
        </p:nvSpPr>
        <p:spPr>
          <a:xfrm>
            <a:off x="1614410" y="4759440"/>
            <a:ext cx="9810097" cy="1150443"/>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20000"/>
              </a:lnSpc>
            </a:pPr>
            <a:r>
              <a:rPr lang="it-IT" i="1" kern="0" dirty="0">
                <a:solidFill>
                  <a:schemeClr val="accent1">
                    <a:lumMod val="75000"/>
                  </a:schemeClr>
                </a:solidFill>
                <a:latin typeface="Calibri" panose="020F0502020204030204" pitchFamily="34" charset="0"/>
                <a:cs typeface="Calibri" panose="020F0502020204030204" pitchFamily="34" charset="0"/>
              </a:rPr>
              <a:t>No. Molte Amministrazioni Centrali affidano il supporto al Responsabile del monitoraggio su una pluralità di contratti.</a:t>
            </a:r>
          </a:p>
        </p:txBody>
      </p:sp>
      <p:pic>
        <p:nvPicPr>
          <p:cNvPr id="7" name="Elemento grafico 6" descr="Dorso della mano con indice che punta verso destra contorno">
            <a:extLst>
              <a:ext uri="{FF2B5EF4-FFF2-40B4-BE49-F238E27FC236}">
                <a16:creationId xmlns:a16="http://schemas.microsoft.com/office/drawing/2014/main" id="{636CB2CA-D9D3-D192-1AF0-D0E6811179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918" y="4942138"/>
            <a:ext cx="914400" cy="914400"/>
          </a:xfrm>
          <a:prstGeom prst="rect">
            <a:avLst/>
          </a:prstGeom>
        </p:spPr>
      </p:pic>
    </p:spTree>
    <p:extLst>
      <p:ext uri="{BB962C8B-B14F-4D97-AF65-F5344CB8AC3E}">
        <p14:creationId xmlns:p14="http://schemas.microsoft.com/office/powerpoint/2010/main" val="17754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7102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10" name="CasellaDiTesto 9">
            <a:extLst>
              <a:ext uri="{FF2B5EF4-FFF2-40B4-BE49-F238E27FC236}">
                <a16:creationId xmlns:a16="http://schemas.microsoft.com/office/drawing/2014/main" id="{367C4D66-FBA8-470E-9224-F633A326012B}"/>
              </a:ext>
            </a:extLst>
          </p:cNvPr>
          <p:cNvSpPr txBox="1"/>
          <p:nvPr/>
        </p:nvSpPr>
        <p:spPr>
          <a:xfrm>
            <a:off x="966159" y="2211905"/>
            <a:ext cx="10601864" cy="1200329"/>
          </a:xfrm>
          <a:prstGeom prst="rect">
            <a:avLst/>
          </a:prstGeom>
          <a:noFill/>
        </p:spPr>
        <p:txBody>
          <a:bodyPr wrap="square" lIns="91440" tIns="45720" rIns="91440" bIns="45720" rtlCol="0" anchor="t">
            <a:spAutoFit/>
          </a:bodyPr>
          <a:lstStyle/>
          <a:p>
            <a:pPr algn="ctr"/>
            <a:r>
              <a:rPr lang="it-IT" sz="3600" b="0" i="0" u="none" strike="noStrike" kern="0" cap="none" dirty="0">
                <a:solidFill>
                  <a:schemeClr val="bg1"/>
                </a:solidFill>
                <a:latin typeface="+mn-lt"/>
                <a:ea typeface="+mn-ea"/>
                <a:cs typeface="+mn-cs"/>
              </a:rPr>
              <a:t>Dati, informazioni, analisi e sistemi a supporto del documento di screening </a:t>
            </a:r>
            <a:endParaRPr lang="it-IT" sz="3600" kern="0" dirty="0">
              <a:solidFill>
                <a:schemeClr val="bg1"/>
              </a:solidFill>
            </a:endParaRPr>
          </a:p>
        </p:txBody>
      </p:sp>
      <p:sp>
        <p:nvSpPr>
          <p:cNvPr id="11" name="CasellaDiTesto 10">
            <a:extLst>
              <a:ext uri="{FF2B5EF4-FFF2-40B4-BE49-F238E27FC236}">
                <a16:creationId xmlns:a16="http://schemas.microsoft.com/office/drawing/2014/main" id="{325F58EF-CF9C-4E0A-BDBD-0C29B69645BA}"/>
              </a:ext>
            </a:extLst>
          </p:cNvPr>
          <p:cNvSpPr txBox="1"/>
          <p:nvPr/>
        </p:nvSpPr>
        <p:spPr>
          <a:xfrm>
            <a:off x="7153187" y="4293931"/>
            <a:ext cx="5038813" cy="461665"/>
          </a:xfrm>
          <a:prstGeom prst="rect">
            <a:avLst/>
          </a:prstGeom>
          <a:noFill/>
        </p:spPr>
        <p:txBody>
          <a:bodyPr wrap="square" lIns="91440" tIns="45720" rIns="91440" bIns="45720" rtlCol="0" anchor="t">
            <a:spAutoFit/>
          </a:bodyPr>
          <a:lstStyle/>
          <a:p>
            <a:pPr algn="ctr"/>
            <a:r>
              <a:rPr lang="it-IT" sz="2400" i="1" dirty="0">
                <a:solidFill>
                  <a:schemeClr val="bg1"/>
                </a:solidFill>
                <a:ea typeface="Tahoma"/>
                <a:cs typeface="Tahoma"/>
              </a:rPr>
              <a:t>Ing. Marialuisa De Santis (AGID)</a:t>
            </a:r>
            <a:endParaRPr lang="it-IT" sz="3600" b="1" i="1" dirty="0">
              <a:solidFill>
                <a:schemeClr val="bg1"/>
              </a:solidFill>
              <a:ea typeface="Tahoma"/>
              <a:cs typeface="Tahoma"/>
            </a:endParaRPr>
          </a:p>
        </p:txBody>
      </p:sp>
    </p:spTree>
    <p:extLst>
      <p:ext uri="{BB962C8B-B14F-4D97-AF65-F5344CB8AC3E}">
        <p14:creationId xmlns:p14="http://schemas.microsoft.com/office/powerpoint/2010/main" val="181582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17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8" y="840171"/>
            <a:ext cx="11650620" cy="1711366"/>
          </a:xfrm>
          <a:prstGeom prst="rect">
            <a:avLst/>
          </a:prstGeom>
        </p:spPr>
        <p:txBody>
          <a:bodyPr wrap="square">
            <a:spAutoFit/>
          </a:bodyPr>
          <a:lstStyle/>
          <a:p>
            <a:pPr marL="0" marR="0" lvl="0" indent="0" algn="l" defTabSz="914400" rtl="0" eaLnBrk="1" fontAlgn="auto" latinLnBrk="0" hangingPunct="1">
              <a:lnSpc>
                <a:spcPct val="150000"/>
              </a:lnSpc>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La predisposizione del </a:t>
            </a: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documento di screening rappresenta il primo adempimento previsto per il monitoraggio di un singolo contratto. </a:t>
            </a:r>
          </a:p>
          <a:p>
            <a:pPr marL="0" marR="0" lvl="0" indent="0" algn="l" defTabSz="914400" rtl="0" eaLnBrk="1" fontAlgn="auto" latinLnBrk="0" hangingPunct="1">
              <a:lnSpc>
                <a:spcPct val="150000"/>
              </a:lnSpc>
              <a:spcAft>
                <a:spcPts val="0"/>
              </a:spcAft>
              <a:buClrTx/>
              <a:buSzTx/>
              <a:buFontTx/>
              <a:buNone/>
              <a:tabLst/>
              <a:defRPr/>
            </a:pP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Il documento rappresenta il deliverable della fase di «</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Revisione preliminare dei contratti da monitorare</a:t>
            </a: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come definita al par. 4.2 della Circolare. Tale documento ha i seguenti scopi:</a:t>
            </a:r>
          </a:p>
        </p:txBody>
      </p:sp>
      <p:grpSp>
        <p:nvGrpSpPr>
          <p:cNvPr id="12" name="Gruppo 11">
            <a:extLst>
              <a:ext uri="{FF2B5EF4-FFF2-40B4-BE49-F238E27FC236}">
                <a16:creationId xmlns:a16="http://schemas.microsoft.com/office/drawing/2014/main" id="{60DC87D1-6F8C-E060-02B4-A66A06A5FFF5}"/>
              </a:ext>
            </a:extLst>
          </p:cNvPr>
          <p:cNvGrpSpPr/>
          <p:nvPr/>
        </p:nvGrpSpPr>
        <p:grpSpPr>
          <a:xfrm>
            <a:off x="387921" y="2744867"/>
            <a:ext cx="11416158" cy="2086482"/>
            <a:chOff x="468924" y="3435027"/>
            <a:chExt cx="11416158" cy="2086482"/>
          </a:xfrm>
        </p:grpSpPr>
        <p:sp>
          <p:nvSpPr>
            <p:cNvPr id="22" name="Rettangolo 21">
              <a:extLst>
                <a:ext uri="{FF2B5EF4-FFF2-40B4-BE49-F238E27FC236}">
                  <a16:creationId xmlns:a16="http://schemas.microsoft.com/office/drawing/2014/main" id="{D9540B8E-D55C-C2AA-D91E-7B8812D6076A}"/>
                </a:ext>
              </a:extLst>
            </p:cNvPr>
            <p:cNvSpPr/>
            <p:nvPr/>
          </p:nvSpPr>
          <p:spPr>
            <a:xfrm>
              <a:off x="1535723" y="3435027"/>
              <a:ext cx="10349359" cy="880369"/>
            </a:xfrm>
            <a:prstGeom prst="rect">
              <a:avLst/>
            </a:prstGeom>
          </p:spPr>
          <p:txBody>
            <a:bodyPr wrap="square">
              <a:spAutoFit/>
            </a:bodyPr>
            <a:lstStyle/>
            <a:p>
              <a:pPr marL="0" marR="0" lvl="0" indent="0" algn="l" defTabSz="914400" rtl="0" eaLnBrk="1" fontAlgn="auto" latinLnBrk="0" hangingPunct="1">
                <a:lnSpc>
                  <a:spcPct val="150000"/>
                </a:lnSpc>
                <a:spcBef>
                  <a:spcPts val="1333"/>
                </a:spcBef>
                <a:spcAft>
                  <a:spcPts val="0"/>
                </a:spcAft>
                <a:buClrTx/>
                <a:buSzTx/>
                <a:buFontTx/>
                <a:buNone/>
                <a:tabLst/>
                <a:defRPr/>
              </a:pP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Identificare l’elenco degli </a:t>
              </a:r>
              <a:r>
                <a:rPr kumimoji="0" lang="it-IT" b="0" i="1"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obiettivi</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delle </a:t>
              </a:r>
              <a:r>
                <a:rPr kumimoji="0" lang="it-IT" b="0" i="1"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scadenze</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dei </a:t>
              </a:r>
              <a:r>
                <a:rPr kumimoji="0" lang="it-IT" b="0" i="1"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livelli di servizio</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dei </a:t>
              </a:r>
              <a:r>
                <a:rPr kumimoji="0" lang="it-IT" b="0" i="1"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vincoli</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e del </a:t>
              </a:r>
              <a:r>
                <a:rPr kumimoji="0" lang="it-IT" b="0" i="1"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budget</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che saranno oggetto di monitoraggio </a:t>
              </a:r>
            </a:p>
          </p:txBody>
        </p:sp>
        <p:pic>
          <p:nvPicPr>
            <p:cNvPr id="24" name="Elemento grafico 23" descr="Cerchio con freccia sinistra contorno">
              <a:extLst>
                <a:ext uri="{FF2B5EF4-FFF2-40B4-BE49-F238E27FC236}">
                  <a16:creationId xmlns:a16="http://schemas.microsoft.com/office/drawing/2014/main" id="{92007318-5883-5E65-52B6-15703407B0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924" y="3450781"/>
              <a:ext cx="914400" cy="914400"/>
            </a:xfrm>
            <a:prstGeom prst="rect">
              <a:avLst/>
            </a:prstGeom>
          </p:spPr>
        </p:pic>
        <p:sp>
          <p:nvSpPr>
            <p:cNvPr id="2" name="Rettangolo 1">
              <a:extLst>
                <a:ext uri="{FF2B5EF4-FFF2-40B4-BE49-F238E27FC236}">
                  <a16:creationId xmlns:a16="http://schemas.microsoft.com/office/drawing/2014/main" id="{FB63938E-3A3E-8B38-DE03-4187696FD224}"/>
                </a:ext>
              </a:extLst>
            </p:cNvPr>
            <p:cNvSpPr/>
            <p:nvPr/>
          </p:nvSpPr>
          <p:spPr>
            <a:xfrm>
              <a:off x="1535723" y="4591355"/>
              <a:ext cx="10349359" cy="880369"/>
            </a:xfrm>
            <a:prstGeom prst="rect">
              <a:avLst/>
            </a:prstGeom>
          </p:spPr>
          <p:txBody>
            <a:bodyPr wrap="square">
              <a:spAutoFit/>
            </a:bodyPr>
            <a:lstStyle/>
            <a:p>
              <a:pPr marL="0" marR="0" lvl="0" indent="0" algn="l" defTabSz="914400" rtl="0" eaLnBrk="1" fontAlgn="auto" latinLnBrk="0" hangingPunct="1">
                <a:lnSpc>
                  <a:spcPct val="150000"/>
                </a:lnSpc>
                <a:spcBef>
                  <a:spcPts val="1333"/>
                </a:spcBef>
                <a:spcAft>
                  <a:spcPts val="0"/>
                </a:spcAft>
                <a:buClrTx/>
                <a:buSzTx/>
                <a:buFontTx/>
                <a:buNone/>
                <a:tabLst/>
                <a:defRPr/>
              </a:pP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Fornire all’AGID una visione sintetica del contratto in essere, anche ai fini della determinazione del campione delle verifiche, come previsto dal par. 6 della Circolare</a:t>
              </a:r>
            </a:p>
          </p:txBody>
        </p:sp>
        <p:pic>
          <p:nvPicPr>
            <p:cNvPr id="3" name="Elemento grafico 2" descr="Cerchio con freccia sinistra contorno">
              <a:extLst>
                <a:ext uri="{FF2B5EF4-FFF2-40B4-BE49-F238E27FC236}">
                  <a16:creationId xmlns:a16="http://schemas.microsoft.com/office/drawing/2014/main" id="{BD5E9360-FF36-6B59-6842-C4A4CF3839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8924" y="4607109"/>
              <a:ext cx="914400" cy="914400"/>
            </a:xfrm>
            <a:prstGeom prst="rect">
              <a:avLst/>
            </a:prstGeom>
          </p:spPr>
        </p:pic>
      </p:grpSp>
      <p:pic>
        <p:nvPicPr>
          <p:cNvPr id="13" name="Elemento grafico 12" descr="Dorso della mano con indice che punta verso destra contorno">
            <a:extLst>
              <a:ext uri="{FF2B5EF4-FFF2-40B4-BE49-F238E27FC236}">
                <a16:creationId xmlns:a16="http://schemas.microsoft.com/office/drawing/2014/main" id="{F08A7F7E-9576-378F-EBE0-BC09C11E4F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571" y="5166834"/>
            <a:ext cx="914400" cy="914400"/>
          </a:xfrm>
          <a:prstGeom prst="rect">
            <a:avLst/>
          </a:prstGeom>
        </p:spPr>
      </p:pic>
      <p:sp>
        <p:nvSpPr>
          <p:cNvPr id="14" name="CasellaDiTesto 13">
            <a:extLst>
              <a:ext uri="{FF2B5EF4-FFF2-40B4-BE49-F238E27FC236}">
                <a16:creationId xmlns:a16="http://schemas.microsoft.com/office/drawing/2014/main" id="{CF9CF9B8-C716-8023-5F01-28DF12F28611}"/>
              </a:ext>
            </a:extLst>
          </p:cNvPr>
          <p:cNvSpPr txBox="1"/>
          <p:nvPr/>
        </p:nvSpPr>
        <p:spPr>
          <a:xfrm>
            <a:off x="1543240" y="5169793"/>
            <a:ext cx="9926515" cy="880369"/>
          </a:xfrm>
          <a:prstGeom prst="rect">
            <a:avLst/>
          </a:prstGeom>
          <a:solidFill>
            <a:schemeClr val="bg2"/>
          </a:solidFill>
        </p:spPr>
        <p:txBody>
          <a:bodyPr wrap="square">
            <a:spAutoFit/>
          </a:bodyPr>
          <a:lstStyle/>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Il documento di screening deve essere inviato ad AGID, insieme alla lista dei contratti, entro il 30 marzo di ogni anno. In caso di nuovi contratti stipulati successivamente, entro il 30 settembre.</a:t>
            </a:r>
          </a:p>
        </p:txBody>
      </p:sp>
    </p:spTree>
    <p:extLst>
      <p:ext uri="{BB962C8B-B14F-4D97-AF65-F5344CB8AC3E}">
        <p14:creationId xmlns:p14="http://schemas.microsoft.com/office/powerpoint/2010/main" val="24856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18</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8" y="962495"/>
            <a:ext cx="6937944" cy="4896853"/>
          </a:xfrm>
          <a:prstGeom prst="rect">
            <a:avLst/>
          </a:prstGeom>
        </p:spPr>
        <p:txBody>
          <a:bodyPr wrap="square">
            <a:spAutoFit/>
          </a:bodyPr>
          <a:lstStyle/>
          <a:p>
            <a:pPr marL="0" marR="0" lvl="0" indent="0" algn="l" defTabSz="914400" rtl="0" eaLnBrk="1" fontAlgn="auto" latinLnBrk="0" hangingPunct="1">
              <a:lnSpc>
                <a:spcPct val="150000"/>
              </a:lnSpc>
              <a:spcAft>
                <a:spcPts val="0"/>
              </a:spcAft>
              <a:buClrTx/>
              <a:buSzTx/>
              <a:buFontTx/>
              <a:buNone/>
              <a:tabLst/>
              <a:defRPr/>
            </a:pP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La fase «</a:t>
            </a:r>
            <a:r>
              <a:rPr kumimoji="0" lang="it-IT"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Revisione preliminare dei contratti da monitorare» </a:t>
            </a:r>
            <a:r>
              <a:rPr kumimoji="0" lang="it-IT" b="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preve</a:t>
            </a:r>
            <a:r>
              <a:rPr lang="it-IT" dirty="0">
                <a:solidFill>
                  <a:srgbClr val="0070C0"/>
                </a:solidFill>
                <a:latin typeface="Calibri" panose="020F0502020204030204" pitchFamily="34" charset="0"/>
                <a:cs typeface="Calibri" panose="020F0502020204030204" pitchFamily="34" charset="0"/>
              </a:rPr>
              <a:t>de le seguenti attività:</a:t>
            </a:r>
          </a:p>
          <a:p>
            <a:pPr marL="0" marR="0" lvl="0" indent="0" algn="l" defTabSz="914400" rtl="0" eaLnBrk="1" fontAlgn="auto" latinLnBrk="0" hangingPunct="1">
              <a:spcAft>
                <a:spcPts val="0"/>
              </a:spcAft>
              <a:buClrTx/>
              <a:buSzTx/>
              <a:buFontTx/>
              <a:buNone/>
              <a:tabLst/>
              <a:defRPr/>
            </a:pPr>
            <a:endParaRPr lang="it-IT" dirty="0">
              <a:solidFill>
                <a:srgbClr val="0070C0"/>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50000"/>
              </a:lnSpc>
              <a:spcAft>
                <a:spcPts val="0"/>
              </a:spcAft>
              <a:buClrTx/>
              <a:buSzTx/>
              <a:buFontTx/>
              <a:buAutoNum type="arabicPeriod"/>
              <a:tabLst/>
              <a:defRPr/>
            </a:pPr>
            <a:r>
              <a:rPr kumimoji="0" lang="it-IT" b="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Assessment</a:t>
            </a:r>
            <a:r>
              <a:rPr kumimoji="0" lang="it-IT" b="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della documentazione contrattuale (contratto, capitolato, offerta tecnica e offerta economica, studi di fattibilità,…)</a:t>
            </a:r>
          </a:p>
          <a:p>
            <a:pPr marL="457200" marR="0" lvl="0" indent="-457200" algn="l" defTabSz="914400" rtl="0" eaLnBrk="1" fontAlgn="auto" latinLnBrk="0" hangingPunct="1">
              <a:lnSpc>
                <a:spcPct val="150000"/>
              </a:lnSpc>
              <a:spcAft>
                <a:spcPts val="0"/>
              </a:spcAft>
              <a:buClrTx/>
              <a:buSzTx/>
              <a:buFontTx/>
              <a:buAutoNum type="arabicPeriod"/>
              <a:tabLst/>
              <a:defRPr/>
            </a:pPr>
            <a:r>
              <a:rPr kumimoji="0" lang="it-IT" b="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a:p>
            <a:pPr marL="457200" marR="0" lvl="0" indent="-457200" algn="l" defTabSz="914400" rtl="0" eaLnBrk="1" fontAlgn="auto" latinLnBrk="0" hangingPunct="1">
              <a:lnSpc>
                <a:spcPct val="150000"/>
              </a:lnSpc>
              <a:spcAft>
                <a:spcPts val="0"/>
              </a:spcAft>
              <a:buClrTx/>
              <a:buSzTx/>
              <a:buFontTx/>
              <a:buAutoNum type="arabicPeriod"/>
              <a:tabLst/>
              <a:defRPr/>
            </a:pPr>
            <a:r>
              <a:rPr lang="it-IT" dirty="0">
                <a:solidFill>
                  <a:srgbClr val="0070C0"/>
                </a:solidFill>
                <a:latin typeface="Calibri" panose="020F0502020204030204" pitchFamily="34" charset="0"/>
                <a:cs typeface="Calibri" panose="020F0502020204030204" pitchFamily="34" charset="0"/>
              </a:rPr>
              <a:t>Ricostruzione del Piano di lavoro (o piano generale del contratto), in termini di attività e deliverable previsti</a:t>
            </a:r>
          </a:p>
          <a:p>
            <a:pPr marL="457200" marR="0" lvl="0" indent="-457200" algn="l" defTabSz="914400" rtl="0" eaLnBrk="1" fontAlgn="auto" latinLnBrk="0" hangingPunct="1">
              <a:lnSpc>
                <a:spcPct val="150000"/>
              </a:lnSpc>
              <a:spcAft>
                <a:spcPts val="0"/>
              </a:spcAft>
              <a:buClrTx/>
              <a:buSzTx/>
              <a:buFontTx/>
              <a:buAutoNum type="arabicPeriod"/>
              <a:tabLst/>
              <a:defRPr/>
            </a:pPr>
            <a:r>
              <a:rPr kumimoji="0" lang="it-IT" b="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Ricostruzione del Piano dei costi del contratto, </a:t>
            </a:r>
            <a:r>
              <a:rPr lang="it-IT" dirty="0">
                <a:solidFill>
                  <a:srgbClr val="0070C0"/>
                </a:solidFill>
                <a:latin typeface="Calibri" panose="020F0502020204030204" pitchFamily="34" charset="0"/>
                <a:cs typeface="Calibri" panose="020F0502020204030204" pitchFamily="34" charset="0"/>
              </a:rPr>
              <a:t>allineato al Piano di lavoro</a:t>
            </a:r>
          </a:p>
          <a:p>
            <a:pPr marL="457200" marR="0" lvl="0" indent="-457200" algn="l" defTabSz="914400" rtl="0" eaLnBrk="1" fontAlgn="auto" latinLnBrk="0" hangingPunct="1">
              <a:lnSpc>
                <a:spcPct val="150000"/>
              </a:lnSpc>
              <a:spcAft>
                <a:spcPts val="0"/>
              </a:spcAft>
              <a:buClrTx/>
              <a:buSzTx/>
              <a:buFontTx/>
              <a:buAutoNum type="arabicPeriod"/>
              <a:tabLst/>
              <a:defRPr/>
            </a:pPr>
            <a:r>
              <a:rPr kumimoji="0" lang="it-IT" b="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Definizione del quadro della qualità attesa (SLA </a:t>
            </a:r>
            <a:r>
              <a:rPr lang="it-IT" dirty="0">
                <a:solidFill>
                  <a:srgbClr val="0070C0"/>
                </a:solidFill>
                <a:latin typeface="Calibri" panose="020F0502020204030204" pitchFamily="34" charset="0"/>
                <a:cs typeface="Calibri" panose="020F0502020204030204" pitchFamily="34" charset="0"/>
              </a:rPr>
              <a:t>e/o KPI)</a:t>
            </a:r>
            <a:endParaRPr kumimoji="0" lang="it-IT" b="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20" name="Parentesi graffa chiusa 19">
            <a:extLst>
              <a:ext uri="{FF2B5EF4-FFF2-40B4-BE49-F238E27FC236}">
                <a16:creationId xmlns:a16="http://schemas.microsoft.com/office/drawing/2014/main" id="{EF7DAE7D-FE54-F9A7-89D5-FE2BAF56AA35}"/>
              </a:ext>
            </a:extLst>
          </p:cNvPr>
          <p:cNvSpPr/>
          <p:nvPr/>
        </p:nvSpPr>
        <p:spPr>
          <a:xfrm>
            <a:off x="6911568" y="2003525"/>
            <a:ext cx="791307" cy="40022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9" name="Gruppo 28">
            <a:extLst>
              <a:ext uri="{FF2B5EF4-FFF2-40B4-BE49-F238E27FC236}">
                <a16:creationId xmlns:a16="http://schemas.microsoft.com/office/drawing/2014/main" id="{E11BC17B-5F62-A165-5472-D6C846ABC643}"/>
              </a:ext>
            </a:extLst>
          </p:cNvPr>
          <p:cNvGrpSpPr/>
          <p:nvPr/>
        </p:nvGrpSpPr>
        <p:grpSpPr>
          <a:xfrm>
            <a:off x="7764421" y="2899952"/>
            <a:ext cx="4120661" cy="2296744"/>
            <a:chOff x="7677050" y="2377991"/>
            <a:chExt cx="4120661" cy="2296744"/>
          </a:xfrm>
        </p:grpSpPr>
        <p:grpSp>
          <p:nvGrpSpPr>
            <p:cNvPr id="26" name="Gruppo 25">
              <a:extLst>
                <a:ext uri="{FF2B5EF4-FFF2-40B4-BE49-F238E27FC236}">
                  <a16:creationId xmlns:a16="http://schemas.microsoft.com/office/drawing/2014/main" id="{D5B58D42-598B-2F88-9E2D-624B7C6D93FB}"/>
                </a:ext>
              </a:extLst>
            </p:cNvPr>
            <p:cNvGrpSpPr/>
            <p:nvPr/>
          </p:nvGrpSpPr>
          <p:grpSpPr>
            <a:xfrm>
              <a:off x="7677050" y="2445799"/>
              <a:ext cx="4120661" cy="2156331"/>
              <a:chOff x="8055119" y="2391400"/>
              <a:chExt cx="4120661" cy="2156331"/>
            </a:xfrm>
          </p:grpSpPr>
          <p:grpSp>
            <p:nvGrpSpPr>
              <p:cNvPr id="16" name="Gruppo 15">
                <a:extLst>
                  <a:ext uri="{FF2B5EF4-FFF2-40B4-BE49-F238E27FC236}">
                    <a16:creationId xmlns:a16="http://schemas.microsoft.com/office/drawing/2014/main" id="{2666F470-22E4-C477-FAA8-007F22AC9060}"/>
                  </a:ext>
                </a:extLst>
              </p:cNvPr>
              <p:cNvGrpSpPr/>
              <p:nvPr/>
            </p:nvGrpSpPr>
            <p:grpSpPr>
              <a:xfrm>
                <a:off x="8055119" y="2391400"/>
                <a:ext cx="4041530" cy="869573"/>
                <a:chOff x="715108" y="4823587"/>
                <a:chExt cx="4041530" cy="869573"/>
              </a:xfrm>
            </p:grpSpPr>
            <p:pic>
              <p:nvPicPr>
                <p:cNvPr id="14" name="Elemento grafico 13" descr="Elenco di controllo contorno">
                  <a:extLst>
                    <a:ext uri="{FF2B5EF4-FFF2-40B4-BE49-F238E27FC236}">
                      <a16:creationId xmlns:a16="http://schemas.microsoft.com/office/drawing/2014/main" id="{A0BCC57E-DA6E-4651-3E13-51947CEE3A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108" y="4823587"/>
                  <a:ext cx="869573" cy="869573"/>
                </a:xfrm>
                <a:prstGeom prst="rect">
                  <a:avLst/>
                </a:prstGeom>
              </p:spPr>
            </p:pic>
            <p:sp>
              <p:nvSpPr>
                <p:cNvPr id="15" name="Rettangolo 14">
                  <a:extLst>
                    <a:ext uri="{FF2B5EF4-FFF2-40B4-BE49-F238E27FC236}">
                      <a16:creationId xmlns:a16="http://schemas.microsoft.com/office/drawing/2014/main" id="{CF1BFBC2-EA02-B484-37D3-9A2EE5867C7B}"/>
                    </a:ext>
                  </a:extLst>
                </p:cNvPr>
                <p:cNvSpPr/>
                <p:nvPr/>
              </p:nvSpPr>
              <p:spPr>
                <a:xfrm>
                  <a:off x="1550377" y="4996136"/>
                  <a:ext cx="3206261" cy="506292"/>
                </a:xfrm>
                <a:prstGeom prst="rect">
                  <a:avLst/>
                </a:prstGeom>
              </p:spPr>
              <p:txBody>
                <a:bodyPr wrap="square">
                  <a:spAutoFit/>
                </a:bodyPr>
                <a:lstStyle/>
                <a:p>
                  <a:pPr marL="0" marR="0" lvl="0" indent="0" algn="l" defTabSz="914400" rtl="0" eaLnBrk="1" fontAlgn="auto" latinLnBrk="0" hangingPunct="1">
                    <a:lnSpc>
                      <a:spcPct val="150000"/>
                    </a:lnSpc>
                    <a:spcBef>
                      <a:spcPts val="1333"/>
                    </a:spcBef>
                    <a:spcAft>
                      <a:spcPts val="0"/>
                    </a:spcAft>
                    <a:buClrTx/>
                    <a:buSzTx/>
                    <a:buFontTx/>
                    <a:buNone/>
                    <a:tabLst/>
                    <a:defRPr/>
                  </a:pPr>
                  <a:r>
                    <a:rPr kumimoji="0" lang="it-IT" sz="2000"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Documento di screening</a:t>
                  </a:r>
                </a:p>
              </p:txBody>
            </p:sp>
          </p:grpSp>
          <p:pic>
            <p:nvPicPr>
              <p:cNvPr id="23" name="Elemento grafico 22" descr="Database contorno">
                <a:extLst>
                  <a:ext uri="{FF2B5EF4-FFF2-40B4-BE49-F238E27FC236}">
                    <a16:creationId xmlns:a16="http://schemas.microsoft.com/office/drawing/2014/main" id="{638860A4-F737-903E-DC8D-E2FFFA7532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5119" y="3633331"/>
                <a:ext cx="914400" cy="914400"/>
              </a:xfrm>
              <a:prstGeom prst="rect">
                <a:avLst/>
              </a:prstGeom>
            </p:spPr>
          </p:pic>
          <p:sp>
            <p:nvSpPr>
              <p:cNvPr id="25" name="Rettangolo 24">
                <a:extLst>
                  <a:ext uri="{FF2B5EF4-FFF2-40B4-BE49-F238E27FC236}">
                    <a16:creationId xmlns:a16="http://schemas.microsoft.com/office/drawing/2014/main" id="{7B084644-AB61-5C24-F510-5A018EAB2942}"/>
                  </a:ext>
                </a:extLst>
              </p:cNvPr>
              <p:cNvSpPr/>
              <p:nvPr/>
            </p:nvSpPr>
            <p:spPr>
              <a:xfrm>
                <a:off x="8969519" y="3767983"/>
                <a:ext cx="3206261" cy="707886"/>
              </a:xfrm>
              <a:prstGeom prst="rect">
                <a:avLst/>
              </a:prstGeom>
            </p:spPr>
            <p:txBody>
              <a:bodyPr wrap="square">
                <a:spAutoFit/>
              </a:bodyPr>
              <a:lstStyle/>
              <a:p>
                <a:pPr marL="0" marR="0" lvl="0" indent="0" algn="l" defTabSz="914400" rtl="0" eaLnBrk="1" fontAlgn="auto" latinLnBrk="0" hangingPunct="1">
                  <a:spcBef>
                    <a:spcPts val="1333"/>
                  </a:spcBef>
                  <a:spcAft>
                    <a:spcPts val="0"/>
                  </a:spcAft>
                  <a:buClrTx/>
                  <a:buSzTx/>
                  <a:buFontTx/>
                  <a:buNone/>
                  <a:tabLst/>
                  <a:defRPr/>
                </a:pPr>
                <a:r>
                  <a:rPr kumimoji="0" lang="it-IT" sz="2000" b="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BIM – Base informativa di monitoraggio</a:t>
                </a:r>
              </a:p>
            </p:txBody>
          </p:sp>
        </p:grpSp>
        <p:sp>
          <p:nvSpPr>
            <p:cNvPr id="27" name="Rettangolo 26">
              <a:extLst>
                <a:ext uri="{FF2B5EF4-FFF2-40B4-BE49-F238E27FC236}">
                  <a16:creationId xmlns:a16="http://schemas.microsoft.com/office/drawing/2014/main" id="{5EB45BD3-D8D3-F981-CD75-98BE88165304}"/>
                </a:ext>
              </a:extLst>
            </p:cNvPr>
            <p:cNvSpPr/>
            <p:nvPr/>
          </p:nvSpPr>
          <p:spPr>
            <a:xfrm>
              <a:off x="7677050" y="3687730"/>
              <a:ext cx="3867250" cy="98700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a:extLst>
                <a:ext uri="{FF2B5EF4-FFF2-40B4-BE49-F238E27FC236}">
                  <a16:creationId xmlns:a16="http://schemas.microsoft.com/office/drawing/2014/main" id="{68F9EBD0-8FCC-BC4B-E00D-0A3064C1F865}"/>
                </a:ext>
              </a:extLst>
            </p:cNvPr>
            <p:cNvSpPr/>
            <p:nvPr/>
          </p:nvSpPr>
          <p:spPr>
            <a:xfrm>
              <a:off x="7677050" y="2377991"/>
              <a:ext cx="3867250" cy="987005"/>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22190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19</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Tx/>
              <a:buAutoNum type="arabicPeriod"/>
              <a:tabLst/>
              <a:defRPr/>
            </a:pPr>
            <a:r>
              <a:rPr kumimoji="0" lang="it-IT" sz="2000" b="1"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Assessment</a:t>
            </a: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della documentazione contrattuale</a:t>
            </a: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11140667" cy="3527248"/>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La prima attività da svolgere nel monitoraggio di un contratto è richiedere tutta la documentazione al RUP.</a:t>
            </a:r>
          </a:p>
          <a:p>
            <a:pPr marL="0" marR="0" lvl="0" indent="0" algn="l" defTabSz="914400" rtl="0" eaLnBrk="1" fontAlgn="auto" latinLnBrk="0" hangingPunct="1">
              <a:lnSpc>
                <a:spcPct val="150000"/>
              </a:lnSpc>
              <a:spcBef>
                <a:spcPts val="1200"/>
              </a:spcBef>
              <a:spcAft>
                <a:spcPts val="0"/>
              </a:spcAft>
              <a:buClrTx/>
              <a:buSzTx/>
              <a:buFontTx/>
              <a:buNone/>
              <a:tabLst/>
              <a:defRPr/>
            </a:pP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La documentazione da analizzare è costituita da:</a:t>
            </a:r>
          </a:p>
          <a:p>
            <a:pPr marL="342900" marR="0" lvl="0" indent="-34290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Documenti di progettazione del contratto: studio di fattibilità, Parere AGID, </a:t>
            </a:r>
            <a:r>
              <a:rPr lang="it-IT" dirty="0" err="1">
                <a:solidFill>
                  <a:srgbClr val="0070C0"/>
                </a:solidFill>
                <a:latin typeface="Calibri" panose="020F0502020204030204" pitchFamily="34" charset="0"/>
                <a:cs typeface="Calibri" panose="020F0502020204030204" pitchFamily="34" charset="0"/>
              </a:rPr>
              <a:t>assessment</a:t>
            </a:r>
            <a:r>
              <a:rPr lang="it-IT" dirty="0">
                <a:solidFill>
                  <a:srgbClr val="0070C0"/>
                </a:solidFill>
                <a:latin typeface="Calibri" panose="020F0502020204030204" pitchFamily="34" charset="0"/>
                <a:cs typeface="Calibri" panose="020F0502020204030204" pitchFamily="34" charset="0"/>
              </a:rPr>
              <a:t> del sistema informativo, piano triennale dell’Amministrazione (se applicabili)</a:t>
            </a:r>
          </a:p>
          <a:p>
            <a:pPr marL="342900" marR="0" lvl="0" indent="-34290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Atti contrattuali (Contratto, Capitolato ed eventuali allegati, Offerta tecnica e Offerta economica)</a:t>
            </a:r>
          </a:p>
          <a:p>
            <a:pPr marL="342900" marR="0" lvl="0" indent="-342900" algn="l" defTabSz="914400" rtl="0" eaLnBrk="1" fontAlgn="auto" latinLnBrk="0" hangingPunct="1">
              <a:lnSpc>
                <a:spcPct val="150000"/>
              </a:lnSpc>
              <a:spcAft>
                <a:spcPts val="0"/>
              </a:spcAft>
              <a:buClrTx/>
              <a:buSzTx/>
              <a:buFont typeface="Wingdings" panose="05000000000000000000" pitchFamily="2" charset="2"/>
              <a:buChar char="ü"/>
              <a:tabLst/>
              <a:defRPr/>
            </a:pP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Piano di </a:t>
            </a:r>
            <a:r>
              <a:rPr lang="it-IT" dirty="0">
                <a:solidFill>
                  <a:srgbClr val="0070C0"/>
                </a:solidFill>
                <a:latin typeface="Calibri" panose="020F0502020204030204" pitchFamily="34" charset="0"/>
                <a:cs typeface="Calibri" panose="020F0502020204030204" pitchFamily="34" charset="0"/>
              </a:rPr>
              <a:t>lavoro del contratto</a:t>
            </a:r>
          </a:p>
          <a:p>
            <a:pPr marL="342900" marR="0" lvl="0" indent="-34290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Piano dei costi</a:t>
            </a:r>
          </a:p>
          <a:p>
            <a:pPr marL="342900" marR="0" lvl="0" indent="-342900" algn="l" defTabSz="914400" rtl="0" eaLnBrk="1" fontAlgn="auto" latinLnBrk="0" hangingPunct="1">
              <a:lnSpc>
                <a:spcPct val="150000"/>
              </a:lnSpc>
              <a:spcAft>
                <a:spcPts val="0"/>
              </a:spcAft>
              <a:buClrTx/>
              <a:buSzTx/>
              <a:buFont typeface="Wingdings" panose="05000000000000000000" pitchFamily="2" charset="2"/>
              <a:buChar char="ü"/>
              <a:tabLst/>
              <a:defRPr/>
            </a:pPr>
            <a:r>
              <a:rPr kumimoji="0" lang="it-IT"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Piano di qualità e Piano della sicurezza (se </a:t>
            </a:r>
            <a:r>
              <a:rPr kumimoji="0" lang="it-IT" b="0"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applicab</a:t>
            </a:r>
            <a:r>
              <a:rPr lang="it-IT" dirty="0">
                <a:solidFill>
                  <a:srgbClr val="0070C0"/>
                </a:solidFill>
                <a:latin typeface="Calibri" panose="020F0502020204030204" pitchFamily="34" charset="0"/>
                <a:cs typeface="Calibri" panose="020F0502020204030204" pitchFamily="34" charset="0"/>
              </a:rPr>
              <a:t>ile)</a:t>
            </a:r>
          </a:p>
        </p:txBody>
      </p:sp>
      <p:sp>
        <p:nvSpPr>
          <p:cNvPr id="13" name="CasellaDiTesto 12">
            <a:extLst>
              <a:ext uri="{FF2B5EF4-FFF2-40B4-BE49-F238E27FC236}">
                <a16:creationId xmlns:a16="http://schemas.microsoft.com/office/drawing/2014/main" id="{86B02328-F3AA-5EBF-2A33-B62E05296DFD}"/>
              </a:ext>
            </a:extLst>
          </p:cNvPr>
          <p:cNvSpPr txBox="1"/>
          <p:nvPr/>
        </p:nvSpPr>
        <p:spPr>
          <a:xfrm>
            <a:off x="1796564" y="5303352"/>
            <a:ext cx="9220198" cy="481986"/>
          </a:xfrm>
          <a:prstGeom prst="rect">
            <a:avLst/>
          </a:prstGeom>
          <a:solidFill>
            <a:schemeClr val="bg2"/>
          </a:solidFill>
        </p:spPr>
        <p:txBody>
          <a:bodyPr wrap="square">
            <a:spAutoFit/>
          </a:bodyPr>
          <a:lstStyle/>
          <a:p>
            <a:pPr marR="0" lvl="0" algn="l" defTabSz="914400" rtl="0" eaLnBrk="1" fontAlgn="auto" latinLnBrk="0" hangingPunct="1">
              <a:lnSpc>
                <a:spcPct val="150000"/>
              </a:lnSpc>
              <a:spcAft>
                <a:spcPts val="0"/>
              </a:spcAft>
              <a:buClrTx/>
              <a:buSzTx/>
              <a:tabLst/>
              <a:defRPr/>
            </a:pPr>
            <a:r>
              <a:rPr kumimoji="0" lang="it-IT"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Tale documentazione dovrà essere resa disponibile </a:t>
            </a:r>
            <a:r>
              <a:rPr lang="it-IT" sz="1800" dirty="0">
                <a:solidFill>
                  <a:srgbClr val="0070C0"/>
                </a:solidFill>
                <a:latin typeface="Calibri" panose="020F0502020204030204" pitchFamily="34" charset="0"/>
                <a:cs typeface="Calibri" panose="020F0502020204030204" pitchFamily="34" charset="0"/>
              </a:rPr>
              <a:t>nella BIM – Base informativa di monitoraggio</a:t>
            </a:r>
            <a:endParaRPr kumimoji="0" lang="it-IT"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8" name="Elemento grafico 17" descr="Dorso della mano con indice che punta verso destra contorno">
            <a:extLst>
              <a:ext uri="{FF2B5EF4-FFF2-40B4-BE49-F238E27FC236}">
                <a16:creationId xmlns:a16="http://schemas.microsoft.com/office/drawing/2014/main" id="{8761874D-3B10-F87B-6F8A-30BC6C7DEF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353" y="5091847"/>
            <a:ext cx="914400" cy="914400"/>
          </a:xfrm>
          <a:prstGeom prst="rect">
            <a:avLst/>
          </a:prstGeom>
        </p:spPr>
      </p:pic>
    </p:spTree>
    <p:extLst>
      <p:ext uri="{BB962C8B-B14F-4D97-AF65-F5344CB8AC3E}">
        <p14:creationId xmlns:p14="http://schemas.microsoft.com/office/powerpoint/2010/main" val="224065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1771" t="-90" r="364" b="85"/>
          <a:stretch/>
        </p:blipFill>
        <p:spPr>
          <a:xfrm>
            <a:off x="0" y="0"/>
            <a:ext cx="2400749" cy="6858000"/>
          </a:xfrm>
          <a:prstGeom prst="rect">
            <a:avLst/>
          </a:prstGeom>
        </p:spPr>
      </p:pic>
      <p:sp>
        <p:nvSpPr>
          <p:cNvPr id="7" name="CasellaDiTesto 6"/>
          <p:cNvSpPr txBox="1"/>
          <p:nvPr/>
        </p:nvSpPr>
        <p:spPr>
          <a:xfrm>
            <a:off x="3426780" y="1570119"/>
            <a:ext cx="8291087" cy="1077218"/>
          </a:xfrm>
          <a:prstGeom prst="rect">
            <a:avLst/>
          </a:prstGeom>
          <a:noFill/>
        </p:spPr>
        <p:txBody>
          <a:bodyPr wrap="square" rtlCol="0">
            <a:spAutoFit/>
          </a:bodyPr>
          <a:lstStyle/>
          <a:p>
            <a:pPr algn="ctr" eaLnBrk="1" fontAlgn="auto" hangingPunct="1">
              <a:spcBef>
                <a:spcPts val="0"/>
              </a:spcBef>
              <a:spcAft>
                <a:spcPts val="0"/>
              </a:spcAft>
              <a:buClr>
                <a:srgbClr val="010335"/>
              </a:buClr>
              <a:buSzPct val="25000"/>
              <a:defRPr/>
            </a:pPr>
            <a:r>
              <a:rPr lang="it-IT" altLang="it-IT" sz="3200" b="1" i="1" kern="0" dirty="0">
                <a:solidFill>
                  <a:schemeClr val="accent1">
                    <a:lumMod val="75000"/>
                  </a:schemeClr>
                </a:solidFill>
                <a:latin typeface="Calibri" panose="020F0502020204030204" pitchFamily="34" charset="0"/>
                <a:ea typeface="Titillium Web"/>
                <a:cs typeface="Calibri" panose="020F0502020204030204" pitchFamily="34" charset="0"/>
                <a:sym typeface="Titillium Web" pitchFamily="2" charset="0"/>
              </a:rPr>
              <a:t>II ciclo su Monitoraggio e governance dei contratti ICT</a:t>
            </a:r>
            <a:endParaRPr lang="it-IT" sz="3200" b="1" i="1" dirty="0">
              <a:solidFill>
                <a:srgbClr val="0070C0"/>
              </a:solidFill>
              <a:ea typeface="Tahoma" panose="020B0604030504040204" pitchFamily="34" charset="0"/>
              <a:cs typeface="Tahoma" panose="020B0604030504040204" pitchFamily="34" charset="0"/>
            </a:endParaRPr>
          </a:p>
        </p:txBody>
      </p:sp>
      <p:pic>
        <p:nvPicPr>
          <p:cNvPr id="11" name="Immagine 10" descr="Logo AgiD - Agenzia per l'Italia Digitale" title="Logo AgiD - Agenzia per l'Italia Digitale"/>
          <p:cNvPicPr/>
          <p:nvPr/>
        </p:nvPicPr>
        <p:blipFill>
          <a:blip r:embed="rId3"/>
          <a:srcRect l="-469" r="-469"/>
          <a:stretch>
            <a:fillRect/>
          </a:stretch>
        </p:blipFill>
        <p:spPr>
          <a:xfrm>
            <a:off x="2713153" y="358192"/>
            <a:ext cx="1530373" cy="360622"/>
          </a:xfrm>
          <a:prstGeom prst="rect">
            <a:avLst/>
          </a:prstGeom>
          <a:noFill/>
          <a:ln>
            <a:noFill/>
            <a:prstDash/>
          </a:ln>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664" y="410278"/>
            <a:ext cx="1299393" cy="326292"/>
          </a:xfrm>
          <a:prstGeom prst="rect">
            <a:avLst/>
          </a:prstGeom>
        </p:spPr>
      </p:pic>
      <p:pic>
        <p:nvPicPr>
          <p:cNvPr id="5" name="Immagine 4">
            <a:extLst>
              <a:ext uri="{FF2B5EF4-FFF2-40B4-BE49-F238E27FC236}">
                <a16:creationId xmlns:a16="http://schemas.microsoft.com/office/drawing/2014/main" id="{558DA716-B8FB-474F-AA6C-0C08CC4F8F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958" y="6179768"/>
            <a:ext cx="6850380" cy="640080"/>
          </a:xfrm>
          <a:prstGeom prst="rect">
            <a:avLst/>
          </a:prstGeom>
        </p:spPr>
      </p:pic>
      <p:sp>
        <p:nvSpPr>
          <p:cNvPr id="17" name="CasellaDiTesto 16">
            <a:extLst>
              <a:ext uri="{FF2B5EF4-FFF2-40B4-BE49-F238E27FC236}">
                <a16:creationId xmlns:a16="http://schemas.microsoft.com/office/drawing/2014/main" id="{335CAD3D-7C66-478E-BC3C-A66BB1EC2012}"/>
              </a:ext>
            </a:extLst>
          </p:cNvPr>
          <p:cNvSpPr txBox="1"/>
          <p:nvPr/>
        </p:nvSpPr>
        <p:spPr>
          <a:xfrm>
            <a:off x="2732851" y="2688133"/>
            <a:ext cx="9286189" cy="461665"/>
          </a:xfrm>
          <a:prstGeom prst="rect">
            <a:avLst/>
          </a:prstGeom>
          <a:noFill/>
        </p:spPr>
        <p:txBody>
          <a:bodyPr wrap="square" rtlCol="0">
            <a:spAutoFit/>
          </a:bodyPr>
          <a:lstStyle/>
          <a:p>
            <a:pPr algn="ctr"/>
            <a:r>
              <a:rPr lang="it-IT" sz="2400" b="0" i="0" u="none" strike="noStrike" kern="0" cap="none" dirty="0">
                <a:solidFill>
                  <a:schemeClr val="accent1">
                    <a:lumMod val="75000"/>
                  </a:schemeClr>
                </a:solidFill>
                <a:latin typeface="Calibri"/>
                <a:ea typeface="+mn-ea"/>
                <a:cs typeface="Calibri"/>
              </a:rPr>
              <a:t>Analisi di un contratto: documento di screening</a:t>
            </a:r>
            <a:endParaRPr lang="it-IT" sz="2400" dirty="0">
              <a:solidFill>
                <a:srgbClr val="0070C0"/>
              </a:solidFill>
              <a:ea typeface="Tahoma" panose="020B0604030504040204" pitchFamily="34" charset="0"/>
              <a:cs typeface="Tahoma" panose="020B0604030504040204" pitchFamily="34" charset="0"/>
            </a:endParaRPr>
          </a:p>
        </p:txBody>
      </p:sp>
      <p:sp>
        <p:nvSpPr>
          <p:cNvPr id="18" name="CasellaDiTesto 17">
            <a:extLst>
              <a:ext uri="{FF2B5EF4-FFF2-40B4-BE49-F238E27FC236}">
                <a16:creationId xmlns:a16="http://schemas.microsoft.com/office/drawing/2014/main" id="{38BAE53C-F1E6-4BB7-A5E3-B9E8D60DCF9B}"/>
              </a:ext>
            </a:extLst>
          </p:cNvPr>
          <p:cNvSpPr txBox="1"/>
          <p:nvPr/>
        </p:nvSpPr>
        <p:spPr>
          <a:xfrm>
            <a:off x="4691741" y="3314902"/>
            <a:ext cx="5038813" cy="369332"/>
          </a:xfrm>
          <a:prstGeom prst="rect">
            <a:avLst/>
          </a:prstGeom>
          <a:noFill/>
        </p:spPr>
        <p:txBody>
          <a:bodyPr wrap="square" rtlCol="0">
            <a:spAutoFit/>
          </a:bodyPr>
          <a:lstStyle/>
          <a:p>
            <a:pPr algn="ctr"/>
            <a:r>
              <a:rPr lang="it-IT" dirty="0">
                <a:solidFill>
                  <a:srgbClr val="0070C0"/>
                </a:solidFill>
                <a:ea typeface="Tahoma" panose="020B0604030504040204" pitchFamily="34" charset="0"/>
                <a:cs typeface="Tahoma" panose="020B0604030504040204" pitchFamily="34" charset="0"/>
              </a:rPr>
              <a:t>23/11/2022</a:t>
            </a:r>
            <a:endParaRPr lang="it-IT" dirty="0">
              <a:solidFill>
                <a:srgbClr val="0070C0"/>
              </a:solidFill>
              <a:latin typeface="Titillium Web" panose="00000500000000000000" pitchFamily="2" charset="0"/>
              <a:ea typeface="Tahoma" panose="020B0604030504040204" pitchFamily="34" charset="0"/>
              <a:cs typeface="Tahoma" panose="020B0604030504040204" pitchFamily="34" charset="0"/>
            </a:endParaRPr>
          </a:p>
        </p:txBody>
      </p:sp>
      <p:sp>
        <p:nvSpPr>
          <p:cNvPr id="9" name="Rettangolo 8">
            <a:extLst>
              <a:ext uri="{FF2B5EF4-FFF2-40B4-BE49-F238E27FC236}">
                <a16:creationId xmlns:a16="http://schemas.microsoft.com/office/drawing/2014/main" id="{F2BFBCE6-55AA-4ED4-8C17-C4378B921B55}"/>
              </a:ext>
            </a:extLst>
          </p:cNvPr>
          <p:cNvSpPr/>
          <p:nvPr/>
        </p:nvSpPr>
        <p:spPr>
          <a:xfrm>
            <a:off x="3693111" y="3701988"/>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6AE0504B-E8DF-4602-915E-197A1B7E93F5}"/>
              </a:ext>
            </a:extLst>
          </p:cNvPr>
          <p:cNvSpPr txBox="1"/>
          <p:nvPr/>
        </p:nvSpPr>
        <p:spPr>
          <a:xfrm>
            <a:off x="4691742" y="4446812"/>
            <a:ext cx="5038813" cy="646331"/>
          </a:xfrm>
          <a:prstGeom prst="rect">
            <a:avLst/>
          </a:prstGeom>
          <a:noFill/>
        </p:spPr>
        <p:txBody>
          <a:bodyPr wrap="square" rtlCol="0">
            <a:spAutoFit/>
          </a:bodyPr>
          <a:lstStyle/>
          <a:p>
            <a:pPr algn="ctr"/>
            <a:r>
              <a:rPr lang="it-IT" dirty="0">
                <a:solidFill>
                  <a:srgbClr val="0070C0"/>
                </a:solidFill>
                <a:ea typeface="Tahoma" panose="020B0604030504040204" pitchFamily="34" charset="0"/>
                <a:cs typeface="Tahoma" panose="020B0604030504040204" pitchFamily="34" charset="0"/>
              </a:rPr>
              <a:t>Ing. Marialuisa De Santis (AGID)</a:t>
            </a:r>
          </a:p>
          <a:p>
            <a:pPr algn="ctr"/>
            <a:r>
              <a:rPr lang="it-IT" dirty="0">
                <a:solidFill>
                  <a:srgbClr val="0070C0"/>
                </a:solidFill>
                <a:ea typeface="Tahoma" panose="020B0604030504040204" pitchFamily="34" charset="0"/>
                <a:cs typeface="Tahoma" panose="020B0604030504040204" pitchFamily="34" charset="0"/>
              </a:rPr>
              <a:t>Dott. Andrea Susa (collaboratore AGID)</a:t>
            </a:r>
          </a:p>
        </p:txBody>
      </p:sp>
      <p:sp>
        <p:nvSpPr>
          <p:cNvPr id="13" name="Rettangolo 12">
            <a:extLst>
              <a:ext uri="{FF2B5EF4-FFF2-40B4-BE49-F238E27FC236}">
                <a16:creationId xmlns:a16="http://schemas.microsoft.com/office/drawing/2014/main" id="{A6163D7B-611A-4FA0-9AB7-C3A24A2D19B3}"/>
              </a:ext>
            </a:extLst>
          </p:cNvPr>
          <p:cNvSpPr/>
          <p:nvPr/>
        </p:nvSpPr>
        <p:spPr>
          <a:xfrm>
            <a:off x="3559946" y="3693111"/>
            <a:ext cx="7632000"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204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Tx/>
              <a:buAutoNum type="arabicPeriod"/>
              <a:tabLst/>
              <a:defRPr/>
            </a:pPr>
            <a:r>
              <a:rPr kumimoji="0" lang="it-IT" sz="2000" b="1"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Assessment</a:t>
            </a: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della documentazione contrattuale</a:t>
            </a: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6867607" cy="3111749"/>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Qual è lo scopo di questa attività?</a:t>
            </a:r>
          </a:p>
          <a:p>
            <a:pPr marL="0" marR="0" lvl="0" indent="0" algn="l" defTabSz="914400" rtl="0" eaLnBrk="1" fontAlgn="auto" latinLnBrk="0" hangingPunct="1">
              <a:lnSpc>
                <a:spcPct val="150000"/>
              </a:lnSpc>
              <a:spcBef>
                <a:spcPts val="1200"/>
              </a:spcBef>
              <a:spcAft>
                <a:spcPts val="0"/>
              </a:spcAft>
              <a:buClrTx/>
              <a:buSzTx/>
              <a:buFontTx/>
              <a:buNone/>
              <a:tabLst>
                <a:tab pos="360363" algn="l"/>
                <a:tab pos="536575" algn="l"/>
              </a:tabLst>
              <a:defRPr/>
            </a:pPr>
            <a:r>
              <a:rPr lang="it-IT" dirty="0">
                <a:solidFill>
                  <a:srgbClr val="0070C0"/>
                </a:solidFill>
                <a:latin typeface="Calibri" panose="020F0502020204030204" pitchFamily="34" charset="0"/>
                <a:cs typeface="Calibri" panose="020F0502020204030204" pitchFamily="34" charset="0"/>
              </a:rPr>
              <a:t>	</a:t>
            </a:r>
            <a:r>
              <a:rPr lang="it-IT" b="1" dirty="0">
                <a:solidFill>
                  <a:srgbClr val="0070C0"/>
                </a:solidFill>
                <a:latin typeface="Calibri" panose="020F0502020204030204" pitchFamily="34" charset="0"/>
                <a:cs typeface="Calibri" panose="020F0502020204030204" pitchFamily="34" charset="0"/>
              </a:rPr>
              <a:t>(1)</a:t>
            </a:r>
            <a:r>
              <a:rPr lang="it-IT" dirty="0">
                <a:solidFill>
                  <a:srgbClr val="0070C0"/>
                </a:solidFill>
                <a:latin typeface="Calibri" panose="020F0502020204030204" pitchFamily="34" charset="0"/>
                <a:cs typeface="Calibri" panose="020F0502020204030204" pitchFamily="34" charset="0"/>
              </a:rPr>
              <a:t> Fornire un </a:t>
            </a:r>
            <a:r>
              <a:rPr lang="it-IT" b="1" dirty="0">
                <a:solidFill>
                  <a:srgbClr val="0070C0"/>
                </a:solidFill>
                <a:latin typeface="Calibri" panose="020F0502020204030204" pitchFamily="34" charset="0"/>
                <a:cs typeface="Calibri" panose="020F0502020204030204" pitchFamily="34" charset="0"/>
              </a:rPr>
              <a:t>quadro completo</a:t>
            </a:r>
            <a:r>
              <a:rPr lang="it-IT" dirty="0">
                <a:solidFill>
                  <a:srgbClr val="0070C0"/>
                </a:solidFill>
                <a:latin typeface="Calibri" panose="020F0502020204030204" pitchFamily="34" charset="0"/>
                <a:cs typeface="Calibri" panose="020F0502020204030204" pitchFamily="34" charset="0"/>
              </a:rPr>
              <a:t> per gestire la governance del 	contratto, in termini di:</a:t>
            </a:r>
          </a:p>
          <a:p>
            <a:pPr marL="742950" lvl="1" indent="-285750">
              <a:lnSpc>
                <a:spcPct val="15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Obiettivi</a:t>
            </a:r>
          </a:p>
          <a:p>
            <a:pPr marL="742950" lvl="1" indent="-285750">
              <a:lnSpc>
                <a:spcPct val="15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Tempi</a:t>
            </a:r>
          </a:p>
          <a:p>
            <a:pPr marL="742950" lvl="1" indent="-285750">
              <a:lnSpc>
                <a:spcPct val="15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Costi</a:t>
            </a:r>
          </a:p>
          <a:p>
            <a:pPr marL="742950" lvl="1" indent="-285750">
              <a:lnSpc>
                <a:spcPct val="15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Qualità attesa</a:t>
            </a:r>
          </a:p>
        </p:txBody>
      </p:sp>
      <p:grpSp>
        <p:nvGrpSpPr>
          <p:cNvPr id="27" name="Gruppo 26">
            <a:extLst>
              <a:ext uri="{FF2B5EF4-FFF2-40B4-BE49-F238E27FC236}">
                <a16:creationId xmlns:a16="http://schemas.microsoft.com/office/drawing/2014/main" id="{6B8ED88D-B769-448F-00B0-4F2813324C6D}"/>
              </a:ext>
            </a:extLst>
          </p:cNvPr>
          <p:cNvGrpSpPr/>
          <p:nvPr/>
        </p:nvGrpSpPr>
        <p:grpSpPr>
          <a:xfrm>
            <a:off x="7494582" y="962495"/>
            <a:ext cx="4390501" cy="4167530"/>
            <a:chOff x="7496697" y="1012576"/>
            <a:chExt cx="4390501" cy="4167530"/>
          </a:xfrm>
        </p:grpSpPr>
        <p:grpSp>
          <p:nvGrpSpPr>
            <p:cNvPr id="21" name="Gruppo 20">
              <a:extLst>
                <a:ext uri="{FF2B5EF4-FFF2-40B4-BE49-F238E27FC236}">
                  <a16:creationId xmlns:a16="http://schemas.microsoft.com/office/drawing/2014/main" id="{A4BB2979-6CEB-9E65-CD1D-398621C0F5A6}"/>
                </a:ext>
              </a:extLst>
            </p:cNvPr>
            <p:cNvGrpSpPr/>
            <p:nvPr/>
          </p:nvGrpSpPr>
          <p:grpSpPr>
            <a:xfrm>
              <a:off x="7876432" y="1012576"/>
              <a:ext cx="3631033" cy="3380714"/>
              <a:chOff x="7966020" y="1567413"/>
              <a:chExt cx="3631033" cy="3380714"/>
            </a:xfrm>
          </p:grpSpPr>
          <p:grpSp>
            <p:nvGrpSpPr>
              <p:cNvPr id="17" name="Gruppo 16">
                <a:extLst>
                  <a:ext uri="{FF2B5EF4-FFF2-40B4-BE49-F238E27FC236}">
                    <a16:creationId xmlns:a16="http://schemas.microsoft.com/office/drawing/2014/main" id="{D6108A9B-D9AD-1901-D47D-B94BA2F789A3}"/>
                  </a:ext>
                </a:extLst>
              </p:cNvPr>
              <p:cNvGrpSpPr/>
              <p:nvPr/>
            </p:nvGrpSpPr>
            <p:grpSpPr>
              <a:xfrm>
                <a:off x="7966020" y="1567413"/>
                <a:ext cx="3631033" cy="3380714"/>
                <a:chOff x="6260313" y="3090723"/>
                <a:chExt cx="2742817" cy="2211038"/>
              </a:xfrm>
            </p:grpSpPr>
            <p:sp>
              <p:nvSpPr>
                <p:cNvPr id="12" name="Triangolo isoscele 11">
                  <a:extLst>
                    <a:ext uri="{FF2B5EF4-FFF2-40B4-BE49-F238E27FC236}">
                      <a16:creationId xmlns:a16="http://schemas.microsoft.com/office/drawing/2014/main" id="{08F8286F-883E-17C0-B8BB-931E82DEB2AD}"/>
                    </a:ext>
                  </a:extLst>
                </p:cNvPr>
                <p:cNvSpPr/>
                <p:nvPr/>
              </p:nvSpPr>
              <p:spPr>
                <a:xfrm>
                  <a:off x="6260313" y="4205888"/>
                  <a:ext cx="1371409" cy="1095873"/>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Costi</a:t>
                  </a:r>
                </a:p>
              </p:txBody>
            </p:sp>
            <p:sp>
              <p:nvSpPr>
                <p:cNvPr id="15" name="Triangolo isoscele 14">
                  <a:extLst>
                    <a:ext uri="{FF2B5EF4-FFF2-40B4-BE49-F238E27FC236}">
                      <a16:creationId xmlns:a16="http://schemas.microsoft.com/office/drawing/2014/main" id="{5590FCF9-DF68-C1CF-7B9B-15165A8C1CD0}"/>
                    </a:ext>
                  </a:extLst>
                </p:cNvPr>
                <p:cNvSpPr/>
                <p:nvPr/>
              </p:nvSpPr>
              <p:spPr>
                <a:xfrm>
                  <a:off x="6946017" y="3090723"/>
                  <a:ext cx="1371409" cy="1095873"/>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Tempi</a:t>
                  </a:r>
                </a:p>
              </p:txBody>
            </p:sp>
            <p:sp>
              <p:nvSpPr>
                <p:cNvPr id="16" name="Triangolo isoscele 15">
                  <a:extLst>
                    <a:ext uri="{FF2B5EF4-FFF2-40B4-BE49-F238E27FC236}">
                      <a16:creationId xmlns:a16="http://schemas.microsoft.com/office/drawing/2014/main" id="{88280F6A-6750-1262-6D47-35A91584862B}"/>
                    </a:ext>
                  </a:extLst>
                </p:cNvPr>
                <p:cNvSpPr/>
                <p:nvPr/>
              </p:nvSpPr>
              <p:spPr>
                <a:xfrm>
                  <a:off x="7631721" y="4205888"/>
                  <a:ext cx="1371409" cy="1095873"/>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70C0"/>
                      </a:solidFill>
                    </a:rPr>
                    <a:t>Qualità</a:t>
                  </a:r>
                </a:p>
              </p:txBody>
            </p:sp>
          </p:grpSp>
          <p:sp>
            <p:nvSpPr>
              <p:cNvPr id="20" name="CasellaDiTesto 19">
                <a:extLst>
                  <a:ext uri="{FF2B5EF4-FFF2-40B4-BE49-F238E27FC236}">
                    <a16:creationId xmlns:a16="http://schemas.microsoft.com/office/drawing/2014/main" id="{9397DE26-C236-3C93-EB81-2F86C2FC8B87}"/>
                  </a:ext>
                </a:extLst>
              </p:cNvPr>
              <p:cNvSpPr txBox="1"/>
              <p:nvPr/>
            </p:nvSpPr>
            <p:spPr>
              <a:xfrm>
                <a:off x="9108926" y="3412505"/>
                <a:ext cx="1345223" cy="646331"/>
              </a:xfrm>
              <a:prstGeom prst="rect">
                <a:avLst/>
              </a:prstGeom>
              <a:noFill/>
            </p:spPr>
            <p:txBody>
              <a:bodyPr wrap="square">
                <a:spAutoFit/>
              </a:bodyPr>
              <a:lstStyle/>
              <a:p>
                <a:pPr algn="ctr"/>
                <a:r>
                  <a:rPr lang="it-IT" dirty="0">
                    <a:solidFill>
                      <a:srgbClr val="0070C0"/>
                    </a:solidFill>
                  </a:rPr>
                  <a:t>Ambito/</a:t>
                </a:r>
              </a:p>
              <a:p>
                <a:pPr algn="ctr"/>
                <a:r>
                  <a:rPr lang="it-IT" dirty="0">
                    <a:solidFill>
                      <a:srgbClr val="0070C0"/>
                    </a:solidFill>
                  </a:rPr>
                  <a:t>obiettivi</a:t>
                </a:r>
              </a:p>
            </p:txBody>
          </p:sp>
        </p:grpSp>
        <p:sp>
          <p:nvSpPr>
            <p:cNvPr id="23" name="CasellaDiTesto 22">
              <a:extLst>
                <a:ext uri="{FF2B5EF4-FFF2-40B4-BE49-F238E27FC236}">
                  <a16:creationId xmlns:a16="http://schemas.microsoft.com/office/drawing/2014/main" id="{D5F89599-4D1D-25B8-24BB-9EFB476C6A59}"/>
                </a:ext>
              </a:extLst>
            </p:cNvPr>
            <p:cNvSpPr txBox="1"/>
            <p:nvPr/>
          </p:nvSpPr>
          <p:spPr>
            <a:xfrm>
              <a:off x="7496697" y="4533775"/>
              <a:ext cx="4390501" cy="646331"/>
            </a:xfrm>
            <a:prstGeom prst="rect">
              <a:avLst/>
            </a:prstGeom>
            <a:noFill/>
          </p:spPr>
          <p:txBody>
            <a:bodyPr wrap="square">
              <a:spAutoFit/>
            </a:bodyPr>
            <a:lstStyle/>
            <a:p>
              <a:pPr algn="ctr"/>
              <a:r>
                <a:rPr lang="it-IT" dirty="0">
                  <a:solidFill>
                    <a:srgbClr val="0070C0"/>
                  </a:solidFill>
                </a:rPr>
                <a:t>Classico approccio del project management </a:t>
              </a:r>
            </a:p>
            <a:p>
              <a:pPr algn="ctr"/>
              <a:r>
                <a:rPr lang="it-IT" dirty="0">
                  <a:solidFill>
                    <a:srgbClr val="0070C0"/>
                  </a:solidFill>
                </a:rPr>
                <a:t>alla gestione di un contratto</a:t>
              </a:r>
              <a:r>
                <a:rPr lang="it-IT" i="1" dirty="0">
                  <a:solidFill>
                    <a:srgbClr val="0070C0"/>
                  </a:solidFill>
                </a:rPr>
                <a:t> (*)</a:t>
              </a:r>
            </a:p>
          </p:txBody>
        </p:sp>
      </p:grpSp>
      <p:sp>
        <p:nvSpPr>
          <p:cNvPr id="26" name="CasellaDiTesto 25">
            <a:extLst>
              <a:ext uri="{FF2B5EF4-FFF2-40B4-BE49-F238E27FC236}">
                <a16:creationId xmlns:a16="http://schemas.microsoft.com/office/drawing/2014/main" id="{7BA71281-6308-A621-92FF-BFA9C3C1020D}"/>
              </a:ext>
            </a:extLst>
          </p:cNvPr>
          <p:cNvSpPr txBox="1"/>
          <p:nvPr/>
        </p:nvSpPr>
        <p:spPr>
          <a:xfrm>
            <a:off x="150290" y="5312428"/>
            <a:ext cx="11582395" cy="646331"/>
          </a:xfrm>
          <a:prstGeom prst="rect">
            <a:avLst/>
          </a:prstGeom>
          <a:noFill/>
        </p:spPr>
        <p:txBody>
          <a:bodyPr wrap="square">
            <a:spAutoFit/>
          </a:bodyPr>
          <a:lstStyle/>
          <a:p>
            <a:r>
              <a:rPr lang="it-IT" i="1" dirty="0">
                <a:solidFill>
                  <a:srgbClr val="0070C0"/>
                </a:solidFill>
              </a:rPr>
              <a:t>(*) Potrebbe anche essere utilizzato un approccio Agile, ma dipende dalla tipologia del contratto, dalle competenze del gruppo di monitoraggio e dal modello di erogazione del servizio del fornitore.</a:t>
            </a:r>
          </a:p>
        </p:txBody>
      </p:sp>
    </p:spTree>
    <p:extLst>
      <p:ext uri="{BB962C8B-B14F-4D97-AF65-F5344CB8AC3E}">
        <p14:creationId xmlns:p14="http://schemas.microsoft.com/office/powerpoint/2010/main" val="58126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21</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Tx/>
              <a:buAutoNum type="arabicPeriod"/>
              <a:tabLst/>
              <a:defRPr/>
            </a:pPr>
            <a:r>
              <a:rPr kumimoji="0" lang="it-IT" sz="2000" b="1"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Assessment</a:t>
            </a: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della documentazione contrattuale</a:t>
            </a: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6876399" cy="2280753"/>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Qual è lo scopo di questa attività?</a:t>
            </a:r>
          </a:p>
          <a:p>
            <a:pPr>
              <a:lnSpc>
                <a:spcPct val="150000"/>
              </a:lnSpc>
              <a:spcBef>
                <a:spcPts val="1200"/>
              </a:spcBef>
              <a:tabLst>
                <a:tab pos="360363" algn="l"/>
                <a:tab pos="536575" algn="l"/>
              </a:tabLst>
              <a:defRPr/>
            </a:pPr>
            <a:r>
              <a:rPr lang="it-IT" b="1" dirty="0">
                <a:solidFill>
                  <a:srgbClr val="0070C0"/>
                </a:solidFill>
                <a:latin typeface="Calibri" panose="020F0502020204030204" pitchFamily="34" charset="0"/>
                <a:cs typeface="Calibri" panose="020F0502020204030204" pitchFamily="34" charset="0"/>
              </a:rPr>
              <a:t>	(2) Predisporre gli strumenti a supporto del monitoraggio</a:t>
            </a:r>
          </a:p>
          <a:p>
            <a:pPr marL="742950" marR="0" lvl="1" indent="-285750" fontAlgn="auto">
              <a:lnSpc>
                <a:spcPct val="150000"/>
              </a:lnSpc>
              <a:spcAft>
                <a:spcPts val="0"/>
              </a:spcAft>
              <a:buClrTx/>
              <a:buSzTx/>
              <a:buFont typeface="Wingdings" panose="05000000000000000000" pitchFamily="2" charset="2"/>
              <a:buChar char="Ø"/>
              <a:tabLst>
                <a:tab pos="360363" algn="l"/>
                <a:tab pos="536575" algn="l"/>
              </a:tabLst>
              <a:defRPr/>
            </a:pPr>
            <a:r>
              <a:rPr lang="it-IT" dirty="0">
                <a:solidFill>
                  <a:srgbClr val="0070C0"/>
                </a:solidFill>
                <a:latin typeface="Calibri" panose="020F0502020204030204" pitchFamily="34" charset="0"/>
                <a:cs typeface="Calibri" panose="020F0502020204030204" pitchFamily="34" charset="0"/>
              </a:rPr>
              <a:t>Alimentare la BIM – Base informativa di monitoraggio</a:t>
            </a:r>
          </a:p>
          <a:p>
            <a:pPr marL="742950" marR="0" lvl="1" indent="-285750" fontAlgn="auto">
              <a:lnSpc>
                <a:spcPct val="150000"/>
              </a:lnSpc>
              <a:spcAft>
                <a:spcPts val="0"/>
              </a:spcAft>
              <a:buClrTx/>
              <a:buSzTx/>
              <a:buFont typeface="Wingdings" panose="05000000000000000000" pitchFamily="2" charset="2"/>
              <a:buChar char="Ø"/>
              <a:tabLst>
                <a:tab pos="360363" algn="l"/>
                <a:tab pos="536575" algn="l"/>
              </a:tabLst>
              <a:defRPr/>
            </a:pPr>
            <a:r>
              <a:rPr lang="it-IT" dirty="0">
                <a:solidFill>
                  <a:srgbClr val="0070C0"/>
                </a:solidFill>
                <a:latin typeface="Calibri" panose="020F0502020204030204" pitchFamily="34" charset="0"/>
                <a:cs typeface="Calibri" panose="020F0502020204030204" pitchFamily="34" charset="0"/>
              </a:rPr>
              <a:t>Predisporre i template dei report  e i cruscotti di monitoraggio secondo le specificità del contratto stesso</a:t>
            </a:r>
          </a:p>
        </p:txBody>
      </p:sp>
      <p:grpSp>
        <p:nvGrpSpPr>
          <p:cNvPr id="37" name="Gruppo 36">
            <a:extLst>
              <a:ext uri="{FF2B5EF4-FFF2-40B4-BE49-F238E27FC236}">
                <a16:creationId xmlns:a16="http://schemas.microsoft.com/office/drawing/2014/main" id="{69B1AECF-5092-7DF3-3203-F29A5666E928}"/>
              </a:ext>
            </a:extLst>
          </p:cNvPr>
          <p:cNvGrpSpPr/>
          <p:nvPr/>
        </p:nvGrpSpPr>
        <p:grpSpPr>
          <a:xfrm>
            <a:off x="7708083" y="1362605"/>
            <a:ext cx="3868616" cy="3998128"/>
            <a:chOff x="7693269" y="962495"/>
            <a:chExt cx="3868616" cy="3998128"/>
          </a:xfrm>
        </p:grpSpPr>
        <p:sp>
          <p:nvSpPr>
            <p:cNvPr id="36" name="Rettangolo 35">
              <a:extLst>
                <a:ext uri="{FF2B5EF4-FFF2-40B4-BE49-F238E27FC236}">
                  <a16:creationId xmlns:a16="http://schemas.microsoft.com/office/drawing/2014/main" id="{A4475167-0434-C058-53E4-A62736DA460B}"/>
                </a:ext>
              </a:extLst>
            </p:cNvPr>
            <p:cNvSpPr/>
            <p:nvPr/>
          </p:nvSpPr>
          <p:spPr>
            <a:xfrm>
              <a:off x="7693269" y="962495"/>
              <a:ext cx="3868616" cy="9542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4" name="Gruppo 33">
              <a:extLst>
                <a:ext uri="{FF2B5EF4-FFF2-40B4-BE49-F238E27FC236}">
                  <a16:creationId xmlns:a16="http://schemas.microsoft.com/office/drawing/2014/main" id="{1C87C8BA-94FD-B6C2-9BAD-5183BB1B48B8}"/>
                </a:ext>
              </a:extLst>
            </p:cNvPr>
            <p:cNvGrpSpPr/>
            <p:nvPr/>
          </p:nvGrpSpPr>
          <p:grpSpPr>
            <a:xfrm>
              <a:off x="7697186" y="962495"/>
              <a:ext cx="3844997" cy="3998128"/>
              <a:chOff x="8040086" y="1370964"/>
              <a:chExt cx="3844997" cy="3998128"/>
            </a:xfrm>
          </p:grpSpPr>
          <p:pic>
            <p:nvPicPr>
              <p:cNvPr id="2" name="Immagine 1">
                <a:extLst>
                  <a:ext uri="{FF2B5EF4-FFF2-40B4-BE49-F238E27FC236}">
                    <a16:creationId xmlns:a16="http://schemas.microsoft.com/office/drawing/2014/main" id="{CFE33513-D27B-602A-5D1A-F83EE466FFB3}"/>
                  </a:ext>
                </a:extLst>
              </p:cNvPr>
              <p:cNvPicPr>
                <a:picLocks noChangeAspect="1"/>
              </p:cNvPicPr>
              <p:nvPr/>
            </p:nvPicPr>
            <p:blipFill>
              <a:blip r:embed="rId4"/>
              <a:stretch>
                <a:fillRect/>
              </a:stretch>
            </p:blipFill>
            <p:spPr>
              <a:xfrm>
                <a:off x="8957716" y="3216442"/>
                <a:ext cx="2124075" cy="2152650"/>
              </a:xfrm>
              <a:prstGeom prst="rect">
                <a:avLst/>
              </a:prstGeom>
              <a:solidFill>
                <a:schemeClr val="accent6">
                  <a:lumMod val="20000"/>
                  <a:lumOff val="80000"/>
                </a:schemeClr>
              </a:solidFill>
              <a:ln>
                <a:solidFill>
                  <a:schemeClr val="bg2"/>
                </a:solidFill>
              </a:ln>
            </p:spPr>
          </p:pic>
          <p:grpSp>
            <p:nvGrpSpPr>
              <p:cNvPr id="33" name="Gruppo 32">
                <a:extLst>
                  <a:ext uri="{FF2B5EF4-FFF2-40B4-BE49-F238E27FC236}">
                    <a16:creationId xmlns:a16="http://schemas.microsoft.com/office/drawing/2014/main" id="{6B1CECFC-54EA-F826-FD5C-788C3B762510}"/>
                  </a:ext>
                </a:extLst>
              </p:cNvPr>
              <p:cNvGrpSpPr/>
              <p:nvPr/>
            </p:nvGrpSpPr>
            <p:grpSpPr>
              <a:xfrm>
                <a:off x="8040086" y="1370964"/>
                <a:ext cx="3844997" cy="896037"/>
                <a:chOff x="7134284" y="1636441"/>
                <a:chExt cx="3844997" cy="896037"/>
              </a:xfrm>
            </p:grpSpPr>
            <p:grpSp>
              <p:nvGrpSpPr>
                <p:cNvPr id="26" name="Gruppo 25">
                  <a:extLst>
                    <a:ext uri="{FF2B5EF4-FFF2-40B4-BE49-F238E27FC236}">
                      <a16:creationId xmlns:a16="http://schemas.microsoft.com/office/drawing/2014/main" id="{60F3E9C4-C8A8-55ED-B6F0-F21E88E4E3C0}"/>
                    </a:ext>
                  </a:extLst>
                </p:cNvPr>
                <p:cNvGrpSpPr/>
                <p:nvPr/>
              </p:nvGrpSpPr>
              <p:grpSpPr>
                <a:xfrm>
                  <a:off x="7134284" y="1636441"/>
                  <a:ext cx="2907806" cy="854889"/>
                  <a:chOff x="8140424" y="1300771"/>
                  <a:chExt cx="3307160" cy="931261"/>
                </a:xfrm>
                <a:solidFill>
                  <a:schemeClr val="accent1">
                    <a:lumMod val="40000"/>
                    <a:lumOff val="60000"/>
                  </a:schemeClr>
                </a:solidFill>
              </p:grpSpPr>
              <p:pic>
                <p:nvPicPr>
                  <p:cNvPr id="14" name="Elemento grafico 13" descr="Diagramma di Gantt con riempimento a tinta unita">
                    <a:extLst>
                      <a:ext uri="{FF2B5EF4-FFF2-40B4-BE49-F238E27FC236}">
                        <a16:creationId xmlns:a16="http://schemas.microsoft.com/office/drawing/2014/main" id="{3ACEBDF2-684C-70AD-B97B-07625159FB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0424" y="1300771"/>
                    <a:ext cx="914400" cy="914400"/>
                  </a:xfrm>
                  <a:prstGeom prst="rect">
                    <a:avLst/>
                  </a:prstGeom>
                </p:spPr>
              </p:pic>
              <p:pic>
                <p:nvPicPr>
                  <p:cNvPr id="19" name="Elemento grafico 18" descr="Misuratore contorno">
                    <a:extLst>
                      <a:ext uri="{FF2B5EF4-FFF2-40B4-BE49-F238E27FC236}">
                        <a16:creationId xmlns:a16="http://schemas.microsoft.com/office/drawing/2014/main" id="{6FBB4DDC-5A22-39F1-5E70-0284D2D702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53761" y="1317167"/>
                    <a:ext cx="914400" cy="914400"/>
                  </a:xfrm>
                  <a:prstGeom prst="rect">
                    <a:avLst/>
                  </a:prstGeom>
                </p:spPr>
              </p:pic>
              <p:pic>
                <p:nvPicPr>
                  <p:cNvPr id="24" name="Elemento grafico 23" descr="Tendenza al rialzo con riempimento a tinta unita">
                    <a:extLst>
                      <a:ext uri="{FF2B5EF4-FFF2-40B4-BE49-F238E27FC236}">
                        <a16:creationId xmlns:a16="http://schemas.microsoft.com/office/drawing/2014/main" id="{2B12B4E0-4938-201C-DB78-2BB2F832B3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33184" y="1317632"/>
                    <a:ext cx="914400" cy="914400"/>
                  </a:xfrm>
                  <a:prstGeom prst="rect">
                    <a:avLst/>
                  </a:prstGeom>
                </p:spPr>
              </p:pic>
            </p:grpSp>
            <p:pic>
              <p:nvPicPr>
                <p:cNvPr id="28" name="Elemento grafico 27" descr="Documento contorno">
                  <a:extLst>
                    <a:ext uri="{FF2B5EF4-FFF2-40B4-BE49-F238E27FC236}">
                      <a16:creationId xmlns:a16="http://schemas.microsoft.com/office/drawing/2014/main" id="{2B2BAE85-01D3-A954-3104-C03B502035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75299" y="1693067"/>
                  <a:ext cx="803982" cy="839411"/>
                </a:xfrm>
                <a:prstGeom prst="rect">
                  <a:avLst/>
                </a:prstGeom>
              </p:spPr>
            </p:pic>
          </p:grpSp>
          <p:pic>
            <p:nvPicPr>
              <p:cNvPr id="31" name="Elemento grafico 30" descr="Ordina con riempimento a tinta unita">
                <a:extLst>
                  <a:ext uri="{FF2B5EF4-FFF2-40B4-BE49-F238E27FC236}">
                    <a16:creationId xmlns:a16="http://schemas.microsoft.com/office/drawing/2014/main" id="{1260EC67-AB09-0C32-1519-635EA060CA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08898" y="2441156"/>
                <a:ext cx="623299" cy="623299"/>
              </a:xfrm>
              <a:prstGeom prst="rect">
                <a:avLst/>
              </a:prstGeom>
            </p:spPr>
          </p:pic>
        </p:grpSp>
      </p:grpSp>
      <p:sp>
        <p:nvSpPr>
          <p:cNvPr id="35" name="CasellaDiTesto 34">
            <a:extLst>
              <a:ext uri="{FF2B5EF4-FFF2-40B4-BE49-F238E27FC236}">
                <a16:creationId xmlns:a16="http://schemas.microsoft.com/office/drawing/2014/main" id="{1BBDEE69-9896-DC22-FA29-C1420FB7CB41}"/>
              </a:ext>
            </a:extLst>
          </p:cNvPr>
          <p:cNvSpPr txBox="1"/>
          <p:nvPr/>
        </p:nvSpPr>
        <p:spPr>
          <a:xfrm>
            <a:off x="1308989" y="3927175"/>
            <a:ext cx="6711783" cy="2064540"/>
          </a:xfrm>
          <a:prstGeom prst="rect">
            <a:avLst/>
          </a:prstGeom>
          <a:solidFill>
            <a:schemeClr val="bg2"/>
          </a:solidFill>
        </p:spPr>
        <p:txBody>
          <a:bodyPr wrap="square">
            <a:spAutoFit/>
          </a:bodyPr>
          <a:lstStyle/>
          <a:p>
            <a:pPr>
              <a:lnSpc>
                <a:spcPct val="120000"/>
              </a:lnSpc>
            </a:pPr>
            <a:r>
              <a:rPr lang="it-IT" dirty="0">
                <a:solidFill>
                  <a:srgbClr val="0070C0"/>
                </a:solidFill>
              </a:rPr>
              <a:t>La BIM, descritta al par. 4.6 della Circolare è uno strumento obbligatorio per il monitoraggio. Il documento denominato «</a:t>
            </a:r>
            <a:r>
              <a:rPr lang="it-IT" i="1" dirty="0">
                <a:solidFill>
                  <a:srgbClr val="0070C0"/>
                </a:solidFill>
              </a:rPr>
              <a:t>Modello per la Base informativa di monitoraggio</a:t>
            </a:r>
            <a:r>
              <a:rPr lang="it-IT" dirty="0">
                <a:solidFill>
                  <a:srgbClr val="0070C0"/>
                </a:solidFill>
              </a:rPr>
              <a:t>» indicato al punto 7 del paragrafo è in corso di stesura.</a:t>
            </a:r>
          </a:p>
          <a:p>
            <a:pPr>
              <a:lnSpc>
                <a:spcPct val="120000"/>
              </a:lnSpc>
            </a:pPr>
            <a:endParaRPr lang="it-IT" dirty="0">
              <a:solidFill>
                <a:srgbClr val="0070C0"/>
              </a:solidFill>
            </a:endParaRPr>
          </a:p>
          <a:p>
            <a:pPr>
              <a:lnSpc>
                <a:spcPct val="120000"/>
              </a:lnSpc>
            </a:pPr>
            <a:r>
              <a:rPr lang="it-IT" i="1" dirty="0">
                <a:solidFill>
                  <a:srgbClr val="0070C0"/>
                </a:solidFill>
              </a:rPr>
              <a:t>Attualmente non ci sono software in riuso disponibili.</a:t>
            </a:r>
          </a:p>
        </p:txBody>
      </p:sp>
      <p:pic>
        <p:nvPicPr>
          <p:cNvPr id="12" name="Elemento grafico 11" descr="Dorso della mano con indice che punta verso destra contorno">
            <a:extLst>
              <a:ext uri="{FF2B5EF4-FFF2-40B4-BE49-F238E27FC236}">
                <a16:creationId xmlns:a16="http://schemas.microsoft.com/office/drawing/2014/main" id="{225D4390-AE96-9EC7-8E7A-BA1807A599C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2931" y="4560830"/>
            <a:ext cx="914400" cy="914400"/>
          </a:xfrm>
          <a:prstGeom prst="rect">
            <a:avLst/>
          </a:prstGeom>
        </p:spPr>
      </p:pic>
    </p:spTree>
    <p:extLst>
      <p:ext uri="{BB962C8B-B14F-4D97-AF65-F5344CB8AC3E}">
        <p14:creationId xmlns:p14="http://schemas.microsoft.com/office/powerpoint/2010/main" val="216123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2" name="Rettangolo 1">
            <a:extLst>
              <a:ext uri="{FF2B5EF4-FFF2-40B4-BE49-F238E27FC236}">
                <a16:creationId xmlns:a16="http://schemas.microsoft.com/office/drawing/2014/main" id="{0F556ECC-E7DC-7220-1BF1-DB67FD97AFFD}"/>
              </a:ext>
            </a:extLst>
          </p:cNvPr>
          <p:cNvSpPr/>
          <p:nvPr/>
        </p:nvSpPr>
        <p:spPr>
          <a:xfrm>
            <a:off x="306916" y="1392102"/>
            <a:ext cx="11553907" cy="2376163"/>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La seconda attività consiste nell’identificazione degli obiettivi del contratto in termini di benefici per </a:t>
            </a:r>
          </a:p>
          <a:p>
            <a:pPr marL="285750" indent="-285750">
              <a:lnSpc>
                <a:spcPct val="12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Amministrazione</a:t>
            </a:r>
          </a:p>
          <a:p>
            <a:pPr marL="285750" indent="-285750">
              <a:lnSpc>
                <a:spcPct val="12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Cittadini/imprese</a:t>
            </a:r>
          </a:p>
          <a:p>
            <a:pPr marR="0" lvl="0" algn="l" defTabSz="914400" rtl="0" eaLnBrk="1" fontAlgn="auto" latinLnBrk="0" hangingPunct="1">
              <a:lnSpc>
                <a:spcPct val="150000"/>
              </a:lnSpc>
              <a:spcAft>
                <a:spcPts val="0"/>
              </a:spcAft>
              <a:buClrTx/>
              <a:buSzTx/>
              <a:tabLst/>
              <a:defRPr/>
            </a:pPr>
            <a:endParaRPr lang="it-IT" dirty="0">
              <a:solidFill>
                <a:srgbClr val="0070C0"/>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Questa attività è una delle </a:t>
            </a:r>
            <a:r>
              <a:rPr lang="it-IT" b="1" dirty="0">
                <a:solidFill>
                  <a:srgbClr val="0070C0"/>
                </a:solidFill>
                <a:latin typeface="Calibri" panose="020F0502020204030204" pitchFamily="34" charset="0"/>
                <a:cs typeface="Calibri" panose="020F0502020204030204" pitchFamily="34" charset="0"/>
              </a:rPr>
              <a:t>più complesse </a:t>
            </a:r>
            <a:r>
              <a:rPr lang="it-IT" dirty="0">
                <a:solidFill>
                  <a:srgbClr val="0070C0"/>
                </a:solidFill>
                <a:latin typeface="Calibri" panose="020F0502020204030204" pitchFamily="34" charset="0"/>
                <a:cs typeface="Calibri" panose="020F0502020204030204" pitchFamily="34" charset="0"/>
              </a:rPr>
              <a:t>per il gruppo di monitoraggio, specie se non ha partecipato alla progettazione del contratto ovvero se l’Amministrazione non ha svolto uno studio di fattibilità.</a:t>
            </a:r>
          </a:p>
        </p:txBody>
      </p:sp>
      <p:sp>
        <p:nvSpPr>
          <p:cNvPr id="15" name="CasellaDiTesto 14">
            <a:extLst>
              <a:ext uri="{FF2B5EF4-FFF2-40B4-BE49-F238E27FC236}">
                <a16:creationId xmlns:a16="http://schemas.microsoft.com/office/drawing/2014/main" id="{1E7F3707-EA8F-387C-7C85-9DC8C91807E4}"/>
              </a:ext>
            </a:extLst>
          </p:cNvPr>
          <p:cNvSpPr txBox="1"/>
          <p:nvPr/>
        </p:nvSpPr>
        <p:spPr>
          <a:xfrm>
            <a:off x="1445876" y="4374530"/>
            <a:ext cx="9926515" cy="880369"/>
          </a:xfrm>
          <a:prstGeom prst="rect">
            <a:avLst/>
          </a:prstGeom>
          <a:noFill/>
        </p:spPr>
        <p:txBody>
          <a:bodyPr wrap="square">
            <a:spAutoFit/>
          </a:bodyPr>
          <a:lstStyle/>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Gli obiettivi di un contratto non possono essere generici o far riferimento ad attività del fornitore. Gli obiettivi sono dell’Amministrazione.</a:t>
            </a:r>
          </a:p>
        </p:txBody>
      </p:sp>
      <p:pic>
        <p:nvPicPr>
          <p:cNvPr id="12" name="Elemento grafico 11" descr="Cerchio con freccia sinistra contorno">
            <a:extLst>
              <a:ext uri="{FF2B5EF4-FFF2-40B4-BE49-F238E27FC236}">
                <a16:creationId xmlns:a16="http://schemas.microsoft.com/office/drawing/2014/main" id="{B65E528F-FFE0-4976-1056-D479A49EA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506" y="4380946"/>
            <a:ext cx="914400" cy="914400"/>
          </a:xfrm>
          <a:prstGeom prst="rect">
            <a:avLst/>
          </a:prstGeom>
        </p:spPr>
      </p:pic>
    </p:spTree>
    <p:extLst>
      <p:ext uri="{BB962C8B-B14F-4D97-AF65-F5344CB8AC3E}">
        <p14:creationId xmlns:p14="http://schemas.microsoft.com/office/powerpoint/2010/main" val="229657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23</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2" name="Rettangolo 1">
            <a:extLst>
              <a:ext uri="{FF2B5EF4-FFF2-40B4-BE49-F238E27FC236}">
                <a16:creationId xmlns:a16="http://schemas.microsoft.com/office/drawing/2014/main" id="{0F556ECC-E7DC-7220-1BF1-DB67FD97AFFD}"/>
              </a:ext>
            </a:extLst>
          </p:cNvPr>
          <p:cNvSpPr/>
          <p:nvPr/>
        </p:nvSpPr>
        <p:spPr>
          <a:xfrm>
            <a:off x="306916" y="1392102"/>
            <a:ext cx="11553907" cy="2542363"/>
          </a:xfrm>
          <a:prstGeom prst="rect">
            <a:avLst/>
          </a:prstGeom>
        </p:spPr>
        <p:txBody>
          <a:bodyPr wrap="square">
            <a:spAutoFit/>
          </a:bodyPr>
          <a:lstStyle/>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Se un’Amministrazione contrattualizza un fornitore è per avere un servizio finalizzato a:</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Erogare servizi (al proprio interno, a cittadini e/o imprese)</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Reingegnerizzare o migliorare i propri processi</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Gestire processi di transizione al digitale o al cloud</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Gestire la sicurezza (in termini di cyber, sicurezza delle informazioni, data </a:t>
            </a:r>
            <a:r>
              <a:rPr lang="it-IT" dirty="0" err="1">
                <a:solidFill>
                  <a:srgbClr val="0070C0"/>
                </a:solidFill>
                <a:latin typeface="Calibri" panose="020F0502020204030204" pitchFamily="34" charset="0"/>
                <a:cs typeface="Calibri" panose="020F0502020204030204" pitchFamily="34" charset="0"/>
              </a:rPr>
              <a:t>protection</a:t>
            </a:r>
            <a:r>
              <a:rPr lang="it-IT" dirty="0">
                <a:solidFill>
                  <a:srgbClr val="0070C0"/>
                </a:solidFill>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Gestire il sistema informativo</a:t>
            </a:r>
          </a:p>
        </p:txBody>
      </p:sp>
      <p:sp>
        <p:nvSpPr>
          <p:cNvPr id="3" name="CasellaDiTesto 2">
            <a:extLst>
              <a:ext uri="{FF2B5EF4-FFF2-40B4-BE49-F238E27FC236}">
                <a16:creationId xmlns:a16="http://schemas.microsoft.com/office/drawing/2014/main" id="{F00BCA70-212C-E925-CD73-42AEABD975E9}"/>
              </a:ext>
            </a:extLst>
          </p:cNvPr>
          <p:cNvSpPr txBox="1"/>
          <p:nvPr/>
        </p:nvSpPr>
        <p:spPr>
          <a:xfrm>
            <a:off x="1286229" y="4271486"/>
            <a:ext cx="10446456" cy="1399742"/>
          </a:xfrm>
          <a:prstGeom prst="rect">
            <a:avLst/>
          </a:prstGeom>
          <a:solidFill>
            <a:schemeClr val="bg2"/>
          </a:solidFill>
        </p:spPr>
        <p:txBody>
          <a:bodyPr wrap="square">
            <a:spAutoFit/>
          </a:bodyPr>
          <a:lstStyle/>
          <a:p>
            <a:pPr>
              <a:lnSpc>
                <a:spcPct val="120000"/>
              </a:lnSpc>
            </a:pPr>
            <a:r>
              <a:rPr lang="it-IT" dirty="0">
                <a:solidFill>
                  <a:srgbClr val="0070C0"/>
                </a:solidFill>
              </a:rPr>
              <a:t>Per supportare le Amministrazione nell’identificazione degli obiettivi del contratto, l’AGID ha emesso il documento «</a:t>
            </a:r>
            <a:r>
              <a:rPr lang="it-IT" i="1" dirty="0">
                <a:solidFill>
                  <a:srgbClr val="0070C0"/>
                </a:solidFill>
              </a:rPr>
              <a:t>Modalità identificazione indicatori monitoraggio</a:t>
            </a:r>
            <a:r>
              <a:rPr lang="it-IT" dirty="0">
                <a:solidFill>
                  <a:srgbClr val="0070C0"/>
                </a:solidFill>
              </a:rPr>
              <a:t>» (</a:t>
            </a:r>
            <a:r>
              <a:rPr lang="it-IT" b="1" dirty="0">
                <a:solidFill>
                  <a:srgbClr val="0070C0"/>
                </a:solidFill>
                <a:hlinkClick r:id="rId4"/>
              </a:rPr>
              <a:t>link</a:t>
            </a:r>
            <a:r>
              <a:rPr lang="it-IT" dirty="0">
                <a:solidFill>
                  <a:srgbClr val="0070C0"/>
                </a:solidFill>
              </a:rPr>
              <a:t>).</a:t>
            </a:r>
          </a:p>
          <a:p>
            <a:pPr>
              <a:lnSpc>
                <a:spcPct val="120000"/>
              </a:lnSpc>
            </a:pPr>
            <a:r>
              <a:rPr lang="it-IT" dirty="0">
                <a:solidFill>
                  <a:srgbClr val="0070C0"/>
                </a:solidFill>
              </a:rPr>
              <a:t>Scopo del documento è presentare una modalità operativa per identificare gli obiettivi e i relativi indicatori di monitoraggio. (</a:t>
            </a:r>
            <a:r>
              <a:rPr lang="it-IT" i="1" dirty="0">
                <a:solidFill>
                  <a:srgbClr val="0070C0"/>
                </a:solidFill>
              </a:rPr>
              <a:t>Anche questo documento è in corso di revisione</a:t>
            </a:r>
            <a:r>
              <a:rPr lang="it-IT" dirty="0">
                <a:solidFill>
                  <a:srgbClr val="0070C0"/>
                </a:solidFill>
              </a:rPr>
              <a:t>)</a:t>
            </a:r>
          </a:p>
        </p:txBody>
      </p:sp>
      <p:pic>
        <p:nvPicPr>
          <p:cNvPr id="13" name="Elemento grafico 12" descr="Dorso della mano con indice che punta verso destra contorno">
            <a:extLst>
              <a:ext uri="{FF2B5EF4-FFF2-40B4-BE49-F238E27FC236}">
                <a16:creationId xmlns:a16="http://schemas.microsoft.com/office/drawing/2014/main" id="{6BF406A4-02C2-19FD-E076-D3E58FCA26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406" y="4514157"/>
            <a:ext cx="914400" cy="914400"/>
          </a:xfrm>
          <a:prstGeom prst="rect">
            <a:avLst/>
          </a:prstGeom>
        </p:spPr>
      </p:pic>
    </p:spTree>
    <p:extLst>
      <p:ext uri="{BB962C8B-B14F-4D97-AF65-F5344CB8AC3E}">
        <p14:creationId xmlns:p14="http://schemas.microsoft.com/office/powerpoint/2010/main" val="200310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pic>
        <p:nvPicPr>
          <p:cNvPr id="14" name="Immagine 13">
            <a:extLst>
              <a:ext uri="{FF2B5EF4-FFF2-40B4-BE49-F238E27FC236}">
                <a16:creationId xmlns:a16="http://schemas.microsoft.com/office/drawing/2014/main" id="{EC47C6BD-A157-6758-815B-21984CEACEEE}"/>
              </a:ext>
            </a:extLst>
          </p:cNvPr>
          <p:cNvPicPr>
            <a:picLocks noChangeAspect="1"/>
          </p:cNvPicPr>
          <p:nvPr/>
        </p:nvPicPr>
        <p:blipFill rotWithShape="1">
          <a:blip r:embed="rId4"/>
          <a:srcRect l="5827"/>
          <a:stretch/>
        </p:blipFill>
        <p:spPr>
          <a:xfrm>
            <a:off x="124855" y="1504439"/>
            <a:ext cx="7827489" cy="4358548"/>
          </a:xfrm>
          <a:prstGeom prst="rect">
            <a:avLst/>
          </a:prstGeom>
        </p:spPr>
      </p:pic>
      <p:sp>
        <p:nvSpPr>
          <p:cNvPr id="16" name="CasellaDiTesto 15">
            <a:extLst>
              <a:ext uri="{FF2B5EF4-FFF2-40B4-BE49-F238E27FC236}">
                <a16:creationId xmlns:a16="http://schemas.microsoft.com/office/drawing/2014/main" id="{FD164677-B16D-3FF3-BB81-29371B3C778E}"/>
              </a:ext>
            </a:extLst>
          </p:cNvPr>
          <p:cNvSpPr txBox="1"/>
          <p:nvPr/>
        </p:nvSpPr>
        <p:spPr>
          <a:xfrm>
            <a:off x="8153400" y="1651843"/>
            <a:ext cx="3858107" cy="4025717"/>
          </a:xfrm>
          <a:prstGeom prst="rect">
            <a:avLst/>
          </a:prstGeom>
          <a:noFill/>
        </p:spPr>
        <p:txBody>
          <a:bodyPr wrap="square">
            <a:spAutoFit/>
          </a:bodyPr>
          <a:lstStyle/>
          <a:p>
            <a:pPr>
              <a:lnSpc>
                <a:spcPct val="130000"/>
              </a:lnSpc>
            </a:pPr>
            <a:r>
              <a:rPr lang="it-IT" dirty="0">
                <a:solidFill>
                  <a:srgbClr val="0070C0"/>
                </a:solidFill>
              </a:rPr>
              <a:t>L’AGID propone un approccio metodologico per l’identificazione degli obiettivi e dei benefici, distinto in tre fasi: </a:t>
            </a:r>
          </a:p>
          <a:p>
            <a:pPr marL="342900" indent="-342900">
              <a:buFont typeface="+mj-lt"/>
              <a:buAutoNum type="arabicPeriod"/>
            </a:pPr>
            <a:r>
              <a:rPr lang="it-IT" dirty="0">
                <a:solidFill>
                  <a:srgbClr val="0070C0"/>
                </a:solidFill>
              </a:rPr>
              <a:t>categorizzazione ed inquadramento della tipologia di contratto; </a:t>
            </a:r>
          </a:p>
          <a:p>
            <a:pPr marL="342900" indent="-342900">
              <a:buFont typeface="+mj-lt"/>
              <a:buAutoNum type="arabicPeriod"/>
            </a:pPr>
            <a:r>
              <a:rPr lang="it-IT" dirty="0">
                <a:solidFill>
                  <a:srgbClr val="0070C0"/>
                </a:solidFill>
              </a:rPr>
              <a:t>identificazione degli obiettivi previsti e dei relativi benefici (sia qualitativi che quantitativi); </a:t>
            </a:r>
          </a:p>
          <a:p>
            <a:pPr marL="342900" indent="-342900">
              <a:buFont typeface="+mj-lt"/>
              <a:buAutoNum type="arabicPeriod"/>
            </a:pPr>
            <a:r>
              <a:rPr lang="it-IT" dirty="0">
                <a:solidFill>
                  <a:srgbClr val="0070C0"/>
                </a:solidFill>
              </a:rPr>
              <a:t>determinazione dei relativi indicatori di risultato o di performance, in base alla tipologia di beneficio considerato. </a:t>
            </a:r>
          </a:p>
        </p:txBody>
      </p:sp>
    </p:spTree>
    <p:extLst>
      <p:ext uri="{BB962C8B-B14F-4D97-AF65-F5344CB8AC3E}">
        <p14:creationId xmlns:p14="http://schemas.microsoft.com/office/powerpoint/2010/main" val="174999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502506"/>
            <a:ext cx="11425767" cy="4554452"/>
          </a:xfrm>
          <a:prstGeom prst="rect">
            <a:avLst/>
          </a:prstGeom>
          <a:noFill/>
        </p:spPr>
        <p:txBody>
          <a:bodyPr wrap="square">
            <a:spAutoFit/>
          </a:bodyPr>
          <a:lstStyle/>
          <a:p>
            <a:pPr marL="342900" indent="-342900">
              <a:spcAft>
                <a:spcPts val="600"/>
              </a:spcAft>
              <a:buFont typeface="+mj-lt"/>
              <a:buAutoNum type="arabicPeriod"/>
            </a:pPr>
            <a:r>
              <a:rPr lang="it-IT" i="1" dirty="0">
                <a:solidFill>
                  <a:srgbClr val="0070C0"/>
                </a:solidFill>
              </a:rPr>
              <a:t>Categorizzazione ed inquadramento della tipologia di contratto; </a:t>
            </a:r>
          </a:p>
          <a:p>
            <a:pPr>
              <a:lnSpc>
                <a:spcPct val="120000"/>
              </a:lnSpc>
              <a:defRPr/>
            </a:pPr>
            <a:r>
              <a:rPr lang="it-IT" dirty="0">
                <a:solidFill>
                  <a:srgbClr val="0070C0"/>
                </a:solidFill>
                <a:latin typeface="Calibri" panose="020F0502020204030204" pitchFamily="34" charset="0"/>
                <a:cs typeface="Calibri" panose="020F0502020204030204" pitchFamily="34" charset="0"/>
              </a:rPr>
              <a:t>La prima fase ha lo scopo di inquadrare la prestazione contrattuale all’interno delle aree di forniture ICT in modo da semplificare le attività di definizione degli obiettivi.</a:t>
            </a:r>
          </a:p>
          <a:p>
            <a:pPr>
              <a:lnSpc>
                <a:spcPct val="120000"/>
              </a:lnSpc>
              <a:defRPr/>
            </a:pPr>
            <a:endParaRPr lang="it-IT" sz="1000" dirty="0">
              <a:solidFill>
                <a:srgbClr val="0070C0"/>
              </a:solidFill>
              <a:latin typeface="Calibri" panose="020F0502020204030204" pitchFamily="34" charset="0"/>
              <a:cs typeface="Calibri" panose="020F0502020204030204" pitchFamily="34" charset="0"/>
            </a:endParaRPr>
          </a:p>
          <a:p>
            <a:pPr marL="342900" indent="-342900">
              <a:spcAft>
                <a:spcPts val="600"/>
              </a:spcAft>
              <a:buFont typeface="+mj-lt"/>
              <a:buAutoNum type="arabicPeriod" startAt="2"/>
            </a:pPr>
            <a:r>
              <a:rPr lang="it-IT" i="1" dirty="0">
                <a:solidFill>
                  <a:srgbClr val="0070C0"/>
                </a:solidFill>
              </a:rPr>
              <a:t>Identificazione degli obiettivi previsti e dei relativi benefici (sia qualitativi che quantitativi)</a:t>
            </a:r>
          </a:p>
          <a:p>
            <a:pPr>
              <a:lnSpc>
                <a:spcPct val="120000"/>
              </a:lnSpc>
              <a:spcAft>
                <a:spcPts val="600"/>
              </a:spcAft>
              <a:defRPr/>
            </a:pPr>
            <a:r>
              <a:rPr lang="it-IT" dirty="0">
                <a:solidFill>
                  <a:srgbClr val="0070C0"/>
                </a:solidFill>
                <a:latin typeface="Calibri" panose="020F0502020204030204" pitchFamily="34" charset="0"/>
                <a:cs typeface="Calibri" panose="020F0502020204030204" pitchFamily="34" charset="0"/>
              </a:rPr>
              <a:t>Mentre la prima fase non dovrebbe comportare difficoltà particolari, la seconda spesso si presta a varie criticità, specie se l’iniziativa in analisi non è stata preceduta da uno specifico studio di fattibilità. Gli obiettivi sono le finalità dell’Amministrazione che la stessa si è posta nel mettere in campo la prestazione contrattuale e possono essere sia di tipo qualitativo che quantitativo.</a:t>
            </a:r>
          </a:p>
          <a:p>
            <a:pPr>
              <a:lnSpc>
                <a:spcPct val="120000"/>
              </a:lnSpc>
              <a:spcAft>
                <a:spcPts val="600"/>
              </a:spcAft>
              <a:defRPr/>
            </a:pPr>
            <a:endParaRPr lang="it-IT" sz="500" dirty="0">
              <a:solidFill>
                <a:srgbClr val="0070C0"/>
              </a:solidFill>
              <a:latin typeface="Calibri" panose="020F0502020204030204" pitchFamily="34" charset="0"/>
              <a:cs typeface="Calibri" panose="020F0502020204030204" pitchFamily="34" charset="0"/>
            </a:endParaRPr>
          </a:p>
          <a:p>
            <a:pPr marL="342900" indent="-342900">
              <a:spcAft>
                <a:spcPts val="600"/>
              </a:spcAft>
              <a:buFont typeface="+mj-lt"/>
              <a:buAutoNum type="arabicPeriod" startAt="3"/>
            </a:pPr>
            <a:r>
              <a:rPr lang="it-IT" i="1" dirty="0">
                <a:solidFill>
                  <a:srgbClr val="0070C0"/>
                </a:solidFill>
              </a:rPr>
              <a:t>Determinazione dei relativi indicatori di risultato o di performance, in base alla tipologia di beneficio considerato. </a:t>
            </a:r>
          </a:p>
          <a:p>
            <a:pPr>
              <a:lnSpc>
                <a:spcPct val="120000"/>
              </a:lnSpc>
              <a:spcAft>
                <a:spcPts val="600"/>
              </a:spcAft>
              <a:defRPr/>
            </a:pPr>
            <a:r>
              <a:rPr lang="it-IT" dirty="0">
                <a:solidFill>
                  <a:srgbClr val="0070C0"/>
                </a:solidFill>
                <a:latin typeface="Calibri" panose="020F0502020204030204" pitchFamily="34" charset="0"/>
                <a:cs typeface="Calibri" panose="020F0502020204030204" pitchFamily="34" charset="0"/>
              </a:rPr>
              <a:t>Rappresenta la progettazione e l’implementazione degli indicatori che compongono il framework. In questa fase l’Amministrazione identifica gli strumenti e le modalità di misurazione che vuole implementare per verificare il raggiungimento degli obiettivi o dei singoli benefici previsti.</a:t>
            </a:r>
          </a:p>
        </p:txBody>
      </p:sp>
    </p:spTree>
    <p:extLst>
      <p:ext uri="{BB962C8B-B14F-4D97-AF65-F5344CB8AC3E}">
        <p14:creationId xmlns:p14="http://schemas.microsoft.com/office/powerpoint/2010/main" val="96028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502506"/>
            <a:ext cx="11425767" cy="369332"/>
          </a:xfrm>
          <a:prstGeom prst="rect">
            <a:avLst/>
          </a:prstGeom>
          <a:noFill/>
        </p:spPr>
        <p:txBody>
          <a:bodyPr wrap="square">
            <a:spAutoFit/>
          </a:bodyPr>
          <a:lstStyle/>
          <a:p>
            <a:pPr marL="342900" indent="-342900">
              <a:spcAft>
                <a:spcPts val="600"/>
              </a:spcAft>
              <a:buFont typeface="+mj-lt"/>
              <a:buAutoNum type="arabicPeriod"/>
            </a:pPr>
            <a:r>
              <a:rPr lang="it-IT" i="1" dirty="0">
                <a:solidFill>
                  <a:srgbClr val="0070C0"/>
                </a:solidFill>
              </a:rPr>
              <a:t>Categorizzazione ed inquadramento della tipologia di contratto </a:t>
            </a:r>
          </a:p>
        </p:txBody>
      </p:sp>
      <p:sp>
        <p:nvSpPr>
          <p:cNvPr id="3" name="CasellaDiTesto 2">
            <a:extLst>
              <a:ext uri="{FF2B5EF4-FFF2-40B4-BE49-F238E27FC236}">
                <a16:creationId xmlns:a16="http://schemas.microsoft.com/office/drawing/2014/main" id="{1D5BAA37-51A5-D808-8980-E015D281D83C}"/>
              </a:ext>
            </a:extLst>
          </p:cNvPr>
          <p:cNvSpPr txBox="1"/>
          <p:nvPr/>
        </p:nvSpPr>
        <p:spPr>
          <a:xfrm>
            <a:off x="355681" y="2028013"/>
            <a:ext cx="11043137" cy="2858603"/>
          </a:xfrm>
          <a:prstGeom prst="rect">
            <a:avLst/>
          </a:prstGeom>
          <a:noFill/>
        </p:spPr>
        <p:txBody>
          <a:bodyPr wrap="square">
            <a:spAutoFit/>
          </a:bodyPr>
          <a:lstStyle/>
          <a:p>
            <a:pPr marL="342900" indent="-342900">
              <a:lnSpc>
                <a:spcPct val="120000"/>
              </a:lnSpc>
              <a:spcAft>
                <a:spcPts val="600"/>
              </a:spcAft>
              <a:buFont typeface="+mj-lt"/>
              <a:buAutoNum type="alphaUcPeriod"/>
              <a:defRPr/>
            </a:pPr>
            <a:r>
              <a:rPr lang="it-IT" dirty="0">
                <a:solidFill>
                  <a:srgbClr val="0070C0"/>
                </a:solidFill>
                <a:latin typeface="Calibri" panose="020F0502020204030204" pitchFamily="34" charset="0"/>
                <a:cs typeface="Calibri" panose="020F0502020204030204" pitchFamily="34" charset="0"/>
              </a:rPr>
              <a:t>Servizi di conduzione, assistenza e manutenzione di infrastrutture IT </a:t>
            </a:r>
          </a:p>
          <a:p>
            <a:pPr marL="342900" indent="-342900">
              <a:lnSpc>
                <a:spcPct val="120000"/>
              </a:lnSpc>
              <a:spcAft>
                <a:spcPts val="600"/>
              </a:spcAft>
              <a:buFont typeface="+mj-lt"/>
              <a:buAutoNum type="alphaUcPeriod"/>
              <a:defRPr/>
            </a:pPr>
            <a:r>
              <a:rPr lang="it-IT" dirty="0">
                <a:solidFill>
                  <a:srgbClr val="0070C0"/>
                </a:solidFill>
                <a:latin typeface="Calibri" panose="020F0502020204030204" pitchFamily="34" charset="0"/>
                <a:cs typeface="Calibri" panose="020F0502020204030204" pitchFamily="34" charset="0"/>
              </a:rPr>
              <a:t>Realizzazione di infrastrutture IT </a:t>
            </a:r>
            <a:r>
              <a:rPr lang="it-IT" i="1" dirty="0">
                <a:solidFill>
                  <a:srgbClr val="0070C0"/>
                </a:solidFill>
                <a:latin typeface="Calibri" panose="020F0502020204030204" pitchFamily="34" charset="0"/>
                <a:cs typeface="Calibri" panose="020F0502020204030204" pitchFamily="34" charset="0"/>
              </a:rPr>
              <a:t>o transizione al cloud</a:t>
            </a:r>
            <a:r>
              <a:rPr lang="it-IT" b="1" i="1" dirty="0">
                <a:solidFill>
                  <a:srgbClr val="0070C0"/>
                </a:solidFill>
                <a:latin typeface="Calibri" panose="020F0502020204030204" pitchFamily="34" charset="0"/>
                <a:cs typeface="Calibri" panose="020F0502020204030204" pitchFamily="34" charset="0"/>
              </a:rPr>
              <a:t>(*)</a:t>
            </a:r>
          </a:p>
          <a:p>
            <a:pPr marL="342900" indent="-342900">
              <a:lnSpc>
                <a:spcPct val="120000"/>
              </a:lnSpc>
              <a:spcAft>
                <a:spcPts val="600"/>
              </a:spcAft>
              <a:buFont typeface="+mj-lt"/>
              <a:buAutoNum type="alphaUcPeriod"/>
              <a:defRPr/>
            </a:pPr>
            <a:r>
              <a:rPr lang="it-IT" dirty="0">
                <a:solidFill>
                  <a:srgbClr val="0070C0"/>
                </a:solidFill>
                <a:latin typeface="Calibri" panose="020F0502020204030204" pitchFamily="34" charset="0"/>
                <a:cs typeface="Calibri" panose="020F0502020204030204" pitchFamily="34" charset="0"/>
              </a:rPr>
              <a:t>Sviluppi applicativi e manutenzioni evolutive</a:t>
            </a:r>
          </a:p>
          <a:p>
            <a:pPr marL="342900" indent="-342900">
              <a:lnSpc>
                <a:spcPct val="120000"/>
              </a:lnSpc>
              <a:spcAft>
                <a:spcPts val="600"/>
              </a:spcAft>
              <a:buFont typeface="+mj-lt"/>
              <a:buAutoNum type="alphaUcPeriod"/>
              <a:defRPr/>
            </a:pPr>
            <a:r>
              <a:rPr lang="it-IT" dirty="0">
                <a:solidFill>
                  <a:srgbClr val="0070C0"/>
                </a:solidFill>
                <a:latin typeface="Calibri" panose="020F0502020204030204" pitchFamily="34" charset="0"/>
                <a:cs typeface="Calibri" panose="020F0502020204030204" pitchFamily="34" charset="0"/>
              </a:rPr>
              <a:t>Acquisizione di forniture IT materiali (risorse elaborative, apparati, …) </a:t>
            </a:r>
          </a:p>
          <a:p>
            <a:pPr marL="342900" indent="-342900">
              <a:lnSpc>
                <a:spcPct val="120000"/>
              </a:lnSpc>
              <a:spcAft>
                <a:spcPts val="600"/>
              </a:spcAft>
              <a:buFont typeface="+mj-lt"/>
              <a:buAutoNum type="alphaUcPeriod"/>
              <a:defRPr/>
            </a:pPr>
            <a:r>
              <a:rPr lang="it-IT" dirty="0">
                <a:solidFill>
                  <a:srgbClr val="0070C0"/>
                </a:solidFill>
                <a:latin typeface="Calibri" panose="020F0502020204030204" pitchFamily="34" charset="0"/>
                <a:cs typeface="Calibri" panose="020F0502020204030204" pitchFamily="34" charset="0"/>
              </a:rPr>
              <a:t>Acquisizione di grandi forniture di licenze</a:t>
            </a:r>
          </a:p>
          <a:p>
            <a:pPr marL="342900" indent="-342900">
              <a:lnSpc>
                <a:spcPct val="120000"/>
              </a:lnSpc>
              <a:spcAft>
                <a:spcPts val="600"/>
              </a:spcAft>
              <a:buFont typeface="+mj-lt"/>
              <a:buAutoNum type="alphaUcPeriod"/>
              <a:defRPr/>
            </a:pPr>
            <a:r>
              <a:rPr lang="it-IT" i="1" dirty="0">
                <a:solidFill>
                  <a:srgbClr val="0070C0"/>
                </a:solidFill>
                <a:latin typeface="Calibri" panose="020F0502020204030204" pitchFamily="34" charset="0"/>
                <a:cs typeface="Calibri" panose="020F0502020204030204" pitchFamily="34" charset="0"/>
              </a:rPr>
              <a:t>Supporto e consulenza specialistica per il miglioramento dei processi </a:t>
            </a:r>
            <a:r>
              <a:rPr lang="it-IT" b="1" i="1" dirty="0">
                <a:solidFill>
                  <a:srgbClr val="0070C0"/>
                </a:solidFill>
                <a:latin typeface="Calibri" panose="020F0502020204030204" pitchFamily="34" charset="0"/>
                <a:cs typeface="Calibri" panose="020F0502020204030204" pitchFamily="34" charset="0"/>
              </a:rPr>
              <a:t>(*)</a:t>
            </a:r>
          </a:p>
          <a:p>
            <a:pPr marL="342900" indent="-342900">
              <a:lnSpc>
                <a:spcPct val="120000"/>
              </a:lnSpc>
              <a:spcAft>
                <a:spcPts val="600"/>
              </a:spcAft>
              <a:buFont typeface="+mj-lt"/>
              <a:buAutoNum type="alphaUcPeriod"/>
              <a:defRPr/>
            </a:pPr>
            <a:r>
              <a:rPr lang="it-IT" i="1" dirty="0">
                <a:solidFill>
                  <a:srgbClr val="0070C0"/>
                </a:solidFill>
                <a:latin typeface="Calibri" panose="020F0502020204030204" pitchFamily="34" charset="0"/>
                <a:cs typeface="Calibri" panose="020F0502020204030204" pitchFamily="34" charset="0"/>
              </a:rPr>
              <a:t>Due o più delle precedenti </a:t>
            </a:r>
            <a:r>
              <a:rPr lang="it-IT" b="1" i="1" dirty="0">
                <a:solidFill>
                  <a:srgbClr val="0070C0"/>
                </a:solidFill>
                <a:latin typeface="Calibri" panose="020F0502020204030204" pitchFamily="34" charset="0"/>
                <a:cs typeface="Calibri" panose="020F0502020204030204" pitchFamily="34" charset="0"/>
              </a:rPr>
              <a:t>(*)</a:t>
            </a:r>
          </a:p>
        </p:txBody>
      </p:sp>
      <p:sp>
        <p:nvSpPr>
          <p:cNvPr id="13" name="CasellaDiTesto 12">
            <a:extLst>
              <a:ext uri="{FF2B5EF4-FFF2-40B4-BE49-F238E27FC236}">
                <a16:creationId xmlns:a16="http://schemas.microsoft.com/office/drawing/2014/main" id="{C0C161AF-53C6-D427-2549-7A0BFC2B1645}"/>
              </a:ext>
            </a:extLst>
          </p:cNvPr>
          <p:cNvSpPr txBox="1"/>
          <p:nvPr/>
        </p:nvSpPr>
        <p:spPr>
          <a:xfrm>
            <a:off x="1472303" y="5173934"/>
            <a:ext cx="9926515" cy="464871"/>
          </a:xfrm>
          <a:prstGeom prst="rect">
            <a:avLst/>
          </a:prstGeom>
          <a:noFill/>
        </p:spPr>
        <p:txBody>
          <a:bodyPr wrap="square">
            <a:spAutoFit/>
          </a:bodyPr>
          <a:lstStyle/>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Le convenzioni o gli Accordi Quadro Consip sono già categorizzati per tipologia di fornitura.</a:t>
            </a:r>
          </a:p>
        </p:txBody>
      </p:sp>
      <p:sp>
        <p:nvSpPr>
          <p:cNvPr id="15" name="CasellaDiTesto 14">
            <a:extLst>
              <a:ext uri="{FF2B5EF4-FFF2-40B4-BE49-F238E27FC236}">
                <a16:creationId xmlns:a16="http://schemas.microsoft.com/office/drawing/2014/main" id="{4043830D-A7AE-0412-5BB2-035BAA88D2E0}"/>
              </a:ext>
            </a:extLst>
          </p:cNvPr>
          <p:cNvSpPr txBox="1"/>
          <p:nvPr/>
        </p:nvSpPr>
        <p:spPr>
          <a:xfrm>
            <a:off x="8915400" y="2675782"/>
            <a:ext cx="3019507" cy="584775"/>
          </a:xfrm>
          <a:prstGeom prst="rect">
            <a:avLst/>
          </a:prstGeom>
          <a:noFill/>
          <a:ln>
            <a:solidFill>
              <a:srgbClr val="0070C0"/>
            </a:solidFill>
          </a:ln>
        </p:spPr>
        <p:txBody>
          <a:bodyPr wrap="square">
            <a:spAutoFit/>
          </a:bodyPr>
          <a:lstStyle/>
          <a:p>
            <a:pPr marR="0" lvl="0" algn="l" defTabSz="914400" rtl="0" eaLnBrk="1" fontAlgn="auto" latinLnBrk="0" hangingPunct="1">
              <a:spcAft>
                <a:spcPts val="0"/>
              </a:spcAft>
              <a:buClrTx/>
              <a:buSzTx/>
              <a:tabLst/>
              <a:defRPr/>
            </a:pPr>
            <a:r>
              <a:rPr lang="it-IT" sz="1600" b="1" i="1" dirty="0">
                <a:solidFill>
                  <a:srgbClr val="0070C0"/>
                </a:solidFill>
                <a:latin typeface="Calibri" panose="020F0502020204030204" pitchFamily="34" charset="0"/>
                <a:cs typeface="Calibri" panose="020F0502020204030204" pitchFamily="34" charset="0"/>
              </a:rPr>
              <a:t>(*)</a:t>
            </a:r>
            <a:r>
              <a:rPr lang="it-IT" sz="1600" i="1" dirty="0">
                <a:solidFill>
                  <a:srgbClr val="0070C0"/>
                </a:solidFill>
                <a:latin typeface="Calibri" panose="020F0502020204030204" pitchFamily="34" charset="0"/>
                <a:cs typeface="Calibri" panose="020F0502020204030204" pitchFamily="34" charset="0"/>
              </a:rPr>
              <a:t> Queste categorie sono nuove e non presenti nel documento</a:t>
            </a:r>
          </a:p>
        </p:txBody>
      </p:sp>
      <p:pic>
        <p:nvPicPr>
          <p:cNvPr id="14" name="Elemento grafico 13" descr="Cerchio con freccia sinistra contorno">
            <a:extLst>
              <a:ext uri="{FF2B5EF4-FFF2-40B4-BE49-F238E27FC236}">
                <a16:creationId xmlns:a16="http://schemas.microsoft.com/office/drawing/2014/main" id="{D2ADC2F4-C912-C433-5AC0-1E8B0969D4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4302" y="5004545"/>
            <a:ext cx="914400" cy="914400"/>
          </a:xfrm>
          <a:prstGeom prst="rect">
            <a:avLst/>
          </a:prstGeom>
        </p:spPr>
      </p:pic>
    </p:spTree>
    <p:extLst>
      <p:ext uri="{BB962C8B-B14F-4D97-AF65-F5344CB8AC3E}">
        <p14:creationId xmlns:p14="http://schemas.microsoft.com/office/powerpoint/2010/main" val="195120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502506"/>
            <a:ext cx="11425767" cy="369332"/>
          </a:xfrm>
          <a:prstGeom prst="rect">
            <a:avLst/>
          </a:prstGeom>
          <a:noFill/>
        </p:spPr>
        <p:txBody>
          <a:bodyPr wrap="square">
            <a:spAutoFit/>
          </a:bodyPr>
          <a:lstStyle/>
          <a:p>
            <a:pPr marL="342900" indent="-342900">
              <a:spcAft>
                <a:spcPts val="600"/>
              </a:spcAft>
              <a:buFont typeface="+mj-lt"/>
              <a:buAutoNum type="arabicPeriod" startAt="2"/>
            </a:pPr>
            <a:r>
              <a:rPr lang="it-IT" i="1" dirty="0">
                <a:solidFill>
                  <a:srgbClr val="0070C0"/>
                </a:solidFill>
              </a:rPr>
              <a:t>Identificazione degli obiettivi previsti e dei relativi benefici (sia qualitativi che quantitativi)</a:t>
            </a:r>
          </a:p>
        </p:txBody>
      </p:sp>
      <p:sp>
        <p:nvSpPr>
          <p:cNvPr id="3" name="CasellaDiTesto 2">
            <a:extLst>
              <a:ext uri="{FF2B5EF4-FFF2-40B4-BE49-F238E27FC236}">
                <a16:creationId xmlns:a16="http://schemas.microsoft.com/office/drawing/2014/main" id="{410A5DB7-CD57-3FF1-AF96-A7E6168AE81D}"/>
              </a:ext>
            </a:extLst>
          </p:cNvPr>
          <p:cNvSpPr txBox="1"/>
          <p:nvPr/>
        </p:nvSpPr>
        <p:spPr>
          <a:xfrm>
            <a:off x="306917" y="1975773"/>
            <a:ext cx="11633037" cy="4058932"/>
          </a:xfrm>
          <a:prstGeom prst="rect">
            <a:avLst/>
          </a:prstGeom>
          <a:noFill/>
        </p:spPr>
        <p:txBody>
          <a:bodyPr wrap="square">
            <a:spAutoFit/>
          </a:bodyPr>
          <a:lstStyle/>
          <a:p>
            <a:pPr>
              <a:lnSpc>
                <a:spcPct val="120000"/>
              </a:lnSpc>
              <a:defRPr/>
            </a:pPr>
            <a:r>
              <a:rPr lang="it-IT" dirty="0">
                <a:solidFill>
                  <a:srgbClr val="0070C0"/>
                </a:solidFill>
                <a:latin typeface="Calibri" panose="020F0502020204030204" pitchFamily="34" charset="0"/>
                <a:cs typeface="Calibri" panose="020F0502020204030204" pitchFamily="34" charset="0"/>
              </a:rPr>
              <a:t>Un “</a:t>
            </a:r>
            <a:r>
              <a:rPr lang="it-IT" b="1" dirty="0">
                <a:solidFill>
                  <a:srgbClr val="0070C0"/>
                </a:solidFill>
                <a:latin typeface="Calibri" panose="020F0502020204030204" pitchFamily="34" charset="0"/>
                <a:cs typeface="Calibri" panose="020F0502020204030204" pitchFamily="34" charset="0"/>
              </a:rPr>
              <a:t>obiettivo</a:t>
            </a:r>
            <a:r>
              <a:rPr lang="it-IT" dirty="0">
                <a:solidFill>
                  <a:srgbClr val="0070C0"/>
                </a:solidFill>
                <a:latin typeface="Calibri" panose="020F0502020204030204" pitchFamily="34" charset="0"/>
                <a:cs typeface="Calibri" panose="020F0502020204030204" pitchFamily="34" charset="0"/>
              </a:rPr>
              <a:t>” è una finalità identificata che l’Amministrazione si propone di ottenere a seguito della prestazione contrattuale. </a:t>
            </a:r>
          </a:p>
          <a:p>
            <a:pPr>
              <a:lnSpc>
                <a:spcPct val="120000"/>
              </a:lnSpc>
              <a:defRPr/>
            </a:pPr>
            <a:r>
              <a:rPr lang="it-IT" dirty="0">
                <a:solidFill>
                  <a:srgbClr val="0070C0"/>
                </a:solidFill>
                <a:latin typeface="Calibri" panose="020F0502020204030204" pitchFamily="34" charset="0"/>
                <a:cs typeface="Calibri" panose="020F0502020204030204" pitchFamily="34" charset="0"/>
              </a:rPr>
              <a:t>Un ”</a:t>
            </a:r>
            <a:r>
              <a:rPr lang="it-IT" b="1" dirty="0">
                <a:solidFill>
                  <a:srgbClr val="0070C0"/>
                </a:solidFill>
                <a:latin typeface="Calibri" panose="020F0502020204030204" pitchFamily="34" charset="0"/>
                <a:cs typeface="Calibri" panose="020F0502020204030204" pitchFamily="34" charset="0"/>
              </a:rPr>
              <a:t>obiettivo strategico</a:t>
            </a:r>
            <a:r>
              <a:rPr lang="it-IT" dirty="0">
                <a:solidFill>
                  <a:srgbClr val="0070C0"/>
                </a:solidFill>
                <a:latin typeface="Calibri" panose="020F0502020204030204" pitchFamily="34" charset="0"/>
                <a:cs typeface="Calibri" panose="020F0502020204030204" pitchFamily="34" charset="0"/>
              </a:rPr>
              <a:t>” è una finalità identificata a livello nazionale (Piano triennale per l’informatica nella pubblica amministrazione) ovvero a livello di Amministrazione (Piano Strategico dell’Amministrazione se applicabile). Per supportare un obiettivo strategico possono essere messi in campo uno o più contratti. </a:t>
            </a:r>
          </a:p>
          <a:p>
            <a:pPr>
              <a:lnSpc>
                <a:spcPct val="120000"/>
              </a:lnSpc>
              <a:defRPr/>
            </a:pPr>
            <a:r>
              <a:rPr lang="it-IT" dirty="0">
                <a:solidFill>
                  <a:srgbClr val="0070C0"/>
                </a:solidFill>
                <a:latin typeface="Calibri" panose="020F0502020204030204" pitchFamily="34" charset="0"/>
                <a:cs typeface="Calibri" panose="020F0502020204030204" pitchFamily="34" charset="0"/>
              </a:rPr>
              <a:t>Un “</a:t>
            </a:r>
            <a:r>
              <a:rPr lang="it-IT" b="1" dirty="0">
                <a:solidFill>
                  <a:srgbClr val="0070C0"/>
                </a:solidFill>
                <a:latin typeface="Calibri" panose="020F0502020204030204" pitchFamily="34" charset="0"/>
                <a:cs typeface="Calibri" panose="020F0502020204030204" pitchFamily="34" charset="0"/>
              </a:rPr>
              <a:t>beneficio</a:t>
            </a:r>
            <a:r>
              <a:rPr lang="it-IT" dirty="0">
                <a:solidFill>
                  <a:srgbClr val="0070C0"/>
                </a:solidFill>
                <a:latin typeface="Calibri" panose="020F0502020204030204" pitchFamily="34" charset="0"/>
                <a:cs typeface="Calibri" panose="020F0502020204030204" pitchFamily="34" charset="0"/>
              </a:rPr>
              <a:t>” rappresenta il ritorno dell’investimento che l’Amministrazione ottiene al raggiungimento dell’obiettivo. Tale beneficio può essere: </a:t>
            </a:r>
          </a:p>
          <a:p>
            <a:pPr marL="285750" indent="-285750">
              <a:lnSpc>
                <a:spcPct val="12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di natura economica o organizzativa; </a:t>
            </a:r>
          </a:p>
          <a:p>
            <a:pPr marL="285750" indent="-285750">
              <a:lnSpc>
                <a:spcPct val="12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di miglioramento dei processi o di diminuzione dei tempi di gestione dei procedimenti;</a:t>
            </a:r>
          </a:p>
          <a:p>
            <a:pPr marL="285750" indent="-285750">
              <a:lnSpc>
                <a:spcPct val="12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di adeguamento ad una norma cogente. </a:t>
            </a:r>
          </a:p>
          <a:p>
            <a:pPr>
              <a:lnSpc>
                <a:spcPct val="120000"/>
              </a:lnSpc>
              <a:defRPr/>
            </a:pPr>
            <a:r>
              <a:rPr lang="it-IT" dirty="0">
                <a:solidFill>
                  <a:srgbClr val="0070C0"/>
                </a:solidFill>
                <a:latin typeface="Calibri" panose="020F0502020204030204" pitchFamily="34" charset="0"/>
                <a:cs typeface="Calibri" panose="020F0502020204030204" pitchFamily="34" charset="0"/>
              </a:rPr>
              <a:t>Un’ “</a:t>
            </a:r>
            <a:r>
              <a:rPr lang="it-IT" b="1" dirty="0">
                <a:solidFill>
                  <a:srgbClr val="0070C0"/>
                </a:solidFill>
                <a:latin typeface="Calibri" panose="020F0502020204030204" pitchFamily="34" charset="0"/>
                <a:cs typeface="Calibri" panose="020F0502020204030204" pitchFamily="34" charset="0"/>
              </a:rPr>
              <a:t>Iniziativa</a:t>
            </a:r>
            <a:r>
              <a:rPr lang="it-IT" dirty="0">
                <a:solidFill>
                  <a:srgbClr val="0070C0"/>
                </a:solidFill>
                <a:latin typeface="Calibri" panose="020F0502020204030204" pitchFamily="34" charset="0"/>
                <a:cs typeface="Calibri" panose="020F0502020204030204" pitchFamily="34" charset="0"/>
              </a:rPr>
              <a:t>” di tipo progettuale o contrattuale è un intervento finalizzato alla progettazione e realizzazione di uno o più obiettivi (anche strategici). </a:t>
            </a:r>
          </a:p>
        </p:txBody>
      </p:sp>
    </p:spTree>
    <p:extLst>
      <p:ext uri="{BB962C8B-B14F-4D97-AF65-F5344CB8AC3E}">
        <p14:creationId xmlns:p14="http://schemas.microsoft.com/office/powerpoint/2010/main" val="360726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28</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502506"/>
            <a:ext cx="11425767" cy="369332"/>
          </a:xfrm>
          <a:prstGeom prst="rect">
            <a:avLst/>
          </a:prstGeom>
          <a:noFill/>
        </p:spPr>
        <p:txBody>
          <a:bodyPr wrap="square">
            <a:spAutoFit/>
          </a:bodyPr>
          <a:lstStyle/>
          <a:p>
            <a:pPr marL="342900" indent="-342900">
              <a:spcAft>
                <a:spcPts val="600"/>
              </a:spcAft>
              <a:buFont typeface="+mj-lt"/>
              <a:buAutoNum type="arabicPeriod" startAt="2"/>
            </a:pPr>
            <a:r>
              <a:rPr lang="it-IT" i="1" dirty="0">
                <a:solidFill>
                  <a:srgbClr val="0070C0"/>
                </a:solidFill>
              </a:rPr>
              <a:t>Identificazione degli obiettivi previsti e dei relativi benefici (sia qualitativi che quantitativi)</a:t>
            </a:r>
          </a:p>
        </p:txBody>
      </p:sp>
      <p:sp>
        <p:nvSpPr>
          <p:cNvPr id="3" name="CasellaDiTesto 2">
            <a:extLst>
              <a:ext uri="{FF2B5EF4-FFF2-40B4-BE49-F238E27FC236}">
                <a16:creationId xmlns:a16="http://schemas.microsoft.com/office/drawing/2014/main" id="{410A5DB7-CD57-3FF1-AF96-A7E6168AE81D}"/>
              </a:ext>
            </a:extLst>
          </p:cNvPr>
          <p:cNvSpPr txBox="1"/>
          <p:nvPr/>
        </p:nvSpPr>
        <p:spPr>
          <a:xfrm>
            <a:off x="306917" y="1975773"/>
            <a:ext cx="11633037" cy="3726533"/>
          </a:xfrm>
          <a:prstGeom prst="rect">
            <a:avLst/>
          </a:prstGeom>
          <a:noFill/>
        </p:spPr>
        <p:txBody>
          <a:bodyPr wrap="square">
            <a:spAutoFit/>
          </a:bodyPr>
          <a:lstStyle/>
          <a:p>
            <a:pPr>
              <a:lnSpc>
                <a:spcPct val="120000"/>
              </a:lnSpc>
              <a:defRPr/>
            </a:pPr>
            <a:r>
              <a:rPr lang="it-IT" dirty="0">
                <a:solidFill>
                  <a:srgbClr val="0070C0"/>
                </a:solidFill>
                <a:latin typeface="Calibri" panose="020F0502020204030204" pitchFamily="34" charset="0"/>
                <a:cs typeface="Calibri" panose="020F0502020204030204" pitchFamily="34" charset="0"/>
              </a:rPr>
              <a:t>Un obiettivo può essere identificato in base alle seguenti caratteristiche: </a:t>
            </a:r>
          </a:p>
          <a:p>
            <a:pPr marL="285750" indent="-285750">
              <a:lnSpc>
                <a:spcPct val="12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valore strategico per l’Amministrazione; </a:t>
            </a:r>
          </a:p>
          <a:p>
            <a:pPr marL="285750" indent="-285750">
              <a:lnSpc>
                <a:spcPct val="12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carattere innovativo o legame con il modello strategico della PA (piano triennale); </a:t>
            </a:r>
          </a:p>
          <a:p>
            <a:pPr marL="285750" indent="-285750">
              <a:lnSpc>
                <a:spcPct val="12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impatto sugli utenti (numerosità degli utenti, tipologia); </a:t>
            </a:r>
          </a:p>
          <a:p>
            <a:pPr marL="285750" indent="-285750">
              <a:lnSpc>
                <a:spcPct val="12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impatto economico; </a:t>
            </a:r>
          </a:p>
          <a:p>
            <a:pPr marL="285750" indent="-285750">
              <a:lnSpc>
                <a:spcPct val="120000"/>
              </a:lnSpc>
              <a:buFont typeface="Wingdings" panose="05000000000000000000" pitchFamily="2" charset="2"/>
              <a:buChar char="Ø"/>
              <a:defRPr/>
            </a:pPr>
            <a:r>
              <a:rPr lang="it-IT" dirty="0">
                <a:solidFill>
                  <a:srgbClr val="0070C0"/>
                </a:solidFill>
                <a:latin typeface="Calibri" panose="020F0502020204030204" pitchFamily="34" charset="0"/>
                <a:cs typeface="Calibri" panose="020F0502020204030204" pitchFamily="34" charset="0"/>
              </a:rPr>
              <a:t>impatto sulla continuità dei servizi. </a:t>
            </a:r>
          </a:p>
          <a:p>
            <a:pPr>
              <a:lnSpc>
                <a:spcPct val="120000"/>
              </a:lnSpc>
              <a:defRPr/>
            </a:pPr>
            <a:endParaRPr lang="it-IT" dirty="0">
              <a:solidFill>
                <a:srgbClr val="0070C0"/>
              </a:solidFill>
              <a:latin typeface="Calibri" panose="020F0502020204030204" pitchFamily="34" charset="0"/>
              <a:cs typeface="Calibri" panose="020F0502020204030204" pitchFamily="34" charset="0"/>
            </a:endParaRPr>
          </a:p>
          <a:p>
            <a:pPr>
              <a:lnSpc>
                <a:spcPct val="120000"/>
              </a:lnSpc>
              <a:defRPr/>
            </a:pPr>
            <a:r>
              <a:rPr lang="it-IT" dirty="0">
                <a:solidFill>
                  <a:srgbClr val="0070C0"/>
                </a:solidFill>
                <a:latin typeface="Calibri" panose="020F0502020204030204" pitchFamily="34" charset="0"/>
                <a:cs typeface="Calibri" panose="020F0502020204030204" pitchFamily="34" charset="0"/>
              </a:rPr>
              <a:t>I benefici dei singoli obiettivi devono essere identificati rispetto alle seguenti caratteristiche: </a:t>
            </a:r>
          </a:p>
          <a:p>
            <a:pPr marL="285750" indent="-285750">
              <a:lnSpc>
                <a:spcPct val="120000"/>
              </a:lnSpc>
              <a:buFont typeface="Wingdings" panose="05000000000000000000" pitchFamily="2" charset="2"/>
              <a:buChar char="ü"/>
              <a:defRPr/>
            </a:pPr>
            <a:r>
              <a:rPr lang="it-IT" dirty="0">
                <a:solidFill>
                  <a:srgbClr val="0070C0"/>
                </a:solidFill>
                <a:latin typeface="Calibri" panose="020F0502020204030204" pitchFamily="34" charset="0"/>
                <a:cs typeface="Calibri" panose="020F0502020204030204" pitchFamily="34" charset="0"/>
              </a:rPr>
              <a:t>siano chiaramente misurabili (quantitativamente o qualitativamente); </a:t>
            </a:r>
          </a:p>
          <a:p>
            <a:pPr marL="285750" indent="-285750">
              <a:lnSpc>
                <a:spcPct val="120000"/>
              </a:lnSpc>
              <a:buFont typeface="Wingdings" panose="05000000000000000000" pitchFamily="2" charset="2"/>
              <a:buChar char="ü"/>
              <a:defRPr/>
            </a:pPr>
            <a:r>
              <a:rPr lang="it-IT" dirty="0">
                <a:solidFill>
                  <a:srgbClr val="0070C0"/>
                </a:solidFill>
                <a:latin typeface="Calibri" panose="020F0502020204030204" pitchFamily="34" charset="0"/>
                <a:cs typeface="Calibri" panose="020F0502020204030204" pitchFamily="34" charset="0"/>
              </a:rPr>
              <a:t>abbiano un valore target di riferimento (sia iniziale che finale); </a:t>
            </a:r>
          </a:p>
          <a:p>
            <a:pPr marL="285750" indent="-285750">
              <a:lnSpc>
                <a:spcPct val="120000"/>
              </a:lnSpc>
              <a:buFont typeface="Wingdings" panose="05000000000000000000" pitchFamily="2" charset="2"/>
              <a:buChar char="ü"/>
              <a:defRPr/>
            </a:pPr>
            <a:r>
              <a:rPr lang="it-IT" dirty="0">
                <a:solidFill>
                  <a:srgbClr val="0070C0"/>
                </a:solidFill>
                <a:latin typeface="Calibri" panose="020F0502020204030204" pitchFamily="34" charset="0"/>
                <a:cs typeface="Calibri" panose="020F0502020204030204" pitchFamily="34" charset="0"/>
              </a:rPr>
              <a:t>siano chiaramente identificati gli utenti. </a:t>
            </a:r>
          </a:p>
        </p:txBody>
      </p:sp>
    </p:spTree>
    <p:extLst>
      <p:ext uri="{BB962C8B-B14F-4D97-AF65-F5344CB8AC3E}">
        <p14:creationId xmlns:p14="http://schemas.microsoft.com/office/powerpoint/2010/main" val="325845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29</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520034"/>
            <a:ext cx="11425767" cy="4696029"/>
          </a:xfrm>
          <a:prstGeom prst="rect">
            <a:avLst/>
          </a:prstGeom>
          <a:noFill/>
        </p:spPr>
        <p:txBody>
          <a:bodyPr wrap="square">
            <a:spAutoFit/>
          </a:bodyPr>
          <a:lstStyle/>
          <a:p>
            <a:pPr marL="342900" indent="-342900">
              <a:spcAft>
                <a:spcPts val="600"/>
              </a:spcAft>
              <a:buFont typeface="+mj-lt"/>
              <a:buAutoNum type="arabicPeriod" startAt="3"/>
            </a:pPr>
            <a:r>
              <a:rPr lang="it-IT" i="1" dirty="0">
                <a:solidFill>
                  <a:srgbClr val="0070C0"/>
                </a:solidFill>
              </a:rPr>
              <a:t>Determinazione dei relativi indicatori di risultato o di performance, in base alla tipologia di beneficio considerato. </a:t>
            </a:r>
          </a:p>
          <a:p>
            <a:pPr>
              <a:lnSpc>
                <a:spcPct val="120000"/>
              </a:lnSpc>
              <a:spcAft>
                <a:spcPts val="600"/>
              </a:spcAft>
              <a:defRPr/>
            </a:pPr>
            <a:r>
              <a:rPr lang="it-IT" dirty="0">
                <a:solidFill>
                  <a:srgbClr val="0070C0"/>
                </a:solidFill>
                <a:latin typeface="Calibri" panose="020F0502020204030204" pitchFamily="34" charset="0"/>
                <a:cs typeface="Calibri" panose="020F0502020204030204" pitchFamily="34" charset="0"/>
              </a:rPr>
              <a:t>Per “</a:t>
            </a:r>
            <a:r>
              <a:rPr lang="it-IT" b="1" dirty="0">
                <a:solidFill>
                  <a:srgbClr val="0070C0"/>
                </a:solidFill>
                <a:latin typeface="Calibri" panose="020F0502020204030204" pitchFamily="34" charset="0"/>
                <a:cs typeface="Calibri" panose="020F0502020204030204" pitchFamily="34" charset="0"/>
              </a:rPr>
              <a:t>indicatore di monitoraggio</a:t>
            </a:r>
            <a:r>
              <a:rPr lang="it-IT" dirty="0">
                <a:solidFill>
                  <a:srgbClr val="0070C0"/>
                </a:solidFill>
                <a:latin typeface="Calibri" panose="020F0502020204030204" pitchFamily="34" charset="0"/>
                <a:cs typeface="Calibri" panose="020F0502020204030204" pitchFamily="34" charset="0"/>
              </a:rPr>
              <a:t>” definiamo una metrica chiara che descriva (in modo qualitativo o quantitativo) nelle finestre di osservazione definite, l’andamento di certi osservabili rispetto ad un valore base ed un target definito. In particolare, sono attributi fondamentali:</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metrica;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tipologia;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valore atteso e valore rilevato;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processo di rilevazione e certificazione dei dati;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disponibilità dei dati;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frequenza di rilevazione;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analisi dei risultati ed azioni conseguenti; </a:t>
            </a:r>
          </a:p>
          <a:p>
            <a:pPr marL="285750" indent="-285750">
              <a:lnSpc>
                <a:spcPct val="120000"/>
              </a:lnSpc>
              <a:spcAft>
                <a:spcPts val="600"/>
              </a:spcAft>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eventuali relazioni con altri indicatori. </a:t>
            </a:r>
          </a:p>
        </p:txBody>
      </p:sp>
    </p:spTree>
    <p:extLst>
      <p:ext uri="{BB962C8B-B14F-4D97-AF65-F5344CB8AC3E}">
        <p14:creationId xmlns:p14="http://schemas.microsoft.com/office/powerpoint/2010/main" val="106341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3" name="Immagine 2">
            <a:extLst>
              <a:ext uri="{FF2B5EF4-FFF2-40B4-BE49-F238E27FC236}">
                <a16:creationId xmlns:a16="http://schemas.microsoft.com/office/drawing/2014/main" id="{C50FB3E8-B8B3-43EA-94B3-CF70163A1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sp>
        <p:nvSpPr>
          <p:cNvPr id="11" name="Rettangolo 14">
            <a:extLst>
              <a:ext uri="{FF2B5EF4-FFF2-40B4-BE49-F238E27FC236}">
                <a16:creationId xmlns:a16="http://schemas.microsoft.com/office/drawing/2014/main" id="{A254BDD9-53F6-42D1-B124-36D1BB6EE558}"/>
              </a:ext>
            </a:extLst>
          </p:cNvPr>
          <p:cNvSpPr>
            <a:spLocks noChangeArrowheads="1"/>
          </p:cNvSpPr>
          <p:nvPr/>
        </p:nvSpPr>
        <p:spPr bwMode="auto">
          <a:xfrm>
            <a:off x="230188" y="19884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it-IT" altLang="it-IT" sz="2400" b="1">
                <a:solidFill>
                  <a:srgbClr val="0070C0"/>
                </a:solidFill>
                <a:latin typeface="Calibri" panose="020F0502020204030204" pitchFamily="34" charset="0"/>
                <a:cs typeface="Calibri" panose="020F0502020204030204" pitchFamily="34" charset="0"/>
              </a:rPr>
              <a:t>Programma dei corsi</a:t>
            </a:r>
          </a:p>
        </p:txBody>
      </p:sp>
      <p:graphicFrame>
        <p:nvGraphicFramePr>
          <p:cNvPr id="12" name="Tabella 3">
            <a:extLst>
              <a:ext uri="{FF2B5EF4-FFF2-40B4-BE49-F238E27FC236}">
                <a16:creationId xmlns:a16="http://schemas.microsoft.com/office/drawing/2014/main" id="{100E2765-B811-475A-A861-19E92EDDC16C}"/>
              </a:ext>
            </a:extLst>
          </p:cNvPr>
          <p:cNvGraphicFramePr>
            <a:graphicFrameLocks noGrp="1"/>
          </p:cNvGraphicFramePr>
          <p:nvPr>
            <p:extLst>
              <p:ext uri="{D42A27DB-BD31-4B8C-83A1-F6EECF244321}">
                <p14:modId xmlns:p14="http://schemas.microsoft.com/office/powerpoint/2010/main" val="862112637"/>
              </p:ext>
            </p:extLst>
          </p:nvPr>
        </p:nvGraphicFramePr>
        <p:xfrm>
          <a:off x="589085" y="1321536"/>
          <a:ext cx="10902461" cy="3004712"/>
        </p:xfrm>
        <a:graphic>
          <a:graphicData uri="http://schemas.openxmlformats.org/drawingml/2006/table">
            <a:tbl>
              <a:tblPr firstRow="1" bandRow="1"/>
              <a:tblGrid>
                <a:gridCol w="2192229">
                  <a:extLst>
                    <a:ext uri="{9D8B030D-6E8A-4147-A177-3AD203B41FA5}">
                      <a16:colId xmlns:a16="http://schemas.microsoft.com/office/drawing/2014/main" val="3372490487"/>
                    </a:ext>
                  </a:extLst>
                </a:gridCol>
                <a:gridCol w="8710232">
                  <a:extLst>
                    <a:ext uri="{9D8B030D-6E8A-4147-A177-3AD203B41FA5}">
                      <a16:colId xmlns:a16="http://schemas.microsoft.com/office/drawing/2014/main" val="1649300296"/>
                    </a:ext>
                  </a:extLst>
                </a:gridCol>
              </a:tblGrid>
              <a:tr h="935087">
                <a:tc gridSpan="2">
                  <a:txBody>
                    <a:bodyPr/>
                    <a:lstStyle/>
                    <a:p>
                      <a:pPr algn="ctr" eaLnBrk="1" fontAlgn="auto" hangingPunct="1">
                        <a:spcBef>
                          <a:spcPts val="0"/>
                        </a:spcBef>
                        <a:spcAft>
                          <a:spcPts val="0"/>
                        </a:spcAft>
                        <a:buClr>
                          <a:srgbClr val="010335"/>
                        </a:buClr>
                        <a:buSzPct val="25000"/>
                      </a:pPr>
                      <a:r>
                        <a:rPr lang="it-IT" altLang="it-IT" sz="2400" b="1" kern="1200" dirty="0">
                          <a:solidFill>
                            <a:srgbClr val="0070C0"/>
                          </a:solidFill>
                          <a:latin typeface="Calibri"/>
                          <a:ea typeface="+mn-ea"/>
                          <a:cs typeface="Calibri"/>
                          <a:sym typeface="Titillium Web" pitchFamily="2" charset="0"/>
                        </a:rPr>
                        <a:t>II Ciclo di formazione su monitoraggio e governance dei contratti ICT</a:t>
                      </a:r>
                    </a:p>
                    <a:p>
                      <a:pPr algn="ctr" eaLnBrk="1" fontAlgn="auto" hangingPunct="1">
                        <a:spcBef>
                          <a:spcPts val="0"/>
                        </a:spcBef>
                        <a:spcAft>
                          <a:spcPts val="0"/>
                        </a:spcAft>
                        <a:buClr>
                          <a:srgbClr val="010335"/>
                        </a:buClr>
                        <a:buSzPct val="25000"/>
                      </a:pPr>
                      <a:endParaRPr lang="it-IT" altLang="it-IT" sz="2400" b="1" kern="1200" dirty="0">
                        <a:solidFill>
                          <a:srgbClr val="0070C0"/>
                        </a:solidFill>
                        <a:latin typeface="Calibri"/>
                        <a:ea typeface="+mn-ea"/>
                        <a:cs typeface="Calibri"/>
                        <a:sym typeface="Titillium Web" pitchFamily="2" charset="0"/>
                      </a:endParaRPr>
                    </a:p>
                    <a:p>
                      <a:pPr algn="ctr" eaLnBrk="1" fontAlgn="auto" hangingPunct="1">
                        <a:spcBef>
                          <a:spcPts val="0"/>
                        </a:spcBef>
                        <a:spcAft>
                          <a:spcPts val="0"/>
                        </a:spcAft>
                        <a:buClr>
                          <a:srgbClr val="010335"/>
                        </a:buClr>
                        <a:buSzPct val="25000"/>
                        <a:defRPr/>
                      </a:pPr>
                      <a:endParaRPr lang="it-IT" altLang="it-IT" sz="2000" b="1" kern="1200" dirty="0">
                        <a:solidFill>
                          <a:srgbClr val="0070C0"/>
                        </a:solidFill>
                        <a:latin typeface="Calibri" panose="020F0502020204030204" pitchFamily="34" charset="0"/>
                        <a:ea typeface="+mn-ea"/>
                        <a:cs typeface="Calibri" panose="020F0502020204030204" pitchFamily="34" charset="0"/>
                        <a:sym typeface="Titillium Web" pitchFamily="2"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it-IT"/>
                    </a:p>
                  </a:txBody>
                  <a:tcPr/>
                </a:tc>
                <a:extLst>
                  <a:ext uri="{0D108BD9-81ED-4DB2-BD59-A6C34878D82A}">
                    <a16:rowId xmlns:a16="http://schemas.microsoft.com/office/drawing/2014/main" val="257718077"/>
                  </a:ext>
                </a:extLst>
              </a:tr>
              <a:tr h="691152">
                <a:tc>
                  <a:txBody>
                    <a:bodyPr/>
                    <a:lstStyle/>
                    <a:p>
                      <a:pPr marR="0" algn="ctr" rtl="0" eaLnBrk="1" fontAlgn="auto" hangingPunct="1">
                        <a:lnSpc>
                          <a:spcPct val="100000"/>
                        </a:lnSpc>
                        <a:spcBef>
                          <a:spcPts val="0"/>
                        </a:spcBef>
                        <a:spcAft>
                          <a:spcPts val="0"/>
                        </a:spcAft>
                        <a:buClr>
                          <a:srgbClr val="010335"/>
                        </a:buClr>
                        <a:buSzPct val="25000"/>
                        <a:buNone/>
                        <a:defRPr/>
                      </a:pPr>
                      <a:r>
                        <a:rPr lang="it-IT" sz="2000" b="0" i="0" u="none" strike="noStrike" kern="0" cap="none" dirty="0">
                          <a:solidFill>
                            <a:schemeClr val="accent1">
                              <a:lumMod val="75000"/>
                            </a:schemeClr>
                          </a:solidFill>
                          <a:latin typeface="Calibri"/>
                          <a:cs typeface="Calibri"/>
                          <a:sym typeface="Arial"/>
                        </a:rPr>
                        <a:t>09/11/2022</a:t>
                      </a:r>
                    </a:p>
                  </a:txBody>
                  <a:tcPr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R="0" algn="l" rtl="0" eaLnBrk="1" fontAlgn="auto" hangingPunct="1">
                        <a:lnSpc>
                          <a:spcPct val="100000"/>
                        </a:lnSpc>
                        <a:spcBef>
                          <a:spcPts val="0"/>
                        </a:spcBef>
                        <a:spcAft>
                          <a:spcPts val="0"/>
                        </a:spcAft>
                        <a:buClr>
                          <a:srgbClr val="010335"/>
                        </a:buClr>
                        <a:buSzPct val="25000"/>
                        <a:buNone/>
                      </a:pPr>
                      <a:r>
                        <a:rPr lang="it-IT" sz="2000" b="1" i="0" u="none" strike="noStrike" kern="0" cap="none" dirty="0">
                          <a:solidFill>
                            <a:schemeClr val="accent1">
                              <a:lumMod val="75000"/>
                            </a:schemeClr>
                          </a:solidFill>
                          <a:latin typeface="Calibri"/>
                          <a:cs typeface="Calibri"/>
                          <a:sym typeface="Arial"/>
                        </a:rPr>
                        <a:t>Webinar 1</a:t>
                      </a:r>
                      <a:r>
                        <a:rPr lang="it-IT" sz="2000" b="0" i="0" u="none" strike="noStrike" kern="0" cap="none" dirty="0">
                          <a:solidFill>
                            <a:schemeClr val="accent1">
                              <a:lumMod val="75000"/>
                            </a:schemeClr>
                          </a:solidFill>
                          <a:latin typeface="Calibri"/>
                          <a:cs typeface="Calibri"/>
                          <a:sym typeface="Arial"/>
                        </a:rPr>
                        <a:t>: </a:t>
                      </a:r>
                      <a:r>
                        <a:rPr lang="it-IT" sz="2000" b="0" i="0" u="none" strike="noStrike" kern="0" cap="none" dirty="0">
                          <a:solidFill>
                            <a:schemeClr val="accent1">
                              <a:lumMod val="75000"/>
                            </a:schemeClr>
                          </a:solidFill>
                          <a:latin typeface="+mn-lt"/>
                          <a:ea typeface="+mn-ea"/>
                          <a:cs typeface="Calibri"/>
                        </a:rPr>
                        <a:t>Governare i contratti IT: la Circolare AGID n. 1/2021. </a:t>
                      </a:r>
                    </a:p>
                  </a:txBody>
                  <a:tcPr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253397"/>
                  </a:ext>
                </a:extLst>
              </a:tr>
              <a:tr h="494648">
                <a:tc>
                  <a:txBody>
                    <a:bodyPr/>
                    <a:lstStyle/>
                    <a:p>
                      <a:pPr marL="0" marR="0" lvl="0" indent="0" algn="ctr" defTabSz="914400" rtl="0" eaLnBrk="1" fontAlgn="auto" latinLnBrk="0" hangingPunct="1">
                        <a:lnSpc>
                          <a:spcPct val="100000"/>
                        </a:lnSpc>
                        <a:spcBef>
                          <a:spcPts val="0"/>
                        </a:spcBef>
                        <a:spcAft>
                          <a:spcPts val="0"/>
                        </a:spcAft>
                        <a:buClr>
                          <a:srgbClr val="010335"/>
                        </a:buClr>
                        <a:buSzPct val="25000"/>
                        <a:buFontTx/>
                        <a:buNone/>
                        <a:tabLst/>
                        <a:defRPr/>
                      </a:pPr>
                      <a:r>
                        <a:rPr kumimoji="0" lang="it-IT" sz="2000" b="0" i="0" u="none" strike="noStrike" kern="0" cap="none" spc="0" normalizeH="0" baseline="0" noProof="0" dirty="0">
                          <a:ln>
                            <a:noFill/>
                          </a:ln>
                          <a:solidFill>
                            <a:srgbClr val="5B9BD5">
                              <a:lumMod val="75000"/>
                            </a:srgbClr>
                          </a:solidFill>
                          <a:effectLst/>
                          <a:uLnTx/>
                          <a:uFillTx/>
                          <a:latin typeface="Calibri"/>
                          <a:ea typeface="+mn-ea"/>
                          <a:cs typeface="Calibri"/>
                          <a:sym typeface="Arial"/>
                        </a:rPr>
                        <a:t>23/11/2022</a:t>
                      </a:r>
                    </a:p>
                  </a:txBody>
                  <a:tcPr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10335"/>
                        </a:buClr>
                        <a:buSzPct val="25000"/>
                        <a:buFontTx/>
                        <a:buNone/>
                        <a:tabLst/>
                        <a:defRPr/>
                      </a:pPr>
                      <a:r>
                        <a:rPr lang="it-IT" sz="2000" b="1" i="0" u="none" strike="noStrike" kern="0" cap="none" dirty="0">
                          <a:solidFill>
                            <a:schemeClr val="accent1">
                              <a:lumMod val="75000"/>
                            </a:schemeClr>
                          </a:solidFill>
                          <a:latin typeface="+mn-lt"/>
                          <a:cs typeface="Calibri"/>
                          <a:sym typeface="Arial"/>
                        </a:rPr>
                        <a:t>Webinar 2</a:t>
                      </a:r>
                      <a:r>
                        <a:rPr lang="it-IT" sz="2000" b="0" i="0" u="none" strike="noStrike" kern="0" cap="none" dirty="0">
                          <a:solidFill>
                            <a:schemeClr val="accent1">
                              <a:lumMod val="75000"/>
                            </a:schemeClr>
                          </a:solidFill>
                          <a:latin typeface="+mn-lt"/>
                          <a:cs typeface="Calibri"/>
                          <a:sym typeface="Arial"/>
                        </a:rPr>
                        <a:t>: </a:t>
                      </a:r>
                      <a:r>
                        <a:rPr lang="it-IT" sz="2000" b="0" i="0" u="none" strike="noStrike" kern="0" cap="none" dirty="0">
                          <a:solidFill>
                            <a:schemeClr val="accent1">
                              <a:lumMod val="75000"/>
                            </a:schemeClr>
                          </a:solidFill>
                          <a:latin typeface="Calibri"/>
                          <a:ea typeface="+mn-ea"/>
                          <a:cs typeface="Calibri"/>
                        </a:rPr>
                        <a:t>Analisi di un contratto: documento di screening</a:t>
                      </a:r>
                    </a:p>
                  </a:txBody>
                  <a:tcPr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96596193"/>
                  </a:ext>
                </a:extLst>
              </a:tr>
              <a:tr h="691152">
                <a:tc>
                  <a:txBody>
                    <a:bodyPr/>
                    <a:lstStyle/>
                    <a:p>
                      <a:pPr marL="0" marR="0" lvl="0" indent="0" algn="ctr" defTabSz="914400" rtl="0" eaLnBrk="1" fontAlgn="auto" latinLnBrk="0" hangingPunct="1">
                        <a:lnSpc>
                          <a:spcPct val="100000"/>
                        </a:lnSpc>
                        <a:spcBef>
                          <a:spcPts val="0"/>
                        </a:spcBef>
                        <a:spcAft>
                          <a:spcPts val="0"/>
                        </a:spcAft>
                        <a:buClr>
                          <a:srgbClr val="010335"/>
                        </a:buClr>
                        <a:buSzPct val="25000"/>
                        <a:buFontTx/>
                        <a:buNone/>
                        <a:tabLst/>
                        <a:defRPr/>
                      </a:pPr>
                      <a:r>
                        <a:rPr kumimoji="0" lang="it-IT" sz="2000" b="0" i="0" u="none" strike="noStrike" kern="0" cap="none" spc="0" normalizeH="0" baseline="0" noProof="0" dirty="0">
                          <a:ln>
                            <a:noFill/>
                          </a:ln>
                          <a:solidFill>
                            <a:srgbClr val="5B9BD5">
                              <a:lumMod val="75000"/>
                            </a:srgbClr>
                          </a:solidFill>
                          <a:effectLst/>
                          <a:uLnTx/>
                          <a:uFillTx/>
                          <a:latin typeface="Calibri"/>
                          <a:ea typeface="+mn-ea"/>
                          <a:cs typeface="Calibri"/>
                          <a:sym typeface="Arial"/>
                        </a:rPr>
                        <a:t>30/11/2022</a:t>
                      </a:r>
                    </a:p>
                  </a:txBody>
                  <a:tcPr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R="0" algn="l" rtl="0" eaLnBrk="1" fontAlgn="auto" hangingPunct="1">
                        <a:lnSpc>
                          <a:spcPct val="100000"/>
                        </a:lnSpc>
                        <a:spcBef>
                          <a:spcPts val="0"/>
                        </a:spcBef>
                        <a:spcAft>
                          <a:spcPts val="0"/>
                        </a:spcAft>
                        <a:buClr>
                          <a:srgbClr val="010335"/>
                        </a:buClr>
                        <a:buSzPct val="25000"/>
                        <a:buNone/>
                      </a:pPr>
                      <a:r>
                        <a:rPr lang="it-IT" sz="2000" b="1" i="0" u="none" strike="noStrike" kern="0" cap="none" dirty="0">
                          <a:solidFill>
                            <a:schemeClr val="accent1">
                              <a:lumMod val="75000"/>
                            </a:schemeClr>
                          </a:solidFill>
                          <a:latin typeface="+mn-lt"/>
                          <a:cs typeface="Calibri"/>
                          <a:sym typeface="Arial"/>
                        </a:rPr>
                        <a:t>Webinar 3</a:t>
                      </a:r>
                      <a:r>
                        <a:rPr lang="it-IT" sz="2000" b="0" i="0" u="none" strike="noStrike" kern="0" cap="none" dirty="0">
                          <a:solidFill>
                            <a:schemeClr val="accent1">
                              <a:lumMod val="75000"/>
                            </a:schemeClr>
                          </a:solidFill>
                          <a:latin typeface="+mn-lt"/>
                          <a:cs typeface="Calibri"/>
                          <a:sym typeface="Arial"/>
                        </a:rPr>
                        <a:t>: </a:t>
                      </a:r>
                      <a:r>
                        <a:rPr lang="it-IT" sz="2000" b="0" i="0" u="none" strike="noStrike" kern="0" cap="none" dirty="0">
                          <a:solidFill>
                            <a:schemeClr val="accent1">
                              <a:lumMod val="75000"/>
                            </a:schemeClr>
                          </a:solidFill>
                          <a:latin typeface="Calibri"/>
                          <a:ea typeface="+mn-ea"/>
                          <a:cs typeface="Calibri"/>
                        </a:rPr>
                        <a:t>Piano di monitoraggio di un contratto</a:t>
                      </a:r>
                      <a:endParaRPr lang="it-IT" sz="2000" b="0" i="0" u="none" strike="noStrike" kern="0" cap="none" dirty="0">
                        <a:solidFill>
                          <a:schemeClr val="accent1">
                            <a:lumMod val="75000"/>
                          </a:schemeClr>
                        </a:solidFill>
                        <a:latin typeface="Calibri"/>
                        <a:ea typeface="+mn-ea"/>
                        <a:cs typeface="Calibri"/>
                        <a:sym typeface="Arial"/>
                      </a:endParaRPr>
                    </a:p>
                  </a:txBody>
                  <a:tcPr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0000360"/>
                  </a:ext>
                </a:extLst>
              </a:tr>
            </a:tbl>
          </a:graphicData>
        </a:graphic>
      </p:graphicFrame>
    </p:spTree>
    <p:extLst>
      <p:ext uri="{BB962C8B-B14F-4D97-AF65-F5344CB8AC3E}">
        <p14:creationId xmlns:p14="http://schemas.microsoft.com/office/powerpoint/2010/main" val="172858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660768"/>
            <a:ext cx="11425767" cy="3314112"/>
          </a:xfrm>
          <a:prstGeom prst="rect">
            <a:avLst/>
          </a:prstGeom>
          <a:noFill/>
        </p:spPr>
        <p:txBody>
          <a:bodyPr wrap="square">
            <a:spAutoFit/>
          </a:bodyPr>
          <a:lstStyle/>
          <a:p>
            <a:pPr marL="342900" indent="-342900">
              <a:spcAft>
                <a:spcPts val="600"/>
              </a:spcAft>
              <a:buFont typeface="+mj-lt"/>
              <a:buAutoNum type="arabicPeriod" startAt="3"/>
            </a:pPr>
            <a:r>
              <a:rPr lang="it-IT" i="1" dirty="0">
                <a:solidFill>
                  <a:srgbClr val="0070C0"/>
                </a:solidFill>
              </a:rPr>
              <a:t>Determinazione dei relativi indicatori di risultato o di performance, in base alla tipologia di beneficio considerato. </a:t>
            </a:r>
          </a:p>
          <a:p>
            <a:pPr>
              <a:lnSpc>
                <a:spcPct val="120000"/>
              </a:lnSpc>
              <a:spcAft>
                <a:spcPts val="600"/>
              </a:spcAft>
              <a:defRPr/>
            </a:pPr>
            <a:r>
              <a:rPr lang="it-IT" dirty="0">
                <a:solidFill>
                  <a:srgbClr val="0070C0"/>
                </a:solidFill>
                <a:latin typeface="Calibri" panose="020F0502020204030204" pitchFamily="34" charset="0"/>
                <a:cs typeface="Calibri" panose="020F0502020204030204" pitchFamily="34" charset="0"/>
              </a:rPr>
              <a:t>Gli indicatori di monitoraggio si possono suddividere in tre categorie generali: </a:t>
            </a:r>
          </a:p>
          <a:p>
            <a:pPr marL="285750" indent="-285750">
              <a:lnSpc>
                <a:spcPct val="120000"/>
              </a:lnSpc>
              <a:spcAft>
                <a:spcPts val="600"/>
              </a:spcAft>
              <a:buFont typeface="Wingdings" panose="05000000000000000000" pitchFamily="2" charset="2"/>
              <a:buChar char="q"/>
              <a:defRPr/>
            </a:pPr>
            <a:r>
              <a:rPr lang="it-IT" b="1" dirty="0">
                <a:solidFill>
                  <a:srgbClr val="0070C0"/>
                </a:solidFill>
                <a:latin typeface="Calibri" panose="020F0502020204030204" pitchFamily="34" charset="0"/>
                <a:cs typeface="Calibri" panose="020F0502020204030204" pitchFamily="34" charset="0"/>
              </a:rPr>
              <a:t>indicatori di risultato</a:t>
            </a:r>
            <a:r>
              <a:rPr lang="it-IT" dirty="0">
                <a:solidFill>
                  <a:srgbClr val="0070C0"/>
                </a:solidFill>
                <a:latin typeface="Calibri" panose="020F0502020204030204" pitchFamily="34" charset="0"/>
                <a:cs typeface="Calibri" panose="020F0502020204030204" pitchFamily="34" charset="0"/>
              </a:rPr>
              <a:t>: misurano gli effetti immediati sugli utenti previsti (numero di nuovi servizi rilasciati, numero di funzioni reingegnerizzate sul totale delle funzioni disponibili, ecc.);</a:t>
            </a:r>
          </a:p>
          <a:p>
            <a:pPr marL="285750" indent="-285750">
              <a:lnSpc>
                <a:spcPct val="120000"/>
              </a:lnSpc>
              <a:spcAft>
                <a:spcPts val="600"/>
              </a:spcAft>
              <a:buFont typeface="Wingdings" panose="05000000000000000000" pitchFamily="2" charset="2"/>
              <a:buChar char="q"/>
              <a:defRPr/>
            </a:pPr>
            <a:r>
              <a:rPr lang="it-IT" b="1" dirty="0">
                <a:solidFill>
                  <a:srgbClr val="0070C0"/>
                </a:solidFill>
                <a:latin typeface="Calibri" panose="020F0502020204030204" pitchFamily="34" charset="0"/>
                <a:cs typeface="Calibri" panose="020F0502020204030204" pitchFamily="34" charset="0"/>
              </a:rPr>
              <a:t>indicatori di impatto</a:t>
            </a:r>
            <a:r>
              <a:rPr lang="it-IT" dirty="0">
                <a:solidFill>
                  <a:srgbClr val="0070C0"/>
                </a:solidFill>
                <a:latin typeface="Calibri" panose="020F0502020204030204" pitchFamily="34" charset="0"/>
                <a:cs typeface="Calibri" panose="020F0502020204030204" pitchFamily="34" charset="0"/>
              </a:rPr>
              <a:t>: misurano i contributi a lungo termine rispetto all’obiettivo generale (ad esempio diminuzione dei tempi/costi di un procedimento amministrativo, semplificazione per l’accesso ad un’informazione sul portale, digitalizzazione di documenti cartacei, ottimizzazione di risorse, ecc.); </a:t>
            </a:r>
          </a:p>
          <a:p>
            <a:pPr marL="285750" indent="-285750">
              <a:lnSpc>
                <a:spcPct val="120000"/>
              </a:lnSpc>
              <a:spcAft>
                <a:spcPts val="600"/>
              </a:spcAft>
              <a:buFont typeface="Wingdings" panose="05000000000000000000" pitchFamily="2" charset="2"/>
              <a:buChar char="q"/>
              <a:defRPr/>
            </a:pPr>
            <a:r>
              <a:rPr lang="it-IT" b="1" dirty="0">
                <a:solidFill>
                  <a:srgbClr val="0070C0"/>
                </a:solidFill>
                <a:latin typeface="Calibri" panose="020F0502020204030204" pitchFamily="34" charset="0"/>
                <a:cs typeface="Calibri" panose="020F0502020204030204" pitchFamily="34" charset="0"/>
              </a:rPr>
              <a:t>indicatori di performance</a:t>
            </a:r>
            <a:r>
              <a:rPr lang="it-IT" dirty="0">
                <a:solidFill>
                  <a:srgbClr val="0070C0"/>
                </a:solidFill>
                <a:latin typeface="Calibri" panose="020F0502020204030204" pitchFamily="34" charset="0"/>
                <a:cs typeface="Calibri" panose="020F0502020204030204" pitchFamily="34" charset="0"/>
              </a:rPr>
              <a:t>: misurano il raggiungimento degli obiettivi nell’ambito delle performance di un’infrastruttura o dell’erogazione dei servizi</a:t>
            </a:r>
          </a:p>
        </p:txBody>
      </p:sp>
    </p:spTree>
    <p:extLst>
      <p:ext uri="{BB962C8B-B14F-4D97-AF65-F5344CB8AC3E}">
        <p14:creationId xmlns:p14="http://schemas.microsoft.com/office/powerpoint/2010/main" val="3148658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31</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p:sp>
        <p:nvSpPr>
          <p:cNvPr id="16" name="CasellaDiTesto 15">
            <a:extLst>
              <a:ext uri="{FF2B5EF4-FFF2-40B4-BE49-F238E27FC236}">
                <a16:creationId xmlns:a16="http://schemas.microsoft.com/office/drawing/2014/main" id="{FD164677-B16D-3FF3-BB81-29371B3C778E}"/>
              </a:ext>
            </a:extLst>
          </p:cNvPr>
          <p:cNvSpPr txBox="1"/>
          <p:nvPr/>
        </p:nvSpPr>
        <p:spPr>
          <a:xfrm>
            <a:off x="306917" y="1660768"/>
            <a:ext cx="11425767" cy="2339102"/>
          </a:xfrm>
          <a:prstGeom prst="rect">
            <a:avLst/>
          </a:prstGeom>
          <a:noFill/>
        </p:spPr>
        <p:txBody>
          <a:bodyPr wrap="square">
            <a:spAutoFit/>
          </a:bodyPr>
          <a:lstStyle/>
          <a:p>
            <a:pPr>
              <a:spcAft>
                <a:spcPts val="600"/>
              </a:spcAft>
            </a:pPr>
            <a:r>
              <a:rPr lang="it-IT" b="1" dirty="0">
                <a:solidFill>
                  <a:srgbClr val="0070C0"/>
                </a:solidFill>
              </a:rPr>
              <a:t>Esempio di indicatore di risultato:</a:t>
            </a:r>
          </a:p>
          <a:p>
            <a:pPr>
              <a:spcAft>
                <a:spcPts val="600"/>
              </a:spcAft>
            </a:pPr>
            <a:r>
              <a:rPr lang="it-IT" i="1" dirty="0">
                <a:solidFill>
                  <a:srgbClr val="0070C0"/>
                </a:solidFill>
              </a:rPr>
              <a:t>Piano triennale - OB.4.1 - Migliorare la qualità e la sicurezza dei servizi digitali erogati dalle Amministrazioni locali migrandone gli applicativi on-premise (data center Gruppo B) verso infrastrutture e servizi cloud qualificati</a:t>
            </a:r>
          </a:p>
          <a:p>
            <a:pPr>
              <a:spcAft>
                <a:spcPts val="600"/>
              </a:spcAft>
            </a:pPr>
            <a:r>
              <a:rPr lang="it-IT" i="1" dirty="0">
                <a:solidFill>
                  <a:srgbClr val="0070C0"/>
                </a:solidFill>
              </a:rPr>
              <a:t>R.A.4.1b - Target 2023 - 1.064 amministrazioni locali migrate.  </a:t>
            </a: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r>
              <a:rPr lang="it-IT" dirty="0">
                <a:solidFill>
                  <a:srgbClr val="0070C0"/>
                </a:solidFill>
                <a:latin typeface="Calibri" panose="020F0502020204030204" pitchFamily="34" charset="0"/>
                <a:cs typeface="Calibri" panose="020F0502020204030204" pitchFamily="34" charset="0"/>
              </a:rPr>
              <a:t>Un’Amministrazione locale deve quindi predisporre un piano per la migrazione al Cloud con scadenza 2023 (secondo le indicazioni emanate dal Dipartimento per l’innovazione e l’ACN).</a:t>
            </a:r>
          </a:p>
        </p:txBody>
      </p:sp>
      <p:sp>
        <p:nvSpPr>
          <p:cNvPr id="12" name="CasellaDiTesto 11">
            <a:extLst>
              <a:ext uri="{FF2B5EF4-FFF2-40B4-BE49-F238E27FC236}">
                <a16:creationId xmlns:a16="http://schemas.microsoft.com/office/drawing/2014/main" id="{D7285422-9D8C-F576-8018-27AF1F4114D9}"/>
              </a:ext>
            </a:extLst>
          </p:cNvPr>
          <p:cNvSpPr txBox="1"/>
          <p:nvPr/>
        </p:nvSpPr>
        <p:spPr>
          <a:xfrm>
            <a:off x="1613579" y="4436568"/>
            <a:ext cx="9785838" cy="923330"/>
          </a:xfrm>
          <a:prstGeom prst="rect">
            <a:avLst/>
          </a:prstGeom>
          <a:solidFill>
            <a:schemeClr val="bg2"/>
          </a:solidFill>
        </p:spPr>
        <p:txBody>
          <a:bodyPr wrap="square">
            <a:spAutoFit/>
          </a:bodyPr>
          <a:lstStyle/>
          <a:p>
            <a:pPr>
              <a:spcAft>
                <a:spcPts val="600"/>
              </a:spcAft>
            </a:pPr>
            <a:r>
              <a:rPr lang="it-IT" dirty="0">
                <a:solidFill>
                  <a:srgbClr val="0070C0"/>
                </a:solidFill>
                <a:latin typeface="Calibri" panose="020F0502020204030204" pitchFamily="34" charset="0"/>
                <a:cs typeface="Calibri" panose="020F0502020204030204" pitchFamily="34" charset="0"/>
              </a:rPr>
              <a:t>Il Contratto o i contratti a supporto di questo obiettivo, rientrando nella fattispecie prevista dalla Circolare al par. 2.2, lett. e), devono essere posti sotto monitoraggio indipendentemente dal valore economico.</a:t>
            </a:r>
          </a:p>
        </p:txBody>
      </p:sp>
      <p:pic>
        <p:nvPicPr>
          <p:cNvPr id="13" name="Elemento grafico 12" descr="Cerchio con freccia sinistra contorno">
            <a:extLst>
              <a:ext uri="{FF2B5EF4-FFF2-40B4-BE49-F238E27FC236}">
                <a16:creationId xmlns:a16="http://schemas.microsoft.com/office/drawing/2014/main" id="{7886F5AA-7A5E-413A-5D8E-BC91DBC7C3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506" y="4380946"/>
            <a:ext cx="914400" cy="914400"/>
          </a:xfrm>
          <a:prstGeom prst="rect">
            <a:avLst/>
          </a:prstGeom>
        </p:spPr>
      </p:pic>
    </p:spTree>
    <p:extLst>
      <p:ext uri="{BB962C8B-B14F-4D97-AF65-F5344CB8AC3E}">
        <p14:creationId xmlns:p14="http://schemas.microsoft.com/office/powerpoint/2010/main" val="389322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FD164677-B16D-3FF3-BB81-29371B3C778E}"/>
                  </a:ext>
                </a:extLst>
              </p:cNvPr>
              <p:cNvSpPr txBox="1"/>
              <p:nvPr/>
            </p:nvSpPr>
            <p:spPr>
              <a:xfrm>
                <a:off x="306917" y="1660768"/>
                <a:ext cx="11425767" cy="5077352"/>
              </a:xfrm>
              <a:prstGeom prst="rect">
                <a:avLst/>
              </a:prstGeom>
              <a:noFill/>
            </p:spPr>
            <p:txBody>
              <a:bodyPr wrap="square">
                <a:spAutoFit/>
              </a:bodyPr>
              <a:lstStyle/>
              <a:p>
                <a:pPr>
                  <a:spcAft>
                    <a:spcPts val="600"/>
                  </a:spcAft>
                </a:pPr>
                <a:r>
                  <a:rPr lang="it-IT" b="1" dirty="0">
                    <a:solidFill>
                      <a:srgbClr val="0070C0"/>
                    </a:solidFill>
                  </a:rPr>
                  <a:t>Esempio di indicatore:</a:t>
                </a:r>
              </a:p>
              <a:p>
                <a:pPr>
                  <a:spcAft>
                    <a:spcPts val="600"/>
                  </a:spcAft>
                </a:pPr>
                <a:r>
                  <a:rPr lang="it-IT" i="1" dirty="0">
                    <a:solidFill>
                      <a:srgbClr val="0070C0"/>
                    </a:solidFill>
                  </a:rPr>
                  <a:t>Piano triennale - OB.4.1 - Migliorare la qualità e la sicurezza dei servizi digitali erogati dalle Amministrazioni locali migrandone gli applicativi on-premise (data center Gruppo B) verso infrastrutture e servizi cloud qualificati</a:t>
                </a:r>
              </a:p>
              <a:p>
                <a:pPr>
                  <a:spcAft>
                    <a:spcPts val="600"/>
                  </a:spcAft>
                </a:pPr>
                <a:r>
                  <a:rPr lang="it-IT" i="1" dirty="0">
                    <a:solidFill>
                      <a:srgbClr val="0070C0"/>
                    </a:solidFill>
                  </a:rPr>
                  <a:t>R.A.4.1b - Target 2023 - 1.064 amministrazioni locali migrate.  </a:t>
                </a: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r>
                  <a:rPr lang="it-IT" dirty="0">
                    <a:solidFill>
                      <a:srgbClr val="0070C0"/>
                    </a:solidFill>
                    <a:latin typeface="Calibri" panose="020F0502020204030204" pitchFamily="34" charset="0"/>
                    <a:cs typeface="Calibri" panose="020F0502020204030204" pitchFamily="34" charset="0"/>
                  </a:rPr>
                  <a:t>Esempio di indicatore di risultato</a:t>
                </a:r>
              </a:p>
              <a:p>
                <a:pPr>
                  <a:spcAft>
                    <a:spcPts val="600"/>
                  </a:spcAft>
                </a:pPr>
                <a:r>
                  <a:rPr lang="it-IT" dirty="0">
                    <a:solidFill>
                      <a:srgbClr val="0070C0"/>
                    </a:solidFill>
                    <a:latin typeface="Calibri" panose="020F0502020204030204" pitchFamily="34" charset="0"/>
                    <a:cs typeface="Calibri" panose="020F0502020204030204" pitchFamily="34" charset="0"/>
                  </a:rPr>
                  <a:t>Descrizione: misurazione del grado di migrazione al cloud</a:t>
                </a:r>
              </a:p>
              <a:p>
                <a:pPr>
                  <a:spcAft>
                    <a:spcPts val="600"/>
                  </a:spcAft>
                </a:pPr>
                <a:r>
                  <a:rPr lang="it-IT" dirty="0">
                    <a:solidFill>
                      <a:srgbClr val="0070C0"/>
                    </a:solidFill>
                    <a:latin typeface="Calibri" panose="020F0502020204030204" pitchFamily="34" charset="0"/>
                    <a:cs typeface="Calibri" panose="020F0502020204030204" pitchFamily="34" charset="0"/>
                  </a:rPr>
                  <a:t>VA = 100% al 31/12/2023</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N = numero totale di sistemi migrati</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D = numero totale dei sistemi da migrare (*)</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800" i="1" kern="1200" dirty="0" smtClean="0">
                        <a:solidFill>
                          <a:srgbClr val="0070C0"/>
                        </a:solidFill>
                        <a:latin typeface="Cambria Math" panose="02040503050406030204" pitchFamily="18" charset="0"/>
                        <a:ea typeface="+mn-ea"/>
                        <a:cs typeface="Calibri" panose="020F0502020204030204" pitchFamily="34" charset="0"/>
                      </a:rPr>
                      <m:t>𝐼𝑀</m:t>
                    </m:r>
                    <m:r>
                      <a:rPr lang="it-IT" sz="1800" i="1" kern="1200" dirty="0" smtClean="0">
                        <a:solidFill>
                          <a:srgbClr val="0070C0"/>
                        </a:solidFill>
                        <a:latin typeface="Cambria Math" panose="02040503050406030204" pitchFamily="18" charset="0"/>
                        <a:ea typeface="+mn-ea"/>
                        <a:cs typeface="Calibri" panose="020F0502020204030204" pitchFamily="34" charset="0"/>
                      </a:rPr>
                      <m:t>= </m:t>
                    </m:r>
                    <m:d>
                      <m:d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8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8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8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8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Frequenza: al 30/06/2023 e al 31/12/2023</a:t>
                </a:r>
              </a:p>
              <a:p>
                <a:pPr>
                  <a:spcAft>
                    <a:spcPts val="600"/>
                  </a:spcAft>
                </a:pPr>
                <a:r>
                  <a:rPr lang="it-IT" dirty="0">
                    <a:solidFill>
                      <a:srgbClr val="0070C0"/>
                    </a:solidFill>
                    <a:latin typeface="Calibri" panose="020F0502020204030204" pitchFamily="34" charset="0"/>
                    <a:cs typeface="Calibri" panose="020F0502020204030204" pitchFamily="34" charset="0"/>
                  </a:rPr>
                  <a:t>(*) al netto dei sistemi obsoleti in dismissione.</a:t>
                </a: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endParaRPr lang="it-IT" dirty="0">
                  <a:solidFill>
                    <a:srgbClr val="0070C0"/>
                  </a:solidFill>
                  <a:latin typeface="Calibri" panose="020F0502020204030204" pitchFamily="34" charset="0"/>
                  <a:cs typeface="Calibri" panose="020F0502020204030204" pitchFamily="34" charset="0"/>
                </a:endParaRPr>
              </a:p>
            </p:txBody>
          </p:sp>
        </mc:Choice>
        <mc:Fallback xmlns="">
          <p:sp>
            <p:nvSpPr>
              <p:cNvPr id="16" name="CasellaDiTesto 15">
                <a:extLst>
                  <a:ext uri="{FF2B5EF4-FFF2-40B4-BE49-F238E27FC236}">
                    <a16:creationId xmlns:a16="http://schemas.microsoft.com/office/drawing/2014/main" id="{FD164677-B16D-3FF3-BB81-29371B3C778E}"/>
                  </a:ext>
                </a:extLst>
              </p:cNvPr>
              <p:cNvSpPr txBox="1">
                <a:spLocks noRot="1" noChangeAspect="1" noMove="1" noResize="1" noEditPoints="1" noAdjustHandles="1" noChangeArrowheads="1" noChangeShapeType="1" noTextEdit="1"/>
              </p:cNvSpPr>
              <p:nvPr/>
            </p:nvSpPr>
            <p:spPr>
              <a:xfrm>
                <a:off x="306917" y="1660768"/>
                <a:ext cx="11425767" cy="5077352"/>
              </a:xfrm>
              <a:prstGeom prst="rect">
                <a:avLst/>
              </a:prstGeom>
              <a:blipFill>
                <a:blip r:embed="rId4"/>
                <a:stretch>
                  <a:fillRect l="-427" t="-600"/>
                </a:stretch>
              </a:blipFill>
            </p:spPr>
            <p:txBody>
              <a:bodyPr/>
              <a:lstStyle/>
              <a:p>
                <a:r>
                  <a:rPr lang="it-IT">
                    <a:noFill/>
                  </a:rPr>
                  <a:t> </a:t>
                </a:r>
              </a:p>
            </p:txBody>
          </p:sp>
        </mc:Fallback>
      </mc:AlternateContent>
    </p:spTree>
    <p:extLst>
      <p:ext uri="{BB962C8B-B14F-4D97-AF65-F5344CB8AC3E}">
        <p14:creationId xmlns:p14="http://schemas.microsoft.com/office/powerpoint/2010/main" val="1273862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33</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marR="0" lvl="0" indent="-457200" algn="l" defTabSz="914400" rtl="0" eaLnBrk="1" fontAlgn="auto" latinLnBrk="0" hangingPunct="1">
              <a:spcAft>
                <a:spcPts val="0"/>
              </a:spcAft>
              <a:buClrTx/>
              <a:buSzTx/>
              <a:buFont typeface="+mj-lt"/>
              <a:buAutoNum type="arabicPeriod" startAt="2"/>
              <a:tabLst/>
              <a:defRPr/>
            </a:pPr>
            <a:r>
              <a:rPr kumimoji="0" lang="it-IT" sz="2000" b="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Identificazione degli obiettivi previsti e i benefici per l’Amministrazione</a:t>
            </a: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FD164677-B16D-3FF3-BB81-29371B3C778E}"/>
                  </a:ext>
                </a:extLst>
              </p:cNvPr>
              <p:cNvSpPr txBox="1"/>
              <p:nvPr/>
            </p:nvSpPr>
            <p:spPr>
              <a:xfrm>
                <a:off x="306917" y="1660768"/>
                <a:ext cx="11425767" cy="4092467"/>
              </a:xfrm>
              <a:prstGeom prst="rect">
                <a:avLst/>
              </a:prstGeom>
              <a:noFill/>
            </p:spPr>
            <p:txBody>
              <a:bodyPr wrap="square">
                <a:spAutoFit/>
              </a:bodyPr>
              <a:lstStyle/>
              <a:p>
                <a:pPr>
                  <a:spcAft>
                    <a:spcPts val="600"/>
                  </a:spcAft>
                </a:pPr>
                <a:r>
                  <a:rPr lang="it-IT" b="1" dirty="0">
                    <a:solidFill>
                      <a:srgbClr val="0070C0"/>
                    </a:solidFill>
                  </a:rPr>
                  <a:t>Esempio di indicatore :</a:t>
                </a:r>
              </a:p>
              <a:p>
                <a:pPr>
                  <a:spcAft>
                    <a:spcPts val="600"/>
                  </a:spcAft>
                </a:pPr>
                <a:r>
                  <a:rPr lang="it-IT" dirty="0">
                    <a:solidFill>
                      <a:srgbClr val="0070C0"/>
                    </a:solidFill>
                  </a:rPr>
                  <a:t>Piano triennale - OB.06.01 - e</a:t>
                </a:r>
                <a:r>
                  <a:rPr lang="it-IT" dirty="0">
                    <a:solidFill>
                      <a:srgbClr val="0070C0"/>
                    </a:solidFill>
                    <a:latin typeface="Calibri" panose="020F0502020204030204" pitchFamily="34" charset="0"/>
                    <a:cs typeface="Calibri" panose="020F0502020204030204" pitchFamily="34" charset="0"/>
                  </a:rPr>
                  <a:t>ntro dicembre 2023 le PA devono concludere l’adeguamento alle Misure minime di sicurezza ICT per le pubbliche amministrazioni aggiornate</a:t>
                </a:r>
              </a:p>
              <a:p>
                <a:pPr>
                  <a:spcAft>
                    <a:spcPts val="600"/>
                  </a:spcAft>
                </a:pPr>
                <a:endParaRPr lang="it-IT" dirty="0">
                  <a:solidFill>
                    <a:srgbClr val="0070C0"/>
                  </a:solidFill>
                  <a:latin typeface="Calibri" panose="020F0502020204030204" pitchFamily="34" charset="0"/>
                  <a:cs typeface="Calibri" panose="020F0502020204030204" pitchFamily="34" charset="0"/>
                </a:endParaRPr>
              </a:p>
              <a:p>
                <a:pPr>
                  <a:spcAft>
                    <a:spcPts val="600"/>
                  </a:spcAft>
                </a:pPr>
                <a:r>
                  <a:rPr lang="it-IT" dirty="0">
                    <a:solidFill>
                      <a:srgbClr val="0070C0"/>
                    </a:solidFill>
                    <a:latin typeface="Calibri" panose="020F0502020204030204" pitchFamily="34" charset="0"/>
                    <a:cs typeface="Calibri" panose="020F0502020204030204" pitchFamily="34" charset="0"/>
                  </a:rPr>
                  <a:t>Esempio di indicatore di risultato</a:t>
                </a:r>
              </a:p>
              <a:p>
                <a:pPr>
                  <a:spcAft>
                    <a:spcPts val="600"/>
                  </a:spcAft>
                </a:pPr>
                <a:r>
                  <a:rPr lang="it-IT" dirty="0">
                    <a:solidFill>
                      <a:srgbClr val="0070C0"/>
                    </a:solidFill>
                    <a:latin typeface="Calibri" panose="020F0502020204030204" pitchFamily="34" charset="0"/>
                    <a:cs typeface="Calibri" panose="020F0502020204030204" pitchFamily="34" charset="0"/>
                  </a:rPr>
                  <a:t>Descrizione: </a:t>
                </a:r>
                <a:r>
                  <a:rPr lang="it-IT" i="1" dirty="0">
                    <a:solidFill>
                      <a:srgbClr val="0070C0"/>
                    </a:solidFill>
                    <a:latin typeface="Calibri" panose="020F0502020204030204" pitchFamily="34" charset="0"/>
                    <a:cs typeface="Calibri" panose="020F0502020204030204" pitchFamily="34" charset="0"/>
                  </a:rPr>
                  <a:t>misurazione dell’implementazione</a:t>
                </a:r>
              </a:p>
              <a:p>
                <a:pPr>
                  <a:spcAft>
                    <a:spcPts val="600"/>
                  </a:spcAft>
                </a:pPr>
                <a:r>
                  <a:rPr lang="it-IT" i="1" dirty="0">
                    <a:solidFill>
                      <a:srgbClr val="0070C0"/>
                    </a:solidFill>
                    <a:latin typeface="Calibri" panose="020F0502020204030204" pitchFamily="34" charset="0"/>
                    <a:cs typeface="Calibri" panose="020F0502020204030204" pitchFamily="34" charset="0"/>
                  </a:rPr>
                  <a:t>d</a:t>
                </a:r>
                <a:r>
                  <a:rPr lang="it-IT" i="1">
                    <a:solidFill>
                      <a:srgbClr val="0070C0"/>
                    </a:solidFill>
                    <a:latin typeface="Calibri" panose="020F0502020204030204" pitchFamily="34" charset="0"/>
                    <a:cs typeface="Calibri" panose="020F0502020204030204" pitchFamily="34" charset="0"/>
                  </a:rPr>
                  <a:t>elle </a:t>
                </a:r>
                <a:r>
                  <a:rPr lang="it-IT" i="1" dirty="0">
                    <a:solidFill>
                      <a:srgbClr val="0070C0"/>
                    </a:solidFill>
                    <a:latin typeface="Calibri" panose="020F0502020204030204" pitchFamily="34" charset="0"/>
                    <a:cs typeface="Calibri" panose="020F0502020204030204" pitchFamily="34" charset="0"/>
                  </a:rPr>
                  <a:t>misure minime all’interno dell’Amministrazione</a:t>
                </a:r>
              </a:p>
              <a:p>
                <a:pPr>
                  <a:spcAft>
                    <a:spcPts val="600"/>
                  </a:spcAft>
                </a:pPr>
                <a:r>
                  <a:rPr lang="it-IT" dirty="0">
                    <a:solidFill>
                      <a:srgbClr val="0070C0"/>
                    </a:solidFill>
                    <a:latin typeface="Calibri" panose="020F0502020204030204" pitchFamily="34" charset="0"/>
                    <a:cs typeface="Calibri" panose="020F0502020204030204" pitchFamily="34" charset="0"/>
                  </a:rPr>
                  <a:t>VA = 100% al 31/12/2023</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N = </a:t>
                </a:r>
                <a:r>
                  <a:rPr lang="it-IT" sz="1800" i="1" kern="1200" dirty="0">
                    <a:solidFill>
                      <a:srgbClr val="0070C0"/>
                    </a:solidFill>
                    <a:latin typeface="Calibri" panose="020F0502020204030204" pitchFamily="34" charset="0"/>
                    <a:ea typeface="+mn-ea"/>
                    <a:cs typeface="Calibri" panose="020F0502020204030204" pitchFamily="34" charset="0"/>
                  </a:rPr>
                  <a:t>numero totale di misure applicate</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D = </a:t>
                </a:r>
                <a:r>
                  <a:rPr lang="it-IT" sz="1800" i="1" kern="1200" dirty="0">
                    <a:solidFill>
                      <a:srgbClr val="0070C0"/>
                    </a:solidFill>
                    <a:latin typeface="Calibri" panose="020F0502020204030204" pitchFamily="34" charset="0"/>
                    <a:ea typeface="+mn-ea"/>
                    <a:cs typeface="Calibri" panose="020F0502020204030204" pitchFamily="34" charset="0"/>
                  </a:rPr>
                  <a:t>numero totale delle misure previste </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800" i="1" kern="1200" dirty="0" smtClean="0">
                        <a:solidFill>
                          <a:srgbClr val="0070C0"/>
                        </a:solidFill>
                        <a:latin typeface="Cambria Math" panose="02040503050406030204" pitchFamily="18" charset="0"/>
                        <a:ea typeface="+mn-ea"/>
                        <a:cs typeface="Calibri" panose="020F0502020204030204" pitchFamily="34" charset="0"/>
                      </a:rPr>
                      <m:t>𝐼𝑀</m:t>
                    </m:r>
                    <m:r>
                      <a:rPr lang="it-IT" sz="1800" i="1" kern="1200" dirty="0" smtClean="0">
                        <a:solidFill>
                          <a:srgbClr val="0070C0"/>
                        </a:solidFill>
                        <a:latin typeface="Cambria Math" panose="02040503050406030204" pitchFamily="18" charset="0"/>
                        <a:ea typeface="+mn-ea"/>
                        <a:cs typeface="Calibri" panose="020F0502020204030204" pitchFamily="34" charset="0"/>
                      </a:rPr>
                      <m:t>= </m:t>
                    </m:r>
                    <m:d>
                      <m:d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8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8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8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8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Frequenza: al 30/06/2023 e al 31/12/2023</a:t>
                </a:r>
              </a:p>
            </p:txBody>
          </p:sp>
        </mc:Choice>
        <mc:Fallback xmlns="">
          <p:sp>
            <p:nvSpPr>
              <p:cNvPr id="16" name="CasellaDiTesto 15">
                <a:extLst>
                  <a:ext uri="{FF2B5EF4-FFF2-40B4-BE49-F238E27FC236}">
                    <a16:creationId xmlns:a16="http://schemas.microsoft.com/office/drawing/2014/main" id="{FD164677-B16D-3FF3-BB81-29371B3C778E}"/>
                  </a:ext>
                </a:extLst>
              </p:cNvPr>
              <p:cNvSpPr txBox="1">
                <a:spLocks noRot="1" noChangeAspect="1" noMove="1" noResize="1" noEditPoints="1" noAdjustHandles="1" noChangeArrowheads="1" noChangeShapeType="1" noTextEdit="1"/>
              </p:cNvSpPr>
              <p:nvPr/>
            </p:nvSpPr>
            <p:spPr>
              <a:xfrm>
                <a:off x="306917" y="1660768"/>
                <a:ext cx="11425767" cy="4092467"/>
              </a:xfrm>
              <a:prstGeom prst="rect">
                <a:avLst/>
              </a:prstGeom>
              <a:blipFill>
                <a:blip r:embed="rId4"/>
                <a:stretch>
                  <a:fillRect l="-427" t="-744" b="-13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FD2188CD-927C-DECE-1407-B0CF8DF4848A}"/>
                  </a:ext>
                </a:extLst>
              </p:cNvPr>
              <p:cNvSpPr txBox="1"/>
              <p:nvPr/>
            </p:nvSpPr>
            <p:spPr>
              <a:xfrm>
                <a:off x="6019800" y="2867804"/>
                <a:ext cx="5680519" cy="2953694"/>
              </a:xfrm>
              <a:prstGeom prst="rect">
                <a:avLst/>
              </a:prstGeom>
              <a:noFill/>
            </p:spPr>
            <p:txBody>
              <a:bodyPr wrap="square">
                <a:spAutoFit/>
              </a:bodyPr>
              <a:lstStyle/>
              <a:p>
                <a:pPr>
                  <a:spcAft>
                    <a:spcPts val="600"/>
                  </a:spcAft>
                </a:pPr>
                <a:r>
                  <a:rPr lang="it-IT" dirty="0">
                    <a:solidFill>
                      <a:srgbClr val="0070C0"/>
                    </a:solidFill>
                    <a:latin typeface="Calibri" panose="020F0502020204030204" pitchFamily="34" charset="0"/>
                    <a:cs typeface="Calibri" panose="020F0502020204030204" pitchFamily="34" charset="0"/>
                  </a:rPr>
                  <a:t>Esempio di indicatore di impatto:</a:t>
                </a:r>
              </a:p>
              <a:p>
                <a:pPr>
                  <a:spcAft>
                    <a:spcPts val="600"/>
                  </a:spcAft>
                </a:pPr>
                <a:r>
                  <a:rPr lang="it-IT" dirty="0">
                    <a:solidFill>
                      <a:srgbClr val="0070C0"/>
                    </a:solidFill>
                    <a:latin typeface="Calibri" panose="020F0502020204030204" pitchFamily="34" charset="0"/>
                    <a:cs typeface="Calibri" panose="020F0502020204030204" pitchFamily="34" charset="0"/>
                  </a:rPr>
                  <a:t>Descrizione: </a:t>
                </a:r>
                <a:r>
                  <a:rPr lang="it-IT" i="1" dirty="0">
                    <a:solidFill>
                      <a:srgbClr val="0070C0"/>
                    </a:solidFill>
                    <a:latin typeface="Calibri" panose="020F0502020204030204" pitchFamily="34" charset="0"/>
                    <a:cs typeface="Calibri" panose="020F0502020204030204" pitchFamily="34" charset="0"/>
                  </a:rPr>
                  <a:t>Misurazione dell’effettivo miglioramento della sicurezza IT mediante la riduzione del numero di incidenti a seguito dell’implementazione delle misure minimi ICT</a:t>
                </a:r>
              </a:p>
              <a:p>
                <a:pPr>
                  <a:spcAft>
                    <a:spcPts val="600"/>
                  </a:spcAft>
                </a:pPr>
                <a:r>
                  <a:rPr lang="it-IT" dirty="0">
                    <a:solidFill>
                      <a:srgbClr val="0070C0"/>
                    </a:solidFill>
                    <a:latin typeface="Calibri" panose="020F0502020204030204" pitchFamily="34" charset="0"/>
                    <a:cs typeface="Calibri" panose="020F0502020204030204" pitchFamily="34" charset="0"/>
                  </a:rPr>
                  <a:t>VA = 15% al 31/12/2024</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N = numero totale di incidenti nel 2024</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D = numero totale di incidenti nel 2023</a:t>
                </a: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800" i="1" kern="1200" dirty="0" smtClean="0">
                        <a:solidFill>
                          <a:srgbClr val="0070C0"/>
                        </a:solidFill>
                        <a:latin typeface="Cambria Math" panose="02040503050406030204" pitchFamily="18" charset="0"/>
                        <a:ea typeface="+mn-ea"/>
                        <a:cs typeface="Calibri" panose="020F0502020204030204" pitchFamily="34" charset="0"/>
                      </a:rPr>
                      <m:t>𝐼𝑀</m:t>
                    </m:r>
                    <m:r>
                      <a:rPr lang="it-IT" sz="1800" i="1" kern="1200" dirty="0" smtClean="0">
                        <a:solidFill>
                          <a:srgbClr val="0070C0"/>
                        </a:solidFill>
                        <a:latin typeface="Cambria Math" panose="02040503050406030204" pitchFamily="18" charset="0"/>
                        <a:ea typeface="+mn-ea"/>
                        <a:cs typeface="Calibri" panose="020F0502020204030204" pitchFamily="34" charset="0"/>
                      </a:rPr>
                      <m:t>= </m:t>
                    </m:r>
                    <m:d>
                      <m:d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8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800" b="0" i="1" kern="1200" dirty="0" smtClean="0">
                                <a:solidFill>
                                  <a:srgbClr val="0070C0"/>
                                </a:solidFill>
                                <a:latin typeface="Cambria Math" panose="02040503050406030204" pitchFamily="18" charset="0"/>
                                <a:ea typeface="+mn-ea"/>
                                <a:cs typeface="Calibri" panose="020F0502020204030204" pitchFamily="34" charset="0"/>
                              </a:rPr>
                              <m:t>𝐷</m:t>
                            </m:r>
                            <m:r>
                              <a:rPr lang="it-IT" sz="1800" b="0" i="1" kern="1200" dirty="0" smtClean="0">
                                <a:solidFill>
                                  <a:srgbClr val="0070C0"/>
                                </a:solidFill>
                                <a:latin typeface="Cambria Math" panose="02040503050406030204" pitchFamily="18" charset="0"/>
                                <a:ea typeface="+mn-ea"/>
                                <a:cs typeface="Calibri" panose="020F0502020204030204" pitchFamily="34" charset="0"/>
                              </a:rPr>
                              <m:t>−</m:t>
                            </m:r>
                            <m:r>
                              <a:rPr lang="it-IT" sz="18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8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8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8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r>
                  <a:rPr lang="it-IT" sz="1800" kern="1200" dirty="0">
                    <a:solidFill>
                      <a:srgbClr val="0070C0"/>
                    </a:solidFill>
                    <a:latin typeface="Calibri" panose="020F0502020204030204" pitchFamily="34" charset="0"/>
                    <a:ea typeface="+mn-ea"/>
                    <a:cs typeface="Calibri" panose="020F0502020204030204" pitchFamily="34" charset="0"/>
                  </a:rPr>
                  <a:t>Frequenza: al 30/06/2024 e al 31/12/2024</a:t>
                </a:r>
              </a:p>
            </p:txBody>
          </p:sp>
        </mc:Choice>
        <mc:Fallback xmlns="">
          <p:sp>
            <p:nvSpPr>
              <p:cNvPr id="3" name="CasellaDiTesto 2">
                <a:extLst>
                  <a:ext uri="{FF2B5EF4-FFF2-40B4-BE49-F238E27FC236}">
                    <a16:creationId xmlns:a16="http://schemas.microsoft.com/office/drawing/2014/main" id="{FD2188CD-927C-DECE-1407-B0CF8DF4848A}"/>
                  </a:ext>
                </a:extLst>
              </p:cNvPr>
              <p:cNvSpPr txBox="1">
                <a:spLocks noRot="1" noChangeAspect="1" noMove="1" noResize="1" noEditPoints="1" noAdjustHandles="1" noChangeArrowheads="1" noChangeShapeType="1" noTextEdit="1"/>
              </p:cNvSpPr>
              <p:nvPr/>
            </p:nvSpPr>
            <p:spPr>
              <a:xfrm>
                <a:off x="6019800" y="2867804"/>
                <a:ext cx="5680519" cy="2953694"/>
              </a:xfrm>
              <a:prstGeom prst="rect">
                <a:avLst/>
              </a:prstGeom>
              <a:blipFill>
                <a:blip r:embed="rId5"/>
                <a:stretch>
                  <a:fillRect l="-967" t="-1031" r="-967" b="-2268"/>
                </a:stretch>
              </a:blipFill>
            </p:spPr>
            <p:txBody>
              <a:bodyPr/>
              <a:lstStyle/>
              <a:p>
                <a:r>
                  <a:rPr lang="it-IT">
                    <a:noFill/>
                  </a:rPr>
                  <a:t> </a:t>
                </a:r>
              </a:p>
            </p:txBody>
          </p:sp>
        </mc:Fallback>
      </mc:AlternateContent>
    </p:spTree>
    <p:extLst>
      <p:ext uri="{BB962C8B-B14F-4D97-AF65-F5344CB8AC3E}">
        <p14:creationId xmlns:p14="http://schemas.microsoft.com/office/powerpoint/2010/main" val="89021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indent="-457200">
              <a:buFont typeface="+mj-lt"/>
              <a:buAutoNum type="arabicPeriod" startAt="3"/>
              <a:defRPr/>
            </a:pPr>
            <a:r>
              <a:rPr lang="it-IT" sz="2000" b="1" dirty="0">
                <a:solidFill>
                  <a:srgbClr val="0070C0"/>
                </a:solidFill>
                <a:latin typeface="Calibri" panose="020F0502020204030204" pitchFamily="34" charset="0"/>
                <a:cs typeface="Calibri" panose="020F0502020204030204" pitchFamily="34" charset="0"/>
              </a:rPr>
              <a:t>Ricostruzione del Piano di lavoro</a:t>
            </a: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11140667" cy="3942746"/>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Contratto deve avere un Piano di lavoro (o piano del contratto o delle attività) che costituisce la baseline del contratto. Tale piano si evolve per tutta la durata del contratto.</a:t>
            </a:r>
          </a:p>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Piano di lavoro (insieme al Piano della qualità) deve dettagliare:</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L’organizzazione del fornitore</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WBS - Work Breakdown </a:t>
            </a:r>
            <a:r>
              <a:rPr lang="it-IT" dirty="0" err="1">
                <a:solidFill>
                  <a:srgbClr val="0070C0"/>
                </a:solidFill>
                <a:latin typeface="Calibri" panose="020F0502020204030204" pitchFamily="34" charset="0"/>
                <a:cs typeface="Calibri" panose="020F0502020204030204" pitchFamily="34" charset="0"/>
              </a:rPr>
              <a:t>Structure</a:t>
            </a:r>
            <a:r>
              <a:rPr lang="it-IT" dirty="0">
                <a:solidFill>
                  <a:srgbClr val="0070C0"/>
                </a:solidFill>
                <a:latin typeface="Calibri" panose="020F0502020204030204" pitchFamily="34" charset="0"/>
                <a:cs typeface="Calibri" panose="020F0502020204030204" pitchFamily="34" charset="0"/>
              </a:rPr>
              <a:t> (ovvero scomposizione strutturata del progetto in fasi/attività)</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l’elenco dei servizi contrattuali</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L’elenco dei deliverable previsti</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Le tempistiche e i vincoli noti</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La correlazione con il piano dei costi.</a:t>
            </a:r>
          </a:p>
        </p:txBody>
      </p:sp>
    </p:spTree>
    <p:extLst>
      <p:ext uri="{BB962C8B-B14F-4D97-AF65-F5344CB8AC3E}">
        <p14:creationId xmlns:p14="http://schemas.microsoft.com/office/powerpoint/2010/main" val="421757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400110"/>
          </a:xfrm>
          <a:prstGeom prst="rect">
            <a:avLst/>
          </a:prstGeom>
        </p:spPr>
        <p:txBody>
          <a:bodyPr wrap="square">
            <a:spAutoFit/>
          </a:bodyPr>
          <a:lstStyle/>
          <a:p>
            <a:pPr marL="457200" indent="-457200">
              <a:buFont typeface="+mj-lt"/>
              <a:buAutoNum type="arabicPeriod" startAt="4"/>
              <a:defRPr/>
            </a:pPr>
            <a:r>
              <a:rPr lang="it-IT" sz="2000" b="1" dirty="0">
                <a:solidFill>
                  <a:srgbClr val="0070C0"/>
                </a:solidFill>
                <a:latin typeface="Calibri" panose="020F0502020204030204" pitchFamily="34" charset="0"/>
                <a:cs typeface="Calibri" panose="020F0502020204030204" pitchFamily="34" charset="0"/>
              </a:rPr>
              <a:t>Ricostruzione del Piano dei costi</a:t>
            </a: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11140667" cy="3942746"/>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Contratto deve avere un Piano dei costi che costituisce la baseline del contratto. Tale piano potrebbe evolversi durante il contratto a seguito di:</a:t>
            </a:r>
          </a:p>
          <a:p>
            <a:pPr marL="285750" marR="0" lvl="0" indent="-285750" fontAlgn="auto">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rimodulazioni, </a:t>
            </a:r>
          </a:p>
          <a:p>
            <a:pPr marL="285750" marR="0" lvl="0" indent="-285750" fontAlgn="auto">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attivazione di V obbligo o atti aggiuntivi.</a:t>
            </a:r>
          </a:p>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Piano dei costi:</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l’elenco dei servizi contrattuali (suddivisi per item di costo)</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La pianificazione dei costi correlata al piano di lavoro</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Modalità di avanzamento dei costi (a </a:t>
            </a:r>
            <a:r>
              <a:rPr lang="it-IT" dirty="0" err="1">
                <a:solidFill>
                  <a:srgbClr val="0070C0"/>
                </a:solidFill>
                <a:latin typeface="Calibri" panose="020F0502020204030204" pitchFamily="34" charset="0"/>
                <a:cs typeface="Calibri" panose="020F0502020204030204" pitchFamily="34" charset="0"/>
              </a:rPr>
              <a:t>sal</a:t>
            </a:r>
            <a:r>
              <a:rPr lang="it-IT" dirty="0">
                <a:solidFill>
                  <a:srgbClr val="0070C0"/>
                </a:solidFill>
                <a:latin typeface="Calibri" panose="020F0502020204030204" pitchFamily="34" charset="0"/>
                <a:cs typeface="Calibri" panose="020F0502020204030204" pitchFamily="34" charset="0"/>
              </a:rPr>
              <a:t>, a progetto, a fornitura,…)</a:t>
            </a:r>
          </a:p>
          <a:p>
            <a:pPr marL="285750" indent="-285750">
              <a:lnSpc>
                <a:spcPct val="150000"/>
              </a:lnSpc>
              <a:buFont typeface="Arial" panose="020B0604020202020204" pitchFamily="34" charset="0"/>
              <a:buChar char="•"/>
              <a:defRPr/>
            </a:pPr>
            <a:endParaRPr lang="it-IT"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380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8811E05F-10B0-BC6E-3824-23FD7269F936}"/>
              </a:ext>
            </a:extLst>
          </p:cNvPr>
          <p:cNvSpPr/>
          <p:nvPr/>
        </p:nvSpPr>
        <p:spPr>
          <a:xfrm>
            <a:off x="306917" y="962495"/>
            <a:ext cx="11140667" cy="707886"/>
          </a:xfrm>
          <a:prstGeom prst="rect">
            <a:avLst/>
          </a:prstGeom>
        </p:spPr>
        <p:txBody>
          <a:bodyPr wrap="square">
            <a:spAutoFit/>
          </a:bodyPr>
          <a:lstStyle/>
          <a:p>
            <a:pPr marL="457200" indent="-457200">
              <a:buFont typeface="+mj-lt"/>
              <a:buAutoNum type="arabicPeriod" startAt="5"/>
              <a:defRPr/>
            </a:pPr>
            <a:r>
              <a:rPr lang="it-IT" sz="2000" b="1" dirty="0">
                <a:solidFill>
                  <a:srgbClr val="0070C0"/>
                </a:solidFill>
                <a:latin typeface="Calibri" panose="020F0502020204030204" pitchFamily="34" charset="0"/>
                <a:cs typeface="Calibri" panose="020F0502020204030204" pitchFamily="34" charset="0"/>
              </a:rPr>
              <a:t>Definizione del quadro della qualità attesa (SLA e/o KPI)</a:t>
            </a:r>
          </a:p>
          <a:p>
            <a:pPr marL="457200" indent="-457200">
              <a:buFont typeface="+mj-lt"/>
              <a:buAutoNum type="arabicPeriod" startAt="5"/>
              <a:defRPr/>
            </a:pPr>
            <a:endParaRPr lang="it-IT" sz="20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D98C0F16-9F29-FB5F-99A8-8D88C1F455E6}"/>
              </a:ext>
            </a:extLst>
          </p:cNvPr>
          <p:cNvSpPr/>
          <p:nvPr/>
        </p:nvSpPr>
        <p:spPr>
          <a:xfrm>
            <a:off x="306916" y="1392102"/>
            <a:ext cx="11140667" cy="3111749"/>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Contratto definisce la qualità attesa dei servizi erogati dal fornitore in termini di SLA (service </a:t>
            </a:r>
            <a:r>
              <a:rPr lang="it-IT" dirty="0" err="1">
                <a:solidFill>
                  <a:srgbClr val="0070C0"/>
                </a:solidFill>
                <a:latin typeface="Calibri" panose="020F0502020204030204" pitchFamily="34" charset="0"/>
                <a:cs typeface="Calibri" panose="020F0502020204030204" pitchFamily="34" charset="0"/>
              </a:rPr>
              <a:t>level</a:t>
            </a:r>
            <a:r>
              <a:rPr lang="it-IT" dirty="0">
                <a:solidFill>
                  <a:srgbClr val="0070C0"/>
                </a:solidFill>
                <a:latin typeface="Calibri" panose="020F0502020204030204" pitchFamily="34" charset="0"/>
                <a:cs typeface="Calibri" panose="020F0502020204030204" pitchFamily="34" charset="0"/>
              </a:rPr>
              <a:t> agreement) e KPI (key performance </a:t>
            </a:r>
            <a:r>
              <a:rPr lang="it-IT" dirty="0" err="1">
                <a:solidFill>
                  <a:srgbClr val="0070C0"/>
                </a:solidFill>
                <a:latin typeface="Calibri" panose="020F0502020204030204" pitchFamily="34" charset="0"/>
                <a:cs typeface="Calibri" panose="020F0502020204030204" pitchFamily="34" charset="0"/>
              </a:rPr>
              <a:t>indicator</a:t>
            </a:r>
            <a:r>
              <a:rPr lang="it-IT" dirty="0">
                <a:solidFill>
                  <a:srgbClr val="0070C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Queste informazioni sono dettagliate: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Capitolato tecnico</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Offerta tecnica del fornitore (in caso di miglioramenti proposti o SLA/KPI aggiuntivi)</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di qualità del fornitore</a:t>
            </a:r>
          </a:p>
          <a:p>
            <a:pPr>
              <a:lnSpc>
                <a:spcPct val="150000"/>
              </a:lnSpc>
              <a:defRPr/>
            </a:pPr>
            <a:r>
              <a:rPr lang="it-IT" dirty="0">
                <a:solidFill>
                  <a:srgbClr val="0070C0"/>
                </a:solidFill>
                <a:latin typeface="Calibri" panose="020F0502020204030204" pitchFamily="34" charset="0"/>
                <a:cs typeface="Calibri" panose="020F0502020204030204" pitchFamily="34" charset="0"/>
              </a:rPr>
              <a:t>Il piano della qualità del contratto dettaglia le modalità di misurazione degli SLA/KPI.</a:t>
            </a:r>
          </a:p>
        </p:txBody>
      </p:sp>
    </p:spTree>
    <p:extLst>
      <p:ext uri="{BB962C8B-B14F-4D97-AF65-F5344CB8AC3E}">
        <p14:creationId xmlns:p14="http://schemas.microsoft.com/office/powerpoint/2010/main" val="2840538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37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a:solidFill>
                  <a:srgbClr val="0070C0"/>
                </a:solidFill>
                <a:latin typeface="Calibri" panose="020F0502020204030204" pitchFamily="34" charset="0"/>
                <a:cs typeface="Calibri" panose="020F0502020204030204" pitchFamily="34" charset="0"/>
              </a:rPr>
              <a:t>Dati, informazioni, analisi e sistemi a supporto del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D98C0F16-9F29-FB5F-99A8-8D88C1F455E6}"/>
              </a:ext>
            </a:extLst>
          </p:cNvPr>
          <p:cNvSpPr/>
          <p:nvPr/>
        </p:nvSpPr>
        <p:spPr>
          <a:xfrm>
            <a:off x="1109008" y="2141893"/>
            <a:ext cx="7057979" cy="880369"/>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Al termine di tutte queste attività sarà possibile predisporre il documento di screening completo di tutte le informazioni necessarie.</a:t>
            </a:r>
          </a:p>
        </p:txBody>
      </p:sp>
      <p:pic>
        <p:nvPicPr>
          <p:cNvPr id="2" name="Elemento grafico 1" descr="Documento contorno">
            <a:extLst>
              <a:ext uri="{FF2B5EF4-FFF2-40B4-BE49-F238E27FC236}">
                <a16:creationId xmlns:a16="http://schemas.microsoft.com/office/drawing/2014/main" id="{90201971-42BD-ABE3-1561-FE6794EC7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319" y="1796460"/>
            <a:ext cx="1925980" cy="2010852"/>
          </a:xfrm>
          <a:prstGeom prst="rect">
            <a:avLst/>
          </a:prstGeom>
        </p:spPr>
      </p:pic>
    </p:spTree>
    <p:extLst>
      <p:ext uri="{BB962C8B-B14F-4D97-AF65-F5344CB8AC3E}">
        <p14:creationId xmlns:p14="http://schemas.microsoft.com/office/powerpoint/2010/main" val="1056565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7102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pic>
        <p:nvPicPr>
          <p:cNvPr id="6" name="Immagine 5">
            <a:extLst>
              <a:ext uri="{FF2B5EF4-FFF2-40B4-BE49-F238E27FC236}">
                <a16:creationId xmlns:a16="http://schemas.microsoft.com/office/drawing/2014/main"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pic>
        <p:nvPicPr>
          <p:cNvPr id="7" name="Immagine 6">
            <a:extLst>
              <a:ext uri="{FF2B5EF4-FFF2-40B4-BE49-F238E27FC236}">
                <a16:creationId xmlns:a16="http://schemas.microsoft.com/office/drawing/2014/main" id="{6BCF24BC-79E8-4B01-9479-17D01E02A480}"/>
              </a:ext>
            </a:extLst>
          </p:cNvPr>
          <p:cNvPicPr>
            <a:picLocks noChangeAspect="1"/>
          </p:cNvPicPr>
          <p:nvPr/>
        </p:nvPicPr>
        <p:blipFill>
          <a:blip r:embed="rId4"/>
          <a:stretch>
            <a:fillRect/>
          </a:stretch>
        </p:blipFill>
        <p:spPr>
          <a:xfrm>
            <a:off x="1288981" y="885400"/>
            <a:ext cx="4257139" cy="4257139"/>
          </a:xfrm>
          <a:prstGeom prst="rect">
            <a:avLst/>
          </a:prstGeom>
          <a:ln>
            <a:noFill/>
          </a:ln>
          <a:effectLst>
            <a:softEdge rad="112500"/>
          </a:effectLst>
        </p:spPr>
      </p:pic>
      <p:sp>
        <p:nvSpPr>
          <p:cNvPr id="12" name="CasellaDiTesto 11">
            <a:extLst>
              <a:ext uri="{FF2B5EF4-FFF2-40B4-BE49-F238E27FC236}">
                <a16:creationId xmlns:a16="http://schemas.microsoft.com/office/drawing/2014/main" id="{CCB6754E-3BC6-43C8-BEC4-B170608C0CD0}"/>
              </a:ext>
            </a:extLst>
          </p:cNvPr>
          <p:cNvSpPr txBox="1"/>
          <p:nvPr/>
        </p:nvSpPr>
        <p:spPr>
          <a:xfrm>
            <a:off x="5723788" y="2012177"/>
            <a:ext cx="5720076" cy="1785104"/>
          </a:xfrm>
          <a:prstGeom prst="rect">
            <a:avLst/>
          </a:prstGeom>
          <a:noFill/>
        </p:spPr>
        <p:txBody>
          <a:bodyPr wrap="square">
            <a:spAutoFit/>
          </a:bodyPr>
          <a:lstStyle/>
          <a:p>
            <a:pPr algn="ctr" eaLnBrk="1" hangingPunct="1">
              <a:lnSpc>
                <a:spcPct val="150000"/>
              </a:lnSpc>
            </a:pPr>
            <a:r>
              <a:rPr lang="it-IT" sz="8000" b="1" i="1" kern="0" dirty="0">
                <a:solidFill>
                  <a:schemeClr val="bg1"/>
                </a:solidFill>
                <a:latin typeface="+mj-lt"/>
                <a:cs typeface="Calibri" panose="020F0502020204030204" pitchFamily="34" charset="0"/>
              </a:rPr>
              <a:t>Pausa caffè</a:t>
            </a:r>
          </a:p>
        </p:txBody>
      </p:sp>
    </p:spTree>
    <p:extLst>
      <p:ext uri="{BB962C8B-B14F-4D97-AF65-F5344CB8AC3E}">
        <p14:creationId xmlns:p14="http://schemas.microsoft.com/office/powerpoint/2010/main" val="348438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7102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10" name="CasellaDiTesto 9">
            <a:extLst>
              <a:ext uri="{FF2B5EF4-FFF2-40B4-BE49-F238E27FC236}">
                <a16:creationId xmlns:a16="http://schemas.microsoft.com/office/drawing/2014/main" id="{367C4D66-FBA8-470E-9224-F633A326012B}"/>
              </a:ext>
            </a:extLst>
          </p:cNvPr>
          <p:cNvSpPr txBox="1"/>
          <p:nvPr/>
        </p:nvSpPr>
        <p:spPr>
          <a:xfrm>
            <a:off x="966159" y="2211905"/>
            <a:ext cx="10601864" cy="646331"/>
          </a:xfrm>
          <a:prstGeom prst="rect">
            <a:avLst/>
          </a:prstGeom>
          <a:noFill/>
        </p:spPr>
        <p:txBody>
          <a:bodyPr wrap="square" lIns="91440" tIns="45720" rIns="91440" bIns="45720" rtlCol="0" anchor="t">
            <a:spAutoFit/>
          </a:bodyPr>
          <a:lstStyle/>
          <a:p>
            <a:pPr algn="ctr"/>
            <a:r>
              <a:rPr lang="it-IT" sz="3600" i="1" kern="0" dirty="0">
                <a:solidFill>
                  <a:schemeClr val="bg1"/>
                </a:solidFill>
              </a:rPr>
              <a:t>Costruire il documento di screening</a:t>
            </a:r>
          </a:p>
        </p:txBody>
      </p:sp>
      <p:sp>
        <p:nvSpPr>
          <p:cNvPr id="11" name="CasellaDiTesto 10">
            <a:extLst>
              <a:ext uri="{FF2B5EF4-FFF2-40B4-BE49-F238E27FC236}">
                <a16:creationId xmlns:a16="http://schemas.microsoft.com/office/drawing/2014/main" id="{325F58EF-CF9C-4E0A-BDBD-0C29B69645BA}"/>
              </a:ext>
            </a:extLst>
          </p:cNvPr>
          <p:cNvSpPr txBox="1"/>
          <p:nvPr/>
        </p:nvSpPr>
        <p:spPr>
          <a:xfrm>
            <a:off x="7153187" y="4293931"/>
            <a:ext cx="5038813" cy="461665"/>
          </a:xfrm>
          <a:prstGeom prst="rect">
            <a:avLst/>
          </a:prstGeom>
          <a:noFill/>
        </p:spPr>
        <p:txBody>
          <a:bodyPr wrap="square" lIns="91440" tIns="45720" rIns="91440" bIns="45720" rtlCol="0" anchor="t">
            <a:spAutoFit/>
          </a:bodyPr>
          <a:lstStyle/>
          <a:p>
            <a:pPr algn="ctr"/>
            <a:r>
              <a:rPr lang="it-IT" sz="2400" i="1" dirty="0">
                <a:solidFill>
                  <a:schemeClr val="bg1"/>
                </a:solidFill>
                <a:ea typeface="Tahoma"/>
                <a:cs typeface="Tahoma"/>
              </a:rPr>
              <a:t>Andrea Susa (consulente AGID)</a:t>
            </a:r>
            <a:endParaRPr lang="it-IT" sz="3600" b="1" i="1" dirty="0">
              <a:solidFill>
                <a:schemeClr val="bg1"/>
              </a:solidFill>
              <a:ea typeface="Tahoma"/>
              <a:cs typeface="Tahoma"/>
            </a:endParaRPr>
          </a:p>
        </p:txBody>
      </p:sp>
    </p:spTree>
    <p:extLst>
      <p:ext uri="{BB962C8B-B14F-4D97-AF65-F5344CB8AC3E}">
        <p14:creationId xmlns:p14="http://schemas.microsoft.com/office/powerpoint/2010/main" val="115648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15BDE25F-3753-4994-98F2-B42AB3ABA525}"/>
              </a:ext>
            </a:extLst>
          </p:cNvPr>
          <p:cNvGrpSpPr/>
          <p:nvPr/>
        </p:nvGrpSpPr>
        <p:grpSpPr>
          <a:xfrm>
            <a:off x="0" y="6152225"/>
            <a:ext cx="12192000" cy="705775"/>
            <a:chOff x="0" y="6152225"/>
            <a:chExt cx="12192000" cy="705775"/>
          </a:xfrm>
        </p:grpSpPr>
        <p:sp>
          <p:nvSpPr>
            <p:cNvPr id="9" name="Rettangolo 8">
              <a:extLst>
                <a:ext uri="{FF2B5EF4-FFF2-40B4-BE49-F238E27FC236}">
                  <a16:creationId xmlns:a16="http://schemas.microsoft.com/office/drawing/2014/main"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3" name="Immagine 2">
              <a:extLst>
                <a:ext uri="{FF2B5EF4-FFF2-40B4-BE49-F238E27FC236}">
                  <a16:creationId xmlns:a16="http://schemas.microsoft.com/office/drawing/2014/main" id="{C50FB3E8-B8B3-43EA-94B3-CF70163A1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1" name="Rettangolo 14">
            <a:extLst>
              <a:ext uri="{FF2B5EF4-FFF2-40B4-BE49-F238E27FC236}">
                <a16:creationId xmlns:a16="http://schemas.microsoft.com/office/drawing/2014/main" id="{A254BDD9-53F6-42D1-B124-36D1BB6EE558}"/>
              </a:ext>
            </a:extLst>
          </p:cNvPr>
          <p:cNvSpPr>
            <a:spLocks noChangeArrowheads="1"/>
          </p:cNvSpPr>
          <p:nvPr/>
        </p:nvSpPr>
        <p:spPr bwMode="auto">
          <a:xfrm>
            <a:off x="230188" y="198843"/>
            <a:ext cx="856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it-IT" altLang="it-IT" sz="2400" b="1">
                <a:solidFill>
                  <a:srgbClr val="0070C0"/>
                </a:solidFill>
                <a:latin typeface="Calibri" panose="020F0502020204030204" pitchFamily="34" charset="0"/>
                <a:cs typeface="Calibri" panose="020F0502020204030204" pitchFamily="34" charset="0"/>
              </a:rPr>
              <a:t>Agenda del corso</a:t>
            </a:r>
          </a:p>
        </p:txBody>
      </p:sp>
      <p:graphicFrame>
        <p:nvGraphicFramePr>
          <p:cNvPr id="7" name="Tabella 3">
            <a:extLst>
              <a:ext uri="{FF2B5EF4-FFF2-40B4-BE49-F238E27FC236}">
                <a16:creationId xmlns:a16="http://schemas.microsoft.com/office/drawing/2014/main" id="{383790CB-EBDD-4411-BC4E-B7DA0AD57C42}"/>
              </a:ext>
            </a:extLst>
          </p:cNvPr>
          <p:cNvGraphicFramePr>
            <a:graphicFrameLocks noGrp="1"/>
          </p:cNvGraphicFramePr>
          <p:nvPr>
            <p:extLst>
              <p:ext uri="{D42A27DB-BD31-4B8C-83A1-F6EECF244321}">
                <p14:modId xmlns:p14="http://schemas.microsoft.com/office/powerpoint/2010/main" val="1004454943"/>
              </p:ext>
            </p:extLst>
          </p:nvPr>
        </p:nvGraphicFramePr>
        <p:xfrm>
          <a:off x="782515" y="1116481"/>
          <a:ext cx="10656277" cy="4140746"/>
        </p:xfrm>
        <a:graphic>
          <a:graphicData uri="http://schemas.openxmlformats.org/drawingml/2006/table">
            <a:tbl>
              <a:tblPr firstRow="1" bandRow="1"/>
              <a:tblGrid>
                <a:gridCol w="1227155">
                  <a:extLst>
                    <a:ext uri="{9D8B030D-6E8A-4147-A177-3AD203B41FA5}">
                      <a16:colId xmlns:a16="http://schemas.microsoft.com/office/drawing/2014/main" val="3372490487"/>
                    </a:ext>
                  </a:extLst>
                </a:gridCol>
                <a:gridCol w="9429122">
                  <a:extLst>
                    <a:ext uri="{9D8B030D-6E8A-4147-A177-3AD203B41FA5}">
                      <a16:colId xmlns:a16="http://schemas.microsoft.com/office/drawing/2014/main" val="1649300296"/>
                    </a:ext>
                  </a:extLst>
                </a:gridCol>
              </a:tblGrid>
              <a:tr h="749590">
                <a:tc gridSpan="2">
                  <a:txBody>
                    <a:bodyPr/>
                    <a:lstStyle/>
                    <a:p>
                      <a:pPr algn="ctr" eaLnBrk="1" fontAlgn="auto" hangingPunct="1">
                        <a:spcBef>
                          <a:spcPts val="0"/>
                        </a:spcBef>
                        <a:spcAft>
                          <a:spcPts val="0"/>
                        </a:spcAft>
                        <a:buClr>
                          <a:srgbClr val="010335"/>
                        </a:buClr>
                        <a:buSzPct val="25000"/>
                        <a:defRPr/>
                      </a:pPr>
                      <a:r>
                        <a:rPr lang="it-IT" altLang="it-IT" sz="2400" b="1" kern="1200" dirty="0">
                          <a:solidFill>
                            <a:srgbClr val="0070C0"/>
                          </a:solidFill>
                          <a:latin typeface="Calibri"/>
                          <a:ea typeface="+mn-ea"/>
                          <a:cs typeface="Calibri"/>
                          <a:sym typeface="Titillium Web" pitchFamily="2" charset="0"/>
                        </a:rPr>
                        <a:t>Programma</a:t>
                      </a:r>
                    </a:p>
                    <a:p>
                      <a:pPr algn="ctr" eaLnBrk="1" fontAlgn="auto" hangingPunct="1">
                        <a:spcBef>
                          <a:spcPts val="0"/>
                        </a:spcBef>
                        <a:spcAft>
                          <a:spcPts val="0"/>
                        </a:spcAft>
                        <a:buClr>
                          <a:srgbClr val="010335"/>
                        </a:buClr>
                        <a:buSzPct val="25000"/>
                        <a:defRPr/>
                      </a:pPr>
                      <a:endParaRPr lang="it-IT" altLang="it-IT" sz="2400" b="1" kern="1200" dirty="0">
                        <a:solidFill>
                          <a:srgbClr val="0070C0"/>
                        </a:solidFill>
                        <a:latin typeface="Calibri" panose="020F0502020204030204" pitchFamily="34" charset="0"/>
                        <a:ea typeface="+mn-ea"/>
                        <a:cs typeface="Calibri" panose="020F0502020204030204" pitchFamily="34" charset="0"/>
                        <a:sym typeface="Titillium Web" pitchFamily="2" charset="0"/>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257718077"/>
                  </a:ext>
                </a:extLst>
              </a:tr>
              <a:tr h="514214">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14:30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179070" indent="0" algn="l" rtl="0" fontAlgn="ctr"/>
                      <a:r>
                        <a:rPr lang="it-IT" sz="2000" b="0" i="0" u="none" strike="noStrike" kern="0" cap="none" dirty="0">
                          <a:solidFill>
                            <a:schemeClr val="accent1">
                              <a:lumMod val="75000"/>
                            </a:schemeClr>
                          </a:solidFill>
                          <a:latin typeface="+mn-lt"/>
                          <a:ea typeface="+mn-ea"/>
                          <a:cs typeface="+mn-cs"/>
                        </a:rPr>
                        <a:t>Accoglienza e apertura dei lavori, Rosa Barrese – AGID e Patrizia Schifano – Formez PA.</a:t>
                      </a:r>
                      <a:endParaRPr lang="it-IT" sz="2000" b="0" i="0" u="none" strike="noStrike" kern="0" cap="none" dirty="0">
                        <a:solidFill>
                          <a:schemeClr val="accent1">
                            <a:lumMod val="75000"/>
                          </a:schemeClr>
                        </a:solidFill>
                        <a:latin typeface="+mn-lt"/>
                        <a:ea typeface="+mn-ea"/>
                        <a:cs typeface="+mn-cs"/>
                        <a:sym typeface="Arial"/>
                      </a:endParaRP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5253397"/>
                  </a:ext>
                </a:extLst>
              </a:tr>
              <a:tr h="368935">
                <a:tc>
                  <a:txBody>
                    <a:bodyPr/>
                    <a:lstStyle/>
                    <a:p>
                      <a:pPr marL="0" marR="0" algn="ctr" defTabSz="914400" rtl="0" eaLnBrk="1" fontAlgn="auto" latinLnBrk="0"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14:40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176213" marR="0" indent="0" algn="l" defTabSz="914400" rtl="0" eaLnBrk="1" fontAlgn="auto" latinLnBrk="0" hangingPunct="1">
                        <a:lnSpc>
                          <a:spcPct val="100000"/>
                        </a:lnSpc>
                        <a:spcBef>
                          <a:spcPts val="0"/>
                        </a:spcBef>
                        <a:spcAft>
                          <a:spcPts val="0"/>
                        </a:spcAft>
                        <a:buClr>
                          <a:srgbClr val="010335"/>
                        </a:buClr>
                        <a:buSzPct val="25000"/>
                        <a:buNone/>
                        <a:defRPr/>
                      </a:pPr>
                      <a:r>
                        <a:rPr lang="it-IT" sz="2000" b="0" i="0" u="none" strike="noStrike" kern="0" cap="none" dirty="0">
                          <a:solidFill>
                            <a:schemeClr val="accent1">
                              <a:lumMod val="75000"/>
                            </a:schemeClr>
                          </a:solidFill>
                          <a:latin typeface="+mn-lt"/>
                          <a:ea typeface="+mn-ea"/>
                          <a:cs typeface="+mn-cs"/>
                        </a:rPr>
                        <a:t>Breve riepilogo - Marialuisa De Santis - AGID</a:t>
                      </a:r>
                      <a:endParaRPr lang="it-IT" sz="2000" b="0" i="0" u="none" strike="noStrike" kern="0" cap="none" dirty="0">
                        <a:solidFill>
                          <a:schemeClr val="accent1">
                            <a:lumMod val="75000"/>
                          </a:schemeClr>
                        </a:solidFill>
                        <a:latin typeface="+mn-lt"/>
                        <a:ea typeface="+mn-ea"/>
                        <a:cs typeface="+mn-cs"/>
                        <a:sym typeface="Arial"/>
                      </a:endParaRP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832081597"/>
                  </a:ext>
                </a:extLst>
              </a:tr>
              <a:tr h="463062">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14:50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9070" marR="0" lvl="0" indent="0" algn="l" defTabSz="914400" rtl="0" eaLnBrk="1" fontAlgn="ctr" latinLnBrk="0" hangingPunct="1">
                        <a:lnSpc>
                          <a:spcPct val="100000"/>
                        </a:lnSpc>
                        <a:spcBef>
                          <a:spcPts val="0"/>
                        </a:spcBef>
                        <a:spcAft>
                          <a:spcPts val="0"/>
                        </a:spcAft>
                        <a:buClrTx/>
                        <a:buSzTx/>
                        <a:buFontTx/>
                        <a:buNone/>
                        <a:tabLst/>
                        <a:defRPr/>
                      </a:pPr>
                      <a:r>
                        <a:rPr lang="it-IT" sz="2000" b="0" i="0" u="none" strike="noStrike" kern="0" cap="none" dirty="0">
                          <a:solidFill>
                            <a:schemeClr val="accent1">
                              <a:lumMod val="75000"/>
                            </a:schemeClr>
                          </a:solidFill>
                          <a:latin typeface="+mn-lt"/>
                          <a:ea typeface="+mn-ea"/>
                          <a:cs typeface="+mn-cs"/>
                        </a:rPr>
                        <a:t>Dati, informazioni, analisi e sistemi a supporto del documento di screening - Marialuisa De Santis - AGID</a:t>
                      </a:r>
                      <a:endParaRPr lang="it-IT" sz="2000" b="0" i="0" u="none" strike="noStrike" kern="0" cap="none" dirty="0">
                        <a:solidFill>
                          <a:schemeClr val="accent1">
                            <a:lumMod val="75000"/>
                          </a:schemeClr>
                        </a:solidFill>
                        <a:latin typeface="+mn-lt"/>
                        <a:ea typeface="+mn-ea"/>
                        <a:cs typeface="+mn-cs"/>
                        <a:sym typeface="Arial"/>
                      </a:endParaRP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96596193"/>
                  </a:ext>
                </a:extLst>
              </a:tr>
              <a:tr h="396522">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15:30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9070" marR="0" indent="0" algn="l" rtl="0" eaLnBrk="1" fontAlgn="ctr" hangingPunct="1">
                        <a:lnSpc>
                          <a:spcPct val="100000"/>
                        </a:lnSpc>
                        <a:spcBef>
                          <a:spcPts val="0"/>
                        </a:spcBef>
                        <a:spcAft>
                          <a:spcPts val="0"/>
                        </a:spcAft>
                        <a:buNone/>
                      </a:pPr>
                      <a:r>
                        <a:rPr lang="it-IT" sz="2000" b="1" i="1" u="none" strike="noStrike" kern="0" cap="none" dirty="0">
                          <a:solidFill>
                            <a:schemeClr val="accent1">
                              <a:lumMod val="75000"/>
                            </a:schemeClr>
                          </a:solidFill>
                          <a:latin typeface="+mn-lt"/>
                          <a:ea typeface="+mn-ea"/>
                          <a:cs typeface="+mn-cs"/>
                          <a:sym typeface="Arial"/>
                        </a:rPr>
                        <a:t>Pausa Caffè</a:t>
                      </a:r>
                      <a:r>
                        <a:rPr lang="it-IT" sz="2000" b="1" i="1" u="none" strike="noStrike" kern="0" cap="none" dirty="0">
                          <a:solidFill>
                            <a:schemeClr val="accent1">
                              <a:lumMod val="75000"/>
                            </a:schemeClr>
                          </a:solidFill>
                          <a:latin typeface="+mn-lt"/>
                          <a:ea typeface="+mn-ea"/>
                          <a:cs typeface="+mn-cs"/>
                        </a:rPr>
                        <a:t> </a:t>
                      </a:r>
                      <a:endParaRPr lang="it-IT" sz="2000" b="1" i="1" u="none" strike="noStrike" kern="0" cap="none" dirty="0">
                        <a:solidFill>
                          <a:schemeClr val="accent1">
                            <a:lumMod val="75000"/>
                          </a:schemeClr>
                        </a:solidFill>
                        <a:latin typeface="+mn-lt"/>
                        <a:ea typeface="+mn-ea"/>
                        <a:cs typeface="+mn-cs"/>
                        <a:sym typeface="Arial"/>
                      </a:endParaRP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40000360"/>
                  </a:ext>
                </a:extLst>
              </a:tr>
              <a:tr h="396522">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15:40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9070" marR="0" lvl="0" indent="0" algn="l" defTabSz="914400" rtl="0" eaLnBrk="1" fontAlgn="ctr" latinLnBrk="0" hangingPunct="1">
                        <a:lnSpc>
                          <a:spcPct val="100000"/>
                        </a:lnSpc>
                        <a:spcBef>
                          <a:spcPts val="0"/>
                        </a:spcBef>
                        <a:spcAft>
                          <a:spcPts val="0"/>
                        </a:spcAft>
                        <a:buClrTx/>
                        <a:buSzTx/>
                        <a:buFontTx/>
                        <a:buNone/>
                        <a:tabLst/>
                        <a:defRPr/>
                      </a:pPr>
                      <a:r>
                        <a:rPr lang="it-IT" sz="2000" b="0" i="0" u="none" strike="noStrike" kern="0" cap="none" dirty="0">
                          <a:solidFill>
                            <a:schemeClr val="accent1">
                              <a:lumMod val="75000"/>
                            </a:schemeClr>
                          </a:solidFill>
                          <a:latin typeface="+mn-lt"/>
                          <a:ea typeface="+mn-ea"/>
                          <a:cs typeface="+mn-cs"/>
                        </a:rPr>
                        <a:t>Costruire il documento di screening – Andrea Susa - AGID</a:t>
                      </a: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95621157"/>
                  </a:ext>
                </a:extLst>
              </a:tr>
              <a:tr h="396522">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16:15</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9070" marR="0" indent="0" algn="l" defTabSz="914400" rtl="0" eaLnBrk="1" fontAlgn="ctr" latinLnBrk="0" hangingPunct="1">
                        <a:lnSpc>
                          <a:spcPct val="100000"/>
                        </a:lnSpc>
                        <a:spcBef>
                          <a:spcPts val="0"/>
                        </a:spcBef>
                        <a:spcAft>
                          <a:spcPts val="0"/>
                        </a:spcAft>
                        <a:buNone/>
                      </a:pPr>
                      <a:r>
                        <a:rPr lang="it-IT" sz="2000" b="0" i="0" u="none" strike="noStrike" kern="0" cap="none" dirty="0">
                          <a:solidFill>
                            <a:schemeClr val="accent1">
                              <a:lumMod val="75000"/>
                            </a:schemeClr>
                          </a:solidFill>
                          <a:latin typeface="+mn-lt"/>
                          <a:ea typeface="+mn-ea"/>
                          <a:cs typeface="+mn-cs"/>
                        </a:rPr>
                        <a:t>Risposte alle domande poste in chat dai partecipanti</a:t>
                      </a:r>
                      <a:endParaRPr lang="it-IT" sz="2000" b="0" i="0" u="none" strike="noStrike" kern="0" cap="none" dirty="0">
                        <a:solidFill>
                          <a:schemeClr val="accent1">
                            <a:lumMod val="75000"/>
                          </a:schemeClr>
                        </a:solidFill>
                        <a:latin typeface="+mn-lt"/>
                        <a:ea typeface="+mn-ea"/>
                        <a:cs typeface="+mn-cs"/>
                        <a:sym typeface="Arial"/>
                      </a:endParaRP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91069794"/>
                  </a:ext>
                </a:extLst>
              </a:tr>
              <a:tr h="625946">
                <a:tc>
                  <a:txBody>
                    <a:bodyPr/>
                    <a:lstStyle/>
                    <a:p>
                      <a:pPr marR="0" algn="ctr" rtl="0" eaLnBrk="1" fontAlgn="auto" hangingPunct="1">
                        <a:lnSpc>
                          <a:spcPct val="100000"/>
                        </a:lnSpc>
                        <a:spcBef>
                          <a:spcPts val="0"/>
                        </a:spcBef>
                        <a:spcAft>
                          <a:spcPts val="0"/>
                        </a:spcAft>
                        <a:buClr>
                          <a:srgbClr val="010335"/>
                        </a:buClr>
                        <a:buSzPct val="25000"/>
                        <a:buNone/>
                        <a:defRPr/>
                      </a:pPr>
                      <a:r>
                        <a:rPr lang="it-IT" sz="2400" b="1" i="0" u="none" strike="noStrike" kern="0" cap="none" dirty="0">
                          <a:solidFill>
                            <a:schemeClr val="accent1">
                              <a:lumMod val="75000"/>
                            </a:schemeClr>
                          </a:solidFill>
                          <a:latin typeface="Calibri"/>
                          <a:ea typeface="+mn-ea"/>
                          <a:cs typeface="Calibri"/>
                          <a:sym typeface="Arial"/>
                        </a:rPr>
                        <a:t>16:30</a:t>
                      </a:r>
                    </a:p>
                  </a:txBody>
                  <a:tcPr marL="6350" marR="6350" marT="6350" marB="0" anchor="ctr">
                    <a:lnL w="12700" cmpd="sng">
                      <a:noFill/>
                      <a:prstDash val="solid"/>
                    </a:lnL>
                    <a:lnR w="12700" cap="flat" cmpd="sng" algn="ctr">
                      <a:solidFill>
                        <a:srgbClr val="0066CC"/>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79070" marR="0" indent="0" algn="l" rtl="0" eaLnBrk="1" fontAlgn="ctr" hangingPunct="1">
                        <a:lnSpc>
                          <a:spcPct val="100000"/>
                        </a:lnSpc>
                        <a:spcBef>
                          <a:spcPts val="0"/>
                        </a:spcBef>
                        <a:spcAft>
                          <a:spcPts val="0"/>
                        </a:spcAft>
                        <a:buNone/>
                      </a:pPr>
                      <a:r>
                        <a:rPr lang="it-IT" sz="2000" b="1" i="1" u="none" strike="noStrike" kern="0" cap="none" dirty="0">
                          <a:solidFill>
                            <a:schemeClr val="accent1">
                              <a:lumMod val="75000"/>
                            </a:schemeClr>
                          </a:solidFill>
                          <a:latin typeface="+mn-lt"/>
                          <a:ea typeface="+mn-ea"/>
                          <a:cs typeface="+mn-cs"/>
                          <a:sym typeface="Arial"/>
                        </a:rPr>
                        <a:t>Chiusura</a:t>
                      </a:r>
                    </a:p>
                  </a:txBody>
                  <a:tcPr marL="6350" marR="6350" marT="6350" marB="0" anchor="ctr">
                    <a:lnL w="12700" cap="flat" cmpd="sng" algn="ctr">
                      <a:solidFill>
                        <a:srgbClr val="0066CC"/>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7719529"/>
                  </a:ext>
                </a:extLst>
              </a:tr>
            </a:tbl>
          </a:graphicData>
        </a:graphic>
      </p:graphicFrame>
    </p:spTree>
    <p:extLst>
      <p:ext uri="{BB962C8B-B14F-4D97-AF65-F5344CB8AC3E}">
        <p14:creationId xmlns:p14="http://schemas.microsoft.com/office/powerpoint/2010/main" val="195522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pic>
        <p:nvPicPr>
          <p:cNvPr id="2" name="Elemento grafico 1" descr="Documento contorno">
            <a:extLst>
              <a:ext uri="{FF2B5EF4-FFF2-40B4-BE49-F238E27FC236}">
                <a16:creationId xmlns:a16="http://schemas.microsoft.com/office/drawing/2014/main" id="{90201971-42BD-ABE3-1561-FE6794EC7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502" y="1972306"/>
            <a:ext cx="1925980" cy="2010852"/>
          </a:xfrm>
          <a:prstGeom prst="rect">
            <a:avLst/>
          </a:prstGeom>
        </p:spPr>
      </p:pic>
      <p:sp>
        <p:nvSpPr>
          <p:cNvPr id="11" name="Rettangolo 10">
            <a:extLst>
              <a:ext uri="{FF2B5EF4-FFF2-40B4-BE49-F238E27FC236}">
                <a16:creationId xmlns:a16="http://schemas.microsoft.com/office/drawing/2014/main" id="{72909D99-2CF5-D2AC-7D68-CB97C1AE0C6F}"/>
              </a:ext>
            </a:extLst>
          </p:cNvPr>
          <p:cNvSpPr/>
          <p:nvPr/>
        </p:nvSpPr>
        <p:spPr>
          <a:xfrm>
            <a:off x="3050931" y="2129650"/>
            <a:ext cx="8277309" cy="1603644"/>
          </a:xfrm>
          <a:prstGeom prst="rect">
            <a:avLst/>
          </a:prstGeom>
        </p:spPr>
        <p:txBody>
          <a:bodyPr wrap="square">
            <a:spAutoFit/>
          </a:bodyPr>
          <a:lstStyle/>
          <a:p>
            <a:pPr marL="285750" marR="0" lvl="0" indent="-285750" algn="l" defTabSz="914400" rtl="0" eaLnBrk="1" fontAlgn="auto" latinLnBrk="0" hangingPunct="1">
              <a:lnSpc>
                <a:spcPct val="150000"/>
              </a:lnSpc>
              <a:spcBef>
                <a:spcPts val="1200"/>
              </a:spcBef>
              <a:spcAft>
                <a:spcPts val="0"/>
              </a:spcAft>
              <a:buClrTx/>
              <a:buSzTx/>
              <a:buFont typeface="Wingdings" panose="05000000000000000000" pitchFamily="2" charset="2"/>
              <a:buChar char="Ø"/>
              <a:tabLst/>
              <a:defRPr/>
            </a:pPr>
            <a:r>
              <a:rPr lang="it-IT" dirty="0">
                <a:solidFill>
                  <a:srgbClr val="0070C0"/>
                </a:solidFill>
                <a:latin typeface="Calibri" panose="020F0502020204030204" pitchFamily="34" charset="0"/>
                <a:cs typeface="Calibri" panose="020F0502020204030204" pitchFamily="34" charset="0"/>
              </a:rPr>
              <a:t>Circolare, par. 4.2</a:t>
            </a:r>
          </a:p>
          <a:p>
            <a:pPr marL="285750" marR="0" lvl="0" indent="-285750" algn="l" defTabSz="914400" rtl="0" eaLnBrk="1" fontAlgn="auto" latinLnBrk="0" hangingPunct="1">
              <a:lnSpc>
                <a:spcPct val="150000"/>
              </a:lnSpc>
              <a:spcBef>
                <a:spcPts val="1200"/>
              </a:spcBef>
              <a:spcAft>
                <a:spcPts val="0"/>
              </a:spcAft>
              <a:buClrTx/>
              <a:buSzTx/>
              <a:buFont typeface="Wingdings" panose="05000000000000000000" pitchFamily="2" charset="2"/>
              <a:buChar char="Ø"/>
              <a:tabLst/>
              <a:defRPr/>
            </a:pPr>
            <a:r>
              <a:rPr lang="it-IT" dirty="0">
                <a:solidFill>
                  <a:srgbClr val="0070C0"/>
                </a:solidFill>
                <a:latin typeface="Calibri" panose="020F0502020204030204" pitchFamily="34" charset="0"/>
                <a:cs typeface="Calibri" panose="020F0502020204030204" pitchFamily="34" charset="0"/>
              </a:rPr>
              <a:t>Allegato 3 alla Circolare - Schema per il documento di screening del contratto</a:t>
            </a:r>
          </a:p>
          <a:p>
            <a:pPr marL="285750" marR="0" lvl="0" indent="-285750" algn="l" defTabSz="914400" rtl="0" eaLnBrk="1" fontAlgn="auto" latinLnBrk="0" hangingPunct="1">
              <a:lnSpc>
                <a:spcPct val="150000"/>
              </a:lnSpc>
              <a:spcBef>
                <a:spcPts val="1200"/>
              </a:spcBef>
              <a:spcAft>
                <a:spcPts val="0"/>
              </a:spcAft>
              <a:buClrTx/>
              <a:buSzTx/>
              <a:buFont typeface="Wingdings" panose="05000000000000000000" pitchFamily="2" charset="2"/>
              <a:buChar char="Ø"/>
              <a:tabLst/>
              <a:defRPr/>
            </a:pPr>
            <a:r>
              <a:rPr lang="it-IT" dirty="0">
                <a:solidFill>
                  <a:srgbClr val="0070C0"/>
                </a:solidFill>
                <a:latin typeface="Calibri" panose="020F0502020204030204" pitchFamily="34" charset="0"/>
                <a:cs typeface="Calibri" panose="020F0502020204030204" pitchFamily="34" charset="0"/>
              </a:rPr>
              <a:t>Documentazione a supporto: formato del documento di screening (</a:t>
            </a:r>
            <a:r>
              <a:rPr lang="it-IT" b="1" dirty="0">
                <a:solidFill>
                  <a:srgbClr val="0070C0"/>
                </a:solidFill>
                <a:latin typeface="Calibri" panose="020F0502020204030204" pitchFamily="34" charset="0"/>
                <a:cs typeface="Calibri" panose="020F0502020204030204" pitchFamily="34" charset="0"/>
                <a:hlinkClick r:id="rId6"/>
              </a:rPr>
              <a:t>link</a:t>
            </a:r>
            <a:r>
              <a:rPr lang="it-IT"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9497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691122F5-C82C-F364-4B4B-476FB2267ECA}"/>
              </a:ext>
            </a:extLst>
          </p:cNvPr>
          <p:cNvSpPr/>
          <p:nvPr/>
        </p:nvSpPr>
        <p:spPr>
          <a:xfrm>
            <a:off x="6096000" y="209688"/>
            <a:ext cx="5960165" cy="5806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41</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1121986"/>
            <a:ext cx="5223444" cy="2957861"/>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documento di screening ha una sua struttura, definita ed obbligatoria, così costituita:</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Tabella riassuntiva dei principali dati del contratto</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Descrizione sommaria dell’iniziativa e delle sue caratteristiche in termini di obiettivi</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Elenco degli obiettivi con i relativi indicatori</a:t>
            </a:r>
          </a:p>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ü"/>
              <a:tabLst/>
              <a:defRPr/>
            </a:pPr>
            <a:r>
              <a:rPr lang="it-IT" dirty="0">
                <a:solidFill>
                  <a:srgbClr val="0070C0"/>
                </a:solidFill>
                <a:latin typeface="Calibri" panose="020F0502020204030204" pitchFamily="34" charset="0"/>
                <a:cs typeface="Calibri" panose="020F0502020204030204" pitchFamily="34" charset="0"/>
              </a:rPr>
              <a:t>Elenco degli SLA/KPI applicabili</a:t>
            </a:r>
          </a:p>
        </p:txBody>
      </p:sp>
      <p:pic>
        <p:nvPicPr>
          <p:cNvPr id="13" name="Immagine 12">
            <a:extLst>
              <a:ext uri="{FF2B5EF4-FFF2-40B4-BE49-F238E27FC236}">
                <a16:creationId xmlns:a16="http://schemas.microsoft.com/office/drawing/2014/main" id="{F7F11E3C-B7A7-E5DF-ACFA-2F6CC4C83E52}"/>
              </a:ext>
            </a:extLst>
          </p:cNvPr>
          <p:cNvPicPr>
            <a:picLocks noChangeAspect="1"/>
          </p:cNvPicPr>
          <p:nvPr/>
        </p:nvPicPr>
        <p:blipFill>
          <a:blip r:embed="rId4"/>
          <a:stretch>
            <a:fillRect/>
          </a:stretch>
        </p:blipFill>
        <p:spPr>
          <a:xfrm>
            <a:off x="6230957" y="307339"/>
            <a:ext cx="5718287" cy="5559994"/>
          </a:xfrm>
          <a:prstGeom prst="rect">
            <a:avLst/>
          </a:prstGeom>
        </p:spPr>
      </p:pic>
    </p:spTree>
    <p:extLst>
      <p:ext uri="{BB962C8B-B14F-4D97-AF65-F5344CB8AC3E}">
        <p14:creationId xmlns:p14="http://schemas.microsoft.com/office/powerpoint/2010/main" val="907856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4204356"/>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In questo intervento vogliamo provare a costruire il documenti di screening nel caso di sottoscrizione di atto esecutivo (ordine diretto) nell’ambito dei seguenti Accordi Quadro Consip, relativi a:</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Servizi di Digital </a:t>
            </a:r>
            <a:r>
              <a:rPr lang="it-IT" dirty="0" err="1">
                <a:solidFill>
                  <a:srgbClr val="0070C0"/>
                </a:solidFill>
                <a:latin typeface="Calibri" panose="020F0502020204030204" pitchFamily="34" charset="0"/>
                <a:cs typeface="Calibri" panose="020F0502020204030204" pitchFamily="34" charset="0"/>
              </a:rPr>
              <a:t>Transformation</a:t>
            </a:r>
            <a:r>
              <a:rPr lang="it-IT" dirty="0">
                <a:solidFill>
                  <a:srgbClr val="0070C0"/>
                </a:solidFill>
                <a:latin typeface="Calibri" panose="020F0502020204030204" pitchFamily="34" charset="0"/>
                <a:cs typeface="Calibri" panose="020F0502020204030204" pitchFamily="34" charset="0"/>
              </a:rPr>
              <a:t> per le PA (</a:t>
            </a:r>
            <a:r>
              <a:rPr lang="it-IT" b="1" dirty="0">
                <a:solidFill>
                  <a:srgbClr val="0070C0"/>
                </a:solidFill>
                <a:latin typeface="Calibri" panose="020F0502020204030204" pitchFamily="34" charset="0"/>
                <a:cs typeface="Calibri" panose="020F0502020204030204" pitchFamily="34" charset="0"/>
                <a:hlinkClick r:id="rId4"/>
              </a:rPr>
              <a:t>link</a:t>
            </a:r>
            <a:r>
              <a:rPr lang="it-IT" dirty="0">
                <a:solidFill>
                  <a:srgbClr val="0070C0"/>
                </a:solidFill>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Servizi applicativi in ottica cloud e l’affidamento di servizi di PMO per le pubbliche amministrazioni (</a:t>
            </a:r>
            <a:r>
              <a:rPr lang="it-IT" b="1" dirty="0">
                <a:solidFill>
                  <a:srgbClr val="0070C0"/>
                </a:solidFill>
                <a:latin typeface="Calibri" panose="020F0502020204030204" pitchFamily="34" charset="0"/>
                <a:cs typeface="Calibri" panose="020F0502020204030204" pitchFamily="34" charset="0"/>
                <a:hlinkClick r:id="rId5"/>
              </a:rPr>
              <a:t>link</a:t>
            </a:r>
            <a:r>
              <a:rPr lang="it-IT" dirty="0">
                <a:solidFill>
                  <a:srgbClr val="0070C0"/>
                </a:solidFill>
                <a:latin typeface="Calibri" panose="020F0502020204030204" pitchFamily="34" charset="0"/>
                <a:cs typeface="Calibri" panose="020F0502020204030204" pitchFamily="34" charset="0"/>
              </a:rPr>
              <a:t>)</a:t>
            </a:r>
          </a:p>
          <a:p>
            <a:pPr marR="0" lvl="0" algn="l" defTabSz="914400" rtl="0" eaLnBrk="1" fontAlgn="auto" latinLnBrk="0" hangingPunct="1">
              <a:lnSpc>
                <a:spcPct val="150000"/>
              </a:lnSpc>
              <a:spcAft>
                <a:spcPts val="0"/>
              </a:spcAft>
              <a:buClrTx/>
              <a:buSzTx/>
              <a:tabLst/>
              <a:defRPr/>
            </a:pPr>
            <a:endParaRPr lang="it-IT" dirty="0">
              <a:solidFill>
                <a:srgbClr val="0070C0"/>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Utilizzeremo gli strumenti messi a disposizione da Consip:</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Documentazione contrattuale (a cura di Consip/Amministrazione)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Indicatori della governance (Consip/Amministrazione)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dei fabbisogni (a cura dell’Amministrazione)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Progetto dei Fabbisogni (a cura del Fornitore)</a:t>
            </a:r>
          </a:p>
        </p:txBody>
      </p:sp>
    </p:spTree>
    <p:extLst>
      <p:ext uri="{BB962C8B-B14F-4D97-AF65-F5344CB8AC3E}">
        <p14:creationId xmlns:p14="http://schemas.microsoft.com/office/powerpoint/2010/main" val="3695555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1107829"/>
            <a:ext cx="12192000" cy="37455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0" name="CasellaDiTesto 9">
            <a:extLst>
              <a:ext uri="{FF2B5EF4-FFF2-40B4-BE49-F238E27FC236}">
                <a16:creationId xmlns:a16="http://schemas.microsoft.com/office/drawing/2014/main" id="{367C4D66-FBA8-470E-9224-F633A326012B}"/>
              </a:ext>
            </a:extLst>
          </p:cNvPr>
          <p:cNvSpPr txBox="1"/>
          <p:nvPr/>
        </p:nvSpPr>
        <p:spPr>
          <a:xfrm>
            <a:off x="703385" y="1918762"/>
            <a:ext cx="10779370" cy="1938992"/>
          </a:xfrm>
          <a:prstGeom prst="rect">
            <a:avLst/>
          </a:prstGeom>
          <a:noFill/>
        </p:spPr>
        <p:txBody>
          <a:bodyPr wrap="square" lIns="91440" tIns="45720" rIns="91440" bIns="45720" rtlCol="0" anchor="t">
            <a:spAutoFit/>
          </a:bodyPr>
          <a:lstStyle/>
          <a:p>
            <a:r>
              <a:rPr lang="it-IT" sz="4000" i="1" dirty="0">
                <a:solidFill>
                  <a:schemeClr val="bg1"/>
                </a:solidFill>
                <a:latin typeface="Calibri" panose="020F0502020204030204" pitchFamily="34" charset="0"/>
                <a:cs typeface="Calibri" panose="020F0502020204030204" pitchFamily="34" charset="0"/>
              </a:rPr>
              <a:t>Esempio 1: costruzione del documento di screening di un atto esecutivo relativo a Servizi di Digital </a:t>
            </a:r>
            <a:r>
              <a:rPr lang="it-IT" sz="4000" i="1" dirty="0" err="1">
                <a:solidFill>
                  <a:schemeClr val="bg1"/>
                </a:solidFill>
                <a:latin typeface="Calibri" panose="020F0502020204030204" pitchFamily="34" charset="0"/>
                <a:cs typeface="Calibri" panose="020F0502020204030204" pitchFamily="34" charset="0"/>
              </a:rPr>
              <a:t>Transformation</a:t>
            </a:r>
            <a:r>
              <a:rPr lang="it-IT" sz="4000" i="1" dirty="0">
                <a:solidFill>
                  <a:schemeClr val="bg1"/>
                </a:solidFill>
                <a:latin typeface="Calibri" panose="020F0502020204030204" pitchFamily="34" charset="0"/>
                <a:cs typeface="Calibri" panose="020F0502020204030204" pitchFamily="34" charset="0"/>
              </a:rPr>
              <a:t> per le PA – lotto 1</a:t>
            </a:r>
          </a:p>
        </p:txBody>
      </p:sp>
      <p:grpSp>
        <p:nvGrpSpPr>
          <p:cNvPr id="2" name="Gruppo 1">
            <a:extLst>
              <a:ext uri="{FF2B5EF4-FFF2-40B4-BE49-F238E27FC236}">
                <a16:creationId xmlns:a16="http://schemas.microsoft.com/office/drawing/2014/main" id="{D4466412-2682-A287-EE2B-0A255F034EBB}"/>
              </a:ext>
            </a:extLst>
          </p:cNvPr>
          <p:cNvGrpSpPr/>
          <p:nvPr/>
        </p:nvGrpSpPr>
        <p:grpSpPr>
          <a:xfrm>
            <a:off x="0" y="6152225"/>
            <a:ext cx="12192000" cy="705775"/>
            <a:chOff x="0" y="6152225"/>
            <a:chExt cx="12192000" cy="705775"/>
          </a:xfrm>
        </p:grpSpPr>
        <p:sp>
          <p:nvSpPr>
            <p:cNvPr id="3" name="Rettangolo 2">
              <a:extLst>
                <a:ext uri="{FF2B5EF4-FFF2-40B4-BE49-F238E27FC236}">
                  <a16:creationId xmlns:a16="http://schemas.microsoft.com/office/drawing/2014/main" id="{B495D477-FE8A-F7F2-D01A-01C25E4AD621}"/>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descr="Immagine che contiene testo, clipart&#10;&#10;Descrizione generata automaticamente">
              <a:extLst>
                <a:ext uri="{FF2B5EF4-FFF2-40B4-BE49-F238E27FC236}">
                  <a16:creationId xmlns:a16="http://schemas.microsoft.com/office/drawing/2014/main" id="{B22AFE9A-AAE7-D4EF-B271-5C3E1A598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5" name="Immagine 4">
              <a:extLst>
                <a:ext uri="{FF2B5EF4-FFF2-40B4-BE49-F238E27FC236}">
                  <a16:creationId xmlns:a16="http://schemas.microsoft.com/office/drawing/2014/main" id="{A61E397D-0F40-DAD3-18F2-E33D83B5E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Tree>
    <p:extLst>
      <p:ext uri="{BB962C8B-B14F-4D97-AF65-F5344CB8AC3E}">
        <p14:creationId xmlns:p14="http://schemas.microsoft.com/office/powerpoint/2010/main" val="2649628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337335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Documentazione da analizzare: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Documentazione contrattuale (Accordo Quadro a cura di Consip/Amministrazione)</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Documentazione contrattuale (Atto esecutivo a cura dell’Amministrazione)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Indicatori della governance (Consip/Amministrazione)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dei fabbisogni (a cura dell’Amministrazione)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Operativo (a cura del Fornitore)</a:t>
            </a:r>
          </a:p>
          <a:p>
            <a:pPr marR="0" lvl="0" algn="l" defTabSz="914400" rtl="0" eaLnBrk="1" fontAlgn="auto" latinLnBrk="0" hangingPunct="1">
              <a:lnSpc>
                <a:spcPct val="150000"/>
              </a:lnSpc>
              <a:spcAft>
                <a:spcPts val="0"/>
              </a:spcAft>
              <a:buClrTx/>
              <a:buSzTx/>
              <a:tabLst/>
              <a:defRPr/>
            </a:pPr>
            <a:endParaRPr lang="it-IT" dirty="0">
              <a:solidFill>
                <a:srgbClr val="0070C0"/>
              </a:solidFill>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FDE6EF73-18BB-671A-F9E0-0E0E39236A26}"/>
              </a:ext>
            </a:extLst>
          </p:cNvPr>
          <p:cNvSpPr txBox="1"/>
          <p:nvPr/>
        </p:nvSpPr>
        <p:spPr>
          <a:xfrm>
            <a:off x="1521069" y="4207940"/>
            <a:ext cx="10211616" cy="1711366"/>
          </a:xfrm>
          <a:prstGeom prst="rect">
            <a:avLst/>
          </a:prstGeom>
          <a:solidFill>
            <a:schemeClr val="bg2"/>
          </a:solidFill>
        </p:spPr>
        <p:txBody>
          <a:bodyPr wrap="square">
            <a:spAutoFit/>
          </a:bodyPr>
          <a:lstStyle/>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Un contratto esecutivo relativo alla Digital </a:t>
            </a:r>
            <a:r>
              <a:rPr lang="it-IT" dirty="0" err="1">
                <a:solidFill>
                  <a:srgbClr val="0070C0"/>
                </a:solidFill>
                <a:latin typeface="Calibri" panose="020F0502020204030204" pitchFamily="34" charset="0"/>
                <a:cs typeface="Calibri" panose="020F0502020204030204" pitchFamily="34" charset="0"/>
              </a:rPr>
              <a:t>Transformation</a:t>
            </a:r>
            <a:r>
              <a:rPr lang="it-IT" dirty="0">
                <a:solidFill>
                  <a:srgbClr val="0070C0"/>
                </a:solidFill>
                <a:latin typeface="Calibri" panose="020F0502020204030204" pitchFamily="34" charset="0"/>
                <a:cs typeface="Calibri" panose="020F0502020204030204" pitchFamily="34" charset="0"/>
              </a:rPr>
              <a:t>, anche se sotto la soglia prevista, potrebbe rientrare nelle fattispecie previste dalla Circolare al par. 2.2, lett. d) «</a:t>
            </a:r>
            <a:r>
              <a:rPr lang="it-IT" i="1" dirty="0">
                <a:solidFill>
                  <a:srgbClr val="0070C0"/>
                </a:solidFill>
                <a:latin typeface="Calibri" panose="020F0502020204030204" pitchFamily="34" charset="0"/>
                <a:cs typeface="Calibri" panose="020F0502020204030204" pitchFamily="34" charset="0"/>
              </a:rPr>
              <a:t>Abbiano un rilevante impatto sotto il profilo organizzativo o dei benefici che si prefiggono di conseguire, indipendentemente dalle dimensioni economiche</a:t>
            </a:r>
            <a:r>
              <a:rPr lang="it-IT" dirty="0">
                <a:solidFill>
                  <a:srgbClr val="0070C0"/>
                </a:solidFill>
                <a:latin typeface="Calibri" panose="020F0502020204030204" pitchFamily="34" charset="0"/>
                <a:cs typeface="Calibri" panose="020F0502020204030204" pitchFamily="34" charset="0"/>
              </a:rPr>
              <a:t>»</a:t>
            </a:r>
          </a:p>
        </p:txBody>
      </p:sp>
      <p:pic>
        <p:nvPicPr>
          <p:cNvPr id="12" name="Elemento grafico 11" descr="Dorso della mano con indice che punta verso destra contorno">
            <a:extLst>
              <a:ext uri="{FF2B5EF4-FFF2-40B4-BE49-F238E27FC236}">
                <a16:creationId xmlns:a16="http://schemas.microsoft.com/office/drawing/2014/main" id="{EE1328ED-81D9-A1BC-54D1-2557C3FC33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117" y="4716787"/>
            <a:ext cx="914400" cy="914400"/>
          </a:xfrm>
          <a:prstGeom prst="rect">
            <a:avLst/>
          </a:prstGeom>
        </p:spPr>
      </p:pic>
    </p:spTree>
    <p:extLst>
      <p:ext uri="{BB962C8B-B14F-4D97-AF65-F5344CB8AC3E}">
        <p14:creationId xmlns:p14="http://schemas.microsoft.com/office/powerpoint/2010/main" val="123694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776035948"/>
              </p:ext>
            </p:extLst>
          </p:nvPr>
        </p:nvGraphicFramePr>
        <p:xfrm>
          <a:off x="404447" y="1670434"/>
          <a:ext cx="11328238" cy="4318810"/>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parte generale</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Denominazione del contratto</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Contratto esecutivo relativo all’accordo quadro ex art. 54, comma 3, del d. Lgs. N. 50/2016, suddiviso in 9 lotti, avente ad oggetto l’affidamento di servizi di digital </a:t>
                      </a:r>
                      <a:r>
                        <a:rPr lang="it-IT" sz="1600" kern="1200" dirty="0" err="1">
                          <a:solidFill>
                            <a:srgbClr val="0070C0"/>
                          </a:solidFill>
                          <a:latin typeface="Calibri" panose="020F0502020204030204" pitchFamily="34" charset="0"/>
                          <a:ea typeface="+mn-ea"/>
                          <a:cs typeface="Calibri" panose="020F0502020204030204" pitchFamily="34" charset="0"/>
                        </a:rPr>
                        <a:t>Transformation</a:t>
                      </a:r>
                      <a:r>
                        <a:rPr lang="it-IT" sz="1600" kern="1200" dirty="0">
                          <a:solidFill>
                            <a:srgbClr val="0070C0"/>
                          </a:solidFill>
                          <a:latin typeface="Calibri" panose="020F0502020204030204" pitchFamily="34" charset="0"/>
                          <a:ea typeface="+mn-ea"/>
                          <a:cs typeface="Calibri" panose="020F0502020204030204" pitchFamily="34" charset="0"/>
                        </a:rPr>
                        <a:t> per le pubbliche amministrazioni – lotto 1 (strategia della trasformazione digitale)</a:t>
                      </a:r>
                    </a:p>
                  </a:txBody>
                  <a:tcPr>
                    <a:solidFill>
                      <a:schemeClr val="bg1"/>
                    </a:solidFill>
                  </a:tcPr>
                </a:tc>
                <a:extLst>
                  <a:ext uri="{0D108BD9-81ED-4DB2-BD59-A6C34878D82A}">
                    <a16:rowId xmlns:a16="http://schemas.microsoft.com/office/drawing/2014/main" val="2052668307"/>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Codice del parere tecnico-economico rilasciato da AGID</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Non applicabile (il Parere non è obbligatorio in caso di adesione ad Accordi Quadro stipulati da Consip)</a:t>
                      </a:r>
                    </a:p>
                  </a:txBody>
                  <a:tcPr>
                    <a:solidFill>
                      <a:schemeClr val="bg1"/>
                    </a:solidFill>
                  </a:tcPr>
                </a:tc>
                <a:extLst>
                  <a:ext uri="{0D108BD9-81ED-4DB2-BD59-A6C34878D82A}">
                    <a16:rowId xmlns:a16="http://schemas.microsoft.com/office/drawing/2014/main" val="3976622235"/>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CIG (o CIG derivato)</a:t>
                      </a:r>
                    </a:p>
                  </a:txBody>
                  <a:tcPr>
                    <a:solidFill>
                      <a:schemeClr val="bg2"/>
                    </a:solidFill>
                  </a:tcPr>
                </a:tc>
                <a:tc>
                  <a:txBody>
                    <a:bodyPr/>
                    <a:lstStyle/>
                    <a:p>
                      <a:r>
                        <a:rPr lang="it-IT" sz="1600" i="1" kern="1200" dirty="0">
                          <a:solidFill>
                            <a:srgbClr val="0070C0"/>
                          </a:solidFill>
                          <a:latin typeface="Calibri" panose="020F0502020204030204" pitchFamily="34" charset="0"/>
                          <a:ea typeface="+mn-ea"/>
                          <a:cs typeface="Calibri" panose="020F0502020204030204" pitchFamily="34" charset="0"/>
                        </a:rPr>
                        <a:t>ABCDEFGHILM</a:t>
                      </a:r>
                    </a:p>
                  </a:txBody>
                  <a:tcPr>
                    <a:solidFill>
                      <a:schemeClr val="bg1"/>
                    </a:solidFill>
                  </a:tcPr>
                </a:tc>
                <a:extLst>
                  <a:ext uri="{0D108BD9-81ED-4DB2-BD59-A6C34878D82A}">
                    <a16:rowId xmlns:a16="http://schemas.microsoft.com/office/drawing/2014/main" val="667136083"/>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RUP – Responsabile Unico del Procedimento</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4177438678"/>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DEC – Direttore dell’esecuzione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1714400417"/>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Denominazione del Fornitore</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RTI Accenture</a:t>
                      </a:r>
                    </a:p>
                  </a:txBody>
                  <a:tcPr>
                    <a:solidFill>
                      <a:schemeClr val="bg1"/>
                    </a:solidFill>
                  </a:tcPr>
                </a:tc>
                <a:extLst>
                  <a:ext uri="{0D108BD9-81ED-4DB2-BD59-A6C34878D82A}">
                    <a16:rowId xmlns:a16="http://schemas.microsoft.com/office/drawing/2014/main" val="459284354"/>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Referente del Fornitore </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Nome e Cognome (Azienda), recapito telefonico aziendale, mail istituzionale</a:t>
                      </a:r>
                    </a:p>
                  </a:txBody>
                  <a:tcPr>
                    <a:solidFill>
                      <a:schemeClr val="bg1"/>
                    </a:solidFill>
                  </a:tcPr>
                </a:tc>
                <a:extLst>
                  <a:ext uri="{0D108BD9-81ED-4DB2-BD59-A6C34878D82A}">
                    <a16:rowId xmlns:a16="http://schemas.microsoft.com/office/drawing/2014/main" val="1480960841"/>
                  </a:ext>
                </a:extLst>
              </a:tr>
            </a:tbl>
          </a:graphicData>
        </a:graphic>
      </p:graphicFrame>
    </p:spTree>
    <p:extLst>
      <p:ext uri="{BB962C8B-B14F-4D97-AF65-F5344CB8AC3E}">
        <p14:creationId xmlns:p14="http://schemas.microsoft.com/office/powerpoint/2010/main" val="1477200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188057523"/>
              </p:ext>
            </p:extLst>
          </p:nvPr>
        </p:nvGraphicFramePr>
        <p:xfrm>
          <a:off x="404447" y="1670434"/>
          <a:ext cx="11328238" cy="3516008"/>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parte generale</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Breve descrizione del contratto</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Il contratto ha lo scopo di supportare l’Amministrazione nella definizione della strategia di trasformazione digitale nel medio termine, con la finalità di identificare gli scenari possibili di transizione al cloud (PSN o altro tipo di cloud della PA) minimizzando gli impatti sugli utenti interni ed esterni.</a:t>
                      </a:r>
                    </a:p>
                  </a:txBody>
                  <a:tcPr>
                    <a:solidFill>
                      <a:schemeClr val="bg1"/>
                    </a:solidFill>
                  </a:tcPr>
                </a:tc>
                <a:extLst>
                  <a:ext uri="{0D108BD9-81ED-4DB2-BD59-A6C34878D82A}">
                    <a16:rowId xmlns:a16="http://schemas.microsoft.com/office/drawing/2014/main" val="2052668307"/>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Importo complessivo (iva esclusa)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5.000.000,00 €</a:t>
                      </a:r>
                    </a:p>
                  </a:txBody>
                  <a:tcPr>
                    <a:solidFill>
                      <a:schemeClr val="bg1"/>
                    </a:solidFill>
                  </a:tcPr>
                </a:tc>
                <a:extLst>
                  <a:ext uri="{0D108BD9-81ED-4DB2-BD59-A6C34878D82A}">
                    <a16:rowId xmlns:a16="http://schemas.microsoft.com/office/drawing/2014/main" val="3976622235"/>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Data di stipula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15/09/2022</a:t>
                      </a:r>
                    </a:p>
                  </a:txBody>
                  <a:tcPr>
                    <a:solidFill>
                      <a:schemeClr val="bg1"/>
                    </a:solidFill>
                  </a:tcPr>
                </a:tc>
                <a:extLst>
                  <a:ext uri="{0D108BD9-81ED-4DB2-BD59-A6C34878D82A}">
                    <a16:rowId xmlns:a16="http://schemas.microsoft.com/office/drawing/2014/main" val="667136083"/>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Durata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12 mesi (data fine prevista Accordo Quadro – lotto 1 - 14/09/2023)</a:t>
                      </a:r>
                    </a:p>
                  </a:txBody>
                  <a:tcPr>
                    <a:solidFill>
                      <a:schemeClr val="bg1"/>
                    </a:solidFill>
                  </a:tcPr>
                </a:tc>
                <a:extLst>
                  <a:ext uri="{0D108BD9-81ED-4DB2-BD59-A6C34878D82A}">
                    <a16:rowId xmlns:a16="http://schemas.microsoft.com/office/drawing/2014/main" val="4177438678"/>
                  </a:ext>
                </a:extLst>
              </a:tr>
              <a:tr h="467522">
                <a:tc>
                  <a:txBody>
                    <a:bodyPr/>
                    <a:lstStyle/>
                    <a:p>
                      <a:pPr marL="0" algn="l" defTabSz="914400" rtl="0" eaLnBrk="1" latinLnBrk="0" hangingPunct="1"/>
                      <a:r>
                        <a:rPr lang="en-US" sz="1600" kern="1200" dirty="0" err="1">
                          <a:solidFill>
                            <a:srgbClr val="0070C0"/>
                          </a:solidFill>
                          <a:latin typeface="Calibri" panose="020F0502020204030204" pitchFamily="34" charset="0"/>
                          <a:ea typeface="+mn-ea"/>
                          <a:cs typeface="Calibri" panose="020F0502020204030204" pitchFamily="34" charset="0"/>
                        </a:rPr>
                        <a:t>Responsabile</a:t>
                      </a:r>
                      <a:r>
                        <a:rPr lang="en-US" sz="1600" kern="1200" dirty="0">
                          <a:solidFill>
                            <a:srgbClr val="0070C0"/>
                          </a:solidFill>
                          <a:latin typeface="Calibri" panose="020F0502020204030204" pitchFamily="34" charset="0"/>
                          <a:ea typeface="+mn-ea"/>
                          <a:cs typeface="Calibri" panose="020F0502020204030204" pitchFamily="34" charset="0"/>
                        </a:rPr>
                        <a:t> del </a:t>
                      </a:r>
                      <a:r>
                        <a:rPr lang="en-US" sz="1600" kern="1200" dirty="0" err="1">
                          <a:solidFill>
                            <a:srgbClr val="0070C0"/>
                          </a:solidFill>
                          <a:latin typeface="Calibri" panose="020F0502020204030204" pitchFamily="34" charset="0"/>
                          <a:ea typeface="+mn-ea"/>
                          <a:cs typeface="Calibri" panose="020F0502020204030204" pitchFamily="34" charset="0"/>
                        </a:rPr>
                        <a:t>monitoraggio</a:t>
                      </a: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1714400417"/>
                  </a:ext>
                </a:extLst>
              </a:tr>
            </a:tbl>
          </a:graphicData>
        </a:graphic>
      </p:graphicFrame>
    </p:spTree>
    <p:extLst>
      <p:ext uri="{BB962C8B-B14F-4D97-AF65-F5344CB8AC3E}">
        <p14:creationId xmlns:p14="http://schemas.microsoft.com/office/powerpoint/2010/main" val="2568713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575298056"/>
              </p:ext>
            </p:extLst>
          </p:nvPr>
        </p:nvGraphicFramePr>
        <p:xfrm>
          <a:off x="404447" y="1670434"/>
          <a:ext cx="11328238" cy="357648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Finalità dell’iniziativa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L’obiettivo dell’iniziativa è supportare l’Amministrazione della fase di progettazione della strategia di transizione digitale, intesa come insieme strutturato di attività che partendo dall’analisi della situazione esistente (</a:t>
                      </a:r>
                      <a:r>
                        <a:rPr lang="it-IT" sz="1600" kern="1200" dirty="0" err="1">
                          <a:solidFill>
                            <a:srgbClr val="0070C0"/>
                          </a:solidFill>
                          <a:latin typeface="Calibri" panose="020F0502020204030204" pitchFamily="34" charset="0"/>
                          <a:ea typeface="+mn-ea"/>
                          <a:cs typeface="Calibri" panose="020F0502020204030204" pitchFamily="34" charset="0"/>
                        </a:rPr>
                        <a:t>as-is</a:t>
                      </a:r>
                      <a:r>
                        <a:rPr lang="it-IT" sz="1600" kern="1200" dirty="0">
                          <a:solidFill>
                            <a:srgbClr val="0070C0"/>
                          </a:solidFill>
                          <a:latin typeface="Calibri" panose="020F0502020204030204" pitchFamily="34" charset="0"/>
                          <a:ea typeface="+mn-ea"/>
                          <a:cs typeface="Calibri" panose="020F0502020204030204" pitchFamily="34" charset="0"/>
                        </a:rPr>
                        <a:t>) conduce all’adozione delle nuove modalità operative, connesse all’erogazione di servizi digitali, identificando le condizioni ideali per l’adozione del cambiamento (driver) e definendo il target di posizionamento finale (to be).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Al termine dell’iniziativa l’Amministrazione avrà un documento completo di strategia (Piano strategico) ed una mappa dei servizi digitali (nuovo o reingegnerizzati) da utilizzare come input al processo di trasformazione.</a:t>
                      </a:r>
                    </a:p>
                  </a:txBody>
                  <a:tcPr>
                    <a:solidFill>
                      <a:schemeClr val="bg1"/>
                    </a:solidFill>
                  </a:tcPr>
                </a:tc>
                <a:extLst>
                  <a:ext uri="{0D108BD9-81ED-4DB2-BD59-A6C34878D82A}">
                    <a16:rowId xmlns:a16="http://schemas.microsoft.com/office/drawing/2014/main" val="2052668307"/>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Durata iniziativa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L’iniziativa ha la stessa durata del contratto (12 mesi), suddivisa nelle tre fasi/servizi previsti:</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Disegno della strategia digitale (2 mesi)</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Disegno del Piano Strategico ICT (5 mesi)</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Disegno della mappa dei servizi digitali dell’Amministrazione (5 mesi)</a:t>
                      </a:r>
                    </a:p>
                  </a:txBody>
                  <a:tcPr>
                    <a:solidFill>
                      <a:schemeClr val="bg1"/>
                    </a:solidFill>
                  </a:tcPr>
                </a:tc>
                <a:extLst>
                  <a:ext uri="{0D108BD9-81ED-4DB2-BD59-A6C34878D82A}">
                    <a16:rowId xmlns:a16="http://schemas.microsoft.com/office/drawing/2014/main" val="3976622235"/>
                  </a:ext>
                </a:extLst>
              </a:tr>
            </a:tbl>
          </a:graphicData>
        </a:graphic>
      </p:graphicFrame>
      <p:cxnSp>
        <p:nvCxnSpPr>
          <p:cNvPr id="12" name="Connettore 2 11">
            <a:extLst>
              <a:ext uri="{FF2B5EF4-FFF2-40B4-BE49-F238E27FC236}">
                <a16:creationId xmlns:a16="http://schemas.microsoft.com/office/drawing/2014/main" id="{604439A3-5D2F-E662-0FA7-539D2D383AA8}"/>
              </a:ext>
            </a:extLst>
          </p:cNvPr>
          <p:cNvCxnSpPr>
            <a:cxnSpLocks/>
          </p:cNvCxnSpPr>
          <p:nvPr/>
        </p:nvCxnSpPr>
        <p:spPr>
          <a:xfrm flipV="1">
            <a:off x="2549769" y="3103685"/>
            <a:ext cx="580293" cy="32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7617DB28-43D9-158E-8750-B3F7DB1C6A10}"/>
              </a:ext>
            </a:extLst>
          </p:cNvPr>
          <p:cNvSpPr/>
          <p:nvPr/>
        </p:nvSpPr>
        <p:spPr>
          <a:xfrm>
            <a:off x="606669" y="2708030"/>
            <a:ext cx="1943100" cy="13849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Descrizione presente sia sul Piano dei fabbisogni che sul Piano Operativo</a:t>
            </a:r>
          </a:p>
        </p:txBody>
      </p:sp>
    </p:spTree>
    <p:extLst>
      <p:ext uri="{BB962C8B-B14F-4D97-AF65-F5344CB8AC3E}">
        <p14:creationId xmlns:p14="http://schemas.microsoft.com/office/powerpoint/2010/main" val="3030560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48</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878507262"/>
              </p:ext>
            </p:extLst>
          </p:nvPr>
        </p:nvGraphicFramePr>
        <p:xfrm>
          <a:off x="404447" y="1670434"/>
          <a:ext cx="11328238" cy="328692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Obiettivi principali</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Definire una strategia di trasformazione digitale dell’Amministrazione che definisca in modo chiaro l’evoluzione dei servizi in ottica cloud, con identificazione dei possibili scenari (PSN, cloud PA, cloud privato), analisi dei rischi e possibili economie del nuovo modello rispetto ai costi attuali</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Identificare i servizi che necessitano di reingegnerizzazione (rispetto alla qualità erogata e/o all’eventuale aumento del bacino di utenza o alla sicurezza del servizio)</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it-IT" sz="1600" kern="1200" dirty="0">
                          <a:solidFill>
                            <a:srgbClr val="0070C0"/>
                          </a:solidFill>
                          <a:latin typeface="Calibri" panose="020F0502020204030204" pitchFamily="34" charset="0"/>
                          <a:ea typeface="+mn-ea"/>
                          <a:cs typeface="Calibri" panose="020F0502020204030204" pitchFamily="34" charset="0"/>
                        </a:rPr>
                        <a:t>Identificare i nuovi servizi che l’Amministrazione intende erogare (identificando i livelli di qualità prevista, il bacino di utenza e i requisiti di security &amp; data </a:t>
                      </a:r>
                      <a:r>
                        <a:rPr lang="it-IT" sz="1600" kern="1200" dirty="0" err="1">
                          <a:solidFill>
                            <a:srgbClr val="0070C0"/>
                          </a:solidFill>
                          <a:latin typeface="Calibri" panose="020F0502020204030204" pitchFamily="34" charset="0"/>
                          <a:ea typeface="+mn-ea"/>
                          <a:cs typeface="Calibri" panose="020F0502020204030204" pitchFamily="34" charset="0"/>
                        </a:rPr>
                        <a:t>protection</a:t>
                      </a:r>
                      <a:r>
                        <a:rPr lang="it-IT" sz="1600" kern="1200" dirty="0">
                          <a:solidFill>
                            <a:srgbClr val="0070C0"/>
                          </a:solidFill>
                          <a:latin typeface="Calibri" panose="020F0502020204030204" pitchFamily="34" charset="0"/>
                          <a:ea typeface="+mn-ea"/>
                          <a:cs typeface="Calibri" panose="020F0502020204030204" pitchFamily="34" charset="0"/>
                        </a:rPr>
                        <a:t> by design del servizio)</a:t>
                      </a:r>
                    </a:p>
                  </a:txBody>
                  <a:tcPr>
                    <a:solidFill>
                      <a:schemeClr val="bg1"/>
                    </a:solidFill>
                  </a:tcPr>
                </a:tc>
                <a:extLst>
                  <a:ext uri="{0D108BD9-81ED-4DB2-BD59-A6C34878D82A}">
                    <a16:rowId xmlns:a16="http://schemas.microsoft.com/office/drawing/2014/main" val="667136083"/>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Caratteristiche economiche e di potenziale ritorno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L’iniziativa in oggetto non si presta ad un’analisi economica del ritorno dell’investimento, in quanto definisce esclusivamente la strategia. Sarà possibile valutare un ritorno dell’investimento a seguito dell’implementazione della strategia stessa, rispetto ai costi futuri ipotizzati.</a:t>
                      </a:r>
                    </a:p>
                  </a:txBody>
                  <a:tcPr>
                    <a:solidFill>
                      <a:schemeClr val="bg1"/>
                    </a:solidFill>
                  </a:tcPr>
                </a:tc>
                <a:extLst>
                  <a:ext uri="{0D108BD9-81ED-4DB2-BD59-A6C34878D82A}">
                    <a16:rowId xmlns:a16="http://schemas.microsoft.com/office/drawing/2014/main" val="3329235610"/>
                  </a:ext>
                </a:extLst>
              </a:tr>
            </a:tbl>
          </a:graphicData>
        </a:graphic>
      </p:graphicFrame>
      <p:cxnSp>
        <p:nvCxnSpPr>
          <p:cNvPr id="11" name="Connettore 2 10">
            <a:extLst>
              <a:ext uri="{FF2B5EF4-FFF2-40B4-BE49-F238E27FC236}">
                <a16:creationId xmlns:a16="http://schemas.microsoft.com/office/drawing/2014/main" id="{0FB19923-7C81-6338-A426-4548B27C5698}"/>
              </a:ext>
            </a:extLst>
          </p:cNvPr>
          <p:cNvCxnSpPr>
            <a:cxnSpLocks/>
          </p:cNvCxnSpPr>
          <p:nvPr/>
        </p:nvCxnSpPr>
        <p:spPr>
          <a:xfrm flipV="1">
            <a:off x="2549769" y="3103685"/>
            <a:ext cx="580293" cy="131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F0C8DC3E-F9CC-9FC9-21BB-0CC996347E26}"/>
              </a:ext>
            </a:extLst>
          </p:cNvPr>
          <p:cNvSpPr/>
          <p:nvPr/>
        </p:nvSpPr>
        <p:spPr>
          <a:xfrm>
            <a:off x="606669" y="2708030"/>
            <a:ext cx="1943100" cy="10374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Descrizione presente sia sul Piano dei fabbisogni che sul Piano Operativo</a:t>
            </a:r>
          </a:p>
        </p:txBody>
      </p:sp>
    </p:spTree>
    <p:extLst>
      <p:ext uri="{BB962C8B-B14F-4D97-AF65-F5344CB8AC3E}">
        <p14:creationId xmlns:p14="http://schemas.microsoft.com/office/powerpoint/2010/main" val="526437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49</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216978996"/>
              </p:ext>
            </p:extLst>
          </p:nvPr>
        </p:nvGraphicFramePr>
        <p:xfrm>
          <a:off x="404447" y="1670434"/>
          <a:ext cx="11328238" cy="397272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Team di lavoro</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algn="l"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Amministrazione:</a:t>
                      </a:r>
                    </a:p>
                    <a:p>
                      <a:pPr marL="0" indent="360363" algn="l" defTabSz="914400" rtl="0" eaLnBrk="1" latinLnBrk="0" hangingPunct="1">
                        <a:tabLst>
                          <a:tab pos="360363" algn="l"/>
                        </a:tabLst>
                      </a:pPr>
                      <a:r>
                        <a:rPr lang="it-IT" sz="1600" kern="1200" dirty="0">
                          <a:solidFill>
                            <a:srgbClr val="0070C0"/>
                          </a:solidFill>
                          <a:latin typeface="Calibri" panose="020F0502020204030204" pitchFamily="34" charset="0"/>
                          <a:ea typeface="+mn-ea"/>
                          <a:cs typeface="Calibri" panose="020F0502020204030204" pitchFamily="34" charset="0"/>
                        </a:rPr>
                        <a:t>RUP – </a:t>
                      </a:r>
                    </a:p>
                    <a:p>
                      <a:pPr marL="0" indent="360363" algn="l" defTabSz="914400" rtl="0" eaLnBrk="1" latinLnBrk="0" hangingPunct="1">
                        <a:tabLst/>
                      </a:pPr>
                      <a:r>
                        <a:rPr lang="it-IT" sz="1600" kern="1200" dirty="0">
                          <a:solidFill>
                            <a:srgbClr val="0070C0"/>
                          </a:solidFill>
                          <a:latin typeface="Calibri" panose="020F0502020204030204" pitchFamily="34" charset="0"/>
                          <a:ea typeface="+mn-ea"/>
                          <a:cs typeface="Calibri" panose="020F0502020204030204" pitchFamily="34" charset="0"/>
                        </a:rPr>
                        <a:t>DE – </a:t>
                      </a:r>
                    </a:p>
                    <a:p>
                      <a:pPr marL="0" indent="360363" algn="l" defTabSz="914400" rtl="0" eaLnBrk="1" latinLnBrk="0" hangingPunct="1">
                        <a:tabLst/>
                      </a:pPr>
                      <a:r>
                        <a:rPr lang="it-IT" sz="1600" kern="1200" dirty="0">
                          <a:solidFill>
                            <a:srgbClr val="0070C0"/>
                          </a:solidFill>
                          <a:latin typeface="Calibri" panose="020F0502020204030204" pitchFamily="34" charset="0"/>
                          <a:ea typeface="+mn-ea"/>
                          <a:cs typeface="Calibri" panose="020F0502020204030204" pitchFamily="34" charset="0"/>
                        </a:rPr>
                        <a:t>Commissione di collaudo – </a:t>
                      </a:r>
                    </a:p>
                    <a:p>
                      <a:pPr marL="0" algn="l"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Gruppo di monitoraggio:</a:t>
                      </a:r>
                    </a:p>
                    <a:p>
                      <a:pPr marL="0" indent="360363"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Responsabile del Monitoraggio - </a:t>
                      </a:r>
                    </a:p>
                    <a:p>
                      <a:pPr marL="0" indent="360363"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Risorsa 1 – (nome e cognome, ruolo/funzione)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Risorsa 2 – (nome e cognome, ruolo/funzione)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0070C0"/>
                          </a:solidFill>
                          <a:latin typeface="Calibri" panose="020F0502020204030204" pitchFamily="34" charset="0"/>
                          <a:ea typeface="+mn-ea"/>
                          <a:cs typeface="Calibri" panose="020F0502020204030204" pitchFamily="34" charset="0"/>
                        </a:rPr>
                        <a:t>Fornitore: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RUAC – </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Qualità</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servizio 1</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servizio 2</a:t>
                      </a:r>
                    </a:p>
                  </a:txBody>
                  <a:tcPr>
                    <a:solidFill>
                      <a:schemeClr val="bg1"/>
                    </a:solidFill>
                  </a:tcPr>
                </a:tc>
                <a:extLst>
                  <a:ext uri="{0D108BD9-81ED-4DB2-BD59-A6C34878D82A}">
                    <a16:rowId xmlns:a16="http://schemas.microsoft.com/office/drawing/2014/main" val="667136083"/>
                  </a:ext>
                </a:extLst>
              </a:tr>
            </a:tbl>
          </a:graphicData>
        </a:graphic>
      </p:graphicFrame>
      <p:cxnSp>
        <p:nvCxnSpPr>
          <p:cNvPr id="13" name="Connettore 2 12">
            <a:extLst>
              <a:ext uri="{FF2B5EF4-FFF2-40B4-BE49-F238E27FC236}">
                <a16:creationId xmlns:a16="http://schemas.microsoft.com/office/drawing/2014/main" id="{1CAAF09E-1190-77C8-11F6-259A70CBA488}"/>
              </a:ext>
            </a:extLst>
          </p:cNvPr>
          <p:cNvCxnSpPr>
            <a:cxnSpLocks/>
            <a:stCxn id="14" idx="3"/>
          </p:cNvCxnSpPr>
          <p:nvPr/>
        </p:nvCxnSpPr>
        <p:spPr>
          <a:xfrm flipV="1">
            <a:off x="2549769" y="3103685"/>
            <a:ext cx="580293" cy="4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7E4AE336-68E1-5D3C-C269-5A174861B506}"/>
              </a:ext>
            </a:extLst>
          </p:cNvPr>
          <p:cNvSpPr/>
          <p:nvPr/>
        </p:nvSpPr>
        <p:spPr>
          <a:xfrm>
            <a:off x="606669" y="2708031"/>
            <a:ext cx="1943100" cy="880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Note interne Amministrazione</a:t>
            </a:r>
          </a:p>
        </p:txBody>
      </p:sp>
      <p:sp>
        <p:nvSpPr>
          <p:cNvPr id="16" name="Rettangolo 15">
            <a:extLst>
              <a:ext uri="{FF2B5EF4-FFF2-40B4-BE49-F238E27FC236}">
                <a16:creationId xmlns:a16="http://schemas.microsoft.com/office/drawing/2014/main" id="{08EE71A7-F153-8D92-2EE1-79016A38D5F5}"/>
              </a:ext>
            </a:extLst>
          </p:cNvPr>
          <p:cNvSpPr/>
          <p:nvPr/>
        </p:nvSpPr>
        <p:spPr>
          <a:xfrm>
            <a:off x="606669" y="4375505"/>
            <a:ext cx="1943100" cy="880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Piano Operativo </a:t>
            </a:r>
          </a:p>
        </p:txBody>
      </p:sp>
      <p:cxnSp>
        <p:nvCxnSpPr>
          <p:cNvPr id="17" name="Connettore 2 16">
            <a:extLst>
              <a:ext uri="{FF2B5EF4-FFF2-40B4-BE49-F238E27FC236}">
                <a16:creationId xmlns:a16="http://schemas.microsoft.com/office/drawing/2014/main" id="{1A0F58E7-E2D3-8305-7393-5EEDE3963480}"/>
              </a:ext>
            </a:extLst>
          </p:cNvPr>
          <p:cNvCxnSpPr>
            <a:cxnSpLocks/>
          </p:cNvCxnSpPr>
          <p:nvPr/>
        </p:nvCxnSpPr>
        <p:spPr>
          <a:xfrm flipV="1">
            <a:off x="2549769" y="4644220"/>
            <a:ext cx="641839" cy="23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52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7102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10" name="CasellaDiTesto 9">
            <a:extLst>
              <a:ext uri="{FF2B5EF4-FFF2-40B4-BE49-F238E27FC236}">
                <a16:creationId xmlns:a16="http://schemas.microsoft.com/office/drawing/2014/main" id="{367C4D66-FBA8-470E-9224-F633A326012B}"/>
              </a:ext>
            </a:extLst>
          </p:cNvPr>
          <p:cNvSpPr txBox="1"/>
          <p:nvPr/>
        </p:nvSpPr>
        <p:spPr>
          <a:xfrm>
            <a:off x="966159" y="2211905"/>
            <a:ext cx="10601864" cy="646331"/>
          </a:xfrm>
          <a:prstGeom prst="rect">
            <a:avLst/>
          </a:prstGeom>
          <a:noFill/>
        </p:spPr>
        <p:txBody>
          <a:bodyPr wrap="square" lIns="91440" tIns="45720" rIns="91440" bIns="45720" rtlCol="0" anchor="t">
            <a:spAutoFit/>
          </a:bodyPr>
          <a:lstStyle/>
          <a:p>
            <a:pPr algn="ctr"/>
            <a:r>
              <a:rPr lang="it-IT" altLang="it-IT" sz="3600" i="1" kern="0" dirty="0">
                <a:solidFill>
                  <a:schemeClr val="bg1"/>
                </a:solidFill>
              </a:rPr>
              <a:t>Breve riepilogo</a:t>
            </a:r>
          </a:p>
        </p:txBody>
      </p:sp>
      <p:sp>
        <p:nvSpPr>
          <p:cNvPr id="11" name="CasellaDiTesto 10">
            <a:extLst>
              <a:ext uri="{FF2B5EF4-FFF2-40B4-BE49-F238E27FC236}">
                <a16:creationId xmlns:a16="http://schemas.microsoft.com/office/drawing/2014/main" id="{325F58EF-CF9C-4E0A-BDBD-0C29B69645BA}"/>
              </a:ext>
            </a:extLst>
          </p:cNvPr>
          <p:cNvSpPr txBox="1"/>
          <p:nvPr/>
        </p:nvSpPr>
        <p:spPr>
          <a:xfrm>
            <a:off x="7153187" y="4293931"/>
            <a:ext cx="5038813" cy="461665"/>
          </a:xfrm>
          <a:prstGeom prst="rect">
            <a:avLst/>
          </a:prstGeom>
          <a:noFill/>
        </p:spPr>
        <p:txBody>
          <a:bodyPr wrap="square" lIns="91440" tIns="45720" rIns="91440" bIns="45720" rtlCol="0" anchor="t">
            <a:spAutoFit/>
          </a:bodyPr>
          <a:lstStyle/>
          <a:p>
            <a:pPr algn="ctr"/>
            <a:r>
              <a:rPr lang="it-IT" sz="2400" i="1" dirty="0">
                <a:solidFill>
                  <a:schemeClr val="bg1"/>
                </a:solidFill>
                <a:ea typeface="Tahoma"/>
                <a:cs typeface="Tahoma"/>
              </a:rPr>
              <a:t>Ing. Marialuisa De Santis (AGID)</a:t>
            </a:r>
            <a:endParaRPr lang="it-IT" sz="3600" b="1" i="1" dirty="0">
              <a:solidFill>
                <a:schemeClr val="bg1"/>
              </a:solidFill>
              <a:ea typeface="Tahoma"/>
              <a:cs typeface="Tahoma"/>
            </a:endParaRPr>
          </a:p>
        </p:txBody>
      </p:sp>
    </p:spTree>
    <p:extLst>
      <p:ext uri="{BB962C8B-B14F-4D97-AF65-F5344CB8AC3E}">
        <p14:creationId xmlns:p14="http://schemas.microsoft.com/office/powerpoint/2010/main" val="757215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632559011"/>
              </p:ext>
            </p:extLst>
          </p:nvPr>
        </p:nvGraphicFramePr>
        <p:xfrm>
          <a:off x="404447" y="1670434"/>
          <a:ext cx="11328238" cy="177816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Obiettivi</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Definizione di una </a:t>
                      </a:r>
                      <a:r>
                        <a:rPr lang="it-IT" sz="1600" b="1" kern="1200" dirty="0">
                          <a:solidFill>
                            <a:srgbClr val="0070C0"/>
                          </a:solidFill>
                          <a:latin typeface="Calibri" panose="020F0502020204030204" pitchFamily="34" charset="0"/>
                          <a:ea typeface="+mn-ea"/>
                          <a:cs typeface="Calibri" panose="020F0502020204030204" pitchFamily="34" charset="0"/>
                        </a:rPr>
                        <a:t>strategia effettiva </a:t>
                      </a:r>
                      <a:r>
                        <a:rPr lang="it-IT" sz="1600" kern="1200" dirty="0">
                          <a:solidFill>
                            <a:srgbClr val="0070C0"/>
                          </a:solidFill>
                          <a:latin typeface="Calibri" panose="020F0502020204030204" pitchFamily="34" charset="0"/>
                          <a:ea typeface="+mn-ea"/>
                          <a:cs typeface="Calibri" panose="020F0502020204030204" pitchFamily="34" charset="0"/>
                        </a:rPr>
                        <a:t>ed </a:t>
                      </a:r>
                      <a:r>
                        <a:rPr lang="it-IT" sz="1600" b="1" kern="1200" dirty="0">
                          <a:solidFill>
                            <a:srgbClr val="0070C0"/>
                          </a:solidFill>
                          <a:latin typeface="Calibri" panose="020F0502020204030204" pitchFamily="34" charset="0"/>
                          <a:ea typeface="+mn-ea"/>
                          <a:cs typeface="Calibri" panose="020F0502020204030204" pitchFamily="34" charset="0"/>
                        </a:rPr>
                        <a:t>attuabile</a:t>
                      </a:r>
                      <a:r>
                        <a:rPr lang="it-IT" sz="1600" kern="1200" dirty="0">
                          <a:solidFill>
                            <a:srgbClr val="0070C0"/>
                          </a:solidFill>
                          <a:latin typeface="Calibri" panose="020F0502020204030204" pitchFamily="34" charset="0"/>
                          <a:ea typeface="+mn-ea"/>
                          <a:cs typeface="Calibri" panose="020F0502020204030204" pitchFamily="34" charset="0"/>
                        </a:rPr>
                        <a:t> in termini di costi e rischi, rispetto al posizionamento effettivo dell’Amministrazione</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Definizione di una mappa dei servizi digitali che identifichi chiaramente i servizi da reingegnerizzare, i nuovi servizi da sviluppare ed i servizi da dismettere nel nuovo modello, con rispettiva priorità.</a:t>
                      </a:r>
                    </a:p>
                  </a:txBody>
                  <a:tcPr>
                    <a:solidFill>
                      <a:schemeClr val="bg1"/>
                    </a:solidFill>
                  </a:tcPr>
                </a:tc>
                <a:extLst>
                  <a:ext uri="{0D108BD9-81ED-4DB2-BD59-A6C34878D82A}">
                    <a16:rowId xmlns:a16="http://schemas.microsoft.com/office/drawing/2014/main" val="667136083"/>
                  </a:ext>
                </a:extLst>
              </a:tr>
            </a:tbl>
          </a:graphicData>
        </a:graphic>
      </p:graphicFrame>
    </p:spTree>
    <p:extLst>
      <p:ext uri="{BB962C8B-B14F-4D97-AF65-F5344CB8AC3E}">
        <p14:creationId xmlns:p14="http://schemas.microsoft.com/office/powerpoint/2010/main" val="94065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51</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632833301"/>
              </p:ext>
            </p:extLst>
          </p:nvPr>
        </p:nvGraphicFramePr>
        <p:xfrm>
          <a:off x="404447" y="1670434"/>
          <a:ext cx="11328238" cy="424704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Codifica e denominazione obiettivo</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OB1: Strategia di trasformazione digitale</a:t>
                      </a:r>
                    </a:p>
                  </a:txBody>
                  <a:tcPr>
                    <a:solidFill>
                      <a:schemeClr val="bg1"/>
                    </a:solidFill>
                  </a:tcPr>
                </a:tc>
                <a:extLst>
                  <a:ext uri="{0D108BD9-81ED-4DB2-BD59-A6C34878D82A}">
                    <a16:rowId xmlns:a16="http://schemas.microsoft.com/office/drawing/2014/main" val="667136083"/>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 obiettivo</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Definizione di una </a:t>
                      </a:r>
                      <a:r>
                        <a:rPr lang="it-IT" sz="1600" b="1" kern="1200" dirty="0">
                          <a:solidFill>
                            <a:srgbClr val="0070C0"/>
                          </a:solidFill>
                          <a:latin typeface="Calibri" panose="020F0502020204030204" pitchFamily="34" charset="0"/>
                          <a:ea typeface="+mn-ea"/>
                          <a:cs typeface="Calibri" panose="020F0502020204030204" pitchFamily="34" charset="0"/>
                        </a:rPr>
                        <a:t>strategia effettiva </a:t>
                      </a:r>
                      <a:r>
                        <a:rPr lang="it-IT" sz="1600" kern="1200" dirty="0">
                          <a:solidFill>
                            <a:srgbClr val="0070C0"/>
                          </a:solidFill>
                          <a:latin typeface="Calibri" panose="020F0502020204030204" pitchFamily="34" charset="0"/>
                          <a:ea typeface="+mn-ea"/>
                          <a:cs typeface="Calibri" panose="020F0502020204030204" pitchFamily="34" charset="0"/>
                        </a:rPr>
                        <a:t>ed </a:t>
                      </a:r>
                      <a:r>
                        <a:rPr lang="it-IT" sz="1600" b="1" kern="1200" dirty="0">
                          <a:solidFill>
                            <a:srgbClr val="0070C0"/>
                          </a:solidFill>
                          <a:latin typeface="Calibri" panose="020F0502020204030204" pitchFamily="34" charset="0"/>
                          <a:ea typeface="+mn-ea"/>
                          <a:cs typeface="Calibri" panose="020F0502020204030204" pitchFamily="34" charset="0"/>
                        </a:rPr>
                        <a:t>attuabile</a:t>
                      </a:r>
                      <a:r>
                        <a:rPr lang="it-IT" sz="1600" kern="1200" dirty="0">
                          <a:solidFill>
                            <a:srgbClr val="0070C0"/>
                          </a:solidFill>
                          <a:latin typeface="Calibri" panose="020F0502020204030204" pitchFamily="34" charset="0"/>
                          <a:ea typeface="+mn-ea"/>
                          <a:cs typeface="Calibri" panose="020F0502020204030204" pitchFamily="34" charset="0"/>
                        </a:rPr>
                        <a:t> in termini di costi e rischi, rispetto al posizionamento effettivo dell’Amministrazione</a:t>
                      </a:r>
                    </a:p>
                  </a:txBody>
                  <a:tcPr>
                    <a:solidFill>
                      <a:schemeClr val="bg1"/>
                    </a:solidFill>
                  </a:tcPr>
                </a:tc>
                <a:extLst>
                  <a:ext uri="{0D108BD9-81ED-4DB2-BD59-A6C34878D82A}">
                    <a16:rowId xmlns:a16="http://schemas.microsoft.com/office/drawing/2014/main" val="1286831038"/>
                  </a:ext>
                </a:extLst>
              </a:tr>
              <a:tr h="8534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Riferimento al Piano Triennale AGID</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OB.1.1 - Migliorare la capacità di generare ed erogare servizi digitali </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OB.4.2 - Migliorare la qualità e la sicurezza dei servizi digitali erogati dalle Amministrazioni centrali OB.6.2 - Aumentare il livello di sicurezza informatica dei portali istituzionali della Pubblica Amministrazione </a:t>
                      </a:r>
                    </a:p>
                  </a:txBody>
                  <a:tcPr>
                    <a:solidFill>
                      <a:schemeClr val="bg1"/>
                    </a:solidFill>
                  </a:tcPr>
                </a:tc>
                <a:extLst>
                  <a:ext uri="{0D108BD9-81ED-4DB2-BD59-A6C34878D82A}">
                    <a16:rowId xmlns:a16="http://schemas.microsoft.com/office/drawing/2014/main" val="4109555951"/>
                  </a:ext>
                </a:extLst>
              </a:tr>
              <a:tr h="640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Dimensione economica dell’obiettivo (iva esclusa)</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3.760.000</a:t>
                      </a:r>
                    </a:p>
                  </a:txBody>
                  <a:tcPr>
                    <a:solidFill>
                      <a:schemeClr val="bg1"/>
                    </a:solidFill>
                  </a:tcPr>
                </a:tc>
                <a:extLst>
                  <a:ext uri="{0D108BD9-81ED-4DB2-BD59-A6C34878D82A}">
                    <a16:rowId xmlns:a16="http://schemas.microsoft.com/office/drawing/2014/main" val="3306709486"/>
                  </a:ext>
                </a:extLst>
              </a:tr>
              <a:tr h="4267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Tempi stimati necessari per il suo conseguimento</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12 mesi (fine contratto)</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Verifica del beneficio: ulteriori 36 mesi</a:t>
                      </a:r>
                    </a:p>
                  </a:txBody>
                  <a:tcPr>
                    <a:solidFill>
                      <a:schemeClr val="bg1"/>
                    </a:solidFill>
                  </a:tcPr>
                </a:tc>
                <a:extLst>
                  <a:ext uri="{0D108BD9-81ED-4DB2-BD59-A6C34878D82A}">
                    <a16:rowId xmlns:a16="http://schemas.microsoft.com/office/drawing/2014/main" val="1339970467"/>
                  </a:ext>
                </a:extLst>
              </a:tr>
              <a:tr h="2133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Incidenza dell’obiettivo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75,20%</a:t>
                      </a:r>
                    </a:p>
                  </a:txBody>
                  <a:tcPr>
                    <a:solidFill>
                      <a:schemeClr val="bg1"/>
                    </a:solidFill>
                  </a:tcPr>
                </a:tc>
                <a:extLst>
                  <a:ext uri="{0D108BD9-81ED-4DB2-BD59-A6C34878D82A}">
                    <a16:rowId xmlns:a16="http://schemas.microsoft.com/office/drawing/2014/main" val="853215100"/>
                  </a:ext>
                </a:extLst>
              </a:tr>
            </a:tbl>
          </a:graphicData>
        </a:graphic>
      </p:graphicFrame>
    </p:spTree>
    <p:extLst>
      <p:ext uri="{BB962C8B-B14F-4D97-AF65-F5344CB8AC3E}">
        <p14:creationId xmlns:p14="http://schemas.microsoft.com/office/powerpoint/2010/main" val="809289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075669028"/>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IM1.01</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12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Migrazione cloud = 100%</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dei sistemi migrati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dei sistemi da migrare (*)</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.01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Eccezioni: si considerano esclusivamente i sistemi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endParaRPr lang="it-IT" sz="1600" kern="1200" dirty="0">
                            <a:solidFill>
                              <a:srgbClr val="0070C0"/>
                            </a:solidFill>
                            <a:latin typeface="Calibri" panose="020F0502020204030204" pitchFamily="34" charset="0"/>
                            <a:ea typeface="+mn-ea"/>
                            <a:cs typeface="Calibri" panose="020F0502020204030204" pitchFamily="34" charset="0"/>
                          </a:endParaRP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I sistemi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oggetto di reingegnerizzazione, sono oggetto di altro indicatore</a:t>
                          </a: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075669028"/>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IM1.01</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12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Migrazione cloud = 100%</a:t>
                          </a:r>
                        </a:p>
                      </a:txBody>
                      <a:tcPr>
                        <a:solidFill>
                          <a:schemeClr val="bg1"/>
                        </a:solid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56129" r="-142" b="-105161"/>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Eccezioni: si considerano esclusivamente i sistemi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endParaRPr lang="it-IT" sz="1600" kern="1200" dirty="0">
                            <a:solidFill>
                              <a:srgbClr val="0070C0"/>
                            </a:solidFill>
                            <a:latin typeface="Calibri" panose="020F0502020204030204" pitchFamily="34" charset="0"/>
                            <a:ea typeface="+mn-ea"/>
                            <a:cs typeface="Calibri" panose="020F0502020204030204" pitchFamily="34" charset="0"/>
                          </a:endParaRP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I sistemi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oggetto di reingegnerizzazione, sono oggetto di altro indicatore</a:t>
                          </a: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580836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53</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814411059"/>
                  </p:ext>
                </p:extLst>
              </p:nvPr>
            </p:nvGraphicFramePr>
            <p:xfrm>
              <a:off x="404447" y="1670434"/>
              <a:ext cx="11328238" cy="400237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IM1.02</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Abbattimento costi </a:t>
                          </a:r>
                          <a14:m>
                            <m:oMath xmlns:m="http://schemas.openxmlformats.org/officeDocument/2006/math">
                              <m:r>
                                <a:rPr lang="it-IT" sz="1600" b="0" i="1" kern="1200" smtClean="0">
                                  <a:solidFill>
                                    <a:srgbClr val="0070C0"/>
                                  </a:solidFill>
                                  <a:latin typeface="Cambria Math" panose="02040503050406030204" pitchFamily="18" charset="0"/>
                                  <a:ea typeface="+mn-ea"/>
                                  <a:cs typeface="Calibri" panose="020F0502020204030204" pitchFamily="34" charset="0"/>
                                </a:rPr>
                                <m:t>≥10%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Costo complessivo nuovo modello cloud (*)</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Costo complessivo infrastruttura tradizionale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.02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b="0" i="1" kern="1200" dirty="0" smtClean="0">
                                          <a:solidFill>
                                            <a:srgbClr val="0070C0"/>
                                          </a:solidFill>
                                          <a:latin typeface="Cambria Math" panose="02040503050406030204" pitchFamily="18" charset="0"/>
                                          <a:ea typeface="+mn-ea"/>
                                          <a:cs typeface="Calibri" panose="020F0502020204030204" pitchFamily="34" charset="0"/>
                                        </a:rPr>
                                        <m:t>𝐷</m:t>
                                      </m:r>
                                      <m:r>
                                        <a:rPr lang="it-IT" sz="1600" b="0" i="1" kern="1200" dirty="0" smtClean="0">
                                          <a:solidFill>
                                            <a:srgbClr val="0070C0"/>
                                          </a:solidFill>
                                          <a:latin typeface="Cambria Math" panose="02040503050406030204" pitchFamily="18" charset="0"/>
                                          <a:ea typeface="+mn-ea"/>
                                          <a:cs typeface="Calibri" panose="020F0502020204030204" pitchFamily="34" charset="0"/>
                                        </a:rPr>
                                        <m:t>−</m:t>
                                      </m:r>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 migrazione completa dei sistemi.</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a regime dopo migrazione completa dei sistemi</a:t>
                          </a: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814411059"/>
                  </p:ext>
                </p:extLst>
              </p:nvPr>
            </p:nvGraphicFramePr>
            <p:xfrm>
              <a:off x="404447" y="1670434"/>
              <a:ext cx="11328238" cy="400237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IM1.02</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endParaRPr lang="it-IT"/>
                        </a:p>
                      </a:txBody>
                      <a:tcPr>
                        <a:blipFill>
                          <a:blip r:embed="rId4"/>
                          <a:stretch>
                            <a:fillRect l="-32290" t="-621818" r="-142" b="-505455"/>
                          </a:stretch>
                        </a:blip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56129" r="-142" b="-79355"/>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 migrazione completa dei sistemi.</a:t>
                          </a:r>
                        </a:p>
                      </a:txBody>
                      <a:tcPr>
                        <a:solidFill>
                          <a:schemeClr val="bg1"/>
                        </a:solidFill>
                      </a:tcPr>
                    </a:tc>
                    <a:extLst>
                      <a:ext uri="{0D108BD9-81ED-4DB2-BD59-A6C34878D82A}">
                        <a16:rowId xmlns:a16="http://schemas.microsoft.com/office/drawing/2014/main" val="1286831038"/>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a regime dopo migrazione completa dei sistemi</a:t>
                          </a: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2160172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05938082"/>
              </p:ext>
            </p:extLst>
          </p:nvPr>
        </p:nvGraphicFramePr>
        <p:xfrm>
          <a:off x="404447" y="1670434"/>
          <a:ext cx="11328238" cy="424704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Codifica e denominazione obiettivo</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OB2: Strategia di trasformazione digitale (mappa dei servizi digitali)</a:t>
                      </a:r>
                    </a:p>
                  </a:txBody>
                  <a:tcPr>
                    <a:solidFill>
                      <a:schemeClr val="bg1"/>
                    </a:solidFill>
                  </a:tcPr>
                </a:tc>
                <a:extLst>
                  <a:ext uri="{0D108BD9-81ED-4DB2-BD59-A6C34878D82A}">
                    <a16:rowId xmlns:a16="http://schemas.microsoft.com/office/drawing/2014/main" val="667136083"/>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 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Definizione di una mappa dei servizi digitali che identifichi chiaramente i servizi da reingegnerizzare, i nuovi servizi da sviluppare ed i servizi da dismettere nel nuovo modello, con rispettiva priorità.</a:t>
                      </a:r>
                    </a:p>
                  </a:txBody>
                  <a:tcPr>
                    <a:solidFill>
                      <a:schemeClr val="bg1"/>
                    </a:solidFill>
                  </a:tcPr>
                </a:tc>
                <a:extLst>
                  <a:ext uri="{0D108BD9-81ED-4DB2-BD59-A6C34878D82A}">
                    <a16:rowId xmlns:a16="http://schemas.microsoft.com/office/drawing/2014/main" val="1286831038"/>
                  </a:ext>
                </a:extLst>
              </a:tr>
              <a:tr h="8534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Riferimento al Piano Triennale AGID</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OB.1.1 - Migliorare la capacità di generare ed erogare servizi digitali </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OB.4.2 - Migliorare la qualità e la sicurezza dei servizi digitali erogati dalle Amministrazioni centrali OB.6.2 - Aumentare il livello di sicurezza informatica dei portali istituzionali della Pubblica Amministrazione </a:t>
                      </a:r>
                    </a:p>
                  </a:txBody>
                  <a:tcPr>
                    <a:solidFill>
                      <a:schemeClr val="bg1"/>
                    </a:solidFill>
                  </a:tcPr>
                </a:tc>
                <a:extLst>
                  <a:ext uri="{0D108BD9-81ED-4DB2-BD59-A6C34878D82A}">
                    <a16:rowId xmlns:a16="http://schemas.microsoft.com/office/drawing/2014/main" val="4109555951"/>
                  </a:ext>
                </a:extLst>
              </a:tr>
              <a:tr h="640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Dimensione economica dell’obiettivo (iva esclusa)</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1.240.000</a:t>
                      </a:r>
                    </a:p>
                  </a:txBody>
                  <a:tcPr>
                    <a:solidFill>
                      <a:schemeClr val="bg1"/>
                    </a:solidFill>
                  </a:tcPr>
                </a:tc>
                <a:extLst>
                  <a:ext uri="{0D108BD9-81ED-4DB2-BD59-A6C34878D82A}">
                    <a16:rowId xmlns:a16="http://schemas.microsoft.com/office/drawing/2014/main" val="3306709486"/>
                  </a:ext>
                </a:extLst>
              </a:tr>
              <a:tr h="4267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Tempi stimati necessari per il suo conseguimento</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12 mesi (fine contratto)</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Verifica del beneficio: ulteriori 36 mesi</a:t>
                      </a:r>
                    </a:p>
                  </a:txBody>
                  <a:tcPr>
                    <a:solidFill>
                      <a:schemeClr val="bg1"/>
                    </a:solidFill>
                  </a:tcPr>
                </a:tc>
                <a:extLst>
                  <a:ext uri="{0D108BD9-81ED-4DB2-BD59-A6C34878D82A}">
                    <a16:rowId xmlns:a16="http://schemas.microsoft.com/office/drawing/2014/main" val="1339970467"/>
                  </a:ext>
                </a:extLst>
              </a:tr>
              <a:tr h="2133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Incidenza dell’obiettivo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24,80%</a:t>
                      </a:r>
                    </a:p>
                  </a:txBody>
                  <a:tcPr>
                    <a:solidFill>
                      <a:schemeClr val="bg1"/>
                    </a:solidFill>
                  </a:tcPr>
                </a:tc>
                <a:extLst>
                  <a:ext uri="{0D108BD9-81ED-4DB2-BD59-A6C34878D82A}">
                    <a16:rowId xmlns:a16="http://schemas.microsoft.com/office/drawing/2014/main" val="853215100"/>
                  </a:ext>
                </a:extLst>
              </a:tr>
            </a:tbl>
          </a:graphicData>
        </a:graphic>
      </p:graphicFrame>
    </p:spTree>
    <p:extLst>
      <p:ext uri="{BB962C8B-B14F-4D97-AF65-F5344CB8AC3E}">
        <p14:creationId xmlns:p14="http://schemas.microsoft.com/office/powerpoint/2010/main" val="942594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429804105"/>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IM2.01</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 (mappa dei servizi digitali)</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12 mesi - servizi prioritari reingegnerizzati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m:t>
                              </m:r>
                            </m:oMath>
                          </a14:m>
                          <a:r>
                            <a:rPr lang="it-IT" sz="1600" kern="1200" dirty="0">
                              <a:solidFill>
                                <a:srgbClr val="0070C0"/>
                              </a:solidFill>
                              <a:latin typeface="Calibri" panose="020F0502020204030204" pitchFamily="34" charset="0"/>
                              <a:ea typeface="+mn-ea"/>
                              <a:cs typeface="Calibri" panose="020F0502020204030204" pitchFamily="34" charset="0"/>
                            </a:rPr>
                            <a:t> 60%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24 mesi - servizi prioritari reingegnerizzati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m:t>
                              </m:r>
                            </m:oMath>
                          </a14:m>
                          <a:r>
                            <a:rPr lang="it-IT" sz="1600" kern="1200" dirty="0">
                              <a:solidFill>
                                <a:srgbClr val="0070C0"/>
                              </a:solidFill>
                              <a:latin typeface="Calibri" panose="020F0502020204030204" pitchFamily="34" charset="0"/>
                              <a:ea typeface="+mn-ea"/>
                              <a:cs typeface="Calibri" panose="020F0502020204030204" pitchFamily="34" charset="0"/>
                            </a:rPr>
                            <a:t> 100%</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dei servizi reingegnerizzati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dei sistemi da reingegnerizzare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.01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429804105"/>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IM2.01</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 (mappa dei servizi digitali)</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endParaRPr lang="it-IT"/>
                        </a:p>
                      </a:txBody>
                      <a:tcPr>
                        <a:blipFill>
                          <a:blip r:embed="rId4"/>
                          <a:stretch>
                            <a:fillRect l="-32290" t="-360000" r="-142" b="-292632"/>
                          </a:stretch>
                        </a:blip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81935" r="-142" b="-79355"/>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607857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303642965"/>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IM2.02</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12 mesi - servizi prioritari rilasciati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m:t>
                              </m:r>
                            </m:oMath>
                          </a14:m>
                          <a:r>
                            <a:rPr lang="it-IT" sz="1600" kern="1200" dirty="0">
                              <a:solidFill>
                                <a:srgbClr val="0070C0"/>
                              </a:solidFill>
                              <a:latin typeface="Calibri" panose="020F0502020204030204" pitchFamily="34" charset="0"/>
                              <a:ea typeface="+mn-ea"/>
                              <a:cs typeface="Calibri" panose="020F0502020204030204" pitchFamily="34" charset="0"/>
                            </a:rPr>
                            <a:t> 60%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24 mesi - servizi prioritari da rilasciare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m:t>
                              </m:r>
                            </m:oMath>
                          </a14:m>
                          <a:r>
                            <a:rPr lang="it-IT" sz="1600" kern="1200" dirty="0">
                              <a:solidFill>
                                <a:srgbClr val="0070C0"/>
                              </a:solidFill>
                              <a:latin typeface="Calibri" panose="020F0502020204030204" pitchFamily="34" charset="0"/>
                              <a:ea typeface="+mn-ea"/>
                              <a:cs typeface="Calibri" panose="020F0502020204030204" pitchFamily="34" charset="0"/>
                            </a:rPr>
                            <a:t> 100%</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dei nuovi servizi prioritari rilasciati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dei sistemi nuovi servizi prioritari da rilasciare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.01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303642965"/>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IM2.02</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Attuazione completa della strategia definita</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attuazione della strategia nei 36 mesi successivi alla sua approvazione da parte dell’Amministrazione</a:t>
                          </a:r>
                        </a:p>
                      </a:txBody>
                      <a:tcPr>
                        <a:solidFill>
                          <a:schemeClr val="bg1"/>
                        </a:solidFill>
                      </a:tcPr>
                    </a:tc>
                    <a:extLst>
                      <a:ext uri="{0D108BD9-81ED-4DB2-BD59-A6C34878D82A}">
                        <a16:rowId xmlns:a16="http://schemas.microsoft.com/office/drawing/2014/main" val="2357972530"/>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endParaRPr lang="it-IT"/>
                        </a:p>
                      </a:txBody>
                      <a:tcPr>
                        <a:blipFill>
                          <a:blip r:embed="rId4"/>
                          <a:stretch>
                            <a:fillRect l="-32290" t="-360000" r="-142" b="-292632"/>
                          </a:stretch>
                        </a:blip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81935" r="-142" b="-79355"/>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della strategia</a:t>
                          </a:r>
                        </a:p>
                      </a:txBody>
                      <a:tcPr>
                        <a:solidFill>
                          <a:schemeClr val="bg1"/>
                        </a:solidFill>
                      </a:tcPr>
                    </a:tc>
                    <a:extLst>
                      <a:ext uri="{0D108BD9-81ED-4DB2-BD59-A6C34878D82A}">
                        <a16:rowId xmlns:a16="http://schemas.microsoft.com/office/drawing/2014/main" val="1286831038"/>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3946284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464871"/>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p:txBody>
      </p:sp>
      <p:sp>
        <p:nvSpPr>
          <p:cNvPr id="11" name="Rettangolo 10">
            <a:extLst>
              <a:ext uri="{FF2B5EF4-FFF2-40B4-BE49-F238E27FC236}">
                <a16:creationId xmlns:a16="http://schemas.microsoft.com/office/drawing/2014/main" id="{BE993BE5-3D14-0935-C640-90CFC8B16E6B}"/>
              </a:ext>
            </a:extLst>
          </p:cNvPr>
          <p:cNvSpPr/>
          <p:nvPr/>
        </p:nvSpPr>
        <p:spPr>
          <a:xfrm>
            <a:off x="306918" y="1532358"/>
            <a:ext cx="11167044" cy="880369"/>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contratto contiene anche indicatori definiti di governance, in quanto l’accordo quadro rientra tra le gare strategiche predisposte ai sensi del Piano Triennale.</a:t>
            </a:r>
          </a:p>
        </p:txBody>
      </p:sp>
      <p:graphicFrame>
        <p:nvGraphicFramePr>
          <p:cNvPr id="12" name="Tabella 11">
            <a:extLst>
              <a:ext uri="{FF2B5EF4-FFF2-40B4-BE49-F238E27FC236}">
                <a16:creationId xmlns:a16="http://schemas.microsoft.com/office/drawing/2014/main" id="{26C018F0-9D69-8F07-22C2-E5C03F808CBA}"/>
              </a:ext>
            </a:extLst>
          </p:cNvPr>
          <p:cNvGraphicFramePr>
            <a:graphicFrameLocks noGrp="1"/>
          </p:cNvGraphicFramePr>
          <p:nvPr/>
        </p:nvGraphicFramePr>
        <p:xfrm>
          <a:off x="395654" y="2582978"/>
          <a:ext cx="9510835" cy="3176746"/>
        </p:xfrm>
        <a:graphic>
          <a:graphicData uri="http://schemas.openxmlformats.org/drawingml/2006/table">
            <a:tbl>
              <a:tblPr/>
              <a:tblGrid>
                <a:gridCol w="6450703">
                  <a:extLst>
                    <a:ext uri="{9D8B030D-6E8A-4147-A177-3AD203B41FA5}">
                      <a16:colId xmlns:a16="http://schemas.microsoft.com/office/drawing/2014/main" val="1754440126"/>
                    </a:ext>
                  </a:extLst>
                </a:gridCol>
                <a:gridCol w="3060132">
                  <a:extLst>
                    <a:ext uri="{9D8B030D-6E8A-4147-A177-3AD203B41FA5}">
                      <a16:colId xmlns:a16="http://schemas.microsoft.com/office/drawing/2014/main" val="2171945825"/>
                    </a:ext>
                  </a:extLst>
                </a:gridCol>
              </a:tblGrid>
              <a:tr h="330911">
                <a:tc gridSpan="2">
                  <a:txBody>
                    <a:bodyPr/>
                    <a:lstStyle/>
                    <a:p>
                      <a:pPr algn="ctr" fontAlgn="ctr"/>
                      <a:r>
                        <a:rPr lang="it-IT" sz="1100" b="1" i="0" u="none" strike="noStrike">
                          <a:solidFill>
                            <a:srgbClr val="000000"/>
                          </a:solidFill>
                          <a:effectLst/>
                          <a:latin typeface="Calibri" panose="020F0502020204030204" pitchFamily="34" charset="0"/>
                        </a:rPr>
                        <a:t>INDICATORI GENERALI DI DIGITALIZZAZIONE </a:t>
                      </a:r>
                      <a:r>
                        <a:rPr lang="it-IT" sz="1100" b="1" i="1" u="none" strike="noStrike">
                          <a:solidFill>
                            <a:srgbClr val="FF0000"/>
                          </a:solidFill>
                          <a:effectLst/>
                          <a:latin typeface="Calibri" panose="020F0502020204030204" pitchFamily="34" charset="0"/>
                        </a:rPr>
                        <a:t>(inserire almeno 1 indicatore) - </a:t>
                      </a:r>
                      <a:r>
                        <a:rPr lang="it-IT" sz="1100" b="1" i="0" u="none" strike="noStrike">
                          <a:solidFill>
                            <a:srgbClr val="000000"/>
                          </a:solidFill>
                          <a:effectLst/>
                          <a:latin typeface="Calibri" panose="020F0502020204030204" pitchFamily="34" charset="0"/>
                        </a:rPr>
                        <a:t>par. 7.1 "Indicatori Generali di Digitalizzazione"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extLst>
                  <a:ext uri="{0D108BD9-81ED-4DB2-BD59-A6C34878D82A}">
                    <a16:rowId xmlns:a16="http://schemas.microsoft.com/office/drawing/2014/main" val="3598923311"/>
                  </a:ext>
                </a:extLst>
              </a:tr>
              <a:tr h="330911">
                <a:tc>
                  <a:txBody>
                    <a:bodyPr/>
                    <a:lstStyle/>
                    <a:p>
                      <a:pPr algn="l" fontAlgn="ctr"/>
                      <a:r>
                        <a:rPr lang="it-IT" sz="1100" b="1" i="1" u="none" strike="noStrike">
                          <a:solidFill>
                            <a:srgbClr val="222B35"/>
                          </a:solidFill>
                          <a:effectLst/>
                          <a:latin typeface="Calibri" panose="020F0502020204030204" pitchFamily="34" charset="0"/>
                        </a:rPr>
                        <a:t>IQT1- Riduzione % della spesa per l’erogazione del servizio</a:t>
                      </a:r>
                      <a:r>
                        <a:rPr lang="it-IT" sz="1100" b="1" i="1" u="none" strike="noStrike">
                          <a:solidFill>
                            <a:srgbClr val="C00000"/>
                          </a:solidFill>
                          <a:effectLst/>
                          <a:latin typeface="Calibri" panose="020F0502020204030204" pitchFamily="34" charset="0"/>
                        </a:rPr>
                        <a:t> (Formato %,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56542059"/>
                  </a:ext>
                </a:extLst>
              </a:tr>
              <a:tr h="215092">
                <a:tc>
                  <a:txBody>
                    <a:bodyPr/>
                    <a:lstStyle/>
                    <a:p>
                      <a:pPr algn="l" fontAlgn="ctr"/>
                      <a:r>
                        <a:rPr lang="it-IT" sz="1100" b="1" i="1" u="none" strike="noStrike">
                          <a:solidFill>
                            <a:srgbClr val="222B35"/>
                          </a:solidFill>
                          <a:effectLst/>
                          <a:latin typeface="Calibri" panose="020F0502020204030204" pitchFamily="34" charset="0"/>
                        </a:rPr>
                        <a:t>IQT2- Riduzione % dei tempi di erogazione del servizio</a:t>
                      </a:r>
                      <a:r>
                        <a:rPr lang="it-IT" sz="1100" b="1" i="1" u="none" strike="noStrike">
                          <a:solidFill>
                            <a:srgbClr val="C00000"/>
                          </a:solidFill>
                          <a:effectLst/>
                          <a:latin typeface="Calibri" panose="020F0502020204030204" pitchFamily="34" charset="0"/>
                        </a:rPr>
                        <a:t> (Formato %,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49941680"/>
                  </a:ext>
                </a:extLst>
              </a:tr>
              <a:tr h="413639">
                <a:tc>
                  <a:txBody>
                    <a:bodyPr/>
                    <a:lstStyle/>
                    <a:p>
                      <a:pPr algn="l" fontAlgn="ctr"/>
                      <a:r>
                        <a:rPr lang="it-IT" sz="1100" b="1" i="1" u="none" strike="noStrike">
                          <a:solidFill>
                            <a:srgbClr val="222B35"/>
                          </a:solidFill>
                          <a:effectLst/>
                          <a:latin typeface="Calibri" panose="020F0502020204030204" pitchFamily="34" charset="0"/>
                        </a:rPr>
                        <a:t>IQT3- Numero servizi aggiuntivi offerti all’utenza interna, esterna (cittadini), esterna (imprese), altre PA 8</a:t>
                      </a:r>
                      <a:r>
                        <a:rPr lang="it-IT" sz="1100" b="1" i="1" u="none" strike="noStrike">
                          <a:solidFill>
                            <a:srgbClr val="C00000"/>
                          </a:solidFill>
                          <a:effectLst/>
                          <a:latin typeface="Calibri" panose="020F0502020204030204" pitchFamily="34" charset="0"/>
                        </a:rPr>
                        <a:t> (Formato Numero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Numero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8188573"/>
                  </a:ext>
                </a:extLst>
              </a:tr>
              <a:tr h="215092">
                <a:tc>
                  <a:txBody>
                    <a:bodyPr/>
                    <a:lstStyle/>
                    <a:p>
                      <a:pPr algn="l" fontAlgn="ctr"/>
                      <a:r>
                        <a:rPr lang="it-IT" sz="1100" b="1" i="1" u="none" strike="noStrike">
                          <a:solidFill>
                            <a:srgbClr val="222B35"/>
                          </a:solidFill>
                          <a:effectLst/>
                          <a:latin typeface="Calibri" panose="020F0502020204030204" pitchFamily="34" charset="0"/>
                        </a:rPr>
                        <a:t>IQL1- Obiettivi CAD raggiunti con l’intervento </a:t>
                      </a:r>
                      <a:r>
                        <a:rPr lang="it-IT" sz="1100" b="1" i="1" u="none" strike="noStrike">
                          <a:solidFill>
                            <a:srgbClr val="C00000"/>
                          </a:solidFill>
                          <a:effectLst/>
                          <a:latin typeface="Calibri" panose="020F0502020204030204" pitchFamily="34" charset="0"/>
                        </a:rPr>
                        <a:t>(Formato Testo - indicare obiettivo/i CAD)</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1808500"/>
                  </a:ext>
                </a:extLst>
              </a:tr>
              <a:tr h="215092">
                <a:tc>
                  <a:txBody>
                    <a:bodyPr/>
                    <a:lstStyle/>
                    <a:p>
                      <a:pPr algn="l" fontAlgn="ctr"/>
                      <a:r>
                        <a:rPr lang="it-IT" sz="1100" b="1" i="1" u="none" strike="noStrike">
                          <a:solidFill>
                            <a:srgbClr val="222B35"/>
                          </a:solidFill>
                          <a:effectLst/>
                          <a:latin typeface="Calibri" panose="020F0502020204030204" pitchFamily="34" charset="0"/>
                        </a:rPr>
                        <a:t>IQL2- Integrazione con infrastrutture immateriali </a:t>
                      </a:r>
                      <a:r>
                        <a:rPr lang="it-IT" sz="1100" b="1" i="1" u="none" strike="noStrike">
                          <a:solidFill>
                            <a:srgbClr val="C00000"/>
                          </a:solidFill>
                          <a:effectLst/>
                          <a:latin typeface="Calibri" panose="020F0502020204030204" pitchFamily="34" charset="0"/>
                        </a:rPr>
                        <a:t>(Formato Testo - indicare Infrastruttura/e)</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3577345"/>
                  </a:ext>
                </a:extLst>
              </a:tr>
              <a:tr h="413639">
                <a:tc>
                  <a:txBody>
                    <a:bodyPr/>
                    <a:lstStyle/>
                    <a:p>
                      <a:pPr algn="l" fontAlgn="ctr"/>
                      <a:r>
                        <a:rPr lang="it-IT" sz="1100" b="1" i="1" u="none" strike="noStrike">
                          <a:solidFill>
                            <a:srgbClr val="222B35"/>
                          </a:solidFill>
                          <a:effectLst/>
                          <a:latin typeface="Calibri" panose="020F0502020204030204" pitchFamily="34" charset="0"/>
                        </a:rPr>
                        <a:t>IQL3- Integrazione con Basi Dati di interesse nazionale</a:t>
                      </a:r>
                      <a:r>
                        <a:rPr lang="it-IT" sz="1100" b="1" i="1" u="none" strike="noStrike">
                          <a:solidFill>
                            <a:srgbClr val="C00000"/>
                          </a:solidFill>
                          <a:effectLst/>
                          <a:latin typeface="Calibri" panose="020F0502020204030204" pitchFamily="34" charset="0"/>
                        </a:rPr>
                        <a:t> (Formato Testo - indicare BD interesse naz)</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89541051"/>
                  </a:ext>
                </a:extLst>
              </a:tr>
              <a:tr h="413639">
                <a:tc>
                  <a:txBody>
                    <a:bodyPr/>
                    <a:lstStyle/>
                    <a:p>
                      <a:pPr algn="l" fontAlgn="ctr"/>
                      <a:r>
                        <a:rPr lang="it-IT" sz="1100" b="1" i="1" u="none" strike="noStrike">
                          <a:solidFill>
                            <a:srgbClr val="222B35"/>
                          </a:solidFill>
                          <a:effectLst/>
                          <a:latin typeface="Calibri" panose="020F0502020204030204" pitchFamily="34" charset="0"/>
                        </a:rPr>
                        <a:t>ICR1- Riuso di processi per erogazione servizi</a:t>
                      </a:r>
                      <a:r>
                        <a:rPr lang="it-IT" sz="1100" b="1" i="1" u="none" strike="noStrike">
                          <a:solidFill>
                            <a:srgbClr val="C00000"/>
                          </a:solidFill>
                          <a:effectLst/>
                          <a:latin typeface="Calibri" panose="020F0502020204030204" pitchFamily="34" charset="0"/>
                        </a:rPr>
                        <a:t> (Formato Testo - indicare Processi/Amministrazioni)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51932867"/>
                  </a:ext>
                </a:extLst>
              </a:tr>
              <a:tr h="215092">
                <a:tc>
                  <a:txBody>
                    <a:bodyPr/>
                    <a:lstStyle/>
                    <a:p>
                      <a:pPr algn="l" fontAlgn="ctr"/>
                      <a:r>
                        <a:rPr lang="it-IT" sz="1100" b="1" i="1" u="none" strike="noStrike">
                          <a:solidFill>
                            <a:srgbClr val="222B35"/>
                          </a:solidFill>
                          <a:effectLst/>
                          <a:latin typeface="Calibri" panose="020F0502020204030204" pitchFamily="34" charset="0"/>
                        </a:rPr>
                        <a:t>ICR2- Riuso soluzioni tecniche (</a:t>
                      </a:r>
                      <a:r>
                        <a:rPr lang="it-IT" sz="1100" b="1" i="1" u="none" strike="noStrike">
                          <a:solidFill>
                            <a:srgbClr val="C00000"/>
                          </a:solidFill>
                          <a:effectLst/>
                          <a:latin typeface="Calibri" panose="020F0502020204030204" pitchFamily="34" charset="0"/>
                        </a:rPr>
                        <a:t>Formato testo - indicare Soluzione/Amministrazione)</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53806305"/>
                  </a:ext>
                </a:extLst>
              </a:tr>
              <a:tr h="413639">
                <a:tc>
                  <a:txBody>
                    <a:bodyPr/>
                    <a:lstStyle/>
                    <a:p>
                      <a:pPr algn="l" fontAlgn="ctr"/>
                      <a:r>
                        <a:rPr lang="it-IT" sz="1100" b="1" i="1" u="none" strike="noStrike">
                          <a:solidFill>
                            <a:srgbClr val="222B35"/>
                          </a:solidFill>
                          <a:effectLst/>
                          <a:latin typeface="Calibri" panose="020F0502020204030204" pitchFamily="34" charset="0"/>
                        </a:rPr>
                        <a:t>ICR3- Collaborazione con altre Amministrazioni (progetto in  co-working)</a:t>
                      </a:r>
                      <a:r>
                        <a:rPr lang="it-IT" sz="1100" b="1" i="1" u="none" strike="noStrike">
                          <a:solidFill>
                            <a:srgbClr val="C00000"/>
                          </a:solidFill>
                          <a:effectLst/>
                          <a:latin typeface="Calibri" panose="020F0502020204030204" pitchFamily="34" charset="0"/>
                        </a:rPr>
                        <a:t> (Formato Testo - indicare Amministrazioni)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dirty="0">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82281125"/>
                  </a:ext>
                </a:extLst>
              </a:tr>
            </a:tbl>
          </a:graphicData>
        </a:graphic>
      </p:graphicFrame>
    </p:spTree>
    <p:extLst>
      <p:ext uri="{BB962C8B-B14F-4D97-AF65-F5344CB8AC3E}">
        <p14:creationId xmlns:p14="http://schemas.microsoft.com/office/powerpoint/2010/main" val="3869212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58</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464871"/>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p:txBody>
      </p:sp>
      <p:graphicFrame>
        <p:nvGraphicFramePr>
          <p:cNvPr id="2" name="Tabella 1">
            <a:extLst>
              <a:ext uri="{FF2B5EF4-FFF2-40B4-BE49-F238E27FC236}">
                <a16:creationId xmlns:a16="http://schemas.microsoft.com/office/drawing/2014/main" id="{2C283635-8406-8C9D-B9F5-33BA380180C4}"/>
              </a:ext>
            </a:extLst>
          </p:cNvPr>
          <p:cNvGraphicFramePr>
            <a:graphicFrameLocks noGrp="1"/>
          </p:cNvGraphicFramePr>
          <p:nvPr/>
        </p:nvGraphicFramePr>
        <p:xfrm>
          <a:off x="436126" y="1995771"/>
          <a:ext cx="9080500" cy="3217545"/>
        </p:xfrm>
        <a:graphic>
          <a:graphicData uri="http://schemas.openxmlformats.org/drawingml/2006/table">
            <a:tbl>
              <a:tblPr/>
              <a:tblGrid>
                <a:gridCol w="6158829">
                  <a:extLst>
                    <a:ext uri="{9D8B030D-6E8A-4147-A177-3AD203B41FA5}">
                      <a16:colId xmlns:a16="http://schemas.microsoft.com/office/drawing/2014/main" val="759770587"/>
                    </a:ext>
                  </a:extLst>
                </a:gridCol>
                <a:gridCol w="2921671">
                  <a:extLst>
                    <a:ext uri="{9D8B030D-6E8A-4147-A177-3AD203B41FA5}">
                      <a16:colId xmlns:a16="http://schemas.microsoft.com/office/drawing/2014/main" val="180558537"/>
                    </a:ext>
                  </a:extLst>
                </a:gridCol>
              </a:tblGrid>
              <a:tr h="468630">
                <a:tc gridSpan="2">
                  <a:txBody>
                    <a:bodyPr/>
                    <a:lstStyle/>
                    <a:p>
                      <a:pPr algn="ctr" fontAlgn="ctr"/>
                      <a:r>
                        <a:rPr lang="it-IT" sz="1100" b="1" i="0" u="none" strike="noStrike" dirty="0">
                          <a:solidFill>
                            <a:srgbClr val="000000"/>
                          </a:solidFill>
                          <a:effectLst/>
                          <a:latin typeface="Calibri" panose="020F0502020204030204" pitchFamily="34" charset="0"/>
                        </a:rPr>
                        <a:t>INDICATORI SPECIFICI DI DIGITALIZZAZIONE - </a:t>
                      </a:r>
                      <a:r>
                        <a:rPr lang="it-IT" sz="1100" b="1" i="0" u="none" strike="noStrike" dirty="0">
                          <a:solidFill>
                            <a:srgbClr val="FF0000"/>
                          </a:solidFill>
                          <a:effectLst/>
                          <a:latin typeface="Calibri" panose="020F0502020204030204" pitchFamily="34" charset="0"/>
                        </a:rPr>
                        <a:t>solo Lotto 1 e 2 con Contratti &gt; 10.000.000,00 (IVA Esclusa) </a:t>
                      </a:r>
                      <a:br>
                        <a:rPr lang="it-IT" sz="1100" b="1" i="0" u="none" strike="noStrike" dirty="0">
                          <a:solidFill>
                            <a:srgbClr val="FF0000"/>
                          </a:solidFill>
                          <a:effectLst/>
                          <a:latin typeface="Calibri" panose="020F0502020204030204" pitchFamily="34" charset="0"/>
                        </a:rPr>
                      </a:br>
                      <a:r>
                        <a:rPr lang="it-IT" sz="1100" b="1" i="0" u="none" strike="noStrike" dirty="0">
                          <a:solidFill>
                            <a:srgbClr val="FF0000"/>
                          </a:solidFill>
                          <a:effectLst/>
                          <a:latin typeface="Calibri" panose="020F0502020204030204" pitchFamily="34" charset="0"/>
                        </a:rPr>
                        <a:t>- specificare almeno 1 indicatore  - </a:t>
                      </a:r>
                      <a:r>
                        <a:rPr lang="it-IT" sz="1100" b="1" i="0" u="none" strike="noStrike" dirty="0">
                          <a:solidFill>
                            <a:srgbClr val="000000"/>
                          </a:solidFill>
                          <a:effectLst/>
                          <a:latin typeface="Calibri" panose="020F0502020204030204" pitchFamily="34" charset="0"/>
                        </a:rPr>
                        <a:t>par. 7.2.3 "Indicatori Specifici di Digitalizzazione per la Gara Strategica Servizi Applicativi in ottica Cloud"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extLst>
                  <a:ext uri="{0D108BD9-81ED-4DB2-BD59-A6C34878D82A}">
                    <a16:rowId xmlns:a16="http://schemas.microsoft.com/office/drawing/2014/main" val="3517298883"/>
                  </a:ext>
                </a:extLst>
              </a:tr>
              <a:tr h="506730">
                <a:tc>
                  <a:txBody>
                    <a:bodyPr/>
                    <a:lstStyle/>
                    <a:p>
                      <a:pPr algn="l" fontAlgn="b"/>
                      <a:r>
                        <a:rPr lang="it-IT" sz="1100" b="1" i="1" u="none" strike="noStrike">
                          <a:solidFill>
                            <a:srgbClr val="222B35"/>
                          </a:solidFill>
                          <a:effectLst/>
                          <a:latin typeface="Calibri" panose="020F0502020204030204" pitchFamily="34" charset="0"/>
                        </a:rPr>
                        <a:t>SAC1- Miglioramento servizi digitalizzati: </a:t>
                      </a:r>
                      <a:r>
                        <a:rPr lang="it-IT" sz="1100" b="0" i="1" u="none" strike="noStrike">
                          <a:solidFill>
                            <a:srgbClr val="222B35"/>
                          </a:solidFill>
                          <a:effectLst/>
                          <a:latin typeface="Calibri" panose="020F0502020204030204" pitchFamily="34" charset="0"/>
                        </a:rPr>
                        <a:t>nr servizi al cittadino-impresa digitalizzati/nr di servizi che richiedono interazione con il cittadino/imprese</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797691942"/>
                  </a:ext>
                </a:extLst>
              </a:tr>
              <a:tr h="375285">
                <a:tc>
                  <a:txBody>
                    <a:bodyPr/>
                    <a:lstStyle/>
                    <a:p>
                      <a:pPr algn="l" fontAlgn="b"/>
                      <a:r>
                        <a:rPr lang="it-IT" sz="1100" b="1" i="1" u="none" strike="noStrike">
                          <a:solidFill>
                            <a:srgbClr val="222B35"/>
                          </a:solidFill>
                          <a:effectLst/>
                          <a:latin typeface="Calibri" panose="020F0502020204030204" pitchFamily="34" charset="0"/>
                        </a:rPr>
                        <a:t>SAC2- Miglioramento dell’esperienza del cittadino/impresa dei sistemi applicativi realizzati/modificati</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961965134"/>
                  </a:ext>
                </a:extLst>
              </a:tr>
              <a:tr h="373380">
                <a:tc>
                  <a:txBody>
                    <a:bodyPr/>
                    <a:lstStyle/>
                    <a:p>
                      <a:pPr algn="l" fontAlgn="b"/>
                      <a:r>
                        <a:rPr lang="it-IT" sz="1100" b="1" i="1" u="none" strike="noStrike">
                          <a:solidFill>
                            <a:srgbClr val="222B35"/>
                          </a:solidFill>
                          <a:effectLst/>
                          <a:latin typeface="Calibri" panose="020F0502020204030204" pitchFamily="34" charset="0"/>
                        </a:rPr>
                        <a:t>SAC3- Standardizzazione strumenti per la generazione e diffusione dei servizi digitali: </a:t>
                      </a:r>
                      <a:r>
                        <a:rPr lang="it-IT" sz="1100" b="0" i="1" u="none" strike="noStrike">
                          <a:solidFill>
                            <a:srgbClr val="222B35"/>
                          </a:solidFill>
                          <a:effectLst/>
                          <a:latin typeface="Calibri" panose="020F0502020204030204" pitchFamily="34" charset="0"/>
                        </a:rPr>
                        <a:t>% componenti di navigazione e interfaccia standard ed usabili /totale componenti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03780252"/>
                  </a:ext>
                </a:extLst>
              </a:tr>
              <a:tr h="373380">
                <a:tc>
                  <a:txBody>
                    <a:bodyPr/>
                    <a:lstStyle/>
                    <a:p>
                      <a:pPr algn="l" fontAlgn="b"/>
                      <a:r>
                        <a:rPr lang="it-IT" sz="1100" b="1" i="1" u="none" strike="noStrike">
                          <a:solidFill>
                            <a:srgbClr val="222B35"/>
                          </a:solidFill>
                          <a:effectLst/>
                          <a:latin typeface="Calibri" panose="020F0502020204030204" pitchFamily="34" charset="0"/>
                        </a:rPr>
                        <a:t>SAC4- Riusabilità – co-working soluzioni applicative realizzate e/o adottate:</a:t>
                      </a:r>
                      <a:r>
                        <a:rPr lang="it-IT" sz="1100" b="0" i="1" u="none" strike="noStrike">
                          <a:solidFill>
                            <a:srgbClr val="222B35"/>
                          </a:solidFill>
                          <a:effectLst/>
                          <a:latin typeface="Calibri" panose="020F0502020204030204" pitchFamily="34" charset="0"/>
                        </a:rPr>
                        <a:t> nr di progetti in riuso o co-working /nr totale dei progetti di digitalizzazione ove è applicabile il riuso o co-working</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2168596306"/>
                  </a:ext>
                </a:extLst>
              </a:tr>
              <a:tr h="373380">
                <a:tc>
                  <a:txBody>
                    <a:bodyPr/>
                    <a:lstStyle/>
                    <a:p>
                      <a:pPr algn="l" fontAlgn="b"/>
                      <a:r>
                        <a:rPr lang="it-IT" sz="1100" b="1" i="1" u="none" strike="noStrike" dirty="0">
                          <a:solidFill>
                            <a:srgbClr val="222B35"/>
                          </a:solidFill>
                          <a:effectLst/>
                          <a:latin typeface="Calibri" panose="020F0502020204030204" pitchFamily="34" charset="0"/>
                        </a:rPr>
                        <a:t>SAC5- Innalzamento livello di interoperabilità: </a:t>
                      </a:r>
                      <a:r>
                        <a:rPr lang="it-IT" sz="1100" b="0" i="1" u="none" strike="noStrike" dirty="0">
                          <a:solidFill>
                            <a:srgbClr val="222B35"/>
                          </a:solidFill>
                          <a:effectLst/>
                          <a:latin typeface="Calibri" panose="020F0502020204030204" pitchFamily="34" charset="0"/>
                        </a:rPr>
                        <a:t>numero di progetti conformi alle linee guida di interoperabilità e nel rispetto del ONCE ONLY </a:t>
                      </a:r>
                      <a:r>
                        <a:rPr lang="it-IT" sz="1100" b="0" i="1" u="none" strike="noStrike" dirty="0" err="1">
                          <a:solidFill>
                            <a:srgbClr val="222B35"/>
                          </a:solidFill>
                          <a:effectLst/>
                          <a:latin typeface="Calibri" panose="020F0502020204030204" pitchFamily="34" charset="0"/>
                        </a:rPr>
                        <a:t>principle</a:t>
                      </a:r>
                      <a:r>
                        <a:rPr lang="it-IT" sz="1100" b="0" i="1" u="none" strike="noStrike" dirty="0">
                          <a:solidFill>
                            <a:srgbClr val="222B35"/>
                          </a:solidFill>
                          <a:effectLst/>
                          <a:latin typeface="Calibri" panose="020F0502020204030204" pitchFamily="34" charset="0"/>
                        </a:rPr>
                        <a:t>/Nr progetti realizzati</a:t>
                      </a:r>
                      <a:endParaRPr lang="it-IT" sz="1100" b="1" i="1" u="none" strike="noStrike" dirty="0">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737223161"/>
                  </a:ext>
                </a:extLst>
              </a:tr>
              <a:tr h="373380">
                <a:tc>
                  <a:txBody>
                    <a:bodyPr/>
                    <a:lstStyle/>
                    <a:p>
                      <a:pPr algn="l" fontAlgn="b"/>
                      <a:r>
                        <a:rPr lang="it-IT" sz="1100" b="1" i="1" u="none" strike="noStrike">
                          <a:solidFill>
                            <a:srgbClr val="222B35"/>
                          </a:solidFill>
                          <a:effectLst/>
                          <a:latin typeface="Calibri" panose="020F0502020204030204" pitchFamily="34" charset="0"/>
                        </a:rPr>
                        <a:t>SAC6- Potenziamento Infrastrutture IT- Adozione sistematica del paradigma Cloud: </a:t>
                      </a:r>
                      <a:r>
                        <a:rPr lang="it-IT" sz="1100" b="0" i="1" u="none" strike="noStrike">
                          <a:solidFill>
                            <a:srgbClr val="222B35"/>
                          </a:solidFill>
                          <a:effectLst/>
                          <a:latin typeface="Calibri" panose="020F0502020204030204" pitchFamily="34" charset="0"/>
                        </a:rPr>
                        <a:t>nr di progetti conformi al paradigma Cloud realizzati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632429100"/>
                  </a:ext>
                </a:extLst>
              </a:tr>
              <a:tr h="373380">
                <a:tc>
                  <a:txBody>
                    <a:bodyPr/>
                    <a:lstStyle/>
                    <a:p>
                      <a:pPr algn="l" fontAlgn="b"/>
                      <a:r>
                        <a:rPr lang="it-IT" sz="1100" b="1" i="1" u="none" strike="noStrike">
                          <a:solidFill>
                            <a:srgbClr val="222B35"/>
                          </a:solidFill>
                          <a:effectLst/>
                          <a:latin typeface="Calibri" panose="020F0502020204030204" pitchFamily="34" charset="0"/>
                        </a:rPr>
                        <a:t>SAC7- Utilizzo piattaforme abilitanti: </a:t>
                      </a:r>
                      <a:r>
                        <a:rPr lang="it-IT" sz="1100" b="0" i="1" u="none" strike="noStrike">
                          <a:solidFill>
                            <a:srgbClr val="222B35"/>
                          </a:solidFill>
                          <a:effectLst/>
                          <a:latin typeface="Calibri" panose="020F0502020204030204" pitchFamily="34" charset="0"/>
                        </a:rPr>
                        <a:t>nr di progetti che integrano Piattaforme Abilitanti/nr progetti ove è applicabile un’integrazione con le Piattaforme Abilitanti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dirty="0">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489460492"/>
                  </a:ext>
                </a:extLst>
              </a:tr>
            </a:tbl>
          </a:graphicData>
        </a:graphic>
      </p:graphicFrame>
    </p:spTree>
    <p:extLst>
      <p:ext uri="{BB962C8B-B14F-4D97-AF65-F5344CB8AC3E}">
        <p14:creationId xmlns:p14="http://schemas.microsoft.com/office/powerpoint/2010/main" val="703504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59</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783519355"/>
              </p:ext>
            </p:extLst>
          </p:nvPr>
        </p:nvGraphicFramePr>
        <p:xfrm>
          <a:off x="404447" y="1670434"/>
          <a:ext cx="11328238" cy="4003202"/>
        </p:xfrm>
        <a:graphic>
          <a:graphicData uri="http://schemas.openxmlformats.org/drawingml/2006/table">
            <a:tbl>
              <a:tblPr firstRow="1" bandRow="1">
                <a:tableStyleId>{69CF1AB2-1976-4502-BF36-3FF5EA218861}</a:tableStyleId>
              </a:tblPr>
              <a:tblGrid>
                <a:gridCol w="1899138">
                  <a:extLst>
                    <a:ext uri="{9D8B030D-6E8A-4147-A177-3AD203B41FA5}">
                      <a16:colId xmlns:a16="http://schemas.microsoft.com/office/drawing/2014/main" val="2292841882"/>
                    </a:ext>
                  </a:extLst>
                </a:gridCol>
                <a:gridCol w="6585438">
                  <a:extLst>
                    <a:ext uri="{9D8B030D-6E8A-4147-A177-3AD203B41FA5}">
                      <a16:colId xmlns:a16="http://schemas.microsoft.com/office/drawing/2014/main" val="2273603664"/>
                    </a:ext>
                  </a:extLst>
                </a:gridCol>
                <a:gridCol w="1301262">
                  <a:extLst>
                    <a:ext uri="{9D8B030D-6E8A-4147-A177-3AD203B41FA5}">
                      <a16:colId xmlns:a16="http://schemas.microsoft.com/office/drawing/2014/main" val="1643765763"/>
                    </a:ext>
                  </a:extLst>
                </a:gridCol>
                <a:gridCol w="1542400">
                  <a:extLst>
                    <a:ext uri="{9D8B030D-6E8A-4147-A177-3AD203B41FA5}">
                      <a16:colId xmlns:a16="http://schemas.microsoft.com/office/drawing/2014/main" val="1772989082"/>
                    </a:ext>
                  </a:extLst>
                </a:gridCol>
              </a:tblGrid>
              <a:tr h="46752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SLA/KPI applicabili</a:t>
                      </a:r>
                    </a:p>
                  </a:txBody>
                  <a:tcPr>
                    <a:solidFill>
                      <a:schemeClr val="bg2"/>
                    </a:solidFill>
                  </a:tcPr>
                </a:tc>
                <a:tc hMerge="1">
                  <a:txBody>
                    <a:bodyPr/>
                    <a:lstStyle/>
                    <a:p>
                      <a:endParaRPr lang="it-IT" sz="1400" dirty="0"/>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93178941"/>
                  </a:ext>
                </a:extLst>
              </a:tr>
              <a:tr h="16764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IQ01</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Rispetto di una scadenza temporale</a:t>
                      </a:r>
                    </a:p>
                  </a:txBody>
                  <a:tcPr>
                    <a:solidFill>
                      <a:schemeClr val="bg1"/>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667136083"/>
                  </a:ext>
                </a:extLst>
              </a:tr>
              <a:tr h="16764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IQ02</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Qualità della documentazione</a:t>
                      </a:r>
                    </a:p>
                  </a:txBody>
                  <a:tcPr>
                    <a:solidFill>
                      <a:schemeClr val="bg1"/>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KPI (RILIEVO)</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368661760"/>
                  </a:ext>
                </a:extLst>
              </a:tr>
              <a:tr h="268224">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IQ03</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Rispetto tempistiche di inserimento/sostituzione di personale</a:t>
                      </a:r>
                    </a:p>
                  </a:txBody>
                  <a:tcPr>
                    <a:solidFill>
                      <a:schemeClr val="bg1"/>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915991314"/>
                  </a:ext>
                </a:extLst>
              </a:tr>
              <a:tr h="201168">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IQ04</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Inadeguatezza del personale proposto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KPI (RILIEVO)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2357972530"/>
                  </a:ext>
                </a:extLst>
              </a:tr>
              <a:tr h="134112">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IQ05</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Turn over del personale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KPI (RILIEVO)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841064278"/>
                  </a:ext>
                </a:extLst>
              </a:tr>
              <a:tr h="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IQ06</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Tempo di attivazione degli interventi</a:t>
                      </a:r>
                    </a:p>
                  </a:txBody>
                  <a:tcPr>
                    <a:solidFill>
                      <a:schemeClr val="bg1"/>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IQ07</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Numerosità dei rilievi sulla fornitura</a:t>
                      </a:r>
                    </a:p>
                  </a:txBody>
                  <a:tcPr>
                    <a:solidFill>
                      <a:schemeClr val="bg1"/>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286831038"/>
                  </a:ext>
                </a:extLst>
              </a:tr>
              <a:tr h="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IQ11</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Non approvazione di documenti fondamentali</a:t>
                      </a:r>
                    </a:p>
                  </a:txBody>
                  <a:tcPr>
                    <a:solidFill>
                      <a:schemeClr val="bg1"/>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r h="27432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IQ12</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Rispetto Pianificazione dell’Intervento</a:t>
                      </a:r>
                    </a:p>
                  </a:txBody>
                  <a:tcPr>
                    <a:solidFill>
                      <a:schemeClr val="bg1"/>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indent="0" algn="l" defTabSz="914400" rtl="0" eaLnBrk="1" latinLnBrk="0" hangingPunct="1">
                        <a:buNone/>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4200560080"/>
                  </a:ext>
                </a:extLst>
              </a:tr>
              <a:tr h="18288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IQ13</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Formatori inadeguati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KPI (RILIEVO)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rgbClr val="0070C0"/>
                          </a:solidFill>
                          <a:latin typeface="Calibri" panose="020F0502020204030204" pitchFamily="34" charset="0"/>
                          <a:ea typeface="+mn-ea"/>
                          <a:cs typeface="Calibri" panose="020F0502020204030204" pitchFamily="34" charset="0"/>
                        </a:rPr>
                        <a:t>NA – servizio non attivo</a:t>
                      </a:r>
                    </a:p>
                  </a:txBody>
                  <a:tcPr>
                    <a:solidFill>
                      <a:schemeClr val="bg1"/>
                    </a:solidFill>
                  </a:tcPr>
                </a:tc>
                <a:extLst>
                  <a:ext uri="{0D108BD9-81ED-4DB2-BD59-A6C34878D82A}">
                    <a16:rowId xmlns:a16="http://schemas.microsoft.com/office/drawing/2014/main" val="171941110"/>
                  </a:ext>
                </a:extLst>
              </a:tr>
            </a:tbl>
          </a:graphicData>
        </a:graphic>
      </p:graphicFrame>
    </p:spTree>
    <p:extLst>
      <p:ext uri="{BB962C8B-B14F-4D97-AF65-F5344CB8AC3E}">
        <p14:creationId xmlns:p14="http://schemas.microsoft.com/office/powerpoint/2010/main" val="97712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graphicFrame>
        <p:nvGraphicFramePr>
          <p:cNvPr id="2" name="Tabella 3">
            <a:extLst>
              <a:ext uri="{FF2B5EF4-FFF2-40B4-BE49-F238E27FC236}">
                <a16:creationId xmlns:a16="http://schemas.microsoft.com/office/drawing/2014/main" id="{5E2F9375-4108-64AE-C2CE-7B0FDEF52BA1}"/>
              </a:ext>
            </a:extLst>
          </p:cNvPr>
          <p:cNvGraphicFramePr>
            <a:graphicFrameLocks noGrp="1"/>
          </p:cNvGraphicFramePr>
          <p:nvPr>
            <p:extLst>
              <p:ext uri="{D42A27DB-BD31-4B8C-83A1-F6EECF244321}">
                <p14:modId xmlns:p14="http://schemas.microsoft.com/office/powerpoint/2010/main" val="2943686804"/>
              </p:ext>
            </p:extLst>
          </p:nvPr>
        </p:nvGraphicFramePr>
        <p:xfrm>
          <a:off x="306918" y="1224239"/>
          <a:ext cx="11401767" cy="4409522"/>
        </p:xfrm>
        <a:graphic>
          <a:graphicData uri="http://schemas.openxmlformats.org/drawingml/2006/table">
            <a:tbl>
              <a:tblPr firstRow="1" bandRow="1">
                <a:tableStyleId>{5C22544A-7EE6-4342-B048-85BDC9FD1C3A}</a:tableStyleId>
              </a:tblPr>
              <a:tblGrid>
                <a:gridCol w="5317490">
                  <a:extLst>
                    <a:ext uri="{9D8B030D-6E8A-4147-A177-3AD203B41FA5}">
                      <a16:colId xmlns:a16="http://schemas.microsoft.com/office/drawing/2014/main" val="3922702651"/>
                    </a:ext>
                  </a:extLst>
                </a:gridCol>
                <a:gridCol w="2488223">
                  <a:extLst>
                    <a:ext uri="{9D8B030D-6E8A-4147-A177-3AD203B41FA5}">
                      <a16:colId xmlns:a16="http://schemas.microsoft.com/office/drawing/2014/main" val="180857986"/>
                    </a:ext>
                  </a:extLst>
                </a:gridCol>
                <a:gridCol w="3596054">
                  <a:extLst>
                    <a:ext uri="{9D8B030D-6E8A-4147-A177-3AD203B41FA5}">
                      <a16:colId xmlns:a16="http://schemas.microsoft.com/office/drawing/2014/main" val="2142110361"/>
                    </a:ext>
                  </a:extLst>
                </a:gridCol>
              </a:tblGrid>
              <a:tr h="411412">
                <a:tc>
                  <a:txBody>
                    <a:bodyPr/>
                    <a:lstStyle/>
                    <a:p>
                      <a:pPr algn="ctr"/>
                      <a:r>
                        <a:rPr lang="it-IT" sz="1800" dirty="0"/>
                        <a:t>Adempimento</a:t>
                      </a:r>
                    </a:p>
                  </a:txBody>
                  <a:tcPr/>
                </a:tc>
                <a:tc>
                  <a:txBody>
                    <a:bodyPr/>
                    <a:lstStyle/>
                    <a:p>
                      <a:pPr algn="ctr"/>
                      <a:r>
                        <a:rPr lang="it-IT" sz="1800" dirty="0"/>
                        <a:t>Comunicazione</a:t>
                      </a:r>
                    </a:p>
                  </a:txBody>
                  <a:tcPr/>
                </a:tc>
                <a:tc>
                  <a:txBody>
                    <a:bodyPr/>
                    <a:lstStyle/>
                    <a:p>
                      <a:pPr algn="ctr"/>
                      <a:r>
                        <a:rPr lang="it-IT" sz="1800" dirty="0"/>
                        <a:t>Tempistiche</a:t>
                      </a:r>
                    </a:p>
                  </a:txBody>
                  <a:tcPr/>
                </a:tc>
                <a:extLst>
                  <a:ext uri="{0D108BD9-81ED-4DB2-BD59-A6C34878D82A}">
                    <a16:rowId xmlns:a16="http://schemas.microsoft.com/office/drawing/2014/main" val="4090189470"/>
                  </a:ext>
                </a:extLst>
              </a:tr>
              <a:tr h="603173">
                <a:tc>
                  <a:txBody>
                    <a:bodyPr/>
                    <a:lstStyle/>
                    <a:p>
                      <a:r>
                        <a:rPr lang="it-IT" sz="1800" kern="0" dirty="0">
                          <a:solidFill>
                            <a:schemeClr val="accent1">
                              <a:lumMod val="75000"/>
                            </a:schemeClr>
                          </a:solidFill>
                          <a:latin typeface="Calibri" panose="020F0502020204030204" pitchFamily="34" charset="0"/>
                          <a:ea typeface="+mn-ea"/>
                          <a:cs typeface="Calibri" panose="020F0502020204030204" pitchFamily="34" charset="0"/>
                          <a:sym typeface="Arial" panose="020B0604020202020204" pitchFamily="34" charset="0"/>
                        </a:rPr>
                        <a:t>Nomina del Responsabile del Monitoraggio</a:t>
                      </a:r>
                    </a:p>
                  </a:txBody>
                  <a:tcPr/>
                </a:tc>
                <a:tc>
                  <a:txBody>
                    <a:bodyPr/>
                    <a:lstStyle/>
                    <a:p>
                      <a:pPr marL="0" algn="ctr" defTabSz="914400" rtl="0" eaLnBrk="1" latinLnBrk="0" hangingPunct="1"/>
                      <a:r>
                        <a:rPr lang="it-IT" sz="1800" kern="0" dirty="0">
                          <a:solidFill>
                            <a:schemeClr val="accent1">
                              <a:lumMod val="75000"/>
                            </a:schemeClr>
                          </a:solidFill>
                          <a:latin typeface="Calibri" panose="020F0502020204030204" pitchFamily="34" charset="0"/>
                          <a:ea typeface="+mn-ea"/>
                          <a:cs typeface="Calibri" panose="020F0502020204030204" pitchFamily="34" charset="0"/>
                        </a:rPr>
                        <a:t>AGID</a:t>
                      </a:r>
                    </a:p>
                  </a:txBody>
                  <a:tcPr/>
                </a:tc>
                <a:tc>
                  <a:txBody>
                    <a:bodyPr/>
                    <a:lstStyle/>
                    <a:p>
                      <a:pPr marL="0" marR="0" algn="l" defTabSz="914400" rtl="0" eaLnBrk="1" latinLnBrk="0" hangingPunct="1">
                        <a:lnSpc>
                          <a:spcPct val="100000"/>
                        </a:lnSpc>
                        <a:spcBef>
                          <a:spcPts val="0"/>
                        </a:spcBef>
                        <a:spcAft>
                          <a:spcPts val="0"/>
                        </a:spcAft>
                        <a:buNone/>
                      </a:pPr>
                      <a:r>
                        <a:rPr lang="it-IT" sz="1800" kern="0" dirty="0">
                          <a:solidFill>
                            <a:schemeClr val="accent1">
                              <a:lumMod val="75000"/>
                            </a:schemeClr>
                          </a:solidFill>
                          <a:latin typeface="Calibri" panose="020F0502020204030204" pitchFamily="34" charset="0"/>
                          <a:ea typeface="+mn-ea"/>
                          <a:cs typeface="Calibri" panose="020F0502020204030204" pitchFamily="34" charset="0"/>
                        </a:rPr>
                        <a:t>Ad evento. </a:t>
                      </a:r>
                      <a:r>
                        <a:rPr lang="it-IT" sz="1800" kern="0" dirty="0">
                          <a:solidFill>
                            <a:schemeClr val="accent1">
                              <a:lumMod val="75000"/>
                            </a:schemeClr>
                          </a:solidFill>
                          <a:latin typeface="Calibri" panose="020F0502020204030204" pitchFamily="34" charset="0"/>
                          <a:ea typeface="+mn-ea"/>
                          <a:cs typeface="Calibri" panose="020F0502020204030204" pitchFamily="34" charset="0"/>
                          <a:sym typeface="Arial"/>
                        </a:rPr>
                        <a:t>In caso di modifiche organizzative e/o nuove nomine</a:t>
                      </a:r>
                    </a:p>
                  </a:txBody>
                  <a:tcPr/>
                </a:tc>
                <a:extLst>
                  <a:ext uri="{0D108BD9-81ED-4DB2-BD59-A6C34878D82A}">
                    <a16:rowId xmlns:a16="http://schemas.microsoft.com/office/drawing/2014/main" val="1576343125"/>
                  </a:ext>
                </a:extLst>
              </a:tr>
              <a:tr h="933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0" dirty="0">
                          <a:solidFill>
                            <a:schemeClr val="accent1">
                              <a:lumMod val="75000"/>
                            </a:schemeClr>
                          </a:solidFill>
                          <a:latin typeface="Calibri" panose="020F0502020204030204" pitchFamily="34" charset="0"/>
                          <a:cs typeface="Calibri" panose="020F0502020204030204" pitchFamily="34" charset="0"/>
                        </a:rPr>
                        <a:t>Lista dei contratti sottoposti a monitoraggio</a:t>
                      </a:r>
                      <a:endParaRPr lang="it-IT" sz="1800" dirty="0"/>
                    </a:p>
                  </a:txBody>
                  <a:tcPr/>
                </a:tc>
                <a:tc>
                  <a:txBody>
                    <a:bodyPr/>
                    <a:lstStyle/>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AGID</a:t>
                      </a:r>
                    </a:p>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Pubblicazione sul sito dell’Amministrazione</a:t>
                      </a:r>
                    </a:p>
                  </a:txBody>
                  <a:tcPr marL="121920" marR="121920" marT="60960" marB="60960"/>
                </a:tc>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marzo</a:t>
                      </a:r>
                    </a:p>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settembre </a:t>
                      </a:r>
                      <a:r>
                        <a:rPr lang="it-IT" sz="1800" b="0" i="1"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(in caso di aggiornamento)</a:t>
                      </a:r>
                    </a:p>
                  </a:txBody>
                  <a:tcPr marL="121920" marR="121920" marT="60960" marB="60960"/>
                </a:tc>
                <a:extLst>
                  <a:ext uri="{0D108BD9-81ED-4DB2-BD59-A6C34878D82A}">
                    <a16:rowId xmlns:a16="http://schemas.microsoft.com/office/drawing/2014/main" val="167191832"/>
                  </a:ext>
                </a:extLst>
              </a:tr>
              <a:tr h="631896">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Predisposizione documento di screening del contratto</a:t>
                      </a:r>
                    </a:p>
                  </a:txBody>
                  <a:tcPr marL="121920" marR="121920" marT="60960" marB="60960"/>
                </a:tc>
                <a:tc>
                  <a:txBody>
                    <a:bodyPr/>
                    <a:lstStyle/>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AGID</a:t>
                      </a:r>
                    </a:p>
                  </a:txBody>
                  <a:tcPr marL="121920" marR="121920" marT="60960" marB="60960"/>
                </a:tc>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marzo</a:t>
                      </a:r>
                    </a:p>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settembre</a:t>
                      </a:r>
                    </a:p>
                  </a:txBody>
                  <a:tcPr marL="121920" marR="121920" marT="60960" marB="60960"/>
                </a:tc>
                <a:extLst>
                  <a:ext uri="{0D108BD9-81ED-4DB2-BD59-A6C34878D82A}">
                    <a16:rowId xmlns:a16="http://schemas.microsoft.com/office/drawing/2014/main" val="96915301"/>
                  </a:ext>
                </a:extLst>
              </a:tr>
              <a:tr h="660618">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Piano di monitoraggio del contratto</a:t>
                      </a:r>
                    </a:p>
                  </a:txBody>
                  <a:tcPr marL="121920" marR="121920" marT="60960" marB="60960"/>
                </a:tc>
                <a:tc>
                  <a:txBody>
                    <a:bodyPr/>
                    <a:lstStyle/>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AGID</a:t>
                      </a:r>
                    </a:p>
                  </a:txBody>
                  <a:tcPr marL="121920" marR="121920" marT="60960" marB="60960"/>
                </a:tc>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marzo</a:t>
                      </a:r>
                    </a:p>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Entro il 30 settembre</a:t>
                      </a:r>
                    </a:p>
                  </a:txBody>
                  <a:tcPr marL="121920" marR="121920" marT="60960" marB="60960"/>
                </a:tc>
                <a:extLst>
                  <a:ext uri="{0D108BD9-81ED-4DB2-BD59-A6C34878D82A}">
                    <a16:rowId xmlns:a16="http://schemas.microsoft.com/office/drawing/2014/main" val="316897999"/>
                  </a:ext>
                </a:extLst>
              </a:tr>
              <a:tr h="660618">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Redazione RAC - Rapporto Andamento del contratto</a:t>
                      </a:r>
                    </a:p>
                  </a:txBody>
                  <a:tcPr marL="121920" marR="121920" marT="60960" marB="60960"/>
                </a:tc>
                <a:tc>
                  <a:txBody>
                    <a:bodyPr/>
                    <a:lstStyle/>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AGID</a:t>
                      </a:r>
                    </a:p>
                  </a:txBody>
                  <a:tcPr marL="121920" marR="121920" marT="60960" marB="60960"/>
                </a:tc>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Solo su richiesta </a:t>
                      </a:r>
                      <a:r>
                        <a:rPr lang="it-IT" sz="1800" b="0" i="1"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(in caso di verifica)</a:t>
                      </a:r>
                    </a:p>
                  </a:txBody>
                  <a:tcPr marL="121920" marR="121920" marT="60960" marB="60960"/>
                </a:tc>
                <a:extLst>
                  <a:ext uri="{0D108BD9-81ED-4DB2-BD59-A6C34878D82A}">
                    <a16:rowId xmlns:a16="http://schemas.microsoft.com/office/drawing/2014/main" val="2746550307"/>
                  </a:ext>
                </a:extLst>
              </a:tr>
              <a:tr h="411412">
                <a:tc>
                  <a:txBody>
                    <a:bodyPr/>
                    <a:lstStyle/>
                    <a:p>
                      <a:pPr marR="0" algn="l" rtl="0" eaLnBrk="1" hangingPunct="1">
                        <a:lnSpc>
                          <a:spcPct val="100000"/>
                        </a:lnSpc>
                        <a:spcBef>
                          <a:spcPts val="0"/>
                        </a:spcBef>
                        <a:spcAft>
                          <a:spcPts val="0"/>
                        </a:spcAft>
                        <a:buNone/>
                      </a:pPr>
                      <a:r>
                        <a:rPr lang="it-IT" sz="1800" b="0" i="0" u="none" strike="noStrike" kern="0" cap="none">
                          <a:solidFill>
                            <a:schemeClr val="accent1">
                              <a:lumMod val="75000"/>
                            </a:schemeClr>
                          </a:solidFill>
                          <a:latin typeface="Calibri" panose="020F0502020204030204" pitchFamily="34" charset="0"/>
                          <a:ea typeface="+mn-ea"/>
                          <a:cs typeface="Calibri" panose="020F0502020204030204" pitchFamily="34" charset="0"/>
                          <a:sym typeface="Arial"/>
                        </a:rPr>
                        <a:t>Redazione Rapporto ex-post</a:t>
                      </a:r>
                    </a:p>
                  </a:txBody>
                  <a:tcPr marL="121920" marR="121920" marT="60960" marB="60960"/>
                </a:tc>
                <a:tc>
                  <a:txBody>
                    <a:bodyPr/>
                    <a:lstStyle/>
                    <a:p>
                      <a:pPr marR="0" algn="ctr"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AGID</a:t>
                      </a:r>
                    </a:p>
                  </a:txBody>
                  <a:tcPr marL="121920" marR="121920" marT="60960" marB="60960"/>
                </a:tc>
                <a:tc>
                  <a:txBody>
                    <a:bodyPr/>
                    <a:lstStyle/>
                    <a:p>
                      <a:pPr marR="0" algn="l" rtl="0" eaLnBrk="1" hangingPunct="1">
                        <a:lnSpc>
                          <a:spcPct val="100000"/>
                        </a:lnSpc>
                        <a:spcBef>
                          <a:spcPts val="0"/>
                        </a:spcBef>
                        <a:spcAft>
                          <a:spcPts val="0"/>
                        </a:spcAft>
                        <a:buNone/>
                      </a:pPr>
                      <a:r>
                        <a:rPr lang="it-IT" sz="1800" b="0" i="0"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Solo su richiesta </a:t>
                      </a:r>
                      <a:r>
                        <a:rPr lang="it-IT" sz="1800" b="0" i="1" u="none" strike="noStrike" kern="0" cap="none" dirty="0">
                          <a:solidFill>
                            <a:schemeClr val="accent1">
                              <a:lumMod val="75000"/>
                            </a:schemeClr>
                          </a:solidFill>
                          <a:latin typeface="Calibri" panose="020F0502020204030204" pitchFamily="34" charset="0"/>
                          <a:ea typeface="+mn-ea"/>
                          <a:cs typeface="Calibri" panose="020F0502020204030204" pitchFamily="34" charset="0"/>
                          <a:sym typeface="Arial"/>
                        </a:rPr>
                        <a:t>(in caso di verifica)</a:t>
                      </a:r>
                    </a:p>
                  </a:txBody>
                  <a:tcPr marL="121920" marR="121920" marT="60960" marB="60960"/>
                </a:tc>
                <a:extLst>
                  <a:ext uri="{0D108BD9-81ED-4DB2-BD59-A6C34878D82A}">
                    <a16:rowId xmlns:a16="http://schemas.microsoft.com/office/drawing/2014/main" val="2114297612"/>
                  </a:ext>
                </a:extLst>
              </a:tr>
            </a:tbl>
          </a:graphicData>
        </a:graphic>
      </p:graphicFrame>
    </p:spTree>
    <p:extLst>
      <p:ext uri="{BB962C8B-B14F-4D97-AF65-F5344CB8AC3E}">
        <p14:creationId xmlns:p14="http://schemas.microsoft.com/office/powerpoint/2010/main" val="991777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di Digital </a:t>
            </a:r>
            <a:r>
              <a:rPr lang="it-IT" b="1" dirty="0" err="1">
                <a:solidFill>
                  <a:srgbClr val="0070C0"/>
                </a:solidFill>
                <a:latin typeface="Calibri" panose="020F0502020204030204" pitchFamily="34" charset="0"/>
                <a:cs typeface="Calibri" panose="020F0502020204030204" pitchFamily="34" charset="0"/>
              </a:rPr>
              <a:t>Transformation</a:t>
            </a:r>
            <a:r>
              <a:rPr lang="it-IT" b="1" dirty="0">
                <a:solidFill>
                  <a:srgbClr val="0070C0"/>
                </a:solidFill>
                <a:latin typeface="Calibri" panose="020F0502020204030204" pitchFamily="34" charset="0"/>
                <a:cs typeface="Calibri" panose="020F0502020204030204" pitchFamily="34" charset="0"/>
              </a:rPr>
              <a:t> per le PA – lotto 1 (Strategia della Trasformazione Digitale)</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424104217"/>
              </p:ext>
            </p:extLst>
          </p:nvPr>
        </p:nvGraphicFramePr>
        <p:xfrm>
          <a:off x="404447" y="1670434"/>
          <a:ext cx="11328238" cy="1991522"/>
        </p:xfrm>
        <a:graphic>
          <a:graphicData uri="http://schemas.openxmlformats.org/drawingml/2006/table">
            <a:tbl>
              <a:tblPr firstRow="1" bandRow="1">
                <a:tableStyleId>{69CF1AB2-1976-4502-BF36-3FF5EA218861}</a:tableStyleId>
              </a:tblPr>
              <a:tblGrid>
                <a:gridCol w="1899138">
                  <a:extLst>
                    <a:ext uri="{9D8B030D-6E8A-4147-A177-3AD203B41FA5}">
                      <a16:colId xmlns:a16="http://schemas.microsoft.com/office/drawing/2014/main" val="2292841882"/>
                    </a:ext>
                  </a:extLst>
                </a:gridCol>
                <a:gridCol w="6585438">
                  <a:extLst>
                    <a:ext uri="{9D8B030D-6E8A-4147-A177-3AD203B41FA5}">
                      <a16:colId xmlns:a16="http://schemas.microsoft.com/office/drawing/2014/main" val="2273603664"/>
                    </a:ext>
                  </a:extLst>
                </a:gridCol>
                <a:gridCol w="1301262">
                  <a:extLst>
                    <a:ext uri="{9D8B030D-6E8A-4147-A177-3AD203B41FA5}">
                      <a16:colId xmlns:a16="http://schemas.microsoft.com/office/drawing/2014/main" val="1643765763"/>
                    </a:ext>
                  </a:extLst>
                </a:gridCol>
                <a:gridCol w="1542400">
                  <a:extLst>
                    <a:ext uri="{9D8B030D-6E8A-4147-A177-3AD203B41FA5}">
                      <a16:colId xmlns:a16="http://schemas.microsoft.com/office/drawing/2014/main" val="1772989082"/>
                    </a:ext>
                  </a:extLst>
                </a:gridCol>
              </a:tblGrid>
              <a:tr h="46752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SLA/KPI applicabili</a:t>
                      </a:r>
                    </a:p>
                  </a:txBody>
                  <a:tcPr>
                    <a:solidFill>
                      <a:schemeClr val="bg2"/>
                    </a:solidFill>
                  </a:tcPr>
                </a:tc>
                <a:tc hMerge="1">
                  <a:txBody>
                    <a:bodyPr/>
                    <a:lstStyle/>
                    <a:p>
                      <a:endParaRPr lang="it-IT" sz="1400" dirty="0"/>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993178941"/>
                  </a:ext>
                </a:extLst>
              </a:tr>
              <a:tr h="167640">
                <a:tc>
                  <a:txBody>
                    <a:bodyPr/>
                    <a:lstStyle/>
                    <a:p>
                      <a:pPr marL="0" algn="ctr"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IQ014</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Disponibilità del materiale didattico del corso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KPI (RILIEVO)</a:t>
                      </a:r>
                      <a:endParaRPr kumimoji="0" lang="it-IT"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200" dirty="0">
                          <a:solidFill>
                            <a:srgbClr val="0070C0"/>
                          </a:solidFill>
                          <a:latin typeface="Calibri" panose="020F0502020204030204" pitchFamily="34" charset="0"/>
                          <a:ea typeface="+mn-ea"/>
                          <a:cs typeface="Calibri" panose="020F0502020204030204" pitchFamily="34" charset="0"/>
                        </a:rPr>
                        <a:t>NA – servizio non attivo</a:t>
                      </a:r>
                    </a:p>
                  </a:txBody>
                  <a:tcPr>
                    <a:solidFill>
                      <a:schemeClr val="bg1"/>
                    </a:solidFill>
                  </a:tcPr>
                </a:tc>
                <a:extLst>
                  <a:ext uri="{0D108BD9-81ED-4DB2-BD59-A6C34878D82A}">
                    <a16:rowId xmlns:a16="http://schemas.microsoft.com/office/drawing/2014/main" val="667136083"/>
                  </a:ext>
                </a:extLst>
              </a:tr>
              <a:tr h="167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IQ015</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Soddisfazione degli utenti di formazione/affiancamento</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KPI (RILIEVO)</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368661760"/>
                  </a:ext>
                </a:extLst>
              </a:tr>
              <a:tr h="268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IQ016</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Mancata segnalazione scostamenti</a:t>
                      </a:r>
                    </a:p>
                  </a:txBody>
                  <a:tcPr>
                    <a:solidFill>
                      <a:schemeClr val="bg1"/>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915991314"/>
                  </a:ext>
                </a:extLst>
              </a:tr>
              <a:tr h="201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IQ017</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Rilievi sui servizi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SLA</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2357972530"/>
                  </a:ext>
                </a:extLst>
              </a:tr>
            </a:tbl>
          </a:graphicData>
        </a:graphic>
      </p:graphicFrame>
      <p:sp>
        <p:nvSpPr>
          <p:cNvPr id="11" name="Rettangolo 10">
            <a:extLst>
              <a:ext uri="{FF2B5EF4-FFF2-40B4-BE49-F238E27FC236}">
                <a16:creationId xmlns:a16="http://schemas.microsoft.com/office/drawing/2014/main" id="{E12BA118-69D9-A11C-4CA3-2F1DACC1A249}"/>
              </a:ext>
            </a:extLst>
          </p:cNvPr>
          <p:cNvSpPr/>
          <p:nvPr/>
        </p:nvSpPr>
        <p:spPr>
          <a:xfrm>
            <a:off x="1820417" y="4271846"/>
            <a:ext cx="9745214" cy="1399742"/>
          </a:xfrm>
          <a:prstGeom prst="rect">
            <a:avLst/>
          </a:prstGeom>
          <a:solidFill>
            <a:schemeClr val="bg2"/>
          </a:solidFill>
        </p:spPr>
        <p:txBody>
          <a:bodyPr wrap="square">
            <a:spAutoFit/>
          </a:bodyPr>
          <a:lstStyle/>
          <a:p>
            <a:pPr marL="0" marR="0" lvl="0" indent="0" algn="l" defTabSz="914400" rtl="0" eaLnBrk="1" fontAlgn="auto" latinLnBrk="0" hangingPunct="1">
              <a:lnSpc>
                <a:spcPct val="120000"/>
              </a:lnSpc>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La tabella sopra andrebbe integrata con le schede dei livelli di servizio (definizione, soglie, formule di calcolo, penali).</a:t>
            </a:r>
          </a:p>
          <a:p>
            <a:pPr marL="0" marR="0" lvl="0" indent="0" algn="l" defTabSz="914400" rtl="0" eaLnBrk="1" fontAlgn="auto" latinLnBrk="0" hangingPunct="1">
              <a:lnSpc>
                <a:spcPct val="120000"/>
              </a:lnSpc>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E’ tuttavia sufficiente allegare al documento di screening la scheda dei livelli di servizio presente a contratto.</a:t>
            </a:r>
          </a:p>
        </p:txBody>
      </p:sp>
      <p:pic>
        <p:nvPicPr>
          <p:cNvPr id="12" name="Elemento grafico 11" descr="Dorso della mano con indice che punta verso destra contorno">
            <a:extLst>
              <a:ext uri="{FF2B5EF4-FFF2-40B4-BE49-F238E27FC236}">
                <a16:creationId xmlns:a16="http://schemas.microsoft.com/office/drawing/2014/main" id="{D92D8F8E-D27A-B451-4229-5400C7A482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225" y="4569985"/>
            <a:ext cx="914400" cy="914400"/>
          </a:xfrm>
          <a:prstGeom prst="rect">
            <a:avLst/>
          </a:prstGeom>
        </p:spPr>
      </p:pic>
    </p:spTree>
    <p:extLst>
      <p:ext uri="{BB962C8B-B14F-4D97-AF65-F5344CB8AC3E}">
        <p14:creationId xmlns:p14="http://schemas.microsoft.com/office/powerpoint/2010/main" val="710306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1107829"/>
            <a:ext cx="12192000" cy="37455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10" name="CasellaDiTesto 9">
            <a:extLst>
              <a:ext uri="{FF2B5EF4-FFF2-40B4-BE49-F238E27FC236}">
                <a16:creationId xmlns:a16="http://schemas.microsoft.com/office/drawing/2014/main" id="{367C4D66-FBA8-470E-9224-F633A326012B}"/>
              </a:ext>
            </a:extLst>
          </p:cNvPr>
          <p:cNvSpPr txBox="1"/>
          <p:nvPr/>
        </p:nvSpPr>
        <p:spPr>
          <a:xfrm>
            <a:off x="703385" y="1918762"/>
            <a:ext cx="10779370" cy="2554545"/>
          </a:xfrm>
          <a:prstGeom prst="rect">
            <a:avLst/>
          </a:prstGeom>
          <a:noFill/>
        </p:spPr>
        <p:txBody>
          <a:bodyPr wrap="square" lIns="91440" tIns="45720" rIns="91440" bIns="45720" rtlCol="0" anchor="t">
            <a:spAutoFit/>
          </a:bodyPr>
          <a:lstStyle/>
          <a:p>
            <a:r>
              <a:rPr lang="it-IT" sz="4000" i="1" dirty="0">
                <a:solidFill>
                  <a:schemeClr val="bg1"/>
                </a:solidFill>
                <a:latin typeface="Calibri" panose="020F0502020204030204" pitchFamily="34" charset="0"/>
                <a:cs typeface="Calibri" panose="020F0502020204030204" pitchFamily="34" charset="0"/>
              </a:rPr>
              <a:t>Esempio 2: costruzione del documento di screening di un atto esecutivo relativo ai Servizi applicativi in ottica cloud e l’affidamento di servizi di PMO per le pubbliche amministrazioni – lotto 1 – PA Centrali</a:t>
            </a:r>
          </a:p>
        </p:txBody>
      </p:sp>
      <p:grpSp>
        <p:nvGrpSpPr>
          <p:cNvPr id="2" name="Gruppo 1">
            <a:extLst>
              <a:ext uri="{FF2B5EF4-FFF2-40B4-BE49-F238E27FC236}">
                <a16:creationId xmlns:a16="http://schemas.microsoft.com/office/drawing/2014/main" id="{D4466412-2682-A287-EE2B-0A255F034EBB}"/>
              </a:ext>
            </a:extLst>
          </p:cNvPr>
          <p:cNvGrpSpPr/>
          <p:nvPr/>
        </p:nvGrpSpPr>
        <p:grpSpPr>
          <a:xfrm>
            <a:off x="0" y="6152225"/>
            <a:ext cx="12192000" cy="705775"/>
            <a:chOff x="0" y="6152225"/>
            <a:chExt cx="12192000" cy="705775"/>
          </a:xfrm>
        </p:grpSpPr>
        <p:sp>
          <p:nvSpPr>
            <p:cNvPr id="3" name="Rettangolo 2">
              <a:extLst>
                <a:ext uri="{FF2B5EF4-FFF2-40B4-BE49-F238E27FC236}">
                  <a16:creationId xmlns:a16="http://schemas.microsoft.com/office/drawing/2014/main" id="{B495D477-FE8A-F7F2-D01A-01C25E4AD621}"/>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descr="Immagine che contiene testo, clipart&#10;&#10;Descrizione generata automaticamente">
              <a:extLst>
                <a:ext uri="{FF2B5EF4-FFF2-40B4-BE49-F238E27FC236}">
                  <a16:creationId xmlns:a16="http://schemas.microsoft.com/office/drawing/2014/main" id="{B22AFE9A-AAE7-D4EF-B271-5C3E1A598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5" name="Immagine 4">
              <a:extLst>
                <a:ext uri="{FF2B5EF4-FFF2-40B4-BE49-F238E27FC236}">
                  <a16:creationId xmlns:a16="http://schemas.microsoft.com/office/drawing/2014/main" id="{A61E397D-0F40-DAD3-18F2-E33D83B5E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Tree>
    <p:extLst>
      <p:ext uri="{BB962C8B-B14F-4D97-AF65-F5344CB8AC3E}">
        <p14:creationId xmlns:p14="http://schemas.microsoft.com/office/powerpoint/2010/main" val="1149297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3788858"/>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e l’affidamento di servizi di PMO per le pubbliche amministrazioni – lotto 1 – PA Centrali</a:t>
            </a:r>
          </a:p>
          <a:p>
            <a:pPr marR="0" lvl="0" algn="l" defTabSz="914400" rtl="0" eaLnBrk="1" fontAlgn="auto" latinLnBrk="0" hangingPunct="1">
              <a:lnSpc>
                <a:spcPct val="150000"/>
              </a:lnSpc>
              <a:spcAft>
                <a:spcPts val="0"/>
              </a:spcAft>
              <a:buClrTx/>
              <a:buSzTx/>
              <a:tabLst/>
              <a:defRPr/>
            </a:pPr>
            <a:r>
              <a:rPr lang="it-IT" dirty="0">
                <a:solidFill>
                  <a:srgbClr val="0070C0"/>
                </a:solidFill>
                <a:latin typeface="Calibri" panose="020F0502020204030204" pitchFamily="34" charset="0"/>
                <a:cs typeface="Calibri" panose="020F0502020204030204" pitchFamily="34" charset="0"/>
              </a:rPr>
              <a:t>Documentazione da analizzare: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Documentazione contrattuale (Accordo Quadro a cura di Consip/Amministrazione)</a:t>
            </a:r>
          </a:p>
          <a:p>
            <a:pPr marL="285750" indent="-285750">
              <a:lnSpc>
                <a:spcPct val="150000"/>
              </a:lnSpc>
              <a:buFont typeface="Arial" panose="020B0604020202020204" pitchFamily="34" charset="0"/>
              <a:buChar char="•"/>
              <a:defRPr/>
            </a:pPr>
            <a:r>
              <a:rPr lang="it-IT" dirty="0">
                <a:solidFill>
                  <a:srgbClr val="0070C0"/>
                </a:solidFill>
                <a:latin typeface="Calibri" panose="020F0502020204030204" pitchFamily="34" charset="0"/>
                <a:cs typeface="Calibri" panose="020F0502020204030204" pitchFamily="34" charset="0"/>
              </a:rPr>
              <a:t>Documentazione contrattuale (Atto esecutivo a cura dell’Amministrazione)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Indicatori della governance (Consip/Amministrazione)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dei fabbisogni (a cura dell’Amministrazione)</a:t>
            </a:r>
          </a:p>
          <a:p>
            <a:pPr marL="285750" marR="0" lvl="0" indent="-285750" algn="l" defTabSz="914400" rtl="0" eaLnBrk="1" fontAlgn="auto" latinLnBrk="0" hangingPunct="1">
              <a:lnSpc>
                <a:spcPct val="150000"/>
              </a:lnSpc>
              <a:spcAft>
                <a:spcPts val="0"/>
              </a:spcAft>
              <a:buClrTx/>
              <a:buSzTx/>
              <a:buFont typeface="Arial" panose="020B0604020202020204" pitchFamily="34" charset="0"/>
              <a:buChar char="•"/>
              <a:tabLst/>
              <a:defRPr/>
            </a:pPr>
            <a:r>
              <a:rPr lang="it-IT" dirty="0">
                <a:solidFill>
                  <a:srgbClr val="0070C0"/>
                </a:solidFill>
                <a:latin typeface="Calibri" panose="020F0502020204030204" pitchFamily="34" charset="0"/>
                <a:cs typeface="Calibri" panose="020F0502020204030204" pitchFamily="34" charset="0"/>
              </a:rPr>
              <a:t>Piano Operativo (a cura del Fornitore)</a:t>
            </a:r>
          </a:p>
          <a:p>
            <a:pPr marR="0" lvl="0" algn="l" defTabSz="914400" rtl="0" eaLnBrk="1" fontAlgn="auto" latinLnBrk="0" hangingPunct="1">
              <a:lnSpc>
                <a:spcPct val="150000"/>
              </a:lnSpc>
              <a:spcAft>
                <a:spcPts val="0"/>
              </a:spcAft>
              <a:buClrTx/>
              <a:buSzTx/>
              <a:tabLst/>
              <a:defRPr/>
            </a:pPr>
            <a:endParaRPr lang="it-IT"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6437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63</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059566583"/>
              </p:ext>
            </p:extLst>
          </p:nvPr>
        </p:nvGraphicFramePr>
        <p:xfrm>
          <a:off x="404447" y="1670434"/>
          <a:ext cx="11328238" cy="4318810"/>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parte generale</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Denominazione del contratto</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Affidamento di Servizi di sviluppo software, manutenzione e supporto specialistico in ottica cloud mediante ordinativo di fornitura nell’ambito dell’accordo quadro per i servizi applicativi per le pubbliche amministrazioni stipulato da </a:t>
                      </a:r>
                      <a:r>
                        <a:rPr lang="it-IT" sz="1600" kern="1200" dirty="0" err="1">
                          <a:solidFill>
                            <a:srgbClr val="0070C0"/>
                          </a:solidFill>
                          <a:latin typeface="Calibri" panose="020F0502020204030204" pitchFamily="34" charset="0"/>
                          <a:ea typeface="+mn-ea"/>
                          <a:cs typeface="Calibri" panose="020F0502020204030204" pitchFamily="34" charset="0"/>
                        </a:rPr>
                        <a:t>consip</a:t>
                      </a:r>
                      <a:r>
                        <a:rPr lang="it-IT" sz="1600" kern="1200" dirty="0">
                          <a:solidFill>
                            <a:srgbClr val="0070C0"/>
                          </a:solidFill>
                          <a:latin typeface="Calibri" panose="020F0502020204030204" pitchFamily="34" charset="0"/>
                          <a:ea typeface="+mn-ea"/>
                          <a:cs typeface="Calibri" panose="020F0502020204030204" pitchFamily="34" charset="0"/>
                        </a:rPr>
                        <a:t> - id 2212 – lotto  1 – PA Centrali</a:t>
                      </a:r>
                    </a:p>
                  </a:txBody>
                  <a:tcPr>
                    <a:solidFill>
                      <a:schemeClr val="bg1"/>
                    </a:solidFill>
                  </a:tcPr>
                </a:tc>
                <a:extLst>
                  <a:ext uri="{0D108BD9-81ED-4DB2-BD59-A6C34878D82A}">
                    <a16:rowId xmlns:a16="http://schemas.microsoft.com/office/drawing/2014/main" val="2052668307"/>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Codice del parere tecnico-economico rilasciato da AGID</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Non applicabile (il Parere non è obbligatorio in caso di adesione ad Accordi Quadro stipulati da Consip)</a:t>
                      </a:r>
                    </a:p>
                  </a:txBody>
                  <a:tcPr>
                    <a:solidFill>
                      <a:schemeClr val="bg1"/>
                    </a:solidFill>
                  </a:tcPr>
                </a:tc>
                <a:extLst>
                  <a:ext uri="{0D108BD9-81ED-4DB2-BD59-A6C34878D82A}">
                    <a16:rowId xmlns:a16="http://schemas.microsoft.com/office/drawing/2014/main" val="3976622235"/>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CIG (o CIG derivato)</a:t>
                      </a:r>
                    </a:p>
                  </a:txBody>
                  <a:tcPr>
                    <a:solidFill>
                      <a:schemeClr val="bg2"/>
                    </a:solidFill>
                  </a:tcPr>
                </a:tc>
                <a:tc>
                  <a:txBody>
                    <a:bodyPr/>
                    <a:lstStyle/>
                    <a:p>
                      <a:r>
                        <a:rPr lang="it-IT" sz="1600" i="1" kern="1200" dirty="0">
                          <a:solidFill>
                            <a:srgbClr val="0070C0"/>
                          </a:solidFill>
                          <a:latin typeface="Calibri" panose="020F0502020204030204" pitchFamily="34" charset="0"/>
                          <a:ea typeface="+mn-ea"/>
                          <a:cs typeface="Calibri" panose="020F0502020204030204" pitchFamily="34" charset="0"/>
                        </a:rPr>
                        <a:t>ABCDEFGHILM</a:t>
                      </a:r>
                    </a:p>
                  </a:txBody>
                  <a:tcPr>
                    <a:solidFill>
                      <a:schemeClr val="bg1"/>
                    </a:solidFill>
                  </a:tcPr>
                </a:tc>
                <a:extLst>
                  <a:ext uri="{0D108BD9-81ED-4DB2-BD59-A6C34878D82A}">
                    <a16:rowId xmlns:a16="http://schemas.microsoft.com/office/drawing/2014/main" val="667136083"/>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RUP – Responsabile Unico del Procedimento</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4177438678"/>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DEC – Direttore dell’esecuzione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1714400417"/>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Denominazione del Fornitore</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RTI Almaviva</a:t>
                      </a:r>
                    </a:p>
                  </a:txBody>
                  <a:tcPr>
                    <a:solidFill>
                      <a:schemeClr val="bg1"/>
                    </a:solidFill>
                  </a:tcPr>
                </a:tc>
                <a:extLst>
                  <a:ext uri="{0D108BD9-81ED-4DB2-BD59-A6C34878D82A}">
                    <a16:rowId xmlns:a16="http://schemas.microsoft.com/office/drawing/2014/main" val="459284354"/>
                  </a:ext>
                </a:extLst>
              </a:tr>
              <a:tr h="467522">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Referente del Fornitore </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Nome e Cognome (Azienda), recapito telefonico aziendale, mail istituzionale</a:t>
                      </a:r>
                    </a:p>
                  </a:txBody>
                  <a:tcPr>
                    <a:solidFill>
                      <a:schemeClr val="bg1"/>
                    </a:solidFill>
                  </a:tcPr>
                </a:tc>
                <a:extLst>
                  <a:ext uri="{0D108BD9-81ED-4DB2-BD59-A6C34878D82A}">
                    <a16:rowId xmlns:a16="http://schemas.microsoft.com/office/drawing/2014/main" val="1480960841"/>
                  </a:ext>
                </a:extLst>
              </a:tr>
            </a:tbl>
          </a:graphicData>
        </a:graphic>
      </p:graphicFrame>
    </p:spTree>
    <p:extLst>
      <p:ext uri="{BB962C8B-B14F-4D97-AF65-F5344CB8AC3E}">
        <p14:creationId xmlns:p14="http://schemas.microsoft.com/office/powerpoint/2010/main" val="3451074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1285316787"/>
              </p:ext>
            </p:extLst>
          </p:nvPr>
        </p:nvGraphicFramePr>
        <p:xfrm>
          <a:off x="404447" y="1670434"/>
          <a:ext cx="11328238" cy="3516008"/>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parte generale</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Breve descrizione del contratto</a:t>
                      </a: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Il contratto ha lo scopo di supportare l’Amministrazione nella gestione dei servizi applicativi IT esistenti (manutenzione correttiva ed </a:t>
                      </a:r>
                      <a:r>
                        <a:rPr lang="it-IT" sz="1600" kern="1200" dirty="0" err="1">
                          <a:solidFill>
                            <a:srgbClr val="0070C0"/>
                          </a:solidFill>
                          <a:latin typeface="Calibri" panose="020F0502020204030204" pitchFamily="34" charset="0"/>
                          <a:ea typeface="+mn-ea"/>
                          <a:cs typeface="Calibri" panose="020F0502020204030204" pitchFamily="34" charset="0"/>
                        </a:rPr>
                        <a:t>adeguativa</a:t>
                      </a:r>
                      <a:r>
                        <a:rPr lang="it-IT" sz="1600" kern="1200" dirty="0">
                          <a:solidFill>
                            <a:srgbClr val="0070C0"/>
                          </a:solidFill>
                          <a:latin typeface="Calibri" panose="020F0502020204030204" pitchFamily="34" charset="0"/>
                          <a:ea typeface="+mn-ea"/>
                          <a:cs typeface="Calibri" panose="020F0502020204030204" pitchFamily="34" charset="0"/>
                        </a:rPr>
                        <a:t>, reingegnerizzazione delle applicazioni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nella progettazione e sviluppo di nuovi servizi (cosiddetti green field)</a:t>
                      </a:r>
                    </a:p>
                  </a:txBody>
                  <a:tcPr>
                    <a:solidFill>
                      <a:schemeClr val="bg1"/>
                    </a:solidFill>
                  </a:tcPr>
                </a:tc>
                <a:extLst>
                  <a:ext uri="{0D108BD9-81ED-4DB2-BD59-A6C34878D82A}">
                    <a16:rowId xmlns:a16="http://schemas.microsoft.com/office/drawing/2014/main" val="2052668307"/>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Importo complessivo (iva esclusa)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12.000.000,00 € - contratto base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2.400.000,00 € - opzione V obbligo</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14.400.000,00 € - Totale</a:t>
                      </a:r>
                    </a:p>
                  </a:txBody>
                  <a:tcPr>
                    <a:solidFill>
                      <a:schemeClr val="bg1"/>
                    </a:solidFill>
                  </a:tcPr>
                </a:tc>
                <a:extLst>
                  <a:ext uri="{0D108BD9-81ED-4DB2-BD59-A6C34878D82A}">
                    <a16:rowId xmlns:a16="http://schemas.microsoft.com/office/drawing/2014/main" val="3976622235"/>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Data di stipula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15/12/2021</a:t>
                      </a:r>
                    </a:p>
                  </a:txBody>
                  <a:tcPr>
                    <a:solidFill>
                      <a:schemeClr val="bg1"/>
                    </a:solidFill>
                  </a:tcPr>
                </a:tc>
                <a:extLst>
                  <a:ext uri="{0D108BD9-81ED-4DB2-BD59-A6C34878D82A}">
                    <a16:rowId xmlns:a16="http://schemas.microsoft.com/office/drawing/2014/main" val="667136083"/>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Durata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24 mesi</a:t>
                      </a:r>
                    </a:p>
                  </a:txBody>
                  <a:tcPr>
                    <a:solidFill>
                      <a:schemeClr val="bg1"/>
                    </a:solidFill>
                  </a:tcPr>
                </a:tc>
                <a:extLst>
                  <a:ext uri="{0D108BD9-81ED-4DB2-BD59-A6C34878D82A}">
                    <a16:rowId xmlns:a16="http://schemas.microsoft.com/office/drawing/2014/main" val="4177438678"/>
                  </a:ext>
                </a:extLst>
              </a:tr>
              <a:tr h="467522">
                <a:tc>
                  <a:txBody>
                    <a:bodyPr/>
                    <a:lstStyle/>
                    <a:p>
                      <a:pPr marL="0" algn="l" defTabSz="914400" rtl="0" eaLnBrk="1" latinLnBrk="0" hangingPunct="1"/>
                      <a:r>
                        <a:rPr lang="en-US" sz="1600" kern="1200" dirty="0" err="1">
                          <a:solidFill>
                            <a:srgbClr val="0070C0"/>
                          </a:solidFill>
                          <a:latin typeface="Calibri" panose="020F0502020204030204" pitchFamily="34" charset="0"/>
                          <a:ea typeface="+mn-ea"/>
                          <a:cs typeface="Calibri" panose="020F0502020204030204" pitchFamily="34" charset="0"/>
                        </a:rPr>
                        <a:t>Responsabile</a:t>
                      </a:r>
                      <a:r>
                        <a:rPr lang="en-US" sz="1600" kern="1200" dirty="0">
                          <a:solidFill>
                            <a:srgbClr val="0070C0"/>
                          </a:solidFill>
                          <a:latin typeface="Calibri" panose="020F0502020204030204" pitchFamily="34" charset="0"/>
                          <a:ea typeface="+mn-ea"/>
                          <a:cs typeface="Calibri" panose="020F0502020204030204" pitchFamily="34" charset="0"/>
                        </a:rPr>
                        <a:t> del </a:t>
                      </a:r>
                      <a:r>
                        <a:rPr lang="en-US" sz="1600" kern="1200" dirty="0" err="1">
                          <a:solidFill>
                            <a:srgbClr val="0070C0"/>
                          </a:solidFill>
                          <a:latin typeface="Calibri" panose="020F0502020204030204" pitchFamily="34" charset="0"/>
                          <a:ea typeface="+mn-ea"/>
                          <a:cs typeface="Calibri" panose="020F0502020204030204" pitchFamily="34" charset="0"/>
                        </a:rPr>
                        <a:t>monitoraggio</a:t>
                      </a: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r>
                        <a:rPr lang="it-IT" sz="1600" kern="1200" dirty="0">
                          <a:solidFill>
                            <a:srgbClr val="0070C0"/>
                          </a:solidFill>
                          <a:latin typeface="Calibri" panose="020F0502020204030204" pitchFamily="34" charset="0"/>
                          <a:ea typeface="+mn-ea"/>
                          <a:cs typeface="Calibri" panose="020F0502020204030204" pitchFamily="34" charset="0"/>
                        </a:rPr>
                        <a:t>Nome e Cognome, recapito telefonico istituzionale, mail istituzionale</a:t>
                      </a:r>
                    </a:p>
                  </a:txBody>
                  <a:tcPr>
                    <a:solidFill>
                      <a:schemeClr val="bg1"/>
                    </a:solidFill>
                  </a:tcPr>
                </a:tc>
                <a:extLst>
                  <a:ext uri="{0D108BD9-81ED-4DB2-BD59-A6C34878D82A}">
                    <a16:rowId xmlns:a16="http://schemas.microsoft.com/office/drawing/2014/main" val="1714400417"/>
                  </a:ext>
                </a:extLst>
              </a:tr>
            </a:tbl>
          </a:graphicData>
        </a:graphic>
      </p:graphicFrame>
    </p:spTree>
    <p:extLst>
      <p:ext uri="{BB962C8B-B14F-4D97-AF65-F5344CB8AC3E}">
        <p14:creationId xmlns:p14="http://schemas.microsoft.com/office/powerpoint/2010/main" val="1666019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715949609"/>
              </p:ext>
            </p:extLst>
          </p:nvPr>
        </p:nvGraphicFramePr>
        <p:xfrm>
          <a:off x="404447" y="1670434"/>
          <a:ext cx="11328238" cy="3464884"/>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Finalità dell’iniziativa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L’obiettivo dell’iniziativa è supportare l’Amministrazione nella gestione del parco applicativo corrente e nella realizzazione dei nuovi servizi che dovranno essere progettati e sviluppati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 particolare è prevista l’attivazione dei seguenti servizi:</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Servizio di Sviluppo di Applicazioni Software Ex-novo- Green Field</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Servizio di migrazione al cloud</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Servizio Evoluzione di Applicazioni Esistenti</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Manutenzione</a:t>
                      </a:r>
                    </a:p>
                    <a:p>
                      <a:pPr marL="285750" indent="-285750" algn="l" defTabSz="914400" rtl="0" eaLnBrk="1" latinLnBrk="0" hangingPunct="1">
                        <a:buFont typeface="Arial" panose="020B0604020202020204" pitchFamily="34" charset="0"/>
                        <a:buChar char="•"/>
                      </a:pPr>
                      <a:r>
                        <a:rPr lang="it-IT" sz="1600" kern="1200" dirty="0">
                          <a:solidFill>
                            <a:srgbClr val="0070C0"/>
                          </a:solidFill>
                          <a:latin typeface="Calibri" panose="020F0502020204030204" pitchFamily="34" charset="0"/>
                          <a:ea typeface="+mn-ea"/>
                          <a:cs typeface="Calibri" panose="020F0502020204030204" pitchFamily="34" charset="0"/>
                        </a:rPr>
                        <a:t>Servizi di supporto specialistico</a:t>
                      </a:r>
                    </a:p>
                    <a:p>
                      <a:pPr marL="0" indent="0" algn="l" defTabSz="914400" rtl="0" eaLnBrk="1" latinLnBrk="0" hangingPunct="1">
                        <a:buFont typeface="Arial" panose="020B0604020202020204" pitchFamily="34" charset="0"/>
                        <a:buNone/>
                      </a:pPr>
                      <a:r>
                        <a:rPr lang="it-IT" sz="1600" kern="1200" dirty="0">
                          <a:solidFill>
                            <a:srgbClr val="0070C0"/>
                          </a:solidFill>
                          <a:latin typeface="Calibri" panose="020F0502020204030204" pitchFamily="34" charset="0"/>
                          <a:ea typeface="+mn-ea"/>
                          <a:cs typeface="Calibri" panose="020F0502020204030204" pitchFamily="34" charset="0"/>
                        </a:rPr>
                        <a:t>Questi servizi consentiranno all’Amministrazione di gestire il parco applicativo e provvedere all’evoluzione dei servizi nel nuovo scenario cloud.</a:t>
                      </a:r>
                    </a:p>
                  </a:txBody>
                  <a:tcPr>
                    <a:solidFill>
                      <a:schemeClr val="bg1"/>
                    </a:solidFill>
                  </a:tcPr>
                </a:tc>
                <a:extLst>
                  <a:ext uri="{0D108BD9-81ED-4DB2-BD59-A6C34878D82A}">
                    <a16:rowId xmlns:a16="http://schemas.microsoft.com/office/drawing/2014/main" val="2052668307"/>
                  </a:ext>
                </a:extLst>
              </a:tr>
              <a:tr h="46752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Durata iniziativa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24 mesi</a:t>
                      </a:r>
                    </a:p>
                  </a:txBody>
                  <a:tcPr>
                    <a:solidFill>
                      <a:schemeClr val="bg1"/>
                    </a:solidFill>
                  </a:tcPr>
                </a:tc>
                <a:extLst>
                  <a:ext uri="{0D108BD9-81ED-4DB2-BD59-A6C34878D82A}">
                    <a16:rowId xmlns:a16="http://schemas.microsoft.com/office/drawing/2014/main" val="3976622235"/>
                  </a:ext>
                </a:extLst>
              </a:tr>
            </a:tbl>
          </a:graphicData>
        </a:graphic>
      </p:graphicFrame>
      <p:cxnSp>
        <p:nvCxnSpPr>
          <p:cNvPr id="12" name="Connettore 2 11">
            <a:extLst>
              <a:ext uri="{FF2B5EF4-FFF2-40B4-BE49-F238E27FC236}">
                <a16:creationId xmlns:a16="http://schemas.microsoft.com/office/drawing/2014/main" id="{604439A3-5D2F-E662-0FA7-539D2D383AA8}"/>
              </a:ext>
            </a:extLst>
          </p:cNvPr>
          <p:cNvCxnSpPr>
            <a:cxnSpLocks/>
          </p:cNvCxnSpPr>
          <p:nvPr/>
        </p:nvCxnSpPr>
        <p:spPr>
          <a:xfrm flipV="1">
            <a:off x="2549769" y="3103685"/>
            <a:ext cx="580293" cy="32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7617DB28-43D9-158E-8750-B3F7DB1C6A10}"/>
              </a:ext>
            </a:extLst>
          </p:cNvPr>
          <p:cNvSpPr/>
          <p:nvPr/>
        </p:nvSpPr>
        <p:spPr>
          <a:xfrm>
            <a:off x="606669" y="2708030"/>
            <a:ext cx="1943100" cy="13849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Descrizione presente sia sul Piano dei fabbisogni che sul Piano Operativo</a:t>
            </a:r>
          </a:p>
        </p:txBody>
      </p:sp>
    </p:spTree>
    <p:extLst>
      <p:ext uri="{BB962C8B-B14F-4D97-AF65-F5344CB8AC3E}">
        <p14:creationId xmlns:p14="http://schemas.microsoft.com/office/powerpoint/2010/main" val="103030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1419572762"/>
              </p:ext>
            </p:extLst>
          </p:nvPr>
        </p:nvGraphicFramePr>
        <p:xfrm>
          <a:off x="404447" y="1670434"/>
          <a:ext cx="11328238" cy="406416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Obiettivi principali</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Reingegnerizzazione delle applicazioni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finalizzata non solo alla migrazione sul cloud ma anche ad implementare i requisiti di sicurezza e privacy by design e by default, accessibilità e user </a:t>
                      </a:r>
                      <a:r>
                        <a:rPr lang="it-IT" sz="1600" kern="1200" dirty="0" err="1">
                          <a:solidFill>
                            <a:srgbClr val="0070C0"/>
                          </a:solidFill>
                          <a:latin typeface="Calibri" panose="020F0502020204030204" pitchFamily="34" charset="0"/>
                          <a:ea typeface="+mn-ea"/>
                          <a:cs typeface="Calibri" panose="020F0502020204030204" pitchFamily="34" charset="0"/>
                        </a:rPr>
                        <a:t>experience</a:t>
                      </a:r>
                      <a:r>
                        <a:rPr lang="it-IT" sz="1600" kern="1200" dirty="0">
                          <a:solidFill>
                            <a:srgbClr val="0070C0"/>
                          </a:solidFill>
                          <a:latin typeface="Calibri" panose="020F0502020204030204" pitchFamily="34" charset="0"/>
                          <a:ea typeface="+mn-ea"/>
                          <a:cs typeface="Calibri" panose="020F0502020204030204" pitchFamily="34" charset="0"/>
                        </a:rPr>
                        <a:t>.</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Introduzione di nuovi servizi al cittadino e alle imprese, finalizzati a semplificare la presentazione delle istanze e i tempi di gestione del procedimento</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Ricevere un supporto specialistico finalizzato a supportare l’Amministrazione nella semplificazione di alcuni procedimenti in ottica servizio digitale.</a:t>
                      </a:r>
                    </a:p>
                  </a:txBody>
                  <a:tcPr>
                    <a:solidFill>
                      <a:schemeClr val="bg1"/>
                    </a:solidFill>
                  </a:tcPr>
                </a:tc>
                <a:extLst>
                  <a:ext uri="{0D108BD9-81ED-4DB2-BD59-A6C34878D82A}">
                    <a16:rowId xmlns:a16="http://schemas.microsoft.com/office/drawing/2014/main" val="667136083"/>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Caratteristiche economiche e di potenziale ritorno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L’iniziativa in oggetto non si presta ad un’analisi economica del ritorno dell’investimento, in quanto l’Amministrazione eroga servizi ai cittadini ed alle imprese (procedimenti amministrativi a seguito di istanze di parte).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Le iniziative contrattuali previste comportano la reingegnerizzazione dei servizi esistenti e l’implementazione di nuovi servizi, con conseguente semplificazione degli adempimenti a carico dei cittadini e delle imprese e riduzione dei tempi di gestione dei procedimenti da parte del personale dell’Amministrazione.</a:t>
                      </a:r>
                    </a:p>
                  </a:txBody>
                  <a:tcPr>
                    <a:solidFill>
                      <a:schemeClr val="bg1"/>
                    </a:solidFill>
                  </a:tcPr>
                </a:tc>
                <a:extLst>
                  <a:ext uri="{0D108BD9-81ED-4DB2-BD59-A6C34878D82A}">
                    <a16:rowId xmlns:a16="http://schemas.microsoft.com/office/drawing/2014/main" val="3329235610"/>
                  </a:ext>
                </a:extLst>
              </a:tr>
            </a:tbl>
          </a:graphicData>
        </a:graphic>
      </p:graphicFrame>
      <p:cxnSp>
        <p:nvCxnSpPr>
          <p:cNvPr id="11" name="Connettore 2 10">
            <a:extLst>
              <a:ext uri="{FF2B5EF4-FFF2-40B4-BE49-F238E27FC236}">
                <a16:creationId xmlns:a16="http://schemas.microsoft.com/office/drawing/2014/main" id="{0FB19923-7C81-6338-A426-4548B27C5698}"/>
              </a:ext>
            </a:extLst>
          </p:cNvPr>
          <p:cNvCxnSpPr>
            <a:cxnSpLocks/>
          </p:cNvCxnSpPr>
          <p:nvPr/>
        </p:nvCxnSpPr>
        <p:spPr>
          <a:xfrm flipV="1">
            <a:off x="2549769" y="3103685"/>
            <a:ext cx="580293" cy="131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F0C8DC3E-F9CC-9FC9-21BB-0CC996347E26}"/>
              </a:ext>
            </a:extLst>
          </p:cNvPr>
          <p:cNvSpPr/>
          <p:nvPr/>
        </p:nvSpPr>
        <p:spPr>
          <a:xfrm>
            <a:off x="606669" y="2708030"/>
            <a:ext cx="1943100" cy="103749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Descrizione presente sia sul Piano dei fabbisogni che sul Piano Operativo</a:t>
            </a:r>
          </a:p>
        </p:txBody>
      </p:sp>
    </p:spTree>
    <p:extLst>
      <p:ext uri="{BB962C8B-B14F-4D97-AF65-F5344CB8AC3E}">
        <p14:creationId xmlns:p14="http://schemas.microsoft.com/office/powerpoint/2010/main" val="517479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1295868"/>
          </a:xfrm>
          <a:prstGeom prst="rect">
            <a:avLst/>
          </a:prstGeom>
        </p:spPr>
        <p:txBody>
          <a:bodyPr wrap="square">
            <a:spAutoFit/>
          </a:bodyPr>
          <a:lstStyle/>
          <a:p>
            <a:pPr marL="285750" indent="-285750">
              <a:lnSpc>
                <a:spcPct val="150000"/>
              </a:lnSpc>
              <a:buFont typeface="Wingdings" panose="05000000000000000000" pitchFamily="2" charset="2"/>
              <a:buChar char="Ø"/>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marR="0" lvl="0" algn="l" defTabSz="914400" rtl="0" eaLnBrk="1" fontAlgn="auto" latinLnBrk="0" hangingPunct="1">
              <a:lnSpc>
                <a:spcPct val="150000"/>
              </a:lnSpc>
              <a:spcAft>
                <a:spcPts val="0"/>
              </a:spcAft>
              <a:buClrTx/>
              <a:buSzTx/>
              <a:tabLst/>
              <a:defRPr/>
            </a:pPr>
            <a:endParaRPr lang="it-IT" b="1" dirty="0">
              <a:solidFill>
                <a:srgbClr val="0070C0"/>
              </a:solidFill>
              <a:latin typeface="Calibri" panose="020F0502020204030204" pitchFamily="34" charset="0"/>
              <a:cs typeface="Calibri" panose="020F0502020204030204" pitchFamily="34" charset="0"/>
            </a:endParaRP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nvGraphicFramePr>
        <p:xfrm>
          <a:off x="404447" y="1670434"/>
          <a:ext cx="11328238" cy="397272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Team di lavoro</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0" algn="l"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Amministrazione:</a:t>
                      </a:r>
                    </a:p>
                    <a:p>
                      <a:pPr marL="0" indent="360363" algn="l" defTabSz="914400" rtl="0" eaLnBrk="1" latinLnBrk="0" hangingPunct="1">
                        <a:tabLst>
                          <a:tab pos="360363" algn="l"/>
                        </a:tabLst>
                      </a:pPr>
                      <a:r>
                        <a:rPr lang="it-IT" sz="1600" kern="1200" dirty="0">
                          <a:solidFill>
                            <a:srgbClr val="0070C0"/>
                          </a:solidFill>
                          <a:latin typeface="Calibri" panose="020F0502020204030204" pitchFamily="34" charset="0"/>
                          <a:ea typeface="+mn-ea"/>
                          <a:cs typeface="Calibri" panose="020F0502020204030204" pitchFamily="34" charset="0"/>
                        </a:rPr>
                        <a:t>RUP – </a:t>
                      </a:r>
                    </a:p>
                    <a:p>
                      <a:pPr marL="0" indent="360363" algn="l" defTabSz="914400" rtl="0" eaLnBrk="1" latinLnBrk="0" hangingPunct="1">
                        <a:tabLst/>
                      </a:pPr>
                      <a:r>
                        <a:rPr lang="it-IT" sz="1600" kern="1200" dirty="0">
                          <a:solidFill>
                            <a:srgbClr val="0070C0"/>
                          </a:solidFill>
                          <a:latin typeface="Calibri" panose="020F0502020204030204" pitchFamily="34" charset="0"/>
                          <a:ea typeface="+mn-ea"/>
                          <a:cs typeface="Calibri" panose="020F0502020204030204" pitchFamily="34" charset="0"/>
                        </a:rPr>
                        <a:t>DE – </a:t>
                      </a:r>
                    </a:p>
                    <a:p>
                      <a:pPr marL="0" indent="360363" algn="l" defTabSz="914400" rtl="0" eaLnBrk="1" latinLnBrk="0" hangingPunct="1">
                        <a:tabLst/>
                      </a:pPr>
                      <a:r>
                        <a:rPr lang="it-IT" sz="1600" kern="1200" dirty="0">
                          <a:solidFill>
                            <a:srgbClr val="0070C0"/>
                          </a:solidFill>
                          <a:latin typeface="Calibri" panose="020F0502020204030204" pitchFamily="34" charset="0"/>
                          <a:ea typeface="+mn-ea"/>
                          <a:cs typeface="Calibri" panose="020F0502020204030204" pitchFamily="34" charset="0"/>
                        </a:rPr>
                        <a:t>Commissione di collaudo – </a:t>
                      </a:r>
                    </a:p>
                    <a:p>
                      <a:pPr marL="0" algn="l" defTabSz="914400" rtl="0" eaLnBrk="1" latinLnBrk="0" hangingPunct="1"/>
                      <a:r>
                        <a:rPr lang="it-IT" sz="1600" b="1" kern="1200" dirty="0">
                          <a:solidFill>
                            <a:srgbClr val="0070C0"/>
                          </a:solidFill>
                          <a:latin typeface="Calibri" panose="020F0502020204030204" pitchFamily="34" charset="0"/>
                          <a:ea typeface="+mn-ea"/>
                          <a:cs typeface="Calibri" panose="020F0502020204030204" pitchFamily="34" charset="0"/>
                        </a:rPr>
                        <a:t>Gruppo di monitoraggio:</a:t>
                      </a:r>
                    </a:p>
                    <a:p>
                      <a:pPr marL="0" indent="360363"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Responsabile del Monitoraggio - </a:t>
                      </a:r>
                    </a:p>
                    <a:p>
                      <a:pPr marL="0" indent="360363"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Risorsa 1 – (nome e cognome, ruolo/funzione)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Risorsa 2 – (nome e cognome, ruolo/funzione)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0070C0"/>
                          </a:solidFill>
                          <a:latin typeface="Calibri" panose="020F0502020204030204" pitchFamily="34" charset="0"/>
                          <a:ea typeface="+mn-ea"/>
                          <a:cs typeface="Calibri" panose="020F0502020204030204" pitchFamily="34" charset="0"/>
                        </a:rPr>
                        <a:t>Fornitore:</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RUAC – </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Qualità</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servizio 1</a:t>
                      </a:r>
                    </a:p>
                    <a:p>
                      <a:pPr marL="0" marR="0" lvl="0" indent="360363"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Responsabile servizio 2</a:t>
                      </a:r>
                    </a:p>
                  </a:txBody>
                  <a:tcPr>
                    <a:solidFill>
                      <a:schemeClr val="bg1"/>
                    </a:solidFill>
                  </a:tcPr>
                </a:tc>
                <a:extLst>
                  <a:ext uri="{0D108BD9-81ED-4DB2-BD59-A6C34878D82A}">
                    <a16:rowId xmlns:a16="http://schemas.microsoft.com/office/drawing/2014/main" val="667136083"/>
                  </a:ext>
                </a:extLst>
              </a:tr>
            </a:tbl>
          </a:graphicData>
        </a:graphic>
      </p:graphicFrame>
      <p:cxnSp>
        <p:nvCxnSpPr>
          <p:cNvPr id="13" name="Connettore 2 12">
            <a:extLst>
              <a:ext uri="{FF2B5EF4-FFF2-40B4-BE49-F238E27FC236}">
                <a16:creationId xmlns:a16="http://schemas.microsoft.com/office/drawing/2014/main" id="{1CAAF09E-1190-77C8-11F6-259A70CBA488}"/>
              </a:ext>
            </a:extLst>
          </p:cNvPr>
          <p:cNvCxnSpPr>
            <a:cxnSpLocks/>
            <a:stCxn id="14" idx="3"/>
          </p:cNvCxnSpPr>
          <p:nvPr/>
        </p:nvCxnSpPr>
        <p:spPr>
          <a:xfrm flipV="1">
            <a:off x="2549769" y="3103685"/>
            <a:ext cx="580293" cy="4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tangolo 13">
            <a:extLst>
              <a:ext uri="{FF2B5EF4-FFF2-40B4-BE49-F238E27FC236}">
                <a16:creationId xmlns:a16="http://schemas.microsoft.com/office/drawing/2014/main" id="{7E4AE336-68E1-5D3C-C269-5A174861B506}"/>
              </a:ext>
            </a:extLst>
          </p:cNvPr>
          <p:cNvSpPr/>
          <p:nvPr/>
        </p:nvSpPr>
        <p:spPr>
          <a:xfrm>
            <a:off x="606669" y="2708031"/>
            <a:ext cx="1943100" cy="880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Note interne Amministrazione</a:t>
            </a:r>
          </a:p>
        </p:txBody>
      </p:sp>
      <p:sp>
        <p:nvSpPr>
          <p:cNvPr id="16" name="Rettangolo 15">
            <a:extLst>
              <a:ext uri="{FF2B5EF4-FFF2-40B4-BE49-F238E27FC236}">
                <a16:creationId xmlns:a16="http://schemas.microsoft.com/office/drawing/2014/main" id="{08EE71A7-F153-8D92-2EE1-79016A38D5F5}"/>
              </a:ext>
            </a:extLst>
          </p:cNvPr>
          <p:cNvSpPr/>
          <p:nvPr/>
        </p:nvSpPr>
        <p:spPr>
          <a:xfrm>
            <a:off x="606669" y="4375505"/>
            <a:ext cx="1943100" cy="880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rgbClr val="0070C0"/>
                </a:solidFill>
                <a:latin typeface="Calibri" panose="020F0502020204030204" pitchFamily="34" charset="0"/>
                <a:cs typeface="Calibri" panose="020F0502020204030204" pitchFamily="34" charset="0"/>
              </a:rPr>
              <a:t>Piano Operativo </a:t>
            </a:r>
          </a:p>
        </p:txBody>
      </p:sp>
      <p:cxnSp>
        <p:nvCxnSpPr>
          <p:cNvPr id="17" name="Connettore 2 16">
            <a:extLst>
              <a:ext uri="{FF2B5EF4-FFF2-40B4-BE49-F238E27FC236}">
                <a16:creationId xmlns:a16="http://schemas.microsoft.com/office/drawing/2014/main" id="{1A0F58E7-E2D3-8305-7393-5EEDE3963480}"/>
              </a:ext>
            </a:extLst>
          </p:cNvPr>
          <p:cNvCxnSpPr>
            <a:cxnSpLocks/>
          </p:cNvCxnSpPr>
          <p:nvPr/>
        </p:nvCxnSpPr>
        <p:spPr>
          <a:xfrm flipV="1">
            <a:off x="2549769" y="4644220"/>
            <a:ext cx="641839" cy="23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85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68</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893390014"/>
              </p:ext>
            </p:extLst>
          </p:nvPr>
        </p:nvGraphicFramePr>
        <p:xfrm>
          <a:off x="404447" y="1670434"/>
          <a:ext cx="11328238" cy="250968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riassuntiva dei principali dati del contratto – d</a:t>
                      </a:r>
                      <a:r>
                        <a:rPr lang="it-IT" dirty="0">
                          <a:solidFill>
                            <a:srgbClr val="0070C0"/>
                          </a:solidFill>
                          <a:latin typeface="Calibri" panose="020F0502020204030204" pitchFamily="34" charset="0"/>
                          <a:cs typeface="Calibri" panose="020F0502020204030204" pitchFamily="34" charset="0"/>
                        </a:rPr>
                        <a:t>escrizione sommaria dell’iniziativa contrattuale</a:t>
                      </a:r>
                      <a:endParaRPr lang="it-IT" sz="18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021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Obiettivi</a:t>
                      </a: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p>
                      <a:pPr marL="0" algn="l" defTabSz="914400" rtl="0" eaLnBrk="1" latinLnBrk="0" hangingPunct="1"/>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Reingegnerizzazione delle applicazioni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finalizzata non solo alla migrazione sul cloud ma anche ad implementare i requisiti di sicurezza e privacy by design e by default, accessibilità e user </a:t>
                      </a:r>
                      <a:r>
                        <a:rPr lang="it-IT" sz="1600" kern="1200" dirty="0" err="1">
                          <a:solidFill>
                            <a:srgbClr val="0070C0"/>
                          </a:solidFill>
                          <a:latin typeface="Calibri" panose="020F0502020204030204" pitchFamily="34" charset="0"/>
                          <a:ea typeface="+mn-ea"/>
                          <a:cs typeface="Calibri" panose="020F0502020204030204" pitchFamily="34" charset="0"/>
                        </a:rPr>
                        <a:t>experience</a:t>
                      </a:r>
                      <a:r>
                        <a:rPr lang="it-IT" sz="1600" kern="1200" dirty="0">
                          <a:solidFill>
                            <a:srgbClr val="0070C0"/>
                          </a:solidFill>
                          <a:latin typeface="Calibri" panose="020F0502020204030204" pitchFamily="34" charset="0"/>
                          <a:ea typeface="+mn-ea"/>
                          <a:cs typeface="Calibri" panose="020F0502020204030204" pitchFamily="34" charset="0"/>
                        </a:rPr>
                        <a:t>.</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Introduzione di nuovi servizi al cittadino e alle imprese, finalizzati a semplificare la presentazione delle istanze e i tempi di gestione del procedimento.</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Manutenzione del parco applicativo</a:t>
                      </a:r>
                    </a:p>
                    <a:p>
                      <a:pPr marL="342900" indent="-342900" algn="l" defTabSz="914400" rtl="0" eaLnBrk="1" latinLnBrk="0" hangingPunct="1">
                        <a:buAutoNum type="arabicParenR"/>
                      </a:pPr>
                      <a:r>
                        <a:rPr lang="it-IT" sz="1600" kern="1200" dirty="0">
                          <a:solidFill>
                            <a:srgbClr val="0070C0"/>
                          </a:solidFill>
                          <a:latin typeface="Calibri" panose="020F0502020204030204" pitchFamily="34" charset="0"/>
                          <a:ea typeface="+mn-ea"/>
                          <a:cs typeface="Calibri" panose="020F0502020204030204" pitchFamily="34" charset="0"/>
                        </a:rPr>
                        <a:t>Supporto specialistico finalizzato alla semplificazione degli adempimenti amministrativi in ottica servizio</a:t>
                      </a:r>
                    </a:p>
                  </a:txBody>
                  <a:tcPr>
                    <a:solidFill>
                      <a:schemeClr val="bg1"/>
                    </a:solidFill>
                  </a:tcPr>
                </a:tc>
                <a:extLst>
                  <a:ext uri="{0D108BD9-81ED-4DB2-BD59-A6C34878D82A}">
                    <a16:rowId xmlns:a16="http://schemas.microsoft.com/office/drawing/2014/main" val="667136083"/>
                  </a:ext>
                </a:extLst>
              </a:tr>
            </a:tbl>
          </a:graphicData>
        </a:graphic>
      </p:graphicFrame>
    </p:spTree>
    <p:extLst>
      <p:ext uri="{BB962C8B-B14F-4D97-AF65-F5344CB8AC3E}">
        <p14:creationId xmlns:p14="http://schemas.microsoft.com/office/powerpoint/2010/main" val="29771292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69</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3661218267"/>
              </p:ext>
            </p:extLst>
          </p:nvPr>
        </p:nvGraphicFramePr>
        <p:xfrm>
          <a:off x="404447" y="1670434"/>
          <a:ext cx="11328238" cy="4042808"/>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Codifica e denominazione 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OB1: Reingegnerizzazione parco applicativo esistente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a:t>
                      </a:r>
                    </a:p>
                  </a:txBody>
                  <a:tcPr>
                    <a:solidFill>
                      <a:schemeClr val="bg1"/>
                    </a:solidFill>
                  </a:tcPr>
                </a:tc>
                <a:extLst>
                  <a:ext uri="{0D108BD9-81ED-4DB2-BD59-A6C34878D82A}">
                    <a16:rowId xmlns:a16="http://schemas.microsoft.com/office/drawing/2014/main" val="667136083"/>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 obiettivo</a:t>
                      </a:r>
                    </a:p>
                  </a:txBody>
                  <a:tcPr>
                    <a:solidFill>
                      <a:schemeClr val="bg2"/>
                    </a:solidFill>
                  </a:tcPr>
                </a:tc>
                <a:tc>
                  <a:txBody>
                    <a:bodyPr/>
                    <a:lstStyle/>
                    <a:p>
                      <a:pPr marL="0" indent="0" algn="l" defTabSz="914400" rtl="0" eaLnBrk="1" latinLnBrk="0" hangingPunct="1">
                        <a:buFont typeface="Arial" panose="020B0604020202020204" pitchFamily="34" charset="0"/>
                        <a:buNone/>
                      </a:pPr>
                      <a:r>
                        <a:rPr lang="it-IT" sz="1600" kern="1200" dirty="0">
                          <a:solidFill>
                            <a:srgbClr val="0070C0"/>
                          </a:solidFill>
                          <a:latin typeface="Calibri" panose="020F0502020204030204" pitchFamily="34" charset="0"/>
                          <a:ea typeface="+mn-ea"/>
                          <a:cs typeface="Calibri" panose="020F0502020204030204" pitchFamily="34" charset="0"/>
                        </a:rPr>
                        <a:t>Reingegnerizzazione delle applicazioni non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finalizzata non solo alla migrazione sul cloud ma anche ad implementare i requisiti di sicurezza e privacy by design e by default, accessibilità e user </a:t>
                      </a:r>
                      <a:r>
                        <a:rPr lang="it-IT" sz="1600" kern="1200" dirty="0" err="1">
                          <a:solidFill>
                            <a:srgbClr val="0070C0"/>
                          </a:solidFill>
                          <a:latin typeface="Calibri" panose="020F0502020204030204" pitchFamily="34" charset="0"/>
                          <a:ea typeface="+mn-ea"/>
                          <a:cs typeface="Calibri" panose="020F0502020204030204" pitchFamily="34" charset="0"/>
                        </a:rPr>
                        <a:t>experience</a:t>
                      </a:r>
                      <a:r>
                        <a:rPr lang="it-IT" sz="1600" kern="1200" dirty="0">
                          <a:solidFill>
                            <a:srgbClr val="0070C0"/>
                          </a:solidFill>
                          <a:latin typeface="Calibri" panose="020F0502020204030204" pitchFamily="34" charset="0"/>
                          <a:ea typeface="+mn-ea"/>
                          <a:cs typeface="Calibri" panose="020F0502020204030204" pitchFamily="34" charset="0"/>
                        </a:rPr>
                        <a:t>.</a:t>
                      </a:r>
                    </a:p>
                  </a:txBody>
                  <a:tcPr>
                    <a:solidFill>
                      <a:schemeClr val="bg1"/>
                    </a:solidFill>
                  </a:tcPr>
                </a:tc>
                <a:extLst>
                  <a:ext uri="{0D108BD9-81ED-4DB2-BD59-A6C34878D82A}">
                    <a16:rowId xmlns:a16="http://schemas.microsoft.com/office/drawing/2014/main" val="1286831038"/>
                  </a:ext>
                </a:extLst>
              </a:tr>
              <a:tr h="618726">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Riferimento al Piano Triennale AGID</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OB.1.1 - Migliorare la capacità di generare ed erogare servizi digitali </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OB.4.2 - Migliorare la qualità e la sicurezza dei servizi digitali erogati dalle Amministrazioni centrali</a:t>
                      </a:r>
                    </a:p>
                  </a:txBody>
                  <a:tcPr>
                    <a:solidFill>
                      <a:schemeClr val="bg1"/>
                    </a:solidFill>
                  </a:tcPr>
                </a:tc>
                <a:extLst>
                  <a:ext uri="{0D108BD9-81ED-4DB2-BD59-A6C34878D82A}">
                    <a16:rowId xmlns:a16="http://schemas.microsoft.com/office/drawing/2014/main" val="4109555951"/>
                  </a:ext>
                </a:extLst>
              </a:tr>
              <a:tr h="640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Dimensione economica dell’obiettivo (iva esclusa)</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3.790.000,00 (contratto base)</a:t>
                      </a:r>
                    </a:p>
                  </a:txBody>
                  <a:tcPr>
                    <a:solidFill>
                      <a:schemeClr val="bg1"/>
                    </a:solidFill>
                  </a:tcPr>
                </a:tc>
                <a:extLst>
                  <a:ext uri="{0D108BD9-81ED-4DB2-BD59-A6C34878D82A}">
                    <a16:rowId xmlns:a16="http://schemas.microsoft.com/office/drawing/2014/main" val="3306709486"/>
                  </a:ext>
                </a:extLst>
              </a:tr>
              <a:tr h="4267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Tempi stimati necessari per il suo conseguimento</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24 mesi </a:t>
                      </a:r>
                    </a:p>
                  </a:txBody>
                  <a:tcPr>
                    <a:solidFill>
                      <a:schemeClr val="bg1"/>
                    </a:solidFill>
                  </a:tcPr>
                </a:tc>
                <a:extLst>
                  <a:ext uri="{0D108BD9-81ED-4DB2-BD59-A6C34878D82A}">
                    <a16:rowId xmlns:a16="http://schemas.microsoft.com/office/drawing/2014/main" val="1339970467"/>
                  </a:ext>
                </a:extLst>
              </a:tr>
              <a:tr h="2133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Incidenza dell’obiettivo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31,58% (contratto base)</a:t>
                      </a:r>
                    </a:p>
                  </a:txBody>
                  <a:tcPr>
                    <a:solidFill>
                      <a:schemeClr val="bg1"/>
                    </a:solidFill>
                  </a:tcPr>
                </a:tc>
                <a:extLst>
                  <a:ext uri="{0D108BD9-81ED-4DB2-BD59-A6C34878D82A}">
                    <a16:rowId xmlns:a16="http://schemas.microsoft.com/office/drawing/2014/main" val="853215100"/>
                  </a:ext>
                </a:extLst>
              </a:tr>
            </a:tbl>
          </a:graphicData>
        </a:graphic>
      </p:graphicFrame>
    </p:spTree>
    <p:extLst>
      <p:ext uri="{BB962C8B-B14F-4D97-AF65-F5344CB8AC3E}">
        <p14:creationId xmlns:p14="http://schemas.microsoft.com/office/powerpoint/2010/main" val="376758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perché il monitoraggio?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2" name="CasellaDiTesto 1">
            <a:extLst>
              <a:ext uri="{FF2B5EF4-FFF2-40B4-BE49-F238E27FC236}">
                <a16:creationId xmlns:a16="http://schemas.microsoft.com/office/drawing/2014/main" id="{323E4834-6B1D-C29D-F1F1-E8A49F47EE2A}"/>
              </a:ext>
            </a:extLst>
          </p:cNvPr>
          <p:cNvSpPr txBox="1"/>
          <p:nvPr/>
        </p:nvSpPr>
        <p:spPr>
          <a:xfrm>
            <a:off x="1494692" y="1976628"/>
            <a:ext cx="9929816" cy="2147639"/>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Modalità di svolgimento delle attività di monitoraggio (cfr. Circolare par. 3.2.1, punti 1 e 2)</a:t>
            </a:r>
          </a:p>
          <a:p>
            <a:pPr algn="just" eaLnBrk="1" hangingPunct="1">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Il Monitoraggio deve essere inteso come un complesso di attività e processi, finalizzato a </a:t>
            </a:r>
            <a:r>
              <a:rPr lang="it-IT" u="sng" kern="0" dirty="0">
                <a:solidFill>
                  <a:schemeClr val="accent1">
                    <a:lumMod val="75000"/>
                  </a:schemeClr>
                </a:solidFill>
                <a:latin typeface="Calibri" panose="020F0502020204030204" pitchFamily="34" charset="0"/>
                <a:cs typeface="Calibri" panose="020F0502020204030204" pitchFamily="34" charset="0"/>
              </a:rPr>
              <a:t>supportare l’Amministrazione per gestire e migliorare la governance dei contratti IT</a:t>
            </a:r>
            <a:r>
              <a:rPr lang="it-IT" kern="0" dirty="0">
                <a:solidFill>
                  <a:schemeClr val="accent1">
                    <a:lumMod val="75000"/>
                  </a:schemeClr>
                </a:solidFill>
                <a:latin typeface="Calibri" panose="020F0502020204030204" pitchFamily="34" charset="0"/>
                <a:cs typeface="Calibri" panose="020F0502020204030204" pitchFamily="34" charset="0"/>
              </a:rPr>
              <a:t> e per costruire un modello di verifica e controllo dei propri sistemi informativi in ottica di servizio. </a:t>
            </a:r>
          </a:p>
          <a:p>
            <a:pPr algn="just" eaLnBrk="1" hangingPunct="1">
              <a:lnSpc>
                <a:spcPct val="120000"/>
              </a:lnSpc>
            </a:pPr>
            <a:r>
              <a:rPr lang="it-IT" kern="0" dirty="0">
                <a:solidFill>
                  <a:schemeClr val="accent1">
                    <a:lumMod val="75000"/>
                  </a:schemeClr>
                </a:solidFill>
                <a:latin typeface="Calibri" panose="020F0502020204030204" pitchFamily="34" charset="0"/>
                <a:cs typeface="Calibri" panose="020F0502020204030204" pitchFamily="34" charset="0"/>
              </a:rPr>
              <a:t>In questa visione il monitoraggio rappresenta lo strumento a supporto del RTD per svolgere al meglio le proprie responsabilità … (omissis)</a:t>
            </a:r>
          </a:p>
        </p:txBody>
      </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671915"/>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1</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Salve, probabilmente mi sfugge un dettaglio. Ma se questi contratti sono tutti sotto tracciamento di ANAC/SIMOG.... Perché si necessita di un ulteriore monitoraggio? </a:t>
            </a:r>
          </a:p>
        </p:txBody>
      </p:sp>
      <p:pic>
        <p:nvPicPr>
          <p:cNvPr id="3" name="Elemento grafico 2" descr="Dorso della mano con indice che punta verso destra contorno">
            <a:extLst>
              <a:ext uri="{FF2B5EF4-FFF2-40B4-BE49-F238E27FC236}">
                <a16:creationId xmlns:a16="http://schemas.microsoft.com/office/drawing/2014/main" id="{9E5B58C1-487D-BA1A-4680-E26204C0D0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302" y="2593247"/>
            <a:ext cx="914400" cy="914400"/>
          </a:xfrm>
          <a:prstGeom prst="rect">
            <a:avLst/>
          </a:prstGeom>
        </p:spPr>
      </p:pic>
    </p:spTree>
    <p:extLst>
      <p:ext uri="{BB962C8B-B14F-4D97-AF65-F5344CB8AC3E}">
        <p14:creationId xmlns:p14="http://schemas.microsoft.com/office/powerpoint/2010/main" val="3593635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70</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4261842682"/>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IM1.01</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Applicazioni reingegnerizzate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e conformi ai principi di security e privacy by default e by design e  accessibilità.</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il numero di applicazioni reingegnerizzate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che soddisfano tutti i requisiti non funzionali stabili per: sicurezza, privacy e accessibilità</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 90% (al termine del contratto)</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applicazioni reingegnerizzate conformi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applicazioni da reingegnerizzare (*)</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.01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Eccezioni: non sono considerate le applicazioni identificate come «da dismettere».</a:t>
                          </a: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4261842682"/>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IM1.01</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Applicazioni reingegnerizzate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e conformi ai principi di security e privacy by default e by design e  accessibilità.</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il numero di applicazioni reingegnerizzate cloud </a:t>
                          </a:r>
                          <a:r>
                            <a:rPr lang="it-IT" sz="1600" kern="1200" dirty="0" err="1">
                              <a:solidFill>
                                <a:srgbClr val="0070C0"/>
                              </a:solidFill>
                              <a:latin typeface="Calibri" panose="020F0502020204030204" pitchFamily="34" charset="0"/>
                              <a:ea typeface="+mn-ea"/>
                              <a:cs typeface="Calibri" panose="020F0502020204030204" pitchFamily="34" charset="0"/>
                            </a:rPr>
                            <a:t>readiness</a:t>
                          </a:r>
                          <a:r>
                            <a:rPr lang="it-IT" sz="1600" kern="1200" dirty="0">
                              <a:solidFill>
                                <a:srgbClr val="0070C0"/>
                              </a:solidFill>
                              <a:latin typeface="Calibri" panose="020F0502020204030204" pitchFamily="34" charset="0"/>
                              <a:ea typeface="+mn-ea"/>
                              <a:cs typeface="Calibri" panose="020F0502020204030204" pitchFamily="34" charset="0"/>
                            </a:rPr>
                            <a:t> che soddisfano tutti i requisiti non funzionali stabili per: sicurezza, privacy e accessibilità</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 90% (al termine del contratto)</a:t>
                          </a:r>
                        </a:p>
                      </a:txBody>
                      <a:tcPr>
                        <a:solidFill>
                          <a:schemeClr val="bg1"/>
                        </a:solid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81935" r="-142" b="-79355"/>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a:t>
                          </a:r>
                        </a:p>
                      </a:txBody>
                      <a:tcPr>
                        <a:solidFill>
                          <a:schemeClr val="bg1"/>
                        </a:solidFill>
                      </a:tcPr>
                    </a:tc>
                    <a:extLst>
                      <a:ext uri="{0D108BD9-81ED-4DB2-BD59-A6C34878D82A}">
                        <a16:rowId xmlns:a16="http://schemas.microsoft.com/office/drawing/2014/main" val="1286831038"/>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Eccezioni: non sono considerate le applicazioni identificate come «da dismettere».</a:t>
                          </a: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1041863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71</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499087350"/>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IM1.02</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Dismissione delle applicazioni obsolete</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il numero di applicazioni obsolete, presente in baseline e soggette a MAC, dismesse secondo il piano previsto</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 90% (al termine del contratto)</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applicazioni obsolete dismesse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applicazioni obsolete da dismettere(*)</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i="1" kern="1200" dirty="0" smtClean="0">
                                  <a:solidFill>
                                    <a:srgbClr val="0070C0"/>
                                  </a:solidFill>
                                  <a:latin typeface="Cambria Math" panose="02040503050406030204" pitchFamily="18" charset="0"/>
                                  <a:ea typeface="+mn-ea"/>
                                  <a:cs typeface="Calibri" panose="020F0502020204030204" pitchFamily="34" charset="0"/>
                                </a:rPr>
                                <m:t>.02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 piano di lavoro.</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il numero totale deve comprendere sia le applicazioni reingegnerizzate che quelle non ancora reingegnerizzate e </a:t>
                          </a:r>
                          <a:r>
                            <a:rPr lang="it-IT" sz="1600" kern="1200">
                              <a:solidFill>
                                <a:srgbClr val="0070C0"/>
                              </a:solidFill>
                              <a:latin typeface="Calibri" panose="020F0502020204030204" pitchFamily="34" charset="0"/>
                              <a:ea typeface="+mn-ea"/>
                              <a:cs typeface="Calibri" panose="020F0502020204030204" pitchFamily="34" charset="0"/>
                            </a:rPr>
                            <a:t>quelle obsolete.</a:t>
                          </a: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499087350"/>
                  </p:ext>
                </p:extLst>
              </p:nvPr>
            </p:nvGraphicFramePr>
            <p:xfrm>
              <a:off x="404447" y="1670434"/>
              <a:ext cx="11328238" cy="424621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1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IM1.02</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Dismissione delle applicazioni obsolete</a:t>
                          </a:r>
                        </a:p>
                      </a:txBody>
                      <a:tcPr>
                        <a:solidFill>
                          <a:schemeClr val="bg1"/>
                        </a:solidFill>
                      </a:tcPr>
                    </a:tc>
                    <a:extLst>
                      <a:ext uri="{0D108BD9-81ED-4DB2-BD59-A6C34878D82A}">
                        <a16:rowId xmlns:a16="http://schemas.microsoft.com/office/drawing/2014/main" val="915991314"/>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il numero di applicazioni obsolete, presente in baseline e soggette a MAC, dismesse secondo il piano previsto</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 90% (al termine del contratto)</a:t>
                          </a:r>
                        </a:p>
                      </a:txBody>
                      <a:tcPr>
                        <a:solidFill>
                          <a:schemeClr val="bg1"/>
                        </a:solid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56129" r="-142" b="-105161"/>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 a partire dall’approvazione del piano di lavoro.</a:t>
                          </a:r>
                        </a:p>
                      </a:txBody>
                      <a:tcPr>
                        <a:solidFill>
                          <a:schemeClr val="bg1"/>
                        </a:solidFill>
                      </a:tcPr>
                    </a:tc>
                    <a:extLst>
                      <a:ext uri="{0D108BD9-81ED-4DB2-BD59-A6C34878D82A}">
                        <a16:rowId xmlns:a16="http://schemas.microsoft.com/office/drawing/2014/main" val="1286831038"/>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il numero totale deve comprendere sia le applicazioni reingegnerizzate che quelle non ancora reingegnerizzate e </a:t>
                          </a:r>
                          <a:r>
                            <a:rPr lang="it-IT" sz="1600" kern="1200">
                              <a:solidFill>
                                <a:srgbClr val="0070C0"/>
                              </a:solidFill>
                              <a:latin typeface="Calibri" panose="020F0502020204030204" pitchFamily="34" charset="0"/>
                              <a:ea typeface="+mn-ea"/>
                              <a:cs typeface="Calibri" panose="020F0502020204030204" pitchFamily="34" charset="0"/>
                            </a:rPr>
                            <a:t>quelle obsolete.</a:t>
                          </a:r>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3425362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72</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470220401"/>
              </p:ext>
            </p:extLst>
          </p:nvPr>
        </p:nvGraphicFramePr>
        <p:xfrm>
          <a:off x="404447" y="1670434"/>
          <a:ext cx="11328238" cy="424704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Codifica e denominazione obiettivo</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OB2: Introduzione di nuovi servizi</a:t>
                      </a:r>
                    </a:p>
                  </a:txBody>
                  <a:tcPr>
                    <a:solidFill>
                      <a:schemeClr val="bg1"/>
                    </a:solidFill>
                  </a:tcPr>
                </a:tc>
                <a:extLst>
                  <a:ext uri="{0D108BD9-81ED-4DB2-BD59-A6C34878D82A}">
                    <a16:rowId xmlns:a16="http://schemas.microsoft.com/office/drawing/2014/main" val="667136083"/>
                  </a:ext>
                </a:extLst>
              </a:tr>
              <a:tr h="2895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 obiettivo</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rgbClr val="0070C0"/>
                          </a:solidFill>
                          <a:latin typeface="Calibri" panose="020F0502020204030204" pitchFamily="34" charset="0"/>
                          <a:ea typeface="+mn-ea"/>
                          <a:cs typeface="Calibri" panose="020F0502020204030204" pitchFamily="34" charset="0"/>
                        </a:rPr>
                        <a:t>Introduzione di nuovi servizi al cittadino e alle imprese, finalizzati a semplificare la presentazione delle istanze e i tempi di gestione del procedimento</a:t>
                      </a:r>
                    </a:p>
                  </a:txBody>
                  <a:tcPr>
                    <a:solidFill>
                      <a:schemeClr val="bg1"/>
                    </a:solidFill>
                  </a:tcPr>
                </a:tc>
                <a:extLst>
                  <a:ext uri="{0D108BD9-81ED-4DB2-BD59-A6C34878D82A}">
                    <a16:rowId xmlns:a16="http://schemas.microsoft.com/office/drawing/2014/main" val="1286831038"/>
                  </a:ext>
                </a:extLst>
              </a:tr>
              <a:tr h="8534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Riferimento al Piano Triennale AGID</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OB.1.1 - Migliorare la capacità di generare ed erogare servizi digitali </a:t>
                      </a:r>
                    </a:p>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OB.4.2 - Migliorare la qualità e la sicurezza dei servizi digitali erogati dalle Amministrazioni centrali OB.6.2 - Aumentare il livello di sicurezza informatica dei portali istituzionali della Pubblica Amministrazione </a:t>
                      </a:r>
                    </a:p>
                  </a:txBody>
                  <a:tcPr>
                    <a:solidFill>
                      <a:schemeClr val="bg1"/>
                    </a:solidFill>
                  </a:tcPr>
                </a:tc>
                <a:extLst>
                  <a:ext uri="{0D108BD9-81ED-4DB2-BD59-A6C34878D82A}">
                    <a16:rowId xmlns:a16="http://schemas.microsoft.com/office/drawing/2014/main" val="4109555951"/>
                  </a:ext>
                </a:extLst>
              </a:tr>
              <a:tr h="6400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Dimensione economica dell’obiettivo (iva esclusa)</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6.800.000,00</a:t>
                      </a:r>
                    </a:p>
                  </a:txBody>
                  <a:tcPr>
                    <a:solidFill>
                      <a:schemeClr val="bg1"/>
                    </a:solidFill>
                  </a:tcPr>
                </a:tc>
                <a:extLst>
                  <a:ext uri="{0D108BD9-81ED-4DB2-BD59-A6C34878D82A}">
                    <a16:rowId xmlns:a16="http://schemas.microsoft.com/office/drawing/2014/main" val="3306709486"/>
                  </a:ext>
                </a:extLst>
              </a:tr>
              <a:tr h="4267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Tempi stimati necessari per il suo conseguimento</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24 mesi</a:t>
                      </a:r>
                    </a:p>
                  </a:txBody>
                  <a:tcPr>
                    <a:solidFill>
                      <a:schemeClr val="bg1"/>
                    </a:solidFill>
                  </a:tcPr>
                </a:tc>
                <a:extLst>
                  <a:ext uri="{0D108BD9-81ED-4DB2-BD59-A6C34878D82A}">
                    <a16:rowId xmlns:a16="http://schemas.microsoft.com/office/drawing/2014/main" val="1339970467"/>
                  </a:ext>
                </a:extLst>
              </a:tr>
              <a:tr h="21336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Incidenza dell’obiettivo</a:t>
                      </a:r>
                    </a:p>
                  </a:txBody>
                  <a:tcPr>
                    <a:solidFill>
                      <a:schemeClr val="bg2"/>
                    </a:solidFill>
                  </a:tcPr>
                </a:tc>
                <a:tc>
                  <a:txBody>
                    <a:bodyPr/>
                    <a:lstStyle/>
                    <a:p>
                      <a:pPr marL="87313" indent="0" algn="l" defTabSz="914400" rtl="0" eaLnBrk="1" fontAlgn="b"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56,67%</a:t>
                      </a:r>
                    </a:p>
                  </a:txBody>
                  <a:tcPr marL="7620" marR="7620" marT="7620" marB="0" anchor="b">
                    <a:solidFill>
                      <a:schemeClr val="bg1"/>
                    </a:solidFill>
                  </a:tcPr>
                </a:tc>
                <a:extLst>
                  <a:ext uri="{0D108BD9-81ED-4DB2-BD59-A6C34878D82A}">
                    <a16:rowId xmlns:a16="http://schemas.microsoft.com/office/drawing/2014/main" val="853215100"/>
                  </a:ext>
                </a:extLst>
              </a:tr>
            </a:tbl>
          </a:graphicData>
        </a:graphic>
      </p:graphicFrame>
    </p:spTree>
    <p:extLst>
      <p:ext uri="{BB962C8B-B14F-4D97-AF65-F5344CB8AC3E}">
        <p14:creationId xmlns:p14="http://schemas.microsoft.com/office/powerpoint/2010/main" val="2814295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73</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958480905"/>
                  </p:ext>
                </p:extLst>
              </p:nvPr>
            </p:nvGraphicFramePr>
            <p:xfrm>
              <a:off x="404447" y="1670434"/>
              <a:ext cx="11328238" cy="400237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IM2.01</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Disponibilità di nuovi servizi </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disponibilità dei nuovi servizi al cittadino e alle imprese </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a:t>
                          </a:r>
                          <a14:m>
                            <m:oMath xmlns:m="http://schemas.openxmlformats.org/officeDocument/2006/math">
                              <m:r>
                                <a:rPr lang="it-IT" sz="1600" b="0" i="1" kern="1200" smtClean="0">
                                  <a:solidFill>
                                    <a:srgbClr val="0070C0"/>
                                  </a:solidFill>
                                  <a:latin typeface="Cambria Math" panose="02040503050406030204" pitchFamily="18" charset="0"/>
                                  <a:ea typeface="+mn-ea"/>
                                  <a:cs typeface="Calibri" panose="020F0502020204030204" pitchFamily="34" charset="0"/>
                                </a:rPr>
                                <m:t>≥90%</m:t>
                              </m:r>
                            </m:oMath>
                          </a14:m>
                          <a:r>
                            <a:rPr lang="it-IT" sz="1600" kern="1200" dirty="0">
                              <a:solidFill>
                                <a:srgbClr val="0070C0"/>
                              </a:solidFill>
                              <a:latin typeface="Calibri" panose="020F0502020204030204" pitchFamily="34" charset="0"/>
                              <a:ea typeface="+mn-ea"/>
                              <a:cs typeface="Calibri" panose="020F0502020204030204" pitchFamily="34" charset="0"/>
                            </a:rPr>
                            <a:t> dei servizi pianificati (*)</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N = numero totale dei nuovi servizi disponibili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 = numero totale dei nuovi servizi progettati</a:t>
                          </a:r>
                        </a:p>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indicatore: </a:t>
                          </a:r>
                          <a14:m>
                            <m:oMath xmlns:m="http://schemas.openxmlformats.org/officeDocument/2006/math">
                              <m:r>
                                <a:rPr lang="it-IT" sz="1600" i="1" kern="1200" dirty="0" smtClean="0">
                                  <a:solidFill>
                                    <a:srgbClr val="0070C0"/>
                                  </a:solidFill>
                                  <a:latin typeface="Cambria Math" panose="02040503050406030204" pitchFamily="18" charset="0"/>
                                  <a:ea typeface="+mn-ea"/>
                                  <a:cs typeface="Calibri" panose="020F0502020204030204" pitchFamily="34" charset="0"/>
                                </a:rPr>
                                <m:t>𝐼𝑀</m:t>
                              </m:r>
                              <m:r>
                                <a:rPr lang="it-IT" sz="1600" b="0" i="1" kern="1200" dirty="0" smtClean="0">
                                  <a:solidFill>
                                    <a:srgbClr val="0070C0"/>
                                  </a:solidFill>
                                  <a:latin typeface="Cambria Math" panose="02040503050406030204" pitchFamily="18" charset="0"/>
                                  <a:ea typeface="+mn-ea"/>
                                  <a:cs typeface="Calibri" panose="020F0502020204030204" pitchFamily="34" charset="0"/>
                                </a:rPr>
                                <m:t>2</m:t>
                              </m:r>
                              <m:r>
                                <a:rPr lang="it-IT" sz="1600" i="1" kern="1200" dirty="0" smtClean="0">
                                  <a:solidFill>
                                    <a:srgbClr val="0070C0"/>
                                  </a:solidFill>
                                  <a:latin typeface="Cambria Math" panose="02040503050406030204" pitchFamily="18" charset="0"/>
                                  <a:ea typeface="+mn-ea"/>
                                  <a:cs typeface="Calibri" panose="020F0502020204030204" pitchFamily="34" charset="0"/>
                                </a:rPr>
                                <m:t>.01 = </m:t>
                              </m:r>
                              <m:d>
                                <m:d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dPr>
                                <m:e>
                                  <m:f>
                                    <m:fPr>
                                      <m:ctrlPr>
                                        <a:rPr lang="it-IT" sz="1600" i="1" kern="1200" dirty="0" smtClean="0">
                                          <a:solidFill>
                                            <a:srgbClr val="0070C0"/>
                                          </a:solidFill>
                                          <a:latin typeface="Cambria Math" panose="02040503050406030204" pitchFamily="18" charset="0"/>
                                          <a:ea typeface="+mn-ea"/>
                                          <a:cs typeface="Calibri" panose="020F0502020204030204" pitchFamily="34" charset="0"/>
                                        </a:rPr>
                                      </m:ctrlPr>
                                    </m:fPr>
                                    <m:num>
                                      <m:r>
                                        <a:rPr lang="it-IT" sz="1600" i="1" kern="1200" dirty="0" smtClean="0">
                                          <a:solidFill>
                                            <a:srgbClr val="0070C0"/>
                                          </a:solidFill>
                                          <a:latin typeface="Cambria Math" panose="02040503050406030204" pitchFamily="18" charset="0"/>
                                          <a:ea typeface="+mn-ea"/>
                                          <a:cs typeface="Calibri" panose="020F0502020204030204" pitchFamily="34" charset="0"/>
                                        </a:rPr>
                                        <m:t>𝑁</m:t>
                                      </m:r>
                                    </m:num>
                                    <m:den>
                                      <m:r>
                                        <a:rPr lang="it-IT" sz="1600" i="1" kern="1200" dirty="0" smtClean="0">
                                          <a:solidFill>
                                            <a:srgbClr val="0070C0"/>
                                          </a:solidFill>
                                          <a:latin typeface="Cambria Math" panose="02040503050406030204" pitchFamily="18" charset="0"/>
                                          <a:ea typeface="+mn-ea"/>
                                          <a:cs typeface="Calibri" panose="020F0502020204030204" pitchFamily="34" charset="0"/>
                                        </a:rPr>
                                        <m:t>𝐷</m:t>
                                      </m:r>
                                    </m:den>
                                  </m:f>
                                </m:e>
                              </m:d>
                              <m:r>
                                <a:rPr lang="it-IT" sz="1600" b="0" i="1" kern="1200" dirty="0" smtClean="0">
                                  <a:solidFill>
                                    <a:srgbClr val="0070C0"/>
                                  </a:solidFill>
                                  <a:latin typeface="Cambria Math" panose="02040503050406030204" pitchFamily="18" charset="0"/>
                                  <a:ea typeface="+mn-ea"/>
                                  <a:cs typeface="Calibri" panose="020F0502020204030204" pitchFamily="34" charset="0"/>
                                </a:rPr>
                                <m:t>⋅100</m:t>
                              </m:r>
                            </m:oMath>
                          </a14:m>
                          <a:endParaRPr lang="it-IT" sz="1600" kern="1200" dirty="0">
                            <a:solidFill>
                              <a:srgbClr val="0070C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la soglia si ferma a 90% in quanto a capitolato è presente un budget per nuove esigenze che potrebbero intervenire durante il contratto, a  seguito di cambiamenti normativi.</a:t>
                          </a: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958480905"/>
                  </p:ext>
                </p:extLst>
              </p:nvPr>
            </p:nvGraphicFramePr>
            <p:xfrm>
              <a:off x="404447" y="1670434"/>
              <a:ext cx="11328238" cy="4002377"/>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1</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IM2.01</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risultato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Disponibilità di nuovi servizi </a:t>
                          </a:r>
                        </a:p>
                      </a:txBody>
                      <a:tcPr>
                        <a:solidFill>
                          <a:schemeClr val="bg1"/>
                        </a:solidFill>
                      </a:tcPr>
                    </a:tc>
                    <a:extLst>
                      <a:ext uri="{0D108BD9-81ED-4DB2-BD59-A6C34878D82A}">
                        <a16:rowId xmlns:a16="http://schemas.microsoft.com/office/drawing/2014/main" val="915991314"/>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l’effettiva disponibilità dei nuovi servizi al cittadino e alle imprese </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endParaRPr lang="it-IT"/>
                        </a:p>
                      </a:txBody>
                      <a:tcPr>
                        <a:blipFill>
                          <a:blip r:embed="rId4"/>
                          <a:stretch>
                            <a:fillRect l="-32290" t="-549091" r="-142" b="-578182"/>
                          </a:stretch>
                        </a:blipFill>
                      </a:tcPr>
                    </a:tc>
                    <a:extLst>
                      <a:ext uri="{0D108BD9-81ED-4DB2-BD59-A6C34878D82A}">
                        <a16:rowId xmlns:a16="http://schemas.microsoft.com/office/drawing/2014/main" val="841064278"/>
                      </a:ext>
                    </a:extLst>
                  </a:tr>
                  <a:tr h="944055">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endParaRPr lang="it-IT"/>
                        </a:p>
                      </a:txBody>
                      <a:tcPr>
                        <a:blipFill>
                          <a:blip r:embed="rId4"/>
                          <a:stretch>
                            <a:fillRect l="-32290" t="-230323" r="-142" b="-105161"/>
                          </a:stretch>
                        </a:blip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Semestrale</a:t>
                          </a:r>
                        </a:p>
                      </a:txBody>
                      <a:tcPr>
                        <a:solidFill>
                          <a:schemeClr val="bg1"/>
                        </a:solidFill>
                      </a:tcPr>
                    </a:tc>
                    <a:extLst>
                      <a:ext uri="{0D108BD9-81ED-4DB2-BD59-A6C34878D82A}">
                        <a16:rowId xmlns:a16="http://schemas.microsoft.com/office/drawing/2014/main" val="1286831038"/>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la soglia si ferma a 90% in quanto a capitolato è presente un budget per nuove esigenze che potrebbero intervenire durante il contratto, a  seguito di cambiamenti normativi.</a:t>
                          </a: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4060974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74</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767472492"/>
                  </p:ext>
                </p:extLst>
              </p:nvPr>
            </p:nvGraphicFramePr>
            <p:xfrm>
              <a:off x="404447" y="1670434"/>
              <a:ext cx="11328238" cy="339360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IM2.02</a:t>
                          </a:r>
                        </a:p>
                      </a:txBody>
                      <a:tcPr>
                        <a:solidFill>
                          <a:schemeClr val="bg1"/>
                        </a:solidFill>
                      </a:tcPr>
                    </a:tc>
                    <a:extLst>
                      <a:ext uri="{0D108BD9-81ED-4DB2-BD59-A6C34878D82A}">
                        <a16:rowId xmlns:a16="http://schemas.microsoft.com/office/drawing/2014/main" val="667136083"/>
                      </a:ext>
                    </a:extLst>
                  </a:tr>
                  <a:tr h="16764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impatto</a:t>
                          </a:r>
                        </a:p>
                      </a:txBody>
                      <a:tcPr>
                        <a:solidFill>
                          <a:schemeClr val="bg1"/>
                        </a:solidFill>
                      </a:tcPr>
                    </a:tc>
                    <a:extLst>
                      <a:ext uri="{0D108BD9-81ED-4DB2-BD59-A6C34878D82A}">
                        <a16:rowId xmlns:a16="http://schemas.microsoft.com/office/drawing/2014/main" val="3368661760"/>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Soddisfazione dell’utente nell’utilizzo dei nuovi servizi</a:t>
                          </a:r>
                        </a:p>
                      </a:txBody>
                      <a:tcPr>
                        <a:solidFill>
                          <a:schemeClr val="bg1"/>
                        </a:solidFill>
                      </a:tcPr>
                    </a:tc>
                    <a:extLst>
                      <a:ext uri="{0D108BD9-81ED-4DB2-BD59-A6C34878D82A}">
                        <a16:rowId xmlns:a16="http://schemas.microsoft.com/office/drawing/2014/main" val="915991314"/>
                      </a:ext>
                    </a:extLst>
                  </a:tr>
                  <a:tr h="201168">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la soddisfazione dell’utente nell’utilizzo dei nuovi servizi (*)</a:t>
                          </a:r>
                        </a:p>
                      </a:txBody>
                      <a:tcPr>
                        <a:solidFill>
                          <a:schemeClr val="bg1"/>
                        </a:solidFill>
                      </a:tcPr>
                    </a:tc>
                    <a:extLst>
                      <a:ext uri="{0D108BD9-81ED-4DB2-BD59-A6C34878D82A}">
                        <a16:rowId xmlns:a16="http://schemas.microsoft.com/office/drawing/2014/main" val="2357972530"/>
                      </a:ext>
                    </a:extLst>
                  </a:tr>
                  <a:tr h="134112">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 </a:t>
                          </a:r>
                          <a14:m>
                            <m:oMath xmlns:m="http://schemas.openxmlformats.org/officeDocument/2006/math">
                              <m:r>
                                <a:rPr lang="it-IT" sz="1600" b="0" i="1" kern="1200" dirty="0" smtClean="0">
                                  <a:solidFill>
                                    <a:srgbClr val="0070C0"/>
                                  </a:solidFill>
                                  <a:latin typeface="Cambria Math" panose="02040503050406030204" pitchFamily="18" charset="0"/>
                                  <a:ea typeface="+mn-ea"/>
                                  <a:cs typeface="Calibri" panose="020F0502020204030204" pitchFamily="34" charset="0"/>
                                </a:rPr>
                                <m:t>≥</m:t>
                              </m:r>
                            </m:oMath>
                          </a14:m>
                          <a:r>
                            <a:rPr lang="it-IT" sz="1600" kern="1200" dirty="0">
                              <a:solidFill>
                                <a:srgbClr val="0070C0"/>
                              </a:solidFill>
                              <a:latin typeface="Calibri" panose="020F0502020204030204" pitchFamily="34" charset="0"/>
                              <a:ea typeface="+mn-ea"/>
                              <a:cs typeface="Calibri" panose="020F0502020204030204" pitchFamily="34" charset="0"/>
                            </a:rPr>
                            <a:t> 95%</a:t>
                          </a:r>
                        </a:p>
                      </a:txBody>
                      <a:tcPr>
                        <a:solidFill>
                          <a:schemeClr val="bg1"/>
                        </a:solidFill>
                      </a:tcPr>
                    </a:tc>
                    <a:extLst>
                      <a:ext uri="{0D108BD9-81ED-4DB2-BD59-A6C34878D82A}">
                        <a16:rowId xmlns:a16="http://schemas.microsoft.com/office/drawing/2014/main" val="841064278"/>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Questionario di customer </a:t>
                          </a:r>
                          <a:r>
                            <a:rPr lang="it-IT" sz="1600" kern="1200" dirty="0" err="1">
                              <a:solidFill>
                                <a:srgbClr val="0070C0"/>
                              </a:solidFill>
                              <a:latin typeface="Calibri" panose="020F0502020204030204" pitchFamily="34" charset="0"/>
                              <a:ea typeface="+mn-ea"/>
                              <a:cs typeface="Calibri" panose="020F0502020204030204" pitchFamily="34" charset="0"/>
                            </a:rPr>
                            <a:t>satisfaction</a:t>
                          </a:r>
                          <a:r>
                            <a:rPr lang="it-IT" sz="1600" kern="1200" dirty="0">
                              <a:solidFill>
                                <a:srgbClr val="0070C0"/>
                              </a:solidFill>
                              <a:latin typeface="Calibri" panose="020F0502020204030204" pitchFamily="34" charset="0"/>
                              <a:ea typeface="+mn-ea"/>
                              <a:cs typeface="Calibri" panose="020F0502020204030204" pitchFamily="34" charset="0"/>
                            </a:rPr>
                            <a:t> </a:t>
                          </a:r>
                        </a:p>
                      </a:txBody>
                      <a:tcPr>
                        <a:solidFill>
                          <a:schemeClr val="bg1"/>
                        </a:solidFill>
                      </a:tcPr>
                    </a:tc>
                    <a:extLst>
                      <a:ext uri="{0D108BD9-81ED-4DB2-BD59-A6C34878D82A}">
                        <a16:rowId xmlns:a16="http://schemas.microsoft.com/office/drawing/2014/main" val="303337060"/>
                      </a:ext>
                    </a:extLst>
                  </a:tr>
                  <a:tr h="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Annuale (dal rilascio del servizio)</a:t>
                          </a:r>
                        </a:p>
                      </a:txBody>
                      <a:tcPr>
                        <a:solidFill>
                          <a:schemeClr val="bg1"/>
                        </a:solidFill>
                      </a:tcPr>
                    </a:tc>
                    <a:extLst>
                      <a:ext uri="{0D108BD9-81ED-4DB2-BD59-A6C34878D82A}">
                        <a16:rowId xmlns:a16="http://schemas.microsoft.com/office/drawing/2014/main" val="1286831038"/>
                      </a:ext>
                    </a:extLst>
                  </a:tr>
                  <a:tr h="268224">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 previsto un questionario di customer per ogni nuovo servizio rilasciato tra quelli indicati nel Capitolato come prioritari.</a:t>
                          </a:r>
                        </a:p>
                      </a:txBody>
                      <a:tcPr>
                        <a:solidFill>
                          <a:schemeClr val="bg1"/>
                        </a:solidFill>
                      </a:tcPr>
                    </a:tc>
                    <a:extLst>
                      <a:ext uri="{0D108BD9-81ED-4DB2-BD59-A6C34878D82A}">
                        <a16:rowId xmlns:a16="http://schemas.microsoft.com/office/drawing/2014/main" val="1648216444"/>
                      </a:ext>
                    </a:extLst>
                  </a:tr>
                </a:tbl>
              </a:graphicData>
            </a:graphic>
          </p:graphicFrame>
        </mc:Choice>
        <mc:Fallback xmlns="">
          <p:graphicFrame>
            <p:nvGraphicFramePr>
              <p:cNvPr id="2" name="Tabella 10">
                <a:extLst>
                  <a:ext uri="{FF2B5EF4-FFF2-40B4-BE49-F238E27FC236}">
                    <a16:creationId xmlns:a16="http://schemas.microsoft.com/office/drawing/2014/main" id="{AFC37F71-6B1C-F470-4DC3-B6E431B7E2A6}"/>
                  </a:ext>
                </a:extLst>
              </p:cNvPr>
              <p:cNvGraphicFramePr>
                <a:graphicFrameLocks noGrp="1"/>
              </p:cNvGraphicFramePr>
              <p:nvPr>
                <p:extLst>
                  <p:ext uri="{D42A27DB-BD31-4B8C-83A1-F6EECF244321}">
                    <p14:modId xmlns:p14="http://schemas.microsoft.com/office/powerpoint/2010/main" val="2767472492"/>
                  </p:ext>
                </p:extLst>
              </p:nvPr>
            </p:nvGraphicFramePr>
            <p:xfrm>
              <a:off x="404447" y="1670434"/>
              <a:ext cx="11328238" cy="3393602"/>
            </p:xfrm>
            <a:graphic>
              <a:graphicData uri="http://schemas.openxmlformats.org/drawingml/2006/table">
                <a:tbl>
                  <a:tblPr firstRow="1" bandRow="1">
                    <a:tableStyleId>{69CF1AB2-1976-4502-BF36-3FF5EA218861}</a:tableStyleId>
                  </a:tblPr>
                  <a:tblGrid>
                    <a:gridCol w="2762326">
                      <a:extLst>
                        <a:ext uri="{9D8B030D-6E8A-4147-A177-3AD203B41FA5}">
                          <a16:colId xmlns:a16="http://schemas.microsoft.com/office/drawing/2014/main" val="2292841882"/>
                        </a:ext>
                      </a:extLst>
                    </a:gridCol>
                    <a:gridCol w="8565912">
                      <a:extLst>
                        <a:ext uri="{9D8B030D-6E8A-4147-A177-3AD203B41FA5}">
                          <a16:colId xmlns:a16="http://schemas.microsoft.com/office/drawing/2014/main" val="2273603664"/>
                        </a:ext>
                      </a:extLst>
                    </a:gridCol>
                  </a:tblGrid>
                  <a:tr h="46752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kern="1200" dirty="0">
                              <a:solidFill>
                                <a:srgbClr val="0070C0"/>
                              </a:solidFill>
                              <a:latin typeface="Calibri" panose="020F0502020204030204" pitchFamily="34" charset="0"/>
                              <a:ea typeface="+mn-ea"/>
                              <a:cs typeface="Calibri" panose="020F0502020204030204" pitchFamily="34" charset="0"/>
                            </a:rPr>
                            <a:t>Tabella obiettivo 2 – indicatore di monitoraggio 2</a:t>
                          </a:r>
                        </a:p>
                      </a:txBody>
                      <a:tcPr>
                        <a:solidFill>
                          <a:schemeClr val="bg2"/>
                        </a:solidFill>
                      </a:tcPr>
                    </a:tc>
                    <a:tc hMerge="1">
                      <a:txBody>
                        <a:bodyPr/>
                        <a:lstStyle/>
                        <a:p>
                          <a:endParaRPr lang="it-IT" sz="1400" dirty="0"/>
                        </a:p>
                      </a:txBody>
                      <a:tcPr/>
                    </a:tc>
                    <a:extLst>
                      <a:ext uri="{0D108BD9-81ED-4DB2-BD59-A6C34878D82A}">
                        <a16:rowId xmlns:a16="http://schemas.microsoft.com/office/drawing/2014/main" val="1993178941"/>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ID</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IM2.02</a:t>
                          </a:r>
                        </a:p>
                      </a:txBody>
                      <a:tcPr>
                        <a:solidFill>
                          <a:schemeClr val="bg1"/>
                        </a:solidFill>
                      </a:tcPr>
                    </a:tc>
                    <a:extLst>
                      <a:ext uri="{0D108BD9-81ED-4DB2-BD59-A6C34878D82A}">
                        <a16:rowId xmlns:a16="http://schemas.microsoft.com/office/drawing/2014/main" val="667136083"/>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Tipologia</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Indicatore di impatto</a:t>
                          </a:r>
                        </a:p>
                      </a:txBody>
                      <a:tcPr>
                        <a:solidFill>
                          <a:schemeClr val="bg1"/>
                        </a:solidFill>
                      </a:tcPr>
                    </a:tc>
                    <a:extLst>
                      <a:ext uri="{0D108BD9-81ED-4DB2-BD59-A6C34878D82A}">
                        <a16:rowId xmlns:a16="http://schemas.microsoft.com/office/drawing/2014/main" val="33686617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Benefici attesi </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Soddisfazione dell’utente nell’utilizzo dei nuovi servizi</a:t>
                          </a:r>
                        </a:p>
                      </a:txBody>
                      <a:tcPr>
                        <a:solidFill>
                          <a:schemeClr val="bg1"/>
                        </a:solidFill>
                      </a:tcPr>
                    </a:tc>
                    <a:extLst>
                      <a:ext uri="{0D108BD9-81ED-4DB2-BD59-A6C34878D82A}">
                        <a16:rowId xmlns:a16="http://schemas.microsoft.com/office/drawing/2014/main" val="915991314"/>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Descrizione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L’indicatore misura la soddisfazione dell’utente nell’utilizzo dei nuovi servizi (*)</a:t>
                          </a:r>
                        </a:p>
                      </a:txBody>
                      <a:tcPr>
                        <a:solidFill>
                          <a:schemeClr val="bg1"/>
                        </a:solidFill>
                      </a:tcPr>
                    </a:tc>
                    <a:extLst>
                      <a:ext uri="{0D108BD9-81ED-4DB2-BD59-A6C34878D82A}">
                        <a16:rowId xmlns:a16="http://schemas.microsoft.com/office/drawing/2014/main" val="235797253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Valore atteso </a:t>
                          </a:r>
                        </a:p>
                      </a:txBody>
                      <a:tcPr>
                        <a:solidFill>
                          <a:schemeClr val="bg2"/>
                        </a:solidFill>
                      </a:tcPr>
                    </a:tc>
                    <a:tc>
                      <a:txBody>
                        <a:bodyPr/>
                        <a:lstStyle/>
                        <a:p>
                          <a:endParaRPr lang="it-IT"/>
                        </a:p>
                      </a:txBody>
                      <a:tcPr>
                        <a:blipFill>
                          <a:blip r:embed="rId4"/>
                          <a:stretch>
                            <a:fillRect l="-32290" t="-549091" r="-142" b="-396364"/>
                          </a:stretch>
                        </a:blipFill>
                      </a:tcPr>
                    </a:tc>
                    <a:extLst>
                      <a:ext uri="{0D108BD9-81ED-4DB2-BD59-A6C34878D82A}">
                        <a16:rowId xmlns:a16="http://schemas.microsoft.com/office/drawing/2014/main" val="841064278"/>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Modalità di rilevazione</a:t>
                          </a:r>
                        </a:p>
                      </a:txBody>
                      <a:tcPr>
                        <a:solidFill>
                          <a:schemeClr val="bg2"/>
                        </a:solidFill>
                      </a:tcPr>
                    </a:tc>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Questionario di customer </a:t>
                          </a:r>
                          <a:r>
                            <a:rPr lang="it-IT" sz="1600" kern="1200" dirty="0" err="1">
                              <a:solidFill>
                                <a:srgbClr val="0070C0"/>
                              </a:solidFill>
                              <a:latin typeface="Calibri" panose="020F0502020204030204" pitchFamily="34" charset="0"/>
                              <a:ea typeface="+mn-ea"/>
                              <a:cs typeface="Calibri" panose="020F0502020204030204" pitchFamily="34" charset="0"/>
                            </a:rPr>
                            <a:t>satisfaction</a:t>
                          </a:r>
                          <a:r>
                            <a:rPr lang="it-IT" sz="1600" kern="1200" dirty="0">
                              <a:solidFill>
                                <a:srgbClr val="0070C0"/>
                              </a:solidFill>
                              <a:latin typeface="Calibri" panose="020F0502020204030204" pitchFamily="34" charset="0"/>
                              <a:ea typeface="+mn-ea"/>
                              <a:cs typeface="Calibri" panose="020F0502020204030204" pitchFamily="34" charset="0"/>
                            </a:rPr>
                            <a:t> </a:t>
                          </a:r>
                        </a:p>
                      </a:txBody>
                      <a:tcPr>
                        <a:solidFill>
                          <a:schemeClr val="bg1"/>
                        </a:solidFill>
                      </a:tcPr>
                    </a:tc>
                    <a:extLst>
                      <a:ext uri="{0D108BD9-81ED-4DB2-BD59-A6C34878D82A}">
                        <a16:rowId xmlns:a16="http://schemas.microsoft.com/office/drawing/2014/main" val="303337060"/>
                      </a:ext>
                    </a:extLst>
                  </a:tr>
                  <a:tr h="33528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Frequenza rilevazione</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Annuale (dal rilascio del servizio)</a:t>
                          </a:r>
                        </a:p>
                      </a:txBody>
                      <a:tcPr>
                        <a:solidFill>
                          <a:schemeClr val="bg1"/>
                        </a:solidFill>
                      </a:tcPr>
                    </a:tc>
                    <a:extLst>
                      <a:ext uri="{0D108BD9-81ED-4DB2-BD59-A6C34878D82A}">
                        <a16:rowId xmlns:a16="http://schemas.microsoft.com/office/drawing/2014/main" val="1286831038"/>
                      </a:ext>
                    </a:extLst>
                  </a:tr>
                  <a:tr h="579120">
                    <a:tc>
                      <a:txBody>
                        <a:bodyPr/>
                        <a:lstStyle/>
                        <a:p>
                          <a:pPr marL="0" algn="l" defTabSz="914400" rtl="0" eaLnBrk="1" latinLnBrk="0" hangingPunct="1"/>
                          <a:r>
                            <a:rPr lang="it-IT" sz="1600" kern="1200" dirty="0">
                              <a:solidFill>
                                <a:srgbClr val="0070C0"/>
                              </a:solidFill>
                              <a:latin typeface="Calibri" panose="020F0502020204030204" pitchFamily="34" charset="0"/>
                              <a:ea typeface="+mn-ea"/>
                              <a:cs typeface="Calibri" panose="020F0502020204030204" pitchFamily="34" charset="0"/>
                            </a:rPr>
                            <a:t>Ulteriori elementi significativi</a:t>
                          </a:r>
                        </a:p>
                      </a:txBody>
                      <a:tcPr>
                        <a:solidFill>
                          <a:schemeClr val="bg2"/>
                        </a:solidFill>
                      </a:tcPr>
                    </a:tc>
                    <a:tc>
                      <a:txBody>
                        <a:bodyPr/>
                        <a:lstStyle/>
                        <a:p>
                          <a:pPr marL="0" indent="0" algn="l" defTabSz="914400" rtl="0" eaLnBrk="1" latinLnBrk="0" hangingPunct="1">
                            <a:buNone/>
                          </a:pPr>
                          <a:r>
                            <a:rPr lang="it-IT" sz="1600" kern="1200" dirty="0">
                              <a:solidFill>
                                <a:srgbClr val="0070C0"/>
                              </a:solidFill>
                              <a:latin typeface="Calibri" panose="020F0502020204030204" pitchFamily="34" charset="0"/>
                              <a:ea typeface="+mn-ea"/>
                              <a:cs typeface="Calibri" panose="020F0502020204030204" pitchFamily="34" charset="0"/>
                            </a:rPr>
                            <a:t>(*) E’ previsto un questionario di customer per ogni nuovo servizio rilasciato tra quelli indicati nel Capitolato come prioritari.</a:t>
                          </a:r>
                        </a:p>
                      </a:txBody>
                      <a:tcPr>
                        <a:solidFill>
                          <a:schemeClr val="bg1"/>
                        </a:solidFill>
                      </a:tcPr>
                    </a:tc>
                    <a:extLst>
                      <a:ext uri="{0D108BD9-81ED-4DB2-BD59-A6C34878D82A}">
                        <a16:rowId xmlns:a16="http://schemas.microsoft.com/office/drawing/2014/main" val="1648216444"/>
                      </a:ext>
                    </a:extLst>
                  </a:tr>
                </a:tbl>
              </a:graphicData>
            </a:graphic>
          </p:graphicFrame>
        </mc:Fallback>
      </mc:AlternateContent>
    </p:spTree>
    <p:extLst>
      <p:ext uri="{BB962C8B-B14F-4D97-AF65-F5344CB8AC3E}">
        <p14:creationId xmlns:p14="http://schemas.microsoft.com/office/powerpoint/2010/main" val="67949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75</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sp>
        <p:nvSpPr>
          <p:cNvPr id="11" name="Rettangolo 10">
            <a:extLst>
              <a:ext uri="{FF2B5EF4-FFF2-40B4-BE49-F238E27FC236}">
                <a16:creationId xmlns:a16="http://schemas.microsoft.com/office/drawing/2014/main" id="{BE993BE5-3D14-0935-C640-90CFC8B16E6B}"/>
              </a:ext>
            </a:extLst>
          </p:cNvPr>
          <p:cNvSpPr/>
          <p:nvPr/>
        </p:nvSpPr>
        <p:spPr>
          <a:xfrm>
            <a:off x="306918" y="1532358"/>
            <a:ext cx="11167044" cy="880369"/>
          </a:xfrm>
          <a:prstGeom prst="rect">
            <a:avLst/>
          </a:prstGeom>
        </p:spPr>
        <p:txBody>
          <a:bodyPr wrap="square">
            <a:spAutoFit/>
          </a:bodyPr>
          <a:lstStyle/>
          <a:p>
            <a:pPr marL="0" marR="0" lvl="0" indent="0" algn="l" defTabSz="914400" rtl="0" eaLnBrk="1" fontAlgn="auto" latinLnBrk="0" hangingPunct="1">
              <a:lnSpc>
                <a:spcPct val="150000"/>
              </a:lnSpc>
              <a:spcBef>
                <a:spcPts val="1200"/>
              </a:spcBef>
              <a:spcAft>
                <a:spcPts val="0"/>
              </a:spcAft>
              <a:buClrTx/>
              <a:buSzTx/>
              <a:buFontTx/>
              <a:buNone/>
              <a:tabLst/>
              <a:defRPr/>
            </a:pPr>
            <a:r>
              <a:rPr lang="it-IT" dirty="0">
                <a:solidFill>
                  <a:srgbClr val="0070C0"/>
                </a:solidFill>
                <a:latin typeface="Calibri" panose="020F0502020204030204" pitchFamily="34" charset="0"/>
                <a:cs typeface="Calibri" panose="020F0502020204030204" pitchFamily="34" charset="0"/>
              </a:rPr>
              <a:t>Il contratto contiene anche indicatori definiti di governance, in quanto l’accordo quadro rientra tra le gare strategiche predisposte ai sensi del Piano Triennale.</a:t>
            </a:r>
          </a:p>
        </p:txBody>
      </p:sp>
      <p:graphicFrame>
        <p:nvGraphicFramePr>
          <p:cNvPr id="12" name="Tabella 11">
            <a:extLst>
              <a:ext uri="{FF2B5EF4-FFF2-40B4-BE49-F238E27FC236}">
                <a16:creationId xmlns:a16="http://schemas.microsoft.com/office/drawing/2014/main" id="{26C018F0-9D69-8F07-22C2-E5C03F808CBA}"/>
              </a:ext>
            </a:extLst>
          </p:cNvPr>
          <p:cNvGraphicFramePr>
            <a:graphicFrameLocks noGrp="1"/>
          </p:cNvGraphicFramePr>
          <p:nvPr>
            <p:extLst>
              <p:ext uri="{D42A27DB-BD31-4B8C-83A1-F6EECF244321}">
                <p14:modId xmlns:p14="http://schemas.microsoft.com/office/powerpoint/2010/main" val="541178474"/>
              </p:ext>
            </p:extLst>
          </p:nvPr>
        </p:nvGraphicFramePr>
        <p:xfrm>
          <a:off x="395654" y="2582978"/>
          <a:ext cx="9510835" cy="3176746"/>
        </p:xfrm>
        <a:graphic>
          <a:graphicData uri="http://schemas.openxmlformats.org/drawingml/2006/table">
            <a:tbl>
              <a:tblPr/>
              <a:tblGrid>
                <a:gridCol w="6450703">
                  <a:extLst>
                    <a:ext uri="{9D8B030D-6E8A-4147-A177-3AD203B41FA5}">
                      <a16:colId xmlns:a16="http://schemas.microsoft.com/office/drawing/2014/main" val="1754440126"/>
                    </a:ext>
                  </a:extLst>
                </a:gridCol>
                <a:gridCol w="3060132">
                  <a:extLst>
                    <a:ext uri="{9D8B030D-6E8A-4147-A177-3AD203B41FA5}">
                      <a16:colId xmlns:a16="http://schemas.microsoft.com/office/drawing/2014/main" val="2171945825"/>
                    </a:ext>
                  </a:extLst>
                </a:gridCol>
              </a:tblGrid>
              <a:tr h="330911">
                <a:tc gridSpan="2">
                  <a:txBody>
                    <a:bodyPr/>
                    <a:lstStyle/>
                    <a:p>
                      <a:pPr algn="ctr" fontAlgn="ctr"/>
                      <a:r>
                        <a:rPr lang="it-IT" sz="1100" b="1" i="0" u="none" strike="noStrike">
                          <a:solidFill>
                            <a:srgbClr val="000000"/>
                          </a:solidFill>
                          <a:effectLst/>
                          <a:latin typeface="Calibri" panose="020F0502020204030204" pitchFamily="34" charset="0"/>
                        </a:rPr>
                        <a:t>INDICATORI GENERALI DI DIGITALIZZAZIONE </a:t>
                      </a:r>
                      <a:r>
                        <a:rPr lang="it-IT" sz="1100" b="1" i="1" u="none" strike="noStrike">
                          <a:solidFill>
                            <a:srgbClr val="FF0000"/>
                          </a:solidFill>
                          <a:effectLst/>
                          <a:latin typeface="Calibri" panose="020F0502020204030204" pitchFamily="34" charset="0"/>
                        </a:rPr>
                        <a:t>(inserire almeno 1 indicatore) - </a:t>
                      </a:r>
                      <a:r>
                        <a:rPr lang="it-IT" sz="1100" b="1" i="0" u="none" strike="noStrike">
                          <a:solidFill>
                            <a:srgbClr val="000000"/>
                          </a:solidFill>
                          <a:effectLst/>
                          <a:latin typeface="Calibri" panose="020F0502020204030204" pitchFamily="34" charset="0"/>
                        </a:rPr>
                        <a:t>par. 7.1 "Indicatori Generali di Digitalizzazione"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extLst>
                  <a:ext uri="{0D108BD9-81ED-4DB2-BD59-A6C34878D82A}">
                    <a16:rowId xmlns:a16="http://schemas.microsoft.com/office/drawing/2014/main" val="3598923311"/>
                  </a:ext>
                </a:extLst>
              </a:tr>
              <a:tr h="330911">
                <a:tc>
                  <a:txBody>
                    <a:bodyPr/>
                    <a:lstStyle/>
                    <a:p>
                      <a:pPr algn="l" fontAlgn="ctr"/>
                      <a:r>
                        <a:rPr lang="it-IT" sz="1100" b="1" i="1" u="none" strike="noStrike">
                          <a:solidFill>
                            <a:srgbClr val="222B35"/>
                          </a:solidFill>
                          <a:effectLst/>
                          <a:latin typeface="Calibri" panose="020F0502020204030204" pitchFamily="34" charset="0"/>
                        </a:rPr>
                        <a:t>IQT1- Riduzione % della spesa per l’erogazione del servizio</a:t>
                      </a:r>
                      <a:r>
                        <a:rPr lang="it-IT" sz="1100" b="1" i="1" u="none" strike="noStrike">
                          <a:solidFill>
                            <a:srgbClr val="C00000"/>
                          </a:solidFill>
                          <a:effectLst/>
                          <a:latin typeface="Calibri" panose="020F0502020204030204" pitchFamily="34" charset="0"/>
                        </a:rPr>
                        <a:t> (Formato %,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56542059"/>
                  </a:ext>
                </a:extLst>
              </a:tr>
              <a:tr h="215092">
                <a:tc>
                  <a:txBody>
                    <a:bodyPr/>
                    <a:lstStyle/>
                    <a:p>
                      <a:pPr algn="l" fontAlgn="ctr"/>
                      <a:r>
                        <a:rPr lang="it-IT" sz="1100" b="1" i="1" u="none" strike="noStrike">
                          <a:solidFill>
                            <a:srgbClr val="222B35"/>
                          </a:solidFill>
                          <a:effectLst/>
                          <a:latin typeface="Calibri" panose="020F0502020204030204" pitchFamily="34" charset="0"/>
                        </a:rPr>
                        <a:t>IQT2- Riduzione % dei tempi di erogazione del servizio</a:t>
                      </a:r>
                      <a:r>
                        <a:rPr lang="it-IT" sz="1100" b="1" i="1" u="none" strike="noStrike">
                          <a:solidFill>
                            <a:srgbClr val="C00000"/>
                          </a:solidFill>
                          <a:effectLst/>
                          <a:latin typeface="Calibri" panose="020F0502020204030204" pitchFamily="34" charset="0"/>
                        </a:rPr>
                        <a:t> (Formato %,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49941680"/>
                  </a:ext>
                </a:extLst>
              </a:tr>
              <a:tr h="413639">
                <a:tc>
                  <a:txBody>
                    <a:bodyPr/>
                    <a:lstStyle/>
                    <a:p>
                      <a:pPr algn="l" fontAlgn="ctr"/>
                      <a:r>
                        <a:rPr lang="it-IT" sz="1100" b="1" i="1" u="none" strike="noStrike">
                          <a:solidFill>
                            <a:srgbClr val="222B35"/>
                          </a:solidFill>
                          <a:effectLst/>
                          <a:latin typeface="Calibri" panose="020F0502020204030204" pitchFamily="34" charset="0"/>
                        </a:rPr>
                        <a:t>IQT3- Numero servizi aggiuntivi offerti all’utenza interna, esterna (cittadini), esterna (imprese), altre PA 8</a:t>
                      </a:r>
                      <a:r>
                        <a:rPr lang="it-IT" sz="1100" b="1" i="1" u="none" strike="noStrike">
                          <a:solidFill>
                            <a:srgbClr val="C00000"/>
                          </a:solidFill>
                          <a:effectLst/>
                          <a:latin typeface="Calibri" panose="020F0502020204030204" pitchFamily="34" charset="0"/>
                        </a:rPr>
                        <a:t> (Formato Numero senza decimali)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Numero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8188573"/>
                  </a:ext>
                </a:extLst>
              </a:tr>
              <a:tr h="215092">
                <a:tc>
                  <a:txBody>
                    <a:bodyPr/>
                    <a:lstStyle/>
                    <a:p>
                      <a:pPr algn="l" fontAlgn="ctr"/>
                      <a:r>
                        <a:rPr lang="it-IT" sz="1100" b="1" i="1" u="none" strike="noStrike">
                          <a:solidFill>
                            <a:srgbClr val="222B35"/>
                          </a:solidFill>
                          <a:effectLst/>
                          <a:latin typeface="Calibri" panose="020F0502020204030204" pitchFamily="34" charset="0"/>
                        </a:rPr>
                        <a:t>IQL1- Obiettivi CAD raggiunti con l’intervento </a:t>
                      </a:r>
                      <a:r>
                        <a:rPr lang="it-IT" sz="1100" b="1" i="1" u="none" strike="noStrike">
                          <a:solidFill>
                            <a:srgbClr val="C00000"/>
                          </a:solidFill>
                          <a:effectLst/>
                          <a:latin typeface="Calibri" panose="020F0502020204030204" pitchFamily="34" charset="0"/>
                        </a:rPr>
                        <a:t>(Formato Testo - indicare obiettivo/i CAD)</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61808500"/>
                  </a:ext>
                </a:extLst>
              </a:tr>
              <a:tr h="215092">
                <a:tc>
                  <a:txBody>
                    <a:bodyPr/>
                    <a:lstStyle/>
                    <a:p>
                      <a:pPr algn="l" fontAlgn="ctr"/>
                      <a:r>
                        <a:rPr lang="it-IT" sz="1100" b="1" i="1" u="none" strike="noStrike">
                          <a:solidFill>
                            <a:srgbClr val="222B35"/>
                          </a:solidFill>
                          <a:effectLst/>
                          <a:latin typeface="Calibri" panose="020F0502020204030204" pitchFamily="34" charset="0"/>
                        </a:rPr>
                        <a:t>IQL2- Integrazione con infrastrutture immateriali </a:t>
                      </a:r>
                      <a:r>
                        <a:rPr lang="it-IT" sz="1100" b="1" i="1" u="none" strike="noStrike">
                          <a:solidFill>
                            <a:srgbClr val="C00000"/>
                          </a:solidFill>
                          <a:effectLst/>
                          <a:latin typeface="Calibri" panose="020F0502020204030204" pitchFamily="34" charset="0"/>
                        </a:rPr>
                        <a:t>(Formato Testo - indicare Infrastruttura/e)</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3577345"/>
                  </a:ext>
                </a:extLst>
              </a:tr>
              <a:tr h="413639">
                <a:tc>
                  <a:txBody>
                    <a:bodyPr/>
                    <a:lstStyle/>
                    <a:p>
                      <a:pPr algn="l" fontAlgn="ctr"/>
                      <a:r>
                        <a:rPr lang="it-IT" sz="1100" b="1" i="1" u="none" strike="noStrike">
                          <a:solidFill>
                            <a:srgbClr val="222B35"/>
                          </a:solidFill>
                          <a:effectLst/>
                          <a:latin typeface="Calibri" panose="020F0502020204030204" pitchFamily="34" charset="0"/>
                        </a:rPr>
                        <a:t>IQL3- Integrazione con Basi Dati di interesse nazionale</a:t>
                      </a:r>
                      <a:r>
                        <a:rPr lang="it-IT" sz="1100" b="1" i="1" u="none" strike="noStrike">
                          <a:solidFill>
                            <a:srgbClr val="C00000"/>
                          </a:solidFill>
                          <a:effectLst/>
                          <a:latin typeface="Calibri" panose="020F0502020204030204" pitchFamily="34" charset="0"/>
                        </a:rPr>
                        <a:t> (Formato Testo - indicare BD interesse naz)</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89541051"/>
                  </a:ext>
                </a:extLst>
              </a:tr>
              <a:tr h="413639">
                <a:tc>
                  <a:txBody>
                    <a:bodyPr/>
                    <a:lstStyle/>
                    <a:p>
                      <a:pPr algn="l" fontAlgn="ctr"/>
                      <a:r>
                        <a:rPr lang="it-IT" sz="1100" b="1" i="1" u="none" strike="noStrike">
                          <a:solidFill>
                            <a:srgbClr val="222B35"/>
                          </a:solidFill>
                          <a:effectLst/>
                          <a:latin typeface="Calibri" panose="020F0502020204030204" pitchFamily="34" charset="0"/>
                        </a:rPr>
                        <a:t>ICR1- Riuso di processi per erogazione servizi</a:t>
                      </a:r>
                      <a:r>
                        <a:rPr lang="it-IT" sz="1100" b="1" i="1" u="none" strike="noStrike">
                          <a:solidFill>
                            <a:srgbClr val="C00000"/>
                          </a:solidFill>
                          <a:effectLst/>
                          <a:latin typeface="Calibri" panose="020F0502020204030204" pitchFamily="34" charset="0"/>
                        </a:rPr>
                        <a:t> (Formato Testo - indicare Processi/Amministrazioni)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51932867"/>
                  </a:ext>
                </a:extLst>
              </a:tr>
              <a:tr h="215092">
                <a:tc>
                  <a:txBody>
                    <a:bodyPr/>
                    <a:lstStyle/>
                    <a:p>
                      <a:pPr algn="l" fontAlgn="ctr"/>
                      <a:r>
                        <a:rPr lang="it-IT" sz="1100" b="1" i="1" u="none" strike="noStrike">
                          <a:solidFill>
                            <a:srgbClr val="222B35"/>
                          </a:solidFill>
                          <a:effectLst/>
                          <a:latin typeface="Calibri" panose="020F0502020204030204" pitchFamily="34" charset="0"/>
                        </a:rPr>
                        <a:t>ICR2- Riuso soluzioni tecniche (</a:t>
                      </a:r>
                      <a:r>
                        <a:rPr lang="it-IT" sz="1100" b="1" i="1" u="none" strike="noStrike">
                          <a:solidFill>
                            <a:srgbClr val="C00000"/>
                          </a:solidFill>
                          <a:effectLst/>
                          <a:latin typeface="Calibri" panose="020F0502020204030204" pitchFamily="34" charset="0"/>
                        </a:rPr>
                        <a:t>Formato testo - indicare Soluzione/Amministrazione)</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53806305"/>
                  </a:ext>
                </a:extLst>
              </a:tr>
              <a:tr h="413639">
                <a:tc>
                  <a:txBody>
                    <a:bodyPr/>
                    <a:lstStyle/>
                    <a:p>
                      <a:pPr algn="l" fontAlgn="ctr"/>
                      <a:r>
                        <a:rPr lang="it-IT" sz="1100" b="1" i="1" u="none" strike="noStrike">
                          <a:solidFill>
                            <a:srgbClr val="222B35"/>
                          </a:solidFill>
                          <a:effectLst/>
                          <a:latin typeface="Calibri" panose="020F0502020204030204" pitchFamily="34" charset="0"/>
                        </a:rPr>
                        <a:t>ICR3- Collaborazione con altre Amministrazioni (progetto in  co-working)</a:t>
                      </a:r>
                      <a:r>
                        <a:rPr lang="it-IT" sz="1100" b="1" i="1" u="none" strike="noStrike">
                          <a:solidFill>
                            <a:srgbClr val="C00000"/>
                          </a:solidFill>
                          <a:effectLst/>
                          <a:latin typeface="Calibri" panose="020F0502020204030204" pitchFamily="34" charset="0"/>
                        </a:rPr>
                        <a:t> (Formato Testo - indicare Amministrazioni)</a:t>
                      </a:r>
                      <a:endParaRPr lang="it-IT" sz="1100" b="1" i="1" u="none" strike="noStrike">
                        <a:solidFill>
                          <a:srgbClr val="222B35"/>
                        </a:solidFill>
                        <a:effectLst/>
                        <a:latin typeface="Calibri" panose="020F0502020204030204" pitchFamily="34" charset="0"/>
                      </a:endParaRPr>
                    </a:p>
                  </a:txBody>
                  <a:tcPr marL="7620" marR="7620" marT="7620"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0" i="1" u="none" strike="noStrike" dirty="0">
                          <a:solidFill>
                            <a:srgbClr val="000000"/>
                          </a:solidFill>
                          <a:effectLst/>
                          <a:latin typeface="Calibri" panose="020F0502020204030204" pitchFamily="34" charset="0"/>
                        </a:rPr>
                        <a:t>Testo</a:t>
                      </a:r>
                    </a:p>
                  </a:txBody>
                  <a:tcPr marL="7620" marR="7620" marT="762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82281125"/>
                  </a:ext>
                </a:extLst>
              </a:tr>
            </a:tbl>
          </a:graphicData>
        </a:graphic>
      </p:graphicFrame>
    </p:spTree>
    <p:extLst>
      <p:ext uri="{BB962C8B-B14F-4D97-AF65-F5344CB8AC3E}">
        <p14:creationId xmlns:p14="http://schemas.microsoft.com/office/powerpoint/2010/main" val="874940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76</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880369"/>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 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graphicFrame>
        <p:nvGraphicFramePr>
          <p:cNvPr id="2" name="Tabella 1">
            <a:extLst>
              <a:ext uri="{FF2B5EF4-FFF2-40B4-BE49-F238E27FC236}">
                <a16:creationId xmlns:a16="http://schemas.microsoft.com/office/drawing/2014/main" id="{2C283635-8406-8C9D-B9F5-33BA380180C4}"/>
              </a:ext>
            </a:extLst>
          </p:cNvPr>
          <p:cNvGraphicFramePr>
            <a:graphicFrameLocks noGrp="1"/>
          </p:cNvGraphicFramePr>
          <p:nvPr>
            <p:extLst>
              <p:ext uri="{D42A27DB-BD31-4B8C-83A1-F6EECF244321}">
                <p14:modId xmlns:p14="http://schemas.microsoft.com/office/powerpoint/2010/main" val="2716370565"/>
              </p:ext>
            </p:extLst>
          </p:nvPr>
        </p:nvGraphicFramePr>
        <p:xfrm>
          <a:off x="436126" y="1995771"/>
          <a:ext cx="9080500" cy="3217545"/>
        </p:xfrm>
        <a:graphic>
          <a:graphicData uri="http://schemas.openxmlformats.org/drawingml/2006/table">
            <a:tbl>
              <a:tblPr/>
              <a:tblGrid>
                <a:gridCol w="6158829">
                  <a:extLst>
                    <a:ext uri="{9D8B030D-6E8A-4147-A177-3AD203B41FA5}">
                      <a16:colId xmlns:a16="http://schemas.microsoft.com/office/drawing/2014/main" val="759770587"/>
                    </a:ext>
                  </a:extLst>
                </a:gridCol>
                <a:gridCol w="2921671">
                  <a:extLst>
                    <a:ext uri="{9D8B030D-6E8A-4147-A177-3AD203B41FA5}">
                      <a16:colId xmlns:a16="http://schemas.microsoft.com/office/drawing/2014/main" val="180558537"/>
                    </a:ext>
                  </a:extLst>
                </a:gridCol>
              </a:tblGrid>
              <a:tr h="468630">
                <a:tc gridSpan="2">
                  <a:txBody>
                    <a:bodyPr/>
                    <a:lstStyle/>
                    <a:p>
                      <a:pPr algn="ctr" fontAlgn="ctr"/>
                      <a:r>
                        <a:rPr lang="it-IT" sz="1100" b="1" i="0" u="none" strike="noStrike" dirty="0">
                          <a:solidFill>
                            <a:srgbClr val="000000"/>
                          </a:solidFill>
                          <a:effectLst/>
                          <a:latin typeface="Calibri" panose="020F0502020204030204" pitchFamily="34" charset="0"/>
                        </a:rPr>
                        <a:t>INDICATORI SPECIFICI DI DIGITALIZZAZIONE - </a:t>
                      </a:r>
                      <a:r>
                        <a:rPr lang="it-IT" sz="1100" b="1" i="0" u="none" strike="noStrike" dirty="0">
                          <a:solidFill>
                            <a:srgbClr val="FF0000"/>
                          </a:solidFill>
                          <a:effectLst/>
                          <a:latin typeface="Calibri" panose="020F0502020204030204" pitchFamily="34" charset="0"/>
                        </a:rPr>
                        <a:t>solo Lotto 1 e 2 con Contratti &gt; 10.000.000,00 (IVA Esclusa) </a:t>
                      </a:r>
                      <a:br>
                        <a:rPr lang="it-IT" sz="1100" b="1" i="0" u="none" strike="noStrike" dirty="0">
                          <a:solidFill>
                            <a:srgbClr val="FF0000"/>
                          </a:solidFill>
                          <a:effectLst/>
                          <a:latin typeface="Calibri" panose="020F0502020204030204" pitchFamily="34" charset="0"/>
                        </a:rPr>
                      </a:br>
                      <a:r>
                        <a:rPr lang="it-IT" sz="1100" b="1" i="0" u="none" strike="noStrike" dirty="0">
                          <a:solidFill>
                            <a:srgbClr val="FF0000"/>
                          </a:solidFill>
                          <a:effectLst/>
                          <a:latin typeface="Calibri" panose="020F0502020204030204" pitchFamily="34" charset="0"/>
                        </a:rPr>
                        <a:t>- specificare almeno 1 indicatore  - </a:t>
                      </a:r>
                      <a:r>
                        <a:rPr lang="it-IT" sz="1100" b="1" i="0" u="none" strike="noStrike" dirty="0">
                          <a:solidFill>
                            <a:srgbClr val="000000"/>
                          </a:solidFill>
                          <a:effectLst/>
                          <a:latin typeface="Calibri" panose="020F0502020204030204" pitchFamily="34" charset="0"/>
                        </a:rPr>
                        <a:t>par. 7.2.3 "Indicatori Specifici di Digitalizzazione per la Gara Strategica Servizi Applicativi in ottica Cloud"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extLst>
                  <a:ext uri="{0D108BD9-81ED-4DB2-BD59-A6C34878D82A}">
                    <a16:rowId xmlns:a16="http://schemas.microsoft.com/office/drawing/2014/main" val="3517298883"/>
                  </a:ext>
                </a:extLst>
              </a:tr>
              <a:tr h="506730">
                <a:tc>
                  <a:txBody>
                    <a:bodyPr/>
                    <a:lstStyle/>
                    <a:p>
                      <a:pPr algn="l" fontAlgn="b"/>
                      <a:r>
                        <a:rPr lang="it-IT" sz="1100" b="1" i="1" u="none" strike="noStrike">
                          <a:solidFill>
                            <a:srgbClr val="222B35"/>
                          </a:solidFill>
                          <a:effectLst/>
                          <a:latin typeface="Calibri" panose="020F0502020204030204" pitchFamily="34" charset="0"/>
                        </a:rPr>
                        <a:t>SAC1- Miglioramento servizi digitalizzati: </a:t>
                      </a:r>
                      <a:r>
                        <a:rPr lang="it-IT" sz="1100" b="0" i="1" u="none" strike="noStrike">
                          <a:solidFill>
                            <a:srgbClr val="222B35"/>
                          </a:solidFill>
                          <a:effectLst/>
                          <a:latin typeface="Calibri" panose="020F0502020204030204" pitchFamily="34" charset="0"/>
                        </a:rPr>
                        <a:t>nr servizi al cittadino-impresa digitalizzati/nr di servizi che richiedono interazione con il cittadino/imprese</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797691942"/>
                  </a:ext>
                </a:extLst>
              </a:tr>
              <a:tr h="375285">
                <a:tc>
                  <a:txBody>
                    <a:bodyPr/>
                    <a:lstStyle/>
                    <a:p>
                      <a:pPr algn="l" fontAlgn="b"/>
                      <a:r>
                        <a:rPr lang="it-IT" sz="1100" b="1" i="1" u="none" strike="noStrike">
                          <a:solidFill>
                            <a:srgbClr val="222B35"/>
                          </a:solidFill>
                          <a:effectLst/>
                          <a:latin typeface="Calibri" panose="020F0502020204030204" pitchFamily="34" charset="0"/>
                        </a:rPr>
                        <a:t>SAC2- Miglioramento dell’esperienza del cittadino/impresa dei sistemi applicativi realizzati/modificati</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961965134"/>
                  </a:ext>
                </a:extLst>
              </a:tr>
              <a:tr h="373380">
                <a:tc>
                  <a:txBody>
                    <a:bodyPr/>
                    <a:lstStyle/>
                    <a:p>
                      <a:pPr algn="l" fontAlgn="b"/>
                      <a:r>
                        <a:rPr lang="it-IT" sz="1100" b="1" i="1" u="none" strike="noStrike">
                          <a:solidFill>
                            <a:srgbClr val="222B35"/>
                          </a:solidFill>
                          <a:effectLst/>
                          <a:latin typeface="Calibri" panose="020F0502020204030204" pitchFamily="34" charset="0"/>
                        </a:rPr>
                        <a:t>SAC3- Standardizzazione strumenti per la generazione e diffusione dei servizi digitali: </a:t>
                      </a:r>
                      <a:r>
                        <a:rPr lang="it-IT" sz="1100" b="0" i="1" u="none" strike="noStrike">
                          <a:solidFill>
                            <a:srgbClr val="222B35"/>
                          </a:solidFill>
                          <a:effectLst/>
                          <a:latin typeface="Calibri" panose="020F0502020204030204" pitchFamily="34" charset="0"/>
                        </a:rPr>
                        <a:t>% componenti di navigazione e interfaccia standard ed usabili /totale componenti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03780252"/>
                  </a:ext>
                </a:extLst>
              </a:tr>
              <a:tr h="373380">
                <a:tc>
                  <a:txBody>
                    <a:bodyPr/>
                    <a:lstStyle/>
                    <a:p>
                      <a:pPr algn="l" fontAlgn="b"/>
                      <a:r>
                        <a:rPr lang="it-IT" sz="1100" b="1" i="1" u="none" strike="noStrike">
                          <a:solidFill>
                            <a:srgbClr val="222B35"/>
                          </a:solidFill>
                          <a:effectLst/>
                          <a:latin typeface="Calibri" panose="020F0502020204030204" pitchFamily="34" charset="0"/>
                        </a:rPr>
                        <a:t>SAC4- Riusabilità – co-working soluzioni applicative realizzate e/o adottate:</a:t>
                      </a:r>
                      <a:r>
                        <a:rPr lang="it-IT" sz="1100" b="0" i="1" u="none" strike="noStrike">
                          <a:solidFill>
                            <a:srgbClr val="222B35"/>
                          </a:solidFill>
                          <a:effectLst/>
                          <a:latin typeface="Calibri" panose="020F0502020204030204" pitchFamily="34" charset="0"/>
                        </a:rPr>
                        <a:t> nr di progetti in riuso o co-working /nr totale dei progetti di digitalizzazione ove è applicabile il riuso o co-working</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2168596306"/>
                  </a:ext>
                </a:extLst>
              </a:tr>
              <a:tr h="373380">
                <a:tc>
                  <a:txBody>
                    <a:bodyPr/>
                    <a:lstStyle/>
                    <a:p>
                      <a:pPr algn="l" fontAlgn="b"/>
                      <a:r>
                        <a:rPr lang="it-IT" sz="1100" b="1" i="1" u="none" strike="noStrike" dirty="0">
                          <a:solidFill>
                            <a:srgbClr val="222B35"/>
                          </a:solidFill>
                          <a:effectLst/>
                          <a:latin typeface="Calibri" panose="020F0502020204030204" pitchFamily="34" charset="0"/>
                        </a:rPr>
                        <a:t>SAC5- Innalzamento livello di interoperabilità: </a:t>
                      </a:r>
                      <a:r>
                        <a:rPr lang="it-IT" sz="1100" b="0" i="1" u="none" strike="noStrike" dirty="0">
                          <a:solidFill>
                            <a:srgbClr val="222B35"/>
                          </a:solidFill>
                          <a:effectLst/>
                          <a:latin typeface="Calibri" panose="020F0502020204030204" pitchFamily="34" charset="0"/>
                        </a:rPr>
                        <a:t>numero di progetti conformi alle linee guida di interoperabilità e nel rispetto del ONCE ONLY </a:t>
                      </a:r>
                      <a:r>
                        <a:rPr lang="it-IT" sz="1100" b="0" i="1" u="none" strike="noStrike" dirty="0" err="1">
                          <a:solidFill>
                            <a:srgbClr val="222B35"/>
                          </a:solidFill>
                          <a:effectLst/>
                          <a:latin typeface="Calibri" panose="020F0502020204030204" pitchFamily="34" charset="0"/>
                        </a:rPr>
                        <a:t>principle</a:t>
                      </a:r>
                      <a:r>
                        <a:rPr lang="it-IT" sz="1100" b="0" i="1" u="none" strike="noStrike" dirty="0">
                          <a:solidFill>
                            <a:srgbClr val="222B35"/>
                          </a:solidFill>
                          <a:effectLst/>
                          <a:latin typeface="Calibri" panose="020F0502020204030204" pitchFamily="34" charset="0"/>
                        </a:rPr>
                        <a:t>/Nr progetti realizzati</a:t>
                      </a:r>
                      <a:endParaRPr lang="it-IT" sz="1100" b="1" i="1" u="none" strike="noStrike" dirty="0">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737223161"/>
                  </a:ext>
                </a:extLst>
              </a:tr>
              <a:tr h="373380">
                <a:tc>
                  <a:txBody>
                    <a:bodyPr/>
                    <a:lstStyle/>
                    <a:p>
                      <a:pPr algn="l" fontAlgn="b"/>
                      <a:r>
                        <a:rPr lang="it-IT" sz="1100" b="1" i="1" u="none" strike="noStrike">
                          <a:solidFill>
                            <a:srgbClr val="222B35"/>
                          </a:solidFill>
                          <a:effectLst/>
                          <a:latin typeface="Calibri" panose="020F0502020204030204" pitchFamily="34" charset="0"/>
                        </a:rPr>
                        <a:t>SAC6- Potenziamento Infrastrutture IT- Adozione sistematica del paradigma Cloud: </a:t>
                      </a:r>
                      <a:r>
                        <a:rPr lang="it-IT" sz="1100" b="0" i="1" u="none" strike="noStrike">
                          <a:solidFill>
                            <a:srgbClr val="222B35"/>
                          </a:solidFill>
                          <a:effectLst/>
                          <a:latin typeface="Calibri" panose="020F0502020204030204" pitchFamily="34" charset="0"/>
                        </a:rPr>
                        <a:t>nr di progetti conformi al paradigma Cloud realizzati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1632429100"/>
                  </a:ext>
                </a:extLst>
              </a:tr>
              <a:tr h="373380">
                <a:tc>
                  <a:txBody>
                    <a:bodyPr/>
                    <a:lstStyle/>
                    <a:p>
                      <a:pPr algn="l" fontAlgn="b"/>
                      <a:r>
                        <a:rPr lang="it-IT" sz="1100" b="1" i="1" u="none" strike="noStrike">
                          <a:solidFill>
                            <a:srgbClr val="222B35"/>
                          </a:solidFill>
                          <a:effectLst/>
                          <a:latin typeface="Calibri" panose="020F0502020204030204" pitchFamily="34" charset="0"/>
                        </a:rPr>
                        <a:t>SAC7- Utilizzo piattaforme abilitanti: </a:t>
                      </a:r>
                      <a:r>
                        <a:rPr lang="it-IT" sz="1100" b="0" i="1" u="none" strike="noStrike">
                          <a:solidFill>
                            <a:srgbClr val="222B35"/>
                          </a:solidFill>
                          <a:effectLst/>
                          <a:latin typeface="Calibri" panose="020F0502020204030204" pitchFamily="34" charset="0"/>
                        </a:rPr>
                        <a:t>nr di progetti che integrano Piattaforme Abilitanti/nr progetti ove è applicabile un’integrazione con le Piattaforme Abilitanti</a:t>
                      </a:r>
                      <a:endParaRPr lang="it-IT" sz="1100" b="1" i="1" u="none" strike="noStrike">
                        <a:solidFill>
                          <a:srgbClr val="222B35"/>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100" b="1" i="0" u="none" strike="noStrike" dirty="0">
                          <a:solidFill>
                            <a:srgbClr val="FFFFFF"/>
                          </a:solidFill>
                          <a:effectLst/>
                          <a:latin typeface="Calibri" panose="020F0502020204030204" pitchFamily="34" charset="0"/>
                        </a:rPr>
                        <a:t>No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val="489460492"/>
                  </a:ext>
                </a:extLst>
              </a:tr>
            </a:tbl>
          </a:graphicData>
        </a:graphic>
      </p:graphicFrame>
    </p:spTree>
    <p:extLst>
      <p:ext uri="{BB962C8B-B14F-4D97-AF65-F5344CB8AC3E}">
        <p14:creationId xmlns:p14="http://schemas.microsoft.com/office/powerpoint/2010/main" val="3902790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DC0984D5-631E-F7A5-C19E-8B5EBE07E3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EB441A-CF57-B09B-56AC-4EF00DBE6F80}"/>
              </a:ext>
            </a:extLst>
          </p:cNvPr>
          <p:cNvSpPr>
            <a:spLocks noGrp="1"/>
          </p:cNvSpPr>
          <p:nvPr>
            <p:ph type="sldNum" sz="quarter" idx="12"/>
          </p:nvPr>
        </p:nvSpPr>
        <p:spPr/>
        <p:txBody>
          <a:bodyPr/>
          <a:lstStyle/>
          <a:p>
            <a:fld id="{A2BCB809-4011-4EF2-8267-5DCEC8DB1256}" type="slidenum">
              <a:rPr lang="it-IT" smtClean="0"/>
              <a:t>77</a:t>
            </a:fld>
            <a:endParaRPr lang="it-IT"/>
          </a:p>
        </p:txBody>
      </p:sp>
      <p:grpSp>
        <p:nvGrpSpPr>
          <p:cNvPr id="6" name="Gruppo 5">
            <a:extLst>
              <a:ext uri="{FF2B5EF4-FFF2-40B4-BE49-F238E27FC236}">
                <a16:creationId xmlns:a16="http://schemas.microsoft.com/office/drawing/2014/main" id="{E5AB19CB-9E01-BB5C-7F95-405C17C15BD1}"/>
              </a:ext>
            </a:extLst>
          </p:cNvPr>
          <p:cNvGrpSpPr/>
          <p:nvPr/>
        </p:nvGrpSpPr>
        <p:grpSpPr>
          <a:xfrm>
            <a:off x="0" y="6152225"/>
            <a:ext cx="12192000" cy="705775"/>
            <a:chOff x="0" y="6152225"/>
            <a:chExt cx="12192000" cy="705775"/>
          </a:xfrm>
        </p:grpSpPr>
        <p:sp>
          <p:nvSpPr>
            <p:cNvPr id="7" name="Rettangolo 6">
              <a:extLst>
                <a:ext uri="{FF2B5EF4-FFF2-40B4-BE49-F238E27FC236}">
                  <a16:creationId xmlns:a16="http://schemas.microsoft.com/office/drawing/2014/main" id="{3E9A2B8E-9AF6-A096-047B-B6C6B9641749}"/>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descr="Immagine che contiene testo, clipart&#10;&#10;Descrizione generata automaticamente">
              <a:extLst>
                <a:ext uri="{FF2B5EF4-FFF2-40B4-BE49-F238E27FC236}">
                  <a16:creationId xmlns:a16="http://schemas.microsoft.com/office/drawing/2014/main" id="{63B4EA21-F8CE-4138-64CB-2A3AD37E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9" name="Immagine 8">
              <a:extLst>
                <a:ext uri="{FF2B5EF4-FFF2-40B4-BE49-F238E27FC236}">
                  <a16:creationId xmlns:a16="http://schemas.microsoft.com/office/drawing/2014/main" id="{C4DFC6E1-2E68-BECA-9BF7-277552204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10" name="Rettangolo 14">
            <a:extLst>
              <a:ext uri="{FF2B5EF4-FFF2-40B4-BE49-F238E27FC236}">
                <a16:creationId xmlns:a16="http://schemas.microsoft.com/office/drawing/2014/main" id="{603C839A-F94D-304C-75F2-3B43B270AC9C}"/>
              </a:ext>
            </a:extLst>
          </p:cNvPr>
          <p:cNvSpPr>
            <a:spLocks noChangeArrowheads="1"/>
          </p:cNvSpPr>
          <p:nvPr/>
        </p:nvSpPr>
        <p:spPr bwMode="auto">
          <a:xfrm>
            <a:off x="306918" y="239185"/>
            <a:ext cx="11425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dirty="0">
                <a:solidFill>
                  <a:srgbClr val="0070C0"/>
                </a:solidFill>
                <a:latin typeface="Calibri" panose="020F0502020204030204" pitchFamily="34" charset="0"/>
                <a:cs typeface="Calibri" panose="020F0502020204030204" pitchFamily="34" charset="0"/>
              </a:rPr>
              <a:t>Costruire il documento di screening</a:t>
            </a:r>
            <a:endParaRPr lang="it-IT" altLang="it-IT" sz="2800" b="1" dirty="0">
              <a:solidFill>
                <a:srgbClr val="0070C0"/>
              </a:solidFill>
              <a:latin typeface="Calibri" panose="020F0502020204030204" pitchFamily="34" charset="0"/>
              <a:cs typeface="Calibri" panose="020F0502020204030204" pitchFamily="34" charset="0"/>
            </a:endParaRPr>
          </a:p>
        </p:txBody>
      </p:sp>
      <p:sp>
        <p:nvSpPr>
          <p:cNvPr id="3" name="Rettangolo 2">
            <a:extLst>
              <a:ext uri="{FF2B5EF4-FFF2-40B4-BE49-F238E27FC236}">
                <a16:creationId xmlns:a16="http://schemas.microsoft.com/office/drawing/2014/main" id="{0B368428-468A-C394-D7E1-D098C2FE6717}"/>
              </a:ext>
            </a:extLst>
          </p:cNvPr>
          <p:cNvSpPr/>
          <p:nvPr/>
        </p:nvSpPr>
        <p:spPr>
          <a:xfrm>
            <a:off x="306918" y="996027"/>
            <a:ext cx="11167044" cy="1295868"/>
          </a:xfrm>
          <a:prstGeom prst="rect">
            <a:avLst/>
          </a:prstGeom>
        </p:spPr>
        <p:txBody>
          <a:bodyPr wrap="square">
            <a:spAutoFit/>
          </a:bodyPr>
          <a:lstStyle/>
          <a:p>
            <a:pPr marL="285750" marR="0" lvl="0" indent="-285750" algn="l" defTabSz="914400" rtl="0" eaLnBrk="1" fontAlgn="auto" latinLnBrk="0" hangingPunct="1">
              <a:lnSpc>
                <a:spcPct val="150000"/>
              </a:lnSpc>
              <a:spcAft>
                <a:spcPts val="0"/>
              </a:spcAft>
              <a:buClrTx/>
              <a:buSzTx/>
              <a:buFont typeface="Wingdings" panose="05000000000000000000" pitchFamily="2" charset="2"/>
              <a:buChar char="Ø"/>
              <a:tabLst/>
              <a:defRPr/>
            </a:pPr>
            <a:r>
              <a:rPr lang="it-IT" b="1" dirty="0">
                <a:solidFill>
                  <a:srgbClr val="0070C0"/>
                </a:solidFill>
                <a:latin typeface="Calibri" panose="020F0502020204030204" pitchFamily="34" charset="0"/>
                <a:cs typeface="Calibri" panose="020F0502020204030204" pitchFamily="34" charset="0"/>
              </a:rPr>
              <a:t>Servizi applicativi in ottica cloud </a:t>
            </a:r>
          </a:p>
          <a:p>
            <a:pPr marR="0" lvl="0" algn="l" defTabSz="914400" rtl="0" eaLnBrk="1" fontAlgn="auto" latinLnBrk="0" hangingPunct="1">
              <a:lnSpc>
                <a:spcPct val="150000"/>
              </a:lnSpc>
              <a:spcAft>
                <a:spcPts val="0"/>
              </a:spcAft>
              <a:buClrTx/>
              <a:buSzTx/>
              <a:tabLst/>
              <a:defRPr/>
            </a:pPr>
            <a:r>
              <a:rPr lang="it-IT" b="1" dirty="0">
                <a:solidFill>
                  <a:srgbClr val="0070C0"/>
                </a:solidFill>
                <a:latin typeface="Calibri" panose="020F0502020204030204" pitchFamily="34" charset="0"/>
                <a:cs typeface="Calibri" panose="020F0502020204030204" pitchFamily="34" charset="0"/>
              </a:rPr>
              <a:t>lotto 1 – PA Centrali</a:t>
            </a:r>
          </a:p>
          <a:p>
            <a:pPr>
              <a:lnSpc>
                <a:spcPct val="150000"/>
              </a:lnSpc>
              <a:defRPr/>
            </a:pPr>
            <a:endParaRPr lang="it-IT" dirty="0">
              <a:solidFill>
                <a:srgbClr val="0070C0"/>
              </a:solidFill>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CE9BC785-026C-704A-CF6E-866589B6C011}"/>
              </a:ext>
            </a:extLst>
          </p:cNvPr>
          <p:cNvPicPr>
            <a:picLocks noChangeAspect="1"/>
          </p:cNvPicPr>
          <p:nvPr/>
        </p:nvPicPr>
        <p:blipFill rotWithShape="1">
          <a:blip r:embed="rId4"/>
          <a:srcRect t="2875"/>
          <a:stretch/>
        </p:blipFill>
        <p:spPr>
          <a:xfrm>
            <a:off x="4169832" y="672053"/>
            <a:ext cx="7715250" cy="5189920"/>
          </a:xfrm>
          <a:prstGeom prst="rect">
            <a:avLst/>
          </a:prstGeom>
        </p:spPr>
      </p:pic>
    </p:spTree>
    <p:extLst>
      <p:ext uri="{BB962C8B-B14F-4D97-AF65-F5344CB8AC3E}">
        <p14:creationId xmlns:p14="http://schemas.microsoft.com/office/powerpoint/2010/main" val="1720098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8608" y="459571"/>
            <a:ext cx="4532786" cy="553998"/>
          </a:xfrm>
          <a:prstGeom prst="rect">
            <a:avLst/>
          </a:prstGeom>
          <a:noFill/>
        </p:spPr>
        <p:txBody>
          <a:bodyPr wrap="square" rtlCol="0">
            <a:spAutoFit/>
          </a:bodyPr>
          <a:lstStyle/>
          <a:p>
            <a:r>
              <a:rPr lang="it-IT" sz="3000" b="1">
                <a:solidFill>
                  <a:srgbClr val="0070C0"/>
                </a:solidFill>
                <a:ea typeface="Tahoma" panose="020B0604030504040204" pitchFamily="34" charset="0"/>
                <a:cs typeface="Tahoma" panose="020B0604030504040204" pitchFamily="34" charset="0"/>
              </a:rPr>
              <a:t>Domande e Risposte</a:t>
            </a:r>
          </a:p>
        </p:txBody>
      </p:sp>
      <p:sp>
        <p:nvSpPr>
          <p:cNvPr id="9" name="Rettangolo 8">
            <a:extLst>
              <a:ext uri="{FF2B5EF4-FFF2-40B4-BE49-F238E27FC236}">
                <a16:creationId xmlns:a16="http://schemas.microsoft.com/office/drawing/2014/main" id="{F2BFBCE6-55AA-4ED4-8C17-C4378B921B55}"/>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descr="Immagine che contiene testo, clipart&#10;&#10;Descrizione generata automaticamente">
            <a:extLst>
              <a:ext uri="{FF2B5EF4-FFF2-40B4-BE49-F238E27FC236}">
                <a16:creationId xmlns:a16="http://schemas.microsoft.com/office/drawing/2014/main" id="{ABEB0777-1031-437E-BB8C-28CC2A72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3" name="Immagine 2">
            <a:extLst>
              <a:ext uri="{FF2B5EF4-FFF2-40B4-BE49-F238E27FC236}">
                <a16:creationId xmlns:a16="http://schemas.microsoft.com/office/drawing/2014/main" id="{C50FB3E8-B8B3-43EA-94B3-CF70163A13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nvGrpSpPr>
          <p:cNvPr id="37" name="Gruppo 36">
            <a:extLst>
              <a:ext uri="{FF2B5EF4-FFF2-40B4-BE49-F238E27FC236}">
                <a16:creationId xmlns:a16="http://schemas.microsoft.com/office/drawing/2014/main" id="{11C1436A-0F56-181C-53B3-9F866D2064A6}"/>
              </a:ext>
            </a:extLst>
          </p:cNvPr>
          <p:cNvGrpSpPr/>
          <p:nvPr/>
        </p:nvGrpSpPr>
        <p:grpSpPr>
          <a:xfrm>
            <a:off x="1518544" y="1614675"/>
            <a:ext cx="9154911" cy="3936443"/>
            <a:chOff x="1547446" y="1517018"/>
            <a:chExt cx="9154911" cy="3936443"/>
          </a:xfrm>
        </p:grpSpPr>
        <p:grpSp>
          <p:nvGrpSpPr>
            <p:cNvPr id="26" name="Gruppo 25">
              <a:extLst>
                <a:ext uri="{FF2B5EF4-FFF2-40B4-BE49-F238E27FC236}">
                  <a16:creationId xmlns:a16="http://schemas.microsoft.com/office/drawing/2014/main" id="{741FA7D4-4A76-561C-A07D-29FB532DAD33}"/>
                </a:ext>
              </a:extLst>
            </p:cNvPr>
            <p:cNvGrpSpPr/>
            <p:nvPr/>
          </p:nvGrpSpPr>
          <p:grpSpPr>
            <a:xfrm>
              <a:off x="7370072" y="1517018"/>
              <a:ext cx="3332285" cy="2576146"/>
              <a:chOff x="6096000" y="3205813"/>
              <a:chExt cx="3332285" cy="2576146"/>
            </a:xfrm>
          </p:grpSpPr>
          <p:sp>
            <p:nvSpPr>
              <p:cNvPr id="24" name="Esagono 23">
                <a:extLst>
                  <a:ext uri="{FF2B5EF4-FFF2-40B4-BE49-F238E27FC236}">
                    <a16:creationId xmlns:a16="http://schemas.microsoft.com/office/drawing/2014/main" id="{4782D347-989D-8558-0594-CBD3B8CB95A0}"/>
                  </a:ext>
                </a:extLst>
              </p:cNvPr>
              <p:cNvSpPr/>
              <p:nvPr/>
            </p:nvSpPr>
            <p:spPr>
              <a:xfrm>
                <a:off x="6096000" y="3205813"/>
                <a:ext cx="3332285" cy="2576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Elemento grafico 10" descr="Recensione cliente contorno">
                <a:extLst>
                  <a:ext uri="{FF2B5EF4-FFF2-40B4-BE49-F238E27FC236}">
                    <a16:creationId xmlns:a16="http://schemas.microsoft.com/office/drawing/2014/main" id="{E43A393A-09FB-8AF3-DEBD-4D5A401F10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1861" y="3653380"/>
                <a:ext cx="1758312" cy="1758312"/>
              </a:xfrm>
              <a:prstGeom prst="rect">
                <a:avLst/>
              </a:prstGeom>
            </p:spPr>
          </p:pic>
        </p:grpSp>
        <p:grpSp>
          <p:nvGrpSpPr>
            <p:cNvPr id="28" name="Gruppo 27">
              <a:extLst>
                <a:ext uri="{FF2B5EF4-FFF2-40B4-BE49-F238E27FC236}">
                  <a16:creationId xmlns:a16="http://schemas.microsoft.com/office/drawing/2014/main" id="{456DEC88-0D89-EF7F-A5A3-C80A32D2E550}"/>
                </a:ext>
              </a:extLst>
            </p:cNvPr>
            <p:cNvGrpSpPr/>
            <p:nvPr/>
          </p:nvGrpSpPr>
          <p:grpSpPr>
            <a:xfrm>
              <a:off x="1547446" y="1589242"/>
              <a:ext cx="3332285" cy="2576146"/>
              <a:chOff x="1002323" y="1705709"/>
              <a:chExt cx="3332285" cy="2576146"/>
            </a:xfrm>
          </p:grpSpPr>
          <p:sp>
            <p:nvSpPr>
              <p:cNvPr id="23" name="Esagono 22">
                <a:extLst>
                  <a:ext uri="{FF2B5EF4-FFF2-40B4-BE49-F238E27FC236}">
                    <a16:creationId xmlns:a16="http://schemas.microsoft.com/office/drawing/2014/main" id="{D85307E0-BBCD-FA6C-7EDC-974EB99CCAE0}"/>
                  </a:ext>
                </a:extLst>
              </p:cNvPr>
              <p:cNvSpPr/>
              <p:nvPr/>
            </p:nvSpPr>
            <p:spPr>
              <a:xfrm>
                <a:off x="1002323" y="1705709"/>
                <a:ext cx="3332285" cy="2576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Elemento grafico 16" descr="Domande contorno">
                <a:extLst>
                  <a:ext uri="{FF2B5EF4-FFF2-40B4-BE49-F238E27FC236}">
                    <a16:creationId xmlns:a16="http://schemas.microsoft.com/office/drawing/2014/main" id="{2F5DB51F-103E-ED11-BFC4-03DD561961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5686" y="2004784"/>
                <a:ext cx="1758312" cy="1758312"/>
              </a:xfrm>
              <a:prstGeom prst="rect">
                <a:avLst/>
              </a:prstGeom>
            </p:spPr>
          </p:pic>
        </p:grpSp>
        <p:grpSp>
          <p:nvGrpSpPr>
            <p:cNvPr id="35" name="Gruppo 34">
              <a:extLst>
                <a:ext uri="{FF2B5EF4-FFF2-40B4-BE49-F238E27FC236}">
                  <a16:creationId xmlns:a16="http://schemas.microsoft.com/office/drawing/2014/main" id="{97CE3418-97E5-4326-1CD4-BA0ACED28B1C}"/>
                </a:ext>
              </a:extLst>
            </p:cNvPr>
            <p:cNvGrpSpPr/>
            <p:nvPr/>
          </p:nvGrpSpPr>
          <p:grpSpPr>
            <a:xfrm>
              <a:off x="4458759" y="2877315"/>
              <a:ext cx="3332285" cy="2576146"/>
              <a:chOff x="7197969" y="1632385"/>
              <a:chExt cx="3332285" cy="2576146"/>
            </a:xfrm>
          </p:grpSpPr>
          <p:sp>
            <p:nvSpPr>
              <p:cNvPr id="32" name="Esagono 31">
                <a:extLst>
                  <a:ext uri="{FF2B5EF4-FFF2-40B4-BE49-F238E27FC236}">
                    <a16:creationId xmlns:a16="http://schemas.microsoft.com/office/drawing/2014/main" id="{C69F333B-EDFE-D655-372A-3E4B6444265E}"/>
                  </a:ext>
                </a:extLst>
              </p:cNvPr>
              <p:cNvSpPr/>
              <p:nvPr/>
            </p:nvSpPr>
            <p:spPr>
              <a:xfrm>
                <a:off x="7197969" y="1632385"/>
                <a:ext cx="3332285" cy="25761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 name="Elemento grafico 33" descr="Intelligenza artificiale contorno">
                <a:extLst>
                  <a:ext uri="{FF2B5EF4-FFF2-40B4-BE49-F238E27FC236}">
                    <a16:creationId xmlns:a16="http://schemas.microsoft.com/office/drawing/2014/main" id="{FB5AE2EF-7485-7681-721A-1A36709862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9324" y="1949863"/>
                <a:ext cx="1758312" cy="1758312"/>
              </a:xfrm>
              <a:prstGeom prst="rect">
                <a:avLst/>
              </a:prstGeom>
            </p:spPr>
          </p:pic>
        </p:grpSp>
      </p:grpSp>
    </p:spTree>
    <p:extLst>
      <p:ext uri="{BB962C8B-B14F-4D97-AF65-F5344CB8AC3E}">
        <p14:creationId xmlns:p14="http://schemas.microsoft.com/office/powerpoint/2010/main" val="4046125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F2BFBCE6-55AA-4ED4-8C17-C4378B921B55}"/>
              </a:ext>
            </a:extLst>
          </p:cNvPr>
          <p:cNvSpPr/>
          <p:nvPr/>
        </p:nvSpPr>
        <p:spPr>
          <a:xfrm>
            <a:off x="0" y="0"/>
            <a:ext cx="12192000" cy="61699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D54A482-67BF-4E73-BE2D-E7EB19BD1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3" y="6204898"/>
            <a:ext cx="6258757" cy="584800"/>
          </a:xfrm>
          <a:prstGeom prst="rect">
            <a:avLst/>
          </a:prstGeom>
        </p:spPr>
      </p:pic>
      <p:pic>
        <p:nvPicPr>
          <p:cNvPr id="8" name="Immagine 7">
            <a:extLst>
              <a:ext uri="{FF2B5EF4-FFF2-40B4-BE49-F238E27FC236}">
                <a16:creationId xmlns:a16="http://schemas.microsoft.com/office/drawing/2014/main" id="{D89836D3-1AB5-4DF5-A8D1-71498817C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17" y="6368840"/>
            <a:ext cx="1321510" cy="331846"/>
          </a:xfrm>
          <a:prstGeom prst="rect">
            <a:avLst/>
          </a:prstGeom>
        </p:spPr>
      </p:pic>
      <p:sp>
        <p:nvSpPr>
          <p:cNvPr id="10" name="CasellaDiTesto 9">
            <a:extLst>
              <a:ext uri="{FF2B5EF4-FFF2-40B4-BE49-F238E27FC236}">
                <a16:creationId xmlns:a16="http://schemas.microsoft.com/office/drawing/2014/main" id="{367C4D66-FBA8-470E-9224-F633A326012B}"/>
              </a:ext>
            </a:extLst>
          </p:cNvPr>
          <p:cNvSpPr txBox="1"/>
          <p:nvPr/>
        </p:nvSpPr>
        <p:spPr>
          <a:xfrm>
            <a:off x="434196" y="3084990"/>
            <a:ext cx="11757804" cy="2352952"/>
          </a:xfrm>
          <a:prstGeom prst="rect">
            <a:avLst/>
          </a:prstGeom>
          <a:noFill/>
        </p:spPr>
        <p:txBody>
          <a:bodyPr wrap="square" rtlCol="0">
            <a:spAutoFit/>
          </a:bodyPr>
          <a:lstStyle/>
          <a:p>
            <a:r>
              <a:rPr lang="it-IT" sz="2000" dirty="0">
                <a:solidFill>
                  <a:schemeClr val="bg1"/>
                </a:solidFill>
                <a:ea typeface="Tahoma" panose="020B0604030504040204" pitchFamily="34" charset="0"/>
                <a:cs typeface="Tahoma" panose="020B0604030504040204" pitchFamily="34" charset="0"/>
              </a:rPr>
              <a:t>Pagina istituzionale monitoraggio portale AGID: </a:t>
            </a:r>
            <a:r>
              <a:rPr lang="it-IT" sz="2000" dirty="0">
                <a:solidFill>
                  <a:schemeClr val="bg1"/>
                </a:solidFill>
                <a:hlinkClick r:id="rId4">
                  <a:extLst>
                    <a:ext uri="{A12FA001-AC4F-418D-AE19-62706E023703}">
                      <ahyp:hlinkClr xmlns:ahyp="http://schemas.microsoft.com/office/drawing/2018/hyperlinkcolor" val="tx"/>
                    </a:ext>
                  </a:extLst>
                </a:hlinkClick>
              </a:rPr>
              <a:t>Monitoraggio sull'esecuzione dei contratti</a:t>
            </a:r>
            <a:endParaRPr lang="it-IT" sz="2000" dirty="0">
              <a:solidFill>
                <a:schemeClr val="bg1"/>
              </a:solidFill>
            </a:endParaRPr>
          </a:p>
          <a:p>
            <a:pPr algn="ctr"/>
            <a:endParaRPr lang="it-IT" sz="2000" dirty="0">
              <a:solidFill>
                <a:schemeClr val="bg1"/>
              </a:solidFill>
              <a:ea typeface="Tahoma" panose="020B0604030504040204" pitchFamily="34" charset="0"/>
              <a:cs typeface="Tahoma" panose="020B0604030504040204" pitchFamily="34" charset="0"/>
            </a:endParaRPr>
          </a:p>
          <a:p>
            <a:pPr algn="ctr"/>
            <a:endParaRPr lang="it-IT" sz="2000" dirty="0">
              <a:solidFill>
                <a:schemeClr val="bg1"/>
              </a:solidFill>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it-IT" sz="2000" dirty="0">
                <a:solidFill>
                  <a:schemeClr val="bg1"/>
                </a:solidFill>
                <a:ea typeface="Tahoma" panose="020B0604030504040204" pitchFamily="34" charset="0"/>
                <a:cs typeface="Tahoma" panose="020B0604030504040204" pitchFamily="34" charset="0"/>
              </a:rPr>
              <a:t>Ing. Marialuisa De Santis (AGID - Responsabile Servizio «</a:t>
            </a:r>
            <a:r>
              <a:rPr lang="it-IT" sz="2000" i="1" dirty="0">
                <a:solidFill>
                  <a:schemeClr val="bg1"/>
                </a:solidFill>
                <a:ea typeface="Tahoma" panose="020B0604030504040204" pitchFamily="34" charset="0"/>
                <a:cs typeface="Tahoma" panose="020B0604030504040204" pitchFamily="34" charset="0"/>
              </a:rPr>
              <a:t>Monitoraggio contratti di grande rilievo</a:t>
            </a:r>
            <a:r>
              <a:rPr lang="it-IT" sz="2000" dirty="0">
                <a:solidFill>
                  <a:schemeClr val="bg1"/>
                </a:solidFill>
                <a:ea typeface="Tahoma" panose="020B0604030504040204" pitchFamily="34" charset="0"/>
                <a:cs typeface="Tahoma" panose="020B0604030504040204" pitchFamily="34" charset="0"/>
              </a:rPr>
              <a:t>»): desantis@agid.gov.it</a:t>
            </a:r>
          </a:p>
          <a:p>
            <a:pPr marL="342900" indent="-342900">
              <a:lnSpc>
                <a:spcPct val="150000"/>
              </a:lnSpc>
              <a:buFont typeface="Arial" panose="020B0604020202020204" pitchFamily="34" charset="0"/>
              <a:buChar char="•"/>
            </a:pPr>
            <a:r>
              <a:rPr lang="it-IT" sz="2000" dirty="0">
                <a:solidFill>
                  <a:schemeClr val="bg1"/>
                </a:solidFill>
                <a:ea typeface="Tahoma" panose="020B0604030504040204" pitchFamily="34" charset="0"/>
                <a:cs typeface="Tahoma" panose="020B0604030504040204" pitchFamily="34" charset="0"/>
              </a:rPr>
              <a:t>Andrea Susa (AGID - consulente): andrea.susa@agid.gov.it</a:t>
            </a:r>
          </a:p>
        </p:txBody>
      </p:sp>
      <p:sp>
        <p:nvSpPr>
          <p:cNvPr id="12" name="CasellaDiTesto 11">
            <a:extLst>
              <a:ext uri="{FF2B5EF4-FFF2-40B4-BE49-F238E27FC236}">
                <a16:creationId xmlns:a16="http://schemas.microsoft.com/office/drawing/2014/main" id="{D4F9066C-533D-4E29-B173-7C58BFDB7C2A}"/>
              </a:ext>
            </a:extLst>
          </p:cNvPr>
          <p:cNvSpPr txBox="1"/>
          <p:nvPr/>
        </p:nvSpPr>
        <p:spPr>
          <a:xfrm>
            <a:off x="6584682" y="841390"/>
            <a:ext cx="5940269" cy="769441"/>
          </a:xfrm>
          <a:prstGeom prst="rect">
            <a:avLst/>
          </a:prstGeom>
          <a:noFill/>
        </p:spPr>
        <p:txBody>
          <a:bodyPr wrap="square" rtlCol="0">
            <a:spAutoFit/>
          </a:bodyPr>
          <a:lstStyle/>
          <a:p>
            <a:pPr algn="ctr"/>
            <a:r>
              <a:rPr lang="it-IT" sz="4400" dirty="0">
                <a:solidFill>
                  <a:schemeClr val="bg1"/>
                </a:solidFill>
                <a:ea typeface="Tahoma" panose="020B0604030504040204" pitchFamily="34" charset="0"/>
                <a:cs typeface="Tahoma" panose="020B0604030504040204" pitchFamily="34" charset="0"/>
              </a:rPr>
              <a:t>www.agid.gov.it </a:t>
            </a:r>
          </a:p>
        </p:txBody>
      </p:sp>
      <p:pic>
        <p:nvPicPr>
          <p:cNvPr id="2" name="Immagine 1" descr="Immagine che contiene testo, clipart&#10;&#10;Descrizione generata automaticamente">
            <a:extLst>
              <a:ext uri="{FF2B5EF4-FFF2-40B4-BE49-F238E27FC236}">
                <a16:creationId xmlns:a16="http://schemas.microsoft.com/office/drawing/2014/main" id="{185B38A5-EB97-06DA-3EB2-A09BC784A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36" y="999570"/>
            <a:ext cx="2543175" cy="542925"/>
          </a:xfrm>
          <a:prstGeom prst="rect">
            <a:avLst/>
          </a:prstGeom>
        </p:spPr>
      </p:pic>
    </p:spTree>
    <p:extLst>
      <p:ext uri="{BB962C8B-B14F-4D97-AF65-F5344CB8AC3E}">
        <p14:creationId xmlns:p14="http://schemas.microsoft.com/office/powerpoint/2010/main" val="414999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Ambito di applicazione</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1264642"/>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1</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La circolare 1/2021 nella sezione "AMMINISTRAZIONI INTERESSATE ALL’ATTIVITÀ DI MONITORAGGIO", indica quanto segue: "Le Amministrazioni soggette alla presente Circolare sono quelle previste all’art. 2, comma 2 del CAD"; come mai nelle slide si fa riferimento solo all'art. 2, comma 2, lettera a? Quanto indicato in questo webinar non è di interesse per le società alla lettera c del suddetto articolo del CAD? </a:t>
            </a:r>
          </a:p>
        </p:txBody>
      </p:sp>
      <p:sp>
        <p:nvSpPr>
          <p:cNvPr id="4" name="CasellaDiTesto 3">
            <a:extLst>
              <a:ext uri="{FF2B5EF4-FFF2-40B4-BE49-F238E27FC236}">
                <a16:creationId xmlns:a16="http://schemas.microsoft.com/office/drawing/2014/main" id="{D996C6AA-0F03-EB44-7864-35632AB5F107}"/>
              </a:ext>
            </a:extLst>
          </p:cNvPr>
          <p:cNvSpPr txBox="1"/>
          <p:nvPr/>
        </p:nvSpPr>
        <p:spPr>
          <a:xfrm>
            <a:off x="1617785" y="3030372"/>
            <a:ext cx="9806723" cy="1295868"/>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50000"/>
              </a:lnSpc>
            </a:pPr>
            <a:r>
              <a:rPr lang="it-IT" i="1" kern="0" dirty="0">
                <a:solidFill>
                  <a:schemeClr val="accent1">
                    <a:lumMod val="75000"/>
                  </a:schemeClr>
                </a:solidFill>
                <a:latin typeface="Calibri" panose="020F0502020204030204" pitchFamily="34" charset="0"/>
                <a:cs typeface="Calibri" panose="020F0502020204030204" pitchFamily="34" charset="0"/>
              </a:rPr>
              <a:t>Questi incontri sono progettati per la PA (PON Governance – Italia login). Appositi incontri per le altre tipologie di Amministrazioni (in house soprattutto), verranno pianificati successivamente.</a:t>
            </a:r>
          </a:p>
        </p:txBody>
      </p:sp>
      <p:pic>
        <p:nvPicPr>
          <p:cNvPr id="5" name="Elemento grafico 4" descr="Dorso della mano con indice che punta verso destra contorno">
            <a:extLst>
              <a:ext uri="{FF2B5EF4-FFF2-40B4-BE49-F238E27FC236}">
                <a16:creationId xmlns:a16="http://schemas.microsoft.com/office/drawing/2014/main" id="{7669E8A1-B0C3-67AB-2B08-53277200C1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302" y="3221106"/>
            <a:ext cx="914400" cy="914400"/>
          </a:xfrm>
          <a:prstGeom prst="rect">
            <a:avLst/>
          </a:prstGeom>
        </p:spPr>
      </p:pic>
    </p:spTree>
    <p:extLst>
      <p:ext uri="{BB962C8B-B14F-4D97-AF65-F5344CB8AC3E}">
        <p14:creationId xmlns:p14="http://schemas.microsoft.com/office/powerpoint/2010/main" val="374073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ttangolo 14"/>
          <p:cNvSpPr>
            <a:spLocks noChangeArrowheads="1"/>
          </p:cNvSpPr>
          <p:nvPr/>
        </p:nvSpPr>
        <p:spPr bwMode="auto">
          <a:xfrm>
            <a:off x="306918" y="265125"/>
            <a:ext cx="11425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a:ea typeface="+mn-ea"/>
                <a:cs typeface="Calibri"/>
                <a:sym typeface="Arial"/>
              </a:rPr>
              <a:t>Breve riepilogo – Categorie di contratti</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2" name="Gruppo 11">
            <a:extLst>
              <a:ext uri="{FF2B5EF4-FFF2-40B4-BE49-F238E27FC236}">
                <a16:creationId xmlns:a16="http://schemas.microsoft.com/office/drawing/2014/main" id="{EABA2968-1E3E-4583-86B2-AB990CF89E53}"/>
              </a:ext>
            </a:extLst>
          </p:cNvPr>
          <p:cNvGrpSpPr/>
          <p:nvPr/>
        </p:nvGrpSpPr>
        <p:grpSpPr>
          <a:xfrm>
            <a:off x="0" y="6152225"/>
            <a:ext cx="12192000" cy="705775"/>
            <a:chOff x="0" y="6152225"/>
            <a:chExt cx="12192000" cy="705775"/>
          </a:xfrm>
        </p:grpSpPr>
        <p:sp>
          <p:nvSpPr>
            <p:cNvPr id="13" name="Rettangolo 12">
              <a:extLst>
                <a:ext uri="{FF2B5EF4-FFF2-40B4-BE49-F238E27FC236}">
                  <a16:creationId xmlns:a16="http://schemas.microsoft.com/office/drawing/2014/main" id="{296FA620-367C-487A-B83F-39A05FA850FE}"/>
                </a:ext>
              </a:extLst>
            </p:cNvPr>
            <p:cNvSpPr/>
            <p:nvPr/>
          </p:nvSpPr>
          <p:spPr>
            <a:xfrm>
              <a:off x="0" y="6152225"/>
              <a:ext cx="12192000" cy="7057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Immagine 14" descr="Immagine che contiene testo, clipart&#10;&#10;Descrizione generata automaticamente">
              <a:extLst>
                <a:ext uri="{FF2B5EF4-FFF2-40B4-BE49-F238E27FC236}">
                  <a16:creationId xmlns:a16="http://schemas.microsoft.com/office/drawing/2014/main" id="{CDD6E88E-A85D-4BB8-A440-BF87451E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02" y="6279901"/>
              <a:ext cx="2543175" cy="542925"/>
            </a:xfrm>
            <a:prstGeom prst="rect">
              <a:avLst/>
            </a:prstGeom>
          </p:spPr>
        </p:pic>
        <p:pic>
          <p:nvPicPr>
            <p:cNvPr id="16" name="Immagine 15">
              <a:extLst>
                <a:ext uri="{FF2B5EF4-FFF2-40B4-BE49-F238E27FC236}">
                  <a16:creationId xmlns:a16="http://schemas.microsoft.com/office/drawing/2014/main" id="{FFF21402-187F-43AC-9AEA-BA856D125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101" y="6296673"/>
              <a:ext cx="2170397" cy="542925"/>
            </a:xfrm>
            <a:prstGeom prst="rect">
              <a:avLst/>
            </a:prstGeom>
          </p:spPr>
        </p:pic>
      </p:grpSp>
      <p:sp>
        <p:nvSpPr>
          <p:cNvPr id="8" name="CasellaDiTesto 7">
            <a:extLst>
              <a:ext uri="{FF2B5EF4-FFF2-40B4-BE49-F238E27FC236}">
                <a16:creationId xmlns:a16="http://schemas.microsoft.com/office/drawing/2014/main" id="{EC393715-3011-D76F-D9B4-207B5B0E5614}"/>
              </a:ext>
            </a:extLst>
          </p:cNvPr>
          <p:cNvSpPr txBox="1"/>
          <p:nvPr/>
        </p:nvSpPr>
        <p:spPr>
          <a:xfrm>
            <a:off x="306918" y="1079215"/>
            <a:ext cx="11117590" cy="1264642"/>
          </a:xfrm>
          <a:prstGeom prst="rect">
            <a:avLst/>
          </a:prstGeom>
          <a:solidFill>
            <a:schemeClr val="bg2"/>
          </a:solidFill>
        </p:spPr>
        <p:txBody>
          <a:bodyPr wrap="square">
            <a:spAutoFit/>
          </a:bodyPr>
          <a:lstStyle/>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1</a:t>
            </a:r>
            <a:r>
              <a:rPr lang="it-IT" kern="0" dirty="0">
                <a:solidFill>
                  <a:schemeClr val="accent1">
                    <a:lumMod val="75000"/>
                  </a:schemeClr>
                </a:solidFill>
                <a:latin typeface="Calibri" panose="020F0502020204030204" pitchFamily="34" charset="0"/>
                <a:cs typeface="Calibri" panose="020F0502020204030204" pitchFamily="34" charset="0"/>
              </a:rPr>
              <a:t>: </a:t>
            </a:r>
            <a:r>
              <a:rPr lang="it-IT" i="1" kern="0" dirty="0">
                <a:solidFill>
                  <a:schemeClr val="accent1">
                    <a:lumMod val="75000"/>
                  </a:schemeClr>
                </a:solidFill>
                <a:latin typeface="Calibri" panose="020F0502020204030204" pitchFamily="34" charset="0"/>
                <a:cs typeface="Calibri" panose="020F0502020204030204" pitchFamily="34" charset="0"/>
              </a:rPr>
              <a:t>le due tipologie di contratti possono essere considerati alternativi? Ovvero anche se una Amministrazione non ha attivi contratti di rilevante importo economico ma di impatto? </a:t>
            </a:r>
          </a:p>
          <a:p>
            <a:pPr>
              <a:lnSpc>
                <a:spcPct val="107000"/>
              </a:lnSpc>
            </a:pPr>
            <a:endParaRPr lang="it-IT" dirty="0">
              <a:solidFill>
                <a:srgbClr val="4B4B4B"/>
              </a:solidFill>
              <a:latin typeface="adobe-clean"/>
              <a:ea typeface="Calibri" panose="020F0502020204030204" pitchFamily="34" charset="0"/>
              <a:cs typeface="Times New Roman" panose="02020603050405020304" pitchFamily="18" charset="0"/>
            </a:endParaRPr>
          </a:p>
          <a:p>
            <a:pPr>
              <a:lnSpc>
                <a:spcPct val="107000"/>
              </a:lnSpc>
            </a:pPr>
            <a:r>
              <a:rPr lang="it-IT" b="1" kern="0" dirty="0">
                <a:solidFill>
                  <a:schemeClr val="accent1">
                    <a:lumMod val="75000"/>
                  </a:schemeClr>
                </a:solidFill>
                <a:latin typeface="Calibri" panose="020F0502020204030204" pitchFamily="34" charset="0"/>
                <a:cs typeface="Calibri" panose="020F0502020204030204" pitchFamily="34" charset="0"/>
              </a:rPr>
              <a:t>Domanda 2: </a:t>
            </a:r>
            <a:r>
              <a:rPr lang="it-IT" i="1" kern="0" dirty="0">
                <a:solidFill>
                  <a:schemeClr val="accent1">
                    <a:lumMod val="75000"/>
                  </a:schemeClr>
                </a:solidFill>
                <a:latin typeface="Calibri" panose="020F0502020204030204" pitchFamily="34" charset="0"/>
                <a:cs typeface="Calibri" panose="020F0502020204030204" pitchFamily="34" charset="0"/>
              </a:rPr>
              <a:t>I criteri economici e di impatto vanno intesi come: 'o l'uno o l'altro' oppure 'sia l'uno sia l'altro'?</a:t>
            </a:r>
          </a:p>
        </p:txBody>
      </p:sp>
      <p:sp>
        <p:nvSpPr>
          <p:cNvPr id="4" name="CasellaDiTesto 3">
            <a:extLst>
              <a:ext uri="{FF2B5EF4-FFF2-40B4-BE49-F238E27FC236}">
                <a16:creationId xmlns:a16="http://schemas.microsoft.com/office/drawing/2014/main" id="{9E8D7AF6-E431-FB9A-9757-1AFACE519F71}"/>
              </a:ext>
            </a:extLst>
          </p:cNvPr>
          <p:cNvSpPr txBox="1"/>
          <p:nvPr/>
        </p:nvSpPr>
        <p:spPr>
          <a:xfrm>
            <a:off x="1617785" y="2952173"/>
            <a:ext cx="9806723" cy="1295868"/>
          </a:xfrm>
          <a:prstGeom prst="rect">
            <a:avLst/>
          </a:prstGeom>
          <a:solidFill>
            <a:schemeClr val="accent6">
              <a:lumMod val="20000"/>
              <a:lumOff val="80000"/>
            </a:schemeClr>
          </a:solidFill>
        </p:spPr>
        <p:txBody>
          <a:bodyPr wrap="square">
            <a:spAutoFit/>
          </a:bodyPr>
          <a:lstStyle/>
          <a:p>
            <a:pPr algn="just" eaLnBrk="1" hangingPunct="1">
              <a:lnSpc>
                <a:spcPct val="150000"/>
              </a:lnSpc>
            </a:pPr>
            <a:r>
              <a:rPr lang="it-IT" b="1" kern="0" dirty="0">
                <a:solidFill>
                  <a:schemeClr val="accent1">
                    <a:lumMod val="75000"/>
                  </a:schemeClr>
                </a:solidFill>
                <a:latin typeface="Calibri" panose="020F0502020204030204" pitchFamily="34" charset="0"/>
                <a:cs typeface="Calibri" panose="020F0502020204030204" pitchFamily="34" charset="0"/>
              </a:rPr>
              <a:t>Risposta:</a:t>
            </a:r>
          </a:p>
          <a:p>
            <a:pPr algn="just" eaLnBrk="1" hangingPunct="1">
              <a:lnSpc>
                <a:spcPct val="150000"/>
              </a:lnSpc>
            </a:pPr>
            <a:r>
              <a:rPr lang="it-IT" i="1" kern="0" dirty="0">
                <a:solidFill>
                  <a:schemeClr val="accent1">
                    <a:lumMod val="75000"/>
                  </a:schemeClr>
                </a:solidFill>
                <a:latin typeface="Calibri" panose="020F0502020204030204" pitchFamily="34" charset="0"/>
                <a:cs typeface="Calibri" panose="020F0502020204030204" pitchFamily="34" charset="0"/>
              </a:rPr>
              <a:t>I criteri indicati al par. 2.2 sono da considerare criteri alternativi. E’ sufficiente che uno solo sia valido per far scattare l’obbligo di monitoraggio sul contratto.</a:t>
            </a:r>
          </a:p>
        </p:txBody>
      </p:sp>
      <p:pic>
        <p:nvPicPr>
          <p:cNvPr id="5" name="Elemento grafico 4" descr="Dorso della mano con indice che punta verso destra contorno">
            <a:extLst>
              <a:ext uri="{FF2B5EF4-FFF2-40B4-BE49-F238E27FC236}">
                <a16:creationId xmlns:a16="http://schemas.microsoft.com/office/drawing/2014/main" id="{529E42A2-185A-264F-6873-F1F30D735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302" y="3142907"/>
            <a:ext cx="914400" cy="914400"/>
          </a:xfrm>
          <a:prstGeom prst="rect">
            <a:avLst/>
          </a:prstGeom>
        </p:spPr>
      </p:pic>
    </p:spTree>
    <p:extLst>
      <p:ext uri="{BB962C8B-B14F-4D97-AF65-F5344CB8AC3E}">
        <p14:creationId xmlns:p14="http://schemas.microsoft.com/office/powerpoint/2010/main" val="31294975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9079</Words>
  <Application>Microsoft Office PowerPoint</Application>
  <PresentationFormat>Widescreen</PresentationFormat>
  <Paragraphs>990</Paragraphs>
  <Slides>79</Slides>
  <Notes>10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79</vt:i4>
      </vt:variant>
    </vt:vector>
  </HeadingPairs>
  <TitlesOfParts>
    <vt:vector size="88" baseType="lpstr">
      <vt:lpstr>adobe-clean</vt:lpstr>
      <vt:lpstr>Arial</vt:lpstr>
      <vt:lpstr>Calibri</vt:lpstr>
      <vt:lpstr>Calibri Light</vt:lpstr>
      <vt:lpstr>Cambria Math</vt:lpstr>
      <vt:lpstr>Titillium Web</vt:lpstr>
      <vt:lpstr>Wingdings</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Agenzia per l'Italia Digitale</dc:creator>
  <cp:lastModifiedBy>Patrizia Schifano</cp:lastModifiedBy>
  <cp:revision>150</cp:revision>
  <cp:lastPrinted>2022-10-19T07:02:53Z</cp:lastPrinted>
  <dcterms:created xsi:type="dcterms:W3CDTF">2021-01-18T18:41:09Z</dcterms:created>
  <dcterms:modified xsi:type="dcterms:W3CDTF">2022-11-24T10:54:51Z</dcterms:modified>
</cp:coreProperties>
</file>