
<file path=[Content_Types].xml><?xml version="1.0" encoding="utf-8"?>
<Types xmlns="http://schemas.openxmlformats.org/package/2006/content-types">
  <Default Extension="png" ContentType="image/png"/>
  <Default Extension="jfif" ContentType="image/jpe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4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lio Pagnotta" initials="SP" lastIdx="1" clrIdx="0">
    <p:extLst>
      <p:ext uri="{19B8F6BF-5375-455C-9EA6-DF929625EA0E}">
        <p15:presenceInfo xmlns:p15="http://schemas.microsoft.com/office/powerpoint/2012/main" userId="02770c0e54955a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F6729B-216D-4EED-A21E-65D02B57615A}" v="40" dt="2022-10-19T22:33:56.1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9T22:14:53.09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11636 24575,'5'-1'0,"0"0"0,0 0 0,0 0 0,0-1 0,0 1 0,-1-1 0,1 0 0,0-1 0,-1 1 0,6-4 0,-6 3 0,549-384-306,-297 186-921,43-50 402,54-54-1248,73-68 840,94-74-1626,95-68 1524,87-55-1147,843-629 290,-676 531 1587,1673-1473-585,-1734 1375 1134,-59 35 56,-73 58 0,-83 77 0,-86 81 117,-101 95 350,-101 105-41,-96 97 810,-13 5 1819,-164 175-1714,-27 31-152,0 0 0,-1 0 0,0-1 1,0 0-1,3-11 0,-2 7-6774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9T22:14:55.80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24575,'0'6'0,"0"-1"0,1 1 0,-1 0 0,1-1 0,1 1 0,-1-1 0,1 1 0,0-1 0,0 0 0,1 0 0,-1 0 0,1 0 0,4 5 0,12 23 0,61 110 0,63 73 0,68 87-732,75 91-2198,76 82 1577,-276-363 886,263 342-1545,175 186 709,78 59-1428,72 34 1592,213 187-877,-284-298 1567,930 931-522,-777-843 747,-35-71 168,-57-81 56,-86-104 131,-109-107 396,-120-101-64,-112-84 864,-175-122-1063,-16-10 1189,60 51 0,-104-81-1354,-1-1-1,0 1 1,1 0 0,-1 0 0,0 0 0,1 1-1,-1-1 1,0 0 0,0 0 0,0 1-1,0-1 1,0 0 0,-1 1 0,1-1-1,0 1 1,-1-1 0,1 1 0,-1 0-1,1-1 1,-1 1 0,0-1 0,1 1 0,-1 0-1,0 2 1,-2-2 329,1 0 1,0 0-1,-1-1 1,1 1-1,-1-1 0,0 1 1,1-1-1,-1 0 1,0 1-1,0-1 0,0 0 1,-4 1-1,3 0-322,0-1-1,0 1 1,0 0-1,0 0 1,0 0-1,1 0 1,-1 0 0,1 0-1,-1 1 1,-2 2-1,-1 8-6730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9T22:16:00.8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11319 24575,'34'-32'0,"54"-36"0,-50 40 0,50-49 0,1059-971-2265,63 67-2990,-1172 951 5093,1500-1156-3936,-476 374 3712,-512 386 284,689-537 301,-28-20-1757,-740 576 1181,405-418-17,-65-54 1457,-529 536 171,183-210 313,-350 430-502,5 5 0,171-129 0,426-217-608,-419 282-496,436-314 1833,-671 448-4698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9T22:16:03.7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24575,'5'9'0,"1"0"0,0-1 0,1 1 0,0-1 0,10 9 0,16 19 0,38 49 0,4-3 0,158 135 0,193 81-881,-223-163 610,885 657-2570,-692-495 1810,1148 886-2246,-981-746 3277,99 77 0,-411-305-267,-8 10-1,242 285 0,-112-58 188,435 680 0,-54 0 91,25-19-4,-504-737-7,28-29 0,-135-186 862,369 261-1,-423-345 1290,155 71-1,-149-83-539,135 90 0,-245-142-1611,-1 1 0,0 0 0,-1 0 0,1 1 0,-2 0 0,13 19 0,-9-14 0,-2-4 0,1 1 0,0-2 0,1 1 0,0-2 0,1 1 0,0-1 0,20 9 0,10 8 0,11 2 74,-43-23-314,1 1 0,-1 0 0,-1 0 1,1 1-1,9 8 0,-6-3-6586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9T22:17:34.3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9T22:17:36.9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9T22:17:37.7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67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5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609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50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744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9039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328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405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625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0082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5237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F5F7B-A42A-4F7F-9A24-6599414FFCB8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010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13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hyperlink" Target="https://pixabay.com/it/?utm_source=link-attribution&amp;utm_medium=referral&amp;utm_campaign=image&amp;utm_content=655819" TargetMode="External"/><Relationship Id="rId12" Type="http://schemas.openxmlformats.org/officeDocument/2006/relationships/customXml" Target="../ink/ink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ixabay.com/it/users/siskav-813912/?utm_source=link-attribution&amp;utm_medium=referral&amp;utm_campaign=image&amp;utm_content=655819" TargetMode="External"/><Relationship Id="rId11" Type="http://schemas.openxmlformats.org/officeDocument/2006/relationships/image" Target="../media/image11.png"/><Relationship Id="rId5" Type="http://schemas.openxmlformats.org/officeDocument/2006/relationships/image" Target="../media/image9.jpeg"/><Relationship Id="rId15" Type="http://schemas.openxmlformats.org/officeDocument/2006/relationships/image" Target="../media/image13.png"/><Relationship Id="rId10" Type="http://schemas.openxmlformats.org/officeDocument/2006/relationships/customXml" Target="../ink/ink2.xml"/><Relationship Id="rId4" Type="http://schemas.openxmlformats.org/officeDocument/2006/relationships/image" Target="../media/image8.jfif"/><Relationship Id="rId9" Type="http://schemas.openxmlformats.org/officeDocument/2006/relationships/image" Target="../media/image10.png"/><Relationship Id="rId14" Type="http://schemas.openxmlformats.org/officeDocument/2006/relationships/customXml" Target="../ink/ink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.xml"/><Relationship Id="rId3" Type="http://schemas.openxmlformats.org/officeDocument/2006/relationships/image" Target="../media/image7.png"/><Relationship Id="rId7" Type="http://schemas.openxmlformats.org/officeDocument/2006/relationships/customXml" Target="../ink/ink6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customXml" Target="../ink/ink5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2221829" y="2591275"/>
            <a:ext cx="77483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FORMAZIONE AGID – FORMEZ SULLA TRANSIZIONE DIGITALE DELLA PA </a:t>
            </a:r>
          </a:p>
        </p:txBody>
      </p:sp>
      <p:pic>
        <p:nvPicPr>
          <p:cNvPr id="11" name="Immagine 10" descr="Logo AgiD - Agenzia per l'Italia Digitale" title="Logo AgiD - Agenzia per l'Italia Digitale"/>
          <p:cNvPicPr/>
          <p:nvPr/>
        </p:nvPicPr>
        <p:blipFill>
          <a:blip r:embed="rId2"/>
          <a:srcRect l="-469" r="-469"/>
          <a:stretch>
            <a:fillRect/>
          </a:stretch>
        </p:blipFill>
        <p:spPr>
          <a:xfrm>
            <a:off x="777822" y="458291"/>
            <a:ext cx="3913922" cy="922289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2603" y="669593"/>
            <a:ext cx="2579623" cy="647772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558DA716-B8FB-474F-AA6C-0C08CC4F8F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810" y="6217920"/>
            <a:ext cx="6850380" cy="640080"/>
          </a:xfrm>
          <a:prstGeom prst="rect">
            <a:avLst/>
          </a:prstGeom>
        </p:spPr>
      </p:pic>
      <p:sp>
        <p:nvSpPr>
          <p:cNvPr id="20" name="Rettangolo 19">
            <a:extLst>
              <a:ext uri="{FF2B5EF4-FFF2-40B4-BE49-F238E27FC236}">
                <a16:creationId xmlns:a16="http://schemas.microsoft.com/office/drawing/2014/main" xmlns="" id="{8E0EB652-EDBF-4698-B2A8-295E88173A26}"/>
              </a:ext>
            </a:extLst>
          </p:cNvPr>
          <p:cNvSpPr/>
          <p:nvPr/>
        </p:nvSpPr>
        <p:spPr>
          <a:xfrm>
            <a:off x="2670810" y="5664838"/>
            <a:ext cx="7632000" cy="3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xmlns="" id="{7C866FAE-D4BE-46C1-95C8-353306521DD2}"/>
              </a:ext>
            </a:extLst>
          </p:cNvPr>
          <p:cNvSpPr txBox="1"/>
          <p:nvPr/>
        </p:nvSpPr>
        <p:spPr>
          <a:xfrm>
            <a:off x="2734783" y="4247935"/>
            <a:ext cx="767196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Progetto Informazione e formazione per la transizione digitale della PA nell'ambito del progetto «Italia Login – la casa del cittadino»</a:t>
            </a:r>
          </a:p>
          <a:p>
            <a:pPr algn="ctr">
              <a:spcBef>
                <a:spcPts val="1200"/>
              </a:spcBef>
            </a:pPr>
            <a:r>
              <a:rPr lang="it-IT" sz="16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(A valere sul PON </a:t>
            </a:r>
            <a:r>
              <a:rPr lang="it-IT" sz="1600" dirty="0" err="1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Governance</a:t>
            </a:r>
            <a:r>
              <a:rPr lang="it-IT" sz="16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e Capacità Istituzionale 2014-2020)</a:t>
            </a:r>
          </a:p>
        </p:txBody>
      </p:sp>
    </p:spTree>
    <p:extLst>
      <p:ext uri="{BB962C8B-B14F-4D97-AF65-F5344CB8AC3E}">
        <p14:creationId xmlns:p14="http://schemas.microsoft.com/office/powerpoint/2010/main" val="17435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/>
          <a:srcRect l="51771" t="-90" r="364" b="85"/>
          <a:stretch/>
        </p:blipFill>
        <p:spPr>
          <a:xfrm>
            <a:off x="0" y="0"/>
            <a:ext cx="2400749" cy="6858000"/>
          </a:xfrm>
          <a:prstGeom prst="rect">
            <a:avLst/>
          </a:prstGeom>
        </p:spPr>
      </p:pic>
      <p:pic>
        <p:nvPicPr>
          <p:cNvPr id="11" name="Immagine 10" descr="Logo AgiD - Agenzia per l'Italia Digitale" title="Logo AgiD - Agenzia per l'Italia Digitale"/>
          <p:cNvPicPr/>
          <p:nvPr/>
        </p:nvPicPr>
        <p:blipFill>
          <a:blip r:embed="rId3"/>
          <a:srcRect l="-469" r="-469"/>
          <a:stretch>
            <a:fillRect/>
          </a:stretch>
        </p:blipFill>
        <p:spPr>
          <a:xfrm>
            <a:off x="2713153" y="358192"/>
            <a:ext cx="1530373" cy="360622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5664" y="410278"/>
            <a:ext cx="1299393" cy="326292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558DA716-B8FB-474F-AA6C-0C08CC4F8F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958" y="6179768"/>
            <a:ext cx="6850380" cy="64008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3559946" y="2507702"/>
            <a:ext cx="77651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err="1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PECcati</a:t>
            </a:r>
            <a:r>
              <a:rPr lang="it-IT" sz="24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di protocollo: tra regole, prassi e possibili soluzioni</a:t>
            </a:r>
          </a:p>
          <a:p>
            <a:pPr algn="ctr"/>
            <a:r>
              <a:rPr lang="it-IT" sz="24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xmlns="" id="{38BAE53C-F1E6-4BB7-A5E3-B9E8D60DCF9B}"/>
              </a:ext>
            </a:extLst>
          </p:cNvPr>
          <p:cNvSpPr txBox="1"/>
          <p:nvPr/>
        </p:nvSpPr>
        <p:spPr>
          <a:xfrm>
            <a:off x="4691743" y="2975410"/>
            <a:ext cx="5038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20 ottobre 2022</a:t>
            </a:r>
            <a:endParaRPr lang="it-IT" dirty="0">
              <a:solidFill>
                <a:srgbClr val="0070C0"/>
              </a:solidFill>
              <a:latin typeface="Titillium Web" panose="00000500000000000000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3693111" y="3701988"/>
            <a:ext cx="7632000" cy="3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xmlns="" id="{6AE0504B-E8DF-4602-915E-197A1B7E93F5}"/>
              </a:ext>
            </a:extLst>
          </p:cNvPr>
          <p:cNvSpPr txBox="1"/>
          <p:nvPr/>
        </p:nvSpPr>
        <p:spPr>
          <a:xfrm>
            <a:off x="4691742" y="4446812"/>
            <a:ext cx="5038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Alessandra Cornero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xmlns="" id="{A6163D7B-611A-4FA0-9AB7-C3A24A2D19B3}"/>
              </a:ext>
            </a:extLst>
          </p:cNvPr>
          <p:cNvSpPr/>
          <p:nvPr/>
        </p:nvSpPr>
        <p:spPr>
          <a:xfrm>
            <a:off x="3559946" y="3693111"/>
            <a:ext cx="7632000" cy="3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2049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57805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… perché la PEC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4" name="Immagine 3" descr="Immagine che contiene testo, lavagnabianca&#10;&#10;Descrizione generata automaticamente">
            <a:extLst>
              <a:ext uri="{FF2B5EF4-FFF2-40B4-BE49-F238E27FC236}">
                <a16:creationId xmlns:a16="http://schemas.microsoft.com/office/drawing/2014/main" xmlns="" id="{B8E308A7-F968-5A4E-EE3A-9F1636B74E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36" y="1948586"/>
            <a:ext cx="3305124" cy="2475652"/>
          </a:xfrm>
          <a:prstGeom prst="rect">
            <a:avLst/>
          </a:prstGeom>
        </p:spPr>
      </p:pic>
      <p:pic>
        <p:nvPicPr>
          <p:cNvPr id="6" name="Immagine 5" descr="Immagine che contiene interni, giocattolo&#10;&#10;Descrizione generata automaticamente">
            <a:extLst>
              <a:ext uri="{FF2B5EF4-FFF2-40B4-BE49-F238E27FC236}">
                <a16:creationId xmlns:a16="http://schemas.microsoft.com/office/drawing/2014/main" xmlns="" id="{41353FCC-4323-18EF-E731-53511F2D1DB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080" y="1388330"/>
            <a:ext cx="5631764" cy="3769175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xmlns="" id="{5F81B158-3288-3B39-1A32-E14A56AB764F}"/>
              </a:ext>
            </a:extLst>
          </p:cNvPr>
          <p:cNvSpPr txBox="1"/>
          <p:nvPr/>
        </p:nvSpPr>
        <p:spPr>
          <a:xfrm>
            <a:off x="7284067" y="5533513"/>
            <a:ext cx="423264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b="0" i="0" dirty="0">
                <a:solidFill>
                  <a:srgbClr val="191B26"/>
                </a:solidFill>
                <a:effectLst/>
                <a:latin typeface="Open Sans" panose="020B0604020202020204" pitchFamily="34" charset="0"/>
              </a:rPr>
              <a:t>Foto di </a:t>
            </a:r>
            <a:r>
              <a:rPr lang="it-IT" sz="1200" b="0" i="0" u="sng" dirty="0" err="1">
                <a:solidFill>
                  <a:srgbClr val="191B26"/>
                </a:solidFill>
                <a:effectLst/>
                <a:latin typeface="Open Sans" panose="020B0604020202020204" pitchFamily="34" charset="0"/>
                <a:hlinkClick r:id="rId6"/>
              </a:rPr>
              <a:t>Siska</a:t>
            </a:r>
            <a:r>
              <a:rPr lang="it-IT" sz="1200" b="0" i="0" u="sng" dirty="0">
                <a:solidFill>
                  <a:srgbClr val="191B26"/>
                </a:solidFill>
                <a:effectLst/>
                <a:latin typeface="Open Sans" panose="020B0604020202020204" pitchFamily="34" charset="0"/>
                <a:hlinkClick r:id="rId6"/>
              </a:rPr>
              <a:t> </a:t>
            </a:r>
            <a:r>
              <a:rPr lang="it-IT" sz="1200" b="0" i="0" u="sng" dirty="0" err="1">
                <a:solidFill>
                  <a:srgbClr val="191B26"/>
                </a:solidFill>
                <a:effectLst/>
                <a:latin typeface="Open Sans" panose="020B0604020202020204" pitchFamily="34" charset="0"/>
                <a:hlinkClick r:id="rId6"/>
              </a:rPr>
              <a:t>Vanhooren</a:t>
            </a:r>
            <a:r>
              <a:rPr lang="it-IT" sz="1200" b="0" i="0" dirty="0">
                <a:solidFill>
                  <a:srgbClr val="191B26"/>
                </a:solidFill>
                <a:effectLst/>
                <a:latin typeface="Open Sans" panose="020B0604020202020204" pitchFamily="34" charset="0"/>
              </a:rPr>
              <a:t> da </a:t>
            </a:r>
            <a:r>
              <a:rPr lang="it-IT" sz="1200" b="0" i="0" u="sng" dirty="0" err="1">
                <a:solidFill>
                  <a:srgbClr val="191B26"/>
                </a:solidFill>
                <a:effectLst/>
                <a:latin typeface="Open Sans" panose="020B0604020202020204" pitchFamily="34" charset="0"/>
                <a:hlinkClick r:id="rId7"/>
              </a:rPr>
              <a:t>Pixabay</a:t>
            </a:r>
            <a:r>
              <a:rPr lang="it-IT" sz="1200" b="0" i="0" dirty="0">
                <a:solidFill>
                  <a:srgbClr val="191B26"/>
                </a:solidFill>
                <a:effectLst/>
                <a:latin typeface="Open Sans" panose="020B0604020202020204" pitchFamily="34" charset="0"/>
              </a:rPr>
              <a:t> </a:t>
            </a:r>
            <a:endParaRPr lang="it-IT" sz="1200" dirty="0"/>
          </a:p>
        </p:txBody>
      </p:sp>
      <p:grpSp>
        <p:nvGrpSpPr>
          <p:cNvPr id="30" name="Gruppo 29">
            <a:extLst>
              <a:ext uri="{FF2B5EF4-FFF2-40B4-BE49-F238E27FC236}">
                <a16:creationId xmlns:a16="http://schemas.microsoft.com/office/drawing/2014/main" xmlns="" id="{D87F6511-B0E5-26CD-BBBB-DBA0E7CE7626}"/>
              </a:ext>
            </a:extLst>
          </p:cNvPr>
          <p:cNvGrpSpPr/>
          <p:nvPr/>
        </p:nvGrpSpPr>
        <p:grpSpPr>
          <a:xfrm>
            <a:off x="883520" y="931440"/>
            <a:ext cx="4772880" cy="4292280"/>
            <a:chOff x="883520" y="931440"/>
            <a:chExt cx="4772880" cy="4292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8" name="Input penna 27">
                  <a:extLst>
                    <a:ext uri="{FF2B5EF4-FFF2-40B4-BE49-F238E27FC236}">
                      <a16:creationId xmlns:a16="http://schemas.microsoft.com/office/drawing/2014/main" xmlns="" id="{B7FBF870-5F43-D3BA-7562-E28FA93AA931}"/>
                    </a:ext>
                  </a:extLst>
                </p14:cNvPr>
                <p14:cNvContentPartPr/>
                <p14:nvPr/>
              </p14:nvContentPartPr>
              <p14:xfrm>
                <a:off x="883520" y="931440"/>
                <a:ext cx="4772880" cy="4188960"/>
              </p14:xfrm>
            </p:contentPart>
          </mc:Choice>
          <mc:Fallback xmlns="">
            <p:pic>
              <p:nvPicPr>
                <p:cNvPr id="28" name="Input penna 27">
                  <a:extLst>
                    <a:ext uri="{FF2B5EF4-FFF2-40B4-BE49-F238E27FC236}">
                      <a16:creationId xmlns:a16="http://schemas.microsoft.com/office/drawing/2014/main" id="{B7FBF870-5F43-D3BA-7562-E28FA93AA93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74880" y="922800"/>
                  <a:ext cx="4790520" cy="420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9" name="Input penna 28">
                  <a:extLst>
                    <a:ext uri="{FF2B5EF4-FFF2-40B4-BE49-F238E27FC236}">
                      <a16:creationId xmlns:a16="http://schemas.microsoft.com/office/drawing/2014/main" xmlns="" id="{8FD117CB-AA3E-ECE8-704B-BF5EC2D3DCC9}"/>
                    </a:ext>
                  </a:extLst>
                </p14:cNvPr>
                <p14:cNvContentPartPr/>
                <p14:nvPr/>
              </p14:nvContentPartPr>
              <p14:xfrm>
                <a:off x="1096640" y="1350840"/>
                <a:ext cx="3742200" cy="3872880"/>
              </p14:xfrm>
            </p:contentPart>
          </mc:Choice>
          <mc:Fallback xmlns="">
            <p:pic>
              <p:nvPicPr>
                <p:cNvPr id="29" name="Input penna 28">
                  <a:extLst>
                    <a:ext uri="{FF2B5EF4-FFF2-40B4-BE49-F238E27FC236}">
                      <a16:creationId xmlns:a16="http://schemas.microsoft.com/office/drawing/2014/main" id="{8FD117CB-AA3E-ECE8-704B-BF5EC2D3DCC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88000" y="1341840"/>
                  <a:ext cx="3759840" cy="3890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Gruppo 37">
            <a:extLst>
              <a:ext uri="{FF2B5EF4-FFF2-40B4-BE49-F238E27FC236}">
                <a16:creationId xmlns:a16="http://schemas.microsoft.com/office/drawing/2014/main" xmlns="" id="{05E6F949-809A-6014-7C7E-FC045666B16A}"/>
              </a:ext>
            </a:extLst>
          </p:cNvPr>
          <p:cNvGrpSpPr/>
          <p:nvPr/>
        </p:nvGrpSpPr>
        <p:grpSpPr>
          <a:xfrm>
            <a:off x="5973560" y="1259400"/>
            <a:ext cx="5400000" cy="4277880"/>
            <a:chOff x="5973560" y="1259400"/>
            <a:chExt cx="5400000" cy="4277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6" name="Input penna 35">
                  <a:extLst>
                    <a:ext uri="{FF2B5EF4-FFF2-40B4-BE49-F238E27FC236}">
                      <a16:creationId xmlns:a16="http://schemas.microsoft.com/office/drawing/2014/main" xmlns="" id="{B3843959-CF47-0094-702E-8652E7D75781}"/>
                    </a:ext>
                  </a:extLst>
                </p14:cNvPr>
                <p14:cNvContentPartPr/>
                <p14:nvPr/>
              </p14:nvContentPartPr>
              <p14:xfrm>
                <a:off x="5973560" y="1462080"/>
                <a:ext cx="4855680" cy="4075200"/>
              </p14:xfrm>
            </p:contentPart>
          </mc:Choice>
          <mc:Fallback xmlns="">
            <p:pic>
              <p:nvPicPr>
                <p:cNvPr id="36" name="Input penna 35">
                  <a:extLst>
                    <a:ext uri="{FF2B5EF4-FFF2-40B4-BE49-F238E27FC236}">
                      <a16:creationId xmlns:a16="http://schemas.microsoft.com/office/drawing/2014/main" id="{B3843959-CF47-0094-702E-8652E7D75781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64920" y="1453080"/>
                  <a:ext cx="4873320" cy="409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7" name="Input penna 36">
                  <a:extLst>
                    <a:ext uri="{FF2B5EF4-FFF2-40B4-BE49-F238E27FC236}">
                      <a16:creationId xmlns:a16="http://schemas.microsoft.com/office/drawing/2014/main" xmlns="" id="{059C0FB3-88E6-B641-21C8-239036F03E65}"/>
                    </a:ext>
                  </a:extLst>
                </p14:cNvPr>
                <p14:cNvContentPartPr/>
                <p14:nvPr/>
              </p14:nvContentPartPr>
              <p14:xfrm>
                <a:off x="7253720" y="1259400"/>
                <a:ext cx="4119840" cy="3906720"/>
              </p14:xfrm>
            </p:contentPart>
          </mc:Choice>
          <mc:Fallback xmlns="">
            <p:pic>
              <p:nvPicPr>
                <p:cNvPr id="37" name="Input penna 36">
                  <a:extLst>
                    <a:ext uri="{FF2B5EF4-FFF2-40B4-BE49-F238E27FC236}">
                      <a16:creationId xmlns:a16="http://schemas.microsoft.com/office/drawing/2014/main" id="{059C0FB3-88E6-B641-21C8-239036F03E65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7245080" y="1250760"/>
                  <a:ext cx="4137480" cy="39243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483006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3" name="Immagine 2" descr="Immagine che contiene arancia, automazione&#10;&#10;Descrizione generata automaticamente">
            <a:extLst>
              <a:ext uri="{FF2B5EF4-FFF2-40B4-BE49-F238E27FC236}">
                <a16:creationId xmlns:a16="http://schemas.microsoft.com/office/drawing/2014/main" xmlns="" id="{911E9C26-980D-2D31-D972-BDC87F649F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1211889"/>
            <a:ext cx="4074160" cy="407416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6DA48D7C-ED6E-B982-7AF3-DE0F225BBA7F}"/>
              </a:ext>
            </a:extLst>
          </p:cNvPr>
          <p:cNvSpPr txBox="1"/>
          <p:nvPr/>
        </p:nvSpPr>
        <p:spPr>
          <a:xfrm>
            <a:off x="4592320" y="1211889"/>
            <a:ext cx="6417098" cy="4226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b="1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10.00</a:t>
            </a:r>
            <a: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Accoglienza e Introduzione,</a:t>
            </a:r>
            <a:r>
              <a:rPr lang="it-IT" sz="1800" i="1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Alessandra Cornero (Formez PA)</a:t>
            </a:r>
            <a: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800" b="1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10:10</a:t>
            </a:r>
            <a: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Il ciclo di webinar e il contesto regolamentare della gestione documentale, </a:t>
            </a:r>
            <a:r>
              <a:rPr lang="it-IT" sz="1800" i="1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Luigi Avena (Agenzia per l'Italia Digitale)</a:t>
            </a:r>
            <a: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800" b="1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10.15</a:t>
            </a:r>
            <a: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La PEC tra norme e prassi, </a:t>
            </a:r>
            <a:r>
              <a:rPr lang="it-IT" sz="1800" i="1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Gianni Penzo Doria (Responsabile scientifico di </a:t>
            </a:r>
            <a:r>
              <a:rPr lang="it-IT" sz="1800" i="1" dirty="0" err="1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Procedamus</a:t>
            </a:r>
            <a:r>
              <a:rPr lang="it-IT" sz="1800" i="1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Dirigente dell’Università degli Studi dell’Insubria)</a:t>
            </a:r>
            <a: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800" b="1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10.40 </a:t>
            </a:r>
            <a: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PEC e il sistema documentale: casi pratici di descrizione, registrazione e gestione, </a:t>
            </a:r>
            <a:r>
              <a:rPr lang="it-IT" sz="1800" i="1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Chiara Cabbia (Responsabile del servizio archivio di ateneo e flussi documentali, Università Iuav di Venezia)</a:t>
            </a:r>
            <a: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800" b="1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11.15 </a:t>
            </a:r>
            <a: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Domande e Risposte</a:t>
            </a:r>
            <a:b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800" b="1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11:30</a:t>
            </a:r>
            <a:r>
              <a:rPr lang="it-IT" sz="1800" dirty="0">
                <a:solidFill>
                  <a:srgbClr val="46464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Conclusione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put penna 3">
                <a:extLst>
                  <a:ext uri="{FF2B5EF4-FFF2-40B4-BE49-F238E27FC236}">
                    <a16:creationId xmlns:a16="http://schemas.microsoft.com/office/drawing/2014/main" xmlns="" id="{015E1427-CFC0-BA54-2290-BD80E1F3EFFD}"/>
                  </a:ext>
                </a:extLst>
              </p14:cNvPr>
              <p14:cNvContentPartPr/>
              <p14:nvPr/>
            </p14:nvContentPartPr>
            <p14:xfrm>
              <a:off x="1635200" y="1990920"/>
              <a:ext cx="360" cy="360"/>
            </p14:xfrm>
          </p:contentPart>
        </mc:Choice>
        <mc:Fallback xmlns="">
          <p:pic>
            <p:nvPicPr>
              <p:cNvPr id="4" name="Input penna 3">
                <a:extLst>
                  <a:ext uri="{FF2B5EF4-FFF2-40B4-BE49-F238E27FC236}">
                    <a16:creationId xmlns:a16="http://schemas.microsoft.com/office/drawing/2014/main" id="{015E1427-CFC0-BA54-2290-BD80E1F3EFF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626560" y="198228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" name="Input penna 4">
                <a:extLst>
                  <a:ext uri="{FF2B5EF4-FFF2-40B4-BE49-F238E27FC236}">
                    <a16:creationId xmlns:a16="http://schemas.microsoft.com/office/drawing/2014/main" xmlns="" id="{E563221C-7675-CB25-DA6D-5C999BBC5BF1}"/>
                  </a:ext>
                </a:extLst>
              </p14:cNvPr>
              <p14:cNvContentPartPr/>
              <p14:nvPr/>
            </p14:nvContentPartPr>
            <p14:xfrm>
              <a:off x="5678720" y="1737120"/>
              <a:ext cx="360" cy="360"/>
            </p14:xfrm>
          </p:contentPart>
        </mc:Choice>
        <mc:Fallback xmlns="">
          <p:pic>
            <p:nvPicPr>
              <p:cNvPr id="5" name="Input penna 4">
                <a:extLst>
                  <a:ext uri="{FF2B5EF4-FFF2-40B4-BE49-F238E27FC236}">
                    <a16:creationId xmlns:a16="http://schemas.microsoft.com/office/drawing/2014/main" id="{E563221C-7675-CB25-DA6D-5C999BBC5BF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670080" y="172812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Input penna 5">
                <a:extLst>
                  <a:ext uri="{FF2B5EF4-FFF2-40B4-BE49-F238E27FC236}">
                    <a16:creationId xmlns:a16="http://schemas.microsoft.com/office/drawing/2014/main" xmlns="" id="{5810871B-65CA-02FB-6E1F-75C05DDD5981}"/>
                  </a:ext>
                </a:extLst>
              </p14:cNvPr>
              <p14:cNvContentPartPr/>
              <p14:nvPr/>
            </p14:nvContentPartPr>
            <p14:xfrm>
              <a:off x="5729840" y="1676280"/>
              <a:ext cx="360" cy="360"/>
            </p14:xfrm>
          </p:contentPart>
        </mc:Choice>
        <mc:Fallback xmlns="">
          <p:pic>
            <p:nvPicPr>
              <p:cNvPr id="6" name="Input penna 5">
                <a:extLst>
                  <a:ext uri="{FF2B5EF4-FFF2-40B4-BE49-F238E27FC236}">
                    <a16:creationId xmlns:a16="http://schemas.microsoft.com/office/drawing/2014/main" id="{5810871B-65CA-02FB-6E1F-75C05DDD598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720840" y="166728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866467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66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Helvetica</vt:lpstr>
      <vt:lpstr>Open Sans</vt:lpstr>
      <vt:lpstr>Tahoma</vt:lpstr>
      <vt:lpstr>Times New Roman</vt:lpstr>
      <vt:lpstr>Titillium Web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Agenzia per l'Italia Digitale</dc:creator>
  <cp:lastModifiedBy>Cinzia</cp:lastModifiedBy>
  <cp:revision>21</cp:revision>
  <dcterms:created xsi:type="dcterms:W3CDTF">2021-01-18T18:41:09Z</dcterms:created>
  <dcterms:modified xsi:type="dcterms:W3CDTF">2022-10-20T17:06:25Z</dcterms:modified>
</cp:coreProperties>
</file>