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66"/>
  </p:notesMasterIdLst>
  <p:sldIdLst>
    <p:sldId id="1506" r:id="rId2"/>
    <p:sldId id="1761" r:id="rId3"/>
    <p:sldId id="1733" r:id="rId4"/>
    <p:sldId id="1637" r:id="rId5"/>
    <p:sldId id="1721" r:id="rId6"/>
    <p:sldId id="1749" r:id="rId7"/>
    <p:sldId id="1828" r:id="rId8"/>
    <p:sldId id="1829" r:id="rId9"/>
    <p:sldId id="1811" r:id="rId10"/>
    <p:sldId id="1812" r:id="rId11"/>
    <p:sldId id="1813" r:id="rId12"/>
    <p:sldId id="1814" r:id="rId13"/>
    <p:sldId id="1815" r:id="rId14"/>
    <p:sldId id="1831" r:id="rId15"/>
    <p:sldId id="1819" r:id="rId16"/>
    <p:sldId id="1820" r:id="rId17"/>
    <p:sldId id="1821" r:id="rId18"/>
    <p:sldId id="1822" r:id="rId19"/>
    <p:sldId id="1823" r:id="rId20"/>
    <p:sldId id="1824" r:id="rId21"/>
    <p:sldId id="1825" r:id="rId22"/>
    <p:sldId id="1826" r:id="rId23"/>
    <p:sldId id="1827" r:id="rId24"/>
    <p:sldId id="1764" r:id="rId25"/>
    <p:sldId id="1768" r:id="rId26"/>
    <p:sldId id="1770" r:id="rId27"/>
    <p:sldId id="1769" r:id="rId28"/>
    <p:sldId id="1771" r:id="rId29"/>
    <p:sldId id="1772" r:id="rId30"/>
    <p:sldId id="1773" r:id="rId31"/>
    <p:sldId id="1774" r:id="rId32"/>
    <p:sldId id="1783" r:id="rId33"/>
    <p:sldId id="1700" r:id="rId34"/>
    <p:sldId id="1701" r:id="rId35"/>
    <p:sldId id="1702" r:id="rId36"/>
    <p:sldId id="1780" r:id="rId37"/>
    <p:sldId id="1808" r:id="rId38"/>
    <p:sldId id="1807" r:id="rId39"/>
    <p:sldId id="1782" r:id="rId40"/>
    <p:sldId id="1784" r:id="rId41"/>
    <p:sldId id="1785" r:id="rId42"/>
    <p:sldId id="1786" r:id="rId43"/>
    <p:sldId id="1765" r:id="rId44"/>
    <p:sldId id="1787" r:id="rId45"/>
    <p:sldId id="1788" r:id="rId46"/>
    <p:sldId id="1789" r:id="rId47"/>
    <p:sldId id="1790" r:id="rId48"/>
    <p:sldId id="1791" r:id="rId49"/>
    <p:sldId id="1792" r:id="rId50"/>
    <p:sldId id="1793" r:id="rId51"/>
    <p:sldId id="1794" r:id="rId52"/>
    <p:sldId id="1796" r:id="rId53"/>
    <p:sldId id="1797" r:id="rId54"/>
    <p:sldId id="1798" r:id="rId55"/>
    <p:sldId id="1799" r:id="rId56"/>
    <p:sldId id="1801" r:id="rId57"/>
    <p:sldId id="1800" r:id="rId58"/>
    <p:sldId id="1802" r:id="rId59"/>
    <p:sldId id="1803" r:id="rId60"/>
    <p:sldId id="1804" r:id="rId61"/>
    <p:sldId id="1806" r:id="rId62"/>
    <p:sldId id="1766" r:id="rId63"/>
    <p:sldId id="1636" r:id="rId64"/>
    <p:sldId id="1505" r:id="rId65"/>
  </p:sldIdLst>
  <p:sldSz cx="9144000" cy="6858000" type="screen4x3"/>
  <p:notesSz cx="6858000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EAEAEA"/>
    <a:srgbClr val="0066FF"/>
    <a:srgbClr val="FF3300"/>
    <a:srgbClr val="3333CC"/>
    <a:srgbClr val="333399"/>
    <a:srgbClr val="FFFF66"/>
    <a:srgbClr val="FFCC66"/>
    <a:srgbClr val="CC0000"/>
    <a:srgbClr val="D6D9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09" autoAdjust="0"/>
    <p:restoredTop sz="99824" autoAdjust="0"/>
  </p:normalViewPr>
  <p:slideViewPr>
    <p:cSldViewPr>
      <p:cViewPr varScale="1">
        <p:scale>
          <a:sx n="63" d="100"/>
          <a:sy n="63" d="100"/>
        </p:scale>
        <p:origin x="1168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78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14875"/>
            <a:ext cx="548640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2816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34DDAFD-6C8E-435C-94C7-A1BC3E5B009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9185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991BBF1-0899-47B5-A0A3-F0DC06538B24}" type="slidenum">
              <a:rPr lang="it-IT" smtClean="0">
                <a:cs typeface="Arial" pitchFamily="34" charset="0"/>
              </a:rPr>
              <a:pPr/>
              <a:t>1</a:t>
            </a:fld>
            <a:endParaRPr lang="it-IT">
              <a:cs typeface="Arial" pitchFamily="34" charset="0"/>
            </a:endParaRPr>
          </a:p>
        </p:txBody>
      </p:sp>
      <p:sp>
        <p:nvSpPr>
          <p:cNvPr id="189443" name="Text Box 1"/>
          <p:cNvSpPr txBox="1">
            <a:spLocks noChangeArrowheads="1"/>
          </p:cNvSpPr>
          <p:nvPr/>
        </p:nvSpPr>
        <p:spPr bwMode="auto">
          <a:xfrm>
            <a:off x="3806143" y="9360537"/>
            <a:ext cx="2907426" cy="48832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676" tIns="46632" rIns="89676" bIns="46632" anchor="b"/>
          <a:lstStyle/>
          <a:p>
            <a:pPr algn="r">
              <a:tabLst>
                <a:tab pos="0" algn="l"/>
                <a:tab pos="446063" algn="l"/>
                <a:tab pos="893709" algn="l"/>
                <a:tab pos="1341354" algn="l"/>
                <a:tab pos="1788999" algn="l"/>
                <a:tab pos="2236644" algn="l"/>
                <a:tab pos="2684290" algn="l"/>
                <a:tab pos="3131934" algn="l"/>
                <a:tab pos="3579580" algn="l"/>
                <a:tab pos="4027225" algn="l"/>
                <a:tab pos="4474870" algn="l"/>
                <a:tab pos="4922515" algn="l"/>
                <a:tab pos="5370161" algn="l"/>
                <a:tab pos="5817805" algn="l"/>
                <a:tab pos="6265451" algn="l"/>
                <a:tab pos="6713096" algn="l"/>
                <a:tab pos="7160741" algn="l"/>
                <a:tab pos="7608386" algn="l"/>
                <a:tab pos="8056032" algn="l"/>
                <a:tab pos="8503676" algn="l"/>
                <a:tab pos="8951322" algn="l"/>
              </a:tabLst>
            </a:pPr>
            <a:fld id="{206420CC-B58B-40E4-ACA4-4BD767055B24}" type="slidenum">
              <a:rPr lang="it-IT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pPr algn="r">
                <a:tabLst>
                  <a:tab pos="0" algn="l"/>
                  <a:tab pos="446063" algn="l"/>
                  <a:tab pos="893709" algn="l"/>
                  <a:tab pos="1341354" algn="l"/>
                  <a:tab pos="1788999" algn="l"/>
                  <a:tab pos="2236644" algn="l"/>
                  <a:tab pos="2684290" algn="l"/>
                  <a:tab pos="3131934" algn="l"/>
                  <a:tab pos="3579580" algn="l"/>
                  <a:tab pos="4027225" algn="l"/>
                  <a:tab pos="4474870" algn="l"/>
                  <a:tab pos="4922515" algn="l"/>
                  <a:tab pos="5370161" algn="l"/>
                  <a:tab pos="5817805" algn="l"/>
                  <a:tab pos="6265451" algn="l"/>
                  <a:tab pos="6713096" algn="l"/>
                  <a:tab pos="7160741" algn="l"/>
                  <a:tab pos="7608386" algn="l"/>
                  <a:tab pos="8056032" algn="l"/>
                  <a:tab pos="8503676" algn="l"/>
                  <a:tab pos="8951322" algn="l"/>
                </a:tabLst>
              </a:pPr>
              <a:t>1</a:t>
            </a:fld>
            <a:endParaRPr lang="it-IT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89444" name="Text Box 2"/>
          <p:cNvSpPr txBox="1">
            <a:spLocks noChangeArrowheads="1"/>
          </p:cNvSpPr>
          <p:nvPr/>
        </p:nvSpPr>
        <p:spPr bwMode="auto">
          <a:xfrm>
            <a:off x="1119454" y="738824"/>
            <a:ext cx="4480969" cy="3695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111" tIns="45555" rIns="91111" bIns="45555" anchor="ctr"/>
          <a:lstStyle/>
          <a:p>
            <a:endParaRPr lang="it-IT"/>
          </a:p>
        </p:txBody>
      </p:sp>
      <p:sp>
        <p:nvSpPr>
          <p:cNvPr id="189445" name="Rectangle 3"/>
          <p:cNvSpPr>
            <a:spLocks noGrp="1" noChangeArrowheads="1"/>
          </p:cNvSpPr>
          <p:nvPr>
            <p:ph type="body"/>
          </p:nvPr>
        </p:nvSpPr>
        <p:spPr>
          <a:xfrm>
            <a:off x="671672" y="4681855"/>
            <a:ext cx="5373378" cy="4531236"/>
          </a:xfrm>
          <a:noFill/>
          <a:ln/>
        </p:spPr>
        <p:txBody>
          <a:bodyPr wrap="none" anchor="ctr"/>
          <a:lstStyle/>
          <a:p>
            <a:endParaRPr lang="it-IT"/>
          </a:p>
        </p:txBody>
      </p:sp>
      <p:sp>
        <p:nvSpPr>
          <p:cNvPr id="189446" name="Text Box 4"/>
          <p:cNvSpPr txBox="1">
            <a:spLocks noChangeArrowheads="1"/>
          </p:cNvSpPr>
          <p:nvPr/>
        </p:nvSpPr>
        <p:spPr bwMode="auto">
          <a:xfrm>
            <a:off x="3806143" y="9360538"/>
            <a:ext cx="2912157" cy="4930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676" tIns="46632" rIns="89676" bIns="46632" anchor="b"/>
          <a:lstStyle/>
          <a:p>
            <a:pPr algn="r">
              <a:tabLst>
                <a:tab pos="0" algn="l"/>
                <a:tab pos="446063" algn="l"/>
                <a:tab pos="893709" algn="l"/>
                <a:tab pos="1341354" algn="l"/>
                <a:tab pos="1788999" algn="l"/>
                <a:tab pos="2236644" algn="l"/>
                <a:tab pos="2684290" algn="l"/>
                <a:tab pos="3131934" algn="l"/>
                <a:tab pos="3579580" algn="l"/>
                <a:tab pos="4027225" algn="l"/>
                <a:tab pos="4474870" algn="l"/>
                <a:tab pos="4922515" algn="l"/>
                <a:tab pos="5370161" algn="l"/>
                <a:tab pos="5817805" algn="l"/>
                <a:tab pos="6265451" algn="l"/>
                <a:tab pos="6713096" algn="l"/>
                <a:tab pos="7160741" algn="l"/>
                <a:tab pos="7608386" algn="l"/>
                <a:tab pos="8056032" algn="l"/>
                <a:tab pos="8503676" algn="l"/>
                <a:tab pos="8951322" algn="l"/>
              </a:tabLst>
            </a:pPr>
            <a:fld id="{3A76991C-71AF-45F0-AE32-306A6ABEDAF3}" type="slidenum">
              <a:rPr lang="en-US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446063" algn="l"/>
                  <a:tab pos="893709" algn="l"/>
                  <a:tab pos="1341354" algn="l"/>
                  <a:tab pos="1788999" algn="l"/>
                  <a:tab pos="2236644" algn="l"/>
                  <a:tab pos="2684290" algn="l"/>
                  <a:tab pos="3131934" algn="l"/>
                  <a:tab pos="3579580" algn="l"/>
                  <a:tab pos="4027225" algn="l"/>
                  <a:tab pos="4474870" algn="l"/>
                  <a:tab pos="4922515" algn="l"/>
                  <a:tab pos="5370161" algn="l"/>
                  <a:tab pos="5817805" algn="l"/>
                  <a:tab pos="6265451" algn="l"/>
                  <a:tab pos="6713096" algn="l"/>
                  <a:tab pos="7160741" algn="l"/>
                  <a:tab pos="7608386" algn="l"/>
                  <a:tab pos="8056032" algn="l"/>
                  <a:tab pos="8503676" algn="l"/>
                  <a:tab pos="8951322" algn="l"/>
                </a:tabLst>
              </a:pPr>
              <a:t>1</a:t>
            </a:fld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584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7100" y="739775"/>
            <a:ext cx="4916488" cy="3687763"/>
          </a:xfrm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 dirty="0">
              <a:latin typeface="Arial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35075" indent="-282721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30884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583238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35592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487945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40299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392653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45006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defTabSz="904707">
              <a:defRPr/>
            </a:pPr>
            <a:fld id="{6D06DCF5-9812-44C5-A0F8-833CCFB560B7}" type="slidenum">
              <a:rPr lang="en-GB" altLang="en-US" sz="1200">
                <a:solidFill>
                  <a:srgbClr val="000000"/>
                </a:solidFill>
                <a:latin typeface="Arial" charset="0"/>
              </a:rPr>
              <a:pPr defTabSz="904707">
                <a:defRPr/>
              </a:pPr>
              <a:t>18</a:t>
            </a:fld>
            <a:endParaRPr lang="en-GB" altLang="en-US" sz="12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735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7100" y="739775"/>
            <a:ext cx="4916488" cy="3687763"/>
          </a:xfrm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 dirty="0">
              <a:latin typeface="Arial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35075" indent="-282721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30884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583238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35592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487945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40299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392653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45006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defTabSz="904707">
              <a:defRPr/>
            </a:pPr>
            <a:fld id="{6D06DCF5-9812-44C5-A0F8-833CCFB560B7}" type="slidenum">
              <a:rPr lang="en-GB" altLang="en-US" sz="1200">
                <a:solidFill>
                  <a:srgbClr val="000000"/>
                </a:solidFill>
                <a:latin typeface="Arial" charset="0"/>
              </a:rPr>
              <a:pPr defTabSz="904707">
                <a:defRPr/>
              </a:pPr>
              <a:t>19</a:t>
            </a:fld>
            <a:endParaRPr lang="en-GB" altLang="en-US" sz="12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659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7100" y="739775"/>
            <a:ext cx="4916488" cy="3687763"/>
          </a:xfrm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 dirty="0">
              <a:latin typeface="Arial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35075" indent="-282721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30884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583238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35592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487945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40299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392653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45006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defTabSz="904707">
              <a:defRPr/>
            </a:pPr>
            <a:fld id="{6D06DCF5-9812-44C5-A0F8-833CCFB560B7}" type="slidenum">
              <a:rPr lang="en-GB" altLang="en-US" sz="1200">
                <a:solidFill>
                  <a:srgbClr val="000000"/>
                </a:solidFill>
                <a:latin typeface="Arial" charset="0"/>
              </a:rPr>
              <a:pPr defTabSz="904707">
                <a:defRPr/>
              </a:pPr>
              <a:t>20</a:t>
            </a:fld>
            <a:endParaRPr lang="en-GB" altLang="en-US" sz="12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322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7100" y="739775"/>
            <a:ext cx="4916488" cy="3687763"/>
          </a:xfrm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 dirty="0">
              <a:latin typeface="Arial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35075" indent="-282721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30884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583238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35592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487945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40299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392653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45006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defTabSz="904707">
              <a:defRPr/>
            </a:pPr>
            <a:fld id="{6D06DCF5-9812-44C5-A0F8-833CCFB560B7}" type="slidenum">
              <a:rPr lang="en-GB" altLang="en-US" sz="1200">
                <a:solidFill>
                  <a:srgbClr val="000000"/>
                </a:solidFill>
                <a:latin typeface="Arial" charset="0"/>
              </a:rPr>
              <a:pPr defTabSz="904707">
                <a:defRPr/>
              </a:pPr>
              <a:t>21</a:t>
            </a:fld>
            <a:endParaRPr lang="en-GB" altLang="en-US" sz="12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961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7100" y="739775"/>
            <a:ext cx="4916488" cy="3687763"/>
          </a:xfrm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 dirty="0">
              <a:latin typeface="Arial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35075" indent="-282721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30884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583238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35592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487945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40299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392653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45006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defTabSz="904707">
              <a:defRPr/>
            </a:pPr>
            <a:fld id="{6D06DCF5-9812-44C5-A0F8-833CCFB560B7}" type="slidenum">
              <a:rPr lang="en-GB" altLang="en-US" sz="1200">
                <a:solidFill>
                  <a:srgbClr val="000000"/>
                </a:solidFill>
                <a:latin typeface="Arial" charset="0"/>
              </a:rPr>
              <a:pPr defTabSz="904707">
                <a:defRPr/>
              </a:pPr>
              <a:t>22</a:t>
            </a:fld>
            <a:endParaRPr lang="en-GB" altLang="en-US" sz="12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375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7100" y="739775"/>
            <a:ext cx="4916488" cy="3687763"/>
          </a:xfrm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 dirty="0">
              <a:latin typeface="Arial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35075" indent="-282721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30884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583238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35592" indent="-226177"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487945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40299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392653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45006" indent="-2261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defTabSz="904707">
              <a:defRPr/>
            </a:pPr>
            <a:fld id="{6D06DCF5-9812-44C5-A0F8-833CCFB560B7}" type="slidenum">
              <a:rPr lang="en-GB" altLang="en-US" sz="1200">
                <a:solidFill>
                  <a:srgbClr val="000000"/>
                </a:solidFill>
                <a:latin typeface="Arial" charset="0"/>
              </a:rPr>
              <a:pPr defTabSz="904707">
                <a:defRPr/>
              </a:pPr>
              <a:t>23</a:t>
            </a:fld>
            <a:endParaRPr lang="en-GB" altLang="en-US" sz="12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756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2083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/>
          </a:p>
        </p:txBody>
      </p:sp>
      <p:sp>
        <p:nvSpPr>
          <p:cNvPr id="302084" name="Segnaposto numero diapositiva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EC9DBB0-3757-412F-B01B-D6905669C7C8}" type="slidenum">
              <a:rPr lang="en-US" smtClean="0">
                <a:cs typeface="Arial" pitchFamily="34" charset="0"/>
              </a:rPr>
              <a:pPr/>
              <a:t>64</a:t>
            </a:fld>
            <a:endParaRPr lang="en-US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145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C9401B92-E4BA-471C-8D80-8B576006C1B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68EA9934-59B3-4F29-8DF2-FFB79123904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CC3D8E85-FD41-47EF-8B42-6BC27E58E94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AB3108C5-7934-426C-BB12-5076A9AA07D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/>
          <a:lstStyle>
            <a:lvl1pPr>
              <a:defRPr sz="32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>
            <a:lvl1pPr algn="just"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algn="just"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algn="just"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algn="just"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algn="just"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10BEF9C-E8AA-4320-831E-DA3F969F0A1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B99E5C10-DF0C-4D43-A82D-91715331A7B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C10C3D6B-B2BE-40F6-93FA-540A2EF443B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604A3937-76AD-4565-BC01-6D579F63566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6C26F44F-9379-481D-B60E-D1932F666C2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7E44A29D-A808-4134-AE18-98D4CFE76AB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CA478A38-0CC8-4023-9053-C551D0A4950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9EF356F-6C0C-4A11-AA11-C4E7FCA7F38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8BCA828-E31F-4DAB-BF76-C915851720B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5" r:id="rId1"/>
    <p:sldLayoutId id="2147484406" r:id="rId2"/>
    <p:sldLayoutId id="2147484407" r:id="rId3"/>
    <p:sldLayoutId id="2147484408" r:id="rId4"/>
    <p:sldLayoutId id="2147484409" r:id="rId5"/>
    <p:sldLayoutId id="2147484410" r:id="rId6"/>
    <p:sldLayoutId id="2147484411" r:id="rId7"/>
    <p:sldLayoutId id="2147484412" r:id="rId8"/>
    <p:sldLayoutId id="2147484413" r:id="rId9"/>
    <p:sldLayoutId id="2147484414" r:id="rId10"/>
    <p:sldLayoutId id="2147484415" r:id="rId11"/>
    <p:sldLayoutId id="214748441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467544" y="2205162"/>
            <a:ext cx="8280920" cy="2303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sz="28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000000"/>
                </a:solidFill>
                <a:latin typeface="Calibri" pitchFamily="34" charset="0"/>
              </a:rPr>
              <a:t>LA PROGRAMMAZIONE DEI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000000"/>
                </a:solidFill>
                <a:latin typeface="Calibri" pitchFamily="34" charset="0"/>
              </a:rPr>
              <a:t>FONDI STRUTTURALI 2014-2020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sz="2800" b="1" dirty="0"/>
          </a:p>
          <a:p>
            <a:pPr algn="ctr">
              <a:spcAft>
                <a:spcPts val="12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chemeClr val="accent2"/>
                </a:solidFill>
              </a:rPr>
              <a:t>III giornata </a:t>
            </a:r>
          </a:p>
          <a:p>
            <a:pPr algn="ctr">
              <a:spcAft>
                <a:spcPts val="12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chemeClr val="accent2"/>
                </a:solidFill>
              </a:rPr>
              <a:t>La programmazione dei Fondi 2021-2027</a:t>
            </a:r>
          </a:p>
          <a:p>
            <a:pPr algn="ctr">
              <a:spcAft>
                <a:spcPts val="12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sz="2800" b="1" dirty="0"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Lorenzo Improta</a:t>
            </a:r>
          </a:p>
          <a:p>
            <a:pPr algn="ctr">
              <a:spcAft>
                <a:spcPts val="12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Michele Nicolaj </a:t>
            </a: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900113" y="5661247"/>
            <a:ext cx="7335837" cy="7919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i="1" dirty="0">
                <a:solidFill>
                  <a:srgbClr val="3333CC"/>
                </a:solidFill>
                <a:latin typeface="Calibri" pitchFamily="34" charset="0"/>
              </a:rPr>
              <a:t>1 luglio 2020</a:t>
            </a: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2030D3EF-0F0D-4AF5-B079-447ACF97BBC9}" type="slidenum">
              <a:rPr lang="it-IT" sz="1200">
                <a:solidFill>
                  <a:srgbClr val="898989"/>
                </a:solidFill>
                <a:latin typeface="Calibri" pitchFamily="34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</a:t>
            </a:fld>
            <a:endParaRPr lang="it-IT" sz="1200">
              <a:solidFill>
                <a:srgbClr val="898989"/>
              </a:solidFill>
              <a:latin typeface="Calibri" pitchFamily="34" charset="0"/>
            </a:endParaRPr>
          </a:p>
        </p:txBody>
      </p:sp>
      <p:grpSp>
        <p:nvGrpSpPr>
          <p:cNvPr id="7" name="Group 1">
            <a:extLst>
              <a:ext uri="{FF2B5EF4-FFF2-40B4-BE49-F238E27FC236}">
                <a16:creationId xmlns:a16="http://schemas.microsoft.com/office/drawing/2014/main" id="{114866DA-82FB-45FC-8E22-2F30255DC621}"/>
              </a:ext>
            </a:extLst>
          </p:cNvPr>
          <p:cNvGrpSpPr>
            <a:grpSpLocks/>
          </p:cNvGrpSpPr>
          <p:nvPr/>
        </p:nvGrpSpPr>
        <p:grpSpPr bwMode="auto">
          <a:xfrm>
            <a:off x="216024" y="0"/>
            <a:ext cx="4283968" cy="1988840"/>
            <a:chOff x="0" y="0"/>
            <a:chExt cx="5424" cy="2050"/>
          </a:xfrm>
        </p:grpSpPr>
        <p:pic>
          <p:nvPicPr>
            <p:cNvPr id="8" name="Picture 4">
              <a:extLst>
                <a:ext uri="{FF2B5EF4-FFF2-40B4-BE49-F238E27FC236}">
                  <a16:creationId xmlns:a16="http://schemas.microsoft.com/office/drawing/2014/main" id="{1DEFFD56-AEE0-4E17-99FB-85EAFC803E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5424" cy="2050"/>
            </a:xfrm>
            <a:prstGeom prst="rect">
              <a:avLst/>
            </a:prstGeom>
            <a:noFill/>
          </p:spPr>
        </p:pic>
        <p:pic>
          <p:nvPicPr>
            <p:cNvPr id="9" name="Picture 3">
              <a:extLst>
                <a:ext uri="{FF2B5EF4-FFF2-40B4-BE49-F238E27FC236}">
                  <a16:creationId xmlns:a16="http://schemas.microsoft.com/office/drawing/2014/main" id="{EB1BE206-4FB3-41DF-A08E-C12D9A934F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69" y="0"/>
              <a:ext cx="684" cy="770"/>
            </a:xfrm>
            <a:prstGeom prst="rect">
              <a:avLst/>
            </a:prstGeom>
            <a:noFill/>
          </p:spPr>
        </p:pic>
        <p:sp>
          <p:nvSpPr>
            <p:cNvPr id="10" name="Text Box 2">
              <a:extLst>
                <a:ext uri="{FF2B5EF4-FFF2-40B4-BE49-F238E27FC236}">
                  <a16:creationId xmlns:a16="http://schemas.microsoft.com/office/drawing/2014/main" id="{89F046B6-456F-45BC-B060-7F11F8D19B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850"/>
              <a:ext cx="5229" cy="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600" b="0" i="1" u="none" strike="noStrike" cap="none" normalizeH="0" baseline="0" dirty="0">
                  <a:ln>
                    <a:noFill/>
                  </a:ln>
                  <a:solidFill>
                    <a:srgbClr val="0066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Regione Calabria</a:t>
              </a:r>
              <a:endParaRPr kumimoji="0" lang="it-IT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dirty="0">
                  <a:ln>
                    <a:noFill/>
                  </a:ln>
                  <a:solidFill>
                    <a:srgbClr val="0066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Dipartimento Organizzazione e Risorse Umane Settore Gestione Giuridica del Personale Formazione e Sviluppo Risorse Umane</a:t>
              </a:r>
              <a:endParaRPr kumimoji="0" 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Group 7">
            <a:extLst>
              <a:ext uri="{FF2B5EF4-FFF2-40B4-BE49-F238E27FC236}">
                <a16:creationId xmlns:a16="http://schemas.microsoft.com/office/drawing/2014/main" id="{EA4EAF19-73F0-4A6A-9CC8-C65519CFA95D}"/>
              </a:ext>
            </a:extLst>
          </p:cNvPr>
          <p:cNvGrpSpPr>
            <a:grpSpLocks/>
          </p:cNvGrpSpPr>
          <p:nvPr/>
        </p:nvGrpSpPr>
        <p:grpSpPr bwMode="auto">
          <a:xfrm>
            <a:off x="5652120" y="276572"/>
            <a:ext cx="2994025" cy="992188"/>
            <a:chOff x="0" y="0"/>
            <a:chExt cx="4716" cy="1563"/>
          </a:xfrm>
        </p:grpSpPr>
        <p:pic>
          <p:nvPicPr>
            <p:cNvPr id="12" name="Picture 9">
              <a:extLst>
                <a:ext uri="{FF2B5EF4-FFF2-40B4-BE49-F238E27FC236}">
                  <a16:creationId xmlns:a16="http://schemas.microsoft.com/office/drawing/2014/main" id="{4806D04E-560B-4431-9FB4-0CCFA44B01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0"/>
              <a:ext cx="4716" cy="1562"/>
            </a:xfrm>
            <a:prstGeom prst="rect">
              <a:avLst/>
            </a:prstGeom>
            <a:noFill/>
          </p:spPr>
        </p:pic>
        <p:pic>
          <p:nvPicPr>
            <p:cNvPr id="13" name="Picture 8">
              <a:extLst>
                <a:ext uri="{FF2B5EF4-FFF2-40B4-BE49-F238E27FC236}">
                  <a16:creationId xmlns:a16="http://schemas.microsoft.com/office/drawing/2014/main" id="{11F384B1-15E8-41B9-8243-3EFBC205D9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15" y="233"/>
              <a:ext cx="3883" cy="970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46383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o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20725"/>
          </a:xfrm>
        </p:spPr>
        <p:txBody>
          <a:bodyPr/>
          <a:lstStyle/>
          <a:p>
            <a:pPr algn="ctr"/>
            <a:r>
              <a:rPr lang="it-IT" dirty="0"/>
              <a:t>Gli obiettivi specifici: OP 1</a:t>
            </a: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208851"/>
              </p:ext>
            </p:extLst>
          </p:nvPr>
        </p:nvGraphicFramePr>
        <p:xfrm>
          <a:off x="395536" y="1378458"/>
          <a:ext cx="8424935" cy="5063455"/>
        </p:xfrm>
        <a:graphic>
          <a:graphicData uri="http://schemas.openxmlformats.org/drawingml/2006/table">
            <a:tbl>
              <a:tblPr/>
              <a:tblGrid>
                <a:gridCol w="1682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71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7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95747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latin typeface="Calibri"/>
                          <a:ea typeface="Calibri"/>
                          <a:cs typeface="Calibri"/>
                        </a:rPr>
                        <a:t>Europa più intelligente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a1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rafforzare le capacità di ricerca e di innovazione e l'introduzione di tecnologie avanzate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362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a2</a:t>
                      </a:r>
                      <a:endParaRPr lang="it-IT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permettere ai cittadini, alle imprese e alle amministrazioni pubbliche di cogliere i vantaggi della digitalizzazione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87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a3</a:t>
                      </a:r>
                      <a:endParaRPr lang="it-IT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rafforzare la crescita e la competitività delle PMI</a:t>
                      </a:r>
                      <a:r>
                        <a:rPr lang="it-IT" sz="20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[</a:t>
                      </a:r>
                      <a:r>
                        <a:rPr lang="it-IT" sz="2000" kern="1200" dirty="0">
                          <a:solidFill>
                            <a:srgbClr val="0033CC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 la creazione di posti di lavoro nelle PMI</a:t>
                      </a:r>
                      <a:r>
                        <a:rPr lang="it-IT" sz="20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]</a:t>
                      </a:r>
                      <a:endParaRPr lang="it-IT" sz="2000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362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a4</a:t>
                      </a:r>
                      <a:endParaRPr lang="it-IT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sviluppare le competenze per la specializzazione intelligente, la transizione industriale e l'imprenditorialità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78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o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20725"/>
          </a:xfrm>
        </p:spPr>
        <p:txBody>
          <a:bodyPr/>
          <a:lstStyle/>
          <a:p>
            <a:pPr algn="ctr"/>
            <a:r>
              <a:rPr lang="it-IT" dirty="0"/>
              <a:t>Gli obiettivi specifici: OP 2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884740"/>
              </p:ext>
            </p:extLst>
          </p:nvPr>
        </p:nvGraphicFramePr>
        <p:xfrm>
          <a:off x="395536" y="1124744"/>
          <a:ext cx="7992888" cy="5425719"/>
        </p:xfrm>
        <a:graphic>
          <a:graphicData uri="http://schemas.openxmlformats.org/drawingml/2006/table">
            <a:tbl>
              <a:tblPr/>
              <a:tblGrid>
                <a:gridCol w="1512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27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7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4507">
                <a:tc row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latin typeface="Calibri"/>
                          <a:ea typeface="Calibri"/>
                          <a:cs typeface="Calibri"/>
                        </a:rPr>
                        <a:t>Europa più verde</a:t>
                      </a:r>
                      <a:endParaRPr lang="it-I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b1</a:t>
                      </a:r>
                      <a:endParaRPr lang="it-IT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promuovere misure di efficienza energetica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50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b2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promuovere le energie rinnovabili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901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b3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sviluppare sistemi, reti e impianti di stoccaggio energetici intelligenti </a:t>
                      </a:r>
                      <a:r>
                        <a:rPr lang="it-IT" sz="2000" strike="sngStrike" dirty="0">
                          <a:solidFill>
                            <a:srgbClr val="0033CC"/>
                          </a:solidFill>
                          <a:latin typeface="Calibri"/>
                          <a:ea typeface="Calibri"/>
                          <a:cs typeface="Calibri"/>
                        </a:rPr>
                        <a:t>a livello locale</a:t>
                      </a:r>
                      <a:r>
                        <a:rPr lang="it-IT" sz="2000" strike="noStrike" dirty="0">
                          <a:solidFill>
                            <a:srgbClr val="0033CC"/>
                          </a:solidFill>
                          <a:latin typeface="Calibri"/>
                          <a:ea typeface="Calibri"/>
                          <a:cs typeface="Calibri"/>
                        </a:rPr>
                        <a:t> al di fuori di TEN-E</a:t>
                      </a:r>
                      <a:endParaRPr lang="it-IT" sz="1400" strike="sngStrike" dirty="0">
                        <a:solidFill>
                          <a:srgbClr val="0033C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352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b4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promuovere l'adattamento ai cambiamenti climatici, la prevenzione dei rischi e la resilienza alle catastrofi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76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b5</a:t>
                      </a:r>
                      <a:endParaRPr lang="it-IT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promuovere </a:t>
                      </a:r>
                      <a:r>
                        <a:rPr lang="it-IT" sz="2000" dirty="0">
                          <a:solidFill>
                            <a:srgbClr val="0033CC"/>
                          </a:solidFill>
                          <a:latin typeface="Calibri"/>
                          <a:ea typeface="Calibri"/>
                          <a:cs typeface="Calibri"/>
                        </a:rPr>
                        <a:t>l’accesso all’acqua e</a:t>
                      </a: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 la gestione sostenibile dell'acqua</a:t>
                      </a: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676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b6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promuovere la transizione verso un'economia circolare </a:t>
                      </a:r>
                      <a:r>
                        <a:rPr lang="it-IT" sz="2000" dirty="0">
                          <a:solidFill>
                            <a:srgbClr val="0033CC"/>
                          </a:solidFill>
                          <a:latin typeface="Calibri"/>
                          <a:ea typeface="Calibri"/>
                          <a:cs typeface="Calibri"/>
                        </a:rPr>
                        <a:t>ed efficiente sotto il profilo delle risorse</a:t>
                      </a:r>
                      <a:endParaRPr lang="it-IT" sz="1400" dirty="0">
                        <a:solidFill>
                          <a:srgbClr val="0033C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1126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b7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rafforzare la biodiversità, le infrastrutture verdi nell'ambiente urbano e ridurre l'inquinamento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5682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o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20725"/>
          </a:xfrm>
        </p:spPr>
        <p:txBody>
          <a:bodyPr/>
          <a:lstStyle/>
          <a:p>
            <a:pPr algn="ctr"/>
            <a:r>
              <a:rPr lang="it-IT" dirty="0"/>
              <a:t>Gli obiettivi specifici: OP 3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467544" y="1397000"/>
          <a:ext cx="7920879" cy="4984328"/>
        </p:xfrm>
        <a:graphic>
          <a:graphicData uri="http://schemas.openxmlformats.org/drawingml/2006/table">
            <a:tbl>
              <a:tblPr/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55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29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4698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latin typeface="Calibri"/>
                          <a:ea typeface="Calibri"/>
                          <a:cs typeface="Calibri"/>
                        </a:rPr>
                        <a:t>Europa più connessa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c1</a:t>
                      </a:r>
                      <a:endParaRPr lang="it-IT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rafforzare la connettività digitale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409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c2</a:t>
                      </a:r>
                      <a:endParaRPr lang="it-IT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sviluppare una rete TEN-T intermodale, sicura, intelligente, resiliente ai cambiamenti climatici e sostenibile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348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c3</a:t>
                      </a:r>
                      <a:endParaRPr lang="it-IT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latin typeface="Calibri"/>
                          <a:ea typeface="Calibri"/>
                          <a:cs typeface="Calibri"/>
                        </a:rPr>
                        <a:t>sviluppare una mobilità locale, regionale e nazionale, intelligente, intermodale, resiliente ai cambiamenti climatici e sostenibile, migliorando l'accesso alla rete TEN-T e la mobilità transfrontaliera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04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c4</a:t>
                      </a:r>
                      <a:endParaRPr lang="it-IT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promuovere la mobilità urbana multimodale sostenibile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288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olo 1"/>
          <p:cNvSpPr>
            <a:spLocks noGrp="1"/>
          </p:cNvSpPr>
          <p:nvPr>
            <p:ph type="title"/>
          </p:nvPr>
        </p:nvSpPr>
        <p:spPr>
          <a:xfrm>
            <a:off x="457200" y="115889"/>
            <a:ext cx="8229600" cy="288776"/>
          </a:xfrm>
        </p:spPr>
        <p:txBody>
          <a:bodyPr/>
          <a:lstStyle/>
          <a:p>
            <a:pPr algn="ctr"/>
            <a:r>
              <a:rPr lang="it-IT" dirty="0"/>
              <a:t>Gli obiettivi specifici: OP 4 - FESR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768601"/>
              </p:ext>
            </p:extLst>
          </p:nvPr>
        </p:nvGraphicFramePr>
        <p:xfrm>
          <a:off x="395537" y="476672"/>
          <a:ext cx="8064895" cy="6240231"/>
        </p:xfrm>
        <a:graphic>
          <a:graphicData uri="http://schemas.openxmlformats.org/drawingml/2006/table">
            <a:tbl>
              <a:tblPr/>
              <a:tblGrid>
                <a:gridCol w="1509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186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40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74074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latin typeface="Calibri"/>
                          <a:ea typeface="Calibri"/>
                          <a:cs typeface="Calibri"/>
                        </a:rPr>
                        <a:t>Europa più sociale</a:t>
                      </a:r>
                      <a:endParaRPr lang="it-I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d1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950" dirty="0">
                          <a:latin typeface="Calibri"/>
                          <a:ea typeface="Calibri"/>
                          <a:cs typeface="Calibri"/>
                        </a:rPr>
                        <a:t>rafforzare l'efficacia dei mercati del lavoro e l'accesso a un'occupazione di qualità, mediante lo sviluppo dell'innovazione e delle infrastrutture sociali</a:t>
                      </a:r>
                      <a:endParaRPr lang="it-IT" sz="19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083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d2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950" dirty="0">
                          <a:latin typeface="Calibri"/>
                          <a:ea typeface="Calibri"/>
                          <a:cs typeface="Calibri"/>
                        </a:rPr>
                        <a:t>migliorare l'accesso a servizi di qualità e inclusivi nel campo dell'istruzione, della formazione e dell'apprendimento permanente, mediante lo sviluppo di infrastrutture [</a:t>
                      </a:r>
                      <a:r>
                        <a:rPr lang="it-IT" sz="1950" kern="1200" dirty="0">
                          <a:solidFill>
                            <a:srgbClr val="0033CC"/>
                          </a:solidFill>
                          <a:latin typeface="Calibri"/>
                          <a:ea typeface="Calibri"/>
                          <a:cs typeface="Calibri"/>
                        </a:rPr>
                        <a:t>anche promuovendo la resilienza dell'istruzione e della formazione online e a distanza</a:t>
                      </a:r>
                      <a:r>
                        <a:rPr lang="it-IT" sz="195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]</a:t>
                      </a: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407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d3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950" dirty="0">
                          <a:latin typeface="Calibri"/>
                          <a:ea typeface="Calibri"/>
                          <a:cs typeface="Calibri"/>
                        </a:rPr>
                        <a:t>aumentare l'integrazione socioeconomica delle comunità emarginate, dei migranti e dei gruppi svantaggiati, mediante misure integrate riguardanti alloggi e servizi sociali</a:t>
                      </a:r>
                      <a:endParaRPr lang="it-IT" sz="19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d4</a:t>
                      </a:r>
                      <a:endParaRPr lang="it-IT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950" dirty="0">
                          <a:latin typeface="Calibri"/>
                          <a:ea typeface="Calibri"/>
                          <a:cs typeface="Calibri"/>
                        </a:rPr>
                        <a:t>garantire la parità di accesso all'assistenza sanitaria mediante lo sviluppo di infrastrutture, compresa l'assistenza sanitaria di base </a:t>
                      </a:r>
                      <a:r>
                        <a:rPr lang="it-IT" sz="1950" dirty="0">
                          <a:solidFill>
                            <a:srgbClr val="0033CC"/>
                          </a:solidFill>
                          <a:latin typeface="Calibri"/>
                          <a:ea typeface="Calibri"/>
                          <a:cs typeface="Calibri"/>
                        </a:rPr>
                        <a:t>e promuovendo il passaggio dall'assistenza istituzionale a quella familiare e di comunità</a:t>
                      </a:r>
                      <a:endParaRPr lang="it-IT" sz="1950" dirty="0">
                        <a:solidFill>
                          <a:srgbClr val="0033C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3216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o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20725"/>
          </a:xfrm>
        </p:spPr>
        <p:txBody>
          <a:bodyPr/>
          <a:lstStyle/>
          <a:p>
            <a:r>
              <a:rPr lang="it-IT" dirty="0"/>
              <a:t>Potenziamento dei sistemi sanitari e supporto alla cultura e al turismo</a:t>
            </a:r>
          </a:p>
        </p:txBody>
      </p:sp>
      <p:sp>
        <p:nvSpPr>
          <p:cNvPr id="106499" name="Segnaposto contenuto 2"/>
          <p:cNvSpPr>
            <a:spLocks noGrp="1"/>
          </p:cNvSpPr>
          <p:nvPr>
            <p:ph idx="1"/>
          </p:nvPr>
        </p:nvSpPr>
        <p:spPr>
          <a:xfrm>
            <a:off x="459864" y="1124743"/>
            <a:ext cx="8229600" cy="5120481"/>
          </a:xfrm>
        </p:spPr>
        <p:txBody>
          <a:bodyPr>
            <a:normAutofit lnSpcReduction="10000"/>
          </a:bodyPr>
          <a:lstStyle/>
          <a:p>
            <a:pPr marL="720725" indent="-720725">
              <a:lnSpc>
                <a:spcPct val="115000"/>
              </a:lnSpc>
              <a:spcAft>
                <a:spcPts val="0"/>
              </a:spcAft>
              <a:buNone/>
            </a:pPr>
            <a:r>
              <a:rPr lang="it-IT" dirty="0">
                <a:latin typeface="Calibri"/>
                <a:ea typeface="Calibri"/>
                <a:cs typeface="Calibri"/>
              </a:rPr>
              <a:t>D.4	garantire la parità di accesso all'assistenza sanitaria mediante lo sviluppo di infrastrutture, compresa l'assistenza sanitaria di base </a:t>
            </a:r>
            <a:r>
              <a:rPr lang="it-IT" dirty="0">
                <a:solidFill>
                  <a:srgbClr val="0033CC"/>
                </a:solidFill>
                <a:latin typeface="Calibri"/>
                <a:ea typeface="Calibri"/>
                <a:cs typeface="Calibri"/>
              </a:rPr>
              <a:t>e promuovendo il passaggio dall'assistenza istituzionale a quella familiare e di comunità</a:t>
            </a:r>
          </a:p>
          <a:p>
            <a:pPr marL="720725" indent="-720725">
              <a:lnSpc>
                <a:spcPct val="115000"/>
              </a:lnSpc>
              <a:spcAft>
                <a:spcPts val="0"/>
              </a:spcAft>
              <a:buNone/>
            </a:pPr>
            <a:endParaRPr lang="it-IT" dirty="0">
              <a:solidFill>
                <a:srgbClr val="0033CC"/>
              </a:solidFill>
              <a:latin typeface="Calibri"/>
              <a:ea typeface="Calibri"/>
              <a:cs typeface="Calibri"/>
            </a:endParaRPr>
          </a:p>
          <a:p>
            <a:pPr marL="720725" indent="-720725">
              <a:lnSpc>
                <a:spcPct val="115000"/>
              </a:lnSpc>
              <a:spcAft>
                <a:spcPts val="0"/>
              </a:spcAft>
              <a:buNone/>
            </a:pPr>
            <a:r>
              <a:rPr lang="it-IT" dirty="0">
                <a:solidFill>
                  <a:srgbClr val="0033CC"/>
                </a:solidFill>
                <a:latin typeface="Calibri"/>
                <a:ea typeface="Calibri"/>
                <a:cs typeface="Calibri"/>
              </a:rPr>
              <a:t>Proposta CE 28 maggio 2020</a:t>
            </a:r>
          </a:p>
          <a:p>
            <a:pPr marL="720725" indent="-720725">
              <a:lnSpc>
                <a:spcPct val="115000"/>
              </a:lnSpc>
              <a:spcAft>
                <a:spcPts val="0"/>
              </a:spcAft>
              <a:buNone/>
            </a:pPr>
            <a:r>
              <a:rPr lang="it-IT" dirty="0">
                <a:solidFill>
                  <a:srgbClr val="0033CC"/>
                </a:solidFill>
                <a:latin typeface="Calibri"/>
                <a:ea typeface="Calibri"/>
                <a:cs typeface="Calibri"/>
              </a:rPr>
              <a:t>D.4 </a:t>
            </a:r>
            <a:r>
              <a:rPr lang="it-IT" dirty="0">
                <a:solidFill>
                  <a:srgbClr val="0033CC"/>
                </a:solidFill>
                <a:latin typeface="Calibri"/>
                <a:cs typeface="Calibri"/>
              </a:rPr>
              <a:t>	[</a:t>
            </a:r>
            <a:r>
              <a:rPr lang="it-IT" dirty="0">
                <a:solidFill>
                  <a:srgbClr val="0033CC"/>
                </a:solidFill>
              </a:rPr>
              <a:t>garantire la parità di accesso all'assistenza sanitaria e promuovere la resilienza dei sistemi sanitari]</a:t>
            </a:r>
          </a:p>
          <a:p>
            <a:pPr marL="720725" indent="-720725">
              <a:lnSpc>
                <a:spcPct val="115000"/>
              </a:lnSpc>
              <a:spcAft>
                <a:spcPts val="0"/>
              </a:spcAft>
              <a:buNone/>
            </a:pPr>
            <a:r>
              <a:rPr lang="it-IT" dirty="0">
                <a:solidFill>
                  <a:srgbClr val="0033CC"/>
                </a:solidFill>
                <a:latin typeface="Calibri"/>
                <a:ea typeface="Calibri"/>
                <a:cs typeface="Times New Roman"/>
              </a:rPr>
              <a:t>D.5	(inserimento di un nuovo OS)</a:t>
            </a:r>
          </a:p>
          <a:p>
            <a:pPr marL="720725" indent="-720725">
              <a:lnSpc>
                <a:spcPct val="115000"/>
              </a:lnSpc>
              <a:spcAft>
                <a:spcPts val="0"/>
              </a:spcAft>
              <a:buNone/>
            </a:pPr>
            <a:r>
              <a:rPr lang="it-IT" dirty="0">
                <a:solidFill>
                  <a:srgbClr val="0033CC"/>
                </a:solidFill>
              </a:rPr>
              <a:t>	[rafforzare il ruolo della cultura e del turismo nello sviluppo economico, nell'inclusione sociale e nell'innovazione sociale]</a:t>
            </a:r>
          </a:p>
          <a:p>
            <a:pPr marL="720725" indent="-720725">
              <a:lnSpc>
                <a:spcPct val="115000"/>
              </a:lnSpc>
              <a:spcAft>
                <a:spcPts val="0"/>
              </a:spcAft>
              <a:buNone/>
            </a:pPr>
            <a:endParaRPr lang="it-IT" dirty="0">
              <a:solidFill>
                <a:srgbClr val="0033CC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0685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olo 1"/>
          <p:cNvSpPr>
            <a:spLocks noGrp="1"/>
          </p:cNvSpPr>
          <p:nvPr>
            <p:ph type="title"/>
          </p:nvPr>
        </p:nvSpPr>
        <p:spPr>
          <a:xfrm>
            <a:off x="457200" y="115889"/>
            <a:ext cx="8229600" cy="576808"/>
          </a:xfrm>
        </p:spPr>
        <p:txBody>
          <a:bodyPr/>
          <a:lstStyle/>
          <a:p>
            <a:pPr algn="ctr"/>
            <a:r>
              <a:rPr lang="it-IT" dirty="0"/>
              <a:t>Gli obiettivi specifici: OP 5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251520" y="1566375"/>
          <a:ext cx="8640960" cy="3052859"/>
        </p:xfrm>
        <a:graphic>
          <a:graphicData uri="http://schemas.openxmlformats.org/drawingml/2006/table">
            <a:tbl>
              <a:tblPr/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128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59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2083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latin typeface="Calibri"/>
                          <a:ea typeface="Calibri"/>
                          <a:cs typeface="Calibri"/>
                        </a:rPr>
                        <a:t>Europa più vicina ai cittadini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e1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latin typeface="Calibri"/>
                          <a:ea typeface="Calibri"/>
                          <a:cs typeface="Calibri"/>
                        </a:rPr>
                        <a:t>promuovere lo sviluppo sociale, economico e ambientale integrato, il patrimonio culturale e la sicurezza nelle aree urbane</a:t>
                      </a:r>
                      <a:endParaRPr lang="it-IT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407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e2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promuovere lo sviluppo sociale, economico e ambientale integrato a livello locale, il patrimonio culturale e la sicurezza, anche per le aree rurali e costiere, tra l'altro mediante iniziative di sviluppo locale di tipo partecipativo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FESR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9348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o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20725"/>
          </a:xfrm>
        </p:spPr>
        <p:txBody>
          <a:bodyPr/>
          <a:lstStyle/>
          <a:p>
            <a:r>
              <a:rPr lang="it-IT" dirty="0"/>
              <a:t>Concentrazione tematica FESR – Proposta CE</a:t>
            </a:r>
          </a:p>
        </p:txBody>
      </p:sp>
      <p:sp>
        <p:nvSpPr>
          <p:cNvPr id="106499" name="Segnaposto contenuto 2"/>
          <p:cNvSpPr>
            <a:spLocks noGrp="1"/>
          </p:cNvSpPr>
          <p:nvPr>
            <p:ph idx="1"/>
          </p:nvPr>
        </p:nvSpPr>
        <p:spPr>
          <a:xfrm>
            <a:off x="459864" y="1124743"/>
            <a:ext cx="8229600" cy="5120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Le risorse totali del FESR in ciascuno Stato membro sono concentrate </a:t>
            </a:r>
            <a:r>
              <a:rPr lang="it-IT" b="1" dirty="0">
                <a:solidFill>
                  <a:schemeClr val="accent2"/>
                </a:solidFill>
              </a:rPr>
              <a:t>a livello nazionale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dirty="0"/>
              <a:t>In funzione del rapporto del reddito nazionale lordo, </a:t>
            </a:r>
            <a:r>
              <a:rPr lang="it-IT" b="1" u="sng" dirty="0"/>
              <a:t>gli Stati membri </a:t>
            </a:r>
            <a:r>
              <a:rPr lang="it-IT" dirty="0"/>
              <a:t>sono classificati come segue: </a:t>
            </a:r>
          </a:p>
          <a:p>
            <a:r>
              <a:rPr lang="it-IT" dirty="0"/>
              <a:t>Gruppo 1, RNL &gt;  al 100 % della media UE</a:t>
            </a:r>
          </a:p>
          <a:p>
            <a:r>
              <a:rPr lang="it-IT" dirty="0"/>
              <a:t>Gruppo 2, 75 % &lt; RNL  &lt; al 100 % della media UE </a:t>
            </a:r>
          </a:p>
          <a:p>
            <a:r>
              <a:rPr lang="it-IT" dirty="0"/>
              <a:t>Gruppo 3, RNL &lt; al 75 % della media UE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32083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o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20725"/>
          </a:xfrm>
        </p:spPr>
        <p:txBody>
          <a:bodyPr/>
          <a:lstStyle/>
          <a:p>
            <a:r>
              <a:rPr lang="it-IT" dirty="0"/>
              <a:t>Concentrazione tematica FESR – Proposta CE</a:t>
            </a:r>
          </a:p>
        </p:txBody>
      </p:sp>
      <p:sp>
        <p:nvSpPr>
          <p:cNvPr id="106499" name="Segnaposto contenuto 2"/>
          <p:cNvSpPr>
            <a:spLocks noGrp="1"/>
          </p:cNvSpPr>
          <p:nvPr>
            <p:ph idx="1"/>
          </p:nvPr>
        </p:nvSpPr>
        <p:spPr>
          <a:xfrm>
            <a:off x="459864" y="1124743"/>
            <a:ext cx="8229600" cy="5120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Gli Stati membri rispettano i seguenti requisiti di concentrazione tematica: </a:t>
            </a:r>
          </a:p>
          <a:p>
            <a:pPr marL="457200" indent="-457200">
              <a:buFont typeface="+mj-lt"/>
              <a:buAutoNum type="alphaLcParenR"/>
            </a:pPr>
            <a:r>
              <a:rPr lang="it-IT" u="sng" dirty="0"/>
              <a:t>gruppo 1</a:t>
            </a:r>
            <a:r>
              <a:rPr lang="it-IT" dirty="0"/>
              <a:t> </a:t>
            </a:r>
            <a:r>
              <a:rPr lang="it-IT" b="1" dirty="0">
                <a:solidFill>
                  <a:schemeClr val="accent2"/>
                </a:solidFill>
              </a:rPr>
              <a:t>almeno l'85% </a:t>
            </a:r>
            <a:r>
              <a:rPr lang="it-IT" dirty="0"/>
              <a:t>del totale delle loro risorse FESR all’OP 1 e all’OP 2 e almeno il 60 % all’OP 1 </a:t>
            </a:r>
          </a:p>
          <a:p>
            <a:pPr marL="0" indent="0" algn="ctr">
              <a:buNone/>
            </a:pPr>
            <a:r>
              <a:rPr lang="it-IT" b="1" u="sng" dirty="0">
                <a:solidFill>
                  <a:schemeClr val="accent2"/>
                </a:solidFill>
              </a:rPr>
              <a:t>((OP 1 + OP 2) &gt; 85 %) </a:t>
            </a:r>
          </a:p>
          <a:p>
            <a:pPr marL="457200" indent="-457200">
              <a:buFont typeface="+mj-lt"/>
              <a:buAutoNum type="alphaLcParenR" startAt="2"/>
            </a:pPr>
            <a:r>
              <a:rPr lang="it-IT" u="sng" dirty="0"/>
              <a:t>gruppo 2</a:t>
            </a:r>
            <a:r>
              <a:rPr lang="it-IT" b="1" dirty="0"/>
              <a:t> </a:t>
            </a:r>
            <a:r>
              <a:rPr lang="it-IT" b="1" dirty="0">
                <a:solidFill>
                  <a:schemeClr val="accent2"/>
                </a:solidFill>
              </a:rPr>
              <a:t>almeno il 45 % </a:t>
            </a:r>
            <a:r>
              <a:rPr lang="it-IT" dirty="0"/>
              <a:t>del totale delle loro risorse all’OP 1 e </a:t>
            </a:r>
            <a:r>
              <a:rPr lang="it-IT" b="1" dirty="0">
                <a:solidFill>
                  <a:schemeClr val="accent2"/>
                </a:solidFill>
              </a:rPr>
              <a:t>almeno il 30 % </a:t>
            </a:r>
            <a:r>
              <a:rPr lang="it-IT" dirty="0"/>
              <a:t>all’OP 2 </a:t>
            </a:r>
          </a:p>
          <a:p>
            <a:pPr marL="0" indent="0" algn="ctr">
              <a:buNone/>
            </a:pPr>
            <a:r>
              <a:rPr lang="it-IT" b="1" u="sng" dirty="0">
                <a:solidFill>
                  <a:schemeClr val="accent2"/>
                </a:solidFill>
              </a:rPr>
              <a:t>((OP 1 + OP 2) &gt; 75 %)</a:t>
            </a:r>
          </a:p>
          <a:p>
            <a:pPr marL="457200" indent="-457200">
              <a:buFont typeface="+mj-lt"/>
              <a:buAutoNum type="alphaLcParenR" startAt="3"/>
            </a:pPr>
            <a:r>
              <a:rPr lang="it-IT" u="sng" dirty="0"/>
              <a:t>gruppo 3</a:t>
            </a:r>
            <a:r>
              <a:rPr lang="it-IT" dirty="0"/>
              <a:t> </a:t>
            </a:r>
            <a:r>
              <a:rPr lang="it-IT" b="1" dirty="0">
                <a:solidFill>
                  <a:schemeClr val="accent2"/>
                </a:solidFill>
              </a:rPr>
              <a:t>almeno il 35 % </a:t>
            </a:r>
            <a:r>
              <a:rPr lang="it-IT" dirty="0"/>
              <a:t>del totale delle loro risorse FESR all'OS 1 e </a:t>
            </a:r>
            <a:r>
              <a:rPr lang="it-IT" b="1" dirty="0">
                <a:solidFill>
                  <a:schemeClr val="accent2"/>
                </a:solidFill>
              </a:rPr>
              <a:t>almeno il 30 % </a:t>
            </a:r>
            <a:r>
              <a:rPr lang="it-IT" dirty="0"/>
              <a:t>all'OS 2 </a:t>
            </a:r>
          </a:p>
          <a:p>
            <a:pPr marL="0" indent="0" algn="ctr">
              <a:buNone/>
            </a:pPr>
            <a:r>
              <a:rPr lang="it-IT" b="1" u="sng" dirty="0">
                <a:solidFill>
                  <a:schemeClr val="accent2"/>
                </a:solidFill>
              </a:rPr>
              <a:t>((OP 1 + OP 2) &gt; 65 %)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9597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675687" cy="504055"/>
          </a:xfrm>
        </p:spPr>
        <p:txBody>
          <a:bodyPr/>
          <a:lstStyle/>
          <a:p>
            <a:pPr>
              <a:defRPr/>
            </a:pPr>
            <a:r>
              <a:rPr lang="en-GB" sz="2800" dirty="0" err="1"/>
              <a:t>Ambiti</a:t>
            </a:r>
            <a:r>
              <a:rPr lang="en-GB" sz="2800" dirty="0"/>
              <a:t> di </a:t>
            </a:r>
            <a:r>
              <a:rPr lang="en-GB" sz="2800" dirty="0" err="1"/>
              <a:t>intervento</a:t>
            </a:r>
            <a:r>
              <a:rPr lang="en-GB" sz="2800" dirty="0"/>
              <a:t> FESR 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gray">
          <a:xfrm>
            <a:off x="417514" y="908720"/>
            <a:ext cx="8402958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Char char="•"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5"/>
              </a:buClr>
              <a:buFont typeface="Wingdings" panose="05000000000000000000" pitchFamily="2" charset="2"/>
              <a:buChar char=""/>
              <a:defRPr sz="20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9pPr>
          </a:lstStyle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Il FESR sostiene: </a:t>
            </a:r>
          </a:p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a) gli investimenti in infrastrutture; </a:t>
            </a:r>
          </a:p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b) gli investimenti legati all'accesso ai servizi; </a:t>
            </a:r>
          </a:p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c) gli investimenti produttivi in PMI; </a:t>
            </a:r>
          </a:p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d) attrezzature, software e attività immateriali; </a:t>
            </a:r>
          </a:p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e) l'informazione, la comunicazione, studi, le attività in rete, la collaborazione, lo scambio di esperienze e le attività che coinvolgono cluster; </a:t>
            </a:r>
          </a:p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f) l'assistenza tecnica. </a:t>
            </a:r>
            <a:endParaRPr lang="en-GB" sz="1800" b="0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en-GB" sz="1800" b="0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GB" sz="2000" b="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Inoltre</a:t>
            </a:r>
            <a:r>
              <a:rPr lang="en-GB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GB" sz="2000" b="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il</a:t>
            </a:r>
            <a:r>
              <a:rPr lang="en-GB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FESR </a:t>
            </a:r>
            <a:r>
              <a:rPr lang="en-GB" sz="2000" b="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sostiene</a:t>
            </a:r>
            <a:r>
              <a:rPr lang="en-GB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 algn="just">
              <a:spcBef>
                <a:spcPts val="0"/>
              </a:spcBef>
              <a:buClrTx/>
            </a:pPr>
            <a:r>
              <a:rPr lang="en-GB" sz="2000" b="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Investimenti</a:t>
            </a:r>
            <a:r>
              <a:rPr lang="en-GB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2000" b="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produttivi</a:t>
            </a:r>
            <a:r>
              <a:rPr lang="en-GB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2000" b="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nelle</a:t>
            </a:r>
            <a:r>
              <a:rPr lang="en-GB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2000" b="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imprese</a:t>
            </a:r>
            <a:r>
              <a:rPr lang="en-GB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diverse </a:t>
            </a:r>
            <a:r>
              <a:rPr lang="en-GB" sz="2000" b="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dalle</a:t>
            </a:r>
            <a:r>
              <a:rPr lang="en-GB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PMI </a:t>
            </a:r>
            <a:r>
              <a:rPr lang="it-IT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quando comportano cooperazione nell’ambito delle capacità in ricerca e innovazione delle PMI e l'assorbimento di tecnologie avanzate nell'ambito dell’</a:t>
            </a:r>
            <a:r>
              <a:rPr lang="it-IT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OP1</a:t>
            </a:r>
            <a:endParaRPr lang="it-IT" sz="2000" b="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spcBef>
                <a:spcPts val="0"/>
              </a:spcBef>
              <a:buClrTx/>
            </a:pPr>
            <a:r>
              <a:rPr lang="it-IT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Attività di formazione, apprendimento permanente e istruzione previste in ambito OP1 </a:t>
            </a:r>
            <a:endParaRPr lang="en-GB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8342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675687" cy="504055"/>
          </a:xfrm>
        </p:spPr>
        <p:txBody>
          <a:bodyPr/>
          <a:lstStyle/>
          <a:p>
            <a:pPr>
              <a:defRPr/>
            </a:pPr>
            <a:r>
              <a:rPr lang="en-GB" sz="2800" dirty="0" err="1"/>
              <a:t>Esclusioni</a:t>
            </a:r>
            <a:r>
              <a:rPr lang="en-GB" sz="2800" dirty="0"/>
              <a:t> FESR 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gray">
          <a:xfrm>
            <a:off x="417514" y="908720"/>
            <a:ext cx="8402958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Char char="•"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5"/>
              </a:buClr>
              <a:buFont typeface="Wingdings" panose="05000000000000000000" pitchFamily="2" charset="2"/>
              <a:buChar char=""/>
              <a:defRPr sz="20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9pPr>
          </a:lstStyle>
          <a:p>
            <a:pPr marL="0" indent="0" algn="just"/>
            <a:r>
              <a:rPr lang="it-IT" dirty="0">
                <a:latin typeface="Calibri" pitchFamily="34" charset="0"/>
                <a:cs typeface="Calibri" pitchFamily="34" charset="0"/>
              </a:rPr>
              <a:t>Il FESR e il Fondo di coesione </a:t>
            </a:r>
            <a:r>
              <a:rPr lang="it-IT" b="1" u="sng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</a:t>
            </a:r>
            <a:r>
              <a:rPr lang="it-IT" dirty="0">
                <a:latin typeface="Calibri" pitchFamily="34" charset="0"/>
                <a:cs typeface="Calibri" pitchFamily="34" charset="0"/>
              </a:rPr>
              <a:t> sostengono:</a:t>
            </a:r>
          </a:p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a) lo smantellamento o la costruzione di centrali nucleari;</a:t>
            </a:r>
          </a:p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b) gli investimenti volti a conseguire la riduzione delle emissioni di gas a effetto serra;</a:t>
            </a:r>
          </a:p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c) la fabbricazione, la trasformazione e la commercializzazione del tabacco e dei prodotti del tabacco;</a:t>
            </a:r>
          </a:p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d) le imprese in difficoltà;</a:t>
            </a:r>
          </a:p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e) gli investimenti in infrastrutture aeroportuali, eccetto nelle regioni ultraperiferiche;</a:t>
            </a:r>
          </a:p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f) </a:t>
            </a:r>
            <a:r>
              <a:rPr lang="it-IT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gli investimenti in attività di smaltimento dei rifiuti in discariche</a:t>
            </a:r>
            <a:r>
              <a:rPr lang="it-IT" dirty="0">
                <a:latin typeface="Calibri" pitchFamily="34" charset="0"/>
                <a:cs typeface="Calibri" pitchFamily="34" charset="0"/>
              </a:rPr>
              <a:t>;</a:t>
            </a:r>
          </a:p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g) </a:t>
            </a:r>
            <a:r>
              <a:rPr lang="it-IT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gli investimenti in impianti di trattamento dei rifiuti residui</a:t>
            </a:r>
            <a:r>
              <a:rPr lang="it-IT" dirty="0">
                <a:latin typeface="Calibri" pitchFamily="34" charset="0"/>
                <a:cs typeface="Calibri" pitchFamily="34" charset="0"/>
              </a:rPr>
              <a:t>;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5662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dirty="0"/>
              <a:t>Programma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0728"/>
            <a:ext cx="8363272" cy="5001419"/>
          </a:xfrm>
        </p:spPr>
        <p:txBody>
          <a:bodyPr/>
          <a:lstStyle/>
          <a:p>
            <a:pPr algn="ctr">
              <a:buNone/>
            </a:pPr>
            <a:r>
              <a:rPr lang="it-IT" b="1" dirty="0">
                <a:solidFill>
                  <a:schemeClr val="accent2"/>
                </a:solidFill>
              </a:rPr>
              <a:t>III giornata - 1 luglio 2020 </a:t>
            </a:r>
          </a:p>
          <a:p>
            <a:pPr algn="ctr">
              <a:buNone/>
            </a:pPr>
            <a:r>
              <a:rPr lang="it-IT" b="1" dirty="0">
                <a:solidFill>
                  <a:schemeClr val="accent2"/>
                </a:solidFill>
              </a:rPr>
              <a:t>La programmazione dei Fondi 2021-2027 </a:t>
            </a:r>
            <a:endParaRPr lang="it-IT" dirty="0">
              <a:solidFill>
                <a:schemeClr val="accent2"/>
              </a:solidFill>
            </a:endParaRPr>
          </a:p>
          <a:p>
            <a:pPr lvl="0"/>
            <a:r>
              <a:rPr lang="it-IT" dirty="0"/>
              <a:t>Gli obiettivi strategici e specifici dei Fondi</a:t>
            </a:r>
          </a:p>
          <a:p>
            <a:pPr lvl="0"/>
            <a:r>
              <a:rPr lang="it-IT" dirty="0"/>
              <a:t>Il FESR</a:t>
            </a:r>
          </a:p>
          <a:p>
            <a:pPr lvl="0"/>
            <a:r>
              <a:rPr lang="it-IT" dirty="0"/>
              <a:t>L’FSE +</a:t>
            </a:r>
          </a:p>
          <a:p>
            <a:pPr lvl="0"/>
            <a:r>
              <a:rPr lang="it-IT" dirty="0"/>
              <a:t>Le condizioni abilitanti </a:t>
            </a:r>
          </a:p>
          <a:p>
            <a:pPr lvl="0"/>
            <a:r>
              <a:rPr lang="it-IT" dirty="0"/>
              <a:t>I blocchi negoziali </a:t>
            </a:r>
          </a:p>
          <a:p>
            <a:pPr lvl="0"/>
            <a:r>
              <a:rPr lang="it-IT" dirty="0"/>
              <a:t>Aggiornamento sullo stato del negoziato in corso nell’ambito del “trilogo” (Commissione-Consiglio-Parlamento): i punti ancora in discussione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25926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675687" cy="504055"/>
          </a:xfrm>
        </p:spPr>
        <p:txBody>
          <a:bodyPr/>
          <a:lstStyle/>
          <a:p>
            <a:pPr>
              <a:defRPr/>
            </a:pPr>
            <a:r>
              <a:rPr lang="en-GB" sz="2800" dirty="0" err="1"/>
              <a:t>Esclusioni</a:t>
            </a:r>
            <a:r>
              <a:rPr lang="en-GB" sz="2800" dirty="0"/>
              <a:t> FESR 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gray">
          <a:xfrm>
            <a:off x="417514" y="908720"/>
            <a:ext cx="8546974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Char char="•"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5"/>
              </a:buClr>
              <a:buFont typeface="Wingdings" panose="05000000000000000000" pitchFamily="2" charset="2"/>
              <a:buChar char=""/>
              <a:defRPr sz="20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9pPr>
          </a:lstStyle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h) gli investimenti legati alla produzione, alla trasformazione, alla distribuzione, allo stoccaggio o alla combustione di combustibili fossili, ad eccezione degli investimenti legati ai veicoli puliti;</a:t>
            </a:r>
          </a:p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i) </a:t>
            </a:r>
            <a:r>
              <a:rPr lang="it-IT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gli investimenti in infrastrutture a banda larga </a:t>
            </a:r>
            <a:r>
              <a:rPr lang="it-IT" dirty="0">
                <a:latin typeface="Calibri" pitchFamily="34" charset="0"/>
                <a:cs typeface="Calibri" pitchFamily="34" charset="0"/>
              </a:rPr>
              <a:t>in zone in cui </a:t>
            </a:r>
            <a:r>
              <a:rPr lang="it-IT" strike="sngStrike" dirty="0">
                <a:latin typeface="Calibri" pitchFamily="34" charset="0"/>
                <a:cs typeface="Calibri" pitchFamily="34" charset="0"/>
              </a:rPr>
              <a:t>esistono almeno due reti a banda larga di categoria equivalente </a:t>
            </a:r>
            <a:r>
              <a:rPr lang="it-IT" dirty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esiste almeno una rete ad altissima capacità</a:t>
            </a:r>
            <a:r>
              <a:rPr lang="it-IT" dirty="0">
                <a:latin typeface="Calibri" pitchFamily="34" charset="0"/>
                <a:cs typeface="Calibri" pitchFamily="34" charset="0"/>
              </a:rPr>
              <a:t>;</a:t>
            </a:r>
          </a:p>
          <a:p>
            <a:pPr algn="just"/>
            <a:r>
              <a:rPr lang="it-IT" dirty="0">
                <a:latin typeface="Calibri" pitchFamily="34" charset="0"/>
                <a:cs typeface="Calibri" pitchFamily="34" charset="0"/>
              </a:rPr>
              <a:t>j) i finanziamenti per </a:t>
            </a:r>
            <a:r>
              <a:rPr lang="it-IT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l'acquisto di materiale rotabile </a:t>
            </a:r>
            <a:r>
              <a:rPr lang="it-IT" dirty="0">
                <a:latin typeface="Calibri" pitchFamily="34" charset="0"/>
                <a:cs typeface="Calibri" pitchFamily="34" charset="0"/>
              </a:rPr>
              <a:t>da utilizzare nel trasporto ferroviario, salvo nei casi in cui questo sia connesso:</a:t>
            </a:r>
          </a:p>
          <a:p>
            <a:pPr lvl="1" algn="just"/>
            <a:r>
              <a:rPr lang="it-IT" dirty="0">
                <a:latin typeface="Calibri" pitchFamily="34" charset="0"/>
                <a:cs typeface="Calibri" pitchFamily="34" charset="0"/>
              </a:rPr>
              <a:t>i) all'assolvimento di un obbligo di servizio pubblico oggetto di una gara di appalto pubblico, ai sensi del regolamento n. 1370/2007 modificato;</a:t>
            </a:r>
          </a:p>
          <a:p>
            <a:pPr lvl="1" algn="just"/>
            <a:r>
              <a:rPr lang="it-IT" dirty="0">
                <a:latin typeface="Calibri" pitchFamily="34" charset="0"/>
                <a:cs typeface="Calibri" pitchFamily="34" charset="0"/>
              </a:rPr>
              <a:t>ii) alla fornitura di servizi di trasporto ferroviario su linee completamente aperte alla concorrenza, e il beneficiario sia un nuovo operatore che soddisfa le condizioni per ottenere un finanziamento a norma del regolamento [Invest EU </a:t>
            </a:r>
            <a:r>
              <a:rPr lang="it-IT" dirty="0" err="1">
                <a:latin typeface="Calibri" pitchFamily="34" charset="0"/>
                <a:cs typeface="Calibri" pitchFamily="34" charset="0"/>
              </a:rPr>
              <a:t>regulation</a:t>
            </a:r>
            <a:r>
              <a:rPr lang="it-IT" dirty="0">
                <a:latin typeface="Calibri" pitchFamily="34" charset="0"/>
                <a:cs typeface="Calibri" pitchFamily="34" charset="0"/>
              </a:rPr>
              <a:t>].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47150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675687" cy="504055"/>
          </a:xfrm>
        </p:spPr>
        <p:txBody>
          <a:bodyPr/>
          <a:lstStyle/>
          <a:p>
            <a:pPr>
              <a:defRPr/>
            </a:pPr>
            <a:r>
              <a:rPr lang="en-GB" sz="2800" dirty="0" err="1"/>
              <a:t>Sviluppo</a:t>
            </a:r>
            <a:r>
              <a:rPr lang="en-GB" sz="2800" dirty="0"/>
              <a:t> </a:t>
            </a:r>
            <a:r>
              <a:rPr lang="en-GB" sz="2800" dirty="0" err="1"/>
              <a:t>territoriale</a:t>
            </a:r>
            <a:r>
              <a:rPr lang="en-GB" sz="2800" dirty="0"/>
              <a:t> </a:t>
            </a:r>
            <a:r>
              <a:rPr lang="en-GB" sz="2800" dirty="0" err="1"/>
              <a:t>integrato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gray">
          <a:xfrm>
            <a:off x="298513" y="1082750"/>
            <a:ext cx="8546974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Char char="•"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5"/>
              </a:buClr>
              <a:buFont typeface="Wingdings" panose="05000000000000000000" pitchFamily="2" charset="2"/>
              <a:buChar char=""/>
              <a:defRPr sz="20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r>
              <a:rPr lang="it-IT" dirty="0">
                <a:latin typeface="Calibri" pitchFamily="34" charset="0"/>
                <a:cs typeface="Calibri" pitchFamily="34" charset="0"/>
              </a:rPr>
              <a:t>Il FESR può sostenere lo sviluppo territoriale esclusivamente nelle forme mediante strategie di sviluppo territoriale e locale nelle forme seguenti: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it-IT" dirty="0">
                <a:latin typeface="Calibri" pitchFamily="34" charset="0"/>
                <a:cs typeface="Calibri" pitchFamily="34" charset="0"/>
              </a:rPr>
              <a:t>a) investimenti territoriali integrati (</a:t>
            </a:r>
            <a:r>
              <a:rPr lang="it-IT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ITI</a:t>
            </a:r>
            <a:r>
              <a:rPr lang="it-IT" dirty="0">
                <a:latin typeface="Calibri" pitchFamily="34" charset="0"/>
                <a:cs typeface="Calibri" pitchFamily="34" charset="0"/>
              </a:rPr>
              <a:t>);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it-IT" dirty="0">
                <a:latin typeface="Calibri" pitchFamily="34" charset="0"/>
                <a:cs typeface="Calibri" pitchFamily="34" charset="0"/>
              </a:rPr>
              <a:t>b) sviluppo locale di tipo partecipativo (</a:t>
            </a:r>
            <a:r>
              <a:rPr lang="it-IT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CLLD</a:t>
            </a:r>
            <a:r>
              <a:rPr lang="it-IT" dirty="0">
                <a:latin typeface="Calibri" pitchFamily="34" charset="0"/>
                <a:cs typeface="Calibri" pitchFamily="34" charset="0"/>
              </a:rPr>
              <a:t>);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it-IT" dirty="0">
                <a:latin typeface="Calibri" pitchFamily="34" charset="0"/>
                <a:cs typeface="Calibri" pitchFamily="34" charset="0"/>
              </a:rPr>
              <a:t>c) un </a:t>
            </a:r>
            <a:r>
              <a:rPr lang="it-IT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altro strumento territoriale </a:t>
            </a:r>
            <a:r>
              <a:rPr lang="it-IT" dirty="0">
                <a:latin typeface="Calibri" pitchFamily="34" charset="0"/>
                <a:cs typeface="Calibri" pitchFamily="34" charset="0"/>
              </a:rPr>
              <a:t>che fornisca sostegno alle iniziative elaborate dallo Stato membro per gli investimenti programmati per il FESR ai fini dell'obiettivo strategico 5.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2522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675687" cy="504055"/>
          </a:xfrm>
        </p:spPr>
        <p:txBody>
          <a:bodyPr/>
          <a:lstStyle/>
          <a:p>
            <a:pPr>
              <a:defRPr/>
            </a:pPr>
            <a:r>
              <a:rPr lang="en-GB" sz="2800" dirty="0" err="1"/>
              <a:t>Sviluppo</a:t>
            </a:r>
            <a:r>
              <a:rPr lang="en-GB" sz="2800" dirty="0"/>
              <a:t> </a:t>
            </a:r>
            <a:r>
              <a:rPr lang="en-GB" sz="2800" dirty="0" err="1"/>
              <a:t>urbano</a:t>
            </a:r>
            <a:r>
              <a:rPr lang="en-GB" sz="2800" dirty="0"/>
              <a:t> </a:t>
            </a:r>
            <a:r>
              <a:rPr lang="en-GB" sz="2800" dirty="0" err="1"/>
              <a:t>sostenibile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gray">
          <a:xfrm>
            <a:off x="298513" y="1082750"/>
            <a:ext cx="8546974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Char char="•"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5"/>
              </a:buClr>
              <a:buFont typeface="Wingdings" panose="05000000000000000000" pitchFamily="2" charset="2"/>
              <a:buChar char=""/>
              <a:defRPr sz="20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r>
              <a:rPr lang="it-IT" dirty="0">
                <a:latin typeface="Calibri" pitchFamily="34" charset="0"/>
                <a:cs typeface="Calibri" pitchFamily="34" charset="0"/>
              </a:rPr>
              <a:t>Il FESR sostiene lo sviluppo territoriale integrato, basato su strategie territoriali e concentrato su zone urbane </a:t>
            </a:r>
          </a:p>
          <a:p>
            <a:pPr marL="0" indent="0" algn="just">
              <a:buNone/>
            </a:pPr>
            <a:r>
              <a:rPr lang="it-IT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Almeno il 6 % delle risorse </a:t>
            </a:r>
            <a:r>
              <a:rPr lang="it-IT" dirty="0">
                <a:latin typeface="Calibri" pitchFamily="34" charset="0"/>
                <a:cs typeface="Calibri" pitchFamily="34" charset="0"/>
              </a:rPr>
              <a:t>del FESR disponibili a livello nazionale </a:t>
            </a:r>
            <a:r>
              <a:rPr lang="it-IT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è destinato allo sviluppo urbano sostenibile </a:t>
            </a:r>
            <a:r>
              <a:rPr lang="it-IT" dirty="0">
                <a:latin typeface="Calibri" pitchFamily="34" charset="0"/>
                <a:cs typeface="Calibri" pitchFamily="34" charset="0"/>
              </a:rPr>
              <a:t>sotto forma di sviluppo locale di tipo partecipativo, di investimenti territoriali integrati o di un altro strumento territoriale nell'ambito dell'OS 5.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03159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675687" cy="504055"/>
          </a:xfrm>
        </p:spPr>
        <p:txBody>
          <a:bodyPr/>
          <a:lstStyle/>
          <a:p>
            <a:pPr>
              <a:defRPr/>
            </a:pPr>
            <a:r>
              <a:rPr lang="en-GB" sz="2800" dirty="0" err="1"/>
              <a:t>Iniziativa</a:t>
            </a:r>
            <a:r>
              <a:rPr lang="en-GB" sz="2800" dirty="0"/>
              <a:t> </a:t>
            </a:r>
            <a:r>
              <a:rPr lang="en-GB" sz="2800" dirty="0" err="1"/>
              <a:t>urbana</a:t>
            </a:r>
            <a:r>
              <a:rPr lang="en-GB" sz="2800" dirty="0"/>
              <a:t> </a:t>
            </a:r>
            <a:r>
              <a:rPr lang="en-GB" sz="2800" dirty="0" err="1"/>
              <a:t>europea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gray">
          <a:xfrm>
            <a:off x="298513" y="1082750"/>
            <a:ext cx="8546974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Char char="•"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5"/>
              </a:buClr>
              <a:buFont typeface="Wingdings" panose="05000000000000000000" pitchFamily="2" charset="2"/>
              <a:buChar char=""/>
              <a:defRPr sz="20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4494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r>
              <a:rPr lang="it-IT" dirty="0">
                <a:latin typeface="Calibri" pitchFamily="34" charset="0"/>
                <a:cs typeface="Calibri" pitchFamily="34" charset="0"/>
              </a:rPr>
              <a:t>Il FESR sostiene anche </a:t>
            </a:r>
            <a:r>
              <a:rPr lang="it-IT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l'iniziativa urbana europea</a:t>
            </a:r>
            <a:r>
              <a:rPr lang="it-IT" dirty="0">
                <a:latin typeface="Calibri" pitchFamily="34" charset="0"/>
                <a:cs typeface="Calibri" pitchFamily="34" charset="0"/>
              </a:rPr>
              <a:t>, realizzata dalla Commissione in</a:t>
            </a:r>
            <a:r>
              <a:rPr lang="it-IT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gestione diretta e indiretta</a:t>
            </a:r>
            <a:r>
              <a:rPr lang="it-IT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0" indent="0" algn="just">
              <a:buNone/>
            </a:pPr>
            <a:r>
              <a:rPr lang="it-IT" dirty="0">
                <a:latin typeface="Calibri" pitchFamily="34" charset="0"/>
                <a:cs typeface="Calibri" pitchFamily="34" charset="0"/>
              </a:rPr>
              <a:t>Tale iniziativa copre tutte le zone urbane e sostiene l'agenda urbana per l'UE.</a:t>
            </a:r>
          </a:p>
          <a:p>
            <a:pPr marL="0" indent="0" algn="just">
              <a:buNone/>
            </a:pPr>
            <a:r>
              <a:rPr lang="it-IT" dirty="0">
                <a:latin typeface="Calibri" pitchFamily="34" charset="0"/>
                <a:cs typeface="Calibri" pitchFamily="34" charset="0"/>
              </a:rPr>
              <a:t>2. L'iniziativa urbana europea comprende i tre elementi costitutivi seguenti, riguardanti tutti lo sviluppo urbano sostenibile:</a:t>
            </a:r>
          </a:p>
          <a:p>
            <a:pPr marL="0" indent="0" algn="just">
              <a:buNone/>
            </a:pPr>
            <a:r>
              <a:rPr lang="it-IT" dirty="0">
                <a:latin typeface="Calibri" pitchFamily="34" charset="0"/>
                <a:cs typeface="Calibri" pitchFamily="34" charset="0"/>
              </a:rPr>
              <a:t>a) il sostegno dello sviluppo di capacità;</a:t>
            </a:r>
          </a:p>
          <a:p>
            <a:pPr marL="0" indent="0" algn="just">
              <a:buNone/>
            </a:pPr>
            <a:r>
              <a:rPr lang="it-IT" dirty="0">
                <a:latin typeface="Calibri" pitchFamily="34" charset="0"/>
                <a:cs typeface="Calibri" pitchFamily="34" charset="0"/>
              </a:rPr>
              <a:t>b) il sostegno delle azioni innovative;</a:t>
            </a:r>
          </a:p>
          <a:p>
            <a:pPr marL="0" indent="0" algn="just">
              <a:buNone/>
            </a:pPr>
            <a:r>
              <a:rPr lang="it-IT" dirty="0">
                <a:latin typeface="Calibri" pitchFamily="34" charset="0"/>
                <a:cs typeface="Calibri" pitchFamily="34" charset="0"/>
              </a:rPr>
              <a:t>c) il sostegno della conoscenza, dell'elaborazione di strategie e della comunicazione.</a:t>
            </a:r>
          </a:p>
          <a:p>
            <a:pPr marL="0" indent="0" algn="just">
              <a:buNone/>
            </a:pPr>
            <a:r>
              <a:rPr lang="it-IT" dirty="0">
                <a:latin typeface="Calibri" pitchFamily="34" charset="0"/>
                <a:cs typeface="Calibri" pitchFamily="34" charset="0"/>
              </a:rPr>
              <a:t>Su richiesta di uno o più Stati membri, l'iniziativa urbana europea può sostenere anche la cooperazione intergovernativa su questioni urbane.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94497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D332612E-00C2-4365-B962-9D21C505B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IL FSE+  E GLI OBIETTIVI SPECIFICI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672C1D-2817-4F00-950C-A1D9AC9F6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16775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E58A1642-BEA5-4CEE-9D75-1FCCD9F0D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FSE +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F965F54-3C97-4105-80D1-B59973A55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La proposta del regolamento prevede il </a:t>
            </a:r>
            <a:r>
              <a:rPr lang="it-IT" b="1" dirty="0">
                <a:solidFill>
                  <a:schemeClr val="accent2"/>
                </a:solidFill>
              </a:rPr>
              <a:t>Fondo sociale europeo Plus (FSE+) </a:t>
            </a:r>
            <a:r>
              <a:rPr lang="it-IT" dirty="0"/>
              <a:t>come principale strumento dell'UE per investire nelle persone e attuare il pilastro europeo dei diritti sociali. </a:t>
            </a:r>
          </a:p>
          <a:p>
            <a:pPr marL="0" indent="0">
              <a:buNone/>
            </a:pPr>
            <a:r>
              <a:rPr lang="it-IT" dirty="0"/>
              <a:t>Il FSE+ accorpa i fondi e i programmi seguenti: </a:t>
            </a:r>
          </a:p>
          <a:p>
            <a:r>
              <a:rPr lang="it-IT" dirty="0"/>
              <a:t>Fondo sociale europeo (</a:t>
            </a:r>
            <a:r>
              <a:rPr lang="it-IT" b="1" dirty="0">
                <a:solidFill>
                  <a:schemeClr val="accent2"/>
                </a:solidFill>
              </a:rPr>
              <a:t>FSE</a:t>
            </a:r>
            <a:r>
              <a:rPr lang="it-IT" dirty="0"/>
              <a:t>) e l'iniziativa a favore dell'occupazione giovanile (</a:t>
            </a:r>
            <a:r>
              <a:rPr lang="it-IT" b="1" dirty="0">
                <a:solidFill>
                  <a:schemeClr val="accent2"/>
                </a:solidFill>
              </a:rPr>
              <a:t>IOG</a:t>
            </a:r>
            <a:r>
              <a:rPr lang="it-IT" dirty="0"/>
              <a:t>); </a:t>
            </a:r>
          </a:p>
          <a:p>
            <a:r>
              <a:rPr lang="it-IT" dirty="0"/>
              <a:t>Fondo di aiuti europei agli indigenti (</a:t>
            </a:r>
            <a:r>
              <a:rPr lang="it-IT" b="1" dirty="0">
                <a:solidFill>
                  <a:schemeClr val="accent2"/>
                </a:solidFill>
              </a:rPr>
              <a:t>FEAD</a:t>
            </a:r>
            <a:r>
              <a:rPr lang="it-IT" dirty="0"/>
              <a:t>); </a:t>
            </a:r>
          </a:p>
          <a:p>
            <a:r>
              <a:rPr lang="it-IT" dirty="0"/>
              <a:t>il programma per l'occupazione e l'innovazione sociale (</a:t>
            </a:r>
            <a:r>
              <a:rPr lang="it-IT" b="1" dirty="0" err="1">
                <a:solidFill>
                  <a:schemeClr val="accent2"/>
                </a:solidFill>
              </a:rPr>
              <a:t>EaSI</a:t>
            </a:r>
            <a:r>
              <a:rPr lang="it-IT" dirty="0"/>
              <a:t>)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4E5331D-CD5F-4E99-B7E4-6F0767266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9E5C10-DF0C-4D43-A82D-91715331A7B6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32319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E58A1642-BEA5-4CEE-9D75-1FCCD9F0D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Proposta della CE di modifica del FSE + del 28 maggio 2020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F965F54-3C97-4105-80D1-B59973A55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trike="sngStrike" dirty="0"/>
              <a:t>il programma d'azione dell'Unione in materia di salute (il </a:t>
            </a:r>
            <a:r>
              <a:rPr lang="it-IT" b="1" strike="sngStrike" dirty="0">
                <a:solidFill>
                  <a:schemeClr val="accent2"/>
                </a:solidFill>
              </a:rPr>
              <a:t>programma per la salut</a:t>
            </a:r>
            <a:r>
              <a:rPr lang="it-IT" b="1" strike="sngStrike" dirty="0">
                <a:solidFill>
                  <a:srgbClr val="0033CC"/>
                </a:solidFill>
              </a:rPr>
              <a:t>e</a:t>
            </a:r>
            <a:r>
              <a:rPr lang="it-IT" strike="sngStrike" dirty="0"/>
              <a:t>)</a:t>
            </a:r>
          </a:p>
          <a:p>
            <a:r>
              <a:rPr lang="it-IT" b="1" u="sng" dirty="0">
                <a:solidFill>
                  <a:schemeClr val="accent2"/>
                </a:solidFill>
              </a:rPr>
              <a:t>Il programma per la salute non fa quindi più parte del Fondo sociale europeo Plus</a:t>
            </a:r>
            <a:r>
              <a:rPr lang="it-IT" dirty="0"/>
              <a:t>.</a:t>
            </a:r>
          </a:p>
          <a:p>
            <a:r>
              <a:rPr lang="it-IT" dirty="0"/>
              <a:t>La Commissione propone inoltre di istituire un </a:t>
            </a:r>
            <a:r>
              <a:rPr lang="it-IT" b="1" dirty="0">
                <a:solidFill>
                  <a:schemeClr val="accent2"/>
                </a:solidFill>
              </a:rPr>
              <a:t>programma per la salute molto rafforzato </a:t>
            </a:r>
            <a:r>
              <a:rPr lang="it-IT" dirty="0"/>
              <a:t>che, dati l'entità e la portata, dovrebbe costituire un programma autonomo gestito direttamente dalla Commissione. </a:t>
            </a:r>
          </a:p>
          <a:p>
            <a:r>
              <a:rPr lang="it-IT" dirty="0"/>
              <a:t>Tenuto conto, tuttavia, della necessità di coordinare strettamente i due programmi, la proposta modificata relativa al FSE+ comprende disposizioni che invitano a garantire </a:t>
            </a:r>
            <a:r>
              <a:rPr lang="it-IT" b="1" dirty="0">
                <a:solidFill>
                  <a:schemeClr val="accent2"/>
                </a:solidFill>
              </a:rPr>
              <a:t>sinergie e complementarità a livello di azioni tra il FSE+ e il nuovo programma dell'UE per la salute</a:t>
            </a:r>
            <a:r>
              <a:rPr lang="it-IT" dirty="0"/>
              <a:t>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4E5331D-CD5F-4E99-B7E4-6F0767266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9E5C10-DF0C-4D43-A82D-91715331A7B6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15347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E58A1642-BEA5-4CEE-9D75-1FCCD9F0D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FSE +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F965F54-3C97-4105-80D1-B59973A55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L'accorpamento dei fondi persegue un triplice obiettivo: </a:t>
            </a:r>
          </a:p>
          <a:p>
            <a:pPr marL="457200" indent="-457200">
              <a:buFont typeface="+mj-lt"/>
              <a:buAutoNum type="arabicPeriod"/>
            </a:pPr>
            <a:r>
              <a:rPr lang="it-IT" b="1" dirty="0">
                <a:solidFill>
                  <a:schemeClr val="accent2"/>
                </a:solidFill>
              </a:rPr>
              <a:t>rafforzare la coerenza </a:t>
            </a:r>
            <a:r>
              <a:rPr lang="it-IT" dirty="0"/>
              <a:t>e le sinergie fra strumenti complementari dell'UE che forniscono un importante sostegno alle persone e che sono finalizzati a migliorare il loro tenore di vita, attraverso lo sviluppo di approcci più integrati alla programmazione e all'attuazione; </a:t>
            </a:r>
          </a:p>
          <a:p>
            <a:pPr marL="457200" indent="-457200">
              <a:buFont typeface="+mj-lt"/>
              <a:buAutoNum type="arabicPeriod"/>
            </a:pPr>
            <a:r>
              <a:rPr lang="it-IT" b="1" dirty="0">
                <a:solidFill>
                  <a:schemeClr val="accent2"/>
                </a:solidFill>
              </a:rPr>
              <a:t>aumentare la flessibilità </a:t>
            </a:r>
            <a:r>
              <a:rPr lang="it-IT" dirty="0"/>
              <a:t>e consentire ai fondi di rispondere meglio alle sfide individuate nel ciclo di governance economica e alle priorità a livello dell'UE; 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permettere la </a:t>
            </a:r>
            <a:r>
              <a:rPr lang="it-IT" b="1" dirty="0">
                <a:solidFill>
                  <a:schemeClr val="accent2"/>
                </a:solidFill>
              </a:rPr>
              <a:t>semplificazione</a:t>
            </a:r>
            <a:r>
              <a:rPr lang="it-IT" dirty="0"/>
              <a:t> della programmazione e della gestione dei fondi, riducendo così l'onere amministrativo per le autorità e i beneficiari.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4E5331D-CD5F-4E99-B7E4-6F0767266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9E5C10-DF0C-4D43-A82D-91715331A7B6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47233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8E5462-0137-48E9-8A9F-7252B83D4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nuovo FSE +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C30CC0-C125-4238-B510-0F3D564FA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3816424"/>
          </a:xfrm>
        </p:spPr>
        <p:txBody>
          <a:bodyPr/>
          <a:lstStyle/>
          <a:p>
            <a:r>
              <a:rPr lang="it-IT" dirty="0"/>
              <a:t>Per trarre insegnamenti dalla crisi attuale, è indispensabile che il quadro giuridico della politica di coesione preveda meccanismi a cui fare rapidamente ricorso in caso di circostanze eccezionali nel prossimo decennio. </a:t>
            </a:r>
          </a:p>
          <a:p>
            <a:r>
              <a:rPr lang="it-IT" dirty="0"/>
              <a:t>Vengono pertanto proposte </a:t>
            </a:r>
            <a:r>
              <a:rPr lang="it-IT" b="1" dirty="0">
                <a:solidFill>
                  <a:schemeClr val="accent2"/>
                </a:solidFill>
              </a:rPr>
              <a:t>misure temporanee per l'utilizzo del FSE+ in risposta a circostanze eccezionali e inconsuete </a:t>
            </a:r>
            <a:r>
              <a:rPr lang="it-IT" dirty="0"/>
              <a:t>per garantire che, in un numero limitato di condizioni specifiche, possano essere concesse deroghe ad alcune norme per agevolare la risposta a tali circostanze.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31BDF47-49CF-44CF-805B-EEAD18261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10212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8E5462-0137-48E9-8A9F-7252B83D4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nuovo FSE + le deroghe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C30CC0-C125-4238-B510-0F3D564FA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>
                <a:solidFill>
                  <a:schemeClr val="accent2"/>
                </a:solidFill>
              </a:rPr>
              <a:t>Le deroghe dovrebbero comprendere</a:t>
            </a:r>
            <a:r>
              <a:rPr lang="it-IT" dirty="0"/>
              <a:t>:</a:t>
            </a:r>
          </a:p>
          <a:p>
            <a:r>
              <a:rPr lang="it-IT" dirty="0"/>
              <a:t> la possibilità di estendere l'ambito di applicazione del FSE+, </a:t>
            </a:r>
            <a:r>
              <a:rPr lang="it-IT" b="1" dirty="0">
                <a:solidFill>
                  <a:schemeClr val="accent2"/>
                </a:solidFill>
              </a:rPr>
              <a:t>ad esempio </a:t>
            </a:r>
            <a:r>
              <a:rPr lang="it-IT" dirty="0"/>
              <a:t>per quanto riguarda </a:t>
            </a:r>
            <a:r>
              <a:rPr lang="it-IT" dirty="0">
                <a:solidFill>
                  <a:schemeClr val="accent2"/>
                </a:solidFill>
              </a:rPr>
              <a:t>il sostegno a regimi di riduzione dell'orario lavorativo che non sono associati a misure attive</a:t>
            </a:r>
            <a:r>
              <a:rPr lang="it-IT" dirty="0"/>
              <a:t> </a:t>
            </a:r>
          </a:p>
          <a:p>
            <a:r>
              <a:rPr lang="it-IT" dirty="0"/>
              <a:t>consentire, ove necessario, di </a:t>
            </a:r>
            <a:r>
              <a:rPr lang="it-IT" b="1" dirty="0">
                <a:solidFill>
                  <a:schemeClr val="accent2"/>
                </a:solidFill>
              </a:rPr>
              <a:t>semplificare in via temporanea i requisiti di</a:t>
            </a:r>
            <a:r>
              <a:rPr lang="it-IT" dirty="0"/>
              <a:t> </a:t>
            </a:r>
            <a:r>
              <a:rPr lang="it-IT" b="1" dirty="0">
                <a:solidFill>
                  <a:schemeClr val="accent2"/>
                </a:solidFill>
              </a:rPr>
              <a:t>concentrazione tematica </a:t>
            </a:r>
            <a:r>
              <a:rPr lang="it-IT" dirty="0"/>
              <a:t>per fornire una risposta efficace a tali circostanze eccezionali e inconsuete.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31BDF47-49CF-44CF-805B-EEAD18261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2677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ACB346E9-F9D6-4A10-88D9-C269C8C6A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>
                <a:solidFill>
                  <a:srgbClr val="FF0000"/>
                </a:solidFill>
              </a:rPr>
              <a:t>GLI OBIETTIVI STRATEGICI (</a:t>
            </a:r>
            <a:r>
              <a:rPr lang="it-IT" sz="2800" i="1" dirty="0">
                <a:solidFill>
                  <a:srgbClr val="FF0000"/>
                </a:solidFill>
              </a:rPr>
              <a:t>Policy </a:t>
            </a:r>
            <a:r>
              <a:rPr lang="it-IT" sz="2800" i="1" dirty="0" err="1">
                <a:solidFill>
                  <a:srgbClr val="FF0000"/>
                </a:solidFill>
              </a:rPr>
              <a:t>objectives</a:t>
            </a:r>
            <a:r>
              <a:rPr lang="it-IT" sz="28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92E088C-4228-4533-BF03-9A2DF6072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59542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D1A8A3-AF95-4FF8-8E87-0BBB66D57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FSE +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A16394-B34E-4090-851A-AE3CE4186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Il FSE+ prevede due componenti. </a:t>
            </a:r>
          </a:p>
          <a:p>
            <a:pPr marL="457200" indent="-457200">
              <a:buFont typeface="+mj-lt"/>
              <a:buAutoNum type="arabicPeriod"/>
            </a:pPr>
            <a:r>
              <a:rPr lang="it-IT" b="1" dirty="0">
                <a:solidFill>
                  <a:schemeClr val="accent2"/>
                </a:solidFill>
              </a:rPr>
              <a:t>attuata in regime di gestione concorrente</a:t>
            </a:r>
            <a:r>
              <a:rPr lang="it-IT" dirty="0"/>
              <a:t>, riguarda il (precedente) FSE, e l'assistenza materiale di base alle persone indigenti, che corrisponde agli obiettivi specifici di cui all'articolo 4, paragrafo 1 </a:t>
            </a:r>
          </a:p>
          <a:p>
            <a:pPr marL="457200" indent="-457200">
              <a:buFont typeface="+mj-lt"/>
              <a:buAutoNum type="arabicPeriod"/>
            </a:pPr>
            <a:r>
              <a:rPr lang="it-IT" b="1" dirty="0">
                <a:solidFill>
                  <a:schemeClr val="accent2"/>
                </a:solidFill>
              </a:rPr>
              <a:t>attuata in regime di gestione diretta e indiretta</a:t>
            </a:r>
            <a:r>
              <a:rPr lang="it-IT" dirty="0"/>
              <a:t>, si riferisce ad azioni intese a promuovere l'occupazione e l'innovazione sociale (</a:t>
            </a:r>
            <a:r>
              <a:rPr lang="it-IT" dirty="0" err="1"/>
              <a:t>EaSI</a:t>
            </a:r>
            <a:r>
              <a:rPr lang="it-IT" dirty="0"/>
              <a:t>), che corrisponde agli obiettivi di cui all'articolo 4, paragrafo 1, e all'articolo 23 (la "componente Occupazione e innovazione sociale")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AEFCF94-D257-4937-9E54-819B04300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9015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39E3C4-795D-46FD-B3DC-CA1E00947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Obiettivi FSE+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5703F6-BB50-4E4E-9265-EAAF34C38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965" y="1844824"/>
            <a:ext cx="8229600" cy="3528392"/>
          </a:xfrm>
        </p:spPr>
        <p:txBody>
          <a:bodyPr/>
          <a:lstStyle/>
          <a:p>
            <a:r>
              <a:rPr lang="it-IT" b="1" dirty="0">
                <a:solidFill>
                  <a:schemeClr val="accent2"/>
                </a:solidFill>
              </a:rPr>
              <a:t>Il FSE+ mira </a:t>
            </a:r>
            <a:r>
              <a:rPr lang="it-IT" dirty="0"/>
              <a:t>a sostenere gli Stati membri nel conseguire livelli elevati di occupazione, una protezione sociale equa e una forza lavoro qualificata e resiliente, pronta per il mondo del lavoro del futuro; </a:t>
            </a:r>
          </a:p>
          <a:p>
            <a:r>
              <a:rPr lang="it-IT" b="1" dirty="0">
                <a:solidFill>
                  <a:schemeClr val="accent2"/>
                </a:solidFill>
              </a:rPr>
              <a:t>Il FSE+ sostiene, </a:t>
            </a:r>
            <a:r>
              <a:rPr lang="it-IT" dirty="0"/>
              <a:t>integra e dota di valore aggiunto le politiche degli Stati membri al fine di garantire pari opportunità, accesso al mercato del lavoro, condizioni di lavoro eque, protezione sociale e inclusione.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C99D77F-AA3F-4177-97F6-974515816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32959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D90516-D14E-48EC-AD83-FCD1B1A47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Obiettivi specifici </a:t>
            </a:r>
            <a:r>
              <a:rPr lang="it-IT" sz="2000" dirty="0"/>
              <a:t>(art.  4. par 1 bozza Reg. FSE+)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057513-E4AE-4414-A587-03908A75E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644003"/>
            <a:ext cx="8229600" cy="1996654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Il FSE+ sostiene i seguenti </a:t>
            </a:r>
            <a:r>
              <a:rPr lang="it-IT" b="1" dirty="0">
                <a:solidFill>
                  <a:schemeClr val="accent2"/>
                </a:solidFill>
              </a:rPr>
              <a:t>11 obiettivi specifici </a:t>
            </a:r>
            <a:r>
              <a:rPr lang="it-IT" dirty="0"/>
              <a:t>nelle aree di intervento:</a:t>
            </a:r>
          </a:p>
          <a:p>
            <a:r>
              <a:rPr lang="it-IT" dirty="0"/>
              <a:t>dell'occupazione, </a:t>
            </a:r>
          </a:p>
          <a:p>
            <a:r>
              <a:rPr lang="it-IT" dirty="0"/>
              <a:t>dell'istruzione </a:t>
            </a:r>
          </a:p>
          <a:p>
            <a:r>
              <a:rPr lang="it-IT" dirty="0"/>
              <a:t>dell'inclusione sociale</a:t>
            </a:r>
          </a:p>
          <a:p>
            <a:pPr marL="0" indent="0">
              <a:buNone/>
            </a:pPr>
            <a:r>
              <a:rPr lang="it-IT" dirty="0"/>
              <a:t>contribuendo all'obiettivo politico di "</a:t>
            </a:r>
            <a:r>
              <a:rPr lang="it-IT" b="1" dirty="0">
                <a:solidFill>
                  <a:schemeClr val="accent2"/>
                </a:solidFill>
              </a:rPr>
              <a:t>Un'Europa più sociale – Attuazione del pilastro europeo dei diritti sociali»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A741001-703F-4681-A3EF-FCD621453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55485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olo 1"/>
          <p:cNvSpPr>
            <a:spLocks noGrp="1"/>
          </p:cNvSpPr>
          <p:nvPr>
            <p:ph type="title"/>
          </p:nvPr>
        </p:nvSpPr>
        <p:spPr>
          <a:xfrm>
            <a:off x="457200" y="115889"/>
            <a:ext cx="8229600" cy="576808"/>
          </a:xfrm>
        </p:spPr>
        <p:txBody>
          <a:bodyPr/>
          <a:lstStyle/>
          <a:p>
            <a:pPr algn="ctr"/>
            <a:r>
              <a:rPr lang="it-IT" dirty="0"/>
              <a:t>Gli obiettivi specifici: OP 4 - FSE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706124"/>
              </p:ext>
            </p:extLst>
          </p:nvPr>
        </p:nvGraphicFramePr>
        <p:xfrm>
          <a:off x="251520" y="692696"/>
          <a:ext cx="8640960" cy="5919724"/>
        </p:xfrm>
        <a:graphic>
          <a:graphicData uri="http://schemas.openxmlformats.org/drawingml/2006/table">
            <a:tbl>
              <a:tblPr/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891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59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74074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latin typeface="Calibri"/>
                          <a:ea typeface="Calibri"/>
                          <a:cs typeface="Calibri"/>
                        </a:rPr>
                        <a:t>Europa più sociale</a:t>
                      </a:r>
                      <a:endParaRPr lang="it-I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latin typeface="Calibri"/>
                          <a:ea typeface="Calibri"/>
                          <a:cs typeface="Calibri"/>
                        </a:rPr>
                        <a:t>migliorare l'</a:t>
                      </a:r>
                      <a:r>
                        <a:rPr lang="it-IT" sz="1800" b="1" dirty="0">
                          <a:solidFill>
                            <a:schemeClr val="accent2"/>
                          </a:solidFill>
                          <a:latin typeface="Calibri"/>
                          <a:ea typeface="Calibri"/>
                          <a:cs typeface="Calibri"/>
                        </a:rPr>
                        <a:t>accesso all'occupazione </a:t>
                      </a:r>
                      <a:r>
                        <a:rPr lang="it-IT" sz="1800" dirty="0">
                          <a:latin typeface="Calibri"/>
                          <a:ea typeface="Calibri"/>
                          <a:cs typeface="Calibri"/>
                        </a:rPr>
                        <a:t>di tutte le persone in cerca di lavoro, in particolare i giovani e i disoccupati di lungo periodo, e delle persone inattive, promuovendo il lavoro autonomo e l'economia sociale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FSE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083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latin typeface="Calibri"/>
                          <a:ea typeface="Calibri"/>
                          <a:cs typeface="Calibri"/>
                        </a:rPr>
                        <a:t>modernizzare le istituzioni e i servizi del </a:t>
                      </a:r>
                      <a:r>
                        <a:rPr lang="it-IT" sz="1800" b="1" dirty="0">
                          <a:solidFill>
                            <a:schemeClr val="accent2"/>
                          </a:solidFill>
                          <a:latin typeface="Calibri"/>
                          <a:ea typeface="Calibri"/>
                          <a:cs typeface="Calibri"/>
                        </a:rPr>
                        <a:t>mercato del lavoro </a:t>
                      </a:r>
                      <a:r>
                        <a:rPr lang="it-IT" sz="1800" dirty="0">
                          <a:latin typeface="Calibri"/>
                          <a:ea typeface="Calibri"/>
                          <a:cs typeface="Calibri"/>
                        </a:rPr>
                        <a:t>per valutare e anticipare le esigenze in termini di competenze e garantire un'assistenza e un sostegno tempestivi e su misura nel contesto dell'incontro della domanda e dell'offerta, delle transizioni e della mobilità nel mercato del lavoro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FSE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407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2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latin typeface="Calibri"/>
                          <a:ea typeface="Calibri"/>
                          <a:cs typeface="Calibri"/>
                        </a:rPr>
                        <a:t>promuovere la </a:t>
                      </a:r>
                      <a:r>
                        <a:rPr lang="it-IT" sz="1800" b="1" dirty="0">
                          <a:solidFill>
                            <a:schemeClr val="accent2"/>
                          </a:solidFill>
                          <a:latin typeface="Calibri"/>
                          <a:ea typeface="Calibri"/>
                          <a:cs typeface="Calibri"/>
                        </a:rPr>
                        <a:t>partecipazione delle donne al mercato del lavoro</a:t>
                      </a:r>
                      <a:r>
                        <a:rPr lang="it-IT" sz="1800" dirty="0">
                          <a:latin typeface="Calibri"/>
                          <a:ea typeface="Calibri"/>
                          <a:cs typeface="Calibri"/>
                        </a:rPr>
                        <a:t>, un migliore equilibrio tra lavoro e vita privata, compreso l'accesso all'assistenza all'infanzia, un ambiente di lavoro sano e adeguato che tiene conto dei rischi per la salute, l'adattamento dei lavoratori, delle imprese e degli imprenditori ai cambiamenti e un invecchiamento attivo e sano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2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FSE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731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4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latin typeface="Calibri"/>
                          <a:ea typeface="Calibri"/>
                          <a:cs typeface="Calibri"/>
                        </a:rPr>
                        <a:t>migliorare la qualità, l'efficacia e la rilevanza per il mercato del lavoro dei </a:t>
                      </a:r>
                      <a:r>
                        <a:rPr lang="it-IT" sz="1800" b="1" dirty="0">
                          <a:solidFill>
                            <a:schemeClr val="accent2"/>
                          </a:solidFill>
                          <a:latin typeface="Calibri"/>
                          <a:ea typeface="Calibri"/>
                          <a:cs typeface="Calibri"/>
                        </a:rPr>
                        <a:t>sistemi di istruzione e di formazione</a:t>
                      </a:r>
                      <a:r>
                        <a:rPr lang="it-IT" sz="1800" dirty="0">
                          <a:latin typeface="Calibri"/>
                          <a:ea typeface="Calibri"/>
                          <a:cs typeface="Calibri"/>
                        </a:rPr>
                        <a:t>, per sostenere l'acquisizione delle competenze chiave, comprese le competenze digitali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FSE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40528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olo 1"/>
          <p:cNvSpPr>
            <a:spLocks noGrp="1"/>
          </p:cNvSpPr>
          <p:nvPr>
            <p:ph type="title"/>
          </p:nvPr>
        </p:nvSpPr>
        <p:spPr>
          <a:xfrm>
            <a:off x="457200" y="115889"/>
            <a:ext cx="8229600" cy="576808"/>
          </a:xfrm>
        </p:spPr>
        <p:txBody>
          <a:bodyPr/>
          <a:lstStyle/>
          <a:p>
            <a:pPr algn="ctr"/>
            <a:r>
              <a:rPr lang="it-IT" dirty="0"/>
              <a:t>Gli obiettivi specifici: OP 4 - FSE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318084"/>
              </p:ext>
            </p:extLst>
          </p:nvPr>
        </p:nvGraphicFramePr>
        <p:xfrm>
          <a:off x="251520" y="692696"/>
          <a:ext cx="8640960" cy="5553542"/>
        </p:xfrm>
        <a:graphic>
          <a:graphicData uri="http://schemas.openxmlformats.org/drawingml/2006/table">
            <a:tbl>
              <a:tblPr/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56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59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74074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latin typeface="Calibri"/>
                          <a:ea typeface="Calibri"/>
                          <a:cs typeface="Calibri"/>
                        </a:rPr>
                        <a:t>Europa più sociale</a:t>
                      </a:r>
                      <a:endParaRPr lang="it-I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2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latin typeface="Calibri"/>
                          <a:ea typeface="Calibri"/>
                          <a:cs typeface="Calibri"/>
                        </a:rPr>
                        <a:t>promuovere la </a:t>
                      </a:r>
                      <a:r>
                        <a:rPr lang="it-IT" sz="1800" b="1" dirty="0">
                          <a:solidFill>
                            <a:schemeClr val="accent2"/>
                          </a:solidFill>
                          <a:latin typeface="Calibri"/>
                          <a:ea typeface="Calibri"/>
                          <a:cs typeface="Calibri"/>
                        </a:rPr>
                        <a:t>parità di accesso e di completamento di un'istruzione e una formazione inclusive e di qualità</a:t>
                      </a:r>
                      <a:r>
                        <a:rPr lang="it-IT" sz="1800" dirty="0">
                          <a:latin typeface="Calibri"/>
                          <a:ea typeface="Calibri"/>
                          <a:cs typeface="Calibri"/>
                        </a:rPr>
                        <a:t>, in particolare per i gruppi svantaggiati, dall'educazione e dall'assistenza prescolare, attraverso l'istruzione e la formazione generale e professionale, fino al livello terziario e all'istruzione e all'apprendimento in età adulta, anche agevolando la mobilità a fini di apprendimento per tutti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2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FSE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083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2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6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latin typeface="Calibri"/>
                          <a:ea typeface="Calibri"/>
                          <a:cs typeface="Calibri"/>
                        </a:rPr>
                        <a:t>promuovere l'</a:t>
                      </a:r>
                      <a:r>
                        <a:rPr lang="it-IT" sz="1800" b="1" dirty="0">
                          <a:solidFill>
                            <a:schemeClr val="accent2"/>
                          </a:solidFill>
                          <a:latin typeface="Calibri"/>
                          <a:ea typeface="Calibri"/>
                          <a:cs typeface="Calibri"/>
                        </a:rPr>
                        <a:t>apprendimento lungo tutto l'arco della vita</a:t>
                      </a:r>
                      <a:r>
                        <a:rPr lang="it-IT" sz="1800" dirty="0">
                          <a:latin typeface="Calibri"/>
                          <a:ea typeface="Calibri"/>
                          <a:cs typeface="Calibri"/>
                        </a:rPr>
                        <a:t>, in particolare le opportunità di perfezionamento e di riqualificazione flessibili per tutti, tenendo conto delle competenze digitali, anticipando meglio il cambiamento e le nuove competenze richieste sulla base delle esigenze del mercato del lavoro, facilitando il </a:t>
                      </a:r>
                      <a:r>
                        <a:rPr lang="it-IT" sz="1800" dirty="0" err="1">
                          <a:latin typeface="Calibri"/>
                          <a:ea typeface="Calibri"/>
                          <a:cs typeface="Calibri"/>
                        </a:rPr>
                        <a:t>riorientamento</a:t>
                      </a:r>
                      <a:r>
                        <a:rPr lang="it-IT" sz="1800" dirty="0">
                          <a:latin typeface="Calibri"/>
                          <a:ea typeface="Calibri"/>
                          <a:cs typeface="Calibri"/>
                        </a:rPr>
                        <a:t> professionale e promuovendo la mobilità professionale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2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FSE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407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7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latin typeface="Calibri"/>
                          <a:ea typeface="Calibri"/>
                          <a:cs typeface="Calibri"/>
                        </a:rPr>
                        <a:t>incentivare l'</a:t>
                      </a:r>
                      <a:r>
                        <a:rPr lang="it-IT" sz="1800" b="1" dirty="0">
                          <a:solidFill>
                            <a:schemeClr val="accent2"/>
                          </a:solidFill>
                          <a:latin typeface="Calibri"/>
                          <a:ea typeface="Calibri"/>
                          <a:cs typeface="Calibri"/>
                        </a:rPr>
                        <a:t>inclusione attiva</a:t>
                      </a:r>
                      <a:r>
                        <a:rPr lang="it-IT" sz="1800" dirty="0">
                          <a:latin typeface="Calibri"/>
                          <a:ea typeface="Calibri"/>
                          <a:cs typeface="Calibri"/>
                        </a:rPr>
                        <a:t>, per promuovere le pari opportunità e la partecipazione attiva, e migliorare l'</a:t>
                      </a:r>
                      <a:r>
                        <a:rPr lang="it-IT" sz="1800" dirty="0" err="1">
                          <a:latin typeface="Calibri"/>
                          <a:ea typeface="Calibri"/>
                          <a:cs typeface="Calibri"/>
                        </a:rPr>
                        <a:t>occupabilità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FSE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42345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olo 1"/>
          <p:cNvSpPr>
            <a:spLocks noGrp="1"/>
          </p:cNvSpPr>
          <p:nvPr>
            <p:ph type="title"/>
          </p:nvPr>
        </p:nvSpPr>
        <p:spPr>
          <a:xfrm>
            <a:off x="457200" y="115889"/>
            <a:ext cx="8229600" cy="576808"/>
          </a:xfrm>
        </p:spPr>
        <p:txBody>
          <a:bodyPr/>
          <a:lstStyle/>
          <a:p>
            <a:pPr algn="ctr"/>
            <a:r>
              <a:rPr lang="it-IT" dirty="0"/>
              <a:t>Gli obiettivi specifici: OP 4 - FSE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947020"/>
              </p:ext>
            </p:extLst>
          </p:nvPr>
        </p:nvGraphicFramePr>
        <p:xfrm>
          <a:off x="251520" y="692696"/>
          <a:ext cx="8640960" cy="5604768"/>
        </p:xfrm>
        <a:graphic>
          <a:graphicData uri="http://schemas.openxmlformats.org/drawingml/2006/table">
            <a:tbl>
              <a:tblPr/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48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59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74074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latin typeface="Calibri"/>
                          <a:ea typeface="Calibri"/>
                          <a:cs typeface="Calibri"/>
                        </a:rPr>
                        <a:t>Europa più sociale</a:t>
                      </a:r>
                      <a:endParaRPr lang="it-I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8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promuovere l'</a:t>
                      </a:r>
                      <a:r>
                        <a:rPr lang="it-IT" sz="2000" b="1" dirty="0">
                          <a:solidFill>
                            <a:schemeClr val="accent2"/>
                          </a:solidFill>
                          <a:latin typeface="Calibri"/>
                          <a:ea typeface="Calibri"/>
                          <a:cs typeface="Calibri"/>
                        </a:rPr>
                        <a:t>integrazione socioeconomica</a:t>
                      </a: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 di cittadini di paesi terzi e delle comunità emarginate come i rom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FSE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083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9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migliorare l'</a:t>
                      </a:r>
                      <a:r>
                        <a:rPr lang="it-IT" sz="2000" b="1" dirty="0">
                          <a:solidFill>
                            <a:schemeClr val="accent2"/>
                          </a:solidFill>
                          <a:latin typeface="Calibri"/>
                          <a:ea typeface="Calibri"/>
                          <a:cs typeface="Calibri"/>
                        </a:rPr>
                        <a:t>accesso paritario e tempestivo a servizi di qualità, sostenibili e a prezzi accessibili</a:t>
                      </a: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; modernizzare i sistemi di protezione sociale, anche promuovendo l'accesso alla protezione sociale; migliorare l'accessibilità, l'efficacia e la resilienza dei sistemi sanitari e dei servizi di assistenza di lunga durata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it-IT" sz="1400">
                          <a:latin typeface="Calibri"/>
                          <a:ea typeface="Calibri"/>
                          <a:cs typeface="Calibri"/>
                        </a:rPr>
                        <a:t>FSE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407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promuovere l'</a:t>
                      </a:r>
                      <a:r>
                        <a:rPr lang="it-IT" sz="2000" b="1" dirty="0">
                          <a:solidFill>
                            <a:schemeClr val="accent2"/>
                          </a:solidFill>
                          <a:latin typeface="Calibri"/>
                          <a:ea typeface="Calibri"/>
                          <a:cs typeface="Calibri"/>
                        </a:rPr>
                        <a:t>integrazione sociale</a:t>
                      </a: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 delle persone a rischio di povertà o di esclusione sociale, compresi gli indigenti e i bambini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FSE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4074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09" marR="276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11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chemeClr val="accent2"/>
                          </a:solidFill>
                          <a:latin typeface="Calibri"/>
                          <a:ea typeface="Calibri"/>
                          <a:cs typeface="Calibri"/>
                        </a:rPr>
                        <a:t>contrastare la deprivazione materiale </a:t>
                      </a:r>
                      <a:r>
                        <a:rPr lang="it-IT" sz="2000" dirty="0">
                          <a:latin typeface="Calibri"/>
                          <a:ea typeface="Calibri"/>
                          <a:cs typeface="Calibri"/>
                        </a:rPr>
                        <a:t>mediante prodotti alimentari e assistenza materiale di base agli indigenti, con misure di accompagnamento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Calibri"/>
                          <a:ea typeface="Calibri"/>
                          <a:cs typeface="Calibri"/>
                        </a:rPr>
                        <a:t>FSE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35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77232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8B367D-83FA-4D75-85A3-C002EFD07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360040"/>
          </a:xfrm>
        </p:spPr>
        <p:txBody>
          <a:bodyPr/>
          <a:lstStyle/>
          <a:p>
            <a:r>
              <a:rPr lang="it-IT" dirty="0"/>
              <a:t>Ulteriori obiettivi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16DA19-A3EE-4E0E-A344-B650CCAE4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Il FSE+ in regime di gestione concorrente contribuisce anche agli altri obiettivi politici e,  in particolare quelli relativi a: 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200" b="1" dirty="0">
                <a:solidFill>
                  <a:schemeClr val="accent2"/>
                </a:solidFill>
              </a:rPr>
              <a:t>un'Europa più intelligente</a:t>
            </a:r>
            <a:r>
              <a:rPr lang="it-IT" sz="2200" dirty="0"/>
              <a:t>, tramite lo sviluppo di competenze per la specializzazione intelligente, le competenze per le tecnologie abilitanti fondamentali, la transizione industriale, la cooperazione settoriale sulle competenze e sull'imprenditorialità, la formazione dei ricercatori, le attività di creazione di rete e i partenariati tra istituti di istruzione superiore, istituti di istruzione e formazione professionale (IFP), centri di ricerca e di tecnologia e imprese e cluster, il sostegno alle microimprese, alle piccole e medie imprese e all'economia sociale; 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200" b="1" dirty="0">
                <a:solidFill>
                  <a:schemeClr val="accent2"/>
                </a:solidFill>
              </a:rPr>
              <a:t>un'Europa più verde</a:t>
            </a:r>
            <a:r>
              <a:rPr lang="it-IT" sz="2200" dirty="0"/>
              <a:t>, a basse emissioni di carbonio, tramite il miglioramento dei sistemi di istruzione e di formazione necessari per l'adattamento delle competenze e delle qualifiche, il perfezionamento professionale di tutti, compresa la manodopera, la creazione di nuovi posti di lavoro in settori collegati all'ambiente, al clima e all'energia e la bioeconomia.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80746CA-2955-4460-BC60-C77D097DD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36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75652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1CDC6F-9261-4792-B388-74BB2AE35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Concentrazione tematica FSE+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E300AB-7F41-4F10-B323-5B5490A32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818254"/>
            <a:ext cx="8229600" cy="5001419"/>
          </a:xfrm>
        </p:spPr>
        <p:txBody>
          <a:bodyPr/>
          <a:lstStyle/>
          <a:p>
            <a:r>
              <a:rPr lang="it-IT" dirty="0"/>
              <a:t>Gli Stati membri </a:t>
            </a:r>
            <a:r>
              <a:rPr lang="it-IT" b="1" dirty="0">
                <a:solidFill>
                  <a:schemeClr val="accent2"/>
                </a:solidFill>
              </a:rPr>
              <a:t>concentrano le risorse del FSE+ in regime di gestione concorrente su</a:t>
            </a:r>
            <a:r>
              <a:rPr lang="it-IT" dirty="0"/>
              <a:t> interventi volti a far fronte alle sfide individuate nei loro programmi nazionali di riforma, nel semestre europeo e nelle pertinenti raccomandazioni specifiche per paese e tengono conto dei principi e dei diritti stabiliti nel pilastro europeo dei diritti sociali. </a:t>
            </a:r>
          </a:p>
          <a:p>
            <a:r>
              <a:rPr lang="it-IT" dirty="0"/>
              <a:t>Gli Stati membri, e ove opportuno la Commissione, promuovono le </a:t>
            </a:r>
            <a:r>
              <a:rPr lang="it-IT" b="1" dirty="0">
                <a:solidFill>
                  <a:schemeClr val="accent2"/>
                </a:solidFill>
              </a:rPr>
              <a:t>sinergie e garantiscono il coordinamento, la complementarità e la coerenza tra il FSE+ e altri fondi</a:t>
            </a:r>
            <a:r>
              <a:rPr lang="it-IT" dirty="0"/>
              <a:t>, programmi e strumenti dell'Unione, quali Erasmus, il programma per la salute, il Fondo Asilo e migrazione, il dispositivo per la ripresa e la resilienza e lo strumento di sostegno tecnico, sia nella fase di pianificazione che durante l'attuazione.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4469788-73CE-4CEB-81F7-0EFC315F6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37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22564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1CDC6F-9261-4792-B388-74BB2AE35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Concentrazione tematica FSE+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E300AB-7F41-4F10-B323-5B5490A32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800" y="76470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Gli Stati membri assegnano delle proprie risorse del FSE+ in regime di gestione concorrente : </a:t>
            </a:r>
          </a:p>
          <a:p>
            <a:r>
              <a:rPr lang="it-IT" dirty="0"/>
              <a:t>Gli Stati membri assegnano almeno </a:t>
            </a:r>
            <a:r>
              <a:rPr lang="it-IT" b="1" dirty="0">
                <a:solidFill>
                  <a:schemeClr val="accent2"/>
                </a:solidFill>
              </a:rPr>
              <a:t>il 5 % delle proprie risorse del FSE+ </a:t>
            </a:r>
            <a:r>
              <a:rPr lang="it-IT" dirty="0"/>
              <a:t>in regime di gestione concorrente al sostegno di azioni mirate e di </a:t>
            </a:r>
            <a:r>
              <a:rPr lang="it-IT" b="1" dirty="0">
                <a:solidFill>
                  <a:schemeClr val="accent2"/>
                </a:solidFill>
              </a:rPr>
              <a:t>riforme strutturali volte a contrastare la povertà infantile</a:t>
            </a:r>
            <a:endParaRPr lang="it-IT" dirty="0"/>
          </a:p>
          <a:p>
            <a:r>
              <a:rPr lang="it-IT" dirty="0"/>
              <a:t>un importo adeguato alla gestione delle sfide individuate nelle pertinenti </a:t>
            </a:r>
            <a:r>
              <a:rPr lang="it-IT" b="1" dirty="0">
                <a:solidFill>
                  <a:schemeClr val="accent2"/>
                </a:solidFill>
              </a:rPr>
              <a:t>raccomandazioni specifiche per paese </a:t>
            </a:r>
          </a:p>
          <a:p>
            <a:r>
              <a:rPr lang="it-IT" dirty="0"/>
              <a:t>almeno il </a:t>
            </a:r>
            <a:r>
              <a:rPr lang="it-IT" b="1" dirty="0">
                <a:solidFill>
                  <a:schemeClr val="accent2"/>
                </a:solidFill>
              </a:rPr>
              <a:t>25 %</a:t>
            </a:r>
            <a:r>
              <a:rPr lang="it-IT" dirty="0"/>
              <a:t> agli obiettivi specifici per il settore della politica di </a:t>
            </a:r>
            <a:r>
              <a:rPr lang="it-IT" b="1" dirty="0">
                <a:solidFill>
                  <a:schemeClr val="accent2"/>
                </a:solidFill>
              </a:rPr>
              <a:t>inclusione sociale </a:t>
            </a:r>
            <a:r>
              <a:rPr lang="it-IT" dirty="0"/>
              <a:t>(punti da vii) a xi)), compresa la promozione dell'integrazione socioeconomica di cittadini di paesi terzi </a:t>
            </a:r>
          </a:p>
          <a:p>
            <a:r>
              <a:rPr lang="it-IT" dirty="0"/>
              <a:t>almeno il </a:t>
            </a:r>
            <a:r>
              <a:rPr lang="it-IT" b="1" dirty="0">
                <a:solidFill>
                  <a:schemeClr val="accent2"/>
                </a:solidFill>
              </a:rPr>
              <a:t>2 %</a:t>
            </a:r>
            <a:r>
              <a:rPr lang="it-IT" dirty="0"/>
              <a:t> all'obiettivo specifico volto a </a:t>
            </a:r>
            <a:r>
              <a:rPr lang="it-IT" b="1" dirty="0">
                <a:solidFill>
                  <a:schemeClr val="accent2"/>
                </a:solidFill>
              </a:rPr>
              <a:t>contrastare la deprivazione materiale </a:t>
            </a:r>
            <a:r>
              <a:rPr lang="it-IT" dirty="0"/>
              <a:t>di cui all'articolo 4, paragrafo 1, punto xi)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4469788-73CE-4CEB-81F7-0EFC315F6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38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37358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1CDC6F-9261-4792-B388-74BB2AE35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Concentrazione tematica FSE+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E300AB-7F41-4F10-B323-5B5490A32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269" y="928290"/>
            <a:ext cx="8229600" cy="5001419"/>
          </a:xfrm>
        </p:spPr>
        <p:txBody>
          <a:bodyPr/>
          <a:lstStyle/>
          <a:p>
            <a:r>
              <a:rPr lang="it-IT" dirty="0"/>
              <a:t>Gli Stati membri la cui percentuale di </a:t>
            </a:r>
            <a:r>
              <a:rPr lang="it-IT" b="1" dirty="0">
                <a:solidFill>
                  <a:schemeClr val="accent2"/>
                </a:solidFill>
              </a:rPr>
              <a:t>giovani tra i 15 e i 29 </a:t>
            </a:r>
            <a:r>
              <a:rPr lang="it-IT" dirty="0"/>
              <a:t>anni disoccupati e al di fuori di ogni ciclo di istruzione e formazione supera la media dell'UE per il 2019 assegnano almeno il </a:t>
            </a:r>
            <a:r>
              <a:rPr lang="it-IT" b="1" dirty="0">
                <a:solidFill>
                  <a:schemeClr val="accent2"/>
                </a:solidFill>
              </a:rPr>
              <a:t>15 % </a:t>
            </a:r>
            <a:r>
              <a:rPr lang="it-IT" dirty="0"/>
              <a:t>delle proprie risorse del FSE+ per gli anni dal </a:t>
            </a:r>
            <a:r>
              <a:rPr lang="it-IT" b="1" dirty="0">
                <a:solidFill>
                  <a:schemeClr val="accent2"/>
                </a:solidFill>
              </a:rPr>
              <a:t>2021 al 2025 </a:t>
            </a:r>
            <a:r>
              <a:rPr lang="it-IT" dirty="0"/>
              <a:t>ad azioni mirate e a riforme strutturali volte a sostenere l'occupazione giovanile e la transizione dalla scuola al lavoro, percorsi che consentano di riprendere l'istruzione o la formazione e i corsi di istruzione della seconda opportunità, in particolare nel contesto dell'attuazione dei programmi della garanzia per i giovani. </a:t>
            </a:r>
          </a:p>
          <a:p>
            <a:r>
              <a:rPr lang="it-IT" dirty="0"/>
              <a:t>Analogamente per il </a:t>
            </a:r>
            <a:r>
              <a:rPr lang="it-IT" b="1" dirty="0">
                <a:solidFill>
                  <a:schemeClr val="accent2"/>
                </a:solidFill>
              </a:rPr>
              <a:t>2026 e il 2027</a:t>
            </a:r>
            <a:r>
              <a:rPr lang="it-IT" dirty="0"/>
              <a:t>, gli Stati membri la cui percentuale di giovani tra i 15 e i 29 anni disoccupati e al di fuori di ogni ciclo di istruzione e formazione supera la media dell'UE per il 2024 assegnano almeno il 15 % delle proprie risorse del FSE+ per gli anni dal 2026 al 2027 a tali azioni.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4469788-73CE-4CEB-81F7-0EFC315F6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39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6487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o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20725"/>
          </a:xfrm>
        </p:spPr>
        <p:txBody>
          <a:bodyPr/>
          <a:lstStyle/>
          <a:p>
            <a:pPr algn="ctr"/>
            <a:r>
              <a:rPr lang="it-IT" dirty="0"/>
              <a:t>Le proposte della CE sui Fondi strutturali</a:t>
            </a:r>
          </a:p>
        </p:txBody>
      </p:sp>
      <p:sp>
        <p:nvSpPr>
          <p:cNvPr id="106499" name="Segnaposto contenuto 2"/>
          <p:cNvSpPr>
            <a:spLocks noGrp="1"/>
          </p:cNvSpPr>
          <p:nvPr>
            <p:ph idx="1"/>
          </p:nvPr>
        </p:nvSpPr>
        <p:spPr>
          <a:xfrm>
            <a:off x="395536" y="1700807"/>
            <a:ext cx="8229600" cy="454441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2"/>
                </a:solidFill>
              </a:rPr>
              <a:t>Disposizioni Comuni </a:t>
            </a:r>
            <a:r>
              <a:rPr lang="it-IT" dirty="0">
                <a:latin typeface="Calibri" pitchFamily="34" charset="0"/>
                <a:cs typeface="Calibri" pitchFamily="34" charset="0"/>
              </a:rPr>
              <a:t>proposta di regolamento  COM(2018) 375 del 29 maggio 2018 e successiva proposta </a:t>
            </a:r>
            <a:r>
              <a:rPr lang="pt-BR" dirty="0"/>
              <a:t>COM(2020) 450 del 28 maggio 2020</a:t>
            </a:r>
            <a:r>
              <a:rPr lang="it-IT" dirty="0">
                <a:latin typeface="Calibri" pitchFamily="34" charset="0"/>
                <a:cs typeface="Calibri" pitchFamily="34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2"/>
                </a:solidFill>
              </a:rPr>
              <a:t>Fondo Europeo di Sviluppo Regionale e al Fondo di coesione </a:t>
            </a:r>
            <a:r>
              <a:rPr lang="it-IT" dirty="0">
                <a:latin typeface="Calibri" pitchFamily="34" charset="0"/>
                <a:cs typeface="Calibri" pitchFamily="34" charset="0"/>
              </a:rPr>
              <a:t>proposta di regolamento COM(2018) 372 del 29 maggio 2018 e successiva proposta COM(2020) 452 del 28 maggio 2020;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2"/>
                </a:solidFill>
              </a:rPr>
              <a:t>Fondo sociale europeo Plus (FSE+) </a:t>
            </a:r>
            <a:r>
              <a:rPr lang="it-IT" dirty="0">
                <a:latin typeface="Calibri" pitchFamily="34" charset="0"/>
                <a:cs typeface="Calibri" pitchFamily="34" charset="0"/>
              </a:rPr>
              <a:t>proposta di regolamento  COM(2018) 382 del 30 </a:t>
            </a:r>
            <a:r>
              <a:rPr lang="it-IT" dirty="0"/>
              <a:t>maggio 2018 e successiva proposta</a:t>
            </a:r>
            <a:r>
              <a:rPr lang="pt-BR" dirty="0"/>
              <a:t> COM(2020) 447 del 28 maggio 2020</a:t>
            </a:r>
            <a:endParaRPr lang="it-IT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25363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86375F-60D9-404C-AFA2-3258619CE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378792"/>
            <a:ext cx="8784976" cy="706090"/>
          </a:xfrm>
        </p:spPr>
        <p:txBody>
          <a:bodyPr/>
          <a:lstStyle/>
          <a:p>
            <a:r>
              <a:rPr lang="it-IT" dirty="0"/>
              <a:t>Azioni intese a promuovere l'occupazione</a:t>
            </a:r>
            <a:br>
              <a:rPr lang="it-IT" dirty="0"/>
            </a:br>
            <a:r>
              <a:rPr lang="it-IT" dirty="0"/>
              <a:t>e l'innovazione sociale</a:t>
            </a:r>
            <a:br>
              <a:rPr lang="it-IT" dirty="0"/>
            </a:br>
            <a:r>
              <a:rPr lang="it-IT" sz="2800" dirty="0"/>
              <a:t> (attuata in regime di gestione diretta e indiretta)</a:t>
            </a:r>
            <a:endParaRPr lang="it-IT" dirty="0"/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D5461839-0E20-4FBC-B064-52BF885F4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791" y="1484784"/>
            <a:ext cx="8712968" cy="4425355"/>
          </a:xfrm>
        </p:spPr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it-IT" sz="2000" dirty="0"/>
              <a:t>sviluppare conoscenze analitiche comparative di elevata qualità, per garantire che le politiche volte al conseguimento degli obiettivi specifici di cui all'articolo 4 si fondino su dati attendibili e rispondano alle esigenze, alle sfide e alle condizioni dei paesi associati; </a:t>
            </a:r>
          </a:p>
          <a:p>
            <a:pPr marL="457200" indent="-457200">
              <a:buFont typeface="+mj-lt"/>
              <a:buAutoNum type="alphaLcParenR"/>
            </a:pPr>
            <a:r>
              <a:rPr lang="it-IT" sz="2000" dirty="0"/>
              <a:t>facilitare uno scambio di informazioni efficiente e inclusivo, l'apprendimento reciproco, l'esame tra pari e il dialogo sulle politiche nei settori di cui all'articolo 4 per assistere i paesi associati nell'adozione di opportune misure politiche; </a:t>
            </a:r>
          </a:p>
          <a:p>
            <a:pPr marL="457200" indent="-457200">
              <a:buFont typeface="+mj-lt"/>
              <a:buAutoNum type="alphaLcParenR"/>
            </a:pPr>
            <a:r>
              <a:rPr lang="it-IT" sz="2000" dirty="0"/>
              <a:t>sostenere sperimentazioni sociali nei settori di cui all'articolo 4 e rafforzare la capacità dei portatori di interessi ad attuare, trasferire o applicare su larga scala le innovazioni testate nel campo della politica sociale; </a:t>
            </a:r>
          </a:p>
          <a:p>
            <a:pPr marL="457200" indent="-457200">
              <a:buFont typeface="+mj-lt"/>
              <a:buAutoNum type="alphaLcParenR"/>
            </a:pPr>
            <a:r>
              <a:rPr lang="it-IT" sz="2000" dirty="0"/>
              <a:t>fornire specifici servizi di sostegno ai datori di lavoro e alle persone in cerca di lavoro in vista dello sviluppo di mercati del lavoro europei integrati, dalla fase di preparazione precedente l'assunzione all'assistenza successiva al collocamento, per coprire i posti di lavoro vacanti in determinati settori, ambiti professionali, paesi, regioni frontaliere o per gruppi particolari (ad esempio le persone vulnerabili);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12B51D0-1A08-43A8-8947-7FB0B49A6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EF9C-E8AA-4320-831E-DA3F969F0A12}" type="slidenum">
              <a:rPr lang="it-IT" smtClean="0"/>
              <a:pPr/>
              <a:t>40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34281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86375F-60D9-404C-AFA2-3258619CE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378792"/>
            <a:ext cx="8784976" cy="706090"/>
          </a:xfrm>
        </p:spPr>
        <p:txBody>
          <a:bodyPr/>
          <a:lstStyle/>
          <a:p>
            <a:r>
              <a:rPr lang="it-IT" dirty="0"/>
              <a:t>Azioni intese a promuovere l'occupazione</a:t>
            </a:r>
            <a:br>
              <a:rPr lang="it-IT" dirty="0"/>
            </a:br>
            <a:r>
              <a:rPr lang="it-IT" dirty="0"/>
              <a:t>e l'innovazione sociale</a:t>
            </a:r>
            <a:br>
              <a:rPr lang="it-IT" dirty="0"/>
            </a:br>
            <a:r>
              <a:rPr lang="it-IT" dirty="0"/>
              <a:t> (attuata in regime di gestione diretta e indiretta)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D5461839-0E20-4FBC-B064-52BF885F4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700808"/>
            <a:ext cx="8712968" cy="4425355"/>
          </a:xfrm>
        </p:spPr>
        <p:txBody>
          <a:bodyPr/>
          <a:lstStyle/>
          <a:p>
            <a:pPr marL="457200" indent="-457200">
              <a:buFont typeface="+mj-lt"/>
              <a:buAutoNum type="alphaLcParenR" startAt="5"/>
            </a:pPr>
            <a:r>
              <a:rPr lang="it-IT" sz="2000" dirty="0"/>
              <a:t>sostenere lo sviluppo dell'ecosistema di mercato relativo alla fornitura di microfinanza per le microimprese nelle fasi di avvio e di sviluppo, in particolare quelle che occupano persone vulnerabili; </a:t>
            </a:r>
          </a:p>
          <a:p>
            <a:pPr marL="457200" indent="-457200">
              <a:buFont typeface="+mj-lt"/>
              <a:buAutoNum type="alphaLcParenR" startAt="5"/>
            </a:pPr>
            <a:r>
              <a:rPr lang="it-IT" sz="2000" dirty="0"/>
              <a:t>sostenere la creazione di reti a livello di Unione e il dialogo con e tra i pertinenti portatori di interessi nei settori di cui all'articolo 4 e contribuire a sviluppare la capacità istituzionale di tali portatori di interessi, compresi i servizi pubblici per l'impiego (SPI), gli istituti di sicurezza sociale, gli istituti di microfinanza e gli enti che forniscono finanziamenti alle imprese sociali e all'economia sociale; </a:t>
            </a:r>
          </a:p>
          <a:p>
            <a:pPr marL="457200" indent="-457200">
              <a:buFont typeface="+mj-lt"/>
              <a:buAutoNum type="alphaLcParenR" startAt="5"/>
            </a:pPr>
            <a:r>
              <a:rPr lang="it-IT" sz="2000" dirty="0"/>
              <a:t>g) sostenere lo sviluppo di imprese sociali e l'emergere di un mercato degli investimenti sociali, agevolando le interazioni tra pubblico e privato e la partecipazione di fondazioni e attori filantropici in tale mercato;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12B51D0-1A08-43A8-8947-7FB0B49A6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EF9C-E8AA-4320-831E-DA3F969F0A12}" type="slidenum">
              <a:rPr lang="it-IT" smtClean="0"/>
              <a:pPr/>
              <a:t>41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0715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86375F-60D9-404C-AFA2-3258619CE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378792"/>
            <a:ext cx="8784976" cy="706090"/>
          </a:xfrm>
        </p:spPr>
        <p:txBody>
          <a:bodyPr/>
          <a:lstStyle/>
          <a:p>
            <a:r>
              <a:rPr lang="it-IT" dirty="0"/>
              <a:t>Azioni intese a promuovere l'occupazione</a:t>
            </a:r>
            <a:br>
              <a:rPr lang="it-IT" dirty="0"/>
            </a:br>
            <a:r>
              <a:rPr lang="it-IT" dirty="0"/>
              <a:t>e l'innovazione sociale</a:t>
            </a:r>
            <a:br>
              <a:rPr lang="it-IT" dirty="0"/>
            </a:br>
            <a:r>
              <a:rPr lang="it-IT" dirty="0"/>
              <a:t> (attuata in regime di gestione diretta e indiretta)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D5461839-0E20-4FBC-B064-52BF885F4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700808"/>
            <a:ext cx="8712968" cy="4425355"/>
          </a:xfrm>
        </p:spPr>
        <p:txBody>
          <a:bodyPr/>
          <a:lstStyle/>
          <a:p>
            <a:pPr marL="457200" indent="-457200">
              <a:buFont typeface="+mj-lt"/>
              <a:buAutoNum type="alphaLcParenR" startAt="8"/>
            </a:pPr>
            <a:r>
              <a:rPr lang="it-IT" sz="2000" dirty="0"/>
              <a:t>fornire orientamenti per lo sviluppo delle infrastrutture sociali (compresi alloggi, assistenza all'infanzia, istruzione e formazione, assistenza sanitaria e assistenza di lunga durata), necessarie per l'attuazione del pilastro europeo dei diritti sociali; </a:t>
            </a:r>
          </a:p>
          <a:p>
            <a:pPr marL="457200" indent="-457200">
              <a:buFont typeface="+mj-lt"/>
              <a:buAutoNum type="alphaLcParenR" startAt="8"/>
            </a:pPr>
            <a:r>
              <a:rPr lang="it-IT" sz="2000" dirty="0"/>
              <a:t>sostenere la cooperazione transnazionale al fine di accelerare e facilitare l'applicazione su larga scala di soluzioni innovative, in particolare per i settori dell'occupazione, delle competenze e dell'inclusione sociale, in tutta Europa; </a:t>
            </a:r>
          </a:p>
          <a:p>
            <a:pPr marL="457200" indent="-457200">
              <a:buFont typeface="+mj-lt"/>
              <a:buAutoNum type="alphaLcParenR" startAt="8"/>
            </a:pPr>
            <a:r>
              <a:rPr lang="it-IT" sz="2000" dirty="0"/>
              <a:t>sostenere l'attuazione delle pertinenti norme internazionali sociali e del lavoro nel contesto della gestione della globalizzazione e della dimensione esterna delle politiche dell'Unione nei settori di cui all'articolo 4.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12B51D0-1A08-43A8-8947-7FB0B49A6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EF9C-E8AA-4320-831E-DA3F969F0A12}" type="slidenum">
              <a:rPr lang="it-IT" smtClean="0"/>
              <a:pPr/>
              <a:t>42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75027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D332612E-00C2-4365-B962-9D21C505B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Le condizioni abilitanti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672C1D-2817-4F00-950C-A1D9AC9F6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43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6049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47D1BB25-7661-4260-AF06-F9660988D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abilitanti </a:t>
            </a:r>
            <a:br>
              <a:rPr lang="it-IT" dirty="0"/>
            </a:br>
            <a:r>
              <a:rPr lang="it-IT" sz="2000" b="0" dirty="0"/>
              <a:t>(art. 11 bozza Reg. generale)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DB94BB4-CBAE-4856-87B0-58D9D64B9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43806"/>
            <a:ext cx="8229600" cy="500141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it-IT" dirty="0"/>
              <a:t>Per </a:t>
            </a:r>
            <a:r>
              <a:rPr lang="it-IT" strike="sngStrike" dirty="0"/>
              <a:t>ciascun</a:t>
            </a:r>
            <a:r>
              <a:rPr lang="it-IT" dirty="0"/>
              <a:t> obiettivo specifico il regolamento stabilisce le </a:t>
            </a:r>
            <a:r>
              <a:rPr lang="it-IT" b="1" dirty="0">
                <a:solidFill>
                  <a:schemeClr val="accent2"/>
                </a:solidFill>
              </a:rPr>
              <a:t>condizioni preliminari per l’attuazione efficace ed efficiente </a:t>
            </a:r>
            <a:r>
              <a:rPr lang="it-IT" dirty="0"/>
              <a:t>("</a:t>
            </a:r>
            <a:r>
              <a:rPr lang="it-IT" b="1" u="sng" dirty="0">
                <a:solidFill>
                  <a:schemeClr val="accent2"/>
                </a:solidFill>
              </a:rPr>
              <a:t>condizioni abilitanti</a:t>
            </a:r>
            <a:r>
              <a:rPr lang="it-IT" dirty="0"/>
              <a:t>") che sono: </a:t>
            </a:r>
          </a:p>
          <a:p>
            <a:pPr lvl="1"/>
            <a:r>
              <a:rPr lang="it-IT" sz="2400" b="1" dirty="0">
                <a:solidFill>
                  <a:schemeClr val="accent2"/>
                </a:solidFill>
              </a:rPr>
              <a:t>condizioni abilitanti orizzontali, </a:t>
            </a:r>
            <a:r>
              <a:rPr lang="it-IT" sz="2400" dirty="0"/>
              <a:t>applicabili a tutti gli obiettivi specifici e i criteri necessari per valutarne il soddisfacimento (allegato III) </a:t>
            </a:r>
          </a:p>
          <a:p>
            <a:pPr lvl="1"/>
            <a:r>
              <a:rPr lang="it-IT" sz="2400" b="1" dirty="0">
                <a:solidFill>
                  <a:schemeClr val="accent2"/>
                </a:solidFill>
              </a:rPr>
              <a:t>condizioni abilitanti tematiche </a:t>
            </a:r>
            <a:r>
              <a:rPr lang="it-IT" sz="2400" dirty="0"/>
              <a:t>applicabili al FESR, al FC e al FSE+ e i criteri necessari per valutare se sono soddisfatte (allegato IV)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B1B055B-7521-4693-8713-01372B572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9E5C10-DF0C-4D43-A82D-91715331A7B6}" type="slidenum">
              <a:rPr lang="it-IT" smtClean="0"/>
              <a:pPr>
                <a:defRPr/>
              </a:pPr>
              <a:t>44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50889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47D1BB25-7661-4260-AF06-F9660988D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abilitanti </a:t>
            </a:r>
            <a:br>
              <a:rPr lang="it-IT" dirty="0"/>
            </a:br>
            <a:r>
              <a:rPr lang="it-IT" sz="2000" b="0" dirty="0"/>
              <a:t>(art. 11 bozza Reg. generale)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DB94BB4-CBAE-4856-87B0-58D9D64B9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 startAt="2"/>
            </a:pPr>
            <a:r>
              <a:rPr lang="it-IT" dirty="0"/>
              <a:t>In fase di elaborazione di un programma o di introduzione di un nuovo obiettivo specifico nel contesto della modifica di un programma, lo Stato membro </a:t>
            </a:r>
            <a:r>
              <a:rPr lang="it-IT" b="1" dirty="0">
                <a:solidFill>
                  <a:schemeClr val="accent2"/>
                </a:solidFill>
              </a:rPr>
              <a:t>valuta se sono soddisfatte quelle condizioni abilitanti </a:t>
            </a:r>
            <a:r>
              <a:rPr lang="it-IT" dirty="0"/>
              <a:t>collegate all'obiettivo specifico selezionato. </a:t>
            </a:r>
          </a:p>
          <a:p>
            <a:pPr lvl="1"/>
            <a:r>
              <a:rPr lang="it-IT" sz="2400" dirty="0"/>
              <a:t>Una </a:t>
            </a:r>
            <a:r>
              <a:rPr lang="it-IT" sz="2400" b="1" dirty="0">
                <a:solidFill>
                  <a:schemeClr val="accent2"/>
                </a:solidFill>
              </a:rPr>
              <a:t>condizione abilitante è soddisfatta </a:t>
            </a:r>
            <a:r>
              <a:rPr lang="it-IT" sz="2400" dirty="0"/>
              <a:t>se sono soddisfatti tutti i criteri correlati. </a:t>
            </a:r>
          </a:p>
          <a:p>
            <a:pPr lvl="1"/>
            <a:r>
              <a:rPr lang="it-IT" sz="2400" dirty="0"/>
              <a:t>Lo Stato membro individua in ciascun programma o ciascuna modifica di programma le condizioni abilitanti soddisfatte e quelle non soddisfatte e se ritiene soddisfatta una condizione abilitante indica la relativa giustificazione.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B1B055B-7521-4693-8713-01372B572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9E5C10-DF0C-4D43-A82D-91715331A7B6}" type="slidenum">
              <a:rPr lang="it-IT" smtClean="0"/>
              <a:pPr>
                <a:defRPr/>
              </a:pPr>
              <a:t>45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146959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47D1BB25-7661-4260-AF06-F9660988D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abilitanti </a:t>
            </a:r>
            <a:br>
              <a:rPr lang="it-IT" dirty="0"/>
            </a:br>
            <a:r>
              <a:rPr lang="it-IT" sz="2000" b="0" dirty="0"/>
              <a:t>(art. 11 bozza Reg. generale)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DB94BB4-CBAE-4856-87B0-58D9D64B9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 startAt="3"/>
            </a:pPr>
            <a:r>
              <a:rPr lang="it-IT" b="1" dirty="0">
                <a:solidFill>
                  <a:schemeClr val="accent2"/>
                </a:solidFill>
              </a:rPr>
              <a:t>Se una condizione abilitante non è soddisfatta </a:t>
            </a:r>
            <a:r>
              <a:rPr lang="it-IT" dirty="0"/>
              <a:t>al momento dell'approvazione del programma o della modifica del programma, lo Stato membro informa la Commissione appena ritiene soddisfatta tale condizione indicando la giustificazione. </a:t>
            </a:r>
          </a:p>
          <a:p>
            <a:pPr marL="457200" indent="-457200">
              <a:buFont typeface="+mj-lt"/>
              <a:buAutoNum type="arabicParenR" startAt="3"/>
            </a:pPr>
            <a:r>
              <a:rPr lang="it-IT" b="1" dirty="0">
                <a:solidFill>
                  <a:schemeClr val="accent2"/>
                </a:solidFill>
              </a:rPr>
              <a:t>la Commissione</a:t>
            </a:r>
            <a:r>
              <a:rPr lang="it-IT" dirty="0"/>
              <a:t>, prima possibile, entro tre mesi dal ricevimento delle informazioni di cui al paragrafo 3, effettua una valutazione e </a:t>
            </a:r>
            <a:r>
              <a:rPr lang="it-IT" b="1" dirty="0">
                <a:solidFill>
                  <a:schemeClr val="accent2"/>
                </a:solidFill>
              </a:rPr>
              <a:t>informa lo Stato membro se concorda sul soddisfacimento della condizione. </a:t>
            </a:r>
          </a:p>
          <a:p>
            <a:pPr marL="400050" lvl="1" indent="0">
              <a:buNone/>
            </a:pPr>
            <a:r>
              <a:rPr lang="it-IT" sz="2400" dirty="0"/>
              <a:t>Se la Commissione non condivide la valutazione effettuata dallo Stato membro, essa ne informa lo Stato membro specificando le osservazioni. </a:t>
            </a:r>
          </a:p>
          <a:p>
            <a:pPr marL="400050" lvl="1" indent="0">
              <a:buNone/>
            </a:pPr>
            <a:r>
              <a:rPr lang="it-IT" sz="2400" dirty="0"/>
              <a:t>Quando lo Stato Membro non è d’accordo con le osservazioni presenta le proprie </a:t>
            </a:r>
            <a:r>
              <a:rPr lang="it-IT" sz="2400" b="1" dirty="0">
                <a:solidFill>
                  <a:schemeClr val="accent2"/>
                </a:solidFill>
              </a:rPr>
              <a:t>controdeduzioni</a:t>
            </a:r>
            <a:r>
              <a:rPr lang="it-IT" sz="2400" dirty="0"/>
              <a:t> entro 1 mese</a:t>
            </a:r>
          </a:p>
          <a:p>
            <a:pPr marL="400050" lvl="1" indent="0">
              <a:buNone/>
            </a:pPr>
            <a:endParaRPr 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B1B055B-7521-4693-8713-01372B572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9E5C10-DF0C-4D43-A82D-91715331A7B6}" type="slidenum">
              <a:rPr lang="it-IT" smtClean="0"/>
              <a:pPr>
                <a:defRPr/>
              </a:pPr>
              <a:t>46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550405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47D1BB25-7661-4260-AF06-F9660988D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abilitanti </a:t>
            </a:r>
            <a:br>
              <a:rPr lang="it-IT" dirty="0"/>
            </a:br>
            <a:r>
              <a:rPr lang="it-IT" sz="2000" b="0" dirty="0"/>
              <a:t>(art. 11 bozza Reg. generale)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DB94BB4-CBAE-4856-87B0-58D9D64B9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 startAt="5"/>
            </a:pPr>
            <a:r>
              <a:rPr lang="it-IT" b="1" dirty="0">
                <a:solidFill>
                  <a:schemeClr val="accent2"/>
                </a:solidFill>
              </a:rPr>
              <a:t>Le spese relative a operazioni collegate all'obiettivo specifico possono essere inserite in domande di pagamento ma non possono essere rimborsate dalla Commissione</a:t>
            </a:r>
            <a:r>
              <a:rPr lang="it-IT" dirty="0"/>
              <a:t>, fino a quando la Commissione non ha informato lo Stato membro del soddisfacimento della condizione abilitante a norma del paragrafo 4. </a:t>
            </a:r>
          </a:p>
          <a:p>
            <a:pPr marL="400050" lvl="1" indent="0">
              <a:buNone/>
            </a:pPr>
            <a:r>
              <a:rPr lang="it-IT" sz="2400" dirty="0"/>
              <a:t>Il primo comma non si applica alle operazioni che contribuiscono al soddisfacimento della corrispondente condizione abilitante.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B1B055B-7521-4693-8713-01372B572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9E5C10-DF0C-4D43-A82D-91715331A7B6}" type="slidenum">
              <a:rPr lang="it-IT" smtClean="0"/>
              <a:pPr>
                <a:defRPr/>
              </a:pPr>
              <a:t>47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38480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47D1BB25-7661-4260-AF06-F9660988D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abilitanti </a:t>
            </a:r>
            <a:br>
              <a:rPr lang="it-IT" dirty="0"/>
            </a:br>
            <a:r>
              <a:rPr lang="it-IT" sz="2000" b="0" dirty="0"/>
              <a:t>(art. 11 bozza Reg. generale)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DB94BB4-CBAE-4856-87B0-58D9D64B9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 startAt="6"/>
            </a:pPr>
            <a:r>
              <a:rPr lang="it-IT" dirty="0"/>
              <a:t>Lo Stato membro assicura che le </a:t>
            </a:r>
            <a:r>
              <a:rPr lang="it-IT" b="1" dirty="0">
                <a:solidFill>
                  <a:schemeClr val="accent2"/>
                </a:solidFill>
              </a:rPr>
              <a:t>condizioni abilitanti siano mantenute soddisfatte e rispettate durante l'intero periodo di programmazione</a:t>
            </a:r>
            <a:r>
              <a:rPr lang="it-IT" dirty="0"/>
              <a:t>. Esso informa la Commissione in merito a qualsiasi modifica che incida sul soddisfacimento delle condizioni abilitanti. </a:t>
            </a:r>
          </a:p>
          <a:p>
            <a:pPr marL="400050" lvl="1" indent="0">
              <a:buNone/>
            </a:pPr>
            <a:r>
              <a:rPr lang="it-IT" sz="2400" dirty="0"/>
              <a:t>Se la Commissione ritiene che una condizione abilitante non sia più soddisfatta, essa ne informa lo Stato membro e gli dà la possibilità di presentare osservazioni entro un mese. </a:t>
            </a:r>
          </a:p>
          <a:p>
            <a:pPr marL="400050" lvl="1" indent="0">
              <a:buNone/>
            </a:pPr>
            <a:r>
              <a:rPr lang="it-IT" sz="2400" dirty="0"/>
              <a:t>Se la Commissione giunge alla conclusione che la condizione abilitante sia ancora insoddisfatta, le spese relative a operazioni collegate all'obiettivo specifico interessato non possono essere inserite in domande di pagamento a partire dalla data in cui la Commissione ne informa lo Stato membro.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B1B055B-7521-4693-8713-01372B572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9E5C10-DF0C-4D43-A82D-91715331A7B6}" type="slidenum">
              <a:rPr lang="it-IT" smtClean="0"/>
              <a:pPr>
                <a:defRPr/>
              </a:pPr>
              <a:t>48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019959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FD6090-970F-4184-B48B-AFC9207C1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abilitanti </a:t>
            </a:r>
            <a:r>
              <a:rPr lang="it-IT" u="sng" dirty="0"/>
              <a:t>ORIZZONTALI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D728C232-59F3-4D9E-8B56-4EFD6A6C5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it-IT" dirty="0"/>
              <a:t>Efficaci meccanismi di controllo del mercato degli </a:t>
            </a:r>
            <a:r>
              <a:rPr lang="it-IT" b="1" dirty="0">
                <a:solidFill>
                  <a:schemeClr val="accent2"/>
                </a:solidFill>
              </a:rPr>
              <a:t>appalti pubblici </a:t>
            </a:r>
            <a:r>
              <a:rPr lang="it-IT" dirty="0"/>
              <a:t>	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Strumenti e capacità per un'efficace applicazione delle norme in materia di </a:t>
            </a:r>
            <a:r>
              <a:rPr lang="it-IT" b="1" dirty="0">
                <a:solidFill>
                  <a:schemeClr val="accent2"/>
                </a:solidFill>
              </a:rPr>
              <a:t>aiuti di Stato </a:t>
            </a:r>
            <a:r>
              <a:rPr lang="it-IT" dirty="0"/>
              <a:t>	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Effettiva applicazione e attuazione della </a:t>
            </a:r>
            <a:r>
              <a:rPr lang="it-IT" b="1" dirty="0"/>
              <a:t>Carta dei diritti fondamentali dell'UE</a:t>
            </a:r>
            <a:r>
              <a:rPr lang="it-IT" dirty="0"/>
              <a:t> 	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Attuazione e applicazione della Convenzione delle Nazioni Unite sui </a:t>
            </a:r>
            <a:r>
              <a:rPr lang="it-IT" b="1" dirty="0">
                <a:solidFill>
                  <a:schemeClr val="accent2"/>
                </a:solidFill>
              </a:rPr>
              <a:t>diritti delle persone con disabilità </a:t>
            </a:r>
            <a:r>
              <a:rPr lang="it-IT" dirty="0"/>
              <a:t>(UNCRPD) conformemente alla decisione 2010/48/CE del Consiglio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A7EAF7A-8A25-4089-9B31-C63604ED9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EF9C-E8AA-4320-831E-DA3F969F0A12}" type="slidenum">
              <a:rPr lang="it-IT" smtClean="0"/>
              <a:pPr/>
              <a:t>49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7810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Segnaposto contenut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80519"/>
          </a:xfrm>
        </p:spPr>
        <p:txBody>
          <a:bodyPr>
            <a:normAutofit/>
          </a:bodyPr>
          <a:lstStyle/>
          <a:p>
            <a:pPr>
              <a:buNone/>
            </a:pPr>
            <a:endParaRPr lang="it-IT" sz="3200" dirty="0">
              <a:latin typeface="Calibri" pitchFamily="34" charset="0"/>
              <a:cs typeface="Calibri" pitchFamily="34" charset="0"/>
            </a:endParaRPr>
          </a:p>
          <a:p>
            <a:pPr algn="l">
              <a:buNone/>
            </a:pPr>
            <a:endParaRPr lang="it-IT" sz="32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it-IT" sz="3200" i="1" dirty="0">
                <a:solidFill>
                  <a:srgbClr val="0066FF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en-US" sz="3200" i="1" dirty="0">
                <a:solidFill>
                  <a:srgbClr val="0066FF"/>
                </a:solidFill>
                <a:latin typeface="Calibri" pitchFamily="34" charset="0"/>
                <a:cs typeface="Calibri" pitchFamily="34" charset="0"/>
              </a:rPr>
              <a:t>Nothing is agreed until everything is agreed”</a:t>
            </a:r>
          </a:p>
          <a:p>
            <a:pPr>
              <a:buNone/>
            </a:pPr>
            <a:endParaRPr lang="it-IT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5065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FD6090-970F-4184-B48B-AFC9207C1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Efficaci meccanismi di controllo del mercato degli appalti pubblici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D728C232-59F3-4D9E-8B56-4EFD6A6C5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3326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Sono in atto meccanismi di controllo che coprono tutti i contratti pubblici e i loro appalti nell'ambito dei fondi in linea con la legislazione dell'UE in materia di appalti. I requisiti comprendono: 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Disposizioni per garantire la compilazione di efficaci e affidabili dati sulle procedure di appalto pubblico al di sopra delle soglie UE in conformità con gli obblighi di segnalazione di cui all'articolo 83 e 84 della Direttiva 2014/24/EU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Disposizioni per garantire che i dati coprano almeno i seguenti elementi: </a:t>
            </a:r>
          </a:p>
          <a:p>
            <a:pPr lvl="1"/>
            <a:r>
              <a:rPr lang="it-IT" sz="2200" dirty="0"/>
              <a:t>Qualità e intensità della concorrenza: nomi degli offerenti vincitori, numero degli offerenti iniziali e valore contrattuale</a:t>
            </a:r>
          </a:p>
          <a:p>
            <a:pPr lvl="1"/>
            <a:r>
              <a:rPr lang="it-IT" sz="2200" dirty="0"/>
              <a:t>Informazioni sul prezzo finale dopo il completamento e sulla partecipazione delle PMI come offerenti diretti; in cui i sistemi nazionali forniscono tali informazioni.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A7EAF7A-8A25-4089-9B31-C63604ED9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EF9C-E8AA-4320-831E-DA3F969F0A12}" type="slidenum">
              <a:rPr lang="it-IT" smtClean="0"/>
              <a:pPr/>
              <a:t>50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28416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FD6090-970F-4184-B48B-AFC9207C1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Efficaci meccanismi di controllo del mercato degli appalti pubblici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D728C232-59F3-4D9E-8B56-4EFD6A6C5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33264"/>
            <a:ext cx="8229600" cy="5001419"/>
          </a:xfrm>
        </p:spPr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it-IT" dirty="0"/>
              <a:t>Disposizioni per garantire il monitoraggio e l'analisi dei dati da parte delle autorità nazionali competenti conformemente all'articolo 83, paragrafo 2, della direttiva 2014/24 / UE e all'articolo 99, paragrafo 2, della direttiva 2014/25 / UE.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it-IT" dirty="0"/>
              <a:t>Disposizioni da mettere a disposizione del pubblico come risultati dell'analisi mediante dati aperti di facile utilizzo ai sensi dell'articolo 83, paragrafo 3, della direttiva 2014/24 / UE e dell'articolo 99, paragrafo 3, della direttiva 2014/25 / UE.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it-IT" dirty="0"/>
              <a:t>Disposizioni per garantire che tutte le informazioni relative a sospette situazioni di rigetto delle offerte siano comunicate agli organi nazionali competenti in conformità all'articolo 83, paragrafo 2, della direttiva 2014/24 / UE e all'articolo 99, paragrafo 2, della direttiva 2014/25 / UE.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A7EAF7A-8A25-4089-9B31-C63604ED9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EF9C-E8AA-4320-831E-DA3F969F0A12}" type="slidenum">
              <a:rPr lang="it-IT" smtClean="0"/>
              <a:pPr/>
              <a:t>51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214069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277A7-39F8-4C73-938C-29E148366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abilitanti </a:t>
            </a:r>
            <a:r>
              <a:rPr lang="it-IT" u="sng" dirty="0"/>
              <a:t>TEMATICHE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5516E68-2AEB-4F12-A72E-75682F7F9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EF9C-E8AA-4320-831E-DA3F969F0A12}" type="slidenum">
              <a:rPr lang="it-IT" smtClean="0"/>
              <a:pPr/>
              <a:t>52</a:t>
            </a:fld>
            <a:endParaRPr lang="it-IT"/>
          </a:p>
        </p:txBody>
      </p:sp>
      <p:graphicFrame>
        <p:nvGraphicFramePr>
          <p:cNvPr id="8" name="Tabella 8">
            <a:extLst>
              <a:ext uri="{FF2B5EF4-FFF2-40B4-BE49-F238E27FC236}">
                <a16:creationId xmlns:a16="http://schemas.microsoft.com/office/drawing/2014/main" id="{F834C3B8-093A-49C8-9304-7235AE0A7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397381"/>
              </p:ext>
            </p:extLst>
          </p:nvPr>
        </p:nvGraphicFramePr>
        <p:xfrm>
          <a:off x="539552" y="1397000"/>
          <a:ext cx="7848873" cy="2651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16291">
                  <a:extLst>
                    <a:ext uri="{9D8B030D-6E8A-4147-A177-3AD203B41FA5}">
                      <a16:colId xmlns:a16="http://schemas.microsoft.com/office/drawing/2014/main" val="2507141308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819330344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9908192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strategico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specifico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u="none" strike="noStrike" kern="1200" baseline="0" dirty="0">
                          <a:solidFill>
                            <a:schemeClr val="lt1"/>
                          </a:solidFill>
                        </a:rPr>
                        <a:t>Nome della condizione abilitante 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069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un'Europa più intelligente attraverso la promozione di una trasformazione economica intelligente e innovativa </a:t>
                      </a: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FESR: </a:t>
                      </a:r>
                    </a:p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Tutti gli obiettivi specifici nell'ambito dei presenti obiettivi strategici 	</a:t>
                      </a:r>
                    </a:p>
                    <a:p>
                      <a:r>
                        <a:rPr lang="it-IT" dirty="0"/>
                        <a:t>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Buona governance della strategia di specializzazione intelligente nazionale o regionale 	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065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215033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277A7-39F8-4C73-938C-29E148366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abilitanti tematiche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5516E68-2AEB-4F12-A72E-75682F7F9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EF9C-E8AA-4320-831E-DA3F969F0A12}" type="slidenum">
              <a:rPr lang="it-IT" smtClean="0"/>
              <a:pPr/>
              <a:t>53</a:t>
            </a:fld>
            <a:endParaRPr lang="it-IT"/>
          </a:p>
        </p:txBody>
      </p:sp>
      <p:graphicFrame>
        <p:nvGraphicFramePr>
          <p:cNvPr id="8" name="Tabella 8">
            <a:extLst>
              <a:ext uri="{FF2B5EF4-FFF2-40B4-BE49-F238E27FC236}">
                <a16:creationId xmlns:a16="http://schemas.microsoft.com/office/drawing/2014/main" id="{F834C3B8-093A-49C8-9304-7235AE0A7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436637"/>
              </p:ext>
            </p:extLst>
          </p:nvPr>
        </p:nvGraphicFramePr>
        <p:xfrm>
          <a:off x="423337" y="853440"/>
          <a:ext cx="8352927" cy="5334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28383">
                  <a:extLst>
                    <a:ext uri="{9D8B030D-6E8A-4147-A177-3AD203B41FA5}">
                      <a16:colId xmlns:a16="http://schemas.microsoft.com/office/drawing/2014/main" val="2507141308"/>
                    </a:ext>
                  </a:extLst>
                </a:gridCol>
                <a:gridCol w="3940235">
                  <a:extLst>
                    <a:ext uri="{9D8B030D-6E8A-4147-A177-3AD203B41FA5}">
                      <a16:colId xmlns:a16="http://schemas.microsoft.com/office/drawing/2014/main" val="2819330344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29908192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strategico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specifico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Nome della condizione abilitante </a:t>
                      </a:r>
                      <a:endParaRPr lang="it-I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069797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un'Europa più verde e a basse emissioni di carbonio e </a:t>
                      </a:r>
                      <a:r>
                        <a:rPr lang="it-IT" sz="16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resilente</a:t>
                      </a:r>
                      <a:r>
                        <a:rPr lang="it-IT" sz="1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attraverso la promozione di una transizione verso un'energia pulita ed equa, di investimenti verdi e blu, dell'economia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FESR e FC: </a:t>
                      </a:r>
                    </a:p>
                    <a:p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2.1 Promuovere misure di efficienza energetica  e riduzione delle emissioni di gas serra</a:t>
                      </a:r>
                    </a:p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2.1 Quadro politico strategico a sostegno della ristrutturazione di edifici residenziali e non residenziali a fini di efficienza energetici </a:t>
                      </a:r>
                      <a:endParaRPr lang="it-I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158864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FESR e FC: </a:t>
                      </a:r>
                    </a:p>
                    <a:p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2.1 Promuovere misure di efficienza energetica </a:t>
                      </a:r>
                    </a:p>
                    <a:p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2.2 Promuovere l'energia rinnovabile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2.2 Governance del settore dell'energia 	</a:t>
                      </a:r>
                    </a:p>
                    <a:p>
                      <a:endParaRPr lang="it-I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51522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FESR e FC: </a:t>
                      </a:r>
                    </a:p>
                    <a:p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2.2 Promuovere l'energia rinnovabile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2.3 Promozione efficace dell'uso di energie rinnovabili in tutti i settori e in tutta l'UE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67077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FESR e FC: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2.4 Promuovere l'adattamento al cambiamento strutturale climatico, la prevenzione dei rischi e la resilienza alle catastrofi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2.4 Quadro per una gestione efficace del rischio di catastrofi 	</a:t>
                      </a:r>
                    </a:p>
                    <a:p>
                      <a:endParaRPr lang="it-IT" sz="16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8971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927145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277A7-39F8-4C73-938C-29E148366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abilitanti tematiche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5516E68-2AEB-4F12-A72E-75682F7F9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EF9C-E8AA-4320-831E-DA3F969F0A12}" type="slidenum">
              <a:rPr lang="it-IT" smtClean="0"/>
              <a:pPr/>
              <a:t>54</a:t>
            </a:fld>
            <a:endParaRPr lang="it-IT"/>
          </a:p>
        </p:txBody>
      </p:sp>
      <p:graphicFrame>
        <p:nvGraphicFramePr>
          <p:cNvPr id="8" name="Tabella 8">
            <a:extLst>
              <a:ext uri="{FF2B5EF4-FFF2-40B4-BE49-F238E27FC236}">
                <a16:creationId xmlns:a16="http://schemas.microsoft.com/office/drawing/2014/main" id="{F834C3B8-093A-49C8-9304-7235AE0A7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695410"/>
              </p:ext>
            </p:extLst>
          </p:nvPr>
        </p:nvGraphicFramePr>
        <p:xfrm>
          <a:off x="423337" y="853440"/>
          <a:ext cx="8352927" cy="49707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28383">
                  <a:extLst>
                    <a:ext uri="{9D8B030D-6E8A-4147-A177-3AD203B41FA5}">
                      <a16:colId xmlns:a16="http://schemas.microsoft.com/office/drawing/2014/main" val="2507141308"/>
                    </a:ext>
                  </a:extLst>
                </a:gridCol>
                <a:gridCol w="3940235">
                  <a:extLst>
                    <a:ext uri="{9D8B030D-6E8A-4147-A177-3AD203B41FA5}">
                      <a16:colId xmlns:a16="http://schemas.microsoft.com/office/drawing/2014/main" val="2819330344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29908192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strategico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specifico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Nome della condizione abilitante </a:t>
                      </a:r>
                      <a:endParaRPr lang="it-I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069797"/>
                  </a:ext>
                </a:extLst>
              </a:tr>
              <a:tr h="150614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un'Europa più verde e a basse emissioni di carbonio attraverso la promozione di una transizione verso un'energia pulita ed equa, di investimenti verdi e blu, dell'economia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FESR e FC: </a:t>
                      </a:r>
                    </a:p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2.5 Migliorare gestione dell’acqua sostenibile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2.5 Pianificazione aggiornata degli investimenti necessari nel settore idrico e nel settore delle acque reflue 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1588640"/>
                  </a:ext>
                </a:extLst>
              </a:tr>
              <a:tr h="159893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FESR e FC: </a:t>
                      </a:r>
                    </a:p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2.6 Promuover la transizione all’economia circolare	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2.6 Pianificazione aggiornata della gestione dei rifiuti 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699949"/>
                  </a:ext>
                </a:extLst>
              </a:tr>
              <a:tr h="1055370">
                <a:tc v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670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29531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277A7-39F8-4C73-938C-29E148366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abilitanti tematiche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5516E68-2AEB-4F12-A72E-75682F7F9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EF9C-E8AA-4320-831E-DA3F969F0A12}" type="slidenum">
              <a:rPr lang="it-IT" smtClean="0"/>
              <a:pPr/>
              <a:t>55</a:t>
            </a:fld>
            <a:endParaRPr lang="it-IT"/>
          </a:p>
        </p:txBody>
      </p:sp>
      <p:graphicFrame>
        <p:nvGraphicFramePr>
          <p:cNvPr id="8" name="Tabella 8">
            <a:extLst>
              <a:ext uri="{FF2B5EF4-FFF2-40B4-BE49-F238E27FC236}">
                <a16:creationId xmlns:a16="http://schemas.microsoft.com/office/drawing/2014/main" id="{F834C3B8-093A-49C8-9304-7235AE0A7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494323"/>
              </p:ext>
            </p:extLst>
          </p:nvPr>
        </p:nvGraphicFramePr>
        <p:xfrm>
          <a:off x="395536" y="853441"/>
          <a:ext cx="8380728" cy="5151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507141308"/>
                    </a:ext>
                  </a:extLst>
                </a:gridCol>
                <a:gridCol w="3940235">
                  <a:extLst>
                    <a:ext uri="{9D8B030D-6E8A-4147-A177-3AD203B41FA5}">
                      <a16:colId xmlns:a16="http://schemas.microsoft.com/office/drawing/2014/main" val="2819330344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2990819249"/>
                    </a:ext>
                  </a:extLst>
                </a:gridCol>
              </a:tblGrid>
              <a:tr h="5541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strategico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specifico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Nome della condizione abilitante </a:t>
                      </a:r>
                      <a:endParaRPr lang="it-I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069797"/>
                  </a:ext>
                </a:extLst>
              </a:tr>
              <a:tr h="11374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un'Europa più connessa </a:t>
                      </a:r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attraverso il rafforzamento della mobilità e della connettività regionale alle TIC </a:t>
                      </a: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FESR: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3.1 Rafforzare la 	connettività digitale 	</a:t>
                      </a:r>
                    </a:p>
                    <a:p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3.1 Un piano nazionale o regionale per la banda larga 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1588640"/>
                  </a:ext>
                </a:extLst>
              </a:tr>
              <a:tr h="3332202">
                <a:tc v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FESR e FC: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3.2 Sviluppo di una rete TEN-T intermodale, sicura, sostenibile, resiliente ai cambiamenti climatici e intelligente 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 Sviluppare e incoraggiare la mobilità sostenibile, resiliente ai cambiamenti climatici, intelligente e intermodale, a livello regionale e locale, compreso un accesso migliore alla mobilità TEN-T e transfrontaliera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3.2 Pianificazione completa dei trasporti al livello appropriato 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515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409090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277A7-39F8-4C73-938C-29E148366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abilitanti tematiche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5516E68-2AEB-4F12-A72E-75682F7F9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EF9C-E8AA-4320-831E-DA3F969F0A12}" type="slidenum">
              <a:rPr lang="it-IT" smtClean="0"/>
              <a:pPr/>
              <a:t>56</a:t>
            </a:fld>
            <a:endParaRPr lang="it-IT"/>
          </a:p>
        </p:txBody>
      </p:sp>
      <p:graphicFrame>
        <p:nvGraphicFramePr>
          <p:cNvPr id="8" name="Tabella 8">
            <a:extLst>
              <a:ext uri="{FF2B5EF4-FFF2-40B4-BE49-F238E27FC236}">
                <a16:creationId xmlns:a16="http://schemas.microsoft.com/office/drawing/2014/main" id="{F834C3B8-093A-49C8-9304-7235AE0A7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314866"/>
              </p:ext>
            </p:extLst>
          </p:nvPr>
        </p:nvGraphicFramePr>
        <p:xfrm>
          <a:off x="395536" y="853441"/>
          <a:ext cx="8380728" cy="5577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507141308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val="2819330344"/>
                    </a:ext>
                  </a:extLst>
                </a:gridCol>
                <a:gridCol w="1683984">
                  <a:extLst>
                    <a:ext uri="{9D8B030D-6E8A-4147-A177-3AD203B41FA5}">
                      <a16:colId xmlns:a16="http://schemas.microsoft.com/office/drawing/2014/main" val="2990819249"/>
                    </a:ext>
                  </a:extLst>
                </a:gridCol>
              </a:tblGrid>
              <a:tr h="3284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strategico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specifico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Nome della condizione abilitante </a:t>
                      </a:r>
                      <a:endParaRPr lang="it-I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069797"/>
                  </a:ext>
                </a:extLst>
              </a:tr>
              <a:tr h="6451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un'Europa più sociale attraverso l'attuazione del pilastro europeo dei diritti sociali </a:t>
                      </a:r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FESR</a:t>
                      </a: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4.1 Rafforzare l'efficacia del mercati del lavoro e l'accesso all'occupazione di qualità mediante lo sviluppo dell’innovazione sociale e di infrastrutture </a:t>
                      </a:r>
                    </a:p>
                    <a:p>
                      <a:r>
                        <a:rPr lang="it-IT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FSE</a:t>
                      </a: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4.1.1 Migliorare l'accesso all'occupazione di tutte le persone in cerca di occupazione, in particolare i giovani, i disoccupati di lunga durata  e le persone inattive e promuovere il lavoro autonomo e l'economia sociale </a:t>
                      </a:r>
                    </a:p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4.1.2 Modernizzare le istituzioni e i servizi del mercato del lavoro per garantire assistenza, </a:t>
                      </a:r>
                      <a:r>
                        <a:rPr lang="it-IT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valutare e anticipare le esigenze in termini di competenze </a:t>
                      </a: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 sostegno tempestivi e su misura nel contesto dell'incontro tra domanda e offerta, delle transizioni e della mobilità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4.1 Quadro politico strategico per le politiche attive del mercato del lavoro 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1588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117628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277A7-39F8-4C73-938C-29E148366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abilitanti tematiche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5516E68-2AEB-4F12-A72E-75682F7F9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EF9C-E8AA-4320-831E-DA3F969F0A12}" type="slidenum">
              <a:rPr lang="it-IT" smtClean="0"/>
              <a:pPr/>
              <a:t>57</a:t>
            </a:fld>
            <a:endParaRPr lang="it-IT"/>
          </a:p>
        </p:txBody>
      </p:sp>
      <p:graphicFrame>
        <p:nvGraphicFramePr>
          <p:cNvPr id="8" name="Tabella 8">
            <a:extLst>
              <a:ext uri="{FF2B5EF4-FFF2-40B4-BE49-F238E27FC236}">
                <a16:creationId xmlns:a16="http://schemas.microsoft.com/office/drawing/2014/main" id="{F834C3B8-093A-49C8-9304-7235AE0A7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733936"/>
              </p:ext>
            </p:extLst>
          </p:nvPr>
        </p:nvGraphicFramePr>
        <p:xfrm>
          <a:off x="395536" y="853441"/>
          <a:ext cx="8380728" cy="5334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507141308"/>
                    </a:ext>
                  </a:extLst>
                </a:gridCol>
                <a:gridCol w="3940235">
                  <a:extLst>
                    <a:ext uri="{9D8B030D-6E8A-4147-A177-3AD203B41FA5}">
                      <a16:colId xmlns:a16="http://schemas.microsoft.com/office/drawing/2014/main" val="2819330344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2990819249"/>
                    </a:ext>
                  </a:extLst>
                </a:gridCol>
              </a:tblGrid>
              <a:tr h="3284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strategico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specifico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Nome della condizione abilitante </a:t>
                      </a:r>
                      <a:endParaRPr lang="it-I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069797"/>
                  </a:ext>
                </a:extLst>
              </a:tr>
              <a:tr h="6451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un'Europa più sociale attraverso l'attuazione del pilastro europeo dei diritti sociali </a:t>
                      </a:r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FESR</a:t>
                      </a: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4.1 Rafforzare l'efficacia del mercati del lavoro e l'accesso all'occupazione di qualità mediante lo sviluppo di infrastrutture 	</a:t>
                      </a:r>
                    </a:p>
                    <a:p>
                      <a:r>
                        <a:rPr lang="it-IT" sz="1800" b="1" i="0" u="none" strike="noStrike" kern="1200" baseline="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FSE</a:t>
                      </a: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4.1.3 Promuovere la partecipazione delle donne al mercato del lavoro e un equilibrio migliore tra vita professionale e privata, compreso l'accesso ai servizi di assistenza all'infanzia e un ambiente di lavoro sano e adeguato, attento ai rischi per la salute, all'adattamento dei lavoratori ai cambiamenti e all'invecchiamento attivo e in buona salute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 Quadro strategico nazionale in materia di parità di genere 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1588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94655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277A7-39F8-4C73-938C-29E148366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abilitanti tematiche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5516E68-2AEB-4F12-A72E-75682F7F9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EF9C-E8AA-4320-831E-DA3F969F0A12}" type="slidenum">
              <a:rPr lang="it-IT" smtClean="0"/>
              <a:pPr/>
              <a:t>58</a:t>
            </a:fld>
            <a:endParaRPr lang="it-IT"/>
          </a:p>
        </p:txBody>
      </p:sp>
      <p:graphicFrame>
        <p:nvGraphicFramePr>
          <p:cNvPr id="8" name="Tabella 8">
            <a:extLst>
              <a:ext uri="{FF2B5EF4-FFF2-40B4-BE49-F238E27FC236}">
                <a16:creationId xmlns:a16="http://schemas.microsoft.com/office/drawing/2014/main" id="{F834C3B8-093A-49C8-9304-7235AE0A7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248221"/>
              </p:ext>
            </p:extLst>
          </p:nvPr>
        </p:nvGraphicFramePr>
        <p:xfrm>
          <a:off x="395536" y="853441"/>
          <a:ext cx="8380728" cy="5547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507141308"/>
                    </a:ext>
                  </a:extLst>
                </a:gridCol>
                <a:gridCol w="5328592">
                  <a:extLst>
                    <a:ext uri="{9D8B030D-6E8A-4147-A177-3AD203B41FA5}">
                      <a16:colId xmlns:a16="http://schemas.microsoft.com/office/drawing/2014/main" val="2819330344"/>
                    </a:ext>
                  </a:extLst>
                </a:gridCol>
                <a:gridCol w="1395952">
                  <a:extLst>
                    <a:ext uri="{9D8B030D-6E8A-4147-A177-3AD203B41FA5}">
                      <a16:colId xmlns:a16="http://schemas.microsoft.com/office/drawing/2014/main" val="2990819249"/>
                    </a:ext>
                  </a:extLst>
                </a:gridCol>
              </a:tblGrid>
              <a:tr h="3284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strategico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specifico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Nome della condizione abilitante </a:t>
                      </a:r>
                      <a:endParaRPr lang="it-I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069797"/>
                  </a:ext>
                </a:extLst>
              </a:tr>
              <a:tr h="6451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un'Europa più sociale attraverso l'attuazione del pilastro europeo dei diritti sociali </a:t>
                      </a:r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i="0" u="none" strike="noStrike" kern="1200" baseline="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FESR</a:t>
                      </a:r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r>
                        <a:rPr lang="it-IT" sz="1600" dirty="0"/>
                        <a:t>Migliorare la qualità, l'inclusione e l'efficacia e la pertinenza del mercato del lavoro dei sistemi di istruzione e formazione per sostenere l'acquisizione di competenze chiave, comprese le competenze digitali, apprendimento formale e non formale e facilitare la transizione tra istruzione e lavoro;</a:t>
                      </a:r>
                    </a:p>
                    <a:p>
                      <a:r>
                        <a:rPr lang="it-IT" sz="1600" b="1" i="0" u="none" strike="noStrike" kern="1200" baseline="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FSE</a:t>
                      </a:r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4.2.1 Migliorare la qualità, l'efficacia e la rilevanza per il mercato del lavoro dei sistemi di istruzione e formazione durante tutto il corso della vita</a:t>
                      </a:r>
                    </a:p>
                    <a:p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4.2.3 Promuovere la parità di accesso e il completamento dell’istruzione </a:t>
                      </a:r>
                      <a:r>
                        <a:rPr lang="it-IT" sz="1600" dirty="0"/>
                        <a:t>e della formazione di qualità e inclusive</a:t>
                      </a:r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in particolare per i gruppi svantaggiati, che vada dall'educazione e dalla cura della prima infanzia all'istruzione generale e all'istruzione e formazione professionale fino al livello terziario, </a:t>
                      </a:r>
                      <a:r>
                        <a:rPr lang="it-IT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nonché l'educazione e l'apprendimento degli adulti, compresa la facilitazione della mobilità per l'apprendimento per tutti</a:t>
                      </a:r>
                      <a:endParaRPr lang="it-IT" sz="16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4.3 Quadro politico strategico per il sistema d'istruzione e formazione a tutti i livelli 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1588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303769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277A7-39F8-4C73-938C-29E148366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391735"/>
          </a:xfrm>
        </p:spPr>
        <p:txBody>
          <a:bodyPr/>
          <a:lstStyle/>
          <a:p>
            <a:r>
              <a:rPr lang="it-IT" dirty="0"/>
              <a:t>Condizioni abilitanti tematiche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5516E68-2AEB-4F12-A72E-75682F7F9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EF9C-E8AA-4320-831E-DA3F969F0A12}" type="slidenum">
              <a:rPr lang="it-IT" smtClean="0"/>
              <a:pPr/>
              <a:t>59</a:t>
            </a:fld>
            <a:endParaRPr lang="it-IT"/>
          </a:p>
        </p:txBody>
      </p:sp>
      <p:graphicFrame>
        <p:nvGraphicFramePr>
          <p:cNvPr id="8" name="Tabella 8">
            <a:extLst>
              <a:ext uri="{FF2B5EF4-FFF2-40B4-BE49-F238E27FC236}">
                <a16:creationId xmlns:a16="http://schemas.microsoft.com/office/drawing/2014/main" id="{F834C3B8-093A-49C8-9304-7235AE0A7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457753"/>
              </p:ext>
            </p:extLst>
          </p:nvPr>
        </p:nvGraphicFramePr>
        <p:xfrm>
          <a:off x="381636" y="616484"/>
          <a:ext cx="8380728" cy="62131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507141308"/>
                    </a:ext>
                  </a:extLst>
                </a:gridCol>
                <a:gridCol w="4766428">
                  <a:extLst>
                    <a:ext uri="{9D8B030D-6E8A-4147-A177-3AD203B41FA5}">
                      <a16:colId xmlns:a16="http://schemas.microsoft.com/office/drawing/2014/main" val="2819330344"/>
                    </a:ext>
                  </a:extLst>
                </a:gridCol>
                <a:gridCol w="1958116">
                  <a:extLst>
                    <a:ext uri="{9D8B030D-6E8A-4147-A177-3AD203B41FA5}">
                      <a16:colId xmlns:a16="http://schemas.microsoft.com/office/drawing/2014/main" val="2990819249"/>
                    </a:ext>
                  </a:extLst>
                </a:gridCol>
              </a:tblGrid>
              <a:tr h="5865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strategico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specifico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Nome della condizione abilitante </a:t>
                      </a:r>
                      <a:endParaRPr lang="it-I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069797"/>
                  </a:ext>
                </a:extLst>
              </a:tr>
              <a:tr h="386855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un'Europa più sociale attraverso l'attuazione del pilastro europeo dei diritti sociali </a:t>
                      </a:r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FESR</a:t>
                      </a: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4.3 Aumentare l'integrazione socioeconomica delle comunità emarginate, dei rifugiati e dei migranti sotto la protezione internazionale e dei gruppi svantaggiati attraverso misure integrate che comprendono gli alloggi e servizi sociali </a:t>
                      </a:r>
                    </a:p>
                    <a:p>
                      <a:r>
                        <a:rPr lang="it-IT" sz="1800" b="1" i="0" u="none" strike="noStrike" kern="1200" baseline="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FSE</a:t>
                      </a: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4.3.1 </a:t>
                      </a:r>
                      <a:r>
                        <a:rPr lang="it-IT" dirty="0"/>
                        <a:t>Promuovere l'integrazione sociale delle persone a rischio di povertà o esclusione sociale, compresi i più poveri e i bambini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4.4 Quadro politico strategico nazionale per l'inclusione sociale e la riduzione della povertà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1588640"/>
                  </a:ext>
                </a:extLst>
              </a:tr>
              <a:tr h="1521589">
                <a:tc v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FSE</a:t>
                      </a: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4.3.2 Promuovere l'integrazione socioeconomica dei paesi terzi e delle comunità emarginate come la comunità rom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4.5 Strategia nazionale di politiche di inclusione strategica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515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4162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12DFC9-B533-47E1-A456-8AC47CFE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Gli obiettivi strategici (OP)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061EB7-C575-408F-B14A-CAD32202B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Gli 11 obiettivi tematici del periodo 2014-2020 sono stati semplificati e ridotti a </a:t>
            </a:r>
            <a:r>
              <a:rPr lang="it-IT" b="1" dirty="0">
                <a:solidFill>
                  <a:schemeClr val="accent2"/>
                </a:solidFill>
              </a:rPr>
              <a:t>5 obiettivi strategici:</a:t>
            </a:r>
            <a:endParaRPr lang="it-IT" dirty="0"/>
          </a:p>
          <a:p>
            <a:pPr marL="457200" indent="-457200">
              <a:buFont typeface="+mj-lt"/>
              <a:buAutoNum type="arabicPeriod"/>
            </a:pPr>
            <a:r>
              <a:rPr lang="it-IT" b="1" dirty="0">
                <a:solidFill>
                  <a:schemeClr val="accent2"/>
                </a:solidFill>
              </a:rPr>
              <a:t>Un'Europa più intelligente</a:t>
            </a:r>
            <a:r>
              <a:rPr lang="it-IT" dirty="0"/>
              <a:t> attraverso la promozione di una trasformazione economica innovativa e intelligente;</a:t>
            </a:r>
          </a:p>
          <a:p>
            <a:pPr marL="457200" indent="-457200">
              <a:buFont typeface="+mj-lt"/>
              <a:buAutoNum type="arabicPeriod"/>
            </a:pPr>
            <a:r>
              <a:rPr lang="it-IT" b="1" dirty="0">
                <a:solidFill>
                  <a:schemeClr val="accent2"/>
                </a:solidFill>
              </a:rPr>
              <a:t>Un'Europa più verde, </a:t>
            </a:r>
            <a:r>
              <a:rPr lang="it-IT" dirty="0"/>
              <a:t>a basse emissioni di carbonio </a:t>
            </a:r>
            <a:r>
              <a:rPr lang="it-IT" dirty="0">
                <a:solidFill>
                  <a:srgbClr val="0033CC"/>
                </a:solidFill>
              </a:rPr>
              <a:t>e più resiliente</a:t>
            </a:r>
            <a:r>
              <a:rPr lang="it-IT" dirty="0"/>
              <a:t> attraverso la promozione di una transizione verso un'energia pulita ed equa, di investimenti verdi e blu, dell'economia circolare, dell'adattamento ai cambiamenti climatici e della gestione e prevenzione dei rischi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01631A9-F1CE-49A8-8072-A4F27D9C9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698654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277A7-39F8-4C73-938C-29E148366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abilitanti tematiche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5516E68-2AEB-4F12-A72E-75682F7F9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EF9C-E8AA-4320-831E-DA3F969F0A12}" type="slidenum">
              <a:rPr lang="it-IT" smtClean="0"/>
              <a:pPr/>
              <a:t>60</a:t>
            </a:fld>
            <a:endParaRPr lang="it-IT"/>
          </a:p>
        </p:txBody>
      </p:sp>
      <p:graphicFrame>
        <p:nvGraphicFramePr>
          <p:cNvPr id="8" name="Tabella 8">
            <a:extLst>
              <a:ext uri="{FF2B5EF4-FFF2-40B4-BE49-F238E27FC236}">
                <a16:creationId xmlns:a16="http://schemas.microsoft.com/office/drawing/2014/main" id="{F834C3B8-093A-49C8-9304-7235AE0A7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43462"/>
              </p:ext>
            </p:extLst>
          </p:nvPr>
        </p:nvGraphicFramePr>
        <p:xfrm>
          <a:off x="395536" y="853441"/>
          <a:ext cx="8380728" cy="4785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507141308"/>
                    </a:ext>
                  </a:extLst>
                </a:gridCol>
                <a:gridCol w="3940235">
                  <a:extLst>
                    <a:ext uri="{9D8B030D-6E8A-4147-A177-3AD203B41FA5}">
                      <a16:colId xmlns:a16="http://schemas.microsoft.com/office/drawing/2014/main" val="2819330344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2990819249"/>
                    </a:ext>
                  </a:extLst>
                </a:gridCol>
              </a:tblGrid>
              <a:tr h="3284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strategico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Obiettivo specifico 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kern="1200" baseline="0" dirty="0">
                          <a:solidFill>
                            <a:schemeClr val="lt1"/>
                          </a:solidFill>
                        </a:rPr>
                        <a:t>Nome della condizione abilitante </a:t>
                      </a:r>
                      <a:endParaRPr lang="it-I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069797"/>
                  </a:ext>
                </a:extLst>
              </a:tr>
              <a:tr h="6451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un'Europa più sociale attraverso l'attuazione del pilastro europeo dei diritti sociali </a:t>
                      </a:r>
                      <a:endParaRPr lang="it-IT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FESR</a:t>
                      </a: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4.4 Garantire parità di accesso all'assistenza sanitaria attraverso lo sviluppo di infrastrutture, compresa l'assistenza sanitaria di base </a:t>
                      </a:r>
                    </a:p>
                    <a:p>
                      <a:r>
                        <a:rPr lang="it-IT" sz="1800" b="1" i="0" u="none" strike="noStrike" kern="1200" baseline="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FSE</a:t>
                      </a: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4.3.4 Rafforzare un accesso paritario e tempestivo a servizi di qualità, sostenibili e abbordabili; migliorare l'accessibilità, l'efficacia e la resilienza dei sistemi sanitari; migliorare l'accesso a servizi di assistenza a lungo termine 	</a:t>
                      </a:r>
                    </a:p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4.6 Quadro politico strategico per la </a:t>
                      </a:r>
                      <a:r>
                        <a:rPr lang="it-IT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sanitàe</a:t>
                      </a: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cura di lungo periodo 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1588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04645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277A7-39F8-4C73-938C-29E148366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06090"/>
          </a:xfrm>
        </p:spPr>
        <p:txBody>
          <a:bodyPr/>
          <a:lstStyle/>
          <a:p>
            <a:r>
              <a:rPr lang="it-IT" dirty="0"/>
              <a:t>Condizioni abilitanti tematiche</a:t>
            </a:r>
            <a:br>
              <a:rPr lang="it-IT" dirty="0"/>
            </a:br>
            <a:r>
              <a:rPr lang="it-IT" sz="2400" dirty="0"/>
              <a:t>1 Buona governance della strategia di specializzazione intelligente nazionale o regionale </a:t>
            </a:r>
            <a:endParaRPr lang="it-IT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D9C9DD07-532D-473E-9111-2A5445C27E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it-IT" altLang="it-IT" sz="2200" dirty="0"/>
              <a:t>Analisi aggiornata delle sfide strozzature per la diffusione dell'innovazione e la digitalizzazione </a:t>
            </a:r>
          </a:p>
          <a:p>
            <a:pPr marL="457200" lvl="0" indent="-457200">
              <a:buFont typeface="+mj-lt"/>
              <a:buAutoNum type="arabicPeriod"/>
            </a:pPr>
            <a:r>
              <a:rPr lang="it-IT" altLang="it-IT" sz="2200" dirty="0"/>
              <a:t>Esistenza di istituzioni o enti regionali / nazionali competenti, responsabili della gestione della strategia di specializzazione intelligente </a:t>
            </a:r>
          </a:p>
          <a:p>
            <a:pPr marL="457200" lvl="0" indent="-457200">
              <a:buFont typeface="+mj-lt"/>
              <a:buAutoNum type="arabicPeriod"/>
            </a:pPr>
            <a:r>
              <a:rPr lang="it-IT" altLang="it-IT" sz="2200" dirty="0"/>
              <a:t>Strumenti di monitoraggio e valutazione per misurare le prestazioni verso gli obiettivi della strategia </a:t>
            </a:r>
          </a:p>
          <a:p>
            <a:pPr marL="457200" lvl="0" indent="-457200">
              <a:buFont typeface="+mj-lt"/>
              <a:buAutoNum type="arabicPeriod"/>
            </a:pPr>
            <a:r>
              <a:rPr lang="it-IT" altLang="it-IT" sz="2200" dirty="0"/>
              <a:t>Funzionamento della cooperazione delle parti interessate ("processo di scoperta imprenditoriale") </a:t>
            </a:r>
          </a:p>
          <a:p>
            <a:pPr marL="457200" lvl="0" indent="-457200">
              <a:buFont typeface="+mj-lt"/>
              <a:buAutoNum type="arabicPeriod"/>
            </a:pPr>
            <a:r>
              <a:rPr lang="it-IT" altLang="it-IT" sz="2200" dirty="0"/>
              <a:t>Azioni necessarie per migliorare i sistemi di ricerca e innovazione nazionali o regionali, ove pertinente </a:t>
            </a:r>
          </a:p>
          <a:p>
            <a:pPr marL="457200" lvl="0" indent="-457200">
              <a:buFont typeface="+mj-lt"/>
              <a:buAutoNum type="arabicPeriod"/>
            </a:pPr>
            <a:r>
              <a:rPr lang="it-IT" altLang="it-IT" sz="2200" dirty="0"/>
              <a:t>Se pertinente, azioni a sostegno. </a:t>
            </a:r>
          </a:p>
          <a:p>
            <a:pPr marL="457200" lvl="0" indent="-457200">
              <a:buFont typeface="+mj-lt"/>
              <a:buAutoNum type="arabicPeriod"/>
            </a:pPr>
            <a:r>
              <a:rPr lang="it-IT" altLang="it-IT" sz="2200" dirty="0"/>
              <a:t>Misure per rafforzare la cooperazione con i partner al di fuori di un determinato Stato membro in settori prioritari supportati dalla strategia di specializzazione intelligente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5516E68-2AEB-4F12-A72E-75682F7F9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EF9C-E8AA-4320-831E-DA3F969F0A12}" type="slidenum">
              <a:rPr lang="it-IT" smtClean="0"/>
              <a:pPr/>
              <a:t>61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495868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D332612E-00C2-4365-B962-9D21C505B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I BLOCCHI NEGOZIALI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672C1D-2817-4F00-950C-A1D9AC9F6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62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982411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o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20725"/>
          </a:xfrm>
        </p:spPr>
        <p:txBody>
          <a:bodyPr/>
          <a:lstStyle/>
          <a:p>
            <a:pPr algn="ctr"/>
            <a:r>
              <a:rPr lang="it-IT" dirty="0"/>
              <a:t>I blocchi negoziali</a:t>
            </a:r>
          </a:p>
        </p:txBody>
      </p:sp>
      <p:sp>
        <p:nvSpPr>
          <p:cNvPr id="106499" name="Segnaposto contenuto 2"/>
          <p:cNvSpPr>
            <a:spLocks noGrp="1"/>
          </p:cNvSpPr>
          <p:nvPr>
            <p:ph idx="1"/>
          </p:nvPr>
        </p:nvSpPr>
        <p:spPr>
          <a:xfrm>
            <a:off x="457200" y="836612"/>
            <a:ext cx="8229600" cy="5688732"/>
          </a:xfrm>
        </p:spPr>
        <p:txBody>
          <a:bodyPr>
            <a:normAutofit lnSpcReduction="10000"/>
          </a:bodyPr>
          <a:lstStyle/>
          <a:p>
            <a:pPr marL="625475" indent="-625475">
              <a:buFont typeface="+mj-lt"/>
              <a:buAutoNum type="arabicPeriod"/>
            </a:pPr>
            <a:r>
              <a:rPr lang="it-IT" dirty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Approccio strategico e programmazione (4-10, 16-32)</a:t>
            </a:r>
          </a:p>
          <a:p>
            <a:pPr marL="625475" indent="-625475">
              <a:buFont typeface="+mj-lt"/>
              <a:buAutoNum type="arabicPeriod"/>
            </a:pPr>
            <a:r>
              <a:rPr lang="it-IT" dirty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Condizioni abilitanti e performance framework (11-14) + </a:t>
            </a:r>
            <a:r>
              <a:rPr lang="it-IT" i="1" dirty="0">
                <a:latin typeface="Calibri" pitchFamily="34" charset="0"/>
                <a:cs typeface="Calibri" pitchFamily="34" charset="0"/>
              </a:rPr>
              <a:t>Condizionalità macroeconomica </a:t>
            </a:r>
            <a:r>
              <a:rPr lang="it-IT" dirty="0">
                <a:latin typeface="Calibri" pitchFamily="34" charset="0"/>
                <a:cs typeface="Calibri" pitchFamily="34" charset="0"/>
              </a:rPr>
              <a:t>(15)</a:t>
            </a:r>
          </a:p>
          <a:p>
            <a:pPr marL="625475" indent="-625475">
              <a:buFont typeface="+mj-lt"/>
              <a:buAutoNum type="arabicPeriod"/>
            </a:pPr>
            <a:r>
              <a:rPr lang="it-IT" dirty="0">
                <a:latin typeface="Calibri" pitchFamily="34" charset="0"/>
                <a:cs typeface="Calibri" pitchFamily="34" charset="0"/>
              </a:rPr>
              <a:t>Monitoraggio, valutazione comunicazione e visibilità (33-45)</a:t>
            </a:r>
          </a:p>
          <a:p>
            <a:pPr marL="625475" indent="-625475">
              <a:buFont typeface="+mj-lt"/>
              <a:buAutoNum type="arabicPeriod"/>
            </a:pPr>
            <a:r>
              <a:rPr lang="it-IT" dirty="0">
                <a:latin typeface="Calibri" pitchFamily="34" charset="0"/>
                <a:cs typeface="Calibri" pitchFamily="34" charset="0"/>
              </a:rPr>
              <a:t>Sostegno finanziario fornito dai fondi (46-62)</a:t>
            </a:r>
          </a:p>
          <a:p>
            <a:pPr marL="625475" indent="-625475">
              <a:buFont typeface="+mj-lt"/>
              <a:buAutoNum type="arabicPeriod"/>
            </a:pPr>
            <a:r>
              <a:rPr lang="it-IT" dirty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>Gestione e controllo (63-79)</a:t>
            </a:r>
          </a:p>
          <a:p>
            <a:pPr marL="625475" indent="-625475">
              <a:buFont typeface="+mj-lt"/>
              <a:buAutoNum type="arabicPeriod"/>
            </a:pPr>
            <a:r>
              <a:rPr lang="it-IT" dirty="0">
                <a:latin typeface="Calibri" pitchFamily="34" charset="0"/>
                <a:cs typeface="Calibri" pitchFamily="34" charset="0"/>
              </a:rPr>
              <a:t>Gestione finanziaria (80-101)</a:t>
            </a:r>
          </a:p>
          <a:p>
            <a:pPr marL="625475" indent="-625475">
              <a:buFont typeface="+mj-lt"/>
              <a:buAutoNum type="arabicPeriod"/>
            </a:pPr>
            <a:r>
              <a:rPr lang="it-IT" dirty="0">
                <a:latin typeface="Calibri" pitchFamily="34" charset="0"/>
                <a:cs typeface="Calibri" pitchFamily="34" charset="0"/>
              </a:rPr>
              <a:t>Delega di potere, disposizioni di attuazione, transitorie e finali (1-3, 107-112)</a:t>
            </a:r>
          </a:p>
          <a:p>
            <a:pPr marL="625475" indent="-625475">
              <a:buFont typeface="+mj-lt"/>
              <a:buAutoNum type="arabicPeriod"/>
            </a:pPr>
            <a:r>
              <a:rPr lang="it-IT" i="1" dirty="0">
                <a:latin typeface="Calibri" pitchFamily="34" charset="0"/>
                <a:cs typeface="Calibri" pitchFamily="34" charset="0"/>
              </a:rPr>
              <a:t>Quadro finanziario </a:t>
            </a:r>
            <a:r>
              <a:rPr lang="it-IT" dirty="0">
                <a:latin typeface="Calibri" pitchFamily="34" charset="0"/>
                <a:cs typeface="Calibri" pitchFamily="34" charset="0"/>
              </a:rPr>
              <a:t>(102-106) (discusso nell’ambito del QFP)</a:t>
            </a:r>
          </a:p>
          <a:p>
            <a:pPr marL="0" indent="0">
              <a:buNone/>
            </a:pPr>
            <a:endParaRPr lang="it-IT" dirty="0">
              <a:latin typeface="Calibri" pitchFamily="34" charset="0"/>
              <a:cs typeface="Calibri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Calibri" pitchFamily="34" charset="0"/>
                <a:cs typeface="Calibri" pitchFamily="34" charset="0"/>
              </a:rPr>
              <a:t>Regolamento FESR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Calibri" pitchFamily="34" charset="0"/>
                <a:cs typeface="Calibri" pitchFamily="34" charset="0"/>
              </a:rPr>
              <a:t>Regolamento FSE+</a:t>
            </a:r>
          </a:p>
          <a:p>
            <a:pPr marL="0" indent="0">
              <a:buNone/>
            </a:pPr>
            <a:endParaRPr lang="it-IT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63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474854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7" name="Rectangle 2"/>
          <p:cNvSpPr>
            <a:spLocks noGrp="1" noChangeArrowheads="1"/>
          </p:cNvSpPr>
          <p:nvPr>
            <p:ph idx="1"/>
          </p:nvPr>
        </p:nvSpPr>
        <p:spPr>
          <a:xfrm>
            <a:off x="684213" y="1700213"/>
            <a:ext cx="7848600" cy="3776662"/>
          </a:xfrm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it-IT" sz="4000" b="1" dirty="0">
                <a:solidFill>
                  <a:srgbClr val="FF3300"/>
                </a:solidFill>
                <a:latin typeface="Segoe Print" pitchFamily="2" charset="0"/>
              </a:rPr>
              <a:t>Grazie per l’attenzione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it-IT" sz="4000" b="1" dirty="0">
              <a:solidFill>
                <a:srgbClr val="FF3300"/>
              </a:solidFill>
              <a:latin typeface="Segoe Print" pitchFamily="2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it-IT" b="1" dirty="0">
                <a:solidFill>
                  <a:srgbClr val="FF3300"/>
                </a:solidFill>
                <a:latin typeface="Script MT Bold" panose="03040602040607080904" pitchFamily="66" charset="0"/>
              </a:rPr>
              <a:t>Lorenzo Improta 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it-IT" b="1" dirty="0">
              <a:solidFill>
                <a:srgbClr val="FF3300"/>
              </a:solidFill>
              <a:latin typeface="Script MT Bold" panose="03040602040607080904" pitchFamily="66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b="1" dirty="0">
                <a:solidFill>
                  <a:srgbClr val="FF3300"/>
                </a:solidFill>
                <a:latin typeface="Script MT Bold" panose="03040602040607080904" pitchFamily="66" charset="0"/>
              </a:rPr>
              <a:t>Michele Nicolaj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it-IT" sz="4000" dirty="0">
              <a:solidFill>
                <a:srgbClr val="FF33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it-IT" dirty="0"/>
          </a:p>
        </p:txBody>
      </p:sp>
      <p:sp>
        <p:nvSpPr>
          <p:cNvPr id="154626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5940425" y="6165850"/>
            <a:ext cx="2894013" cy="455613"/>
          </a:xfrm>
          <a:noFill/>
        </p:spPr>
        <p:txBody>
          <a:bodyPr/>
          <a:lstStyle/>
          <a:p>
            <a:fld id="{DB19CB00-9936-4AE0-92B8-DBDD77F54680}" type="slidenum">
              <a:rPr lang="it-IT" smtClean="0">
                <a:latin typeface="Arial" pitchFamily="34" charset="0"/>
              </a:rPr>
              <a:pPr/>
              <a:t>64</a:t>
            </a:fld>
            <a:endParaRPr lang="it-IT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940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12DFC9-B533-47E1-A456-8AC47CFE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Gli obiettivi strategici (OP)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061EB7-C575-408F-B14A-CAD32202B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it-IT" b="1" dirty="0">
                <a:solidFill>
                  <a:schemeClr val="accent2"/>
                </a:solidFill>
              </a:rPr>
              <a:t>Un'Europa più connessa </a:t>
            </a:r>
            <a:r>
              <a:rPr lang="it-IT" dirty="0"/>
              <a:t>attraverso il rafforzamento della mobilità e della connettività regionale alle TIC 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it-IT" b="1" dirty="0">
                <a:solidFill>
                  <a:schemeClr val="accent2"/>
                </a:solidFill>
              </a:rPr>
              <a:t>Un'Europa più sociale </a:t>
            </a:r>
            <a:r>
              <a:rPr lang="it-IT" dirty="0"/>
              <a:t>attraverso l'attuazione del </a:t>
            </a:r>
            <a:r>
              <a:rPr lang="it-IT" u="sng" dirty="0"/>
              <a:t>Pilastro europeo dei diritti sociali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it-IT" b="1" dirty="0">
                <a:solidFill>
                  <a:schemeClr val="accent2"/>
                </a:solidFill>
              </a:rPr>
              <a:t>Un'Europa più vicina ai cittadini</a:t>
            </a:r>
            <a:r>
              <a:rPr lang="it-IT" dirty="0"/>
              <a:t> attraverso la promozione dello sviluppo sostenibile e integrato delle zone urbane, rurali e costiere e delle iniziative locali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01631A9-F1CE-49A8-8072-A4F27D9C9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9304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12DFC9-B533-47E1-A456-8AC47CFE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Pilastro europeo dei diritti sociali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01631A9-F1CE-49A8-8072-A4F27D9C9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  <p:pic>
        <p:nvPicPr>
          <p:cNvPr id="1026" name="Picture 2" descr="20 principi e diritti">
            <a:extLst>
              <a:ext uri="{FF2B5EF4-FFF2-40B4-BE49-F238E27FC236}">
                <a16:creationId xmlns:a16="http://schemas.microsoft.com/office/drawing/2014/main" id="{880022A3-B55C-45EF-B9BF-DC08152BF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7" y="980728"/>
            <a:ext cx="9108504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4396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D332612E-00C2-4365-B962-9D21C505B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IL FESR  E GLI OBIETTIVI SPECIFICI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672C1D-2817-4F00-950C-A1D9AC9F6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EF9C-E8AA-4320-831E-DA3F969F0A12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8849394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11514</TotalTime>
  <Words>6090</Words>
  <Application>Microsoft Office PowerPoint</Application>
  <PresentationFormat>Presentazione su schermo (4:3)</PresentationFormat>
  <Paragraphs>524</Paragraphs>
  <Slides>64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64</vt:i4>
      </vt:variant>
    </vt:vector>
  </HeadingPairs>
  <TitlesOfParts>
    <vt:vector size="70" baseType="lpstr">
      <vt:lpstr>Arial</vt:lpstr>
      <vt:lpstr>Calibri</vt:lpstr>
      <vt:lpstr>Script MT Bold</vt:lpstr>
      <vt:lpstr>Segoe Print</vt:lpstr>
      <vt:lpstr>Wingdings</vt:lpstr>
      <vt:lpstr>Struttura predefinita</vt:lpstr>
      <vt:lpstr>Presentazione standard di PowerPoint</vt:lpstr>
      <vt:lpstr>Programma</vt:lpstr>
      <vt:lpstr>GLI OBIETTIVI STRATEGICI (Policy objectives)</vt:lpstr>
      <vt:lpstr>Le proposte della CE sui Fondi strutturali</vt:lpstr>
      <vt:lpstr>Presentazione standard di PowerPoint</vt:lpstr>
      <vt:lpstr>Gli obiettivi strategici (OP) </vt:lpstr>
      <vt:lpstr>Gli obiettivi strategici (OP) </vt:lpstr>
      <vt:lpstr>Il Pilastro europeo dei diritti sociali</vt:lpstr>
      <vt:lpstr>IL FESR  E GLI OBIETTIVI SPECIFICI</vt:lpstr>
      <vt:lpstr>Gli obiettivi specifici: OP 1</vt:lpstr>
      <vt:lpstr>Gli obiettivi specifici: OP 2</vt:lpstr>
      <vt:lpstr>Gli obiettivi specifici: OP 3</vt:lpstr>
      <vt:lpstr>Gli obiettivi specifici: OP 4 - FESR</vt:lpstr>
      <vt:lpstr>Potenziamento dei sistemi sanitari e supporto alla cultura e al turismo</vt:lpstr>
      <vt:lpstr>Gli obiettivi specifici: OP 5</vt:lpstr>
      <vt:lpstr>Concentrazione tematica FESR – Proposta CE</vt:lpstr>
      <vt:lpstr>Concentrazione tematica FESR – Proposta CE</vt:lpstr>
      <vt:lpstr>Ambiti di intervento FESR </vt:lpstr>
      <vt:lpstr>Esclusioni FESR </vt:lpstr>
      <vt:lpstr>Esclusioni FESR </vt:lpstr>
      <vt:lpstr>Sviluppo territoriale integrato</vt:lpstr>
      <vt:lpstr>Sviluppo urbano sostenibile</vt:lpstr>
      <vt:lpstr>Iniziativa urbana europea</vt:lpstr>
      <vt:lpstr>IL FSE+  E GLI OBIETTIVI SPECIFICI</vt:lpstr>
      <vt:lpstr>Il FSE +</vt:lpstr>
      <vt:lpstr>Proposta della CE di modifica del FSE + del 28 maggio 2020</vt:lpstr>
      <vt:lpstr>Il FSE +</vt:lpstr>
      <vt:lpstr>Il nuovo FSE +</vt:lpstr>
      <vt:lpstr>Il nuovo FSE + le deroghe</vt:lpstr>
      <vt:lpstr>Il FSE +</vt:lpstr>
      <vt:lpstr>Obiettivi FSE+</vt:lpstr>
      <vt:lpstr>Obiettivi specifici (art.  4. par 1 bozza Reg. FSE+)</vt:lpstr>
      <vt:lpstr>Gli obiettivi specifici: OP 4 - FSE</vt:lpstr>
      <vt:lpstr>Gli obiettivi specifici: OP 4 - FSE</vt:lpstr>
      <vt:lpstr>Gli obiettivi specifici: OP 4 - FSE</vt:lpstr>
      <vt:lpstr>Ulteriori obiettivi</vt:lpstr>
      <vt:lpstr>Concentrazione tematica FSE+</vt:lpstr>
      <vt:lpstr>Concentrazione tematica FSE+</vt:lpstr>
      <vt:lpstr>Concentrazione tematica FSE+</vt:lpstr>
      <vt:lpstr>Azioni intese a promuovere l'occupazione e l'innovazione sociale  (attuata in regime di gestione diretta e indiretta)</vt:lpstr>
      <vt:lpstr>Azioni intese a promuovere l'occupazione e l'innovazione sociale  (attuata in regime di gestione diretta e indiretta)</vt:lpstr>
      <vt:lpstr>Azioni intese a promuovere l'occupazione e l'innovazione sociale  (attuata in regime di gestione diretta e indiretta)</vt:lpstr>
      <vt:lpstr>Le condizioni abilitanti </vt:lpstr>
      <vt:lpstr>Condizioni abilitanti  (art. 11 bozza Reg. generale)</vt:lpstr>
      <vt:lpstr>Condizioni abilitanti  (art. 11 bozza Reg. generale)</vt:lpstr>
      <vt:lpstr>Condizioni abilitanti  (art. 11 bozza Reg. generale)</vt:lpstr>
      <vt:lpstr>Condizioni abilitanti  (art. 11 bozza Reg. generale)</vt:lpstr>
      <vt:lpstr>Condizioni abilitanti  (art. 11 bozza Reg. generale)</vt:lpstr>
      <vt:lpstr>Condizioni abilitanti ORIZZONTALI</vt:lpstr>
      <vt:lpstr>Efficaci meccanismi di controllo del mercato degli appalti pubblici</vt:lpstr>
      <vt:lpstr>Efficaci meccanismi di controllo del mercato degli appalti pubblici</vt:lpstr>
      <vt:lpstr>Condizioni abilitanti TEMATICHE</vt:lpstr>
      <vt:lpstr>Condizioni abilitanti tematiche</vt:lpstr>
      <vt:lpstr>Condizioni abilitanti tematiche</vt:lpstr>
      <vt:lpstr>Condizioni abilitanti tematiche</vt:lpstr>
      <vt:lpstr>Condizioni abilitanti tematiche</vt:lpstr>
      <vt:lpstr>Condizioni abilitanti tematiche</vt:lpstr>
      <vt:lpstr>Condizioni abilitanti tematiche</vt:lpstr>
      <vt:lpstr>Condizioni abilitanti tematiche</vt:lpstr>
      <vt:lpstr>Condizioni abilitanti tematiche</vt:lpstr>
      <vt:lpstr>Condizioni abilitanti tematiche 1 Buona governance della strategia di specializzazione intelligente nazionale o regionale </vt:lpstr>
      <vt:lpstr>I BLOCCHI NEGOZIALI</vt:lpstr>
      <vt:lpstr>I blocchi negoziali</vt:lpstr>
      <vt:lpstr>Presentazione standard di PowerPoint</vt:lpstr>
    </vt:vector>
  </TitlesOfParts>
  <Company>CLES S.r.l.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Sviluppo locale di tipo partecipativo</dc:title>
  <dc:creator>****</dc:creator>
  <cp:lastModifiedBy>****</cp:lastModifiedBy>
  <cp:revision>1778</cp:revision>
  <cp:lastPrinted>2013-09-18T14:10:13Z</cp:lastPrinted>
  <dcterms:created xsi:type="dcterms:W3CDTF">2012-03-01T17:56:19Z</dcterms:created>
  <dcterms:modified xsi:type="dcterms:W3CDTF">2020-06-30T16:53:48Z</dcterms:modified>
</cp:coreProperties>
</file>