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</p:sldIdLst>
  <p:sldSz cy="5143500" cx="9144000"/>
  <p:notesSz cx="6858000" cy="9144000"/>
  <p:embeddedFontLst>
    <p:embeddedFont>
      <p:font typeface="Roboto"/>
      <p:regular r:id="rId24"/>
      <p:bold r:id="rId25"/>
      <p:italic r:id="rId26"/>
      <p:boldItalic r:id="rId27"/>
    </p:embeddedFont>
    <p:embeddedFont>
      <p:font typeface="Titillium Web"/>
      <p:regular r:id="rId28"/>
      <p:bold r:id="rId29"/>
      <p:italic r:id="rId30"/>
      <p:boldItalic r:id="rId31"/>
    </p:embeddedFont>
    <p:embeddedFont>
      <p:font typeface="Merriweather"/>
      <p:regular r:id="rId32"/>
      <p:bold r:id="rId33"/>
      <p:italic r:id="rId34"/>
      <p:boldItalic r:id="rId3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font" Target="fonts/Roboto-regular.fntdata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Roboto-italic.fntdata"/><Relationship Id="rId25" Type="http://schemas.openxmlformats.org/officeDocument/2006/relationships/font" Target="fonts/Roboto-bold.fntdata"/><Relationship Id="rId28" Type="http://schemas.openxmlformats.org/officeDocument/2006/relationships/font" Target="fonts/TitilliumWeb-regular.fntdata"/><Relationship Id="rId27" Type="http://schemas.openxmlformats.org/officeDocument/2006/relationships/font" Target="fonts/Roboto-bold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TitilliumWeb-bold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TitilliumWeb-boldItalic.fntdata"/><Relationship Id="rId30" Type="http://schemas.openxmlformats.org/officeDocument/2006/relationships/font" Target="fonts/TitilliumWeb-italic.fntdata"/><Relationship Id="rId11" Type="http://schemas.openxmlformats.org/officeDocument/2006/relationships/slide" Target="slides/slide7.xml"/><Relationship Id="rId33" Type="http://schemas.openxmlformats.org/officeDocument/2006/relationships/font" Target="fonts/Merriweather-bold.fntdata"/><Relationship Id="rId10" Type="http://schemas.openxmlformats.org/officeDocument/2006/relationships/slide" Target="slides/slide6.xml"/><Relationship Id="rId32" Type="http://schemas.openxmlformats.org/officeDocument/2006/relationships/font" Target="fonts/Merriweather-regular.fntdata"/><Relationship Id="rId13" Type="http://schemas.openxmlformats.org/officeDocument/2006/relationships/slide" Target="slides/slide9.xml"/><Relationship Id="rId35" Type="http://schemas.openxmlformats.org/officeDocument/2006/relationships/font" Target="fonts/Merriweather-boldItalic.fntdata"/><Relationship Id="rId12" Type="http://schemas.openxmlformats.org/officeDocument/2006/relationships/slide" Target="slides/slide8.xml"/><Relationship Id="rId34" Type="http://schemas.openxmlformats.org/officeDocument/2006/relationships/font" Target="fonts/Merriweather-italic.fntdata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4615557305_0_1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4615557305_0_1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71405779a7_0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71405779a7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71405779a7_0_1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71405779a7_0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714978670d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714978670d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71405779a7_0_1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71405779a7_0_1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714978670d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714978670d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71405779a7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71405779a7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71405779a7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71405779a7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714d774be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714d774be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71405779a7_0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71405779a7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51b72e0ca0_0_4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51b72e0ca0_0_4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71405779a7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71405779a7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714978670d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714978670d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7e129d9e5f_0_2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7e129d9e5f_0_2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71405779a7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71405779a7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71405779a7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71405779a7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71405779a7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71405779a7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71405779a7_0_1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71405779a7_0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71405779a7_0_1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71405779a7_0_1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125" y="0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bg>
      <p:bgPr>
        <a:solidFill>
          <a:schemeClr val="dk1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/>
          <p:nvPr>
            <p:ph hasCustomPrompt="1" type="title"/>
          </p:nvPr>
        </p:nvSpPr>
        <p:spPr>
          <a:xfrm>
            <a:off x="311750" y="831175"/>
            <a:ext cx="5334900" cy="1244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6" name="Google Shape;56;p11"/>
          <p:cNvSpPr txBox="1"/>
          <p:nvPr>
            <p:ph idx="1" type="body"/>
          </p:nvPr>
        </p:nvSpPr>
        <p:spPr>
          <a:xfrm>
            <a:off x="311700" y="2121425"/>
            <a:ext cx="5334900" cy="94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57" name="Google Shape;5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accent3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0" y="48099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6" name="Google Shape;16;p3"/>
          <p:cNvSpPr/>
          <p:nvPr/>
        </p:nvSpPr>
        <p:spPr>
          <a:xfrm>
            <a:off x="0" y="0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7" name="Google Shape;17;p3"/>
          <p:cNvSpPr txBox="1"/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0"/>
            <a:ext cx="431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/>
          <p:nvPr/>
        </p:nvSpPr>
        <p:spPr>
          <a:xfrm>
            <a:off x="0" y="44125"/>
            <a:ext cx="4313625" cy="4399375"/>
          </a:xfrm>
          <a:custGeom>
            <a:rect b="b" l="l" r="r" t="t"/>
            <a:pathLst>
              <a:path extrusionOk="0" h="175975" w="172545">
                <a:moveTo>
                  <a:pt x="0" y="157"/>
                </a:moveTo>
                <a:lnTo>
                  <a:pt x="172419" y="0"/>
                </a:lnTo>
                <a:lnTo>
                  <a:pt x="172545" y="126541"/>
                </a:lnTo>
                <a:lnTo>
                  <a:pt x="0" y="175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" name="Google Shape;22;p4"/>
          <p:cNvSpPr/>
          <p:nvPr/>
        </p:nvSpPr>
        <p:spPr>
          <a:xfrm>
            <a:off x="-125" y="0"/>
            <a:ext cx="4316900" cy="4395600"/>
          </a:xfrm>
          <a:custGeom>
            <a:rect b="b" l="l" r="r" t="t"/>
            <a:pathLst>
              <a:path extrusionOk="0" h="175824" w="172676">
                <a:moveTo>
                  <a:pt x="0" y="6"/>
                </a:moveTo>
                <a:lnTo>
                  <a:pt x="172676" y="0"/>
                </a:lnTo>
                <a:lnTo>
                  <a:pt x="172562" y="126442"/>
                </a:lnTo>
                <a:lnTo>
                  <a:pt x="0" y="17582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23" name="Google Shape;23;p4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4" name="Google Shape;24;p4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5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2" type="body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6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/>
          <p:nvPr/>
        </p:nvSpPr>
        <p:spPr>
          <a:xfrm>
            <a:off x="0" y="0"/>
            <a:ext cx="3764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7"/>
          <p:cNvSpPr txBox="1"/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9" name="Google Shape;39;p7"/>
          <p:cNvSpPr txBox="1"/>
          <p:nvPr>
            <p:ph idx="1" type="body"/>
          </p:nvPr>
        </p:nvSpPr>
        <p:spPr>
          <a:xfrm>
            <a:off x="311700" y="2390650"/>
            <a:ext cx="3127500" cy="229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accent3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/>
          <p:nvPr>
            <p:ph type="title"/>
          </p:nvPr>
        </p:nvSpPr>
        <p:spPr>
          <a:xfrm>
            <a:off x="311675" y="798600"/>
            <a:ext cx="6247800" cy="354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3" name="Google Shape;43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9"/>
          <p:cNvSpPr txBox="1"/>
          <p:nvPr>
            <p:ph type="title"/>
          </p:nvPr>
        </p:nvSpPr>
        <p:spPr>
          <a:xfrm>
            <a:off x="311300" y="500925"/>
            <a:ext cx="3704400" cy="204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1" type="subTitle"/>
          </p:nvPr>
        </p:nvSpPr>
        <p:spPr>
          <a:xfrm>
            <a:off x="304800" y="2626725"/>
            <a:ext cx="3704400" cy="92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48" name="Google Shape;48;p9"/>
          <p:cNvSpPr txBox="1"/>
          <p:nvPr>
            <p:ph idx="2" type="body"/>
          </p:nvPr>
        </p:nvSpPr>
        <p:spPr>
          <a:xfrm>
            <a:off x="4879025" y="500925"/>
            <a:ext cx="3954000" cy="411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9" name="Google Shape;49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/>
          <p:nvPr/>
        </p:nvSpPr>
        <p:spPr>
          <a:xfrm>
            <a:off x="0" y="4369000"/>
            <a:ext cx="9144000" cy="77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10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erriweather"/>
              <a:buNone/>
              <a:defRPr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</a:lstStyle>
          <a:p/>
        </p:txBody>
      </p:sp>
      <p:sp>
        <p:nvSpPr>
          <p:cNvPr id="53" name="Google Shape;5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paradig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●"/>
              <a:defRPr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29845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29845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29845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29845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29845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29845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29845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29845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agid.gov.it/agenda-digitale/pubblica-amministrazione/pagamenti-elettronici" TargetMode="External"/><Relationship Id="rId4" Type="http://schemas.openxmlformats.org/officeDocument/2006/relationships/image" Target="../media/image7.png"/><Relationship Id="rId5" Type="http://schemas.openxmlformats.org/officeDocument/2006/relationships/image" Target="../media/image2.jpg"/><Relationship Id="rId6" Type="http://schemas.openxmlformats.org/officeDocument/2006/relationships/image" Target="../media/image1.png"/><Relationship Id="rId7" Type="http://schemas.openxmlformats.org/officeDocument/2006/relationships/image" Target="../media/image17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Relationship Id="rId4" Type="http://schemas.openxmlformats.org/officeDocument/2006/relationships/image" Target="../media/image2.jpg"/><Relationship Id="rId5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Relationship Id="rId4" Type="http://schemas.openxmlformats.org/officeDocument/2006/relationships/image" Target="../media/image2.jpg"/><Relationship Id="rId5" Type="http://schemas.openxmlformats.org/officeDocument/2006/relationships/image" Target="../media/image2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Relationship Id="rId4" Type="http://schemas.openxmlformats.org/officeDocument/2006/relationships/image" Target="../media/image2.jpg"/><Relationship Id="rId5" Type="http://schemas.openxmlformats.org/officeDocument/2006/relationships/image" Target="../media/image1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png"/><Relationship Id="rId4" Type="http://schemas.openxmlformats.org/officeDocument/2006/relationships/image" Target="../media/image2.jpg"/><Relationship Id="rId5" Type="http://schemas.openxmlformats.org/officeDocument/2006/relationships/image" Target="../media/image14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.png"/><Relationship Id="rId4" Type="http://schemas.openxmlformats.org/officeDocument/2006/relationships/image" Target="../media/image2.jpg"/><Relationship Id="rId5" Type="http://schemas.openxmlformats.org/officeDocument/2006/relationships/image" Target="../media/image16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.png"/><Relationship Id="rId4" Type="http://schemas.openxmlformats.org/officeDocument/2006/relationships/image" Target="../media/image2.jpg"/><Relationship Id="rId5" Type="http://schemas.openxmlformats.org/officeDocument/2006/relationships/image" Target="../media/image22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.png"/><Relationship Id="rId4" Type="http://schemas.openxmlformats.org/officeDocument/2006/relationships/image" Target="../media/image2.jpg"/><Relationship Id="rId5" Type="http://schemas.openxmlformats.org/officeDocument/2006/relationships/image" Target="../media/image22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7.png"/><Relationship Id="rId4" Type="http://schemas.openxmlformats.org/officeDocument/2006/relationships/image" Target="../media/image2.jpg"/><Relationship Id="rId5" Type="http://schemas.openxmlformats.org/officeDocument/2006/relationships/image" Target="../media/image20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7.png"/><Relationship Id="rId4" Type="http://schemas.openxmlformats.org/officeDocument/2006/relationships/image" Target="../media/image2.jpg"/><Relationship Id="rId5" Type="http://schemas.openxmlformats.org/officeDocument/2006/relationships/hyperlink" Target="https://solidarietadigitale.agid.gov.it/#/" TargetMode="External"/><Relationship Id="rId6" Type="http://schemas.openxmlformats.org/officeDocument/2006/relationships/image" Target="../media/image19.png"/><Relationship Id="rId7" Type="http://schemas.openxmlformats.org/officeDocument/2006/relationships/hyperlink" Target="https://openforbusiness.org/" TargetMode="External"/><Relationship Id="rId8" Type="http://schemas.openxmlformats.org/officeDocument/2006/relationships/image" Target="../media/image1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://www.agid.gov.it/agenda-digitale/pubblica-amministrazione/pagamenti-elettronici" TargetMode="External"/><Relationship Id="rId4" Type="http://schemas.openxmlformats.org/officeDocument/2006/relationships/image" Target="../media/image1.png"/><Relationship Id="rId5" Type="http://schemas.openxmlformats.org/officeDocument/2006/relationships/hyperlink" Target="http://www.smartworkingpa.it" TargetMode="External"/><Relationship Id="rId6" Type="http://schemas.openxmlformats.org/officeDocument/2006/relationships/hyperlink" Target="http://www.consorzioit.net" TargetMode="External"/><Relationship Id="rId7" Type="http://schemas.openxmlformats.org/officeDocument/2006/relationships/image" Target="../media/image2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Relationship Id="rId4" Type="http://schemas.openxmlformats.org/officeDocument/2006/relationships/image" Target="../media/image2.jpg"/><Relationship Id="rId5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image" Target="../media/image5.jpg"/><Relationship Id="rId5" Type="http://schemas.openxmlformats.org/officeDocument/2006/relationships/image" Target="../media/image3.png"/><Relationship Id="rId6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Relationship Id="rId4" Type="http://schemas.openxmlformats.org/officeDocument/2006/relationships/image" Target="../media/image2.jpg"/><Relationship Id="rId5" Type="http://schemas.openxmlformats.org/officeDocument/2006/relationships/image" Target="../media/image13.png"/><Relationship Id="rId6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Relationship Id="rId4" Type="http://schemas.openxmlformats.org/officeDocument/2006/relationships/image" Target="../media/image2.jpg"/><Relationship Id="rId5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Relationship Id="rId4" Type="http://schemas.openxmlformats.org/officeDocument/2006/relationships/image" Target="../media/image2.jpg"/><Relationship Id="rId5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Relationship Id="rId4" Type="http://schemas.openxmlformats.org/officeDocument/2006/relationships/image" Target="../media/image2.jpg"/><Relationship Id="rId5" Type="http://schemas.openxmlformats.org/officeDocument/2006/relationships/image" Target="../media/image9.png"/><Relationship Id="rId6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/>
          <p:nvPr/>
        </p:nvSpPr>
        <p:spPr>
          <a:xfrm>
            <a:off x="2038600" y="1727188"/>
            <a:ext cx="4716600" cy="13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000" u="sng">
              <a:solidFill>
                <a:srgbClr val="660099"/>
              </a:solidFill>
              <a:latin typeface="Droid Sans"/>
              <a:ea typeface="Droid Sans"/>
              <a:cs typeface="Droid Sans"/>
              <a:sym typeface="Droid Sans"/>
              <a:hlinkClick r:id="rId3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13"/>
          <p:cNvSpPr txBox="1"/>
          <p:nvPr/>
        </p:nvSpPr>
        <p:spPr>
          <a:xfrm>
            <a:off x="346675" y="2825088"/>
            <a:ext cx="4885800" cy="2080500"/>
          </a:xfrm>
          <a:prstGeom prst="rect">
            <a:avLst/>
          </a:prstGeom>
          <a:noFill/>
          <a:ln cap="flat" cmpd="sng" w="38100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3000">
              <a:latin typeface="Droid Sans"/>
              <a:ea typeface="Droid Sans"/>
              <a:cs typeface="Droid Sans"/>
              <a:sym typeface="Droid Sa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3000">
                <a:solidFill>
                  <a:srgbClr val="3C78D8"/>
                </a:solidFill>
                <a:latin typeface="Roboto"/>
                <a:ea typeface="Roboto"/>
                <a:cs typeface="Roboto"/>
                <a:sym typeface="Roboto"/>
              </a:rPr>
              <a:t>Smartworking in</a:t>
            </a:r>
            <a:endParaRPr b="1" sz="3000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3000">
                <a:solidFill>
                  <a:srgbClr val="3C78D8"/>
                </a:solidFill>
                <a:latin typeface="Roboto"/>
                <a:ea typeface="Roboto"/>
                <a:cs typeface="Roboto"/>
                <a:sym typeface="Roboto"/>
              </a:rPr>
              <a:t>pratica</a:t>
            </a:r>
            <a:endParaRPr b="1" sz="3000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6" name="Google Shape;6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6685" y="237913"/>
            <a:ext cx="4885725" cy="240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58361" y="2825100"/>
            <a:ext cx="1147753" cy="134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473350" y="237925"/>
            <a:ext cx="3317775" cy="88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473350" y="1815925"/>
            <a:ext cx="3317775" cy="829444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3"/>
          <p:cNvSpPr txBox="1"/>
          <p:nvPr/>
        </p:nvSpPr>
        <p:spPr>
          <a:xfrm>
            <a:off x="5879138" y="4181110"/>
            <a:ext cx="2506200" cy="7245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3C78D8"/>
                </a:solidFill>
              </a:rPr>
              <a:t>13- 17 Marzo 2020</a:t>
            </a:r>
            <a:endParaRPr b="1">
              <a:solidFill>
                <a:srgbClr val="3C78D8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3C78D8"/>
                </a:solidFill>
              </a:rPr>
              <a:t>dott. Andrea Tironi</a:t>
            </a:r>
            <a:endParaRPr b="1">
              <a:solidFill>
                <a:srgbClr val="3C78D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3C78D8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 txBox="1"/>
          <p:nvPr/>
        </p:nvSpPr>
        <p:spPr>
          <a:xfrm>
            <a:off x="337500" y="228325"/>
            <a:ext cx="8613300" cy="12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870900" y="3222150"/>
            <a:ext cx="7837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                                </a:t>
            </a:r>
            <a:endParaRPr/>
          </a:p>
        </p:txBody>
      </p:sp>
      <p:sp>
        <p:nvSpPr>
          <p:cNvPr id="180" name="Google Shape;180;p22"/>
          <p:cNvSpPr txBox="1"/>
          <p:nvPr/>
        </p:nvSpPr>
        <p:spPr>
          <a:xfrm>
            <a:off x="1905625" y="0"/>
            <a:ext cx="7238400" cy="939000"/>
          </a:xfrm>
          <a:prstGeom prst="rect">
            <a:avLst/>
          </a:prstGeom>
          <a:noFill/>
          <a:ln cap="flat" cmpd="sng" w="9525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1155CC"/>
                </a:solidFill>
              </a:rPr>
              <a:t>Applicazioni - Non Cloud</a:t>
            </a:r>
            <a:endParaRPr b="1" sz="3600">
              <a:solidFill>
                <a:srgbClr val="1155CC"/>
              </a:solidFill>
            </a:endParaRPr>
          </a:p>
        </p:txBody>
      </p:sp>
      <p:pic>
        <p:nvPicPr>
          <p:cNvPr id="181" name="Google Shape;18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" y="0"/>
            <a:ext cx="1905625" cy="93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09" y="4640068"/>
            <a:ext cx="360022" cy="422425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2"/>
          <p:cNvSpPr txBox="1"/>
          <p:nvPr/>
        </p:nvSpPr>
        <p:spPr>
          <a:xfrm>
            <a:off x="498125" y="4713725"/>
            <a:ext cx="3650400" cy="31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CONSORZIO INFORMATICA TERRITORIO S.p.A.</a:t>
            </a:r>
            <a:endParaRPr b="1"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84" name="Google Shape;184;p22"/>
          <p:cNvSpPr txBox="1"/>
          <p:nvPr/>
        </p:nvSpPr>
        <p:spPr>
          <a:xfrm>
            <a:off x="638600" y="1278575"/>
            <a:ext cx="7928400" cy="33615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38761D"/>
                </a:solidFill>
              </a:rPr>
              <a:t>Come le raggiungo? VPN</a:t>
            </a:r>
            <a:endParaRPr b="1" sz="3600">
              <a:solidFill>
                <a:srgbClr val="38761D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38761D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3876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1155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6AA84F"/>
              </a:solidFill>
            </a:endParaRPr>
          </a:p>
        </p:txBody>
      </p:sp>
      <p:pic>
        <p:nvPicPr>
          <p:cNvPr id="185" name="Google Shape;185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29463" y="2085200"/>
            <a:ext cx="5429376" cy="242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3"/>
          <p:cNvSpPr txBox="1"/>
          <p:nvPr/>
        </p:nvSpPr>
        <p:spPr>
          <a:xfrm>
            <a:off x="337500" y="228325"/>
            <a:ext cx="8613300" cy="12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1" name="Google Shape;191;p23"/>
          <p:cNvSpPr txBox="1"/>
          <p:nvPr/>
        </p:nvSpPr>
        <p:spPr>
          <a:xfrm>
            <a:off x="870900" y="3222150"/>
            <a:ext cx="7837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                                </a:t>
            </a:r>
            <a:endParaRPr/>
          </a:p>
        </p:txBody>
      </p:sp>
      <p:sp>
        <p:nvSpPr>
          <p:cNvPr id="192" name="Google Shape;192;p23"/>
          <p:cNvSpPr txBox="1"/>
          <p:nvPr/>
        </p:nvSpPr>
        <p:spPr>
          <a:xfrm>
            <a:off x="1905625" y="0"/>
            <a:ext cx="7238400" cy="939000"/>
          </a:xfrm>
          <a:prstGeom prst="rect">
            <a:avLst/>
          </a:prstGeom>
          <a:noFill/>
          <a:ln cap="flat" cmpd="sng" w="9525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1155CC"/>
                </a:solidFill>
              </a:rPr>
              <a:t>Applicazioni - Non Cloud</a:t>
            </a:r>
            <a:endParaRPr b="1" sz="3600">
              <a:solidFill>
                <a:srgbClr val="1155CC"/>
              </a:solidFill>
            </a:endParaRPr>
          </a:p>
        </p:txBody>
      </p:sp>
      <p:pic>
        <p:nvPicPr>
          <p:cNvPr id="193" name="Google Shape;193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" y="0"/>
            <a:ext cx="1905625" cy="93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09" y="4640068"/>
            <a:ext cx="360022" cy="422425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3"/>
          <p:cNvSpPr txBox="1"/>
          <p:nvPr/>
        </p:nvSpPr>
        <p:spPr>
          <a:xfrm>
            <a:off x="498125" y="4713725"/>
            <a:ext cx="3650400" cy="31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CONSORZIO INFORMATICA TERRITORIO S.p.A.</a:t>
            </a:r>
            <a:endParaRPr b="1"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96" name="Google Shape;196;p23"/>
          <p:cNvSpPr txBox="1"/>
          <p:nvPr/>
        </p:nvSpPr>
        <p:spPr>
          <a:xfrm>
            <a:off x="261200" y="1278575"/>
            <a:ext cx="8613300" cy="33615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38761D"/>
                </a:solidFill>
              </a:rPr>
              <a:t>Come le raggiungo? Accesso Remoto</a:t>
            </a:r>
            <a:endParaRPr b="1" sz="3600">
              <a:solidFill>
                <a:srgbClr val="38761D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38761D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800">
                <a:solidFill>
                  <a:srgbClr val="3C78D8"/>
                </a:solidFill>
              </a:rPr>
              <a:t>Desktop in accesso remoto</a:t>
            </a:r>
            <a:endParaRPr b="1" sz="1800">
              <a:solidFill>
                <a:srgbClr val="3C78D8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C78D8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lphaLcPeriod"/>
            </a:pPr>
            <a:r>
              <a:rPr b="1" lang="it" sz="1800">
                <a:solidFill>
                  <a:srgbClr val="3C78D8"/>
                </a:solidFill>
              </a:rPr>
              <a:t>Teamviewer, anydesk, livecare e simili</a:t>
            </a:r>
            <a:endParaRPr b="1" sz="1800">
              <a:solidFill>
                <a:srgbClr val="3C78D8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lphaLcPeriod"/>
            </a:pPr>
            <a:r>
              <a:rPr b="1" lang="it" sz="1800">
                <a:solidFill>
                  <a:srgbClr val="3C78D8"/>
                </a:solidFill>
              </a:rPr>
              <a:t>Terminal server su vpn o con gateway</a:t>
            </a:r>
            <a:endParaRPr b="1" sz="1800">
              <a:solidFill>
                <a:srgbClr val="3C78D8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lphaLcPeriod"/>
            </a:pPr>
            <a:r>
              <a:rPr b="1" lang="it" sz="1800">
                <a:solidFill>
                  <a:srgbClr val="3C78D8"/>
                </a:solidFill>
              </a:rPr>
              <a:t>Desktop Virtuali (Vdi, Citrix)</a:t>
            </a:r>
            <a:endParaRPr b="1" sz="1800">
              <a:solidFill>
                <a:srgbClr val="3C78D8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38761D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38761D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3876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1155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6AA84F"/>
              </a:solidFill>
            </a:endParaRPr>
          </a:p>
        </p:txBody>
      </p:sp>
      <p:pic>
        <p:nvPicPr>
          <p:cNvPr id="197" name="Google Shape;197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30525" y="3135075"/>
            <a:ext cx="3213475" cy="2008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4"/>
          <p:cNvSpPr txBox="1"/>
          <p:nvPr/>
        </p:nvSpPr>
        <p:spPr>
          <a:xfrm>
            <a:off x="337500" y="228325"/>
            <a:ext cx="8613300" cy="12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3" name="Google Shape;203;p24"/>
          <p:cNvSpPr txBox="1"/>
          <p:nvPr/>
        </p:nvSpPr>
        <p:spPr>
          <a:xfrm>
            <a:off x="870900" y="3222150"/>
            <a:ext cx="7837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                                </a:t>
            </a:r>
            <a:endParaRPr/>
          </a:p>
        </p:txBody>
      </p:sp>
      <p:sp>
        <p:nvSpPr>
          <p:cNvPr id="204" name="Google Shape;204;p24"/>
          <p:cNvSpPr txBox="1"/>
          <p:nvPr/>
        </p:nvSpPr>
        <p:spPr>
          <a:xfrm>
            <a:off x="1905625" y="0"/>
            <a:ext cx="7238400" cy="939000"/>
          </a:xfrm>
          <a:prstGeom prst="rect">
            <a:avLst/>
          </a:prstGeom>
          <a:noFill/>
          <a:ln cap="flat" cmpd="sng" w="9525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1155CC"/>
                </a:solidFill>
              </a:rPr>
              <a:t>Tre concetti </a:t>
            </a:r>
            <a:endParaRPr b="1" sz="3600">
              <a:solidFill>
                <a:srgbClr val="1155CC"/>
              </a:solidFill>
            </a:endParaRPr>
          </a:p>
        </p:txBody>
      </p:sp>
      <p:pic>
        <p:nvPicPr>
          <p:cNvPr id="205" name="Google Shape;20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" y="0"/>
            <a:ext cx="1905625" cy="93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09" y="4640068"/>
            <a:ext cx="360022" cy="422425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4"/>
          <p:cNvSpPr txBox="1"/>
          <p:nvPr/>
        </p:nvSpPr>
        <p:spPr>
          <a:xfrm>
            <a:off x="498125" y="4713725"/>
            <a:ext cx="3650400" cy="31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CONSORZIO INFORMATICA TERRITORIO S.p.A.</a:t>
            </a:r>
            <a:endParaRPr b="1"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08" name="Google Shape;208;p24"/>
          <p:cNvSpPr txBox="1"/>
          <p:nvPr/>
        </p:nvSpPr>
        <p:spPr>
          <a:xfrm>
            <a:off x="638600" y="1278575"/>
            <a:ext cx="7928400" cy="33615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4A86E8"/>
                </a:solidFill>
              </a:rPr>
              <a:t>Collaboration</a:t>
            </a:r>
            <a:endParaRPr b="1" sz="3600">
              <a:solidFill>
                <a:srgbClr val="4A86E8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3876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38761D"/>
                </a:solidFill>
              </a:rPr>
              <a:t>Cloud </a:t>
            </a:r>
            <a:r>
              <a:rPr b="1" lang="it" sz="1800" u="sng">
                <a:solidFill>
                  <a:srgbClr val="38761D"/>
                </a:solidFill>
              </a:rPr>
              <a:t>(Cloud Enablement Kit)</a:t>
            </a:r>
            <a:endParaRPr b="1" sz="1800" u="sng">
              <a:solidFill>
                <a:srgbClr val="3876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3876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E69138"/>
                </a:solidFill>
              </a:rPr>
              <a:t>Processi Digitali</a:t>
            </a:r>
            <a:endParaRPr b="1" sz="3600">
              <a:solidFill>
                <a:srgbClr val="E69138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38761D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38761D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3876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1155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6AA84F"/>
              </a:solidFill>
            </a:endParaRPr>
          </a:p>
        </p:txBody>
      </p:sp>
      <p:pic>
        <p:nvPicPr>
          <p:cNvPr id="209" name="Google Shape;209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37949" y="2833850"/>
            <a:ext cx="4106051" cy="230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5"/>
          <p:cNvSpPr txBox="1"/>
          <p:nvPr/>
        </p:nvSpPr>
        <p:spPr>
          <a:xfrm>
            <a:off x="337500" y="228325"/>
            <a:ext cx="8613300" cy="12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5" name="Google Shape;215;p25"/>
          <p:cNvSpPr txBox="1"/>
          <p:nvPr/>
        </p:nvSpPr>
        <p:spPr>
          <a:xfrm>
            <a:off x="870900" y="3222150"/>
            <a:ext cx="7837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                                </a:t>
            </a:r>
            <a:endParaRPr/>
          </a:p>
        </p:txBody>
      </p:sp>
      <p:sp>
        <p:nvSpPr>
          <p:cNvPr id="216" name="Google Shape;216;p25"/>
          <p:cNvSpPr txBox="1"/>
          <p:nvPr/>
        </p:nvSpPr>
        <p:spPr>
          <a:xfrm>
            <a:off x="1905625" y="0"/>
            <a:ext cx="7238400" cy="939000"/>
          </a:xfrm>
          <a:prstGeom prst="rect">
            <a:avLst/>
          </a:prstGeom>
          <a:noFill/>
          <a:ln cap="flat" cmpd="sng" w="9525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1155CC"/>
                </a:solidFill>
              </a:rPr>
              <a:t>Videocall - Direttiva 2/2020</a:t>
            </a:r>
            <a:endParaRPr b="1" sz="3600">
              <a:solidFill>
                <a:srgbClr val="1155CC"/>
              </a:solidFill>
            </a:endParaRPr>
          </a:p>
        </p:txBody>
      </p:sp>
      <p:pic>
        <p:nvPicPr>
          <p:cNvPr id="217" name="Google Shape;21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" y="0"/>
            <a:ext cx="1905625" cy="93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09" y="4640068"/>
            <a:ext cx="360022" cy="422425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25"/>
          <p:cNvSpPr txBox="1"/>
          <p:nvPr/>
        </p:nvSpPr>
        <p:spPr>
          <a:xfrm>
            <a:off x="498125" y="4713725"/>
            <a:ext cx="3650400" cy="31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CONSORZIO INFORMATICA TERRITORIO S.p.A.</a:t>
            </a:r>
            <a:endParaRPr b="1"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20" name="Google Shape;220;p25"/>
          <p:cNvSpPr txBox="1"/>
          <p:nvPr/>
        </p:nvSpPr>
        <p:spPr>
          <a:xfrm>
            <a:off x="154900" y="1020600"/>
            <a:ext cx="7928400" cy="33615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38761D"/>
                </a:solidFill>
              </a:rPr>
              <a:t>Come le posso fare?</a:t>
            </a:r>
            <a:endParaRPr b="1" sz="3600">
              <a:solidFill>
                <a:srgbClr val="38761D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38761D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lphaLcPeriod"/>
            </a:pPr>
            <a:r>
              <a:rPr b="1" lang="it" sz="1800">
                <a:solidFill>
                  <a:srgbClr val="3C78D8"/>
                </a:solidFill>
              </a:rPr>
              <a:t>Da Smartphone</a:t>
            </a:r>
            <a:endParaRPr b="1" sz="1800">
              <a:solidFill>
                <a:srgbClr val="3C78D8"/>
              </a:solidFill>
            </a:endParaRPr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romanLcPeriod"/>
            </a:pPr>
            <a:r>
              <a:rPr b="1" lang="it" sz="1800">
                <a:solidFill>
                  <a:srgbClr val="3C78D8"/>
                </a:solidFill>
              </a:rPr>
              <a:t>vari software di video call</a:t>
            </a:r>
            <a:r>
              <a:rPr b="1" lang="it" sz="1800">
                <a:solidFill>
                  <a:srgbClr val="3C78D8"/>
                </a:solidFill>
              </a:rPr>
              <a:t> (Meet, Teams, Adobe ...)</a:t>
            </a:r>
            <a:endParaRPr b="1" sz="1800">
              <a:solidFill>
                <a:srgbClr val="3C78D8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C78D8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lphaLcPeriod"/>
            </a:pPr>
            <a:r>
              <a:rPr b="1" lang="it" sz="1800">
                <a:solidFill>
                  <a:srgbClr val="3C78D8"/>
                </a:solidFill>
              </a:rPr>
              <a:t>Da pc</a:t>
            </a:r>
            <a:endParaRPr b="1" sz="1800">
              <a:solidFill>
                <a:srgbClr val="3C78D8"/>
              </a:solidFill>
            </a:endParaRPr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romanLcPeriod"/>
            </a:pPr>
            <a:r>
              <a:rPr b="1" lang="it" sz="1800">
                <a:solidFill>
                  <a:srgbClr val="3C78D8"/>
                </a:solidFill>
              </a:rPr>
              <a:t>Cuffie</a:t>
            </a:r>
            <a:endParaRPr b="1" sz="1800">
              <a:solidFill>
                <a:srgbClr val="3C78D8"/>
              </a:solidFill>
            </a:endParaRPr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romanLcPeriod"/>
            </a:pPr>
            <a:r>
              <a:rPr b="1" lang="it" sz="1800">
                <a:solidFill>
                  <a:srgbClr val="3C78D8"/>
                </a:solidFill>
              </a:rPr>
              <a:t>Videocamera</a:t>
            </a:r>
            <a:endParaRPr b="1" sz="1800">
              <a:solidFill>
                <a:srgbClr val="3C78D8"/>
              </a:solidFill>
            </a:endParaRPr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romanLcPeriod"/>
            </a:pPr>
            <a:r>
              <a:rPr b="1" lang="it" sz="1800">
                <a:solidFill>
                  <a:srgbClr val="3C78D8"/>
                </a:solidFill>
              </a:rPr>
              <a:t>Software di videocall</a:t>
            </a:r>
            <a:endParaRPr b="1" sz="1800">
              <a:solidFill>
                <a:srgbClr val="3C78D8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C78D8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38761D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38761D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3876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1155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6AA84F"/>
              </a:solidFill>
            </a:endParaRPr>
          </a:p>
        </p:txBody>
      </p:sp>
      <p:pic>
        <p:nvPicPr>
          <p:cNvPr id="221" name="Google Shape;221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36625" y="3100698"/>
            <a:ext cx="4907399" cy="20428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6"/>
          <p:cNvSpPr txBox="1"/>
          <p:nvPr/>
        </p:nvSpPr>
        <p:spPr>
          <a:xfrm>
            <a:off x="337500" y="228325"/>
            <a:ext cx="8613300" cy="12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7" name="Google Shape;227;p26"/>
          <p:cNvSpPr txBox="1"/>
          <p:nvPr/>
        </p:nvSpPr>
        <p:spPr>
          <a:xfrm>
            <a:off x="870900" y="3222150"/>
            <a:ext cx="7837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                                </a:t>
            </a:r>
            <a:endParaRPr/>
          </a:p>
        </p:txBody>
      </p:sp>
      <p:sp>
        <p:nvSpPr>
          <p:cNvPr id="228" name="Google Shape;228;p26"/>
          <p:cNvSpPr txBox="1"/>
          <p:nvPr/>
        </p:nvSpPr>
        <p:spPr>
          <a:xfrm>
            <a:off x="1905625" y="0"/>
            <a:ext cx="7238400" cy="939000"/>
          </a:xfrm>
          <a:prstGeom prst="rect">
            <a:avLst/>
          </a:prstGeom>
          <a:noFill/>
          <a:ln cap="flat" cmpd="sng" w="9525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1155CC"/>
                </a:solidFill>
              </a:rPr>
              <a:t>Servizi Digitali - Direttiva 2/2020</a:t>
            </a:r>
            <a:endParaRPr b="1" sz="3600">
              <a:solidFill>
                <a:srgbClr val="1155CC"/>
              </a:solidFill>
            </a:endParaRPr>
          </a:p>
        </p:txBody>
      </p:sp>
      <p:pic>
        <p:nvPicPr>
          <p:cNvPr id="229" name="Google Shape;22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" y="0"/>
            <a:ext cx="1905625" cy="93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09" y="4640068"/>
            <a:ext cx="360022" cy="422425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26"/>
          <p:cNvSpPr txBox="1"/>
          <p:nvPr/>
        </p:nvSpPr>
        <p:spPr>
          <a:xfrm>
            <a:off x="498125" y="4713725"/>
            <a:ext cx="3650400" cy="31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CONSORZIO INFORMATICA TERRITORIO S.p.A.</a:t>
            </a:r>
            <a:endParaRPr b="1"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32" name="Google Shape;232;p26"/>
          <p:cNvSpPr txBox="1"/>
          <p:nvPr/>
        </p:nvSpPr>
        <p:spPr>
          <a:xfrm>
            <a:off x="154900" y="1020600"/>
            <a:ext cx="7928400" cy="33615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38761D"/>
                </a:solidFill>
              </a:rPr>
              <a:t>Potenziare i canali digitali</a:t>
            </a:r>
            <a:endParaRPr b="1" sz="3600">
              <a:solidFill>
                <a:srgbClr val="38761D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38761D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lphaLcPeriod"/>
            </a:pPr>
            <a:r>
              <a:rPr b="1" lang="it" sz="1800">
                <a:solidFill>
                  <a:srgbClr val="3C78D8"/>
                </a:solidFill>
              </a:rPr>
              <a:t>Sportelli telematici</a:t>
            </a:r>
            <a:endParaRPr b="1" sz="1800">
              <a:solidFill>
                <a:srgbClr val="3C78D8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lphaLcPeriod"/>
            </a:pPr>
            <a:r>
              <a:rPr b="1" lang="it" sz="1800">
                <a:solidFill>
                  <a:srgbClr val="3C78D8"/>
                </a:solidFill>
              </a:rPr>
              <a:t>Sito web</a:t>
            </a:r>
            <a:endParaRPr b="1" sz="1800">
              <a:solidFill>
                <a:srgbClr val="3C78D8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lphaLcPeriod"/>
            </a:pPr>
            <a:r>
              <a:rPr b="1" lang="it" sz="1800">
                <a:solidFill>
                  <a:srgbClr val="3C78D8"/>
                </a:solidFill>
              </a:rPr>
              <a:t>App del cittadino</a:t>
            </a:r>
            <a:endParaRPr b="1" sz="1800">
              <a:solidFill>
                <a:srgbClr val="3C78D8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lphaLcPeriod"/>
            </a:pPr>
            <a:r>
              <a:rPr b="1" lang="it" sz="1800">
                <a:solidFill>
                  <a:srgbClr val="3C78D8"/>
                </a:solidFill>
              </a:rPr>
              <a:t>Tenere canali ufficiali se possibile</a:t>
            </a:r>
            <a:endParaRPr b="1" sz="1800">
              <a:solidFill>
                <a:srgbClr val="3C78D8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C78D8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38761D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38761D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3876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1155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6AA84F"/>
              </a:solidFill>
            </a:endParaRPr>
          </a:p>
        </p:txBody>
      </p:sp>
      <p:pic>
        <p:nvPicPr>
          <p:cNvPr id="233" name="Google Shape;233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27995" y="3222148"/>
            <a:ext cx="4116031" cy="192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7"/>
          <p:cNvSpPr txBox="1"/>
          <p:nvPr/>
        </p:nvSpPr>
        <p:spPr>
          <a:xfrm>
            <a:off x="337500" y="228325"/>
            <a:ext cx="8613300" cy="12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9" name="Google Shape;239;p27"/>
          <p:cNvSpPr txBox="1"/>
          <p:nvPr/>
        </p:nvSpPr>
        <p:spPr>
          <a:xfrm>
            <a:off x="870900" y="3222150"/>
            <a:ext cx="7837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                                </a:t>
            </a:r>
            <a:endParaRPr/>
          </a:p>
        </p:txBody>
      </p:sp>
      <p:sp>
        <p:nvSpPr>
          <p:cNvPr id="240" name="Google Shape;240;p27"/>
          <p:cNvSpPr txBox="1"/>
          <p:nvPr/>
        </p:nvSpPr>
        <p:spPr>
          <a:xfrm>
            <a:off x="1905625" y="0"/>
            <a:ext cx="7238400" cy="939000"/>
          </a:xfrm>
          <a:prstGeom prst="rect">
            <a:avLst/>
          </a:prstGeom>
          <a:noFill/>
          <a:ln cap="flat" cmpd="sng" w="9525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1155CC"/>
                </a:solidFill>
              </a:rPr>
              <a:t>I dati</a:t>
            </a:r>
            <a:endParaRPr b="1" sz="3600">
              <a:solidFill>
                <a:srgbClr val="1155CC"/>
              </a:solidFill>
            </a:endParaRPr>
          </a:p>
        </p:txBody>
      </p:sp>
      <p:pic>
        <p:nvPicPr>
          <p:cNvPr id="241" name="Google Shape;241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" y="0"/>
            <a:ext cx="1905625" cy="939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27"/>
          <p:cNvSpPr txBox="1"/>
          <p:nvPr/>
        </p:nvSpPr>
        <p:spPr>
          <a:xfrm>
            <a:off x="638600" y="1184000"/>
            <a:ext cx="5550300" cy="33615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38761D"/>
                </a:solidFill>
              </a:rPr>
              <a:t>Cybersecurity</a:t>
            </a:r>
            <a:endParaRPr b="1" sz="3600">
              <a:solidFill>
                <a:srgbClr val="38761D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38761D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rabicPeriod"/>
            </a:pPr>
            <a:r>
              <a:rPr b="1" lang="it" sz="1800">
                <a:solidFill>
                  <a:srgbClr val="3C78D8"/>
                </a:solidFill>
              </a:rPr>
              <a:t>aggiornare i dispositivi (mobili e fissi)</a:t>
            </a:r>
            <a:endParaRPr b="1" sz="1800">
              <a:solidFill>
                <a:srgbClr val="3C78D8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rabicPeriod"/>
            </a:pPr>
            <a:r>
              <a:rPr b="1" lang="it" sz="1800">
                <a:solidFill>
                  <a:srgbClr val="3C78D8"/>
                </a:solidFill>
              </a:rPr>
              <a:t>avere un antivirus aggiornato</a:t>
            </a:r>
            <a:endParaRPr b="1" sz="1800">
              <a:solidFill>
                <a:srgbClr val="3C78D8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rabicPeriod"/>
            </a:pPr>
            <a:r>
              <a:rPr b="1" lang="it" sz="1800">
                <a:solidFill>
                  <a:srgbClr val="3C78D8"/>
                </a:solidFill>
              </a:rPr>
              <a:t>gli smartphone sono dei computer!</a:t>
            </a:r>
            <a:endParaRPr b="1" sz="1800">
              <a:solidFill>
                <a:srgbClr val="3C78D8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rabicPeriod"/>
            </a:pPr>
            <a:r>
              <a:rPr b="1" lang="it" sz="1800">
                <a:solidFill>
                  <a:srgbClr val="3C78D8"/>
                </a:solidFill>
              </a:rPr>
              <a:t>accessi con 2FA o password </a:t>
            </a:r>
            <a:r>
              <a:rPr b="1" lang="it" sz="1800">
                <a:solidFill>
                  <a:srgbClr val="3C78D8"/>
                </a:solidFill>
              </a:rPr>
              <a:t>complesse</a:t>
            </a:r>
            <a:endParaRPr b="1" sz="1800">
              <a:solidFill>
                <a:srgbClr val="3C78D8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rabicPeriod"/>
            </a:pPr>
            <a:r>
              <a:rPr b="1" lang="it" sz="1800">
                <a:solidFill>
                  <a:srgbClr val="3C78D8"/>
                </a:solidFill>
              </a:rPr>
              <a:t>gestore password (no password su postit</a:t>
            </a:r>
            <a:r>
              <a:rPr b="1" lang="it" sz="1800">
                <a:solidFill>
                  <a:srgbClr val="3C78D8"/>
                </a:solidFill>
              </a:rPr>
              <a:t>)</a:t>
            </a:r>
            <a:endParaRPr b="1" sz="1800">
              <a:solidFill>
                <a:srgbClr val="3C78D8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rabicPeriod"/>
            </a:pPr>
            <a:r>
              <a:rPr b="1" lang="it" sz="1800">
                <a:solidFill>
                  <a:srgbClr val="3C78D8"/>
                </a:solidFill>
              </a:rPr>
              <a:t>limitare uso dispositivi esterni</a:t>
            </a:r>
            <a:endParaRPr b="1" sz="1800">
              <a:solidFill>
                <a:srgbClr val="3C78D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38761D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38761D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3876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1155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6AA84F"/>
              </a:solidFill>
            </a:endParaRPr>
          </a:p>
        </p:txBody>
      </p:sp>
      <p:pic>
        <p:nvPicPr>
          <p:cNvPr id="243" name="Google Shape;243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09" y="4640068"/>
            <a:ext cx="360022" cy="422425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27"/>
          <p:cNvSpPr txBox="1"/>
          <p:nvPr/>
        </p:nvSpPr>
        <p:spPr>
          <a:xfrm>
            <a:off x="498125" y="4713725"/>
            <a:ext cx="3650400" cy="31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CONSORZIO INFORMATICA TERRITORIO S.p.A.</a:t>
            </a:r>
            <a:endParaRPr b="1"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245" name="Google Shape;245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91100" y="3381950"/>
            <a:ext cx="2852900" cy="1761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8"/>
          <p:cNvSpPr txBox="1"/>
          <p:nvPr/>
        </p:nvSpPr>
        <p:spPr>
          <a:xfrm>
            <a:off x="337500" y="228325"/>
            <a:ext cx="8613300" cy="12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" name="Google Shape;251;p28"/>
          <p:cNvSpPr txBox="1"/>
          <p:nvPr/>
        </p:nvSpPr>
        <p:spPr>
          <a:xfrm>
            <a:off x="870900" y="3222150"/>
            <a:ext cx="7837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                                </a:t>
            </a:r>
            <a:endParaRPr/>
          </a:p>
        </p:txBody>
      </p:sp>
      <p:sp>
        <p:nvSpPr>
          <p:cNvPr id="252" name="Google Shape;252;p28"/>
          <p:cNvSpPr txBox="1"/>
          <p:nvPr/>
        </p:nvSpPr>
        <p:spPr>
          <a:xfrm>
            <a:off x="1905625" y="0"/>
            <a:ext cx="7238400" cy="939000"/>
          </a:xfrm>
          <a:prstGeom prst="rect">
            <a:avLst/>
          </a:prstGeom>
          <a:noFill/>
          <a:ln cap="flat" cmpd="sng" w="9525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1155CC"/>
                </a:solidFill>
              </a:rPr>
              <a:t>I dati</a:t>
            </a:r>
            <a:endParaRPr b="1" sz="3600">
              <a:solidFill>
                <a:srgbClr val="1155CC"/>
              </a:solidFill>
            </a:endParaRPr>
          </a:p>
        </p:txBody>
      </p:sp>
      <p:pic>
        <p:nvPicPr>
          <p:cNvPr id="253" name="Google Shape;25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" y="0"/>
            <a:ext cx="1905625" cy="939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28"/>
          <p:cNvSpPr txBox="1"/>
          <p:nvPr/>
        </p:nvSpPr>
        <p:spPr>
          <a:xfrm>
            <a:off x="638600" y="1184000"/>
            <a:ext cx="6071400" cy="33615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38761D"/>
                </a:solidFill>
              </a:rPr>
              <a:t>Privacy</a:t>
            </a:r>
            <a:endParaRPr b="1" sz="3600">
              <a:solidFill>
                <a:srgbClr val="38761D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38761D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rabicPeriod"/>
            </a:pPr>
            <a:r>
              <a:rPr b="1" lang="it" sz="1800">
                <a:solidFill>
                  <a:srgbClr val="3C78D8"/>
                </a:solidFill>
              </a:rPr>
              <a:t>distruggere documenti in caso vengano stampati</a:t>
            </a:r>
            <a:endParaRPr b="1" sz="1800">
              <a:solidFill>
                <a:srgbClr val="3C78D8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rabicPeriod"/>
            </a:pPr>
            <a:r>
              <a:rPr b="1" lang="it" sz="1800">
                <a:solidFill>
                  <a:srgbClr val="3C78D8"/>
                </a:solidFill>
              </a:rPr>
              <a:t>i dati rimangono sensibili anche a casa</a:t>
            </a:r>
            <a:endParaRPr b="1" sz="1800">
              <a:solidFill>
                <a:srgbClr val="3C78D8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rabicPeriod"/>
            </a:pPr>
            <a:r>
              <a:rPr b="1" lang="it" sz="1800">
                <a:solidFill>
                  <a:srgbClr val="3C78D8"/>
                </a:solidFill>
              </a:rPr>
              <a:t>non salvare dati su chiavette o dispositivi esterni personali</a:t>
            </a:r>
            <a:endParaRPr b="1" sz="1800">
              <a:solidFill>
                <a:srgbClr val="3C78D8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C78D8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38761D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38761D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38761D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3876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1155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6AA84F"/>
              </a:solidFill>
            </a:endParaRPr>
          </a:p>
        </p:txBody>
      </p:sp>
      <p:pic>
        <p:nvPicPr>
          <p:cNvPr id="255" name="Google Shape;255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09" y="4640068"/>
            <a:ext cx="360022" cy="422425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28"/>
          <p:cNvSpPr txBox="1"/>
          <p:nvPr/>
        </p:nvSpPr>
        <p:spPr>
          <a:xfrm>
            <a:off x="498125" y="4713725"/>
            <a:ext cx="3650400" cy="31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CONSORZIO INFORMATICA TERRITORIO S.p.A.</a:t>
            </a:r>
            <a:endParaRPr b="1"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257" name="Google Shape;257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91100" y="3381950"/>
            <a:ext cx="2852900" cy="1761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9"/>
          <p:cNvSpPr txBox="1"/>
          <p:nvPr/>
        </p:nvSpPr>
        <p:spPr>
          <a:xfrm>
            <a:off x="337500" y="228325"/>
            <a:ext cx="8613300" cy="12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3" name="Google Shape;263;p29"/>
          <p:cNvSpPr txBox="1"/>
          <p:nvPr/>
        </p:nvSpPr>
        <p:spPr>
          <a:xfrm>
            <a:off x="870900" y="3222150"/>
            <a:ext cx="7837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                                </a:t>
            </a:r>
            <a:endParaRPr/>
          </a:p>
        </p:txBody>
      </p:sp>
      <p:sp>
        <p:nvSpPr>
          <p:cNvPr id="264" name="Google Shape;264;p29"/>
          <p:cNvSpPr txBox="1"/>
          <p:nvPr/>
        </p:nvSpPr>
        <p:spPr>
          <a:xfrm>
            <a:off x="1905625" y="0"/>
            <a:ext cx="7238400" cy="939000"/>
          </a:xfrm>
          <a:prstGeom prst="rect">
            <a:avLst/>
          </a:prstGeom>
          <a:noFill/>
          <a:ln cap="flat" cmpd="sng" w="9525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1155CC"/>
                </a:solidFill>
              </a:rPr>
              <a:t>Azioni da fare subito</a:t>
            </a:r>
            <a:endParaRPr b="1" sz="3600">
              <a:solidFill>
                <a:srgbClr val="1155CC"/>
              </a:solidFill>
            </a:endParaRPr>
          </a:p>
        </p:txBody>
      </p:sp>
      <p:pic>
        <p:nvPicPr>
          <p:cNvPr id="265" name="Google Shape;265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" y="0"/>
            <a:ext cx="1905625" cy="939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29"/>
          <p:cNvSpPr txBox="1"/>
          <p:nvPr/>
        </p:nvSpPr>
        <p:spPr>
          <a:xfrm>
            <a:off x="638600" y="1071125"/>
            <a:ext cx="5633700" cy="33615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38761D"/>
                </a:solidFill>
              </a:rPr>
              <a:t>Azioni in pratica</a:t>
            </a:r>
            <a:endParaRPr b="1" sz="3600">
              <a:solidFill>
                <a:srgbClr val="38761D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38761D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800" u="sng">
                <a:solidFill>
                  <a:srgbClr val="3C78D8"/>
                </a:solidFill>
              </a:rPr>
              <a:t>Agile</a:t>
            </a:r>
            <a:r>
              <a:rPr b="1" lang="it" sz="1800">
                <a:solidFill>
                  <a:srgbClr val="3C78D8"/>
                </a:solidFill>
              </a:rPr>
              <a:t>: iniziamo con iterativo e incrementale!</a:t>
            </a:r>
            <a:endParaRPr b="1" sz="1800">
              <a:solidFill>
                <a:srgbClr val="3C78D8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38761D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rabicPeriod"/>
            </a:pPr>
            <a:r>
              <a:rPr b="1" lang="it" sz="1800">
                <a:solidFill>
                  <a:srgbClr val="3C78D8"/>
                </a:solidFill>
              </a:rPr>
              <a:t>attivare il telelavoro, OGGI!</a:t>
            </a:r>
            <a:endParaRPr b="1" sz="1800">
              <a:solidFill>
                <a:srgbClr val="3C78D8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rabicPeriod"/>
            </a:pPr>
            <a:r>
              <a:rPr b="1" lang="it" sz="1800">
                <a:solidFill>
                  <a:srgbClr val="3C78D8"/>
                </a:solidFill>
              </a:rPr>
              <a:t>feedback!</a:t>
            </a:r>
            <a:endParaRPr b="1" sz="1800">
              <a:solidFill>
                <a:srgbClr val="3C78D8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rabicPeriod"/>
            </a:pPr>
            <a:r>
              <a:rPr b="1" lang="it" sz="1800">
                <a:solidFill>
                  <a:srgbClr val="3C78D8"/>
                </a:solidFill>
              </a:rPr>
              <a:t>rivedere quello che si fa alla luce del digitale</a:t>
            </a:r>
            <a:endParaRPr b="1" sz="1800">
              <a:solidFill>
                <a:srgbClr val="3C78D8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rabicPeriod"/>
            </a:pPr>
            <a:r>
              <a:rPr b="1" lang="it" sz="1800">
                <a:solidFill>
                  <a:srgbClr val="3C78D8"/>
                </a:solidFill>
              </a:rPr>
              <a:t>feedback!</a:t>
            </a:r>
            <a:endParaRPr b="1" sz="1800">
              <a:solidFill>
                <a:srgbClr val="3C78D8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rabicPeriod"/>
            </a:pPr>
            <a:r>
              <a:rPr b="1" lang="it" sz="1800">
                <a:solidFill>
                  <a:srgbClr val="3C78D8"/>
                </a:solidFill>
              </a:rPr>
              <a:t>rivedere quello che si fa alla luce del digitale: </a:t>
            </a:r>
            <a:r>
              <a:rPr b="1" lang="it" sz="1800">
                <a:solidFill>
                  <a:srgbClr val="3C78D8"/>
                </a:solidFill>
              </a:rPr>
              <a:t>cloud, processi, metodologia agile</a:t>
            </a:r>
            <a:endParaRPr b="1" sz="1800">
              <a:solidFill>
                <a:srgbClr val="3C78D8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rabicPeriod"/>
            </a:pPr>
            <a:r>
              <a:rPr b="1" lang="it" sz="1800">
                <a:solidFill>
                  <a:srgbClr val="3C78D8"/>
                </a:solidFill>
              </a:rPr>
              <a:t>feedback!</a:t>
            </a:r>
            <a:endParaRPr b="1" sz="1800">
              <a:solidFill>
                <a:srgbClr val="3C78D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C78D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C78D8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C78D8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38761D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38761D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38761D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3876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1155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6AA84F"/>
              </a:solidFill>
            </a:endParaRPr>
          </a:p>
        </p:txBody>
      </p:sp>
      <p:pic>
        <p:nvPicPr>
          <p:cNvPr id="267" name="Google Shape;267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09" y="4640068"/>
            <a:ext cx="360022" cy="422425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29"/>
          <p:cNvSpPr txBox="1"/>
          <p:nvPr/>
        </p:nvSpPr>
        <p:spPr>
          <a:xfrm>
            <a:off x="498125" y="4713725"/>
            <a:ext cx="3650400" cy="31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CONSORZIO INFORMATICA TERRITORIO S.p.A.</a:t>
            </a:r>
            <a:endParaRPr b="1"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269" name="Google Shape;269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97900" y="2497600"/>
            <a:ext cx="2645900" cy="264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0"/>
          <p:cNvSpPr txBox="1"/>
          <p:nvPr/>
        </p:nvSpPr>
        <p:spPr>
          <a:xfrm>
            <a:off x="337500" y="228325"/>
            <a:ext cx="8613300" cy="12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5" name="Google Shape;275;p30"/>
          <p:cNvSpPr txBox="1"/>
          <p:nvPr/>
        </p:nvSpPr>
        <p:spPr>
          <a:xfrm>
            <a:off x="870900" y="3222150"/>
            <a:ext cx="7837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                                </a:t>
            </a:r>
            <a:endParaRPr/>
          </a:p>
        </p:txBody>
      </p:sp>
      <p:sp>
        <p:nvSpPr>
          <p:cNvPr id="276" name="Google Shape;276;p30"/>
          <p:cNvSpPr txBox="1"/>
          <p:nvPr/>
        </p:nvSpPr>
        <p:spPr>
          <a:xfrm>
            <a:off x="1905625" y="0"/>
            <a:ext cx="7238400" cy="939000"/>
          </a:xfrm>
          <a:prstGeom prst="rect">
            <a:avLst/>
          </a:prstGeom>
          <a:noFill/>
          <a:ln cap="flat" cmpd="sng" w="9525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1155CC"/>
                </a:solidFill>
              </a:rPr>
              <a:t>Solidarietà Digitale</a:t>
            </a:r>
            <a:endParaRPr b="1" sz="3600">
              <a:solidFill>
                <a:srgbClr val="1155CC"/>
              </a:solidFill>
            </a:endParaRPr>
          </a:p>
        </p:txBody>
      </p:sp>
      <p:pic>
        <p:nvPicPr>
          <p:cNvPr id="277" name="Google Shape;277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" y="0"/>
            <a:ext cx="1905625" cy="93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09" y="4640068"/>
            <a:ext cx="360022" cy="422425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30"/>
          <p:cNvSpPr txBox="1"/>
          <p:nvPr/>
        </p:nvSpPr>
        <p:spPr>
          <a:xfrm>
            <a:off x="498125" y="4713725"/>
            <a:ext cx="3650400" cy="31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CONSORZIO INFORMATICA TERRITORIO S.p.A.</a:t>
            </a:r>
            <a:endParaRPr b="1"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280" name="Google Shape;280;p30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37500" y="1336253"/>
            <a:ext cx="5889995" cy="2906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30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755425" y="1219625"/>
            <a:ext cx="4057115" cy="1544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1"/>
          <p:cNvSpPr txBox="1"/>
          <p:nvPr/>
        </p:nvSpPr>
        <p:spPr>
          <a:xfrm>
            <a:off x="3925475" y="1698200"/>
            <a:ext cx="4716600" cy="13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000" u="sng">
              <a:solidFill>
                <a:srgbClr val="660099"/>
              </a:solidFill>
              <a:latin typeface="Droid Sans"/>
              <a:ea typeface="Droid Sans"/>
              <a:cs typeface="Droid Sans"/>
              <a:sym typeface="Droid Sans"/>
              <a:hlinkClick r:id="rId3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31"/>
          <p:cNvSpPr txBox="1"/>
          <p:nvPr/>
        </p:nvSpPr>
        <p:spPr>
          <a:xfrm>
            <a:off x="346625" y="3446326"/>
            <a:ext cx="4885800" cy="1584600"/>
          </a:xfrm>
          <a:prstGeom prst="rect">
            <a:avLst/>
          </a:prstGeom>
          <a:noFill/>
          <a:ln cap="flat" cmpd="sng" w="38100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sz="1000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3600">
                <a:solidFill>
                  <a:srgbClr val="3C78D8"/>
                </a:solidFill>
                <a:latin typeface="Roboto"/>
                <a:ea typeface="Roboto"/>
                <a:cs typeface="Roboto"/>
                <a:sym typeface="Roboto"/>
              </a:rPr>
              <a:t>#iorestoacasa</a:t>
            </a:r>
            <a:endParaRPr b="1" sz="3600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3600">
                <a:solidFill>
                  <a:srgbClr val="3C78D8"/>
                </a:solidFill>
                <a:latin typeface="Roboto"/>
                <a:ea typeface="Roboto"/>
                <a:cs typeface="Roboto"/>
                <a:sym typeface="Roboto"/>
              </a:rPr>
              <a:t>#smartworkingpa</a:t>
            </a:r>
            <a:endParaRPr b="1" sz="3600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sz="3600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sz="3600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sz="3600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sz="3600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sz="3600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88" name="Google Shape;288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73362" y="2645375"/>
            <a:ext cx="3317775" cy="880225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31"/>
          <p:cNvSpPr txBox="1"/>
          <p:nvPr/>
        </p:nvSpPr>
        <p:spPr>
          <a:xfrm>
            <a:off x="5473400" y="306975"/>
            <a:ext cx="3317700" cy="2080500"/>
          </a:xfrm>
          <a:prstGeom prst="rect">
            <a:avLst/>
          </a:prstGeom>
          <a:noFill/>
          <a:ln cap="flat" cmpd="sng" w="38100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>
                <a:solidFill>
                  <a:srgbClr val="4A86E8"/>
                </a:solidFill>
              </a:rPr>
              <a:t>Slide:</a:t>
            </a:r>
            <a:endParaRPr b="1">
              <a:solidFill>
                <a:srgbClr val="4A86E8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4A86E8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4A86E8"/>
                </a:solidFill>
              </a:rPr>
              <a:t>formez</a:t>
            </a:r>
            <a:endParaRPr b="1">
              <a:solidFill>
                <a:srgbClr val="4A86E8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u="sng">
                <a:solidFill>
                  <a:srgbClr val="4A86E8"/>
                </a:solidFill>
                <a:latin typeface="Droid Sans"/>
                <a:ea typeface="Droid Sans"/>
                <a:cs typeface="Droid Sans"/>
                <a:sym typeface="Droid Sans"/>
                <a:hlinkClick r:id="rId5"/>
              </a:rPr>
              <a:t>www.smartworkingpa.it</a:t>
            </a:r>
            <a:endParaRPr>
              <a:solidFill>
                <a:srgbClr val="4A86E8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>
                <a:solidFill>
                  <a:srgbClr val="4A86E8"/>
                </a:solidFill>
                <a:latin typeface="Droid Sans"/>
                <a:ea typeface="Droid Sans"/>
                <a:cs typeface="Droid Sans"/>
                <a:sym typeface="Droid Sans"/>
              </a:rPr>
              <a:t>forum.italia.it</a:t>
            </a:r>
            <a:endParaRPr>
              <a:solidFill>
                <a:srgbClr val="4A86E8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4A86E8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4A86E8"/>
              </a:solidFill>
              <a:latin typeface="Droid Sans"/>
              <a:ea typeface="Droid Sans"/>
              <a:cs typeface="Droid Sans"/>
              <a:sym typeface="Droid Sans"/>
            </a:endParaRPr>
          </a:p>
        </p:txBody>
      </p:sp>
      <p:sp>
        <p:nvSpPr>
          <p:cNvPr id="290" name="Google Shape;290;p31"/>
          <p:cNvSpPr txBox="1"/>
          <p:nvPr/>
        </p:nvSpPr>
        <p:spPr>
          <a:xfrm>
            <a:off x="5473400" y="3750225"/>
            <a:ext cx="3317700" cy="1280700"/>
          </a:xfrm>
          <a:prstGeom prst="rect">
            <a:avLst/>
          </a:prstGeom>
          <a:noFill/>
          <a:ln cap="flat" cmpd="sng" w="38100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>
                <a:solidFill>
                  <a:srgbClr val="4A86E8"/>
                </a:solidFill>
              </a:rPr>
              <a:t>Contatti</a:t>
            </a:r>
            <a:endParaRPr b="1">
              <a:solidFill>
                <a:srgbClr val="4A86E8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4A86E8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4A86E8"/>
                </a:solidFill>
                <a:uFill>
                  <a:noFill/>
                </a:uFill>
                <a:latin typeface="Droid Sans"/>
                <a:ea typeface="Droid Sans"/>
                <a:cs typeface="Droid Sans"/>
                <a:sym typeface="Droid Sans"/>
                <a:hlinkClick r:id="rId6"/>
              </a:rPr>
              <a:t>www.consorzioit.net</a:t>
            </a:r>
            <a:endParaRPr>
              <a:solidFill>
                <a:srgbClr val="4A86E8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4A86E8"/>
                </a:solidFill>
                <a:latin typeface="Droid Sans"/>
                <a:ea typeface="Droid Sans"/>
                <a:cs typeface="Droid Sans"/>
                <a:sym typeface="Droid Sans"/>
              </a:rPr>
              <a:t>a.tironi@consorzioit.net</a:t>
            </a:r>
            <a:endParaRPr>
              <a:solidFill>
                <a:srgbClr val="4A86E8"/>
              </a:solidFill>
              <a:latin typeface="Droid Sans"/>
              <a:ea typeface="Droid Sans"/>
              <a:cs typeface="Droid Sans"/>
              <a:sym typeface="Droid Sans"/>
            </a:endParaRPr>
          </a:p>
        </p:txBody>
      </p:sp>
      <p:pic>
        <p:nvPicPr>
          <p:cNvPr id="291" name="Google Shape;291;p3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46675" y="122081"/>
            <a:ext cx="4885801" cy="3153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/>
          <p:nvPr/>
        </p:nvSpPr>
        <p:spPr>
          <a:xfrm>
            <a:off x="1905625" y="0"/>
            <a:ext cx="7238400" cy="939000"/>
          </a:xfrm>
          <a:prstGeom prst="rect">
            <a:avLst/>
          </a:prstGeom>
          <a:noFill/>
          <a:ln cap="flat" cmpd="sng" w="9525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1155CC"/>
                </a:solidFill>
              </a:rPr>
              <a:t>Consorzio.IT</a:t>
            </a:r>
            <a:endParaRPr b="1" sz="3600">
              <a:solidFill>
                <a:srgbClr val="1155CC"/>
              </a:solidFill>
            </a:endParaRPr>
          </a:p>
        </p:txBody>
      </p:sp>
      <p:pic>
        <p:nvPicPr>
          <p:cNvPr id="76" name="Google Shape;7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" y="0"/>
            <a:ext cx="1905625" cy="93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09" y="4640068"/>
            <a:ext cx="360022" cy="422425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4"/>
          <p:cNvSpPr txBox="1"/>
          <p:nvPr/>
        </p:nvSpPr>
        <p:spPr>
          <a:xfrm>
            <a:off x="498125" y="4713725"/>
            <a:ext cx="3650400" cy="31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CONSORZIO INFORMATICA TERRITORIO S.p.A.</a:t>
            </a:r>
            <a:endParaRPr b="1"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79" name="Google Shape;79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2430" y="1091400"/>
            <a:ext cx="5726231" cy="3469925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4"/>
          <p:cNvSpPr txBox="1"/>
          <p:nvPr/>
        </p:nvSpPr>
        <p:spPr>
          <a:xfrm>
            <a:off x="6422200" y="1091462"/>
            <a:ext cx="2506200" cy="34698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3C78D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3C78D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3C78D8"/>
                </a:solidFill>
              </a:rPr>
              <a:t>Società ICT di 50 comuni del cremasco,</a:t>
            </a:r>
            <a:r>
              <a:rPr lang="it">
                <a:solidFill>
                  <a:srgbClr val="3C78D8"/>
                </a:solidFill>
              </a:rPr>
              <a:t> provincia di Cremona</a:t>
            </a:r>
            <a:endParaRPr>
              <a:solidFill>
                <a:srgbClr val="3C78D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3C78D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3C78D8"/>
                </a:solidFill>
              </a:rPr>
              <a:t>Società ICT dal 2004</a:t>
            </a:r>
            <a:endParaRPr b="1">
              <a:solidFill>
                <a:srgbClr val="3C78D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3C78D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3C78D8"/>
                </a:solidFill>
              </a:rPr>
              <a:t>Negli ultimi anni si è evoluta in </a:t>
            </a:r>
            <a:r>
              <a:rPr b="1" lang="it">
                <a:solidFill>
                  <a:srgbClr val="3C78D8"/>
                </a:solidFill>
              </a:rPr>
              <a:t>Trasformazione Digitale e Project Management</a:t>
            </a:r>
            <a:endParaRPr b="1">
              <a:solidFill>
                <a:srgbClr val="3C78D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3C78D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3C78D8"/>
                </a:solidFill>
              </a:rPr>
              <a:t>E’ abilitatore per</a:t>
            </a:r>
            <a:r>
              <a:rPr b="1" lang="it">
                <a:solidFill>
                  <a:srgbClr val="3C78D8"/>
                </a:solidFill>
              </a:rPr>
              <a:t> Ripalta </a:t>
            </a:r>
            <a:r>
              <a:rPr b="1" lang="it">
                <a:solidFill>
                  <a:srgbClr val="3C78D8"/>
                </a:solidFill>
              </a:rPr>
              <a:t>Cremasca</a:t>
            </a:r>
            <a:endParaRPr b="1">
              <a:solidFill>
                <a:srgbClr val="3C78D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1155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6AA84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5"/>
          <p:cNvSpPr txBox="1"/>
          <p:nvPr/>
        </p:nvSpPr>
        <p:spPr>
          <a:xfrm>
            <a:off x="1905625" y="0"/>
            <a:ext cx="7238400" cy="939000"/>
          </a:xfrm>
          <a:prstGeom prst="rect">
            <a:avLst/>
          </a:prstGeom>
          <a:noFill/>
          <a:ln cap="flat" cmpd="sng" w="9525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1155CC"/>
                </a:solidFill>
              </a:rPr>
              <a:t>Consorzio.IT</a:t>
            </a:r>
            <a:endParaRPr b="1" sz="3600">
              <a:solidFill>
                <a:srgbClr val="1155CC"/>
              </a:solidFill>
            </a:endParaRPr>
          </a:p>
        </p:txBody>
      </p:sp>
      <p:pic>
        <p:nvPicPr>
          <p:cNvPr id="86" name="Google Shape;8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" y="0"/>
            <a:ext cx="1905625" cy="93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09" y="4640068"/>
            <a:ext cx="360022" cy="422425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5"/>
          <p:cNvSpPr txBox="1"/>
          <p:nvPr/>
        </p:nvSpPr>
        <p:spPr>
          <a:xfrm>
            <a:off x="498125" y="4713725"/>
            <a:ext cx="3650400" cy="31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CONSORZIO INFORMATICA TERRITORIO S.p.A.</a:t>
            </a:r>
            <a:endParaRPr b="1"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89" name="Google Shape;89;p15"/>
          <p:cNvSpPr txBox="1"/>
          <p:nvPr/>
        </p:nvSpPr>
        <p:spPr>
          <a:xfrm>
            <a:off x="2021750" y="2190225"/>
            <a:ext cx="1891500" cy="10716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E06666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4A86E8"/>
                </a:solidFill>
              </a:rPr>
              <a:t>Parte Giuslavoristica</a:t>
            </a:r>
            <a:endParaRPr b="1">
              <a:solidFill>
                <a:srgbClr val="4A86E8"/>
              </a:solidFill>
            </a:endParaRPr>
          </a:p>
        </p:txBody>
      </p:sp>
      <p:sp>
        <p:nvSpPr>
          <p:cNvPr id="90" name="Google Shape;90;p15"/>
          <p:cNvSpPr txBox="1"/>
          <p:nvPr/>
        </p:nvSpPr>
        <p:spPr>
          <a:xfrm>
            <a:off x="2021750" y="1623225"/>
            <a:ext cx="5674500" cy="567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6AA84F"/>
                </a:solidFill>
              </a:rPr>
              <a:t>SMARTWORKING</a:t>
            </a:r>
            <a:endParaRPr b="1">
              <a:solidFill>
                <a:srgbClr val="6AA84F"/>
              </a:solidFill>
            </a:endParaRPr>
          </a:p>
        </p:txBody>
      </p:sp>
      <p:sp>
        <p:nvSpPr>
          <p:cNvPr id="91" name="Google Shape;91;p15"/>
          <p:cNvSpPr txBox="1"/>
          <p:nvPr/>
        </p:nvSpPr>
        <p:spPr>
          <a:xfrm>
            <a:off x="5929175" y="2411475"/>
            <a:ext cx="1891500" cy="21297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A64D79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93C47D"/>
                </a:solidFill>
              </a:rPr>
              <a:t>Parte Tecnica</a:t>
            </a:r>
            <a:endParaRPr b="1">
              <a:solidFill>
                <a:srgbClr val="93C47D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93C47D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93C47D"/>
              </a:buClr>
              <a:buSzPts val="1400"/>
              <a:buChar char="●"/>
            </a:pPr>
            <a:r>
              <a:rPr b="1" lang="it">
                <a:solidFill>
                  <a:srgbClr val="93C47D"/>
                </a:solidFill>
              </a:rPr>
              <a:t>Strumenti</a:t>
            </a:r>
            <a:endParaRPr b="1">
              <a:solidFill>
                <a:srgbClr val="93C47D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93C47D"/>
              </a:buClr>
              <a:buSzPts val="1400"/>
              <a:buChar char="●"/>
            </a:pPr>
            <a:r>
              <a:rPr b="1" lang="it">
                <a:solidFill>
                  <a:srgbClr val="93C47D"/>
                </a:solidFill>
              </a:rPr>
              <a:t>Dati</a:t>
            </a:r>
            <a:endParaRPr b="1">
              <a:solidFill>
                <a:srgbClr val="93C47D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93C47D"/>
              </a:buClr>
              <a:buSzPts val="1400"/>
              <a:buChar char="●"/>
            </a:pPr>
            <a:r>
              <a:rPr b="1" lang="it">
                <a:solidFill>
                  <a:srgbClr val="93C47D"/>
                </a:solidFill>
              </a:rPr>
              <a:t>Accessi</a:t>
            </a:r>
            <a:endParaRPr b="1">
              <a:solidFill>
                <a:srgbClr val="93C47D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93C47D"/>
              </a:buClr>
              <a:buSzPts val="1400"/>
              <a:buChar char="●"/>
            </a:pPr>
            <a:r>
              <a:rPr b="1" lang="it">
                <a:solidFill>
                  <a:srgbClr val="93C47D"/>
                </a:solidFill>
              </a:rPr>
              <a:t>Sicurezza</a:t>
            </a:r>
            <a:endParaRPr b="1">
              <a:solidFill>
                <a:srgbClr val="93C47D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93C47D"/>
              </a:buClr>
              <a:buSzPts val="1400"/>
              <a:buChar char="●"/>
            </a:pPr>
            <a:r>
              <a:rPr b="1" lang="it">
                <a:solidFill>
                  <a:srgbClr val="93C47D"/>
                </a:solidFill>
              </a:rPr>
              <a:t>Privacy</a:t>
            </a:r>
            <a:endParaRPr b="1">
              <a:solidFill>
                <a:srgbClr val="93C47D"/>
              </a:solidFill>
            </a:endParaRPr>
          </a:p>
        </p:txBody>
      </p:sp>
      <p:sp>
        <p:nvSpPr>
          <p:cNvPr id="92" name="Google Shape;92;p15"/>
          <p:cNvSpPr txBox="1"/>
          <p:nvPr/>
        </p:nvSpPr>
        <p:spPr>
          <a:xfrm>
            <a:off x="2021750" y="3261825"/>
            <a:ext cx="1891500" cy="10581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E06666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4A86E8"/>
                </a:solidFill>
              </a:rPr>
              <a:t>Parte Procurement</a:t>
            </a:r>
            <a:endParaRPr b="1">
              <a:solidFill>
                <a:srgbClr val="4A86E8"/>
              </a:solidFill>
            </a:endParaRPr>
          </a:p>
        </p:txBody>
      </p:sp>
      <p:sp>
        <p:nvSpPr>
          <p:cNvPr id="93" name="Google Shape;93;p15"/>
          <p:cNvSpPr txBox="1"/>
          <p:nvPr/>
        </p:nvSpPr>
        <p:spPr>
          <a:xfrm>
            <a:off x="3913250" y="2190225"/>
            <a:ext cx="1891500" cy="21297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E06666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800">
                <a:solidFill>
                  <a:srgbClr val="E69138"/>
                </a:solidFill>
              </a:rPr>
              <a:t>Parte Culturale</a:t>
            </a:r>
            <a:endParaRPr b="1" sz="1800">
              <a:solidFill>
                <a:srgbClr val="E69138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E69138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800">
                <a:solidFill>
                  <a:srgbClr val="E69138"/>
                </a:solidFill>
              </a:rPr>
              <a:t>Obiettivi</a:t>
            </a:r>
            <a:endParaRPr b="1" sz="1800">
              <a:solidFill>
                <a:srgbClr val="E69138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800">
                <a:solidFill>
                  <a:srgbClr val="E69138"/>
                </a:solidFill>
              </a:rPr>
              <a:t>KPI</a:t>
            </a:r>
            <a:endParaRPr b="1" sz="1800">
              <a:solidFill>
                <a:srgbClr val="E69138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800">
                <a:solidFill>
                  <a:srgbClr val="E69138"/>
                </a:solidFill>
              </a:rPr>
              <a:t>Monitoraggio</a:t>
            </a:r>
            <a:endParaRPr b="1" sz="1800">
              <a:solidFill>
                <a:srgbClr val="E69138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E69138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E06666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E06666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 txBox="1"/>
          <p:nvPr/>
        </p:nvSpPr>
        <p:spPr>
          <a:xfrm>
            <a:off x="337500" y="228325"/>
            <a:ext cx="8613300" cy="12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9" name="Google Shape;99;p16"/>
          <p:cNvSpPr txBox="1"/>
          <p:nvPr/>
        </p:nvSpPr>
        <p:spPr>
          <a:xfrm>
            <a:off x="870900" y="3222150"/>
            <a:ext cx="7837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                                </a:t>
            </a:r>
            <a:endParaRPr/>
          </a:p>
        </p:txBody>
      </p:sp>
      <p:sp>
        <p:nvSpPr>
          <p:cNvPr id="100" name="Google Shape;100;p16"/>
          <p:cNvSpPr txBox="1"/>
          <p:nvPr/>
        </p:nvSpPr>
        <p:spPr>
          <a:xfrm>
            <a:off x="1905625" y="0"/>
            <a:ext cx="7238400" cy="939000"/>
          </a:xfrm>
          <a:prstGeom prst="rect">
            <a:avLst/>
          </a:prstGeom>
          <a:noFill/>
          <a:ln cap="flat" cmpd="sng" w="9525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1155CC"/>
                </a:solidFill>
              </a:rPr>
              <a:t>Connettività</a:t>
            </a:r>
            <a:endParaRPr b="1" sz="3600">
              <a:solidFill>
                <a:srgbClr val="1155CC"/>
              </a:solidFill>
            </a:endParaRPr>
          </a:p>
        </p:txBody>
      </p:sp>
      <p:pic>
        <p:nvPicPr>
          <p:cNvPr id="101" name="Google Shape;10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" y="0"/>
            <a:ext cx="1905625" cy="93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6"/>
          <p:cNvSpPr txBox="1"/>
          <p:nvPr/>
        </p:nvSpPr>
        <p:spPr>
          <a:xfrm>
            <a:off x="654725" y="1506475"/>
            <a:ext cx="3493800" cy="33615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38761D"/>
                </a:solidFill>
              </a:rPr>
              <a:t>Connessione di casa</a:t>
            </a:r>
            <a:endParaRPr b="1" sz="3600">
              <a:solidFill>
                <a:srgbClr val="3876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1155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6AA84F"/>
              </a:solidFill>
            </a:endParaRPr>
          </a:p>
        </p:txBody>
      </p:sp>
      <p:sp>
        <p:nvSpPr>
          <p:cNvPr id="103" name="Google Shape;103;p16"/>
          <p:cNvSpPr txBox="1"/>
          <p:nvPr/>
        </p:nvSpPr>
        <p:spPr>
          <a:xfrm>
            <a:off x="4526850" y="1506475"/>
            <a:ext cx="3771600" cy="33615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3C78D8"/>
                </a:solidFill>
              </a:rPr>
              <a:t>Hotspot dal cellulare</a:t>
            </a:r>
            <a:endParaRPr b="1" sz="3600">
              <a:solidFill>
                <a:srgbClr val="3C78D8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E6913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6AA84F"/>
              </a:solidFill>
            </a:endParaRPr>
          </a:p>
        </p:txBody>
      </p:sp>
      <p:pic>
        <p:nvPicPr>
          <p:cNvPr id="104" name="Google Shape;104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44500" y="2886175"/>
            <a:ext cx="2936301" cy="175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00113" y="2886174"/>
            <a:ext cx="2003024" cy="1651675"/>
          </a:xfrm>
          <a:prstGeom prst="rect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06" name="Google Shape;106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009" y="4640068"/>
            <a:ext cx="360022" cy="422425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6"/>
          <p:cNvSpPr txBox="1"/>
          <p:nvPr/>
        </p:nvSpPr>
        <p:spPr>
          <a:xfrm>
            <a:off x="498125" y="4713725"/>
            <a:ext cx="3650400" cy="31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CONSORZIO INFORMATICA TERRITORIO S.p.A.</a:t>
            </a:r>
            <a:endParaRPr b="1"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7"/>
          <p:cNvSpPr txBox="1"/>
          <p:nvPr/>
        </p:nvSpPr>
        <p:spPr>
          <a:xfrm>
            <a:off x="337500" y="228325"/>
            <a:ext cx="8613300" cy="12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3" name="Google Shape;113;p17"/>
          <p:cNvSpPr txBox="1"/>
          <p:nvPr/>
        </p:nvSpPr>
        <p:spPr>
          <a:xfrm>
            <a:off x="870900" y="3222150"/>
            <a:ext cx="7837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                                </a:t>
            </a:r>
            <a:endParaRPr/>
          </a:p>
        </p:txBody>
      </p:sp>
      <p:sp>
        <p:nvSpPr>
          <p:cNvPr id="114" name="Google Shape;114;p17"/>
          <p:cNvSpPr txBox="1"/>
          <p:nvPr/>
        </p:nvSpPr>
        <p:spPr>
          <a:xfrm>
            <a:off x="1905625" y="0"/>
            <a:ext cx="7238400" cy="939000"/>
          </a:xfrm>
          <a:prstGeom prst="rect">
            <a:avLst/>
          </a:prstGeom>
          <a:noFill/>
          <a:ln cap="flat" cmpd="sng" w="9525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1155CC"/>
                </a:solidFill>
              </a:rPr>
              <a:t>Computer</a:t>
            </a:r>
            <a:endParaRPr b="1" sz="3600">
              <a:solidFill>
                <a:srgbClr val="1155CC"/>
              </a:solidFill>
            </a:endParaRPr>
          </a:p>
        </p:txBody>
      </p:sp>
      <p:pic>
        <p:nvPicPr>
          <p:cNvPr id="115" name="Google Shape;11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" y="0"/>
            <a:ext cx="1905625" cy="93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7"/>
          <p:cNvSpPr txBox="1"/>
          <p:nvPr/>
        </p:nvSpPr>
        <p:spPr>
          <a:xfrm>
            <a:off x="638600" y="1184000"/>
            <a:ext cx="3493800" cy="33615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38761D"/>
                </a:solidFill>
              </a:rPr>
              <a:t>Portatile ufficio</a:t>
            </a:r>
            <a:endParaRPr b="1" sz="3600">
              <a:solidFill>
                <a:srgbClr val="3876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1155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6AA84F"/>
              </a:solidFill>
            </a:endParaRPr>
          </a:p>
        </p:txBody>
      </p:sp>
      <p:sp>
        <p:nvSpPr>
          <p:cNvPr id="117" name="Google Shape;117;p17"/>
          <p:cNvSpPr txBox="1"/>
          <p:nvPr/>
        </p:nvSpPr>
        <p:spPr>
          <a:xfrm>
            <a:off x="4148525" y="1087275"/>
            <a:ext cx="4455900" cy="33615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3C78D8"/>
                </a:solidFill>
              </a:rPr>
              <a:t>Portatile o desktop personale personale</a:t>
            </a:r>
            <a:endParaRPr b="1" sz="3600">
              <a:solidFill>
                <a:srgbClr val="3C78D8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E6913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6AA84F"/>
              </a:solidFill>
            </a:endParaRPr>
          </a:p>
        </p:txBody>
      </p:sp>
      <p:pic>
        <p:nvPicPr>
          <p:cNvPr id="118" name="Google Shape;118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09" y="4640068"/>
            <a:ext cx="360022" cy="422425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7"/>
          <p:cNvSpPr txBox="1"/>
          <p:nvPr/>
        </p:nvSpPr>
        <p:spPr>
          <a:xfrm>
            <a:off x="498125" y="4713725"/>
            <a:ext cx="3650400" cy="31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CONSORZIO INFORMATICA TERRITORIO S.p.A.</a:t>
            </a:r>
            <a:endParaRPr b="1"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120" name="Google Shape;120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13925" y="2402363"/>
            <a:ext cx="2143125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24963" y="2402363"/>
            <a:ext cx="2143125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90775" y="3322863"/>
            <a:ext cx="1491552" cy="14915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8"/>
          <p:cNvSpPr txBox="1"/>
          <p:nvPr/>
        </p:nvSpPr>
        <p:spPr>
          <a:xfrm>
            <a:off x="337500" y="228325"/>
            <a:ext cx="8613300" cy="12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8" name="Google Shape;128;p18"/>
          <p:cNvSpPr txBox="1"/>
          <p:nvPr/>
        </p:nvSpPr>
        <p:spPr>
          <a:xfrm>
            <a:off x="870900" y="3222150"/>
            <a:ext cx="7837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                                </a:t>
            </a:r>
            <a:endParaRPr/>
          </a:p>
        </p:txBody>
      </p:sp>
      <p:sp>
        <p:nvSpPr>
          <p:cNvPr id="129" name="Google Shape;129;p18"/>
          <p:cNvSpPr txBox="1"/>
          <p:nvPr/>
        </p:nvSpPr>
        <p:spPr>
          <a:xfrm>
            <a:off x="1905625" y="0"/>
            <a:ext cx="7238400" cy="939000"/>
          </a:xfrm>
          <a:prstGeom prst="rect">
            <a:avLst/>
          </a:prstGeom>
          <a:noFill/>
          <a:ln cap="flat" cmpd="sng" w="9525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1155CC"/>
                </a:solidFill>
              </a:rPr>
              <a:t>Telefonia</a:t>
            </a:r>
            <a:endParaRPr b="1" sz="3600">
              <a:solidFill>
                <a:srgbClr val="1155CC"/>
              </a:solidFill>
            </a:endParaRPr>
          </a:p>
        </p:txBody>
      </p:sp>
      <p:pic>
        <p:nvPicPr>
          <p:cNvPr id="130" name="Google Shape;13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" y="0"/>
            <a:ext cx="1905625" cy="93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18"/>
          <p:cNvSpPr txBox="1"/>
          <p:nvPr/>
        </p:nvSpPr>
        <p:spPr>
          <a:xfrm>
            <a:off x="638600" y="1184000"/>
            <a:ext cx="7907100" cy="33615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38761D"/>
                </a:solidFill>
              </a:rPr>
              <a:t>Smartphone e Software</a:t>
            </a:r>
            <a:endParaRPr b="1" sz="3600">
              <a:solidFill>
                <a:srgbClr val="38761D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38761D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rabicPeriod"/>
            </a:pPr>
            <a:r>
              <a:rPr b="1" lang="it" sz="1800">
                <a:solidFill>
                  <a:srgbClr val="3C78D8"/>
                </a:solidFill>
              </a:rPr>
              <a:t>Girare telefonate sul cellulare ente</a:t>
            </a:r>
            <a:endParaRPr b="1" sz="1800">
              <a:solidFill>
                <a:srgbClr val="3C78D8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rabicPeriod"/>
            </a:pPr>
            <a:r>
              <a:rPr b="1" lang="it" sz="1800">
                <a:solidFill>
                  <a:srgbClr val="3C78D8"/>
                </a:solidFill>
              </a:rPr>
              <a:t>Utilizzare software in caso di centralini VOIP</a:t>
            </a:r>
            <a:endParaRPr b="1" sz="1800">
              <a:solidFill>
                <a:srgbClr val="3C78D8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rabicPeriod"/>
            </a:pPr>
            <a:r>
              <a:rPr b="1" lang="it" sz="1800">
                <a:solidFill>
                  <a:srgbClr val="3C78D8"/>
                </a:solidFill>
              </a:rPr>
              <a:t>il VOIP è utile ma non indispensabile!</a:t>
            </a:r>
            <a:endParaRPr b="1" sz="1800">
              <a:solidFill>
                <a:srgbClr val="3C78D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1155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6AA84F"/>
              </a:solidFill>
            </a:endParaRPr>
          </a:p>
        </p:txBody>
      </p:sp>
      <p:pic>
        <p:nvPicPr>
          <p:cNvPr id="132" name="Google Shape;132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09" y="4640068"/>
            <a:ext cx="360022" cy="422425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8"/>
          <p:cNvSpPr txBox="1"/>
          <p:nvPr/>
        </p:nvSpPr>
        <p:spPr>
          <a:xfrm>
            <a:off x="498125" y="4713725"/>
            <a:ext cx="3650400" cy="31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CONSORZIO INFORMATICA TERRITORIO S.p.A.</a:t>
            </a:r>
            <a:endParaRPr b="1"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134" name="Google Shape;134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49825" y="2133125"/>
            <a:ext cx="2882350" cy="2882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9"/>
          <p:cNvSpPr txBox="1"/>
          <p:nvPr/>
        </p:nvSpPr>
        <p:spPr>
          <a:xfrm>
            <a:off x="337500" y="228325"/>
            <a:ext cx="8613300" cy="12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0" name="Google Shape;140;p19"/>
          <p:cNvSpPr txBox="1"/>
          <p:nvPr/>
        </p:nvSpPr>
        <p:spPr>
          <a:xfrm>
            <a:off x="870900" y="3222150"/>
            <a:ext cx="7837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                                </a:t>
            </a:r>
            <a:endParaRPr/>
          </a:p>
        </p:txBody>
      </p:sp>
      <p:sp>
        <p:nvSpPr>
          <p:cNvPr id="141" name="Google Shape;141;p19"/>
          <p:cNvSpPr txBox="1"/>
          <p:nvPr/>
        </p:nvSpPr>
        <p:spPr>
          <a:xfrm>
            <a:off x="1905625" y="0"/>
            <a:ext cx="7238400" cy="939000"/>
          </a:xfrm>
          <a:prstGeom prst="rect">
            <a:avLst/>
          </a:prstGeom>
          <a:noFill/>
          <a:ln cap="flat" cmpd="sng" w="9525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1155CC"/>
                </a:solidFill>
              </a:rPr>
              <a:t>Applicazioni - Basi Dati</a:t>
            </a:r>
            <a:endParaRPr b="1" sz="3600">
              <a:solidFill>
                <a:srgbClr val="1155CC"/>
              </a:solidFill>
            </a:endParaRPr>
          </a:p>
        </p:txBody>
      </p:sp>
      <p:pic>
        <p:nvPicPr>
          <p:cNvPr id="142" name="Google Shape;14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" y="0"/>
            <a:ext cx="1905625" cy="93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09" y="4640068"/>
            <a:ext cx="360022" cy="422425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9"/>
          <p:cNvSpPr txBox="1"/>
          <p:nvPr/>
        </p:nvSpPr>
        <p:spPr>
          <a:xfrm>
            <a:off x="498125" y="4713725"/>
            <a:ext cx="3650400" cy="31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CONSORZIO INFORMATICA TERRITORIO S.p.A.</a:t>
            </a:r>
            <a:endParaRPr b="1"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45" name="Google Shape;145;p19"/>
          <p:cNvSpPr txBox="1"/>
          <p:nvPr/>
        </p:nvSpPr>
        <p:spPr>
          <a:xfrm>
            <a:off x="4148525" y="1866513"/>
            <a:ext cx="3992400" cy="24504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rabicPeriod"/>
            </a:pPr>
            <a:r>
              <a:rPr b="1" lang="it" sz="1800">
                <a:solidFill>
                  <a:srgbClr val="3C78D8"/>
                </a:solidFill>
              </a:rPr>
              <a:t>Software di core</a:t>
            </a:r>
            <a:endParaRPr b="1" sz="1800">
              <a:solidFill>
                <a:srgbClr val="3C78D8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rabicPeriod"/>
            </a:pPr>
            <a:r>
              <a:rPr b="1" lang="it" sz="1800">
                <a:solidFill>
                  <a:srgbClr val="3C78D8"/>
                </a:solidFill>
              </a:rPr>
              <a:t>Files server</a:t>
            </a:r>
            <a:endParaRPr b="1" sz="1800">
              <a:solidFill>
                <a:srgbClr val="3C78D8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rabicPeriod"/>
            </a:pPr>
            <a:r>
              <a:rPr b="1" lang="it" sz="1800">
                <a:solidFill>
                  <a:srgbClr val="3C78D8"/>
                </a:solidFill>
              </a:rPr>
              <a:t>Posta Elettronica</a:t>
            </a:r>
            <a:endParaRPr b="1" sz="1800">
              <a:solidFill>
                <a:srgbClr val="3C78D8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rabicPeriod"/>
            </a:pPr>
            <a:r>
              <a:rPr b="1" lang="it" sz="1800">
                <a:solidFill>
                  <a:srgbClr val="3C78D8"/>
                </a:solidFill>
              </a:rPr>
              <a:t>Software minori</a:t>
            </a:r>
            <a:endParaRPr b="1" sz="1800">
              <a:solidFill>
                <a:srgbClr val="3C78D8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rabicPeriod"/>
            </a:pPr>
            <a:r>
              <a:rPr b="1" lang="it" sz="1800">
                <a:solidFill>
                  <a:srgbClr val="3C78D8"/>
                </a:solidFill>
              </a:rPr>
              <a:t>Sito web</a:t>
            </a:r>
            <a:endParaRPr b="1" sz="1800">
              <a:solidFill>
                <a:srgbClr val="3C78D8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rabicPeriod"/>
            </a:pPr>
            <a:r>
              <a:rPr b="1" lang="it" sz="1800">
                <a:solidFill>
                  <a:srgbClr val="3C78D8"/>
                </a:solidFill>
              </a:rPr>
              <a:t>Software Ministeriali</a:t>
            </a:r>
            <a:endParaRPr b="1" sz="1800">
              <a:solidFill>
                <a:srgbClr val="3C78D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1155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6AA84F"/>
              </a:solidFill>
            </a:endParaRPr>
          </a:p>
        </p:txBody>
      </p:sp>
      <p:pic>
        <p:nvPicPr>
          <p:cNvPr id="146" name="Google Shape;146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70513" y="1873550"/>
            <a:ext cx="1905626" cy="1905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0"/>
          <p:cNvSpPr txBox="1"/>
          <p:nvPr/>
        </p:nvSpPr>
        <p:spPr>
          <a:xfrm>
            <a:off x="337500" y="228325"/>
            <a:ext cx="8613300" cy="12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2" name="Google Shape;152;p20"/>
          <p:cNvSpPr txBox="1"/>
          <p:nvPr/>
        </p:nvSpPr>
        <p:spPr>
          <a:xfrm>
            <a:off x="870900" y="3222150"/>
            <a:ext cx="7837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                                </a:t>
            </a:r>
            <a:endParaRPr/>
          </a:p>
        </p:txBody>
      </p:sp>
      <p:sp>
        <p:nvSpPr>
          <p:cNvPr id="153" name="Google Shape;153;p20"/>
          <p:cNvSpPr txBox="1"/>
          <p:nvPr/>
        </p:nvSpPr>
        <p:spPr>
          <a:xfrm>
            <a:off x="1905625" y="0"/>
            <a:ext cx="7238400" cy="939000"/>
          </a:xfrm>
          <a:prstGeom prst="rect">
            <a:avLst/>
          </a:prstGeom>
          <a:noFill/>
          <a:ln cap="flat" cmpd="sng" w="9525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1155CC"/>
                </a:solidFill>
              </a:rPr>
              <a:t>Applicazioni</a:t>
            </a:r>
            <a:endParaRPr b="1" sz="3600">
              <a:solidFill>
                <a:srgbClr val="1155CC"/>
              </a:solidFill>
            </a:endParaRPr>
          </a:p>
        </p:txBody>
      </p:sp>
      <p:pic>
        <p:nvPicPr>
          <p:cNvPr id="154" name="Google Shape;15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" y="0"/>
            <a:ext cx="1905625" cy="93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09" y="4640068"/>
            <a:ext cx="360022" cy="422425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0"/>
          <p:cNvSpPr txBox="1"/>
          <p:nvPr/>
        </p:nvSpPr>
        <p:spPr>
          <a:xfrm>
            <a:off x="498125" y="4713725"/>
            <a:ext cx="3650400" cy="31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CONSORZIO INFORMATICA TERRITORIO S.p.A.</a:t>
            </a:r>
            <a:endParaRPr b="1"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57" name="Google Shape;157;p20"/>
          <p:cNvSpPr txBox="1"/>
          <p:nvPr/>
        </p:nvSpPr>
        <p:spPr>
          <a:xfrm>
            <a:off x="638600" y="1278575"/>
            <a:ext cx="3493800" cy="33615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38761D"/>
                </a:solidFill>
              </a:rPr>
              <a:t>Cloud</a:t>
            </a:r>
            <a:endParaRPr b="1" sz="3600">
              <a:solidFill>
                <a:srgbClr val="3876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1155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6AA84F"/>
              </a:solidFill>
            </a:endParaRPr>
          </a:p>
        </p:txBody>
      </p:sp>
      <p:sp>
        <p:nvSpPr>
          <p:cNvPr id="158" name="Google Shape;158;p20"/>
          <p:cNvSpPr txBox="1"/>
          <p:nvPr/>
        </p:nvSpPr>
        <p:spPr>
          <a:xfrm>
            <a:off x="4510725" y="1278575"/>
            <a:ext cx="3771600" cy="33615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3C78D8"/>
                </a:solidFill>
              </a:rPr>
              <a:t>Non-cloud</a:t>
            </a:r>
            <a:endParaRPr b="1" sz="3600">
              <a:solidFill>
                <a:srgbClr val="3C78D8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3C78D8"/>
                </a:solidFill>
              </a:rPr>
              <a:t>(on premise)</a:t>
            </a:r>
            <a:endParaRPr b="1">
              <a:solidFill>
                <a:srgbClr val="3C78D8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E6913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6AA84F"/>
              </a:solidFill>
            </a:endParaRPr>
          </a:p>
        </p:txBody>
      </p:sp>
      <p:pic>
        <p:nvPicPr>
          <p:cNvPr id="159" name="Google Shape;159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18713" y="2129700"/>
            <a:ext cx="1933575" cy="1924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467825" y="2129700"/>
            <a:ext cx="1857375" cy="1924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1"/>
          <p:cNvSpPr txBox="1"/>
          <p:nvPr/>
        </p:nvSpPr>
        <p:spPr>
          <a:xfrm>
            <a:off x="337500" y="228325"/>
            <a:ext cx="8613300" cy="12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6" name="Google Shape;166;p21"/>
          <p:cNvSpPr txBox="1"/>
          <p:nvPr/>
        </p:nvSpPr>
        <p:spPr>
          <a:xfrm>
            <a:off x="870900" y="3222150"/>
            <a:ext cx="7837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                                </a:t>
            </a:r>
            <a:endParaRPr/>
          </a:p>
        </p:txBody>
      </p:sp>
      <p:sp>
        <p:nvSpPr>
          <p:cNvPr id="167" name="Google Shape;167;p21"/>
          <p:cNvSpPr txBox="1"/>
          <p:nvPr/>
        </p:nvSpPr>
        <p:spPr>
          <a:xfrm>
            <a:off x="1905625" y="0"/>
            <a:ext cx="7238400" cy="939000"/>
          </a:xfrm>
          <a:prstGeom prst="rect">
            <a:avLst/>
          </a:prstGeom>
          <a:noFill/>
          <a:ln cap="flat" cmpd="sng" w="9525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1155CC"/>
                </a:solidFill>
              </a:rPr>
              <a:t>Applicazioni</a:t>
            </a:r>
            <a:endParaRPr b="1" sz="3600">
              <a:solidFill>
                <a:srgbClr val="1155CC"/>
              </a:solidFill>
            </a:endParaRPr>
          </a:p>
        </p:txBody>
      </p:sp>
      <p:pic>
        <p:nvPicPr>
          <p:cNvPr id="168" name="Google Shape;16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" y="0"/>
            <a:ext cx="1905625" cy="93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09" y="4640068"/>
            <a:ext cx="360022" cy="422425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1"/>
          <p:cNvSpPr txBox="1"/>
          <p:nvPr/>
        </p:nvSpPr>
        <p:spPr>
          <a:xfrm>
            <a:off x="498125" y="4713725"/>
            <a:ext cx="3650400" cy="31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CONSORZIO INFORMATICA TERRITORIO S.p.A.</a:t>
            </a:r>
            <a:endParaRPr b="1"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71" name="Google Shape;171;p21"/>
          <p:cNvSpPr txBox="1"/>
          <p:nvPr/>
        </p:nvSpPr>
        <p:spPr>
          <a:xfrm>
            <a:off x="638600" y="1278575"/>
            <a:ext cx="3493800" cy="33615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38761D"/>
                </a:solidFill>
              </a:rPr>
              <a:t>Cloud</a:t>
            </a:r>
            <a:endParaRPr b="1" sz="3600">
              <a:solidFill>
                <a:srgbClr val="3876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1155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6AA84F"/>
              </a:solidFill>
            </a:endParaRPr>
          </a:p>
        </p:txBody>
      </p:sp>
      <p:sp>
        <p:nvSpPr>
          <p:cNvPr id="172" name="Google Shape;172;p21"/>
          <p:cNvSpPr txBox="1"/>
          <p:nvPr/>
        </p:nvSpPr>
        <p:spPr>
          <a:xfrm>
            <a:off x="4510725" y="1278575"/>
            <a:ext cx="3771600" cy="33615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3C78D8"/>
                </a:solidFill>
              </a:rPr>
              <a:t>Non-cloud</a:t>
            </a:r>
            <a:endParaRPr b="1" sz="3600">
              <a:solidFill>
                <a:srgbClr val="3C78D8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3C78D8"/>
                </a:solidFill>
              </a:rPr>
              <a:t>(on premise)</a:t>
            </a:r>
            <a:endParaRPr b="1">
              <a:solidFill>
                <a:srgbClr val="3C78D8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E6913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6AA84F"/>
              </a:solidFill>
            </a:endParaRPr>
          </a:p>
        </p:txBody>
      </p:sp>
      <p:sp>
        <p:nvSpPr>
          <p:cNvPr id="173" name="Google Shape;173;p21"/>
          <p:cNvSpPr txBox="1"/>
          <p:nvPr/>
        </p:nvSpPr>
        <p:spPr>
          <a:xfrm>
            <a:off x="2161650" y="2464950"/>
            <a:ext cx="4820700" cy="21132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800"/>
              <a:buAutoNum type="arabicPeriod"/>
            </a:pPr>
            <a:r>
              <a:rPr b="1" lang="it" sz="1800">
                <a:solidFill>
                  <a:srgbClr val="FF9900"/>
                </a:solidFill>
              </a:rPr>
              <a:t>Software di core ( in datacenter ?) </a:t>
            </a:r>
            <a:endParaRPr b="1" sz="1800">
              <a:solidFill>
                <a:srgbClr val="FF99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800"/>
              <a:buAutoNum type="arabicPeriod"/>
            </a:pPr>
            <a:r>
              <a:rPr b="1" lang="it" sz="1800">
                <a:solidFill>
                  <a:srgbClr val="FF9900"/>
                </a:solidFill>
              </a:rPr>
              <a:t>File server (collaboration?)</a:t>
            </a:r>
            <a:endParaRPr b="1" sz="1800">
              <a:solidFill>
                <a:srgbClr val="3C78D8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rabicPeriod"/>
            </a:pPr>
            <a:r>
              <a:rPr b="1" lang="it" sz="1800">
                <a:solidFill>
                  <a:srgbClr val="38761D"/>
                </a:solidFill>
              </a:rPr>
              <a:t>Posta Elettronica (SI)</a:t>
            </a:r>
            <a:endParaRPr b="1" sz="1800">
              <a:solidFill>
                <a:srgbClr val="38761D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800"/>
              <a:buAutoNum type="arabicPeriod"/>
            </a:pPr>
            <a:r>
              <a:rPr b="1" lang="it" sz="1800">
                <a:solidFill>
                  <a:srgbClr val="FF9900"/>
                </a:solidFill>
              </a:rPr>
              <a:t>Software minori ( in datacenter ?)</a:t>
            </a:r>
            <a:endParaRPr b="1" sz="1800">
              <a:solidFill>
                <a:srgbClr val="FF99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800"/>
              <a:buAutoNum type="arabicPeriod"/>
            </a:pPr>
            <a:r>
              <a:rPr b="1" lang="it" sz="1800">
                <a:solidFill>
                  <a:srgbClr val="FF9900"/>
                </a:solidFill>
              </a:rPr>
              <a:t>Software Ministeriali (dipende)</a:t>
            </a:r>
            <a:endParaRPr b="1" sz="1800">
              <a:solidFill>
                <a:srgbClr val="FF99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rabicPeriod"/>
            </a:pPr>
            <a:r>
              <a:rPr b="1" lang="it" sz="1800">
                <a:solidFill>
                  <a:srgbClr val="38761D"/>
                </a:solidFill>
              </a:rPr>
              <a:t>Sito web (SI)</a:t>
            </a:r>
            <a:endParaRPr b="1" sz="1800">
              <a:solidFill>
                <a:srgbClr val="38761D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C78D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1155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6AA84F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aradigm">
  <a:themeElements>
    <a:clrScheme name="Paradigm">
      <a:dk1>
        <a:srgbClr val="31394D"/>
      </a:dk1>
      <a:lt1>
        <a:srgbClr val="FFFFFF"/>
      </a:lt1>
      <a:dk2>
        <a:srgbClr val="666666"/>
      </a:dk2>
      <a:lt2>
        <a:srgbClr val="626B73"/>
      </a:lt2>
      <a:accent1>
        <a:srgbClr val="002F4A"/>
      </a:accent1>
      <a:accent2>
        <a:srgbClr val="D9C4B1"/>
      </a:accent2>
      <a:accent3>
        <a:srgbClr val="EDE3DA"/>
      </a:accent3>
      <a:accent4>
        <a:srgbClr val="B85741"/>
      </a:accent4>
      <a:accent5>
        <a:srgbClr val="009384"/>
      </a:accent5>
      <a:accent6>
        <a:srgbClr val="D0F6FF"/>
      </a:accent6>
      <a:hlink>
        <a:srgbClr val="009384"/>
      </a:hlink>
      <a:folHlink>
        <a:srgbClr val="00938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