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Titillium Web"/>
      <p:regular r:id="rId28"/>
      <p:bold r:id="rId29"/>
      <p:italic r:id="rId30"/>
      <p:boldItalic r:id="rId31"/>
    </p:embeddedFont>
    <p:embeddedFont>
      <p:font typeface="Merriweather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TitilliumWeb-regular.fntdata"/><Relationship Id="rId27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TitilliumWeb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TitilliumWeb-boldItalic.fntdata"/><Relationship Id="rId30" Type="http://schemas.openxmlformats.org/officeDocument/2006/relationships/font" Target="fonts/TitilliumWeb-italic.fntdata"/><Relationship Id="rId11" Type="http://schemas.openxmlformats.org/officeDocument/2006/relationships/slide" Target="slides/slide7.xml"/><Relationship Id="rId33" Type="http://schemas.openxmlformats.org/officeDocument/2006/relationships/font" Target="fonts/Merriweather-bold.fntdata"/><Relationship Id="rId10" Type="http://schemas.openxmlformats.org/officeDocument/2006/relationships/slide" Target="slides/slide6.xml"/><Relationship Id="rId32" Type="http://schemas.openxmlformats.org/officeDocument/2006/relationships/font" Target="fonts/Merriweather-regular.fntdata"/><Relationship Id="rId13" Type="http://schemas.openxmlformats.org/officeDocument/2006/relationships/slide" Target="slides/slide9.xml"/><Relationship Id="rId35" Type="http://schemas.openxmlformats.org/officeDocument/2006/relationships/font" Target="fonts/Merriweather-boldItalic.fntdata"/><Relationship Id="rId12" Type="http://schemas.openxmlformats.org/officeDocument/2006/relationships/slide" Target="slides/slide8.xml"/><Relationship Id="rId34" Type="http://schemas.openxmlformats.org/officeDocument/2006/relationships/font" Target="fonts/Merriweather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615557305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615557305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1405779a7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1405779a7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1405779a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1405779a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14978670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14978670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1405779a7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1405779a7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14978670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14978670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1405779a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1405779a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1405779a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1405779a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14d774b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14d774b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1405779a7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1405779a7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1b72e0ca0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1b72e0ca0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1405779a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1405779a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14978670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14978670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e129d9e5f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e129d9e5f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1405779a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1405779a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1405779a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1405779a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1405779a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1405779a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1405779a7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1405779a7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1405779a7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1405779a7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agid.gov.it/agenda-digitale/pubblica-amministrazione/pagamenti-elettronici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2.jpg"/><Relationship Id="rId6" Type="http://schemas.openxmlformats.org/officeDocument/2006/relationships/image" Target="../media/image1.png"/><Relationship Id="rId7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5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5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5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5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5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5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5" Type="http://schemas.openxmlformats.org/officeDocument/2006/relationships/hyperlink" Target="https://solidarietadigitale.agid.gov.it/#/" TargetMode="External"/><Relationship Id="rId6" Type="http://schemas.openxmlformats.org/officeDocument/2006/relationships/image" Target="../media/image19.png"/><Relationship Id="rId7" Type="http://schemas.openxmlformats.org/officeDocument/2006/relationships/hyperlink" Target="https://openforbusiness.org/" TargetMode="External"/><Relationship Id="rId8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agid.gov.it/agenda-digitale/pubblica-amministrazione/pagamenti-elettronici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www.smartworkingpa.it" TargetMode="External"/><Relationship Id="rId6" Type="http://schemas.openxmlformats.org/officeDocument/2006/relationships/hyperlink" Target="http://www.consorzioit.net" TargetMode="External"/><Relationship Id="rId7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jpg"/><Relationship Id="rId5" Type="http://schemas.openxmlformats.org/officeDocument/2006/relationships/image" Target="../media/image3.png"/><Relationship Id="rId6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5" Type="http://schemas.openxmlformats.org/officeDocument/2006/relationships/image" Target="../media/image13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/>
        </p:nvSpPr>
        <p:spPr>
          <a:xfrm>
            <a:off x="2038600" y="1727188"/>
            <a:ext cx="4716600" cy="13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 u="sng">
              <a:solidFill>
                <a:srgbClr val="660099"/>
              </a:solidFill>
              <a:latin typeface="Droid Sans"/>
              <a:ea typeface="Droid Sans"/>
              <a:cs typeface="Droid Sans"/>
              <a:sym typeface="Droid Sans"/>
              <a:hlinkClick r:id="rId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346675" y="2825088"/>
            <a:ext cx="4885800" cy="2080500"/>
          </a:xfrm>
          <a:prstGeom prst="rect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0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30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Smartworking in</a:t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30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pratica</a:t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685" y="237913"/>
            <a:ext cx="4885725" cy="2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8361" y="2825100"/>
            <a:ext cx="1147753" cy="13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3350" y="237925"/>
            <a:ext cx="3317775" cy="88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73350" y="1815925"/>
            <a:ext cx="3317775" cy="82944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5879138" y="4181110"/>
            <a:ext cx="2506200" cy="724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3C78D8"/>
                </a:solidFill>
              </a:rPr>
              <a:t>13- 17 Marzo 2020</a:t>
            </a:r>
            <a:endParaRPr b="1">
              <a:solidFill>
                <a:srgbClr val="3C78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3C78D8"/>
                </a:solidFill>
              </a:rPr>
              <a:t>dott. Andrea Tironi</a:t>
            </a:r>
            <a:endParaRPr b="1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180" name="Google Shape;180;p22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Applicazioni - Non Cloud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638600" y="1278575"/>
            <a:ext cx="79284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Come le raggiungo? VPN</a:t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9463" y="2085200"/>
            <a:ext cx="5429376" cy="24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192" name="Google Shape;192;p23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Applicazioni - Non Cloud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261200" y="1278575"/>
            <a:ext cx="86133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Come le raggiungo? Accesso Remoto</a:t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3C78D8"/>
                </a:solidFill>
              </a:rPr>
              <a:t>Desktop in accesso remoto</a:t>
            </a:r>
            <a:endParaRPr b="1" sz="1800">
              <a:solidFill>
                <a:srgbClr val="3C78D8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C78D8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lphaLcPeriod"/>
            </a:pPr>
            <a:r>
              <a:rPr b="1" lang="it" sz="1800">
                <a:solidFill>
                  <a:srgbClr val="3C78D8"/>
                </a:solidFill>
              </a:rPr>
              <a:t>Teamviewer, anydesk, livecare e simili</a:t>
            </a:r>
            <a:endParaRPr b="1" sz="1800">
              <a:solidFill>
                <a:srgbClr val="3C78D8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lphaLcPeriod"/>
            </a:pPr>
            <a:r>
              <a:rPr b="1" lang="it" sz="1800">
                <a:solidFill>
                  <a:srgbClr val="3C78D8"/>
                </a:solidFill>
              </a:rPr>
              <a:t>Terminal server su vpn o con gateway</a:t>
            </a:r>
            <a:endParaRPr b="1" sz="1800">
              <a:solidFill>
                <a:srgbClr val="3C78D8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lphaLcPeriod"/>
            </a:pPr>
            <a:r>
              <a:rPr b="1" lang="it" sz="1800">
                <a:solidFill>
                  <a:srgbClr val="3C78D8"/>
                </a:solidFill>
              </a:rPr>
              <a:t>Desktop Virtuali (Vdi, Citrix)</a:t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197" name="Google Shape;19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0525" y="3135075"/>
            <a:ext cx="3213475" cy="200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204" name="Google Shape;204;p24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Tre concetti 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638600" y="1278575"/>
            <a:ext cx="79284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4A86E8"/>
                </a:solidFill>
              </a:rPr>
              <a:t>Collaboration</a:t>
            </a:r>
            <a:endParaRPr b="1" sz="3600">
              <a:solidFill>
                <a:srgbClr val="4A86E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Cloud </a:t>
            </a:r>
            <a:r>
              <a:rPr b="1" lang="it" sz="1800" u="sng">
                <a:solidFill>
                  <a:srgbClr val="38761D"/>
                </a:solidFill>
              </a:rPr>
              <a:t>(Cloud Enablement Kit)</a:t>
            </a:r>
            <a:endParaRPr b="1" sz="1800" u="sng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E69138"/>
                </a:solidFill>
              </a:rPr>
              <a:t>Processi Digitali</a:t>
            </a:r>
            <a:endParaRPr b="1" sz="3600">
              <a:solidFill>
                <a:srgbClr val="E6913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209" name="Google Shape;20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7949" y="2833850"/>
            <a:ext cx="4106051" cy="23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216" name="Google Shape;216;p25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Videocall - Direttiva 2/2020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217" name="Google Shape;2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5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154900" y="1020600"/>
            <a:ext cx="79284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Come le posso fare?</a:t>
            </a:r>
            <a:endParaRPr b="1" sz="3600">
              <a:solidFill>
                <a:srgbClr val="38761D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lphaLcPeriod"/>
            </a:pPr>
            <a:r>
              <a:rPr b="1" lang="it" sz="1800">
                <a:solidFill>
                  <a:srgbClr val="3C78D8"/>
                </a:solidFill>
              </a:rPr>
              <a:t>Da Smartphone</a:t>
            </a:r>
            <a:endParaRPr b="1" sz="1800">
              <a:solidFill>
                <a:srgbClr val="3C78D8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romanLcPeriod"/>
            </a:pPr>
            <a:r>
              <a:rPr b="1" lang="it" sz="1800">
                <a:solidFill>
                  <a:srgbClr val="3C78D8"/>
                </a:solidFill>
              </a:rPr>
              <a:t>vari software di video call</a:t>
            </a:r>
            <a:r>
              <a:rPr b="1" lang="it" sz="1800">
                <a:solidFill>
                  <a:srgbClr val="3C78D8"/>
                </a:solidFill>
              </a:rPr>
              <a:t> (Meet, Teams, Adobe ...)</a:t>
            </a:r>
            <a:endParaRPr b="1" sz="1800">
              <a:solidFill>
                <a:srgbClr val="3C78D8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C78D8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lphaLcPeriod"/>
            </a:pPr>
            <a:r>
              <a:rPr b="1" lang="it" sz="1800">
                <a:solidFill>
                  <a:srgbClr val="3C78D8"/>
                </a:solidFill>
              </a:rPr>
              <a:t>Da pc</a:t>
            </a:r>
            <a:endParaRPr b="1" sz="1800">
              <a:solidFill>
                <a:srgbClr val="3C78D8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romanLcPeriod"/>
            </a:pPr>
            <a:r>
              <a:rPr b="1" lang="it" sz="1800">
                <a:solidFill>
                  <a:srgbClr val="3C78D8"/>
                </a:solidFill>
              </a:rPr>
              <a:t>Cuffie</a:t>
            </a:r>
            <a:endParaRPr b="1" sz="1800">
              <a:solidFill>
                <a:srgbClr val="3C78D8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romanLcPeriod"/>
            </a:pPr>
            <a:r>
              <a:rPr b="1" lang="it" sz="1800">
                <a:solidFill>
                  <a:srgbClr val="3C78D8"/>
                </a:solidFill>
              </a:rPr>
              <a:t>Videocamera</a:t>
            </a:r>
            <a:endParaRPr b="1" sz="1800">
              <a:solidFill>
                <a:srgbClr val="3C78D8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romanLcPeriod"/>
            </a:pPr>
            <a:r>
              <a:rPr b="1" lang="it" sz="1800">
                <a:solidFill>
                  <a:srgbClr val="3C78D8"/>
                </a:solidFill>
              </a:rPr>
              <a:t>Software di videocall</a:t>
            </a:r>
            <a:endParaRPr b="1" sz="1800">
              <a:solidFill>
                <a:srgbClr val="3C78D8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221" name="Google Shape;22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6625" y="3100698"/>
            <a:ext cx="4907399" cy="2042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6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228" name="Google Shape;228;p26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Servizi Digitali - Direttiva 2/2020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229" name="Google Shape;22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6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154900" y="1020600"/>
            <a:ext cx="79284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Potenziare i canali digitali</a:t>
            </a:r>
            <a:endParaRPr b="1" sz="3600">
              <a:solidFill>
                <a:srgbClr val="38761D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lphaLcPeriod"/>
            </a:pPr>
            <a:r>
              <a:rPr b="1" lang="it" sz="1800">
                <a:solidFill>
                  <a:srgbClr val="3C78D8"/>
                </a:solidFill>
              </a:rPr>
              <a:t>Sportelli telematici</a:t>
            </a:r>
            <a:endParaRPr b="1" sz="1800">
              <a:solidFill>
                <a:srgbClr val="3C78D8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lphaLcPeriod"/>
            </a:pPr>
            <a:r>
              <a:rPr b="1" lang="it" sz="1800">
                <a:solidFill>
                  <a:srgbClr val="3C78D8"/>
                </a:solidFill>
              </a:rPr>
              <a:t>Sito web</a:t>
            </a:r>
            <a:endParaRPr b="1" sz="1800">
              <a:solidFill>
                <a:srgbClr val="3C78D8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lphaLcPeriod"/>
            </a:pPr>
            <a:r>
              <a:rPr b="1" lang="it" sz="1800">
                <a:solidFill>
                  <a:srgbClr val="3C78D8"/>
                </a:solidFill>
              </a:rPr>
              <a:t>App del cittadino</a:t>
            </a:r>
            <a:endParaRPr b="1" sz="1800">
              <a:solidFill>
                <a:srgbClr val="3C78D8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lphaLcPeriod"/>
            </a:pPr>
            <a:r>
              <a:rPr b="1" lang="it" sz="1800">
                <a:solidFill>
                  <a:srgbClr val="3C78D8"/>
                </a:solidFill>
              </a:rPr>
              <a:t>Tenere canali ufficiali se possibile</a:t>
            </a:r>
            <a:endParaRPr b="1" sz="1800">
              <a:solidFill>
                <a:srgbClr val="3C78D8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233" name="Google Shape;23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7995" y="3222148"/>
            <a:ext cx="4116031" cy="19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27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240" name="Google Shape;240;p27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I dati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241" name="Google Shape;2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7"/>
          <p:cNvSpPr txBox="1"/>
          <p:nvPr/>
        </p:nvSpPr>
        <p:spPr>
          <a:xfrm>
            <a:off x="638600" y="1184000"/>
            <a:ext cx="55503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Cybersecurity</a:t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aggiornare i dispositivi (mobili e fissi)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avere un antivirus aggiornato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gli smartphone sono dei computer!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accessi con 2FA o password </a:t>
            </a:r>
            <a:r>
              <a:rPr b="1" lang="it" sz="1800">
                <a:solidFill>
                  <a:srgbClr val="3C78D8"/>
                </a:solidFill>
              </a:rPr>
              <a:t>complesse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gestore password (no password su postit</a:t>
            </a:r>
            <a:r>
              <a:rPr b="1" lang="it" sz="1800">
                <a:solidFill>
                  <a:srgbClr val="3C78D8"/>
                </a:solidFill>
              </a:rPr>
              <a:t>)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limitare uso dispositivi esterni</a:t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243" name="Google Shape;24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45" name="Google Shape;24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1100" y="3381950"/>
            <a:ext cx="2852900" cy="176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252" name="Google Shape;252;p28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I dati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253" name="Google Shape;2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8"/>
          <p:cNvSpPr txBox="1"/>
          <p:nvPr/>
        </p:nvSpPr>
        <p:spPr>
          <a:xfrm>
            <a:off x="638600" y="1184000"/>
            <a:ext cx="60714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Privacy</a:t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distruggere documenti in caso vengano stampati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i dati rimangono sensibili anche a casa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non salvare dati su chiavette o dispositivi esterni personali</a:t>
            </a:r>
            <a:endParaRPr b="1" sz="1800">
              <a:solidFill>
                <a:srgbClr val="3C78D8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255" name="Google Shape;25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8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57" name="Google Shape;25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1100" y="3381950"/>
            <a:ext cx="2852900" cy="176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9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264" name="Google Shape;264;p29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Azioni da fare subito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265" name="Google Shape;2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9"/>
          <p:cNvSpPr txBox="1"/>
          <p:nvPr/>
        </p:nvSpPr>
        <p:spPr>
          <a:xfrm>
            <a:off x="638600" y="1071125"/>
            <a:ext cx="56337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Azioni in pratica</a:t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 u="sng">
                <a:solidFill>
                  <a:srgbClr val="3C78D8"/>
                </a:solidFill>
              </a:rPr>
              <a:t>Agile</a:t>
            </a:r>
            <a:r>
              <a:rPr b="1" lang="it" sz="1800">
                <a:solidFill>
                  <a:srgbClr val="3C78D8"/>
                </a:solidFill>
              </a:rPr>
              <a:t>: iniziamo con iterativo e incrementale!</a:t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attivare il telelavoro, OGGI!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feedback!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rivedere quello che si fa alla luce del digitale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feedback!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rivedere quello che si fa alla luce del digitale: </a:t>
            </a:r>
            <a:r>
              <a:rPr b="1" lang="it" sz="1800">
                <a:solidFill>
                  <a:srgbClr val="3C78D8"/>
                </a:solidFill>
              </a:rPr>
              <a:t>cloud, processi, metodologia agile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feedback!</a:t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C78D8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267" name="Google Shape;26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9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69" name="Google Shape;26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7900" y="2497600"/>
            <a:ext cx="2645900" cy="264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30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276" name="Google Shape;276;p30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Solidarietà Digitale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277" name="Google Shape;2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0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80" name="Google Shape;280;p3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500" y="1336253"/>
            <a:ext cx="5889995" cy="290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0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55425" y="1219625"/>
            <a:ext cx="4057115" cy="154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"/>
          <p:cNvSpPr txBox="1"/>
          <p:nvPr/>
        </p:nvSpPr>
        <p:spPr>
          <a:xfrm>
            <a:off x="3925475" y="1698200"/>
            <a:ext cx="4716600" cy="13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 u="sng">
              <a:solidFill>
                <a:srgbClr val="660099"/>
              </a:solidFill>
              <a:latin typeface="Droid Sans"/>
              <a:ea typeface="Droid Sans"/>
              <a:cs typeface="Droid Sans"/>
              <a:sym typeface="Droid Sans"/>
              <a:hlinkClick r:id="rId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1"/>
          <p:cNvSpPr txBox="1"/>
          <p:nvPr/>
        </p:nvSpPr>
        <p:spPr>
          <a:xfrm>
            <a:off x="346625" y="3446326"/>
            <a:ext cx="4885800" cy="1584600"/>
          </a:xfrm>
          <a:prstGeom prst="rect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36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#iorestoacasa</a:t>
            </a:r>
            <a:endParaRPr b="1" sz="36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36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#smartworkingpa</a:t>
            </a:r>
            <a:endParaRPr b="1" sz="36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8" name="Google Shape;28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3362" y="2645375"/>
            <a:ext cx="3317775" cy="8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1"/>
          <p:cNvSpPr txBox="1"/>
          <p:nvPr/>
        </p:nvSpPr>
        <p:spPr>
          <a:xfrm>
            <a:off x="5473400" y="306975"/>
            <a:ext cx="3317700" cy="2080500"/>
          </a:xfrm>
          <a:prstGeom prst="rect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>
                <a:solidFill>
                  <a:srgbClr val="4A86E8"/>
                </a:solidFill>
              </a:rPr>
              <a:t>Slide:</a:t>
            </a:r>
            <a:endParaRPr b="1">
              <a:solidFill>
                <a:srgbClr val="4A86E8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4A86E8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A86E8"/>
                </a:solidFill>
              </a:rPr>
              <a:t>formez</a:t>
            </a:r>
            <a:endParaRPr b="1">
              <a:solidFill>
                <a:srgbClr val="4A86E8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rgbClr val="4A86E8"/>
                </a:solidFill>
                <a:latin typeface="Droid Sans"/>
                <a:ea typeface="Droid Sans"/>
                <a:cs typeface="Droid Sans"/>
                <a:sym typeface="Droid Sans"/>
                <a:hlinkClick r:id="rId5"/>
              </a:rPr>
              <a:t>www.smartworkingpa.it</a:t>
            </a:r>
            <a:endParaRPr>
              <a:solidFill>
                <a:srgbClr val="4A86E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>
                <a:solidFill>
                  <a:srgbClr val="4A86E8"/>
                </a:solidFill>
                <a:latin typeface="Droid Sans"/>
                <a:ea typeface="Droid Sans"/>
                <a:cs typeface="Droid Sans"/>
                <a:sym typeface="Droid Sans"/>
              </a:rPr>
              <a:t>forum.italia.it</a:t>
            </a:r>
            <a:endParaRPr>
              <a:solidFill>
                <a:srgbClr val="4A86E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4A86E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4A86E8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290" name="Google Shape;290;p31"/>
          <p:cNvSpPr txBox="1"/>
          <p:nvPr/>
        </p:nvSpPr>
        <p:spPr>
          <a:xfrm>
            <a:off x="5473400" y="3750225"/>
            <a:ext cx="3317700" cy="1280700"/>
          </a:xfrm>
          <a:prstGeom prst="rect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>
                <a:solidFill>
                  <a:srgbClr val="4A86E8"/>
                </a:solidFill>
              </a:rPr>
              <a:t>Contatti</a:t>
            </a:r>
            <a:endParaRPr b="1">
              <a:solidFill>
                <a:srgbClr val="4A86E8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4A86E8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A86E8"/>
                </a:solidFill>
                <a:uFill>
                  <a:noFill/>
                </a:uFill>
                <a:latin typeface="Droid Sans"/>
                <a:ea typeface="Droid Sans"/>
                <a:cs typeface="Droid Sans"/>
                <a:sym typeface="Droid Sans"/>
                <a:hlinkClick r:id="rId6"/>
              </a:rPr>
              <a:t>www.consorzioit.net</a:t>
            </a:r>
            <a:endParaRPr>
              <a:solidFill>
                <a:srgbClr val="4A86E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A86E8"/>
                </a:solidFill>
                <a:latin typeface="Droid Sans"/>
                <a:ea typeface="Droid Sans"/>
                <a:cs typeface="Droid Sans"/>
                <a:sym typeface="Droid Sans"/>
              </a:rPr>
              <a:t>a.tironi@consorzioit.net</a:t>
            </a:r>
            <a:endParaRPr>
              <a:solidFill>
                <a:srgbClr val="4A86E8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291" name="Google Shape;291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6675" y="122081"/>
            <a:ext cx="4885801" cy="31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Consorzio.IT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430" y="1091400"/>
            <a:ext cx="5726231" cy="34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6422200" y="1091462"/>
            <a:ext cx="2506200" cy="3469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3C78D8"/>
                </a:solidFill>
              </a:rPr>
              <a:t>Società ICT di 50 comuni del cremasco,</a:t>
            </a:r>
            <a:r>
              <a:rPr lang="it">
                <a:solidFill>
                  <a:srgbClr val="3C78D8"/>
                </a:solidFill>
              </a:rPr>
              <a:t> provincia di Cremona</a:t>
            </a:r>
            <a:endParaRPr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3C78D8"/>
                </a:solidFill>
              </a:rPr>
              <a:t>Società ICT dal 2004</a:t>
            </a:r>
            <a:endParaRPr b="1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3C78D8"/>
                </a:solidFill>
              </a:rPr>
              <a:t>Negli ultimi anni si è evoluta in </a:t>
            </a:r>
            <a:r>
              <a:rPr b="1" lang="it">
                <a:solidFill>
                  <a:srgbClr val="3C78D8"/>
                </a:solidFill>
              </a:rPr>
              <a:t>Trasformazione Digitale e Project Management</a:t>
            </a:r>
            <a:endParaRPr b="1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3C78D8"/>
                </a:solidFill>
              </a:rPr>
              <a:t>E’ abilitatore per</a:t>
            </a:r>
            <a:r>
              <a:rPr b="1" lang="it">
                <a:solidFill>
                  <a:srgbClr val="3C78D8"/>
                </a:solidFill>
              </a:rPr>
              <a:t> Ripalta </a:t>
            </a:r>
            <a:r>
              <a:rPr b="1" lang="it">
                <a:solidFill>
                  <a:srgbClr val="3C78D8"/>
                </a:solidFill>
              </a:rPr>
              <a:t>Cremasca</a:t>
            </a:r>
            <a:endParaRPr b="1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Consorzio.IT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2021750" y="2190225"/>
            <a:ext cx="1891500" cy="107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0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4A86E8"/>
                </a:solidFill>
              </a:rPr>
              <a:t>Parte Giuslavoristica</a:t>
            </a:r>
            <a:endParaRPr b="1">
              <a:solidFill>
                <a:srgbClr val="4A86E8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2021750" y="1623225"/>
            <a:ext cx="5674500" cy="567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AA84F"/>
                </a:solidFill>
              </a:rPr>
              <a:t>SMARTWORKING</a:t>
            </a:r>
            <a:endParaRPr b="1">
              <a:solidFill>
                <a:srgbClr val="6AA84F"/>
              </a:solidFill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5929175" y="2411475"/>
            <a:ext cx="1891500" cy="2129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A64D7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93C47D"/>
                </a:solidFill>
              </a:rPr>
              <a:t>Parte Tecnica</a:t>
            </a:r>
            <a:endParaRPr b="1">
              <a:solidFill>
                <a:srgbClr val="93C47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3C47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400"/>
              <a:buChar char="●"/>
            </a:pPr>
            <a:r>
              <a:rPr b="1" lang="it">
                <a:solidFill>
                  <a:srgbClr val="93C47D"/>
                </a:solidFill>
              </a:rPr>
              <a:t>Strumenti</a:t>
            </a:r>
            <a:endParaRPr b="1">
              <a:solidFill>
                <a:srgbClr val="93C47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400"/>
              <a:buChar char="●"/>
            </a:pPr>
            <a:r>
              <a:rPr b="1" lang="it">
                <a:solidFill>
                  <a:srgbClr val="93C47D"/>
                </a:solidFill>
              </a:rPr>
              <a:t>Dati</a:t>
            </a:r>
            <a:endParaRPr b="1">
              <a:solidFill>
                <a:srgbClr val="93C47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400"/>
              <a:buChar char="●"/>
            </a:pPr>
            <a:r>
              <a:rPr b="1" lang="it">
                <a:solidFill>
                  <a:srgbClr val="93C47D"/>
                </a:solidFill>
              </a:rPr>
              <a:t>Accessi</a:t>
            </a:r>
            <a:endParaRPr b="1">
              <a:solidFill>
                <a:srgbClr val="93C47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400"/>
              <a:buChar char="●"/>
            </a:pPr>
            <a:r>
              <a:rPr b="1" lang="it">
                <a:solidFill>
                  <a:srgbClr val="93C47D"/>
                </a:solidFill>
              </a:rPr>
              <a:t>Sicurezza</a:t>
            </a:r>
            <a:endParaRPr b="1">
              <a:solidFill>
                <a:srgbClr val="93C47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400"/>
              <a:buChar char="●"/>
            </a:pPr>
            <a:r>
              <a:rPr b="1" lang="it">
                <a:solidFill>
                  <a:srgbClr val="93C47D"/>
                </a:solidFill>
              </a:rPr>
              <a:t>Privacy</a:t>
            </a:r>
            <a:endParaRPr b="1">
              <a:solidFill>
                <a:srgbClr val="93C47D"/>
              </a:solidFill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2021750" y="3261825"/>
            <a:ext cx="1891500" cy="105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0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4A86E8"/>
                </a:solidFill>
              </a:rPr>
              <a:t>Parte Procurement</a:t>
            </a:r>
            <a:endParaRPr b="1">
              <a:solidFill>
                <a:srgbClr val="4A86E8"/>
              </a:solidFill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3913250" y="2190225"/>
            <a:ext cx="1891500" cy="2129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0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E69138"/>
                </a:solidFill>
              </a:rPr>
              <a:t>Parte Culturale</a:t>
            </a:r>
            <a:endParaRPr b="1" sz="1800">
              <a:solidFill>
                <a:srgbClr val="E6913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6913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E69138"/>
                </a:solidFill>
              </a:rPr>
              <a:t>Obiettivi</a:t>
            </a:r>
            <a:endParaRPr b="1" sz="1800">
              <a:solidFill>
                <a:srgbClr val="E6913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E69138"/>
                </a:solidFill>
              </a:rPr>
              <a:t>KPI</a:t>
            </a:r>
            <a:endParaRPr b="1" sz="1800">
              <a:solidFill>
                <a:srgbClr val="E6913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E69138"/>
                </a:solidFill>
              </a:rPr>
              <a:t>Monitoraggio</a:t>
            </a:r>
            <a:endParaRPr b="1" sz="1800">
              <a:solidFill>
                <a:srgbClr val="E6913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6913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0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0666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Connettività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654725" y="1506475"/>
            <a:ext cx="34938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Connessione di casa</a:t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4526850" y="1506475"/>
            <a:ext cx="37716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C78D8"/>
                </a:solidFill>
              </a:rPr>
              <a:t>Hotspot dal cellulare</a:t>
            </a:r>
            <a:endParaRPr b="1" sz="3600">
              <a:solidFill>
                <a:srgbClr val="3C78D8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4500" y="2886175"/>
            <a:ext cx="2936301" cy="175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0113" y="2886174"/>
            <a:ext cx="2003024" cy="1651675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Computer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638600" y="1184000"/>
            <a:ext cx="34938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Portatile ufficio</a:t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4148525" y="1087275"/>
            <a:ext cx="44559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C78D8"/>
                </a:solidFill>
              </a:rPr>
              <a:t>Portatile o desktop personale personale</a:t>
            </a:r>
            <a:endParaRPr b="1" sz="3600">
              <a:solidFill>
                <a:srgbClr val="3C78D8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3925" y="240236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4963" y="240236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0775" y="3322863"/>
            <a:ext cx="1491552" cy="1491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129" name="Google Shape;129;p18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Telefonia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638600" y="1184000"/>
            <a:ext cx="79071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Smartphone e Software</a:t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Girare telefonate sul cellulare ente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Utilizzare software in caso di centralini VOIP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il VOIP è utile ma non indispensabile!</a:t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9825" y="2133125"/>
            <a:ext cx="2882350" cy="28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Applicazioni - Basi Dati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4148525" y="1866513"/>
            <a:ext cx="3992400" cy="2450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Software di core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Files server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Posta Elettronica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Software minori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Sito web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Software Ministeriali</a:t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0513" y="1873550"/>
            <a:ext cx="1905626" cy="190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Applicazioni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638600" y="1278575"/>
            <a:ext cx="34938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Cloud</a:t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4510725" y="1278575"/>
            <a:ext cx="37716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C78D8"/>
                </a:solidFill>
              </a:rPr>
              <a:t>Non-cloud</a:t>
            </a:r>
            <a:endParaRPr b="1" sz="3600">
              <a:solidFill>
                <a:srgbClr val="3C78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3C78D8"/>
                </a:solidFill>
              </a:rPr>
              <a:t>(on premise)</a:t>
            </a:r>
            <a:endParaRPr b="1">
              <a:solidFill>
                <a:srgbClr val="3C78D8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8713" y="2129700"/>
            <a:ext cx="193357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7825" y="2129700"/>
            <a:ext cx="185737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167" name="Google Shape;167;p21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Applicazioni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638600" y="1278575"/>
            <a:ext cx="34938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Cloud</a:t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4510725" y="1278575"/>
            <a:ext cx="37716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C78D8"/>
                </a:solidFill>
              </a:rPr>
              <a:t>Non-cloud</a:t>
            </a:r>
            <a:endParaRPr b="1" sz="3600">
              <a:solidFill>
                <a:srgbClr val="3C78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3C78D8"/>
                </a:solidFill>
              </a:rPr>
              <a:t>(on premise)</a:t>
            </a:r>
            <a:endParaRPr b="1">
              <a:solidFill>
                <a:srgbClr val="3C78D8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2161650" y="2464950"/>
            <a:ext cx="4820700" cy="2113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AutoNum type="arabicPeriod"/>
            </a:pPr>
            <a:r>
              <a:rPr b="1" lang="it" sz="1800">
                <a:solidFill>
                  <a:srgbClr val="FF9900"/>
                </a:solidFill>
              </a:rPr>
              <a:t>Software di core ( in datacenter ?) </a:t>
            </a:r>
            <a:endParaRPr b="1" sz="1800">
              <a:solidFill>
                <a:srgbClr val="FF99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AutoNum type="arabicPeriod"/>
            </a:pPr>
            <a:r>
              <a:rPr b="1" lang="it" sz="1800">
                <a:solidFill>
                  <a:srgbClr val="FF9900"/>
                </a:solidFill>
              </a:rPr>
              <a:t>File server (collaboration?)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8761D"/>
                </a:solidFill>
              </a:rPr>
              <a:t>Posta Elettronica (SI)</a:t>
            </a:r>
            <a:endParaRPr b="1" sz="1800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AutoNum type="arabicPeriod"/>
            </a:pPr>
            <a:r>
              <a:rPr b="1" lang="it" sz="1800">
                <a:solidFill>
                  <a:srgbClr val="FF9900"/>
                </a:solidFill>
              </a:rPr>
              <a:t>Software minori ( in datacenter ?)</a:t>
            </a:r>
            <a:endParaRPr b="1" sz="1800">
              <a:solidFill>
                <a:srgbClr val="FF99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AutoNum type="arabicPeriod"/>
            </a:pPr>
            <a:r>
              <a:rPr b="1" lang="it" sz="1800">
                <a:solidFill>
                  <a:srgbClr val="FF9900"/>
                </a:solidFill>
              </a:rPr>
              <a:t>Software Ministeriali (dipende)</a:t>
            </a:r>
            <a:endParaRPr b="1" sz="1800">
              <a:solidFill>
                <a:srgbClr val="FF99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8761D"/>
                </a:solidFill>
              </a:rPr>
              <a:t>Sito web (SI)</a:t>
            </a:r>
            <a:endParaRPr b="1" sz="18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