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33"/>
  </p:notesMasterIdLst>
  <p:sldIdLst>
    <p:sldId id="256" r:id="rId6"/>
    <p:sldId id="798" r:id="rId7"/>
    <p:sldId id="713" r:id="rId8"/>
    <p:sldId id="714" r:id="rId9"/>
    <p:sldId id="799" r:id="rId10"/>
    <p:sldId id="715" r:id="rId11"/>
    <p:sldId id="658" r:id="rId12"/>
    <p:sldId id="800" r:id="rId13"/>
    <p:sldId id="694" r:id="rId14"/>
    <p:sldId id="797" r:id="rId15"/>
    <p:sldId id="760" r:id="rId16"/>
    <p:sldId id="761" r:id="rId17"/>
    <p:sldId id="762" r:id="rId18"/>
    <p:sldId id="764" r:id="rId19"/>
    <p:sldId id="765" r:id="rId20"/>
    <p:sldId id="766" r:id="rId21"/>
    <p:sldId id="767" r:id="rId22"/>
    <p:sldId id="768" r:id="rId23"/>
    <p:sldId id="795" r:id="rId24"/>
    <p:sldId id="780" r:id="rId25"/>
    <p:sldId id="785" r:id="rId26"/>
    <p:sldId id="796" r:id="rId27"/>
    <p:sldId id="786" r:id="rId28"/>
    <p:sldId id="787" r:id="rId29"/>
    <p:sldId id="801" r:id="rId30"/>
    <p:sldId id="803" r:id="rId31"/>
    <p:sldId id="802" r:id="rId3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419" autoAdjust="0"/>
    <p:restoredTop sz="95226" autoAdjust="0"/>
  </p:normalViewPr>
  <p:slideViewPr>
    <p:cSldViewPr>
      <p:cViewPr varScale="1">
        <p:scale>
          <a:sx n="82" d="100"/>
          <a:sy n="82" d="100"/>
        </p:scale>
        <p:origin x="17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75E724F-2BA5-A5CD-26BC-F6B3CD327C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A5CE24A-6EF4-CA3D-2A97-F71F808946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95580AB-610F-AFDF-37D0-49A68A9032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D31EF2A-186C-1793-7469-7A583F610F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C30C6CB-F714-8225-2BC5-0EF080F692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B457709-8547-DDB9-F3F4-BB24C2A0B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55EF24-FA03-4757-9637-8CE1457150B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A83BB2-E5B3-82EC-0B51-83D38B3A3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55B32-7B8A-41BA-8310-1658C52C38B9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82A5667-8960-8DFF-5B3B-D61F3BB86F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DE02892-0469-8DC1-212C-DC4401E15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A83BB2-E5B3-82EC-0B51-83D38B3A3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55B32-7B8A-41BA-8310-1658C52C38B9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82A5667-8960-8DFF-5B3B-D61F3BB86F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DE02892-0469-8DC1-212C-DC4401E15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637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A83BB2-E5B3-82EC-0B51-83D38B3A3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55B32-7B8A-41BA-8310-1658C52C38B9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82A5667-8960-8DFF-5B3B-D61F3BB86F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DE02892-0469-8DC1-212C-DC4401E15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79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A83BB2-E5B3-82EC-0B51-83D38B3A3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55B32-7B8A-41BA-8310-1658C52C38B9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82A5667-8960-8DFF-5B3B-D61F3BB86F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DE02892-0469-8DC1-212C-DC4401E15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86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3" name="Picture 11">
            <a:extLst>
              <a:ext uri="{FF2B5EF4-FFF2-40B4-BE49-F238E27FC236}">
                <a16:creationId xmlns:a16="http://schemas.microsoft.com/office/drawing/2014/main" id="{B8B32E13-7325-35F0-132F-24F7E97647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9F37A7B5-3AAF-5B1C-34AE-6AAA3E33BF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2286000"/>
            <a:ext cx="7086600" cy="15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stile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5813C93-B0FC-B589-9C4F-999954B531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B739DAEA-FA23-71E4-E2CC-68F60C22D0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2AD60B4E-0D4F-1F42-1F26-5D274E25A5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723A1050-6139-F3B8-8AC4-863D4D6EBD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DEF08F-7141-414E-8417-CA28CFEE617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B03C5-2AD6-6641-F2BF-BB49E42F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333786-7BE7-4955-64F7-E8A16DEDC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05C442-AB7E-0858-3AC1-49974071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4624BB-26A6-4AC7-1B01-8191215C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EB30D4-2DA9-43CB-F744-659246CF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C12E-5AB8-4FB1-9E8D-936A013381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520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EC7C8C-C587-F88D-A6DC-A75EF1230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105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6320C9-B849-D237-78EC-32BD57450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105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24D24-C15E-5068-60F1-269374DB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C5C50C-3C50-783B-83D4-5EFEACBA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AAEEE4-BFBA-F85F-2A45-9C2C4B35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D956F-83B1-48AD-8103-5D314E7102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4216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06437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o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2724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90E32B-B631-7AA0-AE69-F202ADEB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49F81A-5499-3B71-64A4-B2C70443D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CF42AA-59EF-187D-1AA2-FC1AE353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7256A4-7429-37FE-762B-4B76EC3F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7361A8-024D-0C99-BD5A-F6FE501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C68B9-91E6-4872-BE3D-E95844DFE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373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3E0F15-E09E-5306-FF8C-D7DB057C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E6B64B-2D94-F758-01BE-D629901A1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63EE09-8346-734D-171D-0BB31F6F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75786B-19AA-F164-0673-67DA9DEE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0413D5-52CC-9D54-033F-1D7631F2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DC627-3687-4CE1-84CE-7ACDEFC2CE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478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35DCC-7E41-7CA8-FCDD-4C840635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6BF81E-9CB8-1A4D-F8D1-AF618BF62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E7705B-6B95-7A7C-4306-BEFCDC858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3B67AE-9623-0E4D-B84B-141F02BF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62388B-FB1F-128C-BD52-6E44EF93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BDCF05-268F-31F3-A2C6-5CAEA242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2696A-93B8-49A7-851F-A5B9AF586B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271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A62AF3-68CB-4EB0-040E-578403FD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AE5B30-4EDC-13CB-663B-0D0230D99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CFBBFC-F426-92C9-2515-A7F58966B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5507ABC-C099-D1C7-81A6-48EEA019B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905E8F3-B346-7BC9-DF41-068217C45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E748496-3B44-C83A-68E8-8E1AAD8F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819735-191F-C344-003F-FD740403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408246-74B1-F446-3EBD-4A0DDF46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D48B3-D199-4FD7-95E9-760BF17089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554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BA57C-D1E9-7F95-30AA-B1A8A2B0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11B7B4-66E6-9335-D880-B146DA2B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40597E-F820-937A-27F7-9A0A5739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6738E2-6929-CC83-42D1-38BE0936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B8F98-CA4D-43F8-9E22-42830A4E60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792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7F04EA-E0D5-5F43-8F7B-07C3C2FB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C43BF9-7A3D-A98B-4B60-36EB87CC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C1F75A-D3E3-AFED-F94E-39061EDC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FAE92-7EE4-4B2F-B5AF-AE73489E07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647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8AD76-5EFE-2B57-9392-B917DEF9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FD3CDE-4621-A5A2-5B0E-A4A9FD402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A71368-21FB-5BEC-4735-0B9193218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C5D4F1-0AF3-B246-D9D9-92168F77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6F2169-9D71-930C-FD9A-E98D52F6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45B95F-2FF2-451D-5D94-C4F055B8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5282-08F7-4054-B7E1-60004B2C3E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231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66442C-6742-36A5-787A-669DC167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3F79E70-9444-5276-DD7D-29B44ABCA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D4720B-A39B-1833-5055-7E4861A47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3D3F34-647E-71E0-5ED5-E2713CC3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C59297-561F-3229-8799-403BC91B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046FA7-E22D-BBE1-3154-F2F8276C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8AAB5-197D-4F48-B7D5-81C07230A8A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484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AA3E93-2F9D-88E0-122C-9970A8743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48614B-354F-F106-32AF-A89C33BF3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A744A8-8F68-9013-4B87-53F29FC018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7E426E-23C2-234E-3D84-327B47B968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CE2891-219E-F17D-B039-3B934D0668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232754-D04E-431D-8A94-7AC8F660E659}" type="slidenum">
              <a:rPr lang="it-IT" altLang="it-IT"/>
              <a:pPr/>
              <a:t>‹N›</a:t>
            </a:fld>
            <a:endParaRPr lang="it-IT" altLang="it-IT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672DD9F0-DB8B-3D62-82BB-8FAF37249A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rchivi.cultura.gov.it/attivita/tutela/piani-di-conservazione-e-massimari-di-scart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8A2DED-9E66-48D4-7B0E-324204829F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584" y="2590800"/>
            <a:ext cx="7086600" cy="1676400"/>
          </a:xfrm>
        </p:spPr>
        <p:txBody>
          <a:bodyPr/>
          <a:lstStyle/>
          <a:p>
            <a:r>
              <a:rPr lang="it-IT" sz="3600" b="1" i="0" dirty="0">
                <a:solidFill>
                  <a:srgbClr val="464642"/>
                </a:solidFill>
                <a:effectLst/>
                <a:latin typeface="Droid Sans"/>
              </a:rPr>
              <a:t>Lo scarto dei documenti in ambiente digitale.</a:t>
            </a:r>
            <a:br>
              <a:rPr lang="it-IT" sz="3600" b="1" i="0" dirty="0">
                <a:solidFill>
                  <a:srgbClr val="464642"/>
                </a:solidFill>
                <a:effectLst/>
                <a:latin typeface="Droid Sans"/>
              </a:rPr>
            </a:br>
            <a:r>
              <a:rPr lang="it-IT" sz="2600" b="1" i="0" dirty="0">
                <a:solidFill>
                  <a:srgbClr val="464642"/>
                </a:solidFill>
                <a:effectLst/>
                <a:latin typeface="Droid Sans"/>
              </a:rPr>
              <a:t>Peculiarità del digitale</a:t>
            </a:r>
            <a:endParaRPr lang="it-IT" altLang="it-IT" sz="2600" dirty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4EBD871-69A3-09A9-6876-8F4BB97CE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2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408638BA-A128-7F79-C7AF-A33C4854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325" y="127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0855F315-F353-E991-B26B-A556173B6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965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CCCDB106-BA51-49C6-1816-F62D58F8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4774"/>
            <a:ext cx="3200400" cy="73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>
              <a:lnSpc>
                <a:spcPts val="1700"/>
              </a:lnSpc>
            </a:pPr>
            <a:r>
              <a:rPr lang="it-IT" sz="1400" dirty="0"/>
              <a:t>DIREZIONE GENERALE RISORSE, EUROPA, INNOVAZIONE E ISTITUZIONI</a:t>
            </a:r>
            <a:endParaRPr lang="it-IT" altLang="it-IT" sz="1400" dirty="0"/>
          </a:p>
        </p:txBody>
      </p:sp>
      <p:pic>
        <p:nvPicPr>
          <p:cNvPr id="4" name="Immagine 3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CE2B63A6-A224-9973-EAF0-6B822956E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79525"/>
            <a:ext cx="1745010" cy="6017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strumento, terreno&#10;&#10;Descrizione generata automaticamente">
            <a:extLst>
              <a:ext uri="{FF2B5EF4-FFF2-40B4-BE49-F238E27FC236}">
                <a16:creationId xmlns:a16="http://schemas.microsoft.com/office/drawing/2014/main" id="{A63C78CF-957F-5DE4-C4CE-00C25C525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r="13565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074" name="Freeform: Shape 207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76" name="Freeform: Shape 207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5C8A2DED-9E66-48D4-7B0E-324204829F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 i="0">
                <a:solidFill>
                  <a:schemeClr val="tx1"/>
                </a:solidFill>
                <a:effectLst/>
              </a:rPr>
              <a:t>Caratteristiche dello scarto</a:t>
            </a:r>
            <a:endParaRPr lang="en-US" altLang="it-IT" sz="2900">
              <a:solidFill>
                <a:schemeClr val="tx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7CA918-3C88-AB6E-BE8A-900C59229648}"/>
              </a:ext>
            </a:extLst>
          </p:cNvPr>
          <p:cNvSpPr txBox="1"/>
          <p:nvPr/>
        </p:nvSpPr>
        <p:spPr>
          <a:xfrm>
            <a:off x="5541405" y="6253929"/>
            <a:ext cx="2949980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1000" b="0" i="0" dirty="0">
                <a:solidFill>
                  <a:schemeClr val="bg1"/>
                </a:solidFill>
                <a:effectLst/>
                <a:latin typeface="+mn-lt"/>
                <a:ea typeface="+mn-ea"/>
              </a:rPr>
              <a:t>Foto di energepic.com: https://www.pexels.com/it-it/foto/set-di-strumenti-su-tavola-175039/</a:t>
            </a:r>
            <a:endParaRPr 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0" name="Rectangle 207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4EBD871-69A3-09A9-6876-8F4BB97CE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2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408638BA-A128-7F79-C7AF-A33C4854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325" y="127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0855F315-F353-E991-B26B-A556173B6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965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307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DC59C-59BF-DC0A-B840-A02A5BC00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olo">
            <a:extLst>
              <a:ext uri="{FF2B5EF4-FFF2-40B4-BE49-F238E27FC236}">
                <a16:creationId xmlns:a16="http://schemas.microsoft.com/office/drawing/2014/main" id="{7445812A-A2DB-6F3A-1E39-0B7BEC1359EE}"/>
              </a:ext>
            </a:extLst>
          </p:cNvPr>
          <p:cNvSpPr txBox="1"/>
          <p:nvPr/>
        </p:nvSpPr>
        <p:spPr>
          <a:xfrm>
            <a:off x="673278" y="1420113"/>
            <a:ext cx="8155701" cy="257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pPr algn="ctr"/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Lo scarto nel digitale - </a:t>
            </a:r>
            <a:r>
              <a:rPr lang="it-IT" sz="3797" dirty="0">
                <a:latin typeface="Calibri"/>
                <a:cs typeface="Calibri"/>
                <a:sym typeface="Calibri"/>
              </a:rPr>
              <a:t>Premessa</a:t>
            </a:r>
            <a:endParaRPr lang="fr-FR" sz="3797" dirty="0">
              <a:latin typeface="Calibri"/>
              <a:cs typeface="Calibri"/>
              <a:sym typeface="Calibri"/>
            </a:endParaRPr>
          </a:p>
          <a:p>
            <a:pPr algn="ctr"/>
            <a:endParaRPr lang="fr-FR" sz="3797" dirty="0">
              <a:latin typeface="Calibri"/>
              <a:cs typeface="Calibri"/>
              <a:sym typeface="Calibri"/>
            </a:endParaRPr>
          </a:p>
          <a:p>
            <a:pPr algn="ctr"/>
            <a:endParaRPr lang="it-IT" sz="2250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3516" dirty="0"/>
          </a:p>
        </p:txBody>
      </p:sp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96463D9F-A497-8046-8FD7-4AC6C4EDCA87}"/>
              </a:ext>
            </a:extLst>
          </p:cNvPr>
          <p:cNvSpPr txBox="1"/>
          <p:nvPr/>
        </p:nvSpPr>
        <p:spPr>
          <a:xfrm>
            <a:off x="1181874" y="1801322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09DDB65C-F3D1-968F-E3A3-37119ADFE0FC}"/>
              </a:ext>
            </a:extLst>
          </p:cNvPr>
          <p:cNvSpPr txBox="1"/>
          <p:nvPr/>
        </p:nvSpPr>
        <p:spPr>
          <a:xfrm>
            <a:off x="1167044" y="2420888"/>
            <a:ext cx="7168167" cy="27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r>
              <a:rPr lang="it-IT" sz="2109" spc="-105" dirty="0">
                <a:latin typeface="SuisseIntl-Regular"/>
              </a:rPr>
              <a:t>Unità documentaria (item): aggregato logico costituito da uno più Documenti che sono considerati come un tutto unico. Costituisce l’unità elementare in cui è composto l’archivio, cioè l’unità minima, concettualmente non divisibile, di cui è composto un archivio o, in altri termini, la più piccola distinta unità di Documenti gestita come entità. Può contenere Componenti, come ad esempio una e-mail con allegati; comunque, i Componenti dell’Unità documentaria sono gestiti come una singola entità nel sistema. [Fonte: ISAD e ISO 23081] </a:t>
            </a:r>
            <a:endParaRPr lang="it-IT" sz="2109" spc="-105" dirty="0">
              <a:latin typeface="SuisseIntl-Regular"/>
              <a:sym typeface="Calibri"/>
            </a:endParaRPr>
          </a:p>
          <a:p>
            <a:pPr marL="342898" indent="-285749">
              <a:buSzPts val="2400"/>
              <a:buFont typeface="Calibri"/>
              <a:buChar char="●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 descr="Immagine che contiene Carattere, Elementi grafici, rosso, design&#10;&#10;Descrizione generata automaticamente">
            <a:extLst>
              <a:ext uri="{FF2B5EF4-FFF2-40B4-BE49-F238E27FC236}">
                <a16:creationId xmlns:a16="http://schemas.microsoft.com/office/drawing/2014/main" id="{7376F841-C5B3-6BCF-43D8-96C0B8A6C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5" y="1513290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4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17C0B-9C5E-2290-A8DF-5A39D59DA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CC2531D7-D9A7-AECE-49D1-121E49531D44}"/>
              </a:ext>
            </a:extLst>
          </p:cNvPr>
          <p:cNvSpPr txBox="1"/>
          <p:nvPr/>
        </p:nvSpPr>
        <p:spPr>
          <a:xfrm>
            <a:off x="1181874" y="1801322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4D9D1385-DE50-A34C-E8ED-811934321B79}"/>
              </a:ext>
            </a:extLst>
          </p:cNvPr>
          <p:cNvSpPr txBox="1"/>
          <p:nvPr/>
        </p:nvSpPr>
        <p:spPr>
          <a:xfrm>
            <a:off x="987914" y="3005482"/>
            <a:ext cx="7168167" cy="27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it-IT" sz="2600" spc="-105" dirty="0">
                <a:latin typeface="SuisseIntl-Regular"/>
              </a:rPr>
              <a:t>IRREVERSIBILE</a:t>
            </a:r>
          </a:p>
          <a:p>
            <a:pPr algn="l">
              <a:buClr>
                <a:srgbClr val="000000"/>
              </a:buClr>
              <a:buSzPts val="2400"/>
            </a:pPr>
            <a:r>
              <a:rPr lang="it-IT" sz="2109" spc="-105" dirty="0">
                <a:latin typeface="SuisseIntl-Regular"/>
              </a:rPr>
              <a:t>Caratteristica imprescindibile dello scarto è la sua irreversibilità, intesa come l’impossibilità di ricostruire o risalire alla forma o al contenuto di un documento, di una serie o di un fascicolo una volta eliminati. L’irreversibilità garantisce al soggetto produttore che il contenuto e la forma del documento eliminato non siano più desumibili. </a:t>
            </a:r>
            <a:endParaRPr lang="it-IT" sz="2109" spc="-105" dirty="0">
              <a:latin typeface="SuisseIntl-Regular"/>
              <a:sym typeface="Calibri"/>
            </a:endParaRPr>
          </a:p>
          <a:p>
            <a:pPr marL="342898" indent="-285749">
              <a:buSzPts val="2400"/>
              <a:buFont typeface="Calibri"/>
              <a:buChar char="●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olo">
            <a:extLst>
              <a:ext uri="{FF2B5EF4-FFF2-40B4-BE49-F238E27FC236}">
                <a16:creationId xmlns:a16="http://schemas.microsoft.com/office/drawing/2014/main" id="{1F8D52D9-32DD-6C50-138C-6EEF3EB2B708}"/>
              </a:ext>
            </a:extLst>
          </p:cNvPr>
          <p:cNvSpPr txBox="1"/>
          <p:nvPr/>
        </p:nvSpPr>
        <p:spPr>
          <a:xfrm>
            <a:off x="1895600" y="1513290"/>
            <a:ext cx="5352796" cy="257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Caratteristiche dello scarto</a:t>
            </a:r>
            <a:endParaRPr lang="fr-FR" sz="3797" dirty="0">
              <a:latin typeface="Calibri"/>
              <a:cs typeface="Calibri"/>
              <a:sym typeface="Calibri"/>
            </a:endParaRPr>
          </a:p>
          <a:p>
            <a:endParaRPr lang="fr-FR" sz="3797" dirty="0">
              <a:latin typeface="Calibri"/>
              <a:cs typeface="Calibri"/>
              <a:sym typeface="Calibri"/>
            </a:endParaRPr>
          </a:p>
          <a:p>
            <a:endParaRPr lang="it-IT" sz="2250" dirty="0">
              <a:latin typeface="Arial"/>
              <a:ea typeface="Arial"/>
              <a:cs typeface="Arial"/>
              <a:sym typeface="Arial"/>
            </a:endParaRPr>
          </a:p>
          <a:p>
            <a:endParaRPr sz="3516" dirty="0"/>
          </a:p>
        </p:txBody>
      </p:sp>
      <p:pic>
        <p:nvPicPr>
          <p:cNvPr id="8" name="Immagine 7" descr="Immagine che contiene Carattere, Elementi grafici, rosso, design&#10;&#10;Descrizione generata automaticamente">
            <a:extLst>
              <a:ext uri="{FF2B5EF4-FFF2-40B4-BE49-F238E27FC236}">
                <a16:creationId xmlns:a16="http://schemas.microsoft.com/office/drawing/2014/main" id="{67093D76-6D15-0DEB-00CA-8F067177E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5" y="1513290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8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5311-EC35-5B50-7896-8C842627E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F7B1EE64-ECD0-B34C-84F1-AA4432609DF2}"/>
              </a:ext>
            </a:extLst>
          </p:cNvPr>
          <p:cNvSpPr txBox="1"/>
          <p:nvPr/>
        </p:nvSpPr>
        <p:spPr>
          <a:xfrm>
            <a:off x="1979712" y="1772816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30FDF372-1B08-0422-F811-83B716001930}"/>
              </a:ext>
            </a:extLst>
          </p:cNvPr>
          <p:cNvSpPr txBox="1"/>
          <p:nvPr/>
        </p:nvSpPr>
        <p:spPr>
          <a:xfrm>
            <a:off x="1181874" y="2123755"/>
            <a:ext cx="7168167" cy="27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r>
              <a:rPr lang="it-IT" sz="2109" spc="-105" dirty="0">
                <a:latin typeface="SuisseIntl-Regular"/>
              </a:rPr>
              <a:t>Quindi…</a:t>
            </a: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</a:endParaRPr>
          </a:p>
          <a:p>
            <a:pPr marL="321457" indent="-321457"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</a:rPr>
              <a:t>Il processo di distruzione deve riguardare tutti i duplicati informatici del documento</a:t>
            </a:r>
          </a:p>
          <a:p>
            <a:pPr marL="321457" indent="-321457"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</a:rPr>
              <a:t>censire i sistemi in cui il soggetto produttore conserva i propri documenti (o duplicati) e darne conto nel Piano di Conservazione (o nel Piano unico della gestione documentale)</a:t>
            </a:r>
          </a:p>
          <a:p>
            <a:pPr lvl="2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olo">
            <a:extLst>
              <a:ext uri="{FF2B5EF4-FFF2-40B4-BE49-F238E27FC236}">
                <a16:creationId xmlns:a16="http://schemas.microsoft.com/office/drawing/2014/main" id="{CFF02A9C-44E9-EB30-5EB2-4AA97230117F}"/>
              </a:ext>
            </a:extLst>
          </p:cNvPr>
          <p:cNvSpPr txBox="1"/>
          <p:nvPr/>
        </p:nvSpPr>
        <p:spPr>
          <a:xfrm>
            <a:off x="3374468" y="1237236"/>
            <a:ext cx="2395063" cy="257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Irreversibile</a:t>
            </a:r>
            <a:endParaRPr lang="fr-FR" sz="3797" dirty="0">
              <a:latin typeface="Calibri"/>
              <a:cs typeface="Calibri"/>
              <a:sym typeface="Calibri"/>
            </a:endParaRPr>
          </a:p>
          <a:p>
            <a:endParaRPr lang="fr-FR" sz="3797" dirty="0">
              <a:latin typeface="Calibri"/>
              <a:cs typeface="Calibri"/>
              <a:sym typeface="Calibri"/>
            </a:endParaRPr>
          </a:p>
          <a:p>
            <a:endParaRPr lang="it-IT" sz="2250" dirty="0">
              <a:latin typeface="Arial"/>
              <a:ea typeface="Arial"/>
              <a:cs typeface="Arial"/>
              <a:sym typeface="Arial"/>
            </a:endParaRPr>
          </a:p>
          <a:p>
            <a:endParaRPr sz="3516" dirty="0"/>
          </a:p>
        </p:txBody>
      </p:sp>
      <p:pic>
        <p:nvPicPr>
          <p:cNvPr id="8" name="Immagine 7" descr="Immagine che contiene Elementi grafici, Carattere, simbolo, design&#10;&#10;Descrizione generata automaticamente">
            <a:extLst>
              <a:ext uri="{FF2B5EF4-FFF2-40B4-BE49-F238E27FC236}">
                <a16:creationId xmlns:a16="http://schemas.microsoft.com/office/drawing/2014/main" id="{4F96BAD5-0E1B-FA15-9589-B5CC7E587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8" y="134076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2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9EE64-CEA3-D9E8-E165-1137C44B5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7BB6DF23-E12A-9B1F-3CB9-B52C966B5485}"/>
              </a:ext>
            </a:extLst>
          </p:cNvPr>
          <p:cNvSpPr txBox="1"/>
          <p:nvPr/>
        </p:nvSpPr>
        <p:spPr>
          <a:xfrm>
            <a:off x="1181874" y="1801322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13457D5D-EE51-E94B-A62F-25076E52E484}"/>
              </a:ext>
            </a:extLst>
          </p:cNvPr>
          <p:cNvSpPr txBox="1"/>
          <p:nvPr/>
        </p:nvSpPr>
        <p:spPr>
          <a:xfrm>
            <a:off x="987916" y="2204864"/>
            <a:ext cx="7168167" cy="27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r>
              <a:rPr lang="it-IT" sz="2109" spc="-105" dirty="0">
                <a:latin typeface="SuisseIntl-Regular"/>
              </a:rPr>
              <a:t>Quindi…</a:t>
            </a:r>
          </a:p>
          <a:p>
            <a:pPr algn="l">
              <a:buClr>
                <a:srgbClr val="000000"/>
              </a:buClr>
              <a:buSzPts val="2400"/>
            </a:pPr>
            <a:r>
              <a:rPr lang="it-IT" sz="2109" spc="-105" dirty="0">
                <a:latin typeface="SuisseIntl-Regular"/>
                <a:sym typeface="Calibri"/>
              </a:rPr>
              <a:t>Essere coscienti che l’eliminazione si compone di 2 momenti:</a:t>
            </a:r>
          </a:p>
          <a:p>
            <a:pPr marL="321457" lvl="1" indent="-321457"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</a:rPr>
              <a:t>Eliminazione del documento dai sistemi correnti: inibizione della possibilità di accesso (comunque supervisionata e documentata).</a:t>
            </a:r>
          </a:p>
          <a:p>
            <a:pPr marL="321457" indent="-321457"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</a:rPr>
              <a:t>Rimozione dei documenti dalle copie di sicurezza (conoscere le policy di sicurezza dei sistemi). Accesso molto limitato e spesso non immediato ma ancora possibile. </a:t>
            </a: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olo">
            <a:extLst>
              <a:ext uri="{FF2B5EF4-FFF2-40B4-BE49-F238E27FC236}">
                <a16:creationId xmlns:a16="http://schemas.microsoft.com/office/drawing/2014/main" id="{F9E23711-BD0E-03FD-B055-848028530A23}"/>
              </a:ext>
            </a:extLst>
          </p:cNvPr>
          <p:cNvSpPr txBox="1"/>
          <p:nvPr/>
        </p:nvSpPr>
        <p:spPr>
          <a:xfrm>
            <a:off x="3374468" y="1237236"/>
            <a:ext cx="2395063" cy="257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Irreversibile</a:t>
            </a:r>
            <a:endParaRPr lang="fr-FR" sz="3797" dirty="0">
              <a:latin typeface="Calibri"/>
              <a:cs typeface="Calibri"/>
              <a:sym typeface="Calibri"/>
            </a:endParaRPr>
          </a:p>
          <a:p>
            <a:endParaRPr lang="fr-FR" sz="3797" dirty="0">
              <a:latin typeface="Calibri"/>
              <a:cs typeface="Calibri"/>
              <a:sym typeface="Calibri"/>
            </a:endParaRPr>
          </a:p>
          <a:p>
            <a:endParaRPr lang="it-IT" sz="2250" dirty="0">
              <a:latin typeface="Arial"/>
              <a:ea typeface="Arial"/>
              <a:cs typeface="Arial"/>
              <a:sym typeface="Arial"/>
            </a:endParaRPr>
          </a:p>
          <a:p>
            <a:endParaRPr sz="3516" dirty="0"/>
          </a:p>
        </p:txBody>
      </p:sp>
      <p:pic>
        <p:nvPicPr>
          <p:cNvPr id="8" name="Immagine 7" descr="Immagine che contiene Elementi grafici, Carattere, simbolo, design&#10;&#10;Descrizione generata automaticamente">
            <a:extLst>
              <a:ext uri="{FF2B5EF4-FFF2-40B4-BE49-F238E27FC236}">
                <a16:creationId xmlns:a16="http://schemas.microsoft.com/office/drawing/2014/main" id="{6C8B6CA7-0422-4F30-D0CB-FCD462547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2" y="1237236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5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8C3DB-BD52-8EDB-1F4A-1160F2B59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CFC3F02C-9E62-09F2-5F46-AC68E36D8429}"/>
              </a:ext>
            </a:extLst>
          </p:cNvPr>
          <p:cNvSpPr txBox="1"/>
          <p:nvPr/>
        </p:nvSpPr>
        <p:spPr>
          <a:xfrm>
            <a:off x="1181874" y="1801322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C8CCBCB7-9A5D-CD14-E39F-081C2CC32AD0}"/>
              </a:ext>
            </a:extLst>
          </p:cNvPr>
          <p:cNvSpPr txBox="1"/>
          <p:nvPr/>
        </p:nvSpPr>
        <p:spPr>
          <a:xfrm>
            <a:off x="987915" y="1916832"/>
            <a:ext cx="7168167" cy="27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it-IT" sz="2600" spc="-105" dirty="0">
                <a:latin typeface="SuisseIntl-Regular"/>
              </a:rPr>
              <a:t>PUNTUALE</a:t>
            </a: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r>
              <a:rPr lang="it-IT" sz="2109" spc="-105" dirty="0">
                <a:latin typeface="SuisseIntl-Regular"/>
              </a:rPr>
              <a:t>L’eliminazione legale dei documenti deve avvenire in modo puntuale, ossia nel rispetto del Piano di Conservazione e secondo le procedure descritte nel Manuale di Gestione documentale dell’Ente. Procedere allo scarto in maniera solerte è fondamentale poiché, anche in ambito digitale, il mantenimento della documentazione ha un costo (</a:t>
            </a:r>
            <a:r>
              <a:rPr lang="it-IT" sz="2109" spc="-105" dirty="0">
                <a:solidFill>
                  <a:srgbClr val="FF0000"/>
                </a:solidFill>
                <a:latin typeface="SuisseIntl-Regular"/>
              </a:rPr>
              <a:t>sostenibilità</a:t>
            </a:r>
            <a:r>
              <a:rPr lang="it-IT" sz="2109" spc="-105" dirty="0">
                <a:latin typeface="SuisseIntl-Regular"/>
              </a:rPr>
              <a:t>); inoltre, la permanenza all’interno dei sistemi di materiale destinato all’eliminazione genera, ancor più che in ambito cartaceo, confusione nelle fasi di ricerca (</a:t>
            </a:r>
            <a:r>
              <a:rPr lang="it-IT" sz="2109" spc="-105" dirty="0">
                <a:solidFill>
                  <a:srgbClr val="FF0000"/>
                </a:solidFill>
                <a:latin typeface="SuisseIntl-Regular"/>
              </a:rPr>
              <a:t>efficienza operativa</a:t>
            </a:r>
            <a:r>
              <a:rPr lang="it-IT" sz="2109" spc="-105" dirty="0">
                <a:latin typeface="SuisseIntl-Regular"/>
              </a:rPr>
              <a:t>). Infine, la puntualità ha conseguenze sul piano delle </a:t>
            </a:r>
            <a:r>
              <a:rPr lang="it-IT" sz="2109" spc="-105" dirty="0" err="1">
                <a:latin typeface="SuisseIntl-Regular"/>
              </a:rPr>
              <a:t>retention</a:t>
            </a:r>
            <a:r>
              <a:rPr lang="it-IT" sz="2109" spc="-105" dirty="0">
                <a:latin typeface="SuisseIntl-Regular"/>
              </a:rPr>
              <a:t> policy previste dalla normativa sulla protezione dei dati (</a:t>
            </a:r>
            <a:r>
              <a:rPr lang="it-IT" sz="2109" spc="-105" dirty="0">
                <a:solidFill>
                  <a:srgbClr val="FF0000"/>
                </a:solidFill>
                <a:latin typeface="SuisseIntl-Regular"/>
              </a:rPr>
              <a:t>minimizzazione dei dati</a:t>
            </a:r>
            <a:r>
              <a:rPr lang="it-IT" sz="2109" spc="-105" dirty="0">
                <a:latin typeface="SuisseIntl-Regular"/>
              </a:rPr>
              <a:t>).</a:t>
            </a: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 indent="-285749">
              <a:buSzPts val="2400"/>
              <a:buFont typeface="Calibri"/>
              <a:buChar char="●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olo">
            <a:extLst>
              <a:ext uri="{FF2B5EF4-FFF2-40B4-BE49-F238E27FC236}">
                <a16:creationId xmlns:a16="http://schemas.microsoft.com/office/drawing/2014/main" id="{3CEB0D36-3C52-0D0E-9A66-CD9E78A545DB}"/>
              </a:ext>
            </a:extLst>
          </p:cNvPr>
          <p:cNvSpPr txBox="1"/>
          <p:nvPr/>
        </p:nvSpPr>
        <p:spPr>
          <a:xfrm>
            <a:off x="1895601" y="1089986"/>
            <a:ext cx="5352796" cy="257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Caratteristiche dello scarto</a:t>
            </a:r>
            <a:endParaRPr lang="fr-FR" sz="3797" dirty="0">
              <a:latin typeface="Calibri"/>
              <a:cs typeface="Calibri"/>
              <a:sym typeface="Calibri"/>
            </a:endParaRPr>
          </a:p>
          <a:p>
            <a:endParaRPr lang="fr-FR" sz="3797" dirty="0">
              <a:latin typeface="Calibri"/>
              <a:cs typeface="Calibri"/>
              <a:sym typeface="Calibri"/>
            </a:endParaRPr>
          </a:p>
          <a:p>
            <a:endParaRPr lang="it-IT" sz="2250" dirty="0">
              <a:latin typeface="Arial"/>
              <a:ea typeface="Arial"/>
              <a:cs typeface="Arial"/>
              <a:sym typeface="Arial"/>
            </a:endParaRPr>
          </a:p>
          <a:p>
            <a:endParaRPr sz="3516" dirty="0"/>
          </a:p>
        </p:txBody>
      </p:sp>
      <p:pic>
        <p:nvPicPr>
          <p:cNvPr id="8" name="Immagine 7" descr="Immagine che contiene Carattere, Elementi grafici, rosso, design&#10;&#10;Descrizione generata automaticamente">
            <a:extLst>
              <a:ext uri="{FF2B5EF4-FFF2-40B4-BE49-F238E27FC236}">
                <a16:creationId xmlns:a16="http://schemas.microsoft.com/office/drawing/2014/main" id="{F0C03280-6D1D-F157-72BE-5EFE3F4E9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1" y="112467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5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231EB-C2BC-231A-975E-12087097E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DB36B0BF-CBDB-C9DD-45CC-1CF87093627F}"/>
              </a:ext>
            </a:extLst>
          </p:cNvPr>
          <p:cNvSpPr txBox="1"/>
          <p:nvPr/>
        </p:nvSpPr>
        <p:spPr>
          <a:xfrm>
            <a:off x="1181874" y="1801322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04C8686A-06C2-E3FF-A359-267623D0E4CA}"/>
              </a:ext>
            </a:extLst>
          </p:cNvPr>
          <p:cNvSpPr txBox="1"/>
          <p:nvPr/>
        </p:nvSpPr>
        <p:spPr>
          <a:xfrm>
            <a:off x="987915" y="3005085"/>
            <a:ext cx="7168167" cy="27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it-IT" sz="2600" spc="-105" dirty="0">
                <a:latin typeface="SuisseIntl-Regular"/>
              </a:rPr>
              <a:t>COMPLETO</a:t>
            </a: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r>
              <a:rPr lang="it-IT" sz="2109" spc="-105" dirty="0">
                <a:latin typeface="SuisseIntl-Regular"/>
              </a:rPr>
              <a:t>Lo scarto deve riguardare l’unità documentaria nella sua interezza, comprendendo i metadati e le ricevute ad esso collegate. Relativamente ai metadati, sarebbe bene effettuare una valutazione per decidere quali conservare e quali eliminare.</a:t>
            </a: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 indent="-285749">
              <a:buSzPts val="2400"/>
              <a:buFont typeface="Calibri"/>
              <a:buChar char="●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olo">
            <a:extLst>
              <a:ext uri="{FF2B5EF4-FFF2-40B4-BE49-F238E27FC236}">
                <a16:creationId xmlns:a16="http://schemas.microsoft.com/office/drawing/2014/main" id="{152D89F0-FE3B-3639-9B64-D3BA6901A2F6}"/>
              </a:ext>
            </a:extLst>
          </p:cNvPr>
          <p:cNvSpPr txBox="1"/>
          <p:nvPr/>
        </p:nvSpPr>
        <p:spPr>
          <a:xfrm>
            <a:off x="1895600" y="1556792"/>
            <a:ext cx="5352796" cy="66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Caratteristiche dello scarto</a:t>
            </a:r>
            <a:endParaRPr sz="3516" dirty="0"/>
          </a:p>
        </p:txBody>
      </p:sp>
      <p:pic>
        <p:nvPicPr>
          <p:cNvPr id="8" name="Immagine 7" descr="Immagine che contiene Carattere, Elementi grafici, rosso, design&#10;&#10;Descrizione generata automaticamente">
            <a:extLst>
              <a:ext uri="{FF2B5EF4-FFF2-40B4-BE49-F238E27FC236}">
                <a16:creationId xmlns:a16="http://schemas.microsoft.com/office/drawing/2014/main" id="{6B776037-1376-6403-DC59-5DCAF6FA6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1" y="1600509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5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9267-7A7F-2719-4755-3F9C0E28E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9C1EB019-5311-EDCA-7ADC-61F4814368B5}"/>
              </a:ext>
            </a:extLst>
          </p:cNvPr>
          <p:cNvSpPr txBox="1"/>
          <p:nvPr/>
        </p:nvSpPr>
        <p:spPr>
          <a:xfrm>
            <a:off x="1181874" y="1801322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02413F6F-8C47-AD80-2084-7D37F9F416AD}"/>
              </a:ext>
            </a:extLst>
          </p:cNvPr>
          <p:cNvSpPr txBox="1"/>
          <p:nvPr/>
        </p:nvSpPr>
        <p:spPr>
          <a:xfrm>
            <a:off x="987914" y="2909305"/>
            <a:ext cx="7168167" cy="27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it-IT" sz="2600" spc="-105" dirty="0">
                <a:latin typeface="SuisseIntl-Regular"/>
              </a:rPr>
              <a:t>RISERVATO</a:t>
            </a: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r>
              <a:rPr lang="it-IT" sz="2109" spc="-105" dirty="0">
                <a:latin typeface="SuisseIntl-Regular"/>
              </a:rPr>
              <a:t>Anche in ambito digitale, lo scarto deve essere riservato, ossia non deve essere data facoltà di accesso non autorizzato, nemmeno in fase di </a:t>
            </a:r>
            <a:r>
              <a:rPr lang="it-IT" sz="2109" spc="-105" dirty="0" err="1">
                <a:latin typeface="SuisseIntl-Regular"/>
              </a:rPr>
              <a:t>pre</a:t>
            </a:r>
            <a:r>
              <a:rPr lang="it-IT" sz="2109" spc="-105" dirty="0">
                <a:latin typeface="SuisseIntl-Regular"/>
              </a:rPr>
              <a:t>-eliminazione delle Unità Documentarie. Se per procedere all’eliminazione è necessario consentire l’accesso alla documentazione ad utenti ulteriori a quelli previsti, questo va gestito e documentato.</a:t>
            </a: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 indent="-285749">
              <a:buSzPts val="2400"/>
              <a:buFont typeface="Calibri"/>
              <a:buChar char="●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olo">
            <a:extLst>
              <a:ext uri="{FF2B5EF4-FFF2-40B4-BE49-F238E27FC236}">
                <a16:creationId xmlns:a16="http://schemas.microsoft.com/office/drawing/2014/main" id="{09B976E0-59F4-9C49-6066-10E0F6CA4208}"/>
              </a:ext>
            </a:extLst>
          </p:cNvPr>
          <p:cNvSpPr txBox="1"/>
          <p:nvPr/>
        </p:nvSpPr>
        <p:spPr>
          <a:xfrm>
            <a:off x="1895599" y="1654955"/>
            <a:ext cx="5352796" cy="66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Caratteristiche dello scarto</a:t>
            </a:r>
            <a:endParaRPr lang="fr-FR" sz="3797" dirty="0">
              <a:latin typeface="Calibri"/>
              <a:cs typeface="Calibri"/>
              <a:sym typeface="Calibri"/>
            </a:endParaRPr>
          </a:p>
        </p:txBody>
      </p:sp>
      <p:pic>
        <p:nvPicPr>
          <p:cNvPr id="8" name="Immagine 7" descr="Immagine che contiene Carattere, Elementi grafici, rosso, design&#10;&#10;Descrizione generata automaticamente">
            <a:extLst>
              <a:ext uri="{FF2B5EF4-FFF2-40B4-BE49-F238E27FC236}">
                <a16:creationId xmlns:a16="http://schemas.microsoft.com/office/drawing/2014/main" id="{520BEE90-8F3C-9D80-6877-C4E291E53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6" y="1698672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1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96194-9E98-9DB5-6A5F-54F689530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1B443968-2D9D-84AA-90CB-9A28EB3DFDBC}"/>
              </a:ext>
            </a:extLst>
          </p:cNvPr>
          <p:cNvSpPr txBox="1"/>
          <p:nvPr/>
        </p:nvSpPr>
        <p:spPr>
          <a:xfrm>
            <a:off x="1181874" y="1801322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3F9818EC-5EC9-0884-71CB-7393538A1041}"/>
              </a:ext>
            </a:extLst>
          </p:cNvPr>
          <p:cNvSpPr txBox="1"/>
          <p:nvPr/>
        </p:nvSpPr>
        <p:spPr>
          <a:xfrm>
            <a:off x="987914" y="2822338"/>
            <a:ext cx="7168167" cy="27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it-IT" sz="2600" spc="-105" dirty="0">
                <a:latin typeface="SuisseIntl-Regular"/>
              </a:rPr>
              <a:t>DOCUMENTATO</a:t>
            </a:r>
          </a:p>
          <a:p>
            <a:pPr algn="l"/>
            <a:r>
              <a:rPr lang="it-IT" sz="2109" spc="-105" dirty="0">
                <a:latin typeface="SuisseIntl-Regular"/>
              </a:rPr>
              <a:t>Lo scarto in ambiente digitale, proprio come in quello cartaceo, va documentato; le procedure di scarto devono essere corredate da documentazione prescrittiva e da documenti di testimonianza. Per il primo punto il riferimento è, oltre la normativa vigente, il Piano di Conservazione indicante scelte, modalità e tempistiche con cui procedere allo scarto. Il secondo punto fa riferimento a tutta la documentazione prevista dal procedimento amministrativo dello scarto: elenco di scarto, dialogo con gli organi di vigilanza, provvedimenti di attuazione e verbale di distruzione.</a:t>
            </a: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 indent="-285749">
              <a:buSzPts val="2400"/>
              <a:buFont typeface="Calibri"/>
              <a:buChar char="●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olo">
            <a:extLst>
              <a:ext uri="{FF2B5EF4-FFF2-40B4-BE49-F238E27FC236}">
                <a16:creationId xmlns:a16="http://schemas.microsoft.com/office/drawing/2014/main" id="{7B4FB010-5464-538C-5BCF-03FDA01E1376}"/>
              </a:ext>
            </a:extLst>
          </p:cNvPr>
          <p:cNvSpPr txBox="1"/>
          <p:nvPr/>
        </p:nvSpPr>
        <p:spPr>
          <a:xfrm>
            <a:off x="1895599" y="1513290"/>
            <a:ext cx="5352796" cy="66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Caratteristiche dello scarto</a:t>
            </a:r>
            <a:endParaRPr sz="3516" dirty="0"/>
          </a:p>
        </p:txBody>
      </p:sp>
      <p:pic>
        <p:nvPicPr>
          <p:cNvPr id="8" name="Immagine 7" descr="Immagine che contiene Carattere, Elementi grafici, rosso, design&#10;&#10;Descrizione generata automaticamente">
            <a:extLst>
              <a:ext uri="{FF2B5EF4-FFF2-40B4-BE49-F238E27FC236}">
                <a16:creationId xmlns:a16="http://schemas.microsoft.com/office/drawing/2014/main" id="{6CD5D9DD-1484-FA6D-6A1F-F87BA22CB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0" y="1557007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6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559A7-EDA3-7AEE-FEF9-24A5C895D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A5F52190-0AB2-9AA6-0C92-169FB8C6126D}"/>
              </a:ext>
            </a:extLst>
          </p:cNvPr>
          <p:cNvSpPr txBox="1"/>
          <p:nvPr/>
        </p:nvSpPr>
        <p:spPr>
          <a:xfrm>
            <a:off x="1181874" y="1801322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5BCD00E2-8B6F-5485-895B-B41678C3B7A3}"/>
              </a:ext>
            </a:extLst>
          </p:cNvPr>
          <p:cNvSpPr txBox="1"/>
          <p:nvPr/>
        </p:nvSpPr>
        <p:spPr>
          <a:xfrm>
            <a:off x="987916" y="2204865"/>
            <a:ext cx="7168167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Gli elenchi di scarto vanno predisposti con la massima cura: saranno l’unico documento che reca traccia della memoria distrutta</a:t>
            </a:r>
          </a:p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(Paradosso della conservazione)</a:t>
            </a:r>
            <a:endParaRPr lang="it-IT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64;p66">
            <a:extLst>
              <a:ext uri="{FF2B5EF4-FFF2-40B4-BE49-F238E27FC236}">
                <a16:creationId xmlns:a16="http://schemas.microsoft.com/office/drawing/2014/main" id="{4342812F-6B38-2A0C-6605-6985A6C134A8}"/>
              </a:ext>
            </a:extLst>
          </p:cNvPr>
          <p:cNvSpPr txBox="1"/>
          <p:nvPr/>
        </p:nvSpPr>
        <p:spPr>
          <a:xfrm>
            <a:off x="987916" y="4869160"/>
            <a:ext cx="7168167" cy="176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 Su questo punto le linee guida par. 4.11:</a:t>
            </a:r>
            <a:br>
              <a:rPr lang="it-IT" sz="2109" spc="-105" dirty="0">
                <a:latin typeface="SuisseIntl-Regular"/>
                <a:sym typeface="Calibri"/>
              </a:rPr>
            </a:br>
            <a:r>
              <a:rPr lang="it-IT" sz="2109" spc="-105" dirty="0">
                <a:latin typeface="SuisseIntl-Regular"/>
                <a:sym typeface="Calibri"/>
              </a:rPr>
              <a:t>«</a:t>
            </a:r>
            <a:r>
              <a:rPr lang="it-IT" sz="2109" spc="-105" dirty="0">
                <a:latin typeface="SuisseIntl-Regular"/>
              </a:rPr>
              <a:t>L’operazione di scarto viene tracciata sul sistema mediante la produzione delle informazioni essenziali sullo scarto, inclusi gli estremi della richiesta di nulla osta allo scarto e il conseguente provvedimento autorizzatorio. </a:t>
            </a:r>
            <a:r>
              <a:rPr lang="it-IT" sz="2109" spc="-105" dirty="0">
                <a:latin typeface="SuisseIntl-Regular"/>
                <a:sym typeface="Calibri"/>
              </a:rPr>
              <a:t>»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">
            <a:extLst>
              <a:ext uri="{FF2B5EF4-FFF2-40B4-BE49-F238E27FC236}">
                <a16:creationId xmlns:a16="http://schemas.microsoft.com/office/drawing/2014/main" id="{D0A3F7EE-9237-1225-D0DF-4F258407479D}"/>
              </a:ext>
            </a:extLst>
          </p:cNvPr>
          <p:cNvSpPr txBox="1"/>
          <p:nvPr/>
        </p:nvSpPr>
        <p:spPr>
          <a:xfrm>
            <a:off x="3374468" y="1237236"/>
            <a:ext cx="2757918" cy="66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Documentato</a:t>
            </a:r>
            <a:endParaRPr sz="3516" dirty="0"/>
          </a:p>
        </p:txBody>
      </p:sp>
      <p:pic>
        <p:nvPicPr>
          <p:cNvPr id="3" name="Immagine 2" descr="Immagine che contiene Elementi grafici, Carattere, simbolo, design&#10;&#10;Descrizione generata automaticamente">
            <a:extLst>
              <a:ext uri="{FF2B5EF4-FFF2-40B4-BE49-F238E27FC236}">
                <a16:creationId xmlns:a16="http://schemas.microsoft.com/office/drawing/2014/main" id="{38607901-9DAC-02A3-6B20-0480ADD45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4" y="2176114"/>
            <a:ext cx="576064" cy="576064"/>
          </a:xfrm>
          <a:prstGeom prst="rect">
            <a:avLst/>
          </a:prstGeom>
        </p:spPr>
      </p:pic>
      <p:pic>
        <p:nvPicPr>
          <p:cNvPr id="4" name="Segnaposto contenuto 4" descr="Immagine che contiene graffetta, design&#10;&#10;Descrizione generata automaticamente">
            <a:extLst>
              <a:ext uri="{FF2B5EF4-FFF2-40B4-BE49-F238E27FC236}">
                <a16:creationId xmlns:a16="http://schemas.microsoft.com/office/drawing/2014/main" id="{B4ED72AE-132C-B1F5-9B72-BFEB664AA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2" y="4973308"/>
            <a:ext cx="432048" cy="432048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953528-2D59-3F3E-4D4C-73D7B41C9964}"/>
              </a:ext>
            </a:extLst>
          </p:cNvPr>
          <p:cNvSpPr txBox="1"/>
          <p:nvPr/>
        </p:nvSpPr>
        <p:spPr>
          <a:xfrm>
            <a:off x="1048890" y="3758162"/>
            <a:ext cx="7046218" cy="416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Niente è più ben descritto della memoria distrutta (I. Zanni Rosiello)</a:t>
            </a:r>
          </a:p>
        </p:txBody>
      </p:sp>
      <p:pic>
        <p:nvPicPr>
          <p:cNvPr id="9" name="Immagine 8" descr="Immagine che contiene Elementi grafici, Carattere, simbolo, design&#10;&#10;Descrizione generata automaticamente">
            <a:extLst>
              <a:ext uri="{FF2B5EF4-FFF2-40B4-BE49-F238E27FC236}">
                <a16:creationId xmlns:a16="http://schemas.microsoft.com/office/drawing/2014/main" id="{FB653111-0823-CC85-DD65-A77623983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3" y="3600113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graffetta, design&#10;&#10;Descrizione generata automaticamente">
            <a:extLst>
              <a:ext uri="{FF2B5EF4-FFF2-40B4-BE49-F238E27FC236}">
                <a16:creationId xmlns:a16="http://schemas.microsoft.com/office/drawing/2014/main" id="{D0D4E9B6-79F5-4C67-7A82-C42D647CC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81961"/>
            <a:ext cx="1219048" cy="1219048"/>
          </a:xfrm>
        </p:spPr>
      </p:pic>
      <p:pic>
        <p:nvPicPr>
          <p:cNvPr id="11" name="Immagine 10" descr="Immagine che contiene Carattere, Elementi grafici, rosso, design&#10;&#10;Descrizione generata automaticamente">
            <a:extLst>
              <a:ext uri="{FF2B5EF4-FFF2-40B4-BE49-F238E27FC236}">
                <a16:creationId xmlns:a16="http://schemas.microsoft.com/office/drawing/2014/main" id="{60DDDAB9-B919-FE79-6CBF-7854ECE2A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81961"/>
            <a:ext cx="1219048" cy="1219048"/>
          </a:xfrm>
          <a:prstGeom prst="rect">
            <a:avLst/>
          </a:prstGeom>
        </p:spPr>
      </p:pic>
      <p:pic>
        <p:nvPicPr>
          <p:cNvPr id="13" name="Immagine 12" descr="Immagine che contiene Elementi grafici, Carattere, simbolo, design&#10;&#10;Descrizione generata automaticamente">
            <a:extLst>
              <a:ext uri="{FF2B5EF4-FFF2-40B4-BE49-F238E27FC236}">
                <a16:creationId xmlns:a16="http://schemas.microsoft.com/office/drawing/2014/main" id="{DE78EA55-E377-1038-C237-4C58EE3E0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84" y="4442200"/>
            <a:ext cx="1219048" cy="121904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F7CF0C7-2FD9-F938-F1AE-F6DCFF697CAC}"/>
              </a:ext>
            </a:extLst>
          </p:cNvPr>
          <p:cNvSpPr txBox="1"/>
          <p:nvPr/>
        </p:nvSpPr>
        <p:spPr>
          <a:xfrm>
            <a:off x="2132856" y="2642001"/>
            <a:ext cx="1421904" cy="465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pc="-105" dirty="0">
                <a:latin typeface="SuisseIntl-Regular"/>
                <a:sym typeface="Calibri"/>
              </a:rPr>
              <a:t>1 - Norme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ED7AAA1-A984-88C4-5314-1C34DD977639}"/>
              </a:ext>
            </a:extLst>
          </p:cNvPr>
          <p:cNvSpPr txBox="1"/>
          <p:nvPr/>
        </p:nvSpPr>
        <p:spPr>
          <a:xfrm>
            <a:off x="7011144" y="2658765"/>
            <a:ext cx="1669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pc="-105" dirty="0">
                <a:latin typeface="SuisseIntl-Regular"/>
                <a:sym typeface="Calibri"/>
              </a:rPr>
              <a:t>2 - Strumenti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04D5B19-532B-1C60-F394-91D9808AE4E2}"/>
              </a:ext>
            </a:extLst>
          </p:cNvPr>
          <p:cNvSpPr txBox="1"/>
          <p:nvPr/>
        </p:nvSpPr>
        <p:spPr>
          <a:xfrm>
            <a:off x="2132856" y="4818541"/>
            <a:ext cx="2024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pc="-105" dirty="0">
                <a:latin typeface="SuisseIntl-Regular"/>
                <a:sym typeface="Calibri"/>
              </a:rPr>
              <a:t>3 – Riflessioni</a:t>
            </a:r>
            <a:endParaRPr lang="it-IT" dirty="0"/>
          </a:p>
        </p:txBody>
      </p:sp>
      <p:pic>
        <p:nvPicPr>
          <p:cNvPr id="19" name="Immagine 18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5F1EC3B-4A66-204D-F094-75366A522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44" y="260648"/>
            <a:ext cx="1745010" cy="601728"/>
          </a:xfrm>
          <a:prstGeom prst="rect">
            <a:avLst/>
          </a:prstGeom>
        </p:spPr>
      </p:pic>
      <p:pic>
        <p:nvPicPr>
          <p:cNvPr id="21" name="Immagine 20" descr="Immagine che contiene clipart, Cartoni animati, cartone animato, illustrazione&#10;&#10;Descrizione generata automaticamente">
            <a:extLst>
              <a:ext uri="{FF2B5EF4-FFF2-40B4-BE49-F238E27FC236}">
                <a16:creationId xmlns:a16="http://schemas.microsoft.com/office/drawing/2014/main" id="{D45F7F0D-2AAB-4376-8589-B5065FA2A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9849"/>
            <a:ext cx="1219048" cy="1219048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8279A68-AFC2-90AD-DACE-F12CDE2712E4}"/>
              </a:ext>
            </a:extLst>
          </p:cNvPr>
          <p:cNvSpPr txBox="1"/>
          <p:nvPr/>
        </p:nvSpPr>
        <p:spPr>
          <a:xfrm>
            <a:off x="6871177" y="4818540"/>
            <a:ext cx="2024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pc="-105" dirty="0">
                <a:latin typeface="SuisseIntl-Regular"/>
                <a:sym typeface="Calibri"/>
              </a:rPr>
              <a:t>4 – Consigli non richiesti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0912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FEC59-6547-31ED-D3F5-F47B4EE04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7ADF59C6-594A-7F6E-8AF9-F8933B9CE9B0}"/>
              </a:ext>
            </a:extLst>
          </p:cNvPr>
          <p:cNvSpPr txBox="1"/>
          <p:nvPr/>
        </p:nvSpPr>
        <p:spPr>
          <a:xfrm>
            <a:off x="1181874" y="1801322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11" name="Titolo">
            <a:extLst>
              <a:ext uri="{FF2B5EF4-FFF2-40B4-BE49-F238E27FC236}">
                <a16:creationId xmlns:a16="http://schemas.microsoft.com/office/drawing/2014/main" id="{F9183B8F-3329-15D7-9518-E50DAEA5CA1C}"/>
              </a:ext>
            </a:extLst>
          </p:cNvPr>
          <p:cNvSpPr txBox="1"/>
          <p:nvPr/>
        </p:nvSpPr>
        <p:spPr>
          <a:xfrm>
            <a:off x="1076737" y="1016826"/>
            <a:ext cx="6990526" cy="257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pPr algn="ctr"/>
            <a:r>
              <a:rPr lang="fr-FR" sz="3797" dirty="0" err="1">
                <a:latin typeface="Calibri"/>
                <a:cs typeface="Calibri"/>
                <a:sym typeface="Calibri"/>
              </a:rPr>
              <a:t>Elenco</a:t>
            </a:r>
            <a:r>
              <a:rPr lang="fr-FR" sz="3797" dirty="0">
                <a:latin typeface="Calibri"/>
                <a:cs typeface="Calibri"/>
                <a:sym typeface="Calibri"/>
              </a:rPr>
              <a:t> di </a:t>
            </a:r>
            <a:r>
              <a:rPr lang="fr-FR" sz="3797" dirty="0" err="1">
                <a:latin typeface="Calibri"/>
                <a:cs typeface="Calibri"/>
                <a:sym typeface="Calibri"/>
              </a:rPr>
              <a:t>scarto</a:t>
            </a:r>
            <a:r>
              <a:rPr lang="fr-FR" sz="3797" dirty="0">
                <a:latin typeface="Calibri"/>
                <a:cs typeface="Calibri"/>
                <a:sym typeface="Calibri"/>
              </a:rPr>
              <a:t> </a:t>
            </a:r>
            <a:r>
              <a:rPr lang="fr-FR" sz="3797" dirty="0" err="1">
                <a:latin typeface="Calibri"/>
                <a:cs typeface="Calibri"/>
                <a:sym typeface="Calibri"/>
              </a:rPr>
              <a:t>modello</a:t>
            </a:r>
            <a:endParaRPr lang="fr-FR" sz="3797" dirty="0">
              <a:latin typeface="Calibri"/>
              <a:cs typeface="Calibri"/>
              <a:sym typeface="Calibri"/>
            </a:endParaRPr>
          </a:p>
          <a:p>
            <a:pPr algn="ctr"/>
            <a:endParaRPr lang="fr-FR" sz="3797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it-IT" sz="3797" dirty="0">
              <a:latin typeface="Calibri"/>
              <a:cs typeface="Calibri"/>
            </a:endParaRPr>
          </a:p>
          <a:p>
            <a:pPr algn="ctr"/>
            <a:endParaRPr sz="3516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004409-85FF-2AF3-0CC4-A3A78B636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80" y="2405318"/>
            <a:ext cx="8237004" cy="24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7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7434D-DD10-34B2-482B-53105DA0E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olo">
            <a:extLst>
              <a:ext uri="{FF2B5EF4-FFF2-40B4-BE49-F238E27FC236}">
                <a16:creationId xmlns:a16="http://schemas.microsoft.com/office/drawing/2014/main" id="{06FA3EF0-2BA9-82C4-1DAD-1712035FA716}"/>
              </a:ext>
            </a:extLst>
          </p:cNvPr>
          <p:cNvSpPr txBox="1"/>
          <p:nvPr/>
        </p:nvSpPr>
        <p:spPr>
          <a:xfrm>
            <a:off x="2991638" y="1295106"/>
            <a:ext cx="3160721" cy="257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fr-FR" sz="3797" dirty="0" err="1">
                <a:latin typeface="Calibri"/>
                <a:cs typeface="Calibri"/>
                <a:sym typeface="Calibri"/>
              </a:rPr>
              <a:t>Elenco</a:t>
            </a:r>
            <a:r>
              <a:rPr lang="fr-FR" sz="3797" dirty="0">
                <a:latin typeface="Calibri"/>
                <a:cs typeface="Calibri"/>
                <a:sym typeface="Calibri"/>
              </a:rPr>
              <a:t> di </a:t>
            </a:r>
            <a:r>
              <a:rPr lang="fr-FR" sz="3797" dirty="0" err="1">
                <a:latin typeface="Calibri"/>
                <a:cs typeface="Calibri"/>
                <a:sym typeface="Calibri"/>
              </a:rPr>
              <a:t>scarto</a:t>
            </a:r>
            <a:endParaRPr lang="fr-FR" sz="3797" dirty="0">
              <a:latin typeface="Calibri"/>
              <a:cs typeface="Calibri"/>
              <a:sym typeface="Calibri"/>
            </a:endParaRPr>
          </a:p>
          <a:p>
            <a:endParaRPr lang="fr-FR" sz="3797" dirty="0">
              <a:latin typeface="Calibri"/>
              <a:ea typeface="Calibri"/>
              <a:cs typeface="Calibri"/>
              <a:sym typeface="Calibri"/>
            </a:endParaRPr>
          </a:p>
          <a:p>
            <a:endParaRPr lang="it-IT" sz="3797" dirty="0">
              <a:latin typeface="Calibri"/>
              <a:cs typeface="Calibri"/>
            </a:endParaRPr>
          </a:p>
          <a:p>
            <a:endParaRPr sz="3516" dirty="0"/>
          </a:p>
        </p:txBody>
      </p:sp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3DB5914F-45F4-BF33-91A2-6FC56E34241A}"/>
              </a:ext>
            </a:extLst>
          </p:cNvPr>
          <p:cNvSpPr txBox="1"/>
          <p:nvPr/>
        </p:nvSpPr>
        <p:spPr>
          <a:xfrm>
            <a:off x="1181874" y="1801322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57F42FF4-9359-BAF7-552F-C52FA40559EE}"/>
              </a:ext>
            </a:extLst>
          </p:cNvPr>
          <p:cNvSpPr txBox="1"/>
          <p:nvPr/>
        </p:nvSpPr>
        <p:spPr>
          <a:xfrm>
            <a:off x="987916" y="2348880"/>
            <a:ext cx="7168167" cy="27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/>
            <a:r>
              <a:rPr lang="it-IT" sz="2109" spc="-105" dirty="0">
                <a:latin typeface="SuisseIntl-Regular"/>
                <a:sym typeface="Calibri"/>
              </a:rPr>
              <a:t>Bisogna indicare:</a:t>
            </a: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marL="664356" indent="-321457"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  <a:sym typeface="Calibri"/>
              </a:rPr>
              <a:t>Quantità(Numero fascicoli, Numero Unità documentarie)</a:t>
            </a:r>
          </a:p>
          <a:p>
            <a:pPr marL="664356" indent="-321457"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  <a:sym typeface="Calibri"/>
              </a:rPr>
              <a:t>Classificazione</a:t>
            </a:r>
          </a:p>
          <a:p>
            <a:pPr marL="664356" indent="-321457"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  <a:sym typeface="Calibri"/>
              </a:rPr>
              <a:t>Tempo conservazione</a:t>
            </a:r>
          </a:p>
          <a:p>
            <a:pPr marL="664356" indent="-321457"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  <a:sym typeface="Calibri"/>
              </a:rPr>
              <a:t>Tipologia</a:t>
            </a:r>
          </a:p>
          <a:p>
            <a:pPr marL="664356" indent="-321457"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  <a:sym typeface="Calibri"/>
              </a:rPr>
              <a:t>Gli estremi cronologici (es. 1980-1985; 1992; )</a:t>
            </a:r>
          </a:p>
          <a:p>
            <a:pPr marL="664356" indent="-321457"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  <a:sym typeface="Calibri"/>
              </a:rPr>
              <a:t>Il peso in Kb </a:t>
            </a:r>
            <a:r>
              <a:rPr lang="it-IT" sz="2109" spc="-105" dirty="0" err="1">
                <a:latin typeface="SuisseIntl-Regular"/>
                <a:sym typeface="Calibri"/>
              </a:rPr>
              <a:t>oGb</a:t>
            </a:r>
            <a:endParaRPr lang="it-IT" sz="2109" spc="-105" dirty="0">
              <a:latin typeface="SuisseIntl-Regular"/>
              <a:sym typeface="Calibri"/>
            </a:endParaRPr>
          </a:p>
          <a:p>
            <a:pPr marL="664356" indent="-321457"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  <a:sym typeface="Calibri"/>
              </a:rPr>
              <a:t>Indicazione sui formati (Obsoleti o meno)</a:t>
            </a:r>
          </a:p>
          <a:p>
            <a:pPr marL="664356" indent="-321457"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  <a:sym typeface="Calibri"/>
              </a:rPr>
              <a:t>Motivazione</a:t>
            </a:r>
          </a:p>
          <a:p>
            <a:pPr marL="664356" indent="-321457">
              <a:buFont typeface="Wingdings" panose="05000000000000000000" pitchFamily="2" charset="2"/>
              <a:buChar char="ü"/>
            </a:pPr>
            <a:r>
              <a:rPr lang="it-IT" sz="2109" spc="-105" dirty="0">
                <a:latin typeface="SuisseIntl-Regular"/>
                <a:sym typeface="Calibri"/>
              </a:rPr>
              <a:t>Note</a:t>
            </a:r>
          </a:p>
          <a:p>
            <a:pPr marL="342898"/>
            <a:endParaRPr lang="it-IT" sz="2109" spc="-105" dirty="0">
              <a:latin typeface="SuisseIntl-Regular"/>
              <a:sym typeface="Calibri"/>
            </a:endParaRPr>
          </a:p>
          <a:p>
            <a:pPr marL="342898"/>
            <a:endParaRPr lang="it-IT" sz="2109" spc="-105" dirty="0">
              <a:latin typeface="SuisseIntl-Regular"/>
              <a:sym typeface="Calibri"/>
            </a:endParaRPr>
          </a:p>
          <a:p>
            <a:pPr marL="664356" indent="-321457">
              <a:buFont typeface="Wingdings" panose="05000000000000000000" pitchFamily="2" charset="2"/>
              <a:buChar char="ü"/>
            </a:pPr>
            <a:endParaRPr lang="it-IT" sz="2109" spc="-105" dirty="0">
              <a:latin typeface="SuisseIntl-Regular"/>
              <a:sym typeface="Calibri"/>
            </a:endParaRPr>
          </a:p>
          <a:p>
            <a:pPr marL="664356" indent="-321457">
              <a:buFont typeface="Wingdings" panose="05000000000000000000" pitchFamily="2" charset="2"/>
              <a:buChar char="ü"/>
            </a:pPr>
            <a:endParaRPr lang="it-IT" sz="2109" spc="-105" dirty="0">
              <a:latin typeface="SuisseIntl-Regular"/>
              <a:sym typeface="Calibri"/>
            </a:endParaRPr>
          </a:p>
          <a:p>
            <a:pPr marL="664356" indent="-321457">
              <a:buFont typeface="Wingdings" panose="05000000000000000000" pitchFamily="2" charset="2"/>
              <a:buChar char="ü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/>
            <a:endParaRPr lang="it-IT" sz="2109" spc="-105" dirty="0">
              <a:latin typeface="SuisseIntl-Regular"/>
            </a:endParaRPr>
          </a:p>
          <a:p>
            <a:pPr marL="342898"/>
            <a:endParaRPr lang="it-IT" sz="2109" spc="-105" dirty="0">
              <a:latin typeface="SuisseIntl-Regular"/>
              <a:sym typeface="Calibri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 indent="-285749">
              <a:buSzPts val="2400"/>
              <a:buFont typeface="Calibri"/>
              <a:buChar char="●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247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8A2DED-9E66-48D4-7B0E-324204829F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8650" y="5586257"/>
            <a:ext cx="5195027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i="0" dirty="0" err="1">
                <a:solidFill>
                  <a:schemeClr val="tx1"/>
                </a:solidFill>
                <a:effectLst/>
              </a:rPr>
              <a:t>Consigli</a:t>
            </a:r>
            <a:r>
              <a:rPr lang="en-US" sz="2800" b="1" i="0" dirty="0">
                <a:solidFill>
                  <a:schemeClr val="tx1"/>
                </a:solidFill>
                <a:effectLst/>
              </a:rPr>
              <a:t> non </a:t>
            </a:r>
            <a:r>
              <a:rPr lang="en-US" sz="2800" b="1" i="0" dirty="0" err="1">
                <a:solidFill>
                  <a:schemeClr val="tx1"/>
                </a:solidFill>
                <a:effectLst/>
              </a:rPr>
              <a:t>richiesti</a:t>
            </a:r>
            <a:r>
              <a:rPr lang="en-US" sz="2800" b="1" i="0" dirty="0">
                <a:solidFill>
                  <a:schemeClr val="tx1"/>
                </a:solidFill>
                <a:effectLst/>
              </a:rPr>
              <a:t>!</a:t>
            </a:r>
            <a:endParaRPr lang="en-US" altLang="it-IT" sz="2800" dirty="0">
              <a:solidFill>
                <a:schemeClr val="tx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EA6814-5969-EB87-30E6-6AFAB4E1331C}"/>
              </a:ext>
            </a:extLst>
          </p:cNvPr>
          <p:cNvSpPr txBox="1"/>
          <p:nvPr/>
        </p:nvSpPr>
        <p:spPr>
          <a:xfrm>
            <a:off x="3710057" y="6257714"/>
            <a:ext cx="5464697" cy="804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1000" b="0" i="0" dirty="0">
                <a:solidFill>
                  <a:schemeClr val="bg1"/>
                </a:solidFill>
                <a:effectLst/>
                <a:latin typeface="+mn-lt"/>
                <a:ea typeface="+mn-ea"/>
              </a:rPr>
              <a:t>Foto di Leah Newhouse: https://www.pexels.com/it-it/foto/donna-che-esamina-la-mappa-3935702/</a:t>
            </a:r>
            <a:endParaRPr 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5" name="Immagine 4" descr="Immagine che contiene aria aperta, cielo, nuvola, persona">
            <a:extLst>
              <a:ext uri="{FF2B5EF4-FFF2-40B4-BE49-F238E27FC236}">
                <a16:creationId xmlns:a16="http://schemas.microsoft.com/office/drawing/2014/main" id="{EF320A76-43BB-2E27-7EBC-0F452F940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5"/>
          <a:stretch/>
        </p:blipFill>
        <p:spPr>
          <a:xfrm>
            <a:off x="20" y="10"/>
            <a:ext cx="9143980" cy="5279933"/>
          </a:xfrm>
          <a:prstGeom prst="rect">
            <a:avLst/>
          </a:prstGeom>
        </p:spPr>
      </p:pic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0E76F6F3-F5F0-B26D-1B63-73AD0299B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5193518"/>
            <a:ext cx="9155399" cy="123363"/>
            <a:chOff x="-5025" y="6737718"/>
            <a:chExt cx="12207200" cy="123363"/>
          </a:xfrm>
        </p:grpSpPr>
        <p:sp>
          <p:nvSpPr>
            <p:cNvPr id="2073" name="Rectangle 2072">
              <a:extLst>
                <a:ext uri="{FF2B5EF4-FFF2-40B4-BE49-F238E27FC236}">
                  <a16:creationId xmlns:a16="http://schemas.microsoft.com/office/drawing/2014/main" id="{ABC84BA2-BCC1-89D4-5592-8B2364E6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Rectangle 2073">
              <a:extLst>
                <a:ext uri="{FF2B5EF4-FFF2-40B4-BE49-F238E27FC236}">
                  <a16:creationId xmlns:a16="http://schemas.microsoft.com/office/drawing/2014/main" id="{39C4FA24-7C12-A16B-31C2-89175017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4" name="Rectangle 6">
            <a:extLst>
              <a:ext uri="{FF2B5EF4-FFF2-40B4-BE49-F238E27FC236}">
                <a16:creationId xmlns:a16="http://schemas.microsoft.com/office/drawing/2014/main" id="{64EBD871-69A3-09A9-6876-8F4BB97CE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2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408638BA-A128-7F79-C7AF-A33C4854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325" y="127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0855F315-F353-E991-B26B-A556173B6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965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3387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C7E0A-8D8B-C6E6-3F5E-2C4A6953E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C63B836F-E612-4DFD-3D6A-27E617F2732D}"/>
              </a:ext>
            </a:extLst>
          </p:cNvPr>
          <p:cNvSpPr txBox="1"/>
          <p:nvPr/>
        </p:nvSpPr>
        <p:spPr>
          <a:xfrm>
            <a:off x="1181874" y="1801322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81E77F15-2C34-8054-B375-7F283B5DDFB5}"/>
              </a:ext>
            </a:extLst>
          </p:cNvPr>
          <p:cNvSpPr txBox="1"/>
          <p:nvPr/>
        </p:nvSpPr>
        <p:spPr>
          <a:xfrm>
            <a:off x="987915" y="2469902"/>
            <a:ext cx="7168167" cy="27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Si conta dal primo anno intero. Esempio:</a:t>
            </a:r>
          </a:p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Fattura conservazione 10 anni</a:t>
            </a:r>
          </a:p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Unità archivistica: Serie documentale annuale</a:t>
            </a:r>
          </a:p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Data fattura 20/06/2014</a:t>
            </a:r>
          </a:p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Primo anno libero è il 2015</a:t>
            </a:r>
          </a:p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Dieci anni scadono il 31/12/2024</a:t>
            </a:r>
          </a:p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Solitamente nei primi 4/5 mesi dell’anno mi occupo di redigere l’elenco di scarto per l’organo di vigilanza.</a:t>
            </a:r>
          </a:p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Arriva il nulla osta, redigo provvedimento, </a:t>
            </a:r>
            <a:r>
              <a:rPr lang="it-IT" sz="2109" spc="-105" dirty="0" err="1">
                <a:latin typeface="SuisseIntl-Regular"/>
                <a:sym typeface="Calibri"/>
              </a:rPr>
              <a:t>ecc</a:t>
            </a:r>
            <a:r>
              <a:rPr lang="it-IT" sz="2109" spc="-105" dirty="0">
                <a:latin typeface="SuisseIntl-Regular"/>
                <a:sym typeface="Calibri"/>
              </a:rPr>
              <a:t>…</a:t>
            </a:r>
          </a:p>
          <a:p>
            <a:pPr marL="342898"/>
            <a:r>
              <a:rPr lang="it-IT" sz="2109" spc="-105" dirty="0">
                <a:latin typeface="SuisseIntl-Regular"/>
                <a:sym typeface="Calibri"/>
              </a:rPr>
              <a:t>Verosimilmente scarto effettivamente la fattura da settembre 2025</a:t>
            </a:r>
          </a:p>
          <a:p>
            <a:pPr marL="664356" indent="-321457">
              <a:buFont typeface="Wingdings" panose="05000000000000000000" pitchFamily="2" charset="2"/>
              <a:buChar char="ü"/>
            </a:pPr>
            <a:endParaRPr lang="it-IT" sz="2109" spc="-105" dirty="0">
              <a:latin typeface="SuisseIntl-Regular"/>
              <a:sym typeface="Calibri"/>
            </a:endParaRPr>
          </a:p>
          <a:p>
            <a:pPr marL="664356" indent="-321457">
              <a:buFont typeface="Wingdings" panose="05000000000000000000" pitchFamily="2" charset="2"/>
              <a:buChar char="ü"/>
            </a:pPr>
            <a:endParaRPr lang="it-IT" sz="2109" spc="-105" dirty="0">
              <a:latin typeface="SuisseIntl-Regular"/>
              <a:sym typeface="Calibri"/>
            </a:endParaRPr>
          </a:p>
          <a:p>
            <a:pPr marL="664356" indent="-321457">
              <a:buFont typeface="Wingdings" panose="05000000000000000000" pitchFamily="2" charset="2"/>
              <a:buChar char="ü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/>
            <a:endParaRPr lang="it-IT" sz="2109" spc="-105" dirty="0">
              <a:latin typeface="SuisseIntl-Regular"/>
            </a:endParaRPr>
          </a:p>
          <a:p>
            <a:pPr marL="342898"/>
            <a:endParaRPr lang="it-IT" sz="2109" spc="-105" dirty="0">
              <a:latin typeface="SuisseIntl-Regular"/>
              <a:sym typeface="Calibri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 indent="-285749">
              <a:buSzPts val="2400"/>
              <a:buFont typeface="Calibri"/>
              <a:buChar char="●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olo">
            <a:extLst>
              <a:ext uri="{FF2B5EF4-FFF2-40B4-BE49-F238E27FC236}">
                <a16:creationId xmlns:a16="http://schemas.microsoft.com/office/drawing/2014/main" id="{01FE0693-2892-227D-59B7-F215BA18D640}"/>
              </a:ext>
            </a:extLst>
          </p:cNvPr>
          <p:cNvSpPr txBox="1"/>
          <p:nvPr/>
        </p:nvSpPr>
        <p:spPr>
          <a:xfrm>
            <a:off x="3158381" y="1181095"/>
            <a:ext cx="2827233" cy="257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fr-FR" sz="3797" dirty="0">
                <a:latin typeface="Calibri"/>
                <a:cs typeface="Calibri"/>
                <a:sym typeface="Calibri"/>
              </a:rPr>
              <a:t>Come si conta</a:t>
            </a:r>
          </a:p>
          <a:p>
            <a:endParaRPr lang="fr-FR" sz="3797" dirty="0">
              <a:latin typeface="Calibri"/>
              <a:ea typeface="Calibri"/>
              <a:cs typeface="Calibri"/>
              <a:sym typeface="Calibri"/>
            </a:endParaRPr>
          </a:p>
          <a:p>
            <a:endParaRPr lang="it-IT" sz="3797" dirty="0">
              <a:latin typeface="Calibri"/>
              <a:cs typeface="Calibri"/>
            </a:endParaRPr>
          </a:p>
          <a:p>
            <a:endParaRPr sz="3516" dirty="0"/>
          </a:p>
        </p:txBody>
      </p:sp>
      <p:pic>
        <p:nvPicPr>
          <p:cNvPr id="9" name="Immagine 8" descr="Immagine che contiene clipart, Cartoni animati, cartone animato, illustrazione&#10;&#10;Descrizione generata automaticamente">
            <a:extLst>
              <a:ext uri="{FF2B5EF4-FFF2-40B4-BE49-F238E27FC236}">
                <a16:creationId xmlns:a16="http://schemas.microsoft.com/office/drawing/2014/main" id="{861646FE-082A-B555-5404-BA38986A7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1" y="1143863"/>
            <a:ext cx="772969" cy="7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36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272BF-472E-8518-A3D3-E8DF65F95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4AB2BEEC-08C6-D641-C864-072A416B2058}"/>
              </a:ext>
            </a:extLst>
          </p:cNvPr>
          <p:cNvSpPr txBox="1"/>
          <p:nvPr/>
        </p:nvSpPr>
        <p:spPr>
          <a:xfrm>
            <a:off x="1181874" y="1801322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2F45EFCF-7E8A-614A-42E3-BC83B0629C9D}"/>
              </a:ext>
            </a:extLst>
          </p:cNvPr>
          <p:cNvSpPr txBox="1"/>
          <p:nvPr/>
        </p:nvSpPr>
        <p:spPr>
          <a:xfrm>
            <a:off x="1370715" y="2822338"/>
            <a:ext cx="7168167" cy="274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/>
            <a:r>
              <a:rPr lang="it-IT" sz="2109" spc="-105" dirty="0">
                <a:latin typeface="SuisseIntl-Regular"/>
                <a:sym typeface="Calibri"/>
              </a:rPr>
              <a:t>La Corte dei Conti stabilisce un principio semplice ma fondamentale:</a:t>
            </a:r>
          </a:p>
          <a:p>
            <a:pPr algn="l"/>
            <a:r>
              <a:rPr lang="it-IT" sz="2109" spc="-105" dirty="0">
                <a:latin typeface="SuisseIntl-Regular"/>
                <a:sym typeface="Calibri"/>
              </a:rPr>
              <a:t>gli archivi ordinati producono risparmio</a:t>
            </a:r>
          </a:p>
          <a:p>
            <a:pPr algn="l"/>
            <a:r>
              <a:rPr lang="it-IT" sz="2109" spc="-105" dirty="0">
                <a:latin typeface="SuisseIntl-Regular"/>
                <a:sym typeface="Calibri"/>
              </a:rPr>
              <a:t>Sottolinea con forza:</a:t>
            </a:r>
          </a:p>
          <a:p>
            <a:pPr marL="342898" indent="-285749">
              <a:buSzPts val="2400"/>
              <a:buFont typeface="Calibri"/>
              <a:buChar char="-"/>
            </a:pPr>
            <a:r>
              <a:rPr lang="it-IT" sz="2109" spc="-105" dirty="0">
                <a:latin typeface="SuisseIntl-Regular"/>
                <a:sym typeface="Calibri"/>
              </a:rPr>
              <a:t> la necessità di una puntuale organizzazione della documentazione e una valutazione razionale delle operazioni di selezione; </a:t>
            </a:r>
          </a:p>
          <a:p>
            <a:pPr marL="342898" indent="-285749">
              <a:buSzPts val="2400"/>
              <a:buFont typeface="Calibri"/>
              <a:buChar char="-"/>
            </a:pPr>
            <a:r>
              <a:rPr lang="it-IT" sz="2109" spc="-105" dirty="0">
                <a:latin typeface="SuisseIntl-Regular"/>
                <a:sym typeface="Calibri"/>
              </a:rPr>
              <a:t>l’obbligo per le Amministrazioni tutte di dotarsi di tutti gli strumenti di gestione documentale previsti dalla legge (art.68 DPR 445/2000)</a:t>
            </a:r>
          </a:p>
          <a:p>
            <a:pPr marL="664356" indent="-321457">
              <a:buFont typeface="Wingdings" panose="05000000000000000000" pitchFamily="2" charset="2"/>
              <a:buChar char="ü"/>
            </a:pPr>
            <a:endParaRPr lang="it-IT" sz="2109" spc="-105" dirty="0">
              <a:latin typeface="SuisseIntl-Regular"/>
              <a:sym typeface="Calibri"/>
            </a:endParaRPr>
          </a:p>
          <a:p>
            <a:pPr marL="664356" indent="-321457">
              <a:buFont typeface="Wingdings" panose="05000000000000000000" pitchFamily="2" charset="2"/>
              <a:buChar char="ü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/>
            <a:endParaRPr lang="it-IT" sz="2109" spc="-105" dirty="0">
              <a:latin typeface="SuisseIntl-Regular"/>
            </a:endParaRPr>
          </a:p>
          <a:p>
            <a:pPr marL="342898"/>
            <a:endParaRPr lang="it-IT" sz="2109" spc="-105" dirty="0">
              <a:latin typeface="SuisseIntl-Regular"/>
              <a:sym typeface="Calibri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 indent="-285749">
              <a:buSzPts val="2400"/>
              <a:buFont typeface="Calibri"/>
              <a:buChar char="●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olo">
            <a:extLst>
              <a:ext uri="{FF2B5EF4-FFF2-40B4-BE49-F238E27FC236}">
                <a16:creationId xmlns:a16="http://schemas.microsoft.com/office/drawing/2014/main" id="{E6C8E0B5-9C5D-AD9F-3759-3E672C0946BE}"/>
              </a:ext>
            </a:extLst>
          </p:cNvPr>
          <p:cNvSpPr txBox="1"/>
          <p:nvPr/>
        </p:nvSpPr>
        <p:spPr>
          <a:xfrm>
            <a:off x="2788923" y="1196752"/>
            <a:ext cx="3566153" cy="386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797" dirty="0" err="1">
                <a:latin typeface="Calibri"/>
                <a:ea typeface="Calibri"/>
                <a:cs typeface="Calibri"/>
                <a:sym typeface="Calibri"/>
              </a:rPr>
              <a:t>Perchè</a:t>
            </a:r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 scartare?</a:t>
            </a:r>
            <a:br>
              <a:rPr lang="it-IT" sz="3797" dirty="0">
                <a:latin typeface="Calibri"/>
                <a:ea typeface="Calibri"/>
                <a:cs typeface="Calibri"/>
                <a:sym typeface="Calibri"/>
              </a:rPr>
            </a:br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La Corte dei Conti</a:t>
            </a:r>
          </a:p>
          <a:p>
            <a:endParaRPr lang="fr-FR" sz="3797" dirty="0">
              <a:latin typeface="Calibri"/>
              <a:cs typeface="Calibri"/>
              <a:sym typeface="Calibri"/>
            </a:endParaRPr>
          </a:p>
          <a:p>
            <a:endParaRPr lang="fr-FR" sz="3797" dirty="0">
              <a:latin typeface="Calibri"/>
              <a:ea typeface="Calibri"/>
              <a:cs typeface="Calibri"/>
              <a:sym typeface="Calibri"/>
            </a:endParaRPr>
          </a:p>
          <a:p>
            <a:endParaRPr lang="it-IT" sz="3797" dirty="0">
              <a:latin typeface="Calibri"/>
              <a:cs typeface="Calibri"/>
            </a:endParaRPr>
          </a:p>
          <a:p>
            <a:endParaRPr sz="3516" dirty="0"/>
          </a:p>
        </p:txBody>
      </p:sp>
      <p:pic>
        <p:nvPicPr>
          <p:cNvPr id="9" name="Immagine 8" descr="Immagine che contiene clipart, Cartoni animati, cartone animato, illustrazione&#10;&#10;Descrizione generata automaticamente">
            <a:extLst>
              <a:ext uri="{FF2B5EF4-FFF2-40B4-BE49-F238E27FC236}">
                <a16:creationId xmlns:a16="http://schemas.microsoft.com/office/drawing/2014/main" id="{325ED0D5-1C08-446B-C379-9A3F9F9CF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2" y="1415276"/>
            <a:ext cx="772091" cy="7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272BF-472E-8518-A3D3-E8DF65F95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4AB2BEEC-08C6-D641-C864-072A416B2058}"/>
              </a:ext>
            </a:extLst>
          </p:cNvPr>
          <p:cNvSpPr txBox="1"/>
          <p:nvPr/>
        </p:nvSpPr>
        <p:spPr>
          <a:xfrm>
            <a:off x="323528" y="1743189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2F45EFCF-7E8A-614A-42E3-BC83B0629C9D}"/>
              </a:ext>
            </a:extLst>
          </p:cNvPr>
          <p:cNvSpPr txBox="1"/>
          <p:nvPr/>
        </p:nvSpPr>
        <p:spPr>
          <a:xfrm>
            <a:off x="1370715" y="2822339"/>
            <a:ext cx="7168167" cy="139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109" spc="-105" dirty="0">
                <a:latin typeface="SuisseIntl-Regular"/>
                <a:sym typeface="Calibri"/>
              </a:rPr>
              <a:t>Dal cercare un colloquio o una rete di «esperti»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109" spc="-105" dirty="0">
                <a:latin typeface="SuisseIntl-Regular"/>
                <a:sym typeface="Calibri"/>
              </a:rPr>
              <a:t>Dal sito della DGA:</a:t>
            </a:r>
            <a:br>
              <a:rPr lang="it-IT" sz="2109" spc="-105" dirty="0">
                <a:latin typeface="SuisseIntl-Regular"/>
                <a:sym typeface="Calibri"/>
              </a:rPr>
            </a:br>
            <a:r>
              <a:rPr lang="it-IT" sz="1600" u="sng" spc="-105" dirty="0">
                <a:solidFill>
                  <a:srgbClr val="C00000"/>
                </a:solidFill>
                <a:latin typeface="SuisseIntl-Regular"/>
                <a:sym typeface="Calibri"/>
                <a:hlinkClick r:id="rId2"/>
              </a:rPr>
              <a:t>https://archivi.cultura.gov.it/attivita/tutela/piani-di-conservazione-e-massimari-di-scarto</a:t>
            </a:r>
            <a:endParaRPr lang="it-IT" sz="1600" u="sng" spc="-105" dirty="0">
              <a:solidFill>
                <a:srgbClr val="C00000"/>
              </a:solidFill>
              <a:latin typeface="SuisseIntl-Regular"/>
              <a:sym typeface="Calibri"/>
            </a:endParaRPr>
          </a:p>
          <a:p>
            <a:pPr algn="l"/>
            <a:r>
              <a:rPr lang="it-IT" sz="1600" spc="-105" dirty="0">
                <a:latin typeface="SuisseIntl-Regular"/>
                <a:sym typeface="Calibri"/>
              </a:rPr>
              <a:t>!!ATTENZIONE!! Il Piano di conservazione o massimario di scarto posso utilizzarlo così com’è se condivido il </a:t>
            </a:r>
            <a:r>
              <a:rPr lang="it-IT" sz="1600" spc="-105" dirty="0" err="1">
                <a:latin typeface="SuisseIntl-Regular"/>
                <a:sym typeface="Calibri"/>
              </a:rPr>
              <a:t>titolario</a:t>
            </a:r>
            <a:r>
              <a:rPr lang="it-IT" sz="1600" spc="-105" dirty="0">
                <a:latin typeface="SuisseIntl-Regular"/>
                <a:sym typeface="Calibri"/>
              </a:rPr>
              <a:t>, altrimenti va adattato.</a:t>
            </a:r>
            <a:br>
              <a:rPr lang="it-IT" sz="1600" spc="-105" dirty="0">
                <a:latin typeface="SuisseIntl-Regular"/>
                <a:sym typeface="Calibri"/>
              </a:rPr>
            </a:br>
            <a:endParaRPr lang="it-IT" sz="1600" u="sng" spc="-105" dirty="0">
              <a:solidFill>
                <a:srgbClr val="C00000"/>
              </a:solidFill>
              <a:latin typeface="SuisseIntl-Regular"/>
              <a:sym typeface="Calibri"/>
            </a:endParaRPr>
          </a:p>
          <a:p>
            <a:pPr marL="664356" indent="-321457">
              <a:buFont typeface="Wingdings" panose="05000000000000000000" pitchFamily="2" charset="2"/>
              <a:buChar char="ü"/>
            </a:pPr>
            <a:endParaRPr lang="it-IT" sz="2109" spc="-105" dirty="0">
              <a:latin typeface="SuisseIntl-Regular"/>
              <a:sym typeface="Calibri"/>
            </a:endParaRPr>
          </a:p>
          <a:p>
            <a:pPr marL="664356" indent="-321457">
              <a:buFont typeface="Wingdings" panose="05000000000000000000" pitchFamily="2" charset="2"/>
              <a:buChar char="ü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/>
            <a:endParaRPr lang="it-IT" sz="2109" spc="-105" dirty="0">
              <a:latin typeface="SuisseIntl-Regular"/>
            </a:endParaRPr>
          </a:p>
          <a:p>
            <a:pPr marL="342898"/>
            <a:endParaRPr lang="it-IT" sz="2109" spc="-105" dirty="0">
              <a:latin typeface="SuisseIntl-Regular"/>
              <a:sym typeface="Calibri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 indent="-285749">
              <a:buSzPts val="2400"/>
              <a:buFont typeface="Calibri"/>
              <a:buChar char="●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olo">
            <a:extLst>
              <a:ext uri="{FF2B5EF4-FFF2-40B4-BE49-F238E27FC236}">
                <a16:creationId xmlns:a16="http://schemas.microsoft.com/office/drawing/2014/main" id="{E6C8E0B5-9C5D-AD9F-3759-3E672C0946BE}"/>
              </a:ext>
            </a:extLst>
          </p:cNvPr>
          <p:cNvSpPr txBox="1"/>
          <p:nvPr/>
        </p:nvSpPr>
        <p:spPr>
          <a:xfrm>
            <a:off x="1345975" y="1415276"/>
            <a:ext cx="7747105" cy="66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Se non ne so niente da dove comincio?</a:t>
            </a:r>
          </a:p>
        </p:txBody>
      </p:sp>
      <p:pic>
        <p:nvPicPr>
          <p:cNvPr id="9" name="Immagine 8" descr="Immagine che contiene clipart, Cartoni animati, cartone animato, illustrazione&#10;&#10;Descrizione generata automaticamente">
            <a:extLst>
              <a:ext uri="{FF2B5EF4-FFF2-40B4-BE49-F238E27FC236}">
                <a16:creationId xmlns:a16="http://schemas.microsoft.com/office/drawing/2014/main" id="{325ED0D5-1C08-446B-C379-9A3F9F9CF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2" y="1415276"/>
            <a:ext cx="772091" cy="7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82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272BF-472E-8518-A3D3-E8DF65F95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8;p16">
            <a:extLst>
              <a:ext uri="{FF2B5EF4-FFF2-40B4-BE49-F238E27FC236}">
                <a16:creationId xmlns:a16="http://schemas.microsoft.com/office/drawing/2014/main" id="{4AB2BEEC-08C6-D641-C864-072A416B2058}"/>
              </a:ext>
            </a:extLst>
          </p:cNvPr>
          <p:cNvSpPr txBox="1"/>
          <p:nvPr/>
        </p:nvSpPr>
        <p:spPr>
          <a:xfrm>
            <a:off x="323528" y="1743189"/>
            <a:ext cx="6780252" cy="204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61639" indent="-361639">
              <a:buClr>
                <a:schemeClr val="dk1"/>
              </a:buClr>
              <a:buSzPts val="2800"/>
              <a:buFont typeface="+mj-lt"/>
              <a:buAutoNum type="arabicPeriod" startAt="5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endParaRPr lang="it-IT" sz="2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/>
            <a:endParaRPr lang="it-IT" sz="2109" spc="-105" dirty="0">
              <a:latin typeface="SuisseIntl-Regular"/>
            </a:endParaRPr>
          </a:p>
        </p:txBody>
      </p:sp>
      <p:sp>
        <p:nvSpPr>
          <p:cNvPr id="5" name="Google Shape;364;p66">
            <a:extLst>
              <a:ext uri="{FF2B5EF4-FFF2-40B4-BE49-F238E27FC236}">
                <a16:creationId xmlns:a16="http://schemas.microsoft.com/office/drawing/2014/main" id="{2F45EFCF-7E8A-614A-42E3-BC83B0629C9D}"/>
              </a:ext>
            </a:extLst>
          </p:cNvPr>
          <p:cNvSpPr txBox="1"/>
          <p:nvPr/>
        </p:nvSpPr>
        <p:spPr>
          <a:xfrm>
            <a:off x="1345975" y="3284984"/>
            <a:ext cx="7168167" cy="139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/>
            <a:r>
              <a:rPr lang="it-IT" sz="2109" spc="-105" dirty="0">
                <a:latin typeface="SuisseIntl-Regular"/>
                <a:sym typeface="Calibri"/>
              </a:rPr>
              <a:t>Queste si possono buttare senza autorizzazione, l’originale è il documento digitale.</a:t>
            </a:r>
            <a:br>
              <a:rPr lang="it-IT" sz="2109" spc="-105" dirty="0">
                <a:latin typeface="SuisseIntl-Regular"/>
                <a:sym typeface="Calibri"/>
              </a:rPr>
            </a:br>
            <a:r>
              <a:rPr lang="it-IT" sz="2109" spc="-105" dirty="0">
                <a:latin typeface="SuisseIntl-Regular"/>
                <a:sym typeface="Calibri"/>
              </a:rPr>
              <a:t>!!ATTENZIONE!! Bisogna essere certi che l’aggregazione delle copie sia presente anche sul sistema di gestione informativa dei documenti. Altrimenti il fascicolo o la serie vanno recuperati/inseriti nell’ambito informatico</a:t>
            </a:r>
            <a:br>
              <a:rPr lang="it-IT" sz="1600" spc="-105" dirty="0">
                <a:latin typeface="SuisseIntl-Regular"/>
                <a:sym typeface="Calibri"/>
              </a:rPr>
            </a:br>
            <a:endParaRPr lang="it-IT" sz="1600" u="sng" spc="-105" dirty="0">
              <a:solidFill>
                <a:srgbClr val="C00000"/>
              </a:solidFill>
              <a:latin typeface="SuisseIntl-Regular"/>
              <a:sym typeface="Calibri"/>
            </a:endParaRPr>
          </a:p>
          <a:p>
            <a:pPr marL="664356" indent="-321457">
              <a:buFont typeface="Wingdings" panose="05000000000000000000" pitchFamily="2" charset="2"/>
              <a:buChar char="ü"/>
            </a:pPr>
            <a:endParaRPr lang="it-IT" sz="2109" spc="-105" dirty="0">
              <a:latin typeface="SuisseIntl-Regular"/>
              <a:sym typeface="Calibri"/>
            </a:endParaRPr>
          </a:p>
          <a:p>
            <a:pPr marL="664356" indent="-321457">
              <a:buFont typeface="Wingdings" panose="05000000000000000000" pitchFamily="2" charset="2"/>
              <a:buChar char="ü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/>
            <a:endParaRPr lang="it-IT" sz="2109" spc="-105" dirty="0">
              <a:latin typeface="SuisseIntl-Regular"/>
            </a:endParaRPr>
          </a:p>
          <a:p>
            <a:pPr marL="342898"/>
            <a:endParaRPr lang="it-IT" sz="2109" spc="-105" dirty="0">
              <a:latin typeface="SuisseIntl-Regular"/>
              <a:sym typeface="Calibri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just">
              <a:lnSpc>
                <a:spcPct val="107000"/>
              </a:lnSpc>
              <a:spcAft>
                <a:spcPts val="562"/>
              </a:spcAft>
            </a:pPr>
            <a:endParaRPr lang="it-IT" sz="2109" spc="-105" dirty="0">
              <a:latin typeface="SuisseIntl-Regular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marL="342898" indent="-285749">
              <a:buSzPts val="2400"/>
              <a:buFont typeface="Calibri"/>
              <a:buChar char="●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4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rgbClr val="000000"/>
              </a:buClr>
              <a:buSzPts val="2400"/>
            </a:pPr>
            <a:endParaRPr lang="it-IT" sz="2109" spc="-105" dirty="0">
              <a:latin typeface="SuisseIntl-Regular"/>
              <a:sym typeface="Arial"/>
            </a:endParaRPr>
          </a:p>
          <a:p>
            <a:pPr algn="l">
              <a:buClr>
                <a:schemeClr val="dk1"/>
              </a:buClr>
              <a:buSzPts val="2800"/>
            </a:pPr>
            <a:endParaRPr lang="it-IT" sz="2109" spc="-105" dirty="0">
              <a:latin typeface="SuisseIntl-Regular"/>
              <a:sym typeface="Calibri"/>
            </a:endParaRPr>
          </a:p>
          <a:p>
            <a:pPr algn="l">
              <a:buClr>
                <a:schemeClr val="dk1"/>
              </a:buClr>
              <a:buSzPts val="2800"/>
            </a:pPr>
            <a:endParaRPr sz="2109" spc="-105" dirty="0">
              <a:latin typeface="SuisseIntl-Regular"/>
              <a:sym typeface="Arial"/>
            </a:endParaRPr>
          </a:p>
          <a:p>
            <a:pPr marL="257174" indent="-142874"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olo">
            <a:extLst>
              <a:ext uri="{FF2B5EF4-FFF2-40B4-BE49-F238E27FC236}">
                <a16:creationId xmlns:a16="http://schemas.microsoft.com/office/drawing/2014/main" id="{E6C8E0B5-9C5D-AD9F-3759-3E672C0946BE}"/>
              </a:ext>
            </a:extLst>
          </p:cNvPr>
          <p:cNvSpPr txBox="1"/>
          <p:nvPr/>
        </p:nvSpPr>
        <p:spPr>
          <a:xfrm>
            <a:off x="1345975" y="1415276"/>
            <a:ext cx="7756787" cy="130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Come mi comporto con la stampa</a:t>
            </a:r>
            <a:br>
              <a:rPr lang="it-IT" sz="3797" dirty="0">
                <a:latin typeface="Calibri"/>
                <a:ea typeface="Calibri"/>
                <a:cs typeface="Calibri"/>
                <a:sym typeface="Calibri"/>
              </a:rPr>
            </a:br>
            <a:r>
              <a:rPr lang="it-IT" sz="3797" dirty="0">
                <a:latin typeface="Calibri"/>
                <a:ea typeface="Calibri"/>
                <a:cs typeface="Calibri"/>
                <a:sym typeface="Calibri"/>
              </a:rPr>
              <a:t>analogica dei documenti nativi digitali?</a:t>
            </a:r>
          </a:p>
        </p:txBody>
      </p:sp>
      <p:pic>
        <p:nvPicPr>
          <p:cNvPr id="9" name="Immagine 8" descr="Immagine che contiene clipart, Cartoni animati, cartone animato, illustrazione&#10;&#10;Descrizione generata automaticamente">
            <a:extLst>
              <a:ext uri="{FF2B5EF4-FFF2-40B4-BE49-F238E27FC236}">
                <a16:creationId xmlns:a16="http://schemas.microsoft.com/office/drawing/2014/main" id="{325ED0D5-1C08-446B-C379-9A3F9F9CF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2" y="1415276"/>
            <a:ext cx="772091" cy="7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0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8A2DED-9E66-48D4-7B0E-324204829F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584" y="2590800"/>
            <a:ext cx="7086600" cy="1676400"/>
          </a:xfrm>
        </p:spPr>
        <p:txBody>
          <a:bodyPr/>
          <a:lstStyle/>
          <a:p>
            <a:pPr algn="ctr"/>
            <a:r>
              <a:rPr lang="it-IT" sz="3600" b="1" i="0" dirty="0">
                <a:solidFill>
                  <a:srgbClr val="C00000"/>
                </a:solidFill>
                <a:effectLst/>
                <a:latin typeface="Droid Sans"/>
              </a:rPr>
              <a:t>Grazie</a:t>
            </a:r>
            <a:br>
              <a:rPr lang="it-IT" sz="3600" b="1" i="0" dirty="0">
                <a:solidFill>
                  <a:srgbClr val="C00000"/>
                </a:solidFill>
                <a:effectLst/>
                <a:latin typeface="Droid Sans"/>
              </a:rPr>
            </a:br>
            <a:br>
              <a:rPr lang="it-IT" sz="3600" b="1" i="0" dirty="0">
                <a:solidFill>
                  <a:srgbClr val="C00000"/>
                </a:solidFill>
                <a:effectLst/>
                <a:latin typeface="Droid Sans"/>
              </a:rPr>
            </a:br>
            <a:br>
              <a:rPr lang="it-IT" sz="3600" b="1" i="0" dirty="0">
                <a:solidFill>
                  <a:srgbClr val="C00000"/>
                </a:solidFill>
                <a:effectLst/>
                <a:latin typeface="Droid Sans"/>
              </a:rPr>
            </a:br>
            <a:r>
              <a:rPr lang="it-IT" sz="1800" b="1" i="0" dirty="0">
                <a:solidFill>
                  <a:srgbClr val="C00000"/>
                </a:solidFill>
                <a:effectLst/>
                <a:latin typeface="Droid Sans"/>
              </a:rPr>
              <a:t>Riccardo Righi – Responsabile funzione archivistica conservazione – Regione Emilia-Romagna</a:t>
            </a:r>
            <a:br>
              <a:rPr lang="it-IT" sz="3600" b="1" i="0" dirty="0">
                <a:solidFill>
                  <a:srgbClr val="C00000"/>
                </a:solidFill>
                <a:effectLst/>
                <a:latin typeface="Droid Sans"/>
              </a:rPr>
            </a:br>
            <a:br>
              <a:rPr lang="it-IT" sz="3600" b="1" i="0" dirty="0">
                <a:solidFill>
                  <a:srgbClr val="C00000"/>
                </a:solidFill>
                <a:effectLst/>
                <a:latin typeface="Droid Sans"/>
              </a:rPr>
            </a:br>
            <a:br>
              <a:rPr lang="it-IT" sz="3600" b="1" i="0" dirty="0">
                <a:solidFill>
                  <a:srgbClr val="C00000"/>
                </a:solidFill>
                <a:effectLst/>
                <a:latin typeface="Droid Sans"/>
              </a:rPr>
            </a:br>
            <a:br>
              <a:rPr lang="it-IT" sz="3600" b="1" i="0" dirty="0">
                <a:solidFill>
                  <a:srgbClr val="C00000"/>
                </a:solidFill>
                <a:effectLst/>
                <a:latin typeface="Droid Sans"/>
              </a:rPr>
            </a:br>
            <a:endParaRPr lang="it-IT" altLang="it-IT" sz="2600" dirty="0">
              <a:solidFill>
                <a:srgbClr val="C00000"/>
              </a:solidFill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4EBD871-69A3-09A9-6876-8F4BB97CE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2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408638BA-A128-7F79-C7AF-A33C4854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325" y="127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0855F315-F353-E991-B26B-A556173B6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965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pic>
        <p:nvPicPr>
          <p:cNvPr id="2" name="Immagine 1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40C1C63B-B826-8049-D113-AF1B78EEA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79525"/>
            <a:ext cx="1745010" cy="6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03B2D-9E8B-E7CB-DD47-F7EF9ECDF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olo">
            <a:extLst>
              <a:ext uri="{FF2B5EF4-FFF2-40B4-BE49-F238E27FC236}">
                <a16:creationId xmlns:a16="http://schemas.microsoft.com/office/drawing/2014/main" id="{FF6E263E-9376-20ED-79E6-55CCFFCED9BE}"/>
              </a:ext>
            </a:extLst>
          </p:cNvPr>
          <p:cNvSpPr txBox="1"/>
          <p:nvPr/>
        </p:nvSpPr>
        <p:spPr>
          <a:xfrm>
            <a:off x="914512" y="1388841"/>
            <a:ext cx="7314972" cy="97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000" dirty="0"/>
              <a:t>Le linee guida sulla formazione, gestione e conservazione dei documenti informatici </a:t>
            </a:r>
            <a:endParaRPr sz="3000" dirty="0"/>
          </a:p>
        </p:txBody>
      </p:sp>
      <p:sp>
        <p:nvSpPr>
          <p:cNvPr id="2" name="Google Shape;108;p16">
            <a:extLst>
              <a:ext uri="{FF2B5EF4-FFF2-40B4-BE49-F238E27FC236}">
                <a16:creationId xmlns:a16="http://schemas.microsoft.com/office/drawing/2014/main" id="{8051E151-9978-DA01-BC59-A28FA3526459}"/>
              </a:ext>
            </a:extLst>
          </p:cNvPr>
          <p:cNvSpPr txBox="1"/>
          <p:nvPr/>
        </p:nvSpPr>
        <p:spPr>
          <a:xfrm>
            <a:off x="724071" y="2708920"/>
            <a:ext cx="7695855" cy="378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/>
            <a:r>
              <a:rPr lang="it-IT" sz="2600" i="1" spc="-105" dirty="0">
                <a:latin typeface="SuisseIntl-Regular"/>
              </a:rPr>
              <a:t>4.11 Selezione e scarto dei documenti informatici </a:t>
            </a:r>
            <a:br>
              <a:rPr lang="it-IT" sz="2109" i="1" spc="-105" dirty="0">
                <a:latin typeface="SuisseIntl-Regular"/>
              </a:rPr>
            </a:br>
            <a:endParaRPr lang="it-IT" sz="2109" i="1" spc="-105" dirty="0">
              <a:latin typeface="SuisseIntl-Regular"/>
            </a:endParaRPr>
          </a:p>
          <a:p>
            <a:pPr algn="l"/>
            <a:r>
              <a:rPr lang="it-IT" sz="2109" spc="-105" dirty="0">
                <a:latin typeface="SuisseIntl-Regular"/>
              </a:rPr>
              <a:t>I documenti informatici e le aggregazioni documentali informatiche possono essere oggetto di selezione e scarto nel sistema di conservazione nel rispetto della normativa sui beni culturali. </a:t>
            </a:r>
          </a:p>
          <a:p>
            <a:pPr algn="l"/>
            <a:r>
              <a:rPr lang="it-IT" sz="2109" spc="-105" dirty="0">
                <a:latin typeface="SuisseIntl-Regular"/>
              </a:rPr>
              <a:t>Nel sistema di conservazione, la selezione e lo scarto dei </a:t>
            </a:r>
            <a:r>
              <a:rPr lang="it-IT" sz="2109" spc="-105" dirty="0">
                <a:solidFill>
                  <a:srgbClr val="C00000"/>
                </a:solidFill>
                <a:latin typeface="SuisseIntl-Regular"/>
              </a:rPr>
              <a:t>pacchetti di archiviazione</a:t>
            </a:r>
            <a:r>
              <a:rPr lang="it-IT" sz="2109" spc="-105" dirty="0">
                <a:latin typeface="SuisseIntl-Regular"/>
              </a:rPr>
              <a:t> sono definiti dal Titolare dell’oggetto di conservazione e, nel caso delle Pubbliche Amministrazioni, secondo quanto indicato dal piano di conservazione. </a:t>
            </a:r>
          </a:p>
        </p:txBody>
      </p:sp>
      <p:pic>
        <p:nvPicPr>
          <p:cNvPr id="7" name="Segnaposto contenuto 4" descr="Immagine che contiene graffetta, design&#10;&#10;Descrizione generata automaticamente">
            <a:extLst>
              <a:ext uri="{FF2B5EF4-FFF2-40B4-BE49-F238E27FC236}">
                <a16:creationId xmlns:a16="http://schemas.microsoft.com/office/drawing/2014/main" id="{4FF49A0A-C631-B038-BEE1-60C457076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9" y="1661532"/>
            <a:ext cx="432048" cy="432048"/>
          </a:xfrm>
        </p:spPr>
      </p:pic>
    </p:spTree>
    <p:extLst>
      <p:ext uri="{BB962C8B-B14F-4D97-AF65-F5344CB8AC3E}">
        <p14:creationId xmlns:p14="http://schemas.microsoft.com/office/powerpoint/2010/main" val="159570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F63A0-AE08-E0FE-23E1-BBD2AEBC8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olo">
            <a:extLst>
              <a:ext uri="{FF2B5EF4-FFF2-40B4-BE49-F238E27FC236}">
                <a16:creationId xmlns:a16="http://schemas.microsoft.com/office/drawing/2014/main" id="{7F617D09-FD11-F38C-213E-136903067007}"/>
              </a:ext>
            </a:extLst>
          </p:cNvPr>
          <p:cNvSpPr txBox="1"/>
          <p:nvPr/>
        </p:nvSpPr>
        <p:spPr>
          <a:xfrm>
            <a:off x="3233692" y="1268760"/>
            <a:ext cx="2676614" cy="654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516" dirty="0"/>
              <a:t>Le linee guida </a:t>
            </a:r>
            <a:endParaRPr sz="3516" dirty="0"/>
          </a:p>
        </p:txBody>
      </p:sp>
      <p:sp>
        <p:nvSpPr>
          <p:cNvPr id="2" name="Google Shape;108;p16">
            <a:extLst>
              <a:ext uri="{FF2B5EF4-FFF2-40B4-BE49-F238E27FC236}">
                <a16:creationId xmlns:a16="http://schemas.microsoft.com/office/drawing/2014/main" id="{9EC7D176-C7BE-9617-51F5-6A6CDB7F587B}"/>
              </a:ext>
            </a:extLst>
          </p:cNvPr>
          <p:cNvSpPr txBox="1"/>
          <p:nvPr/>
        </p:nvSpPr>
        <p:spPr>
          <a:xfrm>
            <a:off x="724072" y="2204864"/>
            <a:ext cx="7695855" cy="378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/>
            <a:r>
              <a:rPr lang="it-IT" sz="2600" i="1" spc="-105" dirty="0">
                <a:latin typeface="SuisseIntl-Regular"/>
              </a:rPr>
              <a:t>4.11 Selezione e scarto dei documenti informatici </a:t>
            </a:r>
            <a:br>
              <a:rPr lang="it-IT" sz="2109" i="1" spc="-105" dirty="0">
                <a:latin typeface="SuisseIntl-Regular"/>
              </a:rPr>
            </a:br>
            <a:endParaRPr lang="it-IT" sz="2109" i="1" spc="-105" dirty="0">
              <a:latin typeface="SuisseIntl-Regular"/>
            </a:endParaRPr>
          </a:p>
          <a:p>
            <a:pPr algn="l"/>
            <a:r>
              <a:rPr lang="it-IT" sz="2109" spc="-105" dirty="0">
                <a:latin typeface="SuisseIntl-Regular"/>
              </a:rPr>
              <a:t>Nel caso di affidamento esterno del servizio di conservazione le modalità operative sono concordate dal Titolare dell’oggetto di conservazione e dal Conservatore. Il responsabile della conservazione genera </a:t>
            </a:r>
            <a:r>
              <a:rPr lang="it-IT" sz="2109" spc="-105" dirty="0">
                <a:solidFill>
                  <a:srgbClr val="C00000"/>
                </a:solidFill>
                <a:latin typeface="SuisseIntl-Regular"/>
              </a:rPr>
              <a:t>l’elenco dei pacchetti di archiviazione</a:t>
            </a:r>
            <a:r>
              <a:rPr lang="it-IT" sz="2109" spc="-105" dirty="0">
                <a:latin typeface="SuisseIntl-Regular"/>
              </a:rPr>
              <a:t> contenenti i documenti destinati allo scarto e, dopo aver verificato il rispetto dei termini temporali stabiliti dal piano di conservazione, lo comunica al responsabile della gestione documentale o del coordinatore della gestione documentale, ove nominato. </a:t>
            </a:r>
            <a:endParaRPr sz="2109" spc="-105" dirty="0">
              <a:latin typeface="SuisseIntl-Regular"/>
              <a:sym typeface="Calibri"/>
            </a:endParaRPr>
          </a:p>
        </p:txBody>
      </p:sp>
      <p:pic>
        <p:nvPicPr>
          <p:cNvPr id="7" name="Segnaposto contenuto 4" descr="Immagine che contiene graffetta, design&#10;&#10;Descrizione generata automaticamente">
            <a:extLst>
              <a:ext uri="{FF2B5EF4-FFF2-40B4-BE49-F238E27FC236}">
                <a16:creationId xmlns:a16="http://schemas.microsoft.com/office/drawing/2014/main" id="{1C8AE473-C850-8054-6399-A8B80A8EF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0" y="1379740"/>
            <a:ext cx="432048" cy="432048"/>
          </a:xfrm>
        </p:spPr>
      </p:pic>
    </p:spTree>
    <p:extLst>
      <p:ext uri="{BB962C8B-B14F-4D97-AF65-F5344CB8AC3E}">
        <p14:creationId xmlns:p14="http://schemas.microsoft.com/office/powerpoint/2010/main" val="397433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lementi grafici, Carattere, simbolo, design&#10;&#10;Descrizione generata automaticamente">
            <a:extLst>
              <a:ext uri="{FF2B5EF4-FFF2-40B4-BE49-F238E27FC236}">
                <a16:creationId xmlns:a16="http://schemas.microsoft.com/office/drawing/2014/main" id="{DB1CF68B-344E-D70C-B60B-003FC6A0E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0243"/>
            <a:ext cx="576064" cy="576064"/>
          </a:xfrm>
          <a:prstGeom prst="rect">
            <a:avLst/>
          </a:prstGeom>
        </p:spPr>
      </p:pic>
      <p:sp>
        <p:nvSpPr>
          <p:cNvPr id="5" name="Google Shape;108;p16">
            <a:extLst>
              <a:ext uri="{FF2B5EF4-FFF2-40B4-BE49-F238E27FC236}">
                <a16:creationId xmlns:a16="http://schemas.microsoft.com/office/drawing/2014/main" id="{79E281A3-4805-90BD-72AE-BF26B9B1FFD8}"/>
              </a:ext>
            </a:extLst>
          </p:cNvPr>
          <p:cNvSpPr txBox="1"/>
          <p:nvPr/>
        </p:nvSpPr>
        <p:spPr>
          <a:xfrm>
            <a:off x="1259632" y="2636912"/>
            <a:ext cx="6800256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/>
            <a:r>
              <a:rPr lang="it-IT" sz="2109" spc="-105" dirty="0">
                <a:latin typeface="SuisseIntl-Regular"/>
                <a:sym typeface="Calibri"/>
              </a:rPr>
              <a:t>Non c’è attualmente un rapporto predefinito tra Pacchetto di Archiviazione e Unità Documentaria.</a:t>
            </a:r>
          </a:p>
          <a:p>
            <a:pPr algn="l"/>
            <a:r>
              <a:rPr lang="it-IT" sz="2109" spc="-105" dirty="0">
                <a:latin typeface="SuisseIntl-Regular"/>
                <a:sym typeface="Calibri"/>
              </a:rPr>
              <a:t>In un </a:t>
            </a:r>
            <a:r>
              <a:rPr lang="it-IT" sz="2109" i="1" spc="-105" dirty="0">
                <a:latin typeface="SuisseIntl-Regular"/>
                <a:sym typeface="Calibri"/>
              </a:rPr>
              <a:t>PDA</a:t>
            </a:r>
            <a:r>
              <a:rPr lang="it-IT" sz="2109" spc="-105" dirty="0">
                <a:latin typeface="SuisseIntl-Regular"/>
                <a:sym typeface="Calibri"/>
              </a:rPr>
              <a:t> possono esserci una sola </a:t>
            </a:r>
            <a:r>
              <a:rPr lang="it-IT" sz="2109" i="1" spc="-105" dirty="0">
                <a:latin typeface="SuisseIntl-Regular"/>
                <a:sym typeface="Calibri"/>
              </a:rPr>
              <a:t>UD</a:t>
            </a:r>
            <a:r>
              <a:rPr lang="it-IT" sz="2109" spc="-105" dirty="0">
                <a:latin typeface="SuisseIntl-Regular"/>
                <a:sym typeface="Calibri"/>
              </a:rPr>
              <a:t> o n UD e i criteri col quale stanno insieme devono essere noti e predefiniti.</a:t>
            </a: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/>
            <a:endParaRPr lang="it-IT" sz="2109" spc="-105" dirty="0">
              <a:latin typeface="SuisseIntl-Regular"/>
              <a:sym typeface="Calibri"/>
            </a:endParaRPr>
          </a:p>
          <a:p>
            <a:pPr algn="l"/>
            <a:r>
              <a:rPr lang="it-IT" sz="1400" spc="-105" dirty="0">
                <a:solidFill>
                  <a:srgbClr val="C00000"/>
                </a:solidFill>
                <a:latin typeface="SuisseIntl-Regular"/>
                <a:sym typeface="Calibri"/>
              </a:rPr>
              <a:t>Modelli di interoperabilità tra i sistemi di conservazione: </a:t>
            </a:r>
            <a:r>
              <a:rPr lang="it-IT" sz="1400" u="sng" spc="-105" dirty="0">
                <a:solidFill>
                  <a:srgbClr val="C00000"/>
                </a:solidFill>
                <a:latin typeface="SuisseIntl-Regular"/>
                <a:sym typeface="Calibri"/>
              </a:rPr>
              <a:t>https://www.agid.gov.it/sites/default/files/repository_files/interoperabilita_aip_0.pdf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0643ED-5559-107F-3D15-16AED2449786}"/>
              </a:ext>
            </a:extLst>
          </p:cNvPr>
          <p:cNvSpPr txBox="1"/>
          <p:nvPr/>
        </p:nvSpPr>
        <p:spPr>
          <a:xfrm>
            <a:off x="3059832" y="164745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spc="-105" dirty="0">
                <a:latin typeface="SuisseIntl-Regular"/>
              </a:rPr>
              <a:t>R</a:t>
            </a:r>
            <a:r>
              <a:rPr lang="it-IT" sz="2400" i="1" spc="-105" dirty="0">
                <a:latin typeface="SuisseIntl-Regular"/>
              </a:rPr>
              <a:t>apporto Unità Documentarie – Pacchetto di archiviazione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238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D3A9B-841E-184E-011F-4C2D9F840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olo">
            <a:extLst>
              <a:ext uri="{FF2B5EF4-FFF2-40B4-BE49-F238E27FC236}">
                <a16:creationId xmlns:a16="http://schemas.microsoft.com/office/drawing/2014/main" id="{A636F40C-880B-0435-20F7-0AC7D8E11D12}"/>
              </a:ext>
            </a:extLst>
          </p:cNvPr>
          <p:cNvSpPr txBox="1"/>
          <p:nvPr/>
        </p:nvSpPr>
        <p:spPr>
          <a:xfrm>
            <a:off x="3233692" y="1412776"/>
            <a:ext cx="2676614" cy="654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516" dirty="0"/>
              <a:t>Le linee guida </a:t>
            </a:r>
            <a:endParaRPr sz="3516" dirty="0"/>
          </a:p>
        </p:txBody>
      </p:sp>
      <p:sp>
        <p:nvSpPr>
          <p:cNvPr id="2" name="Google Shape;108;p16">
            <a:extLst>
              <a:ext uri="{FF2B5EF4-FFF2-40B4-BE49-F238E27FC236}">
                <a16:creationId xmlns:a16="http://schemas.microsoft.com/office/drawing/2014/main" id="{365D79F4-96D7-DBF1-0FD3-B49AB63B673B}"/>
              </a:ext>
            </a:extLst>
          </p:cNvPr>
          <p:cNvSpPr txBox="1"/>
          <p:nvPr/>
        </p:nvSpPr>
        <p:spPr>
          <a:xfrm>
            <a:off x="724071" y="2420888"/>
            <a:ext cx="7695855" cy="378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it-IT" sz="2600" i="1" spc="-105" dirty="0">
                <a:latin typeface="SuisseIntl-Regular"/>
              </a:rPr>
              <a:t>4.11 Selezione e scarto dei documenti informatici </a:t>
            </a:r>
            <a:br>
              <a:rPr lang="it-IT" sz="2109" i="1" spc="-105" dirty="0">
                <a:latin typeface="SuisseIntl-Regular"/>
              </a:rPr>
            </a:br>
            <a:endParaRPr lang="it-IT" sz="2109" i="1" spc="-105" dirty="0">
              <a:latin typeface="SuisseIntl-Regular"/>
            </a:endParaRPr>
          </a:p>
          <a:p>
            <a:pPr algn="ctr"/>
            <a:r>
              <a:rPr lang="it-IT" sz="2109" spc="-105" dirty="0">
                <a:latin typeface="SuisseIntl-Regular"/>
              </a:rPr>
              <a:t>In caso di affidamento esterno del servizio di conservazione l’elenco dei pacchetti di archiviazione contenenti i documenti destinati allo scarto è generato dal responsabile del servizio di conservazione e trasmesso al responsabile della conservazione che a sua volta, verificato il rispetto dei termini temporali stabiliti dal piano di conservazione, lo comunica al responsabile della gestione documentale o al coordinatore della gestione documentale.</a:t>
            </a:r>
            <a:endParaRPr sz="2109" spc="-105" dirty="0">
              <a:latin typeface="SuisseIntl-Regular"/>
              <a:sym typeface="Calibri"/>
            </a:endParaRPr>
          </a:p>
        </p:txBody>
      </p:sp>
      <p:pic>
        <p:nvPicPr>
          <p:cNvPr id="7" name="Segnaposto contenuto 4" descr="Immagine che contiene graffetta, design&#10;&#10;Descrizione generata automaticamente">
            <a:extLst>
              <a:ext uri="{FF2B5EF4-FFF2-40B4-BE49-F238E27FC236}">
                <a16:creationId xmlns:a16="http://schemas.microsoft.com/office/drawing/2014/main" id="{2B985045-6D28-F0B0-141B-317B56661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9" y="1523756"/>
            <a:ext cx="432048" cy="432048"/>
          </a:xfrm>
        </p:spPr>
      </p:pic>
    </p:spTree>
    <p:extLst>
      <p:ext uri="{BB962C8B-B14F-4D97-AF65-F5344CB8AC3E}">
        <p14:creationId xmlns:p14="http://schemas.microsoft.com/office/powerpoint/2010/main" val="309080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3AE94-9386-3F7A-3BB2-2D4CF914A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olo">
            <a:extLst>
              <a:ext uri="{FF2B5EF4-FFF2-40B4-BE49-F238E27FC236}">
                <a16:creationId xmlns:a16="http://schemas.microsoft.com/office/drawing/2014/main" id="{E6609720-E9D4-937F-E73B-B39FB7C6BBD5}"/>
              </a:ext>
            </a:extLst>
          </p:cNvPr>
          <p:cNvSpPr txBox="1"/>
          <p:nvPr/>
        </p:nvSpPr>
        <p:spPr>
          <a:xfrm>
            <a:off x="2499516" y="1268760"/>
            <a:ext cx="4144965" cy="654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>
            <a:spAutoFit/>
          </a:bodyPr>
          <a:lstStyle>
            <a:lvl1pPr algn="l">
              <a:lnSpc>
                <a:spcPts val="5000"/>
              </a:lnSpc>
              <a:defRPr sz="5000" b="0">
                <a:latin typeface="SuisseIntl-SemiBold"/>
                <a:ea typeface="SuisseIntl-SemiBold"/>
                <a:cs typeface="SuisseIntl-SemiBold"/>
                <a:sym typeface="SuisseIntl-SemiBold"/>
              </a:defRPr>
            </a:lvl1pPr>
          </a:lstStyle>
          <a:p>
            <a:r>
              <a:rPr lang="it-IT" sz="3516" dirty="0"/>
              <a:t>Le linee guida e GDPR </a:t>
            </a:r>
            <a:endParaRPr sz="3516" dirty="0"/>
          </a:p>
        </p:txBody>
      </p:sp>
      <p:sp>
        <p:nvSpPr>
          <p:cNvPr id="2" name="Google Shape;108;p16">
            <a:extLst>
              <a:ext uri="{FF2B5EF4-FFF2-40B4-BE49-F238E27FC236}">
                <a16:creationId xmlns:a16="http://schemas.microsoft.com/office/drawing/2014/main" id="{5A097F07-EDAF-D484-829F-4E57A6E02144}"/>
              </a:ext>
            </a:extLst>
          </p:cNvPr>
          <p:cNvSpPr txBox="1"/>
          <p:nvPr/>
        </p:nvSpPr>
        <p:spPr>
          <a:xfrm>
            <a:off x="724072" y="2348880"/>
            <a:ext cx="7695855" cy="378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/>
            <a:r>
              <a:rPr lang="it-IT" sz="2109" spc="-105" dirty="0">
                <a:latin typeface="SuisseIntl-Regular"/>
              </a:rPr>
              <a:t>Nel paragrafo 4.11 relativo allo scarto:</a:t>
            </a:r>
            <a:br>
              <a:rPr lang="it-IT" sz="2109" spc="-105" dirty="0">
                <a:latin typeface="SuisseIntl-Regular"/>
              </a:rPr>
            </a:br>
            <a:endParaRPr lang="it-IT" sz="2109" spc="-105" dirty="0">
              <a:latin typeface="SuisseIntl-Regular"/>
            </a:endParaRPr>
          </a:p>
          <a:p>
            <a:pPr algn="l"/>
            <a:r>
              <a:rPr lang="it-IT" sz="2109" spc="-105" dirty="0">
                <a:latin typeface="SuisseIntl-Regular"/>
              </a:rPr>
              <a:t>I documenti e le aggregazioni documentali informatiche sottoposti a scarto nel sistema di conservazione devono essere distrutti anche in </a:t>
            </a:r>
            <a:r>
              <a:rPr lang="it-IT" sz="2109" spc="-105" dirty="0">
                <a:solidFill>
                  <a:srgbClr val="C00000"/>
                </a:solidFill>
                <a:latin typeface="SuisseIntl-Regular"/>
              </a:rPr>
              <a:t>tutti i sistemi gestiti dal Titolare dell’oggetto di conservazione</a:t>
            </a:r>
            <a:r>
              <a:rPr lang="it-IT" sz="2109" spc="-105" dirty="0">
                <a:latin typeface="SuisseIntl-Regular"/>
              </a:rPr>
              <a:t>. </a:t>
            </a:r>
          </a:p>
        </p:txBody>
      </p:sp>
      <p:pic>
        <p:nvPicPr>
          <p:cNvPr id="7" name="Segnaposto contenuto 4" descr="Immagine che contiene graffetta, design&#10;&#10;Descrizione generata automaticamente">
            <a:extLst>
              <a:ext uri="{FF2B5EF4-FFF2-40B4-BE49-F238E27FC236}">
                <a16:creationId xmlns:a16="http://schemas.microsoft.com/office/drawing/2014/main" id="{2707BB84-35A4-76FB-45DB-D9E2BF4A0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4" y="1379740"/>
            <a:ext cx="432048" cy="432048"/>
          </a:xfrm>
        </p:spPr>
      </p:pic>
    </p:spTree>
    <p:extLst>
      <p:ext uri="{BB962C8B-B14F-4D97-AF65-F5344CB8AC3E}">
        <p14:creationId xmlns:p14="http://schemas.microsoft.com/office/powerpoint/2010/main" val="408923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lementi grafici, Carattere, simbolo, design&#10;&#10;Descrizione generata automaticamente">
            <a:extLst>
              <a:ext uri="{FF2B5EF4-FFF2-40B4-BE49-F238E27FC236}">
                <a16:creationId xmlns:a16="http://schemas.microsoft.com/office/drawing/2014/main" id="{DB1CF68B-344E-D70C-B60B-003FC6A0E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0243"/>
            <a:ext cx="576064" cy="576064"/>
          </a:xfrm>
          <a:prstGeom prst="rect">
            <a:avLst/>
          </a:prstGeom>
        </p:spPr>
      </p:pic>
      <p:sp>
        <p:nvSpPr>
          <p:cNvPr id="5" name="Google Shape;108;p16">
            <a:extLst>
              <a:ext uri="{FF2B5EF4-FFF2-40B4-BE49-F238E27FC236}">
                <a16:creationId xmlns:a16="http://schemas.microsoft.com/office/drawing/2014/main" id="{79E281A3-4805-90BD-72AE-BF26B9B1FFD8}"/>
              </a:ext>
            </a:extLst>
          </p:cNvPr>
          <p:cNvSpPr txBox="1"/>
          <p:nvPr/>
        </p:nvSpPr>
        <p:spPr>
          <a:xfrm>
            <a:off x="1171872" y="3212976"/>
            <a:ext cx="6800256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/>
            <a:r>
              <a:rPr lang="it-IT" sz="2109" spc="-105" dirty="0">
                <a:latin typeface="SuisseIntl-Regular"/>
                <a:sym typeface="Calibri"/>
              </a:rPr>
              <a:t>Devo mappare e sapere dove sono i miei documenti/aggregazioni: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109" spc="-105" dirty="0">
                <a:latin typeface="SuisseIntl-Regular"/>
                <a:sym typeface="Calibri"/>
              </a:rPr>
              <a:t>Definire procedure;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109" spc="-105" dirty="0">
                <a:latin typeface="SuisseIntl-Regular"/>
                <a:sym typeface="Calibri"/>
              </a:rPr>
              <a:t>Formare gli utenti.</a:t>
            </a:r>
            <a:endParaRPr lang="it-IT" sz="1400" u="sng" spc="-105" dirty="0">
              <a:solidFill>
                <a:srgbClr val="C00000"/>
              </a:solidFill>
              <a:latin typeface="SuisseIntl-Regular"/>
              <a:sym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0643ED-5559-107F-3D15-16AED2449786}"/>
              </a:ext>
            </a:extLst>
          </p:cNvPr>
          <p:cNvSpPr txBox="1"/>
          <p:nvPr/>
        </p:nvSpPr>
        <p:spPr>
          <a:xfrm>
            <a:off x="2286000" y="1680243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i="1" spc="-105" dirty="0">
                <a:latin typeface="SuisseIntl-Regular"/>
              </a:rPr>
              <a:t>Conoscere per scartare</a:t>
            </a:r>
            <a:br>
              <a:rPr lang="it-IT" i="1" spc="-105" dirty="0">
                <a:latin typeface="SuisseIntl-Regular"/>
              </a:rPr>
            </a:br>
            <a:r>
              <a:rPr lang="it-IT" sz="1800" i="1" spc="-105" dirty="0">
                <a:latin typeface="SuisseIntl-Regular"/>
              </a:rPr>
              <a:t>Si scarta da u archivio ordinato</a:t>
            </a:r>
          </a:p>
          <a:p>
            <a:pPr algn="ctr"/>
            <a:endParaRPr lang="it-IT" i="1" spc="-105" dirty="0">
              <a:latin typeface="SuisseIntl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3879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FC5D8-A506-3181-7B8E-BD1FC203B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16">
            <a:extLst>
              <a:ext uri="{FF2B5EF4-FFF2-40B4-BE49-F238E27FC236}">
                <a16:creationId xmlns:a16="http://schemas.microsoft.com/office/drawing/2014/main" id="{5A165182-F5E3-9077-A6B6-76A7E0021C91}"/>
              </a:ext>
            </a:extLst>
          </p:cNvPr>
          <p:cNvSpPr txBox="1"/>
          <p:nvPr/>
        </p:nvSpPr>
        <p:spPr>
          <a:xfrm>
            <a:off x="965855" y="2348880"/>
            <a:ext cx="7212290" cy="178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it-IT" sz="1969" spc="-105" dirty="0">
                <a:latin typeface="SuisseIntl-Regular"/>
                <a:sym typeface="Calibri"/>
              </a:rPr>
              <a:t>!!ATTENZIONE!!</a:t>
            </a:r>
          </a:p>
          <a:p>
            <a:pPr>
              <a:buClr>
                <a:srgbClr val="000000"/>
              </a:buClr>
              <a:buSzPts val="1800"/>
            </a:pPr>
            <a:r>
              <a:rPr lang="it-IT" sz="1969" spc="-105" dirty="0">
                <a:latin typeface="SuisseIntl-Regular"/>
                <a:sym typeface="Calibri"/>
              </a:rPr>
              <a:t>L’autorizzazione del Soprintendente è rilasciata ai soli fini della conservazione permanente delle carte, e non implica un giudizio sulla legittimità e sulla pertinenza dello scarto per i profili che implicano responsabilità amministrative, per i quali è l’Ente che deve rendersi garante. Spetta all’Ente proponente assumersi la piena responsabilità dello scarto, sotto questi profili, nonché certificare la legittimità dell’iter che</a:t>
            </a:r>
            <a:endParaRPr lang="it-IT" sz="196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it-IT" sz="1969" spc="-105" dirty="0">
                <a:latin typeface="SuisseIntl-Regular"/>
                <a:sym typeface="Calibri"/>
              </a:rPr>
              <a:t>ha condotto alla deliberazione dello scarto, alla luce delle disposizioni</a:t>
            </a:r>
            <a:endParaRPr lang="it-IT" sz="196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it-IT" sz="1969" spc="-105" dirty="0">
                <a:latin typeface="SuisseIntl-Regular"/>
                <a:sym typeface="Calibri"/>
              </a:rPr>
              <a:t>statutarie che ne regolamentano la vita.</a:t>
            </a:r>
          </a:p>
          <a:p>
            <a:pPr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Calibri"/>
            </a:endParaRPr>
          </a:p>
          <a:p>
            <a:pPr>
              <a:buClr>
                <a:srgbClr val="000000"/>
              </a:buClr>
              <a:buSzPts val="1800"/>
            </a:pPr>
            <a:endParaRPr lang="it-IT" sz="2109" spc="-105" dirty="0">
              <a:latin typeface="SuisseIntl-Regular"/>
              <a:sym typeface="Arial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it-IT" sz="2109" spc="-105" dirty="0">
                <a:latin typeface="SuisseIntl-Regular"/>
                <a:sym typeface="Calibri"/>
              </a:rPr>
              <a:t> </a:t>
            </a:r>
            <a:endParaRPr sz="2109" spc="-105" dirty="0">
              <a:latin typeface="SuisseIntl-Regular"/>
              <a:sym typeface="Calibri"/>
            </a:endParaRPr>
          </a:p>
        </p:txBody>
      </p:sp>
      <p:pic>
        <p:nvPicPr>
          <p:cNvPr id="8" name="Segnaposto contenuto 4" descr="Immagine che contiene graffetta, design&#10;&#10;Descrizione generata automaticamente">
            <a:extLst>
              <a:ext uri="{FF2B5EF4-FFF2-40B4-BE49-F238E27FC236}">
                <a16:creationId xmlns:a16="http://schemas.microsoft.com/office/drawing/2014/main" id="{169E607E-549C-B28E-10BB-1CCDE4DEB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4" y="1379740"/>
            <a:ext cx="432048" cy="432048"/>
          </a:xfrm>
        </p:spPr>
      </p:pic>
    </p:spTree>
    <p:extLst>
      <p:ext uri="{BB962C8B-B14F-4D97-AF65-F5344CB8AC3E}">
        <p14:creationId xmlns:p14="http://schemas.microsoft.com/office/powerpoint/2010/main" val="105739594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140DD3E0EAA643B36A8859544184B5" ma:contentTypeVersion="4" ma:contentTypeDescription="Creare un nuovo documento." ma:contentTypeScope="" ma:versionID="d83b5ec4645ab34efd846b7927581b29">
  <xsd:schema xmlns:xsd="http://www.w3.org/2001/XMLSchema" xmlns:xs="http://www.w3.org/2001/XMLSchema" xmlns:p="http://schemas.microsoft.com/office/2006/metadata/properties" xmlns:ns2="0c0bbc8a-d717-4a99-bb87-07be8541725a" targetNamespace="http://schemas.microsoft.com/office/2006/metadata/properties" ma:root="true" ma:fieldsID="09f26d5ac0618d5edb2c59f7ef338fa4" ns2:_="">
    <xsd:import namespace="0c0bbc8a-d717-4a99-bb87-07be854172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bbc8a-d717-4a99-bb87-07be854172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A24D63AD-6565-46B6-91D5-8BDA3EB03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0bbc8a-d717-4a99-bb87-07be854172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D0185F-2A74-4115-BFAE-B6B1C475C8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B0F4BC-C83E-4342-B7A6-1B07D3DA2C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654B71ED-0861-4D34-B73F-1616E6B7BE8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1561</Words>
  <Application>Microsoft Office PowerPoint</Application>
  <PresentationFormat>Presentazione su schermo (4:3)</PresentationFormat>
  <Paragraphs>297</Paragraphs>
  <Slides>27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Droid Sans</vt:lpstr>
      <vt:lpstr>SuisseIntl-Regular</vt:lpstr>
      <vt:lpstr>Wingdings</vt:lpstr>
      <vt:lpstr>Presentazione vuota</vt:lpstr>
      <vt:lpstr>Lo scarto dei documenti in ambiente digitale. Peculiarità del digitale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Caratteristiche dello scarto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Consigli non richiesti!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  Riccardo Righi – Responsabile funzione archivistica conservazione – Regione Emilia-Romagna    </vt:lpstr>
    </vt:vector>
  </TitlesOfParts>
  <Company>centro stampa giunta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centro stampa giunta 2</dc:creator>
  <cp:lastModifiedBy>Righi Riccardo</cp:lastModifiedBy>
  <cp:revision>40</cp:revision>
  <dcterms:created xsi:type="dcterms:W3CDTF">2009-12-09T11:47:48Z</dcterms:created>
  <dcterms:modified xsi:type="dcterms:W3CDTF">2024-03-20T07:55:07Z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Redazione.Orma</vt:lpwstr>
  </property>
  <property fmtid="{D5CDD505-2E9C-101B-9397-08002B2CF9AE}" pid="3" name="Order">
    <vt:lpwstr>4900.00000000000</vt:lpwstr>
  </property>
  <property fmtid="{D5CDD505-2E9C-101B-9397-08002B2CF9AE}" pid="4" name="display_urn:schemas-microsoft-com:office:office#Author">
    <vt:lpwstr>Redazione.Orma</vt:lpwstr>
  </property>
  <property fmtid="{D5CDD505-2E9C-101B-9397-08002B2CF9AE}" pid="5" name="ORMADescrDoc">
    <vt:lpwstr/>
  </property>
  <property fmtid="{D5CDD505-2E9C-101B-9397-08002B2CF9AE}" pid="6" name="ne7f82781018452b9fac2bc9e389d30d">
    <vt:lpwstr>Immagine coordinata|aa7ed7a4-faf5-44c5-bf0b-350c29558dd8</vt:lpwstr>
  </property>
  <property fmtid="{D5CDD505-2E9C-101B-9397-08002B2CF9AE}" pid="7" name="TaxCatchAll">
    <vt:lpwstr>1;#Immagine coordinata</vt:lpwstr>
  </property>
</Properties>
</file>