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Lst>
  <p:notesMasterIdLst>
    <p:notesMasterId r:id="rId39"/>
  </p:notesMasterIdLst>
  <p:handoutMasterIdLst>
    <p:handoutMasterId r:id="rId40"/>
  </p:handoutMasterIdLst>
  <p:sldIdLst>
    <p:sldId id="407" r:id="rId2"/>
    <p:sldId id="257" r:id="rId3"/>
    <p:sldId id="413" r:id="rId4"/>
    <p:sldId id="417" r:id="rId5"/>
    <p:sldId id="272" r:id="rId6"/>
    <p:sldId id="414" r:id="rId7"/>
    <p:sldId id="410" r:id="rId8"/>
    <p:sldId id="419" r:id="rId9"/>
    <p:sldId id="412" r:id="rId10"/>
    <p:sldId id="420" r:id="rId11"/>
    <p:sldId id="425" r:id="rId12"/>
    <p:sldId id="421" r:id="rId13"/>
    <p:sldId id="422" r:id="rId14"/>
    <p:sldId id="423" r:id="rId15"/>
    <p:sldId id="428" r:id="rId16"/>
    <p:sldId id="427" r:id="rId17"/>
    <p:sldId id="429" r:id="rId18"/>
    <p:sldId id="430" r:id="rId19"/>
    <p:sldId id="431" r:id="rId20"/>
    <p:sldId id="434" r:id="rId21"/>
    <p:sldId id="436" r:id="rId22"/>
    <p:sldId id="438" r:id="rId23"/>
    <p:sldId id="439" r:id="rId24"/>
    <p:sldId id="437" r:id="rId25"/>
    <p:sldId id="424" r:id="rId26"/>
    <p:sldId id="445" r:id="rId27"/>
    <p:sldId id="443" r:id="rId28"/>
    <p:sldId id="449" r:id="rId29"/>
    <p:sldId id="442" r:id="rId30"/>
    <p:sldId id="440" r:id="rId31"/>
    <p:sldId id="435" r:id="rId32"/>
    <p:sldId id="452" r:id="rId33"/>
    <p:sldId id="448" r:id="rId34"/>
    <p:sldId id="450" r:id="rId35"/>
    <p:sldId id="451" r:id="rId36"/>
    <p:sldId id="447" r:id="rId37"/>
    <p:sldId id="409" r:id="rId38"/>
  </p:sldIdLst>
  <p:sldSz cx="24384000" cy="13716000"/>
  <p:notesSz cx="6858000" cy="9144000"/>
  <p:defaultTextStyle>
    <a:defPPr>
      <a:defRPr lang="x-none"/>
    </a:defPPr>
    <a:lvl1pPr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1pPr>
    <a:lvl2pPr marL="457200" indent="-2286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2pPr>
    <a:lvl3pPr marL="914400" indent="-4572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3pPr>
    <a:lvl4pPr marL="1371600" indent="-6858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4pPr>
    <a:lvl5pPr marL="1828800" indent="-9144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5pPr>
    <a:lvl6pPr marL="2286000" algn="l" defTabSz="914400" rtl="0" eaLnBrk="1" latinLnBrk="0" hangingPunct="1">
      <a:defRPr sz="2000" kern="1200">
        <a:solidFill>
          <a:srgbClr val="74808C"/>
        </a:solidFill>
        <a:latin typeface="Poppins" charset="0"/>
        <a:ea typeface="Poppins" charset="0"/>
        <a:cs typeface="Poppins" charset="0"/>
        <a:sym typeface="Poppins" charset="0"/>
      </a:defRPr>
    </a:lvl6pPr>
    <a:lvl7pPr marL="2743200" algn="l" defTabSz="914400" rtl="0" eaLnBrk="1" latinLnBrk="0" hangingPunct="1">
      <a:defRPr sz="2000" kern="1200">
        <a:solidFill>
          <a:srgbClr val="74808C"/>
        </a:solidFill>
        <a:latin typeface="Poppins" charset="0"/>
        <a:ea typeface="Poppins" charset="0"/>
        <a:cs typeface="Poppins" charset="0"/>
        <a:sym typeface="Poppins" charset="0"/>
      </a:defRPr>
    </a:lvl7pPr>
    <a:lvl8pPr marL="3200400" algn="l" defTabSz="914400" rtl="0" eaLnBrk="1" latinLnBrk="0" hangingPunct="1">
      <a:defRPr sz="2000" kern="1200">
        <a:solidFill>
          <a:srgbClr val="74808C"/>
        </a:solidFill>
        <a:latin typeface="Poppins" charset="0"/>
        <a:ea typeface="Poppins" charset="0"/>
        <a:cs typeface="Poppins" charset="0"/>
        <a:sym typeface="Poppins" charset="0"/>
      </a:defRPr>
    </a:lvl8pPr>
    <a:lvl9pPr marL="3657600" algn="l" defTabSz="914400" rtl="0" eaLnBrk="1" latinLnBrk="0" hangingPunct="1">
      <a:defRPr sz="2000" kern="1200">
        <a:solidFill>
          <a:srgbClr val="74808C"/>
        </a:solidFill>
        <a:latin typeface="Poppins" charset="0"/>
        <a:ea typeface="Poppins" charset="0"/>
        <a:cs typeface="Poppins" charset="0"/>
        <a:sym typeface="Poppins"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D04F"/>
    <a:srgbClr val="384C36"/>
    <a:srgbClr val="FFFFFF"/>
    <a:srgbClr val="F1F2F4"/>
    <a:srgbClr val="C1C6CB"/>
    <a:srgbClr val="8B969C"/>
    <a:srgbClr val="5F686A"/>
    <a:srgbClr val="4D5556"/>
    <a:srgbClr val="3B4243"/>
    <a:srgbClr val="7E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29"/>
  </p:normalViewPr>
  <p:slideViewPr>
    <p:cSldViewPr showGuides="1">
      <p:cViewPr varScale="1">
        <p:scale>
          <a:sx n="36" d="100"/>
          <a:sy n="36" d="100"/>
        </p:scale>
        <p:origin x="618" y="60"/>
      </p:cViewPr>
      <p:guideLst/>
    </p:cSldViewPr>
  </p:slideViewPr>
  <p:notesTextViewPr>
    <p:cViewPr>
      <p:scale>
        <a:sx n="1" d="1"/>
        <a:sy n="1" d="1"/>
      </p:scale>
      <p:origin x="0" y="0"/>
    </p:cViewPr>
  </p:notesTextViewPr>
  <p:sorterViewPr>
    <p:cViewPr>
      <p:scale>
        <a:sx n="73" d="100"/>
        <a:sy n="73"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a:defRPr sz="1200"/>
            </a:lvl1pPr>
          </a:lstStyle>
          <a:p>
            <a:endParaRPr lang="en-US" altLang="x-none"/>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a:defRPr sz="1200"/>
            </a:lvl1pPr>
          </a:lstStyle>
          <a:p>
            <a:fld id="{95C4DE98-8EDA-A841-B9A6-06EFCCAA01C1}" type="datetimeFigureOut">
              <a:rPr lang="en-US" altLang="x-none"/>
              <a:pPr/>
              <a:t>1/19/2020</a:t>
            </a:fld>
            <a:endParaRPr lang="en-US" altLang="x-none"/>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a:defRPr sz="1200"/>
            </a:lvl1pPr>
          </a:lstStyle>
          <a:p>
            <a:endParaRPr lang="en-US" altLang="x-none"/>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a:defRPr sz="1200"/>
            </a:lvl1pPr>
          </a:lstStyle>
          <a:p>
            <a:fld id="{13A37EE4-913C-7B46-861C-DB0D9484C441}" type="slidenum">
              <a:rPr lang="en-US" altLang="x-none"/>
              <a:pPr/>
              <a:t>‹N›</a:t>
            </a:fld>
            <a:endParaRPr lang="en-US" altLang="x-none"/>
          </a:p>
        </p:txBody>
      </p:sp>
    </p:spTree>
    <p:extLst>
      <p:ext uri="{BB962C8B-B14F-4D97-AF65-F5344CB8AC3E}">
        <p14:creationId xmlns:p14="http://schemas.microsoft.com/office/powerpoint/2010/main" val="4134977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p:cNvSpPr>
          <p:nvPr>
            <p:ph type="sldImg"/>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sp>
      <p:sp>
        <p:nvSpPr>
          <p:cNvPr id="4098"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x-none" altLang="x-none" noProof="0">
                <a:sym typeface="Helvetica Neue" charset="0"/>
              </a:rPr>
              <a:t>Click to edit Master text styles</a:t>
            </a:r>
          </a:p>
          <a:p>
            <a:pPr lvl="1"/>
            <a:r>
              <a:rPr lang="x-none" altLang="x-none" noProof="0">
                <a:sym typeface="Helvetica Neue" charset="0"/>
              </a:rPr>
              <a:t>Second level</a:t>
            </a:r>
          </a:p>
          <a:p>
            <a:pPr lvl="2"/>
            <a:r>
              <a:rPr lang="x-none" altLang="x-none" noProof="0">
                <a:sym typeface="Helvetica Neue" charset="0"/>
              </a:rPr>
              <a:t>Third level</a:t>
            </a:r>
          </a:p>
          <a:p>
            <a:pPr lvl="3"/>
            <a:r>
              <a:rPr lang="x-none" altLang="x-none" noProof="0">
                <a:sym typeface="Helvetica Neue" charset="0"/>
              </a:rPr>
              <a:t>Fourth level</a:t>
            </a:r>
          </a:p>
          <a:p>
            <a:pPr lvl="4"/>
            <a:r>
              <a:rPr lang="x-none" altLang="x-none" noProof="0">
                <a:sym typeface="Helvetica Neue" charset="0"/>
              </a:rPr>
              <a:t>Fifth level</a:t>
            </a:r>
          </a:p>
        </p:txBody>
      </p:sp>
    </p:spTree>
    <p:extLst>
      <p:ext uri="{BB962C8B-B14F-4D97-AF65-F5344CB8AC3E}">
        <p14:creationId xmlns:p14="http://schemas.microsoft.com/office/powerpoint/2010/main" val="4105765660"/>
      </p:ext>
    </p:extLst>
  </p:cSld>
  <p:clrMap bg1="lt1" tx1="dk1" bg2="lt2" tx2="dk2" accent1="accent1" accent2="accent2" accent3="accent3" accent4="accent4" accent5="accent5" accent6="accent6" hlink="hlink" folHlink="folHlink"/>
  <p:notesStyle>
    <a:lvl1pPr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1pPr>
    <a:lvl2pPr indent="2286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2pPr>
    <a:lvl3pPr indent="4572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3pPr>
    <a:lvl4pPr indent="6858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4pPr>
    <a:lvl5pPr indent="914400" algn="l" defTabSz="457200" rtl="0" eaLnBrk="0" fontAlgn="base" hangingPunct="0">
      <a:lnSpc>
        <a:spcPct val="117000"/>
      </a:lnSpc>
      <a:spcBef>
        <a:spcPct val="0"/>
      </a:spcBef>
      <a:spcAft>
        <a:spcPct val="0"/>
      </a:spcAft>
      <a:defRPr sz="2200" kern="1200">
        <a:solidFill>
          <a:srgbClr val="000000"/>
        </a:solidFill>
        <a:latin typeface="Helvetica Neue" charset="0"/>
        <a:ea typeface="Helvetica Neue" charset="0"/>
        <a:cs typeface="Helvetica Neue" charset="0"/>
        <a:sym typeface="Helvetica Neu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emf"/><Relationship Id="rId4" Type="http://schemas.openxmlformats.org/officeDocument/2006/relationships/image" Target="../media/image6.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2" name="Rectangle 1"/>
          <p:cNvSpPr>
            <a:spLocks noGrp="1"/>
          </p:cNvSpPr>
          <p:nvPr>
            <p:ph type="sldNum" sz="quarter" idx="10"/>
          </p:nvPr>
        </p:nvSpPr>
        <p:spPr>
          <a:xfrm>
            <a:off x="22545675" y="1213676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F022265E-D897-9E41-BB1E-6376BE4E3B4C}" type="slidenum">
              <a:rPr lang="x-none" altLang="x-none"/>
              <a:pPr>
                <a:defRPr/>
              </a:pPr>
              <a:t>‹N›</a:t>
            </a:fld>
            <a:endParaRPr lang="x-none" altLang="x-none"/>
          </a:p>
        </p:txBody>
      </p:sp>
      <p:pic>
        <p:nvPicPr>
          <p:cNvPr id="8" name="Elemento grafico 7">
            <a:extLst>
              <a:ext uri="{FF2B5EF4-FFF2-40B4-BE49-F238E27FC236}">
                <a16:creationId xmlns:a16="http://schemas.microsoft.com/office/drawing/2014/main" xmlns="" id="{AF90C0C7-662E-4420-BD89-6BCFCB00A83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7405888" y="11754544"/>
            <a:ext cx="3820897" cy="1533741"/>
          </a:xfrm>
          <a:prstGeom prst="rect">
            <a:avLst/>
          </a:prstGeom>
        </p:spPr>
      </p:pic>
      <p:pic>
        <p:nvPicPr>
          <p:cNvPr id="69" name="Immagine 68">
            <a:extLst>
              <a:ext uri="{FF2B5EF4-FFF2-40B4-BE49-F238E27FC236}">
                <a16:creationId xmlns:a16="http://schemas.microsoft.com/office/drawing/2014/main" xmlns="" id="{944A4AD7-680A-4F7E-9747-F88F1D758BD1}"/>
              </a:ext>
            </a:extLst>
          </p:cNvPr>
          <p:cNvPicPr>
            <a:picLocks noChangeAspect="1"/>
          </p:cNvPicPr>
          <p:nvPr userDrawn="1"/>
        </p:nvPicPr>
        <p:blipFill>
          <a:blip r:embed="rId4"/>
          <a:stretch>
            <a:fillRect/>
          </a:stretch>
        </p:blipFill>
        <p:spPr>
          <a:xfrm>
            <a:off x="2686944" y="11821000"/>
            <a:ext cx="10552142" cy="1187953"/>
          </a:xfrm>
          <a:prstGeom prst="rect">
            <a:avLst/>
          </a:prstGeom>
        </p:spPr>
      </p:pic>
      <p:sp>
        <p:nvSpPr>
          <p:cNvPr id="71" name="Rettangolo 70">
            <a:extLst>
              <a:ext uri="{FF2B5EF4-FFF2-40B4-BE49-F238E27FC236}">
                <a16:creationId xmlns:a16="http://schemas.microsoft.com/office/drawing/2014/main" xmlns="" id="{C37EC7EE-20A7-4EBC-B06F-F5968418B4F1}"/>
              </a:ext>
            </a:extLst>
          </p:cNvPr>
          <p:cNvSpPr/>
          <p:nvPr userDrawn="1"/>
        </p:nvSpPr>
        <p:spPr bwMode="auto">
          <a:xfrm>
            <a:off x="0" y="0"/>
            <a:ext cx="24384000" cy="11250488"/>
          </a:xfrm>
          <a:prstGeom prst="rect">
            <a:avLst/>
          </a:prstGeom>
          <a:solidFill>
            <a:schemeClr val="accent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38100" tIns="38100" rIns="38100" bIns="38100" numCol="1" rtlCol="0" anchor="ctr" anchorCtr="0" compatLnSpc="1">
            <a:prstTxWarp prst="textNoShape">
              <a:avLst/>
            </a:prstTxWarp>
            <a:spAutoFit/>
          </a:bodyPr>
          <a:lstStyle/>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a:ln>
                <a:noFill/>
              </a:ln>
              <a:solidFill>
                <a:srgbClr val="74808C"/>
              </a:solidFill>
              <a:effectLst/>
              <a:latin typeface="Poppins" charset="0"/>
              <a:ea typeface="Poppins" charset="0"/>
              <a:cs typeface="Poppins" charset="0"/>
              <a:sym typeface="Poppins" charset="0"/>
            </a:endParaRPr>
          </a:p>
        </p:txBody>
      </p:sp>
    </p:spTree>
    <p:extLst>
      <p:ext uri="{BB962C8B-B14F-4D97-AF65-F5344CB8AC3E}">
        <p14:creationId xmlns:p14="http://schemas.microsoft.com/office/powerpoint/2010/main" val="75259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aster Page">
    <p:spTree>
      <p:nvGrpSpPr>
        <p:cNvPr id="1" name=""/>
        <p:cNvGrpSpPr/>
        <p:nvPr/>
      </p:nvGrpSpPr>
      <p:grpSpPr>
        <a:xfrm>
          <a:off x="0" y="0"/>
          <a:ext cx="0" cy="0"/>
          <a:chOff x="0" y="0"/>
          <a:chExt cx="0" cy="0"/>
        </a:xfrm>
      </p:grpSpPr>
      <p:sp>
        <p:nvSpPr>
          <p:cNvPr id="2" name="Rectangle 1"/>
          <p:cNvSpPr>
            <a:spLocks noGrp="1"/>
          </p:cNvSpPr>
          <p:nvPr>
            <p:ph type="sldNum" sz="quarter" idx="10"/>
          </p:nvPr>
        </p:nvSpPr>
        <p:spPr>
          <a:xfrm>
            <a:off x="22545675" y="1249680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F022265E-D897-9E41-BB1E-6376BE4E3B4C}" type="slidenum">
              <a:rPr lang="x-none" altLang="x-none"/>
              <a:pPr>
                <a:defRPr/>
              </a:pPr>
              <a:t>‹N›</a:t>
            </a:fld>
            <a:endParaRPr lang="x-none" altLang="x-none"/>
          </a:p>
        </p:txBody>
      </p:sp>
      <p:sp>
        <p:nvSpPr>
          <p:cNvPr id="6" name="Rettangolo 5">
            <a:extLst>
              <a:ext uri="{FF2B5EF4-FFF2-40B4-BE49-F238E27FC236}">
                <a16:creationId xmlns:a16="http://schemas.microsoft.com/office/drawing/2014/main" xmlns="" id="{C2CBDB67-98D3-4E4C-A2B6-FED020CFF953}"/>
              </a:ext>
            </a:extLst>
          </p:cNvPr>
          <p:cNvSpPr/>
          <p:nvPr userDrawn="1"/>
        </p:nvSpPr>
        <p:spPr bwMode="auto">
          <a:xfrm>
            <a:off x="0" y="11843399"/>
            <a:ext cx="24384000" cy="1872601"/>
          </a:xfrm>
          <a:prstGeom prst="rect">
            <a:avLst/>
          </a:prstGeom>
          <a:solidFill>
            <a:schemeClr val="bg2"/>
          </a:solidFill>
          <a:ln w="12700" cap="flat" cmpd="sng" algn="ctr">
            <a:noFill/>
            <a:prstDash val="solid"/>
            <a:miter lim="400000"/>
            <a:headEnd type="none" w="med" len="med"/>
            <a:tailEnd type="none" w="med" len="med"/>
          </a:ln>
          <a:effectLst>
            <a:outerShdw blurRad="25400" algn="ctr" rotWithShape="0">
              <a:srgbClr val="000000">
                <a:alpha val="50000"/>
              </a:srgbClr>
            </a:outerShdw>
          </a:effectLst>
        </p:spPr>
        <p:txBody>
          <a:bodyPr vert="horz" wrap="square" lIns="38100" tIns="38100" rIns="38100" bIns="38100" numCol="1" rtlCol="0" anchor="ctr" anchorCtr="0" compatLnSpc="1">
            <a:prstTxWarp prst="textNoShape">
              <a:avLst/>
            </a:prstTxWarp>
            <a:spAutoFit/>
          </a:bodyPr>
          <a:lstStyle/>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a:ln>
                <a:noFill/>
              </a:ln>
              <a:solidFill>
                <a:srgbClr val="74808C"/>
              </a:solidFill>
              <a:effectLst/>
              <a:latin typeface="Poppins" charset="0"/>
              <a:ea typeface="Poppins" charset="0"/>
              <a:cs typeface="Poppins" charset="0"/>
              <a:sym typeface="Poppins" charset="0"/>
            </a:endParaRPr>
          </a:p>
        </p:txBody>
      </p:sp>
      <p:sp>
        <p:nvSpPr>
          <p:cNvPr id="11" name="Rectangle 4">
            <a:extLst>
              <a:ext uri="{FF2B5EF4-FFF2-40B4-BE49-F238E27FC236}">
                <a16:creationId xmlns:a16="http://schemas.microsoft.com/office/drawing/2014/main" xmlns="" id="{36B12429-7793-4643-8A52-3F4594F49F8B}"/>
              </a:ext>
            </a:extLst>
          </p:cNvPr>
          <p:cNvSpPr txBox="1">
            <a:spLocks/>
          </p:cNvSpPr>
          <p:nvPr userDrawn="1"/>
        </p:nvSpPr>
        <p:spPr bwMode="auto">
          <a:xfrm>
            <a:off x="21814458" y="12590166"/>
            <a:ext cx="89535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defPPr>
              <a:defRPr lang="x-none"/>
            </a:defPPr>
            <a:lvl1pPr algn="ctr" defTabSz="825500" rtl="0" eaLnBrk="1" fontAlgn="base" hangingPunct="0">
              <a:spcBef>
                <a:spcPct val="0"/>
              </a:spcBef>
              <a:spcAft>
                <a:spcPct val="0"/>
              </a:spcAft>
              <a:defRPr sz="2000" b="0" i="0" kern="1200">
                <a:solidFill>
                  <a:schemeClr val="accent5"/>
                </a:solidFill>
                <a:latin typeface="Open Sans" charset="0"/>
                <a:ea typeface="Open Sans" charset="0"/>
                <a:cs typeface="Open Sans" charset="0"/>
                <a:sym typeface="Poppins" charset="0"/>
              </a:defRPr>
            </a:lvl1pPr>
            <a:lvl2pPr marL="457200" indent="-2286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2pPr>
            <a:lvl3pPr marL="914400" indent="-4572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3pPr>
            <a:lvl4pPr marL="1371600" indent="-6858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4pPr>
            <a:lvl5pPr marL="1828800" indent="-914400" algn="l" defTabSz="825500" rtl="0" eaLnBrk="0" fontAlgn="base" hangingPunct="0">
              <a:spcBef>
                <a:spcPct val="0"/>
              </a:spcBef>
              <a:spcAft>
                <a:spcPct val="0"/>
              </a:spcAft>
              <a:defRPr sz="2000" kern="1200">
                <a:solidFill>
                  <a:srgbClr val="74808C"/>
                </a:solidFill>
                <a:latin typeface="Poppins" charset="0"/>
                <a:ea typeface="Poppins" charset="0"/>
                <a:cs typeface="Poppins" charset="0"/>
                <a:sym typeface="Poppins" charset="0"/>
              </a:defRPr>
            </a:lvl5pPr>
            <a:lvl6pPr marL="2286000" algn="l" defTabSz="914400" rtl="0" eaLnBrk="1" latinLnBrk="0" hangingPunct="1">
              <a:defRPr sz="2000" kern="1200">
                <a:solidFill>
                  <a:srgbClr val="74808C"/>
                </a:solidFill>
                <a:latin typeface="Poppins" charset="0"/>
                <a:ea typeface="Poppins" charset="0"/>
                <a:cs typeface="Poppins" charset="0"/>
                <a:sym typeface="Poppins" charset="0"/>
              </a:defRPr>
            </a:lvl6pPr>
            <a:lvl7pPr marL="2743200" algn="l" defTabSz="914400" rtl="0" eaLnBrk="1" latinLnBrk="0" hangingPunct="1">
              <a:defRPr sz="2000" kern="1200">
                <a:solidFill>
                  <a:srgbClr val="74808C"/>
                </a:solidFill>
                <a:latin typeface="Poppins" charset="0"/>
                <a:ea typeface="Poppins" charset="0"/>
                <a:cs typeface="Poppins" charset="0"/>
                <a:sym typeface="Poppins" charset="0"/>
              </a:defRPr>
            </a:lvl7pPr>
            <a:lvl8pPr marL="3200400" algn="l" defTabSz="914400" rtl="0" eaLnBrk="1" latinLnBrk="0" hangingPunct="1">
              <a:defRPr sz="2000" kern="1200">
                <a:solidFill>
                  <a:srgbClr val="74808C"/>
                </a:solidFill>
                <a:latin typeface="Poppins" charset="0"/>
                <a:ea typeface="Poppins" charset="0"/>
                <a:cs typeface="Poppins" charset="0"/>
                <a:sym typeface="Poppins" charset="0"/>
              </a:defRPr>
            </a:lvl8pPr>
            <a:lvl9pPr marL="3657600" algn="l" defTabSz="914400" rtl="0" eaLnBrk="1" latinLnBrk="0" hangingPunct="1">
              <a:defRPr sz="2000" kern="1200">
                <a:solidFill>
                  <a:srgbClr val="74808C"/>
                </a:solidFill>
                <a:latin typeface="Poppins" charset="0"/>
                <a:ea typeface="Poppins" charset="0"/>
                <a:cs typeface="Poppins" charset="0"/>
                <a:sym typeface="Poppins" charset="0"/>
              </a:defRPr>
            </a:lvl9pPr>
          </a:lstStyle>
          <a:p>
            <a:pPr>
              <a:defRPr/>
            </a:pPr>
            <a:fld id="{2514CAEF-40AC-E446-8E12-67B16236D6EB}" type="slidenum">
              <a:rPr lang="x-none" altLang="x-none" sz="2400" smtClean="0">
                <a:solidFill>
                  <a:schemeClr val="tx2"/>
                </a:solidFill>
              </a:rPr>
              <a:pPr>
                <a:defRPr/>
              </a:pPr>
              <a:t>‹N›</a:t>
            </a:fld>
            <a:endParaRPr lang="x-none" altLang="x-none" sz="2400" dirty="0">
              <a:solidFill>
                <a:schemeClr val="tx2"/>
              </a:solidFill>
            </a:endParaRPr>
          </a:p>
        </p:txBody>
      </p:sp>
      <p:cxnSp>
        <p:nvCxnSpPr>
          <p:cNvPr id="14" name="Connettore diritto 13">
            <a:extLst>
              <a:ext uri="{FF2B5EF4-FFF2-40B4-BE49-F238E27FC236}">
                <a16:creationId xmlns:a16="http://schemas.microsoft.com/office/drawing/2014/main" xmlns="" id="{CA42EAC5-308E-444E-A42D-21533DAD0A5B}"/>
              </a:ext>
            </a:extLst>
          </p:cNvPr>
          <p:cNvCxnSpPr>
            <a:cxnSpLocks/>
          </p:cNvCxnSpPr>
          <p:nvPr userDrawn="1"/>
        </p:nvCxnSpPr>
        <p:spPr bwMode="auto">
          <a:xfrm>
            <a:off x="6642273" y="12394033"/>
            <a:ext cx="0" cy="874867"/>
          </a:xfrm>
          <a:prstGeom prst="line">
            <a:avLst/>
          </a:prstGeom>
          <a:blipFill dpi="0" rotWithShape="0">
            <a:blip r:embed="rId2"/>
            <a:srcRect/>
            <a:tile tx="0" ty="0" sx="100000" sy="100000" flip="none" algn="tl"/>
          </a:blipFill>
          <a:ln w="19050" cap="flat" cmpd="sng" algn="ctr">
            <a:solidFill>
              <a:schemeClr val="tx2"/>
            </a:solidFill>
            <a:prstDash val="solid"/>
            <a:miter lim="400000"/>
            <a:headEnd type="none" w="med" len="med"/>
            <a:tailEnd type="none" w="med" len="med"/>
          </a:ln>
          <a:effectLst>
            <a:outerShdw blurRad="25400" algn="ctr" rotWithShape="0">
              <a:srgbClr val="000000">
                <a:alpha val="50000"/>
              </a:srgbClr>
            </a:outerShdw>
          </a:effectLst>
        </p:spPr>
      </p:cxnSp>
      <p:pic>
        <p:nvPicPr>
          <p:cNvPr id="17" name="Elemento grafico 16">
            <a:extLst>
              <a:ext uri="{FF2B5EF4-FFF2-40B4-BE49-F238E27FC236}">
                <a16:creationId xmlns:a16="http://schemas.microsoft.com/office/drawing/2014/main" xmlns="" id="{C2175665-0B87-4398-8000-C0C6C52E5472}"/>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6357190" y="12114584"/>
            <a:ext cx="3962602" cy="1590622"/>
          </a:xfrm>
          <a:prstGeom prst="rect">
            <a:avLst/>
          </a:prstGeom>
        </p:spPr>
      </p:pic>
      <p:pic>
        <p:nvPicPr>
          <p:cNvPr id="18" name="Immagine 17">
            <a:extLst>
              <a:ext uri="{FF2B5EF4-FFF2-40B4-BE49-F238E27FC236}">
                <a16:creationId xmlns:a16="http://schemas.microsoft.com/office/drawing/2014/main" xmlns="" id="{E240467C-45DF-4A90-A5B4-03E33A263CE2}"/>
              </a:ext>
            </a:extLst>
          </p:cNvPr>
          <p:cNvPicPr>
            <a:picLocks noChangeAspect="1"/>
          </p:cNvPicPr>
          <p:nvPr userDrawn="1"/>
        </p:nvPicPr>
        <p:blipFill>
          <a:blip r:embed="rId5"/>
          <a:stretch>
            <a:fillRect/>
          </a:stretch>
        </p:blipFill>
        <p:spPr>
          <a:xfrm>
            <a:off x="2016547" y="12330608"/>
            <a:ext cx="4260118" cy="901682"/>
          </a:xfrm>
          <a:prstGeom prst="rect">
            <a:avLst/>
          </a:prstGeom>
        </p:spPr>
      </p:pic>
    </p:spTree>
    <p:extLst>
      <p:ext uri="{BB962C8B-B14F-4D97-AF65-F5344CB8AC3E}">
        <p14:creationId xmlns:p14="http://schemas.microsoft.com/office/powerpoint/2010/main" val="326677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Master Page">
    <p:spTree>
      <p:nvGrpSpPr>
        <p:cNvPr id="1" name=""/>
        <p:cNvGrpSpPr/>
        <p:nvPr/>
      </p:nvGrpSpPr>
      <p:grpSpPr>
        <a:xfrm>
          <a:off x="0" y="0"/>
          <a:ext cx="0" cy="0"/>
          <a:chOff x="0" y="0"/>
          <a:chExt cx="0" cy="0"/>
        </a:xfrm>
      </p:grpSpPr>
      <p:sp>
        <p:nvSpPr>
          <p:cNvPr id="8" name="Segnaposto immagine 7">
            <a:extLst>
              <a:ext uri="{FF2B5EF4-FFF2-40B4-BE49-F238E27FC236}">
                <a16:creationId xmlns:a16="http://schemas.microsoft.com/office/drawing/2014/main" xmlns="" id="{3BC9AFBC-EC65-477D-B9D1-89F3B2523FF5}"/>
              </a:ext>
            </a:extLst>
          </p:cNvPr>
          <p:cNvSpPr>
            <a:spLocks noGrp="1"/>
          </p:cNvSpPr>
          <p:nvPr userDrawn="1">
            <p:ph type="pic" sz="quarter" idx="10"/>
          </p:nvPr>
        </p:nvSpPr>
        <p:spPr>
          <a:xfrm>
            <a:off x="13487400" y="0"/>
            <a:ext cx="10896600" cy="13716000"/>
          </a:xfrm>
          <a:solidFill>
            <a:schemeClr val="accent2"/>
          </a:solidFill>
        </p:spPr>
        <p:txBody>
          <a:bodyPr/>
          <a:lstStyle/>
          <a:p>
            <a:endParaRPr lang="it-IT"/>
          </a:p>
        </p:txBody>
      </p:sp>
    </p:spTree>
    <p:extLst>
      <p:ext uri="{BB962C8B-B14F-4D97-AF65-F5344CB8AC3E}">
        <p14:creationId xmlns:p14="http://schemas.microsoft.com/office/powerpoint/2010/main" val="352653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photo">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5314458" y="3906439"/>
            <a:ext cx="2447925" cy="2447925"/>
          </a:xfrm>
        </p:spPr>
        <p:txBody>
          <a:bodyPr/>
          <a:lstStyle/>
          <a:p>
            <a:pPr lvl="0"/>
            <a:endParaRPr lang="en-US" noProof="0">
              <a:sym typeface="Poppins" charset="0"/>
            </a:endParaRPr>
          </a:p>
        </p:txBody>
      </p:sp>
      <p:sp>
        <p:nvSpPr>
          <p:cNvPr id="5" name="Picture Placeholder 3"/>
          <p:cNvSpPr>
            <a:spLocks noGrp="1"/>
          </p:cNvSpPr>
          <p:nvPr>
            <p:ph type="pic" sz="quarter" idx="12"/>
          </p:nvPr>
        </p:nvSpPr>
        <p:spPr>
          <a:xfrm>
            <a:off x="8265993" y="3906439"/>
            <a:ext cx="2447925" cy="2447925"/>
          </a:xfrm>
        </p:spPr>
        <p:txBody>
          <a:bodyPr/>
          <a:lstStyle/>
          <a:p>
            <a:pPr lvl="0"/>
            <a:endParaRPr lang="en-US" noProof="0">
              <a:sym typeface="Poppins" charset="0"/>
            </a:endParaRPr>
          </a:p>
        </p:txBody>
      </p:sp>
      <p:sp>
        <p:nvSpPr>
          <p:cNvPr id="6" name="Picture Placeholder 3"/>
          <p:cNvSpPr>
            <a:spLocks noGrp="1"/>
          </p:cNvSpPr>
          <p:nvPr>
            <p:ph type="pic" sz="quarter" idx="13"/>
          </p:nvPr>
        </p:nvSpPr>
        <p:spPr>
          <a:xfrm>
            <a:off x="11183888" y="3906439"/>
            <a:ext cx="2447925" cy="2447925"/>
          </a:xfrm>
        </p:spPr>
        <p:txBody>
          <a:bodyPr/>
          <a:lstStyle/>
          <a:p>
            <a:pPr lvl="0"/>
            <a:endParaRPr lang="en-US" noProof="0">
              <a:sym typeface="Poppins" charset="0"/>
            </a:endParaRPr>
          </a:p>
        </p:txBody>
      </p:sp>
      <p:sp>
        <p:nvSpPr>
          <p:cNvPr id="7" name="Picture Placeholder 3"/>
          <p:cNvSpPr>
            <a:spLocks noGrp="1"/>
          </p:cNvSpPr>
          <p:nvPr>
            <p:ph type="pic" sz="quarter" idx="14"/>
          </p:nvPr>
        </p:nvSpPr>
        <p:spPr>
          <a:xfrm>
            <a:off x="14135423" y="3906439"/>
            <a:ext cx="2447925" cy="2447925"/>
          </a:xfrm>
        </p:spPr>
        <p:txBody>
          <a:bodyPr/>
          <a:lstStyle/>
          <a:p>
            <a:pPr lvl="0"/>
            <a:endParaRPr lang="en-US" noProof="0">
              <a:sym typeface="Poppins" charset="0"/>
            </a:endParaRPr>
          </a:p>
        </p:txBody>
      </p:sp>
      <p:sp>
        <p:nvSpPr>
          <p:cNvPr id="8" name="Picture Placeholder 3"/>
          <p:cNvSpPr>
            <a:spLocks noGrp="1"/>
          </p:cNvSpPr>
          <p:nvPr>
            <p:ph type="pic" sz="quarter" idx="15"/>
          </p:nvPr>
        </p:nvSpPr>
        <p:spPr>
          <a:xfrm>
            <a:off x="17086958" y="3906439"/>
            <a:ext cx="2447925" cy="2447925"/>
          </a:xfrm>
        </p:spPr>
        <p:txBody>
          <a:bodyPr/>
          <a:lstStyle/>
          <a:p>
            <a:pPr lvl="0"/>
            <a:endParaRPr lang="en-US" noProof="0">
              <a:sym typeface="Poppins" charset="0"/>
            </a:endParaRPr>
          </a:p>
        </p:txBody>
      </p:sp>
      <p:sp>
        <p:nvSpPr>
          <p:cNvPr id="9" name="Picture Placeholder 3"/>
          <p:cNvSpPr>
            <a:spLocks noGrp="1"/>
          </p:cNvSpPr>
          <p:nvPr>
            <p:ph type="pic" sz="quarter" idx="16"/>
          </p:nvPr>
        </p:nvSpPr>
        <p:spPr>
          <a:xfrm>
            <a:off x="5314458" y="6858000"/>
            <a:ext cx="2447925" cy="2447925"/>
          </a:xfrm>
        </p:spPr>
        <p:txBody>
          <a:bodyPr/>
          <a:lstStyle/>
          <a:p>
            <a:pPr lvl="0"/>
            <a:endParaRPr lang="en-US" noProof="0">
              <a:sym typeface="Poppins" charset="0"/>
            </a:endParaRPr>
          </a:p>
        </p:txBody>
      </p:sp>
      <p:sp>
        <p:nvSpPr>
          <p:cNvPr id="10" name="Picture Placeholder 3"/>
          <p:cNvSpPr>
            <a:spLocks noGrp="1"/>
          </p:cNvSpPr>
          <p:nvPr>
            <p:ph type="pic" sz="quarter" idx="17"/>
          </p:nvPr>
        </p:nvSpPr>
        <p:spPr>
          <a:xfrm>
            <a:off x="8265993" y="6858000"/>
            <a:ext cx="2447925" cy="2447925"/>
          </a:xfrm>
        </p:spPr>
        <p:txBody>
          <a:bodyPr/>
          <a:lstStyle/>
          <a:p>
            <a:pPr lvl="0"/>
            <a:endParaRPr lang="en-US" noProof="0">
              <a:sym typeface="Poppins" charset="0"/>
            </a:endParaRPr>
          </a:p>
        </p:txBody>
      </p:sp>
      <p:sp>
        <p:nvSpPr>
          <p:cNvPr id="11" name="Picture Placeholder 3"/>
          <p:cNvSpPr>
            <a:spLocks noGrp="1"/>
          </p:cNvSpPr>
          <p:nvPr>
            <p:ph type="pic" sz="quarter" idx="18"/>
          </p:nvPr>
        </p:nvSpPr>
        <p:spPr>
          <a:xfrm>
            <a:off x="11183888" y="6858000"/>
            <a:ext cx="2447925" cy="2447925"/>
          </a:xfrm>
        </p:spPr>
        <p:txBody>
          <a:bodyPr/>
          <a:lstStyle/>
          <a:p>
            <a:pPr lvl="0"/>
            <a:endParaRPr lang="en-US" noProof="0">
              <a:sym typeface="Poppins" charset="0"/>
            </a:endParaRPr>
          </a:p>
        </p:txBody>
      </p:sp>
      <p:sp>
        <p:nvSpPr>
          <p:cNvPr id="12" name="Picture Placeholder 3"/>
          <p:cNvSpPr>
            <a:spLocks noGrp="1"/>
          </p:cNvSpPr>
          <p:nvPr>
            <p:ph type="pic" sz="quarter" idx="19"/>
          </p:nvPr>
        </p:nvSpPr>
        <p:spPr>
          <a:xfrm>
            <a:off x="14135423" y="6858000"/>
            <a:ext cx="2447925" cy="2447925"/>
          </a:xfrm>
        </p:spPr>
        <p:txBody>
          <a:bodyPr/>
          <a:lstStyle/>
          <a:p>
            <a:pPr lvl="0"/>
            <a:endParaRPr lang="en-US" noProof="0">
              <a:sym typeface="Poppins" charset="0"/>
            </a:endParaRPr>
          </a:p>
        </p:txBody>
      </p:sp>
      <p:sp>
        <p:nvSpPr>
          <p:cNvPr id="13" name="Picture Placeholder 3"/>
          <p:cNvSpPr>
            <a:spLocks noGrp="1"/>
          </p:cNvSpPr>
          <p:nvPr>
            <p:ph type="pic" sz="quarter" idx="20"/>
          </p:nvPr>
        </p:nvSpPr>
        <p:spPr>
          <a:xfrm>
            <a:off x="17086958" y="6858000"/>
            <a:ext cx="2447925" cy="2447925"/>
          </a:xfrm>
        </p:spPr>
        <p:txBody>
          <a:bodyPr/>
          <a:lstStyle/>
          <a:p>
            <a:pPr lvl="0"/>
            <a:endParaRPr lang="en-US" noProof="0">
              <a:sym typeface="Poppins" charset="0"/>
            </a:endParaRPr>
          </a:p>
        </p:txBody>
      </p:sp>
      <p:sp>
        <p:nvSpPr>
          <p:cNvPr id="17" name="Rectangle 4"/>
          <p:cNvSpPr>
            <a:spLocks noGrp="1"/>
          </p:cNvSpPr>
          <p:nvPr>
            <p:ph type="sldNum" sz="quarter" idx="21"/>
          </p:nvPr>
        </p:nvSpPr>
        <p:spPr>
          <a:xfrm>
            <a:off x="22545675" y="12496800"/>
            <a:ext cx="895350" cy="482600"/>
          </a:xfrm>
        </p:spPr>
        <p:txBody>
          <a:bodyPr/>
          <a:lstStyle>
            <a:lvl1pPr>
              <a:defRPr b="0" i="0">
                <a:solidFill>
                  <a:schemeClr val="accent5"/>
                </a:solidFill>
                <a:latin typeface="Open Sans" charset="0"/>
                <a:ea typeface="Open Sans" charset="0"/>
                <a:cs typeface="Open Sans" charset="0"/>
              </a:defRPr>
            </a:lvl1pPr>
          </a:lstStyle>
          <a:p>
            <a:pPr>
              <a:defRPr/>
            </a:pPr>
            <a:fld id="{355BB0B9-C554-844A-8A1C-D7242B5F46A6}" type="slidenum">
              <a:rPr lang="x-none" altLang="x-none"/>
              <a:pPr>
                <a:defRPr/>
              </a:pPr>
              <a:t>‹N›</a:t>
            </a:fld>
            <a:endParaRPr lang="x-none" altLang="x-none"/>
          </a:p>
        </p:txBody>
      </p:sp>
    </p:spTree>
    <p:extLst>
      <p:ext uri="{BB962C8B-B14F-4D97-AF65-F5344CB8AC3E}">
        <p14:creationId xmlns:p14="http://schemas.microsoft.com/office/powerpoint/2010/main" val="25935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93210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bwMode="auto">
          <a:xfrm>
            <a:off x="2120900" y="2278063"/>
            <a:ext cx="20627975" cy="217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x-none" altLang="x-none">
                <a:sym typeface="Poppins Medium" charset="0"/>
              </a:rPr>
              <a:t>Click to edit Master title style</a:t>
            </a:r>
          </a:p>
        </p:txBody>
      </p:sp>
      <p:sp>
        <p:nvSpPr>
          <p:cNvPr id="1027" name="Rectangle 3"/>
          <p:cNvSpPr>
            <a:spLocks noGrp="1"/>
          </p:cNvSpPr>
          <p:nvPr>
            <p:ph type="body" idx="1"/>
          </p:nvPr>
        </p:nvSpPr>
        <p:spPr bwMode="auto">
          <a:xfrm>
            <a:off x="2271713" y="4670425"/>
            <a:ext cx="20477162" cy="7019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x-none" altLang="x-none">
                <a:sym typeface="Poppins" charset="0"/>
              </a:rPr>
              <a:t>Click to edit Master text styles</a:t>
            </a:r>
          </a:p>
          <a:p>
            <a:pPr lvl="1"/>
            <a:r>
              <a:rPr lang="x-none" altLang="x-none">
                <a:sym typeface="Poppins" charset="0"/>
              </a:rPr>
              <a:t>Second level</a:t>
            </a:r>
          </a:p>
          <a:p>
            <a:pPr lvl="2"/>
            <a:r>
              <a:rPr lang="x-none" altLang="x-none">
                <a:sym typeface="Poppins" charset="0"/>
              </a:rPr>
              <a:t>Third level</a:t>
            </a:r>
          </a:p>
          <a:p>
            <a:pPr lvl="3"/>
            <a:r>
              <a:rPr lang="x-none" altLang="x-none">
                <a:sym typeface="Poppins" charset="0"/>
              </a:rPr>
              <a:t>Fourth level</a:t>
            </a:r>
          </a:p>
          <a:p>
            <a:pPr lvl="4"/>
            <a:r>
              <a:rPr lang="x-none" altLang="x-none">
                <a:sym typeface="Poppins" charset="0"/>
              </a:rPr>
              <a:t>Fifth level</a:t>
            </a:r>
          </a:p>
        </p:txBody>
      </p:sp>
      <p:sp>
        <p:nvSpPr>
          <p:cNvPr id="1028" name="Rectangle 4"/>
          <p:cNvSpPr>
            <a:spLocks noGrp="1"/>
          </p:cNvSpPr>
          <p:nvPr>
            <p:ph type="sldNum" sz="quarter" idx="2"/>
          </p:nvPr>
        </p:nvSpPr>
        <p:spPr bwMode="auto">
          <a:xfrm>
            <a:off x="22545675" y="12352338"/>
            <a:ext cx="89535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lvl1pPr algn="ctr" eaLnBrk="1">
              <a:defRPr b="1" i="0">
                <a:solidFill>
                  <a:schemeClr val="accent5"/>
                </a:solidFill>
                <a:latin typeface="Open Sans Semibold" charset="0"/>
                <a:ea typeface="Open Sans Semibold" charset="0"/>
                <a:cs typeface="Open Sans Semibold" charset="0"/>
              </a:defRPr>
            </a:lvl1pPr>
          </a:lstStyle>
          <a:p>
            <a:pPr>
              <a:defRPr/>
            </a:pPr>
            <a:fld id="{93B7FB9D-53AB-1A4F-BD67-27AAAA326A67}" type="slidenum">
              <a:rPr lang="x-none" altLang="x-none"/>
              <a:pPr>
                <a:defRPr/>
              </a:pPr>
              <a:t>‹N›</a:t>
            </a:fld>
            <a:endParaRPr lang="x-none" altLang="x-none"/>
          </a:p>
        </p:txBody>
      </p:sp>
    </p:spTree>
  </p:cSld>
  <p:clrMap bg1="dk2" tx1="lt1" bg2="dk1" tx2="lt2" accent1="accent1" accent2="accent2" accent3="accent3" accent4="accent4" accent5="accent5" accent6="accent6" hlink="hlink" folHlink="folHlink"/>
  <p:sldLayoutIdLst>
    <p:sldLayoutId id="2147483791" r:id="rId1"/>
    <p:sldLayoutId id="2147483795" r:id="rId2"/>
    <p:sldLayoutId id="2147483796" r:id="rId3"/>
    <p:sldLayoutId id="2147483792" r:id="rId4"/>
    <p:sldLayoutId id="2147483797" r:id="rId5"/>
  </p:sldLayoutIdLst>
  <p:txStyles>
    <p:titleStyle>
      <a:lvl1pPr algn="l" defTabSz="825500" rtl="0" eaLnBrk="0" fontAlgn="base" hangingPunct="0">
        <a:spcBef>
          <a:spcPct val="0"/>
        </a:spcBef>
        <a:spcAft>
          <a:spcPct val="0"/>
        </a:spcAft>
        <a:defRPr sz="10000" b="1" kern="1200">
          <a:solidFill>
            <a:srgbClr val="272D30"/>
          </a:solidFill>
          <a:latin typeface="Open Sans Semibold" charset="0"/>
          <a:ea typeface="Open Sans Semibold" charset="0"/>
          <a:cs typeface="Open Sans Semibold" charset="0"/>
          <a:sym typeface="Poppins Medium" charset="0"/>
        </a:defRPr>
      </a:lvl1pPr>
      <a:lvl2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2pPr>
      <a:lvl3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3pPr>
      <a:lvl4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4pPr>
      <a:lvl5pPr algn="l" defTabSz="825500" rtl="0" eaLnBrk="0" fontAlgn="base" hangingPunct="0">
        <a:spcBef>
          <a:spcPct val="0"/>
        </a:spcBef>
        <a:spcAft>
          <a:spcPct val="0"/>
        </a:spcAft>
        <a:defRPr sz="10000" b="1">
          <a:solidFill>
            <a:srgbClr val="272D30"/>
          </a:solidFill>
          <a:latin typeface="Open Sans Semibold" charset="0"/>
          <a:ea typeface="Open Sans Semibold" charset="0"/>
          <a:cs typeface="Open Sans Semibold" charset="0"/>
          <a:sym typeface="Poppins Medium" charset="0"/>
        </a:defRPr>
      </a:lvl5pPr>
      <a:lvl6pPr marL="4572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6pPr>
      <a:lvl7pPr marL="9144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7pPr>
      <a:lvl8pPr marL="13716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8pPr>
      <a:lvl9pPr marL="1828800" algn="l" defTabSz="825500" rtl="0" fontAlgn="base" hangingPunct="0">
        <a:lnSpc>
          <a:spcPct val="80000"/>
        </a:lnSpc>
        <a:spcBef>
          <a:spcPct val="0"/>
        </a:spcBef>
        <a:spcAft>
          <a:spcPct val="0"/>
        </a:spcAft>
        <a:defRPr sz="10000">
          <a:solidFill>
            <a:srgbClr val="272D30"/>
          </a:solidFill>
          <a:latin typeface="Poppins Medium" charset="0"/>
          <a:ea typeface="Poppins Medium" charset="0"/>
          <a:cs typeface="Poppins Medium" charset="0"/>
          <a:sym typeface="Poppins Medium" charset="0"/>
        </a:defRPr>
      </a:lvl9pPr>
    </p:titleStyle>
    <p:bodyStyle>
      <a:lvl1pPr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1pPr>
      <a:lvl2pPr indent="2286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2pPr>
      <a:lvl3pPr indent="4572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3pPr>
      <a:lvl4pPr indent="6858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4pPr>
      <a:lvl5pPr indent="914400" algn="l" defTabSz="825500" rtl="0" eaLnBrk="0" fontAlgn="base" hangingPunct="0">
        <a:lnSpc>
          <a:spcPct val="150000"/>
        </a:lnSpc>
        <a:spcBef>
          <a:spcPct val="0"/>
        </a:spcBef>
        <a:spcAft>
          <a:spcPct val="0"/>
        </a:spcAft>
        <a:defRPr sz="2200" kern="1200">
          <a:solidFill>
            <a:srgbClr val="9B9A9C"/>
          </a:solidFill>
          <a:latin typeface="Open Sans" charset="0"/>
          <a:ea typeface="Open Sans" charset="0"/>
          <a:cs typeface="Open Sans" charset="0"/>
          <a:sym typeface="Poppi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2"/>
          <p:cNvSpPr txBox="1">
            <a:spLocks/>
          </p:cNvSpPr>
          <p:nvPr/>
        </p:nvSpPr>
        <p:spPr bwMode="auto">
          <a:xfrm>
            <a:off x="14496256" y="980347"/>
            <a:ext cx="7992888" cy="173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defRPr/>
            </a:pPr>
            <a:r>
              <a:rPr lang="it-IT" altLang="x-none" sz="3600" b="1" dirty="0">
                <a:solidFill>
                  <a:schemeClr val="bg2"/>
                </a:solidFill>
                <a:latin typeface="Open Sans" charset="0"/>
                <a:ea typeface="Open Sans" charset="0"/>
                <a:cs typeface="Open Sans" charset="0"/>
                <a:sym typeface="Poppins SemiBold" charset="0"/>
              </a:rPr>
              <a:t>PALERMO – </a:t>
            </a:r>
            <a:r>
              <a:rPr lang="it-IT" altLang="x-none" sz="3600" b="1" dirty="0" smtClean="0">
                <a:solidFill>
                  <a:schemeClr val="bg2"/>
                </a:solidFill>
                <a:latin typeface="Open Sans" charset="0"/>
                <a:ea typeface="Open Sans" charset="0"/>
                <a:cs typeface="Open Sans" charset="0"/>
                <a:sym typeface="Poppins SemiBold" charset="0"/>
              </a:rPr>
              <a:t>21 e 28 gennaio 2019</a:t>
            </a:r>
            <a:endParaRPr lang="x-none" altLang="x-none" sz="3600" b="1" dirty="0">
              <a:solidFill>
                <a:schemeClr val="bg2"/>
              </a:solidFill>
              <a:latin typeface="Open Sans" charset="0"/>
              <a:ea typeface="Open Sans" charset="0"/>
              <a:cs typeface="Open Sans" charset="0"/>
              <a:sym typeface="Poppins SemiBold" charset="0"/>
            </a:endParaRPr>
          </a:p>
          <a:p>
            <a:pPr eaLnBrk="1">
              <a:defRPr/>
            </a:pPr>
            <a:r>
              <a:rPr lang="it-IT" altLang="x-none" sz="2400" b="1" dirty="0">
                <a:solidFill>
                  <a:schemeClr val="bg2"/>
                </a:solidFill>
                <a:latin typeface="Open Sans" charset="0"/>
                <a:ea typeface="Open Sans" charset="0"/>
                <a:cs typeface="Open Sans" charset="0"/>
                <a:sym typeface="Poppins SemiBold" charset="0"/>
              </a:rPr>
              <a:t>Dipartimento della Funzione Pubblica </a:t>
            </a:r>
            <a:endParaRPr lang="it-IT" altLang="x-none" sz="2400" b="1" dirty="0" smtClean="0">
              <a:solidFill>
                <a:schemeClr val="bg2"/>
              </a:solidFill>
              <a:latin typeface="Open Sans" charset="0"/>
              <a:ea typeface="Open Sans" charset="0"/>
              <a:cs typeface="Open Sans" charset="0"/>
              <a:sym typeface="Poppins SemiBold" charset="0"/>
            </a:endParaRPr>
          </a:p>
          <a:p>
            <a:pPr eaLnBrk="1">
              <a:defRPr/>
            </a:pPr>
            <a:endParaRPr lang="it-IT" altLang="x-none" sz="2400" b="1" dirty="0">
              <a:solidFill>
                <a:schemeClr val="bg2"/>
              </a:solidFill>
              <a:latin typeface="Open Sans" charset="0"/>
              <a:ea typeface="Open Sans" charset="0"/>
              <a:cs typeface="Open Sans" charset="0"/>
              <a:sym typeface="Poppins SemiBold" charset="0"/>
            </a:endParaRPr>
          </a:p>
          <a:p>
            <a:pPr eaLnBrk="1">
              <a:defRPr/>
            </a:pPr>
            <a:r>
              <a:rPr lang="it-IT" altLang="x-none" sz="2400" b="1" dirty="0" smtClean="0">
                <a:solidFill>
                  <a:schemeClr val="bg2"/>
                </a:solidFill>
                <a:latin typeface="Open Sans" charset="0"/>
                <a:ea typeface="Open Sans" charset="0"/>
                <a:cs typeface="Open Sans" charset="0"/>
                <a:sym typeface="Poppins SemiBold" charset="0"/>
              </a:rPr>
              <a:t>Dott. Gaetano Vinci</a:t>
            </a:r>
            <a:endParaRPr lang="it-IT" altLang="x-none" sz="2400" b="1" dirty="0">
              <a:solidFill>
                <a:schemeClr val="bg2"/>
              </a:solidFill>
              <a:latin typeface="Open Sans" charset="0"/>
              <a:ea typeface="Open Sans" charset="0"/>
              <a:cs typeface="Open Sans" charset="0"/>
              <a:sym typeface="Poppins SemiBold" charset="0"/>
            </a:endParaRPr>
          </a:p>
        </p:txBody>
      </p:sp>
      <p:sp>
        <p:nvSpPr>
          <p:cNvPr id="9" name="Text Box 2">
            <a:extLst>
              <a:ext uri="{FF2B5EF4-FFF2-40B4-BE49-F238E27FC236}">
                <a16:creationId xmlns:a16="http://schemas.microsoft.com/office/drawing/2014/main" xmlns="" id="{3ADDB171-F640-4E05-8700-247EA1366DFC}"/>
              </a:ext>
            </a:extLst>
          </p:cNvPr>
          <p:cNvSpPr txBox="1">
            <a:spLocks/>
          </p:cNvSpPr>
          <p:nvPr/>
        </p:nvSpPr>
        <p:spPr bwMode="auto">
          <a:xfrm>
            <a:off x="2849942" y="3941896"/>
            <a:ext cx="8920241" cy="10877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lnSpc>
                <a:spcPts val="9000"/>
              </a:lnSpc>
              <a:defRPr/>
            </a:pPr>
            <a:r>
              <a:rPr lang="it-IT" altLang="x-none" sz="5000" dirty="0">
                <a:solidFill>
                  <a:schemeClr val="bg2"/>
                </a:solidFill>
                <a:latin typeface="Open Sans" charset="0"/>
                <a:ea typeface="Open Sans" charset="0"/>
                <a:cs typeface="Open Sans" charset="0"/>
                <a:sym typeface="Poppins SemiBold" charset="0"/>
              </a:rPr>
              <a:t>SEMINARIO</a:t>
            </a:r>
          </a:p>
        </p:txBody>
      </p:sp>
      <p:pic>
        <p:nvPicPr>
          <p:cNvPr id="66" name="Immagine 65">
            <a:extLst>
              <a:ext uri="{FF2B5EF4-FFF2-40B4-BE49-F238E27FC236}">
                <a16:creationId xmlns:a16="http://schemas.microsoft.com/office/drawing/2014/main" xmlns="" id="{1FB7D7B3-7BFB-4A7B-9C65-AB9E1D12822C}"/>
              </a:ext>
            </a:extLst>
          </p:cNvPr>
          <p:cNvPicPr>
            <a:picLocks noChangeAspect="1"/>
          </p:cNvPicPr>
          <p:nvPr/>
        </p:nvPicPr>
        <p:blipFill>
          <a:blip r:embed="rId2"/>
          <a:stretch>
            <a:fillRect/>
          </a:stretch>
        </p:blipFill>
        <p:spPr>
          <a:xfrm>
            <a:off x="1534816" y="1092093"/>
            <a:ext cx="5592762" cy="1189676"/>
          </a:xfrm>
          <a:prstGeom prst="rect">
            <a:avLst/>
          </a:prstGeom>
        </p:spPr>
      </p:pic>
      <p:sp>
        <p:nvSpPr>
          <p:cNvPr id="70" name="Text Box 2">
            <a:extLst>
              <a:ext uri="{FF2B5EF4-FFF2-40B4-BE49-F238E27FC236}">
                <a16:creationId xmlns:a16="http://schemas.microsoft.com/office/drawing/2014/main" xmlns="" id="{5E9E9186-4D62-47D2-BA41-FAB7419743BA}"/>
              </a:ext>
            </a:extLst>
          </p:cNvPr>
          <p:cNvSpPr txBox="1">
            <a:spLocks/>
          </p:cNvSpPr>
          <p:nvPr/>
        </p:nvSpPr>
        <p:spPr bwMode="auto">
          <a:xfrm>
            <a:off x="2808518" y="5794672"/>
            <a:ext cx="18024442" cy="9746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38100" tIns="38100" rIns="38100" bIns="38100" anchor="ctr">
            <a:spAutoFit/>
          </a:bodyPr>
          <a:lstStyle/>
          <a:p>
            <a:pPr eaLnBrk="1">
              <a:lnSpc>
                <a:spcPts val="7000"/>
              </a:lnSpc>
              <a:defRPr/>
            </a:pPr>
            <a:r>
              <a:rPr lang="it-IT" altLang="x-none" sz="6600" b="1" dirty="0" smtClean="0">
                <a:solidFill>
                  <a:schemeClr val="bg2"/>
                </a:solidFill>
                <a:latin typeface="Open Sans" charset="0"/>
                <a:ea typeface="Open Sans" charset="0"/>
                <a:cs typeface="Open Sans" charset="0"/>
                <a:sym typeface="Poppins SemiBold" charset="0"/>
              </a:rPr>
              <a:t>La selezione dei progetti</a:t>
            </a:r>
            <a:endParaRPr lang="x-none" altLang="x-none" sz="6600" b="1" dirty="0">
              <a:solidFill>
                <a:schemeClr val="bg2"/>
              </a:solidFill>
              <a:latin typeface="Open Sans" charset="0"/>
              <a:ea typeface="Open Sans" charset="0"/>
              <a:cs typeface="Open Sans" charset="0"/>
              <a:sym typeface="Poppins SemiBold" charset="0"/>
            </a:endParaRPr>
          </a:p>
        </p:txBody>
      </p:sp>
    </p:spTree>
    <p:extLst>
      <p:ext uri="{BB962C8B-B14F-4D97-AF65-F5344CB8AC3E}">
        <p14:creationId xmlns:p14="http://schemas.microsoft.com/office/powerpoint/2010/main" val="901507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6" name="Rounded Rectangle 4"/>
          <p:cNvSpPr/>
          <p:nvPr/>
        </p:nvSpPr>
        <p:spPr bwMode="auto">
          <a:xfrm>
            <a:off x="2253681" y="3075566"/>
            <a:ext cx="20015793"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b="1" dirty="0" smtClean="0">
                <a:latin typeface="Poppins"/>
                <a:sym typeface="Poppins Medium" charset="0"/>
              </a:rPr>
              <a:t>Regolamento 1303 art. 65</a:t>
            </a:r>
            <a:endParaRPr lang="it-IT" altLang="x-none" sz="4000" b="1" dirty="0">
              <a:latin typeface="Poppins"/>
              <a:sym typeface="Poppins Medium" charset="0"/>
            </a:endParaRPr>
          </a:p>
        </p:txBody>
      </p:sp>
      <p:sp>
        <p:nvSpPr>
          <p:cNvPr id="6" name="Rounded Rectangle 4"/>
          <p:cNvSpPr/>
          <p:nvPr/>
        </p:nvSpPr>
        <p:spPr bwMode="auto">
          <a:xfrm>
            <a:off x="2253681" y="4504396"/>
            <a:ext cx="20162240"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smtClean="0">
                <a:latin typeface="Poppins"/>
              </a:rPr>
              <a:t>Nota 13541 </a:t>
            </a:r>
            <a:r>
              <a:rPr lang="it-IT" sz="4000" b="1" dirty="0">
                <a:latin typeface="Poppins"/>
              </a:rPr>
              <a:t>del 10.8.2018 - Procedure per l'utilizzo dei progetti </a:t>
            </a:r>
            <a:r>
              <a:rPr lang="it-IT" sz="4000" b="1" dirty="0" smtClean="0">
                <a:latin typeface="Poppins"/>
              </a:rPr>
              <a:t>retrospettivi</a:t>
            </a:r>
            <a:endParaRPr lang="it-IT" altLang="x-none" sz="4000" b="1" dirty="0">
              <a:latin typeface="Poppins"/>
              <a:sym typeface="Poppins Medium" charset="0"/>
            </a:endParaRPr>
          </a:p>
        </p:txBody>
      </p:sp>
      <p:sp>
        <p:nvSpPr>
          <p:cNvPr id="7" name="Rounded Rectangle 4"/>
          <p:cNvSpPr/>
          <p:nvPr/>
        </p:nvSpPr>
        <p:spPr bwMode="auto">
          <a:xfrm>
            <a:off x="2253681" y="5933226"/>
            <a:ext cx="20015793"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defRPr/>
            </a:pPr>
            <a:r>
              <a:rPr lang="it-IT" altLang="x-none" sz="4000" b="1" dirty="0" smtClean="0">
                <a:latin typeface="Poppins"/>
                <a:sym typeface="Poppins Medium" charset="0"/>
              </a:rPr>
              <a:t>Nota Ares (2019) 6191486 del 07.10.2019 - Rapporto di Audit </a:t>
            </a:r>
            <a:r>
              <a:rPr lang="it-IT" altLang="x-none" sz="4000" b="1" dirty="0">
                <a:latin typeface="Poppins"/>
                <a:sym typeface="Poppins Medium" charset="0"/>
              </a:rPr>
              <a:t>n. REGC314IT0073</a:t>
            </a:r>
          </a:p>
        </p:txBody>
      </p:sp>
      <p:sp>
        <p:nvSpPr>
          <p:cNvPr id="8" name="Rounded Rectangle 4"/>
          <p:cNvSpPr/>
          <p:nvPr/>
        </p:nvSpPr>
        <p:spPr bwMode="auto">
          <a:xfrm>
            <a:off x="2253681" y="7350307"/>
            <a:ext cx="20015793"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eaLnBrk="1">
              <a:defRPr/>
            </a:pPr>
            <a:r>
              <a:rPr lang="it-IT" altLang="x-none" sz="4000" b="1" dirty="0" smtClean="0">
                <a:latin typeface="Poppins"/>
                <a:sym typeface="Poppins Medium" charset="0"/>
              </a:rPr>
              <a:t>DDG 505 Area VII del 26.09.2019 – Approvazione nuova pista di controllo</a:t>
            </a:r>
            <a:endParaRPr lang="it-IT" altLang="x-none" sz="4000" b="1" dirty="0">
              <a:latin typeface="Poppins"/>
              <a:sym typeface="Poppins Medium" charset="0"/>
            </a:endParaRPr>
          </a:p>
        </p:txBody>
      </p:sp>
      <p:sp>
        <p:nvSpPr>
          <p:cNvPr id="10" name="Rounded Rectangle 4"/>
          <p:cNvSpPr/>
          <p:nvPr/>
        </p:nvSpPr>
        <p:spPr bwMode="auto">
          <a:xfrm>
            <a:off x="2253681" y="8767388"/>
            <a:ext cx="20162240" cy="1839367"/>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smtClean="0"/>
              <a:t>AcAdG</a:t>
            </a:r>
            <a:r>
              <a:rPr lang="it-IT" sz="4000" b="1" dirty="0" smtClean="0"/>
              <a:t> Nota 13845 del 22.10.2019 – Indicazioni operative per la selezione progetti retrospettivi</a:t>
            </a:r>
            <a:endParaRPr lang="it-IT" altLang="x-none" sz="4000" b="1" dirty="0">
              <a:sym typeface="Poppins Medium" charset="0"/>
            </a:endParaRPr>
          </a:p>
        </p:txBody>
      </p:sp>
    </p:spTree>
    <p:extLst>
      <p:ext uri="{BB962C8B-B14F-4D97-AF65-F5344CB8AC3E}">
        <p14:creationId xmlns:p14="http://schemas.microsoft.com/office/powerpoint/2010/main" val="1138537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800" y="3411478"/>
            <a:ext cx="21900341" cy="7478970"/>
          </a:xfrm>
          <a:prstGeom prst="rect">
            <a:avLst/>
          </a:prstGeom>
        </p:spPr>
        <p:txBody>
          <a:bodyPr wrap="square">
            <a:spAutoFit/>
          </a:bodyPr>
          <a:lstStyle/>
          <a:p>
            <a:r>
              <a:rPr lang="it-IT" sz="4000" i="1" dirty="0" smtClean="0"/>
              <a:t>1</a:t>
            </a:r>
            <a:r>
              <a:rPr lang="it-IT" sz="4000" i="1" dirty="0"/>
              <a:t>. L’ammissibilità delle spese è determinata in base a norme nazionali, fatte salve norme specifiche previste nel presente regolamento o nelle norme specifiche di ciascun fondo, o sulla base degli stessi. </a:t>
            </a:r>
          </a:p>
          <a:p>
            <a:r>
              <a:rPr lang="it-IT" sz="4000" i="1" dirty="0"/>
              <a:t>2. Le spese sono ammissibili a una partecipazione dei fondi SIE se sono state sostenute da un beneficiario e pagate tra la data di presentazione del programma alla Commissione o il 1 o gennaio 2014, se anteriore, e il 31 dicembre </a:t>
            </a:r>
            <a:r>
              <a:rPr lang="it-IT" sz="4000" i="1" dirty="0" smtClean="0"/>
              <a:t>2023…</a:t>
            </a:r>
            <a:endParaRPr lang="it-IT" sz="4000" i="1" dirty="0"/>
          </a:p>
          <a:p>
            <a:r>
              <a:rPr lang="it-IT" sz="4000" i="1" dirty="0" smtClean="0"/>
              <a:t>…</a:t>
            </a:r>
          </a:p>
          <a:p>
            <a:r>
              <a:rPr lang="it-IT" sz="4000" i="1" dirty="0" smtClean="0"/>
              <a:t>6</a:t>
            </a:r>
            <a:r>
              <a:rPr lang="it-IT" sz="4000" i="1" dirty="0"/>
              <a:t>. </a:t>
            </a:r>
            <a:r>
              <a:rPr lang="it-IT" sz="4000" b="1" i="1" dirty="0"/>
              <a:t>Non sono selezionati per il sostegno dei fondi SIE </a:t>
            </a:r>
            <a:r>
              <a:rPr lang="it-IT" sz="4000" b="1" i="1" u="sng" dirty="0"/>
              <a:t>le operazioni portate materialmente a termine o completamente attuate</a:t>
            </a:r>
            <a:r>
              <a:rPr lang="it-IT" sz="4000" b="1" i="1" dirty="0"/>
              <a:t> prima che la domanda di finanziamento nell'ambito del programma sia presentata dal beneficiario all'autorità di gestione, a prescindere dal fatto che tutti i relativi pagamenti siano stati effettuati dal beneficiario. </a:t>
            </a:r>
          </a:p>
          <a:p>
            <a:endParaRPr lang="it-IT" sz="4000" i="1"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6" name="Rounded Rectangle 4"/>
          <p:cNvSpPr/>
          <p:nvPr/>
        </p:nvSpPr>
        <p:spPr bwMode="auto">
          <a:xfrm>
            <a:off x="1390800" y="768622"/>
            <a:ext cx="5328592" cy="1839367"/>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b="1" dirty="0" smtClean="0">
                <a:sym typeface="Poppins Medium" charset="0"/>
              </a:rPr>
              <a:t>Regolamento 1303 art. 65</a:t>
            </a:r>
            <a:endParaRPr lang="it-IT" altLang="x-none" sz="4000" b="1" dirty="0">
              <a:sym typeface="Poppins Medium" charset="0"/>
            </a:endParaRPr>
          </a:p>
        </p:txBody>
      </p:sp>
    </p:spTree>
    <p:extLst>
      <p:ext uri="{BB962C8B-B14F-4D97-AF65-F5344CB8AC3E}">
        <p14:creationId xmlns:p14="http://schemas.microsoft.com/office/powerpoint/2010/main" val="2785529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800" y="4675103"/>
            <a:ext cx="21900341" cy="6863417"/>
          </a:xfrm>
          <a:prstGeom prst="rect">
            <a:avLst/>
          </a:prstGeom>
        </p:spPr>
        <p:txBody>
          <a:bodyPr wrap="square">
            <a:spAutoFit/>
          </a:bodyPr>
          <a:lstStyle/>
          <a:p>
            <a:r>
              <a:rPr lang="it-IT" sz="4000" dirty="0"/>
              <a:t>I </a:t>
            </a:r>
            <a:r>
              <a:rPr lang="it-IT" sz="4000" dirty="0" smtClean="0"/>
              <a:t>progetti retrospettivi hanno l’obiettivo di ottimizzare l’utilizzo dei fondi SIE. </a:t>
            </a:r>
          </a:p>
          <a:p>
            <a:endParaRPr lang="it-IT" sz="4000" dirty="0"/>
          </a:p>
          <a:p>
            <a:r>
              <a:rPr lang="it-IT" sz="4000" dirty="0" smtClean="0"/>
              <a:t>L’utilizzo dei progetti retrospettivi consente di includere nell’ambito del PO FESR Sicilia 2014-2020 operazioni, che, sebbene originariamente </a:t>
            </a:r>
            <a:r>
              <a:rPr lang="it-IT" sz="4000" b="1" dirty="0" smtClean="0"/>
              <a:t>finanziate con fonti diverse </a:t>
            </a:r>
            <a:r>
              <a:rPr lang="it-IT" sz="4000" dirty="0" smtClean="0"/>
              <a:t>dai fondi SIE, risultano coerenti con gli obiettivi e le finalità del PO. </a:t>
            </a:r>
          </a:p>
          <a:p>
            <a:endParaRPr lang="it-IT" sz="4000" dirty="0"/>
          </a:p>
          <a:p>
            <a:r>
              <a:rPr lang="it-IT" sz="4000" dirty="0" smtClean="0"/>
              <a:t>Tale inclusione determina un incremento della quota di operazioni utili ai fini della certificazione della spesa (</a:t>
            </a:r>
            <a:r>
              <a:rPr lang="it-IT" sz="4000" b="1" dirty="0" smtClean="0"/>
              <a:t>overbooking</a:t>
            </a:r>
            <a:r>
              <a:rPr lang="it-IT" sz="4000" dirty="0" smtClean="0"/>
              <a:t>).</a:t>
            </a:r>
          </a:p>
          <a:p>
            <a:endParaRPr lang="it-IT" sz="4000" dirty="0"/>
          </a:p>
          <a:p>
            <a:endParaRPr lang="it-IT" sz="4000" dirty="0" smtClean="0"/>
          </a:p>
          <a:p>
            <a:endParaRPr lang="it-IT" sz="4000"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6" name="Rounded Rectangle 4"/>
          <p:cNvSpPr/>
          <p:nvPr/>
        </p:nvSpPr>
        <p:spPr bwMode="auto">
          <a:xfrm>
            <a:off x="373261" y="407144"/>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smtClean="0"/>
              <a:t>AcAdG</a:t>
            </a:r>
            <a:r>
              <a:rPr lang="it-IT" sz="4000" b="1" dirty="0" smtClean="0"/>
              <a:t> Nota </a:t>
            </a:r>
            <a:r>
              <a:rPr lang="it-IT" sz="4000" b="1" dirty="0"/>
              <a:t>13541 del 10.8.2018 - Procedure per l'utilizzo dei progetti </a:t>
            </a:r>
            <a:r>
              <a:rPr lang="it-IT" sz="4000" b="1" dirty="0" smtClean="0"/>
              <a:t>retrospettivi</a:t>
            </a:r>
            <a:endParaRPr lang="it-IT" altLang="x-none" sz="4000" b="1" dirty="0">
              <a:sym typeface="Poppins Medium" charset="0"/>
            </a:endParaRPr>
          </a:p>
        </p:txBody>
      </p:sp>
    </p:spTree>
    <p:extLst>
      <p:ext uri="{BB962C8B-B14F-4D97-AF65-F5344CB8AC3E}">
        <p14:creationId xmlns:p14="http://schemas.microsoft.com/office/powerpoint/2010/main" val="1283521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800" y="4635614"/>
            <a:ext cx="21900341" cy="6247864"/>
          </a:xfrm>
          <a:prstGeom prst="rect">
            <a:avLst/>
          </a:prstGeom>
        </p:spPr>
        <p:txBody>
          <a:bodyPr wrap="square">
            <a:spAutoFit/>
          </a:bodyPr>
          <a:lstStyle/>
          <a:p>
            <a:r>
              <a:rPr lang="it-IT" sz="4000" dirty="0"/>
              <a:t>I </a:t>
            </a:r>
            <a:r>
              <a:rPr lang="it-IT" sz="4000" dirty="0" smtClean="0"/>
              <a:t>La procedura di imputazione dei progetti retrospettivi consta di 4 fasi:</a:t>
            </a:r>
          </a:p>
          <a:p>
            <a:pPr marL="742950" indent="-742950">
              <a:buFont typeface="+mj-lt"/>
              <a:buAutoNum type="arabicPeriod"/>
            </a:pPr>
            <a:r>
              <a:rPr lang="it-IT" sz="4000" dirty="0" smtClean="0"/>
              <a:t>Individuazione dei progetti retrospettivi: </a:t>
            </a:r>
            <a:r>
              <a:rPr lang="it-IT" sz="4000" dirty="0" err="1" smtClean="0"/>
              <a:t>AdG</a:t>
            </a:r>
            <a:r>
              <a:rPr lang="it-IT" sz="4000" dirty="0" smtClean="0"/>
              <a:t> e </a:t>
            </a:r>
            <a:r>
              <a:rPr lang="it-IT" sz="4000" dirty="0" err="1" smtClean="0"/>
              <a:t>CdR</a:t>
            </a:r>
            <a:r>
              <a:rPr lang="it-IT" sz="4000" dirty="0" smtClean="0"/>
              <a:t>  all’interno della programmazione nazionale unitaria (es. APQ, FSC, ecc.) oppure tra i progetti finanziati con altre risorse regionali, nazionali, ecc.</a:t>
            </a:r>
          </a:p>
          <a:p>
            <a:pPr marL="742950" indent="-742950">
              <a:buFont typeface="+mj-lt"/>
              <a:buAutoNum type="arabicPeriod"/>
            </a:pPr>
            <a:r>
              <a:rPr lang="it-IT" sz="4000" dirty="0" smtClean="0"/>
              <a:t>Verifica della coerenza programmatica </a:t>
            </a:r>
          </a:p>
          <a:p>
            <a:pPr marL="742950" indent="-742950">
              <a:buFont typeface="+mj-lt"/>
              <a:buAutoNum type="arabicPeriod"/>
            </a:pPr>
            <a:r>
              <a:rPr lang="it-IT" sz="4000" dirty="0" smtClean="0"/>
              <a:t>Predisposizione del provvedimenti di ammissione a finanziamento (comunicazione preliminare ai beneficiari, decreto di ammissione da inviare alla </a:t>
            </a:r>
            <a:r>
              <a:rPr lang="it-IT" sz="4000" dirty="0" err="1" smtClean="0"/>
              <a:t>CdC</a:t>
            </a:r>
            <a:r>
              <a:rPr lang="it-IT" sz="4000" dirty="0" smtClean="0"/>
              <a:t> per visto di legittimità);</a:t>
            </a:r>
          </a:p>
          <a:p>
            <a:pPr marL="742950" indent="-742950">
              <a:buFont typeface="+mj-lt"/>
              <a:buAutoNum type="arabicPeriod"/>
            </a:pPr>
            <a:r>
              <a:rPr lang="it-IT" sz="4000" dirty="0" smtClean="0"/>
              <a:t>Stipula della convenzioni e avvio dei programmi</a:t>
            </a:r>
          </a:p>
          <a:p>
            <a:pPr marL="742950" indent="-742950">
              <a:buFont typeface="+mj-lt"/>
              <a:buAutoNum type="arabicPeriod"/>
            </a:pPr>
            <a:endParaRPr lang="it-IT" sz="4000" b="1" dirty="0" smtClean="0"/>
          </a:p>
          <a:p>
            <a:r>
              <a:rPr lang="it-IT" sz="4000" b="1" dirty="0" smtClean="0"/>
              <a:t>I progetti retrospettivi continueranno a seguire il circuito finanziario dell’originaria fonte</a:t>
            </a:r>
            <a:endParaRPr lang="it-IT" sz="4000" b="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5" name="Rounded Rectangle 4"/>
          <p:cNvSpPr/>
          <p:nvPr/>
        </p:nvSpPr>
        <p:spPr bwMode="auto">
          <a:xfrm>
            <a:off x="373261" y="407144"/>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smtClean="0"/>
              <a:t>AcAdG</a:t>
            </a:r>
            <a:r>
              <a:rPr lang="it-IT" sz="4000" b="1" dirty="0" smtClean="0"/>
              <a:t> Nota </a:t>
            </a:r>
            <a:r>
              <a:rPr lang="it-IT" sz="4000" b="1" dirty="0"/>
              <a:t>13541 del 10.8.2018 - Procedure per l'utilizzo dei progetti </a:t>
            </a:r>
            <a:r>
              <a:rPr lang="it-IT" sz="4000" b="1" dirty="0" smtClean="0"/>
              <a:t>retrospettivi</a:t>
            </a:r>
            <a:endParaRPr lang="it-IT" altLang="x-none" sz="4000" b="1" dirty="0">
              <a:sym typeface="Poppins Medium" charset="0"/>
            </a:endParaRPr>
          </a:p>
        </p:txBody>
      </p:sp>
    </p:spTree>
    <p:extLst>
      <p:ext uri="{BB962C8B-B14F-4D97-AF65-F5344CB8AC3E}">
        <p14:creationId xmlns:p14="http://schemas.microsoft.com/office/powerpoint/2010/main" val="33643053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4426560"/>
            <a:ext cx="21900341" cy="6247864"/>
          </a:xfrm>
          <a:prstGeom prst="rect">
            <a:avLst/>
          </a:prstGeom>
        </p:spPr>
        <p:txBody>
          <a:bodyPr wrap="square">
            <a:spAutoFit/>
          </a:bodyPr>
          <a:lstStyle/>
          <a:p>
            <a:r>
              <a:rPr lang="it-IT" sz="4000" b="1" i="1" dirty="0" smtClean="0"/>
              <a:t>Interpretazione di «Operazioni non portate materialmente a termine»</a:t>
            </a:r>
          </a:p>
          <a:p>
            <a:endParaRPr lang="it-IT" sz="4000" dirty="0"/>
          </a:p>
          <a:p>
            <a:r>
              <a:rPr lang="it-IT" sz="4000" i="1" u="sng" dirty="0" smtClean="0"/>
              <a:t>Per interventi infrastrutturali pubblici</a:t>
            </a:r>
            <a:r>
              <a:rPr lang="it-IT" sz="4000" dirty="0" smtClean="0"/>
              <a:t>: l’emissione del collaudo ovvero del certificato di regolare esecuzione</a:t>
            </a:r>
          </a:p>
          <a:p>
            <a:endParaRPr lang="it-IT" sz="4000" dirty="0" smtClean="0"/>
          </a:p>
          <a:p>
            <a:r>
              <a:rPr lang="it-IT" sz="4000" i="1" u="sng" dirty="0" smtClean="0"/>
              <a:t>Per interventi afferenti all’acquisizione di beni e servizi</a:t>
            </a:r>
            <a:r>
              <a:rPr lang="it-IT" sz="4000" dirty="0" smtClean="0"/>
              <a:t>: l’ultimazione delle verifiche di conformità e l’emissione del relativo certificato</a:t>
            </a:r>
          </a:p>
          <a:p>
            <a:endParaRPr lang="it-IT" sz="4000" dirty="0" smtClean="0"/>
          </a:p>
          <a:p>
            <a:r>
              <a:rPr lang="it-IT" sz="4000" i="1" u="sng" dirty="0" smtClean="0"/>
              <a:t>Per interventi afferenti a regimi di aiuto</a:t>
            </a:r>
            <a:r>
              <a:rPr lang="it-IT" sz="4000" i="1" dirty="0" smtClean="0"/>
              <a:t>: </a:t>
            </a:r>
            <a:r>
              <a:rPr lang="it-IT" sz="4000" dirty="0" smtClean="0"/>
              <a:t>la dichiarazione presentata dal beneficiario per la richiesta di saldo.</a:t>
            </a:r>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5" name="Rounded Rectangle 4"/>
          <p:cNvSpPr/>
          <p:nvPr/>
        </p:nvSpPr>
        <p:spPr bwMode="auto">
          <a:xfrm>
            <a:off x="373261" y="407144"/>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smtClean="0"/>
              <a:t>AcAdG</a:t>
            </a:r>
            <a:r>
              <a:rPr lang="it-IT" sz="4000" b="1" dirty="0" smtClean="0"/>
              <a:t> Nota </a:t>
            </a:r>
            <a:r>
              <a:rPr lang="it-IT" sz="4000" b="1" dirty="0"/>
              <a:t>13541 del 10.8.2018 - Procedure per l'utilizzo dei progetti </a:t>
            </a:r>
            <a:r>
              <a:rPr lang="it-IT" sz="4000" b="1" dirty="0" smtClean="0"/>
              <a:t>retrospettivi</a:t>
            </a:r>
            <a:endParaRPr lang="it-IT" altLang="x-none" sz="4000" b="1" dirty="0">
              <a:sym typeface="Poppins Medium" charset="0"/>
            </a:endParaRPr>
          </a:p>
        </p:txBody>
      </p:sp>
    </p:spTree>
    <p:extLst>
      <p:ext uri="{BB962C8B-B14F-4D97-AF65-F5344CB8AC3E}">
        <p14:creationId xmlns:p14="http://schemas.microsoft.com/office/powerpoint/2010/main" val="65440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2969568"/>
            <a:ext cx="21900341" cy="7478970"/>
          </a:xfrm>
          <a:prstGeom prst="rect">
            <a:avLst/>
          </a:prstGeom>
        </p:spPr>
        <p:txBody>
          <a:bodyPr wrap="square">
            <a:spAutoFit/>
          </a:bodyPr>
          <a:lstStyle/>
          <a:p>
            <a:r>
              <a:rPr lang="it-IT" sz="4000" dirty="0" smtClean="0"/>
              <a:t>Audit  della Commissione dal 08/04/2019 al 4/05/2019 </a:t>
            </a:r>
            <a:r>
              <a:rPr lang="it-IT" sz="4000" dirty="0"/>
              <a:t>	</a:t>
            </a:r>
          </a:p>
          <a:p>
            <a:r>
              <a:rPr lang="it-IT" sz="4000" dirty="0"/>
              <a:t>Le attività di audit hanno riguardato, in particolare, i seguenti requisiti chiave:</a:t>
            </a:r>
          </a:p>
          <a:p>
            <a:pPr marL="571500" indent="-571500">
              <a:buFont typeface="Arial" panose="020B0604020202020204" pitchFamily="34" charset="0"/>
              <a:buChar char="•"/>
            </a:pPr>
            <a:r>
              <a:rPr lang="it-IT" sz="4000" dirty="0" smtClean="0"/>
              <a:t>RC </a:t>
            </a:r>
            <a:r>
              <a:rPr lang="it-IT" sz="4000" dirty="0"/>
              <a:t>1 Separazione appropriata delle </a:t>
            </a:r>
            <a:r>
              <a:rPr lang="it-IT" sz="4000" dirty="0" smtClean="0"/>
              <a:t>funzioni</a:t>
            </a:r>
          </a:p>
          <a:p>
            <a:pPr marL="571500" indent="-571500">
              <a:buFont typeface="Arial" panose="020B0604020202020204" pitchFamily="34" charset="0"/>
              <a:buChar char="•"/>
            </a:pPr>
            <a:endParaRPr lang="it-IT" sz="4000" dirty="0"/>
          </a:p>
          <a:p>
            <a:pPr marL="571500" indent="-571500">
              <a:buFont typeface="Arial" panose="020B0604020202020204" pitchFamily="34" charset="0"/>
              <a:buChar char="•"/>
            </a:pPr>
            <a:r>
              <a:rPr lang="it-IT" sz="4000" dirty="0" smtClean="0"/>
              <a:t>RC </a:t>
            </a:r>
            <a:r>
              <a:rPr lang="it-IT" sz="4000" dirty="0"/>
              <a:t>2 Selezione appropriata delle </a:t>
            </a:r>
            <a:r>
              <a:rPr lang="it-IT" sz="4000" dirty="0" smtClean="0"/>
              <a:t>operazioni</a:t>
            </a:r>
          </a:p>
          <a:p>
            <a:pPr marL="571500" indent="-571500">
              <a:buFont typeface="Arial" panose="020B0604020202020204" pitchFamily="34" charset="0"/>
              <a:buChar char="•"/>
            </a:pPr>
            <a:endParaRPr lang="it-IT" sz="4000" dirty="0"/>
          </a:p>
          <a:p>
            <a:pPr marL="571500" indent="-571500">
              <a:buFont typeface="Arial" panose="020B0604020202020204" pitchFamily="34" charset="0"/>
              <a:buChar char="•"/>
            </a:pPr>
            <a:r>
              <a:rPr lang="it-IT" sz="4000" dirty="0" smtClean="0"/>
              <a:t>RC </a:t>
            </a:r>
            <a:r>
              <a:rPr lang="it-IT" sz="4000" dirty="0"/>
              <a:t>4 Verifiche di gestione adeguate (incluso l'esercizio delle competenze attribuite all'</a:t>
            </a:r>
            <a:r>
              <a:rPr lang="it-IT" sz="4000" dirty="0" err="1"/>
              <a:t>AdG</a:t>
            </a:r>
            <a:r>
              <a:rPr lang="it-IT" sz="4000" dirty="0"/>
              <a:t> per la messa in atto di misure antifrode proporzionate – RC 7</a:t>
            </a:r>
            <a:r>
              <a:rPr lang="it-IT" sz="4000" dirty="0" smtClean="0"/>
              <a:t>)</a:t>
            </a:r>
          </a:p>
          <a:p>
            <a:pPr marL="571500" indent="-571500">
              <a:buFont typeface="Arial" panose="020B0604020202020204" pitchFamily="34" charset="0"/>
              <a:buChar char="•"/>
            </a:pPr>
            <a:endParaRPr lang="it-IT" sz="4000" dirty="0"/>
          </a:p>
          <a:p>
            <a:pPr marL="571500" indent="-571500">
              <a:buFont typeface="Arial" panose="020B0604020202020204" pitchFamily="34" charset="0"/>
              <a:buChar char="•"/>
            </a:pPr>
            <a:r>
              <a:rPr lang="it-IT" sz="4000" dirty="0" smtClean="0"/>
              <a:t>RC </a:t>
            </a:r>
            <a:r>
              <a:rPr lang="it-IT" sz="4000" dirty="0"/>
              <a:t>5 Pista di controllo </a:t>
            </a:r>
            <a:r>
              <a:rPr lang="it-IT" sz="4000" dirty="0" smtClean="0"/>
              <a:t>adeguata</a:t>
            </a:r>
          </a:p>
          <a:p>
            <a:pPr marL="571500" indent="-571500">
              <a:buFont typeface="Arial" panose="020B0604020202020204" pitchFamily="34" charset="0"/>
              <a:buChar char="•"/>
            </a:pPr>
            <a:endParaRPr lang="it-IT" sz="4000" dirty="0"/>
          </a:p>
          <a:p>
            <a:r>
              <a:rPr lang="it-IT" sz="4000" dirty="0" smtClean="0"/>
              <a:t>Esito comunicato con nota ARES (201) 6191486 del 07/10/2019</a:t>
            </a:r>
          </a:p>
        </p:txBody>
      </p:sp>
      <p:sp>
        <p:nvSpPr>
          <p:cNvPr id="8" name="Rettangolo 7"/>
          <p:cNvSpPr/>
          <p:nvPr/>
        </p:nvSpPr>
        <p:spPr>
          <a:xfrm>
            <a:off x="4797425" y="1049159"/>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Tree>
    <p:extLst>
      <p:ext uri="{BB962C8B-B14F-4D97-AF65-F5344CB8AC3E}">
        <p14:creationId xmlns:p14="http://schemas.microsoft.com/office/powerpoint/2010/main" val="15466721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4797425" y="809328"/>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pic>
        <p:nvPicPr>
          <p:cNvPr id="5" name="Immagine 4"/>
          <p:cNvPicPr>
            <a:picLocks noChangeAspect="1"/>
          </p:cNvPicPr>
          <p:nvPr/>
        </p:nvPicPr>
        <p:blipFill>
          <a:blip r:embed="rId2"/>
          <a:stretch>
            <a:fillRect/>
          </a:stretch>
        </p:blipFill>
        <p:spPr>
          <a:xfrm>
            <a:off x="814736" y="1961456"/>
            <a:ext cx="21962439" cy="9577064"/>
          </a:xfrm>
          <a:prstGeom prst="rect">
            <a:avLst/>
          </a:prstGeom>
        </p:spPr>
      </p:pic>
    </p:spTree>
    <p:extLst>
      <p:ext uri="{BB962C8B-B14F-4D97-AF65-F5344CB8AC3E}">
        <p14:creationId xmlns:p14="http://schemas.microsoft.com/office/powerpoint/2010/main" val="2770603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2825552"/>
            <a:ext cx="21900341" cy="8710077"/>
          </a:xfrm>
          <a:prstGeom prst="rect">
            <a:avLst/>
          </a:prstGeom>
        </p:spPr>
        <p:txBody>
          <a:bodyPr wrap="square">
            <a:spAutoFit/>
          </a:bodyPr>
          <a:lstStyle/>
          <a:p>
            <a:r>
              <a:rPr lang="it-IT" sz="4000" dirty="0" smtClean="0"/>
              <a:t>Data Audit 08/04/2019 </a:t>
            </a:r>
            <a:r>
              <a:rPr lang="it-IT" sz="4000" dirty="0"/>
              <a:t>– 14/05/2019 	</a:t>
            </a:r>
          </a:p>
          <a:p>
            <a:r>
              <a:rPr lang="it-IT" sz="4000" dirty="0"/>
              <a:t>Le attività di audit hanno riguardato, in particolare, i seguenti requisiti chiave</a:t>
            </a:r>
            <a:r>
              <a:rPr lang="it-IT" sz="4000" dirty="0" smtClean="0"/>
              <a:t>:</a:t>
            </a:r>
          </a:p>
          <a:p>
            <a:endParaRPr lang="it-IT" sz="4000" dirty="0"/>
          </a:p>
          <a:p>
            <a:pPr marL="571500" indent="-571500">
              <a:buFont typeface="Arial" panose="020B0604020202020204" pitchFamily="34" charset="0"/>
              <a:buChar char="•"/>
            </a:pPr>
            <a:r>
              <a:rPr lang="it-IT" sz="4000" b="1" i="1" dirty="0" smtClean="0"/>
              <a:t>RC </a:t>
            </a:r>
            <a:r>
              <a:rPr lang="it-IT" sz="4000" b="1" i="1" dirty="0"/>
              <a:t>1 Separazione appropriata delle </a:t>
            </a:r>
            <a:r>
              <a:rPr lang="it-IT" sz="4000" b="1" i="1" dirty="0" smtClean="0"/>
              <a:t>funzioni</a:t>
            </a:r>
          </a:p>
          <a:p>
            <a:pPr marL="571500" indent="-571500">
              <a:buFont typeface="Arial" panose="020B0604020202020204" pitchFamily="34" charset="0"/>
              <a:buChar char="•"/>
            </a:pPr>
            <a:endParaRPr lang="it-IT" sz="4000" b="1" i="1" dirty="0"/>
          </a:p>
          <a:p>
            <a:pPr marL="571500" indent="-571500">
              <a:buFont typeface="Arial" panose="020B0604020202020204" pitchFamily="34" charset="0"/>
              <a:buChar char="•"/>
            </a:pPr>
            <a:r>
              <a:rPr lang="it-IT" sz="4000" b="1" i="1" dirty="0" smtClean="0"/>
              <a:t>RC </a:t>
            </a:r>
            <a:r>
              <a:rPr lang="it-IT" sz="4000" b="1" i="1" dirty="0"/>
              <a:t>2 Selezione appropriata delle </a:t>
            </a:r>
            <a:r>
              <a:rPr lang="it-IT" sz="4000" b="1" i="1" dirty="0" smtClean="0"/>
              <a:t>operazioni</a:t>
            </a:r>
          </a:p>
          <a:p>
            <a:pPr marL="571500" indent="-571500">
              <a:buFont typeface="Arial" panose="020B0604020202020204" pitchFamily="34" charset="0"/>
              <a:buChar char="•"/>
            </a:pPr>
            <a:endParaRPr lang="it-IT" sz="4000" b="1" i="1" dirty="0"/>
          </a:p>
          <a:p>
            <a:pPr marL="571500" indent="-571500">
              <a:buFont typeface="Arial" panose="020B0604020202020204" pitchFamily="34" charset="0"/>
              <a:buChar char="•"/>
            </a:pPr>
            <a:r>
              <a:rPr lang="it-IT" sz="4000" b="1" i="1" dirty="0" smtClean="0"/>
              <a:t>RC </a:t>
            </a:r>
            <a:r>
              <a:rPr lang="it-IT" sz="4000" b="1" i="1" dirty="0"/>
              <a:t>4 Verifiche di gestione adeguate (incluso l'esercizio delle competenze attribuite all'</a:t>
            </a:r>
            <a:r>
              <a:rPr lang="it-IT" sz="4000" b="1" i="1" dirty="0" err="1"/>
              <a:t>AdG</a:t>
            </a:r>
            <a:r>
              <a:rPr lang="it-IT" sz="4000" b="1" i="1" dirty="0"/>
              <a:t> per la messa in atto di misure antifrode proporzionate – RC 7</a:t>
            </a:r>
            <a:r>
              <a:rPr lang="it-IT" sz="4000" b="1" i="1" dirty="0" smtClean="0"/>
              <a:t>)</a:t>
            </a:r>
          </a:p>
          <a:p>
            <a:pPr marL="571500" indent="-571500">
              <a:buFont typeface="Arial" panose="020B0604020202020204" pitchFamily="34" charset="0"/>
              <a:buChar char="•"/>
            </a:pPr>
            <a:endParaRPr lang="it-IT" sz="4000" b="1" i="1" dirty="0"/>
          </a:p>
          <a:p>
            <a:pPr marL="571500" indent="-571500">
              <a:buFont typeface="Arial" panose="020B0604020202020204" pitchFamily="34" charset="0"/>
              <a:buChar char="•"/>
            </a:pPr>
            <a:r>
              <a:rPr lang="it-IT" sz="4000" b="1" i="1" dirty="0" smtClean="0"/>
              <a:t>RC </a:t>
            </a:r>
            <a:r>
              <a:rPr lang="it-IT" sz="4000" b="1" i="1" dirty="0"/>
              <a:t>5 Pista di controllo </a:t>
            </a:r>
            <a:r>
              <a:rPr lang="it-IT" sz="4000" b="1" i="1" dirty="0" smtClean="0"/>
              <a:t>adeguata</a:t>
            </a:r>
          </a:p>
          <a:p>
            <a:pPr marL="571500" indent="-571500">
              <a:buFont typeface="Arial" panose="020B0604020202020204" pitchFamily="34" charset="0"/>
              <a:buChar char="•"/>
            </a:pPr>
            <a:endParaRPr lang="it-IT" sz="4000" b="1" i="1" dirty="0" smtClean="0"/>
          </a:p>
          <a:p>
            <a:pPr marL="571500" indent="-571500">
              <a:buFont typeface="Arial" panose="020B0604020202020204" pitchFamily="34" charset="0"/>
              <a:buChar char="•"/>
            </a:pPr>
            <a:endParaRPr lang="it-IT" sz="4000" b="1" i="1" dirty="0"/>
          </a:p>
          <a:p>
            <a:r>
              <a:rPr lang="it-IT" sz="4000" dirty="0" smtClean="0"/>
              <a:t>Di seguito si esamineranno alcuni punti di interesse per le  nostre finalità</a:t>
            </a:r>
            <a:endParaRPr lang="it-IT" sz="4000"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Tree>
    <p:extLst>
      <p:ext uri="{BB962C8B-B14F-4D97-AF65-F5344CB8AC3E}">
        <p14:creationId xmlns:p14="http://schemas.microsoft.com/office/powerpoint/2010/main" val="23228311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745969"/>
            <a:ext cx="21900341" cy="5632311"/>
          </a:xfrm>
          <a:prstGeom prst="rect">
            <a:avLst/>
          </a:prstGeom>
        </p:spPr>
        <p:txBody>
          <a:bodyPr wrap="square">
            <a:spAutoFit/>
          </a:bodyPr>
          <a:lstStyle/>
          <a:p>
            <a:r>
              <a:rPr lang="it-IT" sz="4000" i="1" dirty="0" smtClean="0"/>
              <a:t>I </a:t>
            </a:r>
            <a:r>
              <a:rPr lang="it-IT" sz="4000" i="1" dirty="0"/>
              <a:t>revisori della Commissione hanno rilevato che l'</a:t>
            </a:r>
            <a:r>
              <a:rPr lang="it-IT" sz="4000" i="1" dirty="0" err="1"/>
              <a:t>AdG</a:t>
            </a:r>
            <a:r>
              <a:rPr lang="it-IT" sz="4000" i="1" dirty="0"/>
              <a:t> ha selezionato un ingente numero di progetti </a:t>
            </a:r>
            <a:r>
              <a:rPr lang="it-IT" sz="4000" i="1" dirty="0" smtClean="0"/>
              <a:t>retrospettivi, ... hanno </a:t>
            </a:r>
            <a:r>
              <a:rPr lang="it-IT" sz="4000" i="1" dirty="0"/>
              <a:t>rilevato che non esistono procedure chiare per la fase di selezione. Inoltre il documento "Requisiti di ammissibilità e criteri di selezione delle operazioni" non fornisce criteri specifici per la selezione dei progetti retrospettivi. A parte la nota </a:t>
            </a:r>
            <a:r>
              <a:rPr lang="it-IT" sz="4000" i="1" dirty="0" err="1"/>
              <a:t>prot</a:t>
            </a:r>
            <a:r>
              <a:rPr lang="it-IT" sz="4000" i="1" dirty="0"/>
              <a:t>. 13541 (del 10.8.2018), che è assai generica, l'</a:t>
            </a:r>
            <a:r>
              <a:rPr lang="it-IT" sz="4000" i="1" dirty="0" err="1"/>
              <a:t>AdG</a:t>
            </a:r>
            <a:r>
              <a:rPr lang="it-IT" sz="4000" i="1" dirty="0"/>
              <a:t> non ha definito linee guida chiare per la selezione di questo tipo di operazione. Pertanto i servizi della Commissione hanno riscontrato un rischio elevato di arbitrarietà nel processo di selezione e di mancato rispetto di pertinenza del progetto con gli obiettivi del PO e con l’Art. 125(3)(e) RDC. </a:t>
            </a:r>
            <a:endParaRPr lang="it-IT" sz="4000" i="1" dirty="0" smtClean="0"/>
          </a:p>
          <a:p>
            <a:endParaRPr lang="it-IT" sz="4000" i="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4319125" y="2546553"/>
            <a:ext cx="17808273" cy="707886"/>
          </a:xfrm>
          <a:prstGeom prst="rect">
            <a:avLst/>
          </a:prstGeom>
        </p:spPr>
        <p:txBody>
          <a:bodyPr wrap="none">
            <a:spAutoFit/>
          </a:bodyPr>
          <a:lstStyle/>
          <a:p>
            <a:r>
              <a:rPr lang="it-IT" sz="4000" b="1" dirty="0"/>
              <a:t>RC 1: Assenza di procedure dettagliate per la selezione delle operazioni </a:t>
            </a:r>
          </a:p>
        </p:txBody>
      </p:sp>
    </p:spTree>
    <p:extLst>
      <p:ext uri="{BB962C8B-B14F-4D97-AF65-F5344CB8AC3E}">
        <p14:creationId xmlns:p14="http://schemas.microsoft.com/office/powerpoint/2010/main" val="36914964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329608"/>
            <a:ext cx="21900341" cy="7478970"/>
          </a:xfrm>
          <a:prstGeom prst="rect">
            <a:avLst/>
          </a:prstGeom>
        </p:spPr>
        <p:txBody>
          <a:bodyPr wrap="square">
            <a:spAutoFit/>
          </a:bodyPr>
          <a:lstStyle/>
          <a:p>
            <a:r>
              <a:rPr lang="it-IT" sz="4000" i="1" dirty="0" smtClean="0"/>
              <a:t>…</a:t>
            </a:r>
          </a:p>
          <a:p>
            <a:r>
              <a:rPr lang="it-IT" sz="4000" i="1" dirty="0" smtClean="0"/>
              <a:t>I </a:t>
            </a:r>
            <a:r>
              <a:rPr lang="it-IT" sz="4000" i="1" dirty="0"/>
              <a:t>revisori della Commissione hanno inoltre rilevato una pista di controllo inadeguata (RFC 5) riguardo alla valutazione effettuata per garantire che le operazioni selezionate soddisfino i criteri di selezione del comitato di sorveglianza e siano pertanto idonee al finanziamento</a:t>
            </a:r>
            <a:r>
              <a:rPr lang="it-IT" sz="4000" i="1" dirty="0" smtClean="0"/>
              <a:t>.</a:t>
            </a:r>
          </a:p>
          <a:p>
            <a:r>
              <a:rPr lang="it-IT" sz="4000" i="1" dirty="0" smtClean="0"/>
              <a:t>In </a:t>
            </a:r>
            <a:r>
              <a:rPr lang="it-IT" sz="4000" i="1" dirty="0"/>
              <a:t>particolare è stata rilevata, a tale riguardo, l'assenza di documenti giustificativi. Le uniche informazioni disponibili sono quelle fornite in corrispondenza di un punto di controllo nella lista di controllo per la valutazione dell'ammissibilità dei progetti “retrospettivi” (punto di controllo B "È stato controllato se l'operazione sia coerente con i criteri di selezione stabiliti nel programma?") senza alcun accenno alla documentazione giustificativa verificata. Di conseguenza le informazioni fornite nelle liste di controllo dedicate alla selezione delle operazioni non sono sufficientemente dettagliate o documentate perché sia possibile trarre conclusioni sulla regolarità delle procedure di selezione dei progetti retrospettivi. </a:t>
            </a:r>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4319125" y="2546553"/>
            <a:ext cx="17808273" cy="707886"/>
          </a:xfrm>
          <a:prstGeom prst="rect">
            <a:avLst/>
          </a:prstGeom>
        </p:spPr>
        <p:txBody>
          <a:bodyPr wrap="none">
            <a:spAutoFit/>
          </a:bodyPr>
          <a:lstStyle/>
          <a:p>
            <a:r>
              <a:rPr lang="it-IT" sz="4000" b="1" dirty="0"/>
              <a:t>RC 1: Assenza di procedure dettagliate per la selezione delle operazioni </a:t>
            </a:r>
          </a:p>
        </p:txBody>
      </p:sp>
    </p:spTree>
    <p:extLst>
      <p:ext uri="{BB962C8B-B14F-4D97-AF65-F5344CB8AC3E}">
        <p14:creationId xmlns:p14="http://schemas.microsoft.com/office/powerpoint/2010/main" val="3499387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3118992" y="1385392"/>
            <a:ext cx="20234248" cy="9883426"/>
            <a:chOff x="2759075" y="3462338"/>
            <a:chExt cx="11285538" cy="9883426"/>
          </a:xfrm>
        </p:grpSpPr>
        <p:sp>
          <p:nvSpPr>
            <p:cNvPr id="6146" name="Text Box 2"/>
            <p:cNvSpPr txBox="1">
              <a:spLocks/>
            </p:cNvSpPr>
            <p:nvPr/>
          </p:nvSpPr>
          <p:spPr bwMode="auto">
            <a:xfrm>
              <a:off x="2975099" y="4969755"/>
              <a:ext cx="5592762" cy="5078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nchor="ctr">
              <a:spAutoFit/>
            </a:bodyPr>
            <a:lstStyle/>
            <a:p>
              <a:pPr eaLnBrk="1">
                <a:defRPr/>
              </a:pPr>
              <a:r>
                <a:rPr lang="it-IT" altLang="x-none" sz="2800" b="1" dirty="0" smtClean="0">
                  <a:solidFill>
                    <a:schemeClr val="accent1"/>
                  </a:solidFill>
                  <a:latin typeface="Open Sans" charset="0"/>
                  <a:ea typeface="Open Sans" charset="0"/>
                  <a:cs typeface="Open Sans" charset="0"/>
                  <a:sym typeface="Poppins SemiBold" charset="0"/>
                </a:rPr>
                <a:t>PROGRMMA DELLA GIORNATA</a:t>
              </a:r>
              <a:endParaRPr lang="x-none" altLang="x-none" sz="2800" b="1" dirty="0">
                <a:solidFill>
                  <a:schemeClr val="accent1"/>
                </a:solidFill>
                <a:latin typeface="Open Sans" charset="0"/>
                <a:ea typeface="Open Sans" charset="0"/>
                <a:cs typeface="Open Sans" charset="0"/>
                <a:sym typeface="Poppins SemiBold" charset="0"/>
              </a:endParaRPr>
            </a:p>
          </p:txBody>
        </p:sp>
        <p:sp>
          <p:nvSpPr>
            <p:cNvPr id="6147" name="Text Box 3"/>
            <p:cNvSpPr txBox="1">
              <a:spLocks/>
            </p:cNvSpPr>
            <p:nvPr/>
          </p:nvSpPr>
          <p:spPr bwMode="auto">
            <a:xfrm>
              <a:off x="2759075" y="3462338"/>
              <a:ext cx="10798175" cy="1584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eaLnBrk="1">
                <a:defRPr/>
              </a:pPr>
              <a:r>
                <a:rPr lang="it-IT" altLang="x-none" sz="10000" b="1" dirty="0" smtClean="0">
                  <a:solidFill>
                    <a:schemeClr val="bg2"/>
                  </a:solidFill>
                  <a:latin typeface="Open Sans Semibold" charset="0"/>
                  <a:ea typeface="Open Sans Semibold" charset="0"/>
                  <a:cs typeface="Open Sans Semibold" charset="0"/>
                  <a:sym typeface="Poppins Medium" charset="0"/>
                </a:rPr>
                <a:t>La selezione dei progetti</a:t>
              </a:r>
              <a:endParaRPr lang="x-none" altLang="x-none" sz="10000" b="1" dirty="0">
                <a:solidFill>
                  <a:schemeClr val="bg2"/>
                </a:solidFill>
                <a:latin typeface="Open Sans Semibold" charset="0"/>
                <a:ea typeface="Open Sans Semibold" charset="0"/>
                <a:cs typeface="Open Sans Semibold" charset="0"/>
                <a:sym typeface="Poppins Medium" charset="0"/>
              </a:endParaRPr>
            </a:p>
          </p:txBody>
        </p:sp>
        <p:sp>
          <p:nvSpPr>
            <p:cNvPr id="2" name="Rectangle 1"/>
            <p:cNvSpPr/>
            <p:nvPr/>
          </p:nvSpPr>
          <p:spPr>
            <a:xfrm>
              <a:off x="2759075" y="6482347"/>
              <a:ext cx="11285538" cy="6863417"/>
            </a:xfrm>
            <a:prstGeom prst="rect">
              <a:avLst/>
            </a:prstGeom>
          </p:spPr>
          <p:txBody>
            <a:bodyPr>
              <a:spAutoFit/>
            </a:bodyPr>
            <a:lstStyle/>
            <a:p>
              <a:r>
                <a:rPr lang="it-IT" sz="4000" b="1" dirty="0" smtClean="0"/>
                <a:t>I° Parte</a:t>
              </a:r>
            </a:p>
            <a:p>
              <a:r>
                <a:rPr lang="it-IT" sz="4000" dirty="0" smtClean="0"/>
                <a:t>Tipologia delle Operazioni </a:t>
              </a:r>
            </a:p>
            <a:p>
              <a:r>
                <a:rPr lang="it-IT" sz="4000" dirty="0" smtClean="0"/>
                <a:t>Verifica </a:t>
              </a:r>
              <a:r>
                <a:rPr lang="it-IT" sz="4000" dirty="0"/>
                <a:t>delle procedure generali di ammissione a finanziamento</a:t>
              </a:r>
            </a:p>
            <a:p>
              <a:r>
                <a:rPr lang="it-IT" sz="4000" dirty="0"/>
                <a:t>Verifica della selezione delle operazioni </a:t>
              </a:r>
              <a:endParaRPr lang="it-IT" sz="4000" dirty="0" smtClean="0"/>
            </a:p>
            <a:p>
              <a:r>
                <a:rPr lang="it-IT" sz="4000" dirty="0" smtClean="0"/>
                <a:t>Focus: Le </a:t>
              </a:r>
              <a:r>
                <a:rPr lang="it-IT" sz="4000" dirty="0"/>
                <a:t>operazioni </a:t>
              </a:r>
              <a:r>
                <a:rPr lang="it-IT" sz="4000" dirty="0" smtClean="0"/>
                <a:t>retrospettive</a:t>
              </a:r>
            </a:p>
            <a:p>
              <a:endParaRPr lang="it-IT" sz="4000" b="1" dirty="0" smtClean="0"/>
            </a:p>
            <a:p>
              <a:r>
                <a:rPr lang="it-IT" sz="4000" b="1" dirty="0" smtClean="0"/>
                <a:t>II</a:t>
              </a:r>
              <a:r>
                <a:rPr lang="it-IT" sz="4000" b="1" dirty="0" smtClean="0"/>
                <a:t>° Parte - Laboratorio</a:t>
              </a:r>
            </a:p>
            <a:p>
              <a:r>
                <a:rPr lang="it-IT" sz="4000" dirty="0" err="1" smtClean="0"/>
                <a:t>Check</a:t>
              </a:r>
              <a:r>
                <a:rPr lang="it-IT" sz="4000" dirty="0" smtClean="0"/>
                <a:t> </a:t>
              </a:r>
              <a:r>
                <a:rPr lang="it-IT" sz="4000" dirty="0"/>
                <a:t>list di selezione delle operazioni a titolarità e regia (OOPP e ABS)</a:t>
              </a:r>
            </a:p>
            <a:p>
              <a:r>
                <a:rPr lang="it-IT" sz="4000" dirty="0" err="1"/>
                <a:t>Check</a:t>
              </a:r>
              <a:r>
                <a:rPr lang="it-IT" sz="4000" dirty="0"/>
                <a:t> list di selezione delle operazioni </a:t>
              </a:r>
              <a:r>
                <a:rPr lang="it-IT" sz="4000" dirty="0" smtClean="0"/>
                <a:t>aiuti</a:t>
              </a:r>
            </a:p>
            <a:p>
              <a:endParaRPr lang="it-IT" sz="4000" b="1" dirty="0"/>
            </a:p>
            <a:p>
              <a:r>
                <a:rPr lang="it-IT" sz="4000" b="1" dirty="0" smtClean="0"/>
                <a:t>Conclusioni</a:t>
              </a:r>
              <a:endParaRPr lang="it-IT" sz="4000" b="1" dirty="0"/>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511367"/>
            <a:ext cx="21900341" cy="7478970"/>
          </a:xfrm>
          <a:prstGeom prst="rect">
            <a:avLst/>
          </a:prstGeom>
        </p:spPr>
        <p:txBody>
          <a:bodyPr wrap="square">
            <a:spAutoFit/>
          </a:bodyPr>
          <a:lstStyle/>
          <a:p>
            <a:r>
              <a:rPr lang="it-IT" sz="4000" i="1" dirty="0"/>
              <a:t>I revisori della Commissione hanno rilevato il caso di un'operazione che era stata portata materialmente a termine prima che fosse stata presentata la domanda di finanziamento nell'ambito del programma </a:t>
            </a:r>
            <a:endParaRPr lang="it-IT" sz="4000" i="1" dirty="0" smtClean="0"/>
          </a:p>
          <a:p>
            <a:endParaRPr lang="it-IT" sz="4000" i="1" dirty="0"/>
          </a:p>
          <a:p>
            <a:r>
              <a:rPr lang="it-IT" sz="4000" i="1" dirty="0"/>
              <a:t>Con atto </a:t>
            </a:r>
            <a:r>
              <a:rPr lang="it-IT" sz="4000" i="1" dirty="0" err="1"/>
              <a:t>prot</a:t>
            </a:r>
            <a:r>
              <a:rPr lang="it-IT" sz="4000" i="1" dirty="0"/>
              <a:t>. 13541 del 10.8.2018 l'AG ha </a:t>
            </a:r>
            <a:r>
              <a:rPr lang="it-IT" sz="4000" i="1" dirty="0" smtClean="0"/>
              <a:t>… fornito inoltre </a:t>
            </a:r>
            <a:r>
              <a:rPr lang="it-IT" sz="4000" i="1" dirty="0"/>
              <a:t>la propria interpretazione dell'articolo 65, paragrafo 6, dell'RDC, secondo la quale un'operazione è considerata come portata materialmente a termine al momento del rilascio </a:t>
            </a:r>
            <a:r>
              <a:rPr lang="it-IT" sz="4000" b="1" i="1" dirty="0"/>
              <a:t>del </a:t>
            </a:r>
            <a:r>
              <a:rPr lang="it-IT" sz="4000" i="1" dirty="0"/>
              <a:t>" </a:t>
            </a:r>
            <a:r>
              <a:rPr lang="it-IT" sz="4000" b="1" i="1" dirty="0" smtClean="0"/>
              <a:t>certificato </a:t>
            </a:r>
            <a:r>
              <a:rPr lang="it-IT" sz="4000" b="1" i="1" dirty="0"/>
              <a:t>di </a:t>
            </a:r>
            <a:r>
              <a:rPr lang="it-IT" sz="4000" b="1" i="1" dirty="0" smtClean="0"/>
              <a:t>collaudo</a:t>
            </a:r>
            <a:r>
              <a:rPr lang="it-IT" sz="4000" i="1" dirty="0"/>
              <a:t>" previsto dalla normativa nazionale. </a:t>
            </a:r>
            <a:endParaRPr lang="it-IT" sz="4000" i="1" dirty="0" smtClean="0"/>
          </a:p>
          <a:p>
            <a:r>
              <a:rPr lang="it-IT" sz="4000" i="1" dirty="0" smtClean="0"/>
              <a:t>I </a:t>
            </a:r>
            <a:r>
              <a:rPr lang="it-IT" sz="4000" i="1" dirty="0"/>
              <a:t>servizi della Commissione rilevano che per "collaudo" si intende un certificato che può essere rilasciato mesi o addirittura anni dopo il completamento materiale dei lavori. </a:t>
            </a:r>
            <a:r>
              <a:rPr lang="it-IT" sz="4000" i="1" dirty="0" smtClean="0"/>
              <a:t>Secondo </a:t>
            </a:r>
            <a:r>
              <a:rPr lang="it-IT" sz="4000" i="1" dirty="0"/>
              <a:t>i revisori della Commissione, per valutare se un'operazione sia stata portata materialmente a termine l'AG avrebbe invece dovuto fare riferimento al "</a:t>
            </a:r>
            <a:r>
              <a:rPr lang="it-IT" sz="4000" b="1" i="1" dirty="0"/>
              <a:t>certificato di fine lavori</a:t>
            </a:r>
            <a:r>
              <a:rPr lang="it-IT" sz="4000" i="1" dirty="0"/>
              <a:t>"</a:t>
            </a:r>
            <a:r>
              <a:rPr lang="it-IT" sz="4000" b="1" i="1" dirty="0"/>
              <a:t> </a:t>
            </a:r>
            <a:r>
              <a:rPr lang="it-IT" sz="4000" i="1" dirty="0"/>
              <a:t>nazionale</a:t>
            </a:r>
            <a:r>
              <a:rPr lang="it-IT" sz="4000" i="1" dirty="0" smtClean="0"/>
              <a:t>.</a:t>
            </a:r>
            <a:endParaRPr lang="it-IT" sz="4000" i="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Audit </a:t>
            </a:r>
            <a:r>
              <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n. </a:t>
            </a: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REGC314IT0073</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4" name="Rettangolo 3"/>
          <p:cNvSpPr/>
          <p:nvPr/>
        </p:nvSpPr>
        <p:spPr>
          <a:xfrm>
            <a:off x="7273520" y="2545976"/>
            <a:ext cx="11440953" cy="707886"/>
          </a:xfrm>
          <a:prstGeom prst="rect">
            <a:avLst/>
          </a:prstGeom>
        </p:spPr>
        <p:txBody>
          <a:bodyPr wrap="none">
            <a:spAutoFit/>
          </a:bodyPr>
          <a:lstStyle/>
          <a:p>
            <a:r>
              <a:rPr lang="it-IT" sz="4000" b="1" dirty="0" smtClean="0"/>
              <a:t>RC 02 </a:t>
            </a:r>
            <a:r>
              <a:rPr lang="it-IT" sz="4000" b="1" dirty="0"/>
              <a:t>- Selezione appropriata delle </a:t>
            </a:r>
            <a:r>
              <a:rPr lang="it-IT" sz="4000" b="1" dirty="0" smtClean="0"/>
              <a:t>operazioni</a:t>
            </a:r>
            <a:endParaRPr lang="it-IT" sz="4000" b="1" dirty="0"/>
          </a:p>
        </p:txBody>
      </p:sp>
      <p:sp>
        <p:nvSpPr>
          <p:cNvPr id="5" name="Rounded Rectangle 4"/>
          <p:cNvSpPr/>
          <p:nvPr/>
        </p:nvSpPr>
        <p:spPr bwMode="auto">
          <a:xfrm>
            <a:off x="1390800" y="768622"/>
            <a:ext cx="5328592" cy="1839367"/>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b="1" dirty="0" smtClean="0">
                <a:sym typeface="Poppins Medium" charset="0"/>
              </a:rPr>
              <a:t>Progetti retrospettivi</a:t>
            </a:r>
            <a:endParaRPr lang="it-IT" altLang="x-none" sz="4000" b="1" dirty="0">
              <a:sym typeface="Poppins Medium" charset="0"/>
            </a:endParaRPr>
          </a:p>
        </p:txBody>
      </p:sp>
    </p:spTree>
    <p:extLst>
      <p:ext uri="{BB962C8B-B14F-4D97-AF65-F5344CB8AC3E}">
        <p14:creationId xmlns:p14="http://schemas.microsoft.com/office/powerpoint/2010/main" val="16118589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511367"/>
            <a:ext cx="21900341" cy="7478970"/>
          </a:xfrm>
          <a:prstGeom prst="rect">
            <a:avLst/>
          </a:prstGeom>
        </p:spPr>
        <p:txBody>
          <a:bodyPr wrap="square">
            <a:spAutoFit/>
          </a:bodyPr>
          <a:lstStyle/>
          <a:p>
            <a:r>
              <a:rPr lang="it-IT" sz="4000" b="1" dirty="0"/>
              <a:t>Qualità della </a:t>
            </a:r>
            <a:r>
              <a:rPr lang="it-IT" sz="4000" b="1" dirty="0" err="1"/>
              <a:t>checklist</a:t>
            </a:r>
            <a:r>
              <a:rPr lang="it-IT" sz="4000" b="1" dirty="0"/>
              <a:t> per il CPL, relativa compilazione e analisi della qualità </a:t>
            </a:r>
            <a:r>
              <a:rPr lang="it-IT" sz="4000" b="1" dirty="0" smtClean="0"/>
              <a:t> </a:t>
            </a:r>
          </a:p>
          <a:p>
            <a:endParaRPr lang="it-IT" sz="4000" b="1" dirty="0"/>
          </a:p>
          <a:p>
            <a:r>
              <a:rPr lang="it-IT" sz="4000" b="1" dirty="0" smtClean="0"/>
              <a:t>Entrate nette: </a:t>
            </a:r>
            <a:r>
              <a:rPr lang="it-IT" sz="4000" i="1" dirty="0" smtClean="0"/>
              <a:t>I revisori </a:t>
            </a:r>
            <a:r>
              <a:rPr lang="it-IT" sz="4000" i="1" dirty="0"/>
              <a:t>della </a:t>
            </a:r>
            <a:r>
              <a:rPr lang="it-IT" sz="4000" i="1" dirty="0" smtClean="0"/>
              <a:t>Commissione</a:t>
            </a:r>
            <a:r>
              <a:rPr lang="it-IT" sz="4000" i="1" dirty="0"/>
              <a:t> </a:t>
            </a:r>
            <a:r>
              <a:rPr lang="it-IT" sz="4000" i="1" dirty="0" smtClean="0"/>
              <a:t>hanno rilevato  che l'</a:t>
            </a:r>
            <a:r>
              <a:rPr lang="it-IT" sz="4000" i="1" dirty="0" err="1" smtClean="0"/>
              <a:t>AdG</a:t>
            </a:r>
            <a:r>
              <a:rPr lang="it-IT" sz="4000" i="1" dirty="0" smtClean="0"/>
              <a:t> </a:t>
            </a:r>
            <a:r>
              <a:rPr lang="it-IT" sz="4000" i="1" dirty="0"/>
              <a:t>ha compilato la </a:t>
            </a:r>
            <a:r>
              <a:rPr lang="it-IT" sz="4000" i="1" dirty="0" err="1"/>
              <a:t>checklist</a:t>
            </a:r>
            <a:r>
              <a:rPr lang="it-IT" sz="4000" i="1" dirty="0"/>
              <a:t> con dichiarazioni generiche, affermando che l'operazione non genera entrate nette o che il deficit di finanziamento riguarda l'intera operazione. </a:t>
            </a:r>
            <a:endParaRPr lang="it-IT" sz="4000" i="1" dirty="0" smtClean="0"/>
          </a:p>
          <a:p>
            <a:endParaRPr lang="it-IT" sz="4000" b="1" dirty="0" smtClean="0"/>
          </a:p>
          <a:p>
            <a:r>
              <a:rPr lang="it-IT" sz="4000" b="1" dirty="0" smtClean="0"/>
              <a:t>Carenze documentali: </a:t>
            </a:r>
            <a:r>
              <a:rPr lang="it-IT" sz="4000" i="1" dirty="0" smtClean="0"/>
              <a:t>Nella </a:t>
            </a:r>
            <a:r>
              <a:rPr lang="it-IT" sz="4000" i="1" dirty="0"/>
              <a:t>maggioranza dei casi esaminati le </a:t>
            </a:r>
            <a:r>
              <a:rPr lang="it-IT" sz="4000" i="1" dirty="0" err="1"/>
              <a:t>checklist</a:t>
            </a:r>
            <a:r>
              <a:rPr lang="it-IT" sz="4000" i="1" dirty="0"/>
              <a:t> di controllo per il CPL contenevano errori materiali o errori nelle risposte o nelle osservazioni, compresi a titolo esemplificativo ma non limitativo: errata indicazione del tasso di cofinanziamento, errata indicazione del documento controllato, controlli effettuati sulle copie e non sugli originali, mancanza di elementi comprovanti la realtà dell'operazione e la pubblicità. Ciò è indicativo della scarsa qualità dei controlli sulle verifiche di </a:t>
            </a:r>
            <a:r>
              <a:rPr lang="it-IT" sz="4000" i="1" dirty="0" smtClean="0"/>
              <a:t>gestione</a:t>
            </a:r>
            <a:endParaRPr lang="it-IT" sz="4000" i="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7273520" y="2545976"/>
            <a:ext cx="9618915" cy="707886"/>
          </a:xfrm>
          <a:prstGeom prst="rect">
            <a:avLst/>
          </a:prstGeom>
        </p:spPr>
        <p:txBody>
          <a:bodyPr wrap="none">
            <a:spAutoFit/>
          </a:bodyPr>
          <a:lstStyle/>
          <a:p>
            <a:r>
              <a:rPr lang="it-IT" sz="4000" b="1" dirty="0" smtClean="0"/>
              <a:t>RC 04 </a:t>
            </a:r>
            <a:r>
              <a:rPr lang="it-IT" sz="4000" b="1" dirty="0"/>
              <a:t>- Verifiche di gestione adeguate </a:t>
            </a:r>
          </a:p>
        </p:txBody>
      </p:sp>
    </p:spTree>
    <p:extLst>
      <p:ext uri="{BB962C8B-B14F-4D97-AF65-F5344CB8AC3E}">
        <p14:creationId xmlns:p14="http://schemas.microsoft.com/office/powerpoint/2010/main" val="37954495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511367"/>
            <a:ext cx="21900341" cy="7478970"/>
          </a:xfrm>
          <a:prstGeom prst="rect">
            <a:avLst/>
          </a:prstGeom>
        </p:spPr>
        <p:txBody>
          <a:bodyPr wrap="square">
            <a:spAutoFit/>
          </a:bodyPr>
          <a:lstStyle/>
          <a:p>
            <a:r>
              <a:rPr lang="it-IT" sz="4000" b="1" dirty="0"/>
              <a:t>Mancanza di controlli sulla pubblicità nel corso delle verifiche di </a:t>
            </a:r>
            <a:r>
              <a:rPr lang="it-IT" sz="4000" b="1" dirty="0" smtClean="0"/>
              <a:t>gestione: </a:t>
            </a:r>
            <a:r>
              <a:rPr lang="it-IT" sz="4000" i="1" dirty="0" smtClean="0"/>
              <a:t>I </a:t>
            </a:r>
            <a:r>
              <a:rPr lang="it-IT" sz="4000" i="1" dirty="0"/>
              <a:t>servizi della Commissione hanno rilevato che in vari casi l'</a:t>
            </a:r>
            <a:r>
              <a:rPr lang="it-IT" sz="4000" i="1" dirty="0" err="1"/>
              <a:t>AdG</a:t>
            </a:r>
            <a:r>
              <a:rPr lang="it-IT" sz="4000" i="1" dirty="0"/>
              <a:t> non disponeva di elementi comprovanti l'adozione di misure di pubblicità in relazione al progetto al momento del CPL (sia al momento della verifica amministrativa sia nel corso della verifica in loco). In un caso i revisori hanno rilevato che l'</a:t>
            </a:r>
            <a:r>
              <a:rPr lang="it-IT" sz="4000" i="1" dirty="0" err="1"/>
              <a:t>AdG</a:t>
            </a:r>
            <a:r>
              <a:rPr lang="it-IT" sz="4000" i="1" dirty="0"/>
              <a:t> aveva invitato il contraente o il beneficiario ad ottemperare alla normativa dell'UE in materia di pubblicità (Art. 115 Regolamento UE N. 1303/2013 e Allegato XII) alla luce dell'audit dei servizi della Commissione. </a:t>
            </a:r>
            <a:endParaRPr lang="it-IT" sz="4000" i="1" dirty="0" smtClean="0"/>
          </a:p>
          <a:p>
            <a:endParaRPr lang="it-IT" sz="4000" i="1" dirty="0"/>
          </a:p>
          <a:p>
            <a:r>
              <a:rPr lang="it-IT" sz="4000" b="1" dirty="0"/>
              <a:t>Assenza di punti di controllo nel controllo di primo livello in relazione agli indicatori di output e agli indicatori di performance e scarsa qualità dei </a:t>
            </a:r>
            <a:r>
              <a:rPr lang="it-IT" sz="4000" b="1" dirty="0" smtClean="0"/>
              <a:t>dati</a:t>
            </a:r>
            <a:r>
              <a:rPr lang="it-IT" sz="4000" b="1" i="1" dirty="0" smtClean="0"/>
              <a:t>: </a:t>
            </a:r>
            <a:r>
              <a:rPr lang="it-IT" sz="4000" i="1" dirty="0" smtClean="0"/>
              <a:t>i servizi </a:t>
            </a:r>
            <a:r>
              <a:rPr lang="it-IT" sz="4000" i="1" dirty="0"/>
              <a:t>della Commissione hanno inoltre riscontrato diversi errori nei dati registrati nel sistema informatico in relazione agli indicatori di output </a:t>
            </a:r>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7273520" y="2545976"/>
            <a:ext cx="9618915" cy="707886"/>
          </a:xfrm>
          <a:prstGeom prst="rect">
            <a:avLst/>
          </a:prstGeom>
        </p:spPr>
        <p:txBody>
          <a:bodyPr wrap="none">
            <a:spAutoFit/>
          </a:bodyPr>
          <a:lstStyle/>
          <a:p>
            <a:r>
              <a:rPr lang="it-IT" sz="4000" b="1" dirty="0" smtClean="0"/>
              <a:t>RC 04 </a:t>
            </a:r>
            <a:r>
              <a:rPr lang="it-IT" sz="4000" b="1" dirty="0"/>
              <a:t>- Verifiche di gestione adeguate </a:t>
            </a:r>
          </a:p>
        </p:txBody>
      </p:sp>
    </p:spTree>
    <p:extLst>
      <p:ext uri="{BB962C8B-B14F-4D97-AF65-F5344CB8AC3E}">
        <p14:creationId xmlns:p14="http://schemas.microsoft.com/office/powerpoint/2010/main" val="2226474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511367"/>
            <a:ext cx="21900341" cy="6863417"/>
          </a:xfrm>
          <a:prstGeom prst="rect">
            <a:avLst/>
          </a:prstGeom>
        </p:spPr>
        <p:txBody>
          <a:bodyPr wrap="square">
            <a:spAutoFit/>
          </a:bodyPr>
          <a:lstStyle/>
          <a:p>
            <a:r>
              <a:rPr lang="it-IT" sz="4000" b="1" dirty="0"/>
              <a:t>Inosservanza dell'articolo 132, paragrafo 1, dell'RDC (termine di 90 giorni per i pagamenti ai </a:t>
            </a:r>
            <a:r>
              <a:rPr lang="it-IT" sz="4000" b="1" dirty="0" smtClean="0"/>
              <a:t>beneficiari): </a:t>
            </a:r>
            <a:r>
              <a:rPr lang="it-IT" sz="4000" i="1" dirty="0" smtClean="0"/>
              <a:t>L'articolo </a:t>
            </a:r>
            <a:r>
              <a:rPr lang="it-IT" sz="4000" i="1" dirty="0"/>
              <a:t>132, paragrafo 1, dell'RDC stabilisce che l'autorità di gestione assicura che un beneficiario riceva l'importo totale della spesa pubblica ammissibile dovuta entro 90 giorni dalla data di presentazione della domanda di pagamento da parte del beneficiario. </a:t>
            </a:r>
          </a:p>
          <a:p>
            <a:r>
              <a:rPr lang="it-IT" sz="4000" b="1" i="1" dirty="0" smtClean="0"/>
              <a:t>… </a:t>
            </a:r>
            <a:r>
              <a:rPr lang="it-IT" sz="4000" i="1" dirty="0" smtClean="0"/>
              <a:t>Il </a:t>
            </a:r>
            <a:r>
              <a:rPr lang="it-IT" sz="4000" i="1" dirty="0"/>
              <a:t>pagamento tardivo è indice di una carenza sistemica nel sistema di gestione e di controllo relativa al monitoraggio e al controllo del rispetto del termine stabilito all'articolo 132, paragrafo 1, dell'RDC. </a:t>
            </a:r>
            <a:endParaRPr lang="it-IT" sz="4000" b="1" i="1" dirty="0"/>
          </a:p>
          <a:p>
            <a:endParaRPr lang="it-IT" sz="4000" b="1" i="1" dirty="0" smtClean="0"/>
          </a:p>
          <a:p>
            <a:endParaRPr lang="it-IT" sz="4000" b="1" i="1" dirty="0"/>
          </a:p>
          <a:p>
            <a:endParaRPr lang="it-IT" sz="4000" b="1" i="1" dirty="0" smtClean="0"/>
          </a:p>
          <a:p>
            <a:endParaRPr lang="it-IT" sz="4000" b="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7273520" y="2545976"/>
            <a:ext cx="9618915" cy="707886"/>
          </a:xfrm>
          <a:prstGeom prst="rect">
            <a:avLst/>
          </a:prstGeom>
        </p:spPr>
        <p:txBody>
          <a:bodyPr wrap="none">
            <a:spAutoFit/>
          </a:bodyPr>
          <a:lstStyle/>
          <a:p>
            <a:r>
              <a:rPr lang="it-IT" sz="4000" b="1" dirty="0" smtClean="0"/>
              <a:t>RC 04 </a:t>
            </a:r>
            <a:r>
              <a:rPr lang="it-IT" sz="4000" b="1" dirty="0"/>
              <a:t>- Verifiche di gestione adeguate </a:t>
            </a:r>
          </a:p>
        </p:txBody>
      </p:sp>
    </p:spTree>
    <p:extLst>
      <p:ext uri="{BB962C8B-B14F-4D97-AF65-F5344CB8AC3E}">
        <p14:creationId xmlns:p14="http://schemas.microsoft.com/office/powerpoint/2010/main" val="41394737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7273520" y="2545976"/>
            <a:ext cx="10504799" cy="707886"/>
          </a:xfrm>
          <a:prstGeom prst="rect">
            <a:avLst/>
          </a:prstGeom>
        </p:spPr>
        <p:txBody>
          <a:bodyPr wrap="none">
            <a:spAutoFit/>
          </a:bodyPr>
          <a:lstStyle/>
          <a:p>
            <a:r>
              <a:rPr lang="it-IT" sz="4000" b="1" dirty="0" smtClean="0"/>
              <a:t>Sintesi delle rettifiche finanziarie proposte</a:t>
            </a:r>
            <a:endParaRPr lang="it-IT" sz="4000" b="1" dirty="0"/>
          </a:p>
        </p:txBody>
      </p:sp>
      <p:pic>
        <p:nvPicPr>
          <p:cNvPr id="6" name="Immagine 5"/>
          <p:cNvPicPr>
            <a:picLocks noChangeAspect="1"/>
          </p:cNvPicPr>
          <p:nvPr/>
        </p:nvPicPr>
        <p:blipFill>
          <a:blip r:embed="rId2"/>
          <a:stretch>
            <a:fillRect/>
          </a:stretch>
        </p:blipFill>
        <p:spPr>
          <a:xfrm>
            <a:off x="-8632" y="3410072"/>
            <a:ext cx="24382998" cy="8200456"/>
          </a:xfrm>
          <a:prstGeom prst="rect">
            <a:avLst/>
          </a:prstGeom>
        </p:spPr>
      </p:pic>
    </p:spTree>
    <p:extLst>
      <p:ext uri="{BB962C8B-B14F-4D97-AF65-F5344CB8AC3E}">
        <p14:creationId xmlns:p14="http://schemas.microsoft.com/office/powerpoint/2010/main" val="2025571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3826" y="4193704"/>
            <a:ext cx="21900341" cy="5016758"/>
          </a:xfrm>
          <a:prstGeom prst="rect">
            <a:avLst/>
          </a:prstGeom>
        </p:spPr>
        <p:txBody>
          <a:bodyPr wrap="square">
            <a:spAutoFit/>
          </a:bodyPr>
          <a:lstStyle/>
          <a:p>
            <a:r>
              <a:rPr lang="it-IT" sz="4000" dirty="0" smtClean="0"/>
              <a:t>La </a:t>
            </a:r>
            <a:r>
              <a:rPr lang="it-IT" sz="4000" dirty="0"/>
              <a:t>Sezione di Controllo regionale della </a:t>
            </a:r>
            <a:r>
              <a:rPr lang="it-IT" sz="4000" b="1" dirty="0"/>
              <a:t>Cote dei Conti</a:t>
            </a:r>
            <a:r>
              <a:rPr lang="it-IT" sz="4000" dirty="0"/>
              <a:t> ha restituito con rilievo un decreto di imputazione e di ammissione a rendicontazione al PO FESR 2014/2020 di un’operazione retrospettiva evidenziano come i principi contabili allegati al </a:t>
            </a:r>
            <a:r>
              <a:rPr lang="it-IT" sz="4000" dirty="0" err="1"/>
              <a:t>Dlgs</a:t>
            </a:r>
            <a:r>
              <a:rPr lang="it-IT" sz="4000" dirty="0"/>
              <a:t> 118-2011 richiedano per i </a:t>
            </a:r>
            <a:r>
              <a:rPr lang="it-IT" sz="4000" b="1" dirty="0"/>
              <a:t>trasferimenti a rendicontazione </a:t>
            </a:r>
            <a:r>
              <a:rPr lang="it-IT" sz="4000" dirty="0"/>
              <a:t>che, al momento dell’imputazione su un nuovo fondo differente da quello originario, si rilevi una corrispondente riduzione dell’impegno originario e/o dell’accertamento con il contestuale impegno ed accertamento a valere sui capitoli di bilancio di nuova imputazione, ovvero l’emanazione di ordinativi di casa (mandati o reversali) che consentano il riallineamento delle partite contabili</a:t>
            </a:r>
            <a:r>
              <a:rPr lang="it-IT" sz="4000" dirty="0" smtClean="0"/>
              <a:t>.</a:t>
            </a:r>
            <a:endParaRPr lang="it-IT" sz="4000" i="1"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738064"/>
            <a:ext cx="7426251" cy="2704951"/>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eaLnBrk="1">
              <a:defRPr/>
            </a:pPr>
            <a:r>
              <a:rPr lang="it-IT" sz="4000" b="1" dirty="0"/>
              <a:t>Sezione di Controllo regionale della Cote dei Conti</a:t>
            </a:r>
            <a:endParaRPr lang="it-IT" altLang="x-none" sz="4000" b="1" dirty="0">
              <a:latin typeface="Poppins"/>
              <a:sym typeface="Poppins Medium" charset="0"/>
            </a:endParaRPr>
          </a:p>
        </p:txBody>
      </p:sp>
    </p:spTree>
    <p:extLst>
      <p:ext uri="{BB962C8B-B14F-4D97-AF65-F5344CB8AC3E}">
        <p14:creationId xmlns:p14="http://schemas.microsoft.com/office/powerpoint/2010/main" val="16821106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3826" y="4193704"/>
            <a:ext cx="21900341" cy="7478970"/>
          </a:xfrm>
          <a:prstGeom prst="rect">
            <a:avLst/>
          </a:prstGeom>
        </p:spPr>
        <p:txBody>
          <a:bodyPr wrap="square">
            <a:spAutoFit/>
          </a:bodyPr>
          <a:lstStyle/>
          <a:p>
            <a:r>
              <a:rPr lang="it-IT" sz="4000" dirty="0" smtClean="0"/>
              <a:t>Al fine di evadere una specifica richiesta dei servizi di audit della Commissione  e i rilievi della Corte dei Conti sono </a:t>
            </a:r>
            <a:r>
              <a:rPr lang="it-IT" sz="4000" dirty="0"/>
              <a:t>state predisposte delle nuove piste di controllo per le procedure di selezione e successiva eventuale imputazione di progetti coerenti con gli obiettivi e le finalità del PO specifiche per le operazioni retrospettive che integrano quelle </a:t>
            </a:r>
            <a:r>
              <a:rPr lang="it-IT" sz="4000" dirty="0" smtClean="0"/>
              <a:t>esistenti.</a:t>
            </a:r>
          </a:p>
          <a:p>
            <a:endParaRPr lang="it-IT" sz="4000" dirty="0" smtClean="0"/>
          </a:p>
          <a:p>
            <a:r>
              <a:rPr lang="it-IT" sz="4000" dirty="0" smtClean="0"/>
              <a:t>Le nuove piste di controllo: </a:t>
            </a:r>
            <a:r>
              <a:rPr lang="it-IT" sz="4000" dirty="0"/>
              <a:t> </a:t>
            </a:r>
          </a:p>
          <a:p>
            <a:pPr marL="571500" indent="-571500">
              <a:buFont typeface="Arial" panose="020B0604020202020204" pitchFamily="34" charset="0"/>
              <a:buChar char="•"/>
            </a:pPr>
            <a:r>
              <a:rPr lang="it-IT" sz="4000" dirty="0" smtClean="0"/>
              <a:t>innalzano </a:t>
            </a:r>
            <a:r>
              <a:rPr lang="it-IT" sz="4000" dirty="0"/>
              <a:t>gli standard di qualità del sistema di gestione e controlli del PO per il processo di selezione delle operazioni retrospettive;</a:t>
            </a:r>
          </a:p>
          <a:p>
            <a:pPr marL="571500" indent="-571500">
              <a:buFont typeface="Arial" panose="020B0604020202020204" pitchFamily="34" charset="0"/>
              <a:buChar char="•"/>
            </a:pPr>
            <a:r>
              <a:rPr lang="it-IT" sz="4000" dirty="0" smtClean="0"/>
              <a:t>differenziano </a:t>
            </a:r>
            <a:r>
              <a:rPr lang="it-IT" sz="4000" dirty="0"/>
              <a:t>la </a:t>
            </a:r>
            <a:r>
              <a:rPr lang="it-IT" sz="4000" b="1" dirty="0"/>
              <a:t>fase di ammissione a rendicontazione </a:t>
            </a:r>
            <a:r>
              <a:rPr lang="it-IT" sz="4000" dirty="0"/>
              <a:t>delle </a:t>
            </a:r>
            <a:r>
              <a:rPr lang="it-IT" sz="4000" dirty="0" smtClean="0"/>
              <a:t>operazioni </a:t>
            </a:r>
            <a:r>
              <a:rPr lang="it-IT" sz="4000" dirty="0"/>
              <a:t>retrospettive (fase che non ha profili di natura contabile) dalla </a:t>
            </a:r>
            <a:r>
              <a:rPr lang="it-IT" sz="4000" b="1" dirty="0"/>
              <a:t>fase di imputazione al PO </a:t>
            </a:r>
            <a:r>
              <a:rPr lang="it-IT" sz="4000" dirty="0"/>
              <a:t>a seguito della quale è essenziale svolgere le previste regolarizzazioni contabili anche al fine di evitare il doppio finanziamento</a:t>
            </a:r>
            <a:r>
              <a:rPr lang="it-IT" sz="4000" dirty="0" smtClean="0"/>
              <a:t>.</a:t>
            </a:r>
            <a:endParaRPr lang="it-IT" sz="4000" i="1"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305272"/>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eaLnBrk="1">
              <a:defRPr/>
            </a:pPr>
            <a:r>
              <a:rPr lang="it-IT" altLang="x-none" sz="4000" b="1" dirty="0">
                <a:latin typeface="Poppins"/>
                <a:sym typeface="Poppins Medium" charset="0"/>
              </a:rPr>
              <a:t>DDG 505 Area VII del 26.09.2019 – Approvazione nuova pista di controllo</a:t>
            </a:r>
          </a:p>
        </p:txBody>
      </p:sp>
    </p:spTree>
    <p:extLst>
      <p:ext uri="{BB962C8B-B14F-4D97-AF65-F5344CB8AC3E}">
        <p14:creationId xmlns:p14="http://schemas.microsoft.com/office/powerpoint/2010/main" val="22593988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3826" y="4193704"/>
            <a:ext cx="21813470" cy="3785652"/>
          </a:xfrm>
          <a:prstGeom prst="rect">
            <a:avLst/>
          </a:prstGeom>
        </p:spPr>
        <p:txBody>
          <a:bodyPr wrap="square">
            <a:spAutoFit/>
          </a:bodyPr>
          <a:lstStyle/>
          <a:p>
            <a:r>
              <a:rPr lang="it-IT" sz="4000" dirty="0" smtClean="0"/>
              <a:t>La </a:t>
            </a:r>
            <a:r>
              <a:rPr lang="it-IT" sz="4000" dirty="0"/>
              <a:t>Pista di Controllo integrativa per la procedura di attuazione relativa alle varie categorie di </a:t>
            </a:r>
            <a:r>
              <a:rPr lang="it-IT" sz="4000" dirty="0" smtClean="0"/>
              <a:t>interventi (</a:t>
            </a:r>
            <a:r>
              <a:rPr lang="it-IT" sz="4000" dirty="0"/>
              <a:t>realizzazione di Opere Pubbliche a titolarità/regia - acquisizione di beni e servizi a titolarità/regia – Aiuti</a:t>
            </a:r>
            <a:r>
              <a:rPr lang="it-IT" sz="4000" dirty="0" smtClean="0"/>
              <a:t>) denominata “</a:t>
            </a:r>
            <a:r>
              <a:rPr lang="it-IT" sz="4000" i="1" dirty="0" smtClean="0"/>
              <a:t>Integrazione/modifica Pista di controllo per la procedura di selezione e successiva eventuale imputazione di progetti coerenti con gli obiettivi e finalità del P.O., originariamente finanziati con risorse diverse dai fondi strutturali e di investimento europei (Progetti retrospettivi)</a:t>
            </a:r>
            <a:r>
              <a:rPr lang="it-IT" sz="4000" dirty="0" smtClean="0"/>
              <a:t>”</a:t>
            </a:r>
            <a:endParaRPr lang="it-IT" sz="4000"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305272"/>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eaLnBrk="1">
              <a:defRPr/>
            </a:pPr>
            <a:r>
              <a:rPr lang="it-IT" altLang="x-none" sz="4000" b="1" dirty="0">
                <a:latin typeface="Poppins"/>
                <a:sym typeface="Poppins Medium" charset="0"/>
              </a:rPr>
              <a:t>DDG 505 Area VII del 26.09.2019 – Approvazione nuova pista di controllo</a:t>
            </a:r>
          </a:p>
        </p:txBody>
      </p:sp>
    </p:spTree>
    <p:extLst>
      <p:ext uri="{BB962C8B-B14F-4D97-AF65-F5344CB8AC3E}">
        <p14:creationId xmlns:p14="http://schemas.microsoft.com/office/powerpoint/2010/main" val="418833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3826" y="4193704"/>
            <a:ext cx="21813470" cy="3785652"/>
          </a:xfrm>
          <a:prstGeom prst="rect">
            <a:avLst/>
          </a:prstGeom>
        </p:spPr>
        <p:txBody>
          <a:bodyPr wrap="square">
            <a:spAutoFit/>
          </a:bodyPr>
          <a:lstStyle/>
          <a:p>
            <a:r>
              <a:rPr lang="it-IT" sz="4000" dirty="0"/>
              <a:t>La Pista di Controllo </a:t>
            </a:r>
            <a:r>
              <a:rPr lang="it-IT" sz="4000" dirty="0" smtClean="0"/>
              <a:t>è </a:t>
            </a:r>
            <a:r>
              <a:rPr lang="it-IT" sz="4000" dirty="0"/>
              <a:t>riferibile al circuito amministrativo di individuazione </a:t>
            </a:r>
            <a:r>
              <a:rPr lang="it-IT" sz="4000" dirty="0" smtClean="0"/>
              <a:t>e selezione </a:t>
            </a:r>
            <a:r>
              <a:rPr lang="it-IT" sz="4000" dirty="0"/>
              <a:t>dei progetti cosiddetti “retrospettivi” a modifica e/o integrazione delle vigenti piste </a:t>
            </a:r>
            <a:r>
              <a:rPr lang="it-IT" sz="4000" dirty="0" smtClean="0"/>
              <a:t>di controllo </a:t>
            </a:r>
            <a:r>
              <a:rPr lang="it-IT" sz="4000" dirty="0"/>
              <a:t>delle Azioni 3.1.1.2a - 5.1.4 - 5.3.2 - 5.3.3 - 5.1.1.a - 6.1.2 - 6.3.1 - 6.4.1 - 6.7.1 - 6.7.2 </a:t>
            </a:r>
            <a:r>
              <a:rPr lang="it-IT" sz="4000" dirty="0" smtClean="0"/>
              <a:t>- 7.3.1 </a:t>
            </a:r>
            <a:r>
              <a:rPr lang="it-IT" sz="4000" dirty="0"/>
              <a:t>- 7.4.1 - 9.3.1 - 9.4.1 - 10.7.1 del P.O. FESR Sicilia </a:t>
            </a:r>
            <a:r>
              <a:rPr lang="it-IT" sz="4000" dirty="0" smtClean="0"/>
              <a:t>2014-2020, </a:t>
            </a:r>
            <a:r>
              <a:rPr lang="it-IT" sz="4000" dirty="0"/>
              <a:t>ai fini dell’eventuale successiva e </a:t>
            </a:r>
            <a:r>
              <a:rPr lang="it-IT" sz="4000" dirty="0" smtClean="0"/>
              <a:t>definitiva imputazione </a:t>
            </a:r>
            <a:r>
              <a:rPr lang="it-IT" sz="4000" dirty="0"/>
              <a:t>contabile a valere sugli Obiettivi Tematici ed Azioni del P.O. FESR Sicilia 2014 </a:t>
            </a:r>
            <a:r>
              <a:rPr lang="it-IT" sz="4000" dirty="0" smtClean="0"/>
              <a:t>- 2020</a:t>
            </a:r>
            <a:endParaRPr lang="it-IT" sz="4000"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305272"/>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eaLnBrk="1">
              <a:defRPr/>
            </a:pPr>
            <a:r>
              <a:rPr lang="it-IT" altLang="x-none" sz="4000" b="1" dirty="0">
                <a:latin typeface="Poppins"/>
                <a:sym typeface="Poppins Medium" charset="0"/>
              </a:rPr>
              <a:t>DDG 505 Area VII del 26.09.2019 – Approvazione nuova pista di controllo</a:t>
            </a:r>
          </a:p>
        </p:txBody>
      </p:sp>
      <p:sp>
        <p:nvSpPr>
          <p:cNvPr id="5" name="Rounded Rectangle 4"/>
          <p:cNvSpPr/>
          <p:nvPr/>
        </p:nvSpPr>
        <p:spPr bwMode="auto">
          <a:xfrm>
            <a:off x="2043825" y="9882336"/>
            <a:ext cx="20691535"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dirty="0" smtClean="0">
                <a:solidFill>
                  <a:srgbClr val="FF0000"/>
                </a:solidFill>
                <a:sym typeface="Poppins Medium" charset="0"/>
              </a:rPr>
              <a:t>Verificare l’azione nel caso di nuovi progetti </a:t>
            </a:r>
            <a:r>
              <a:rPr lang="it-IT" altLang="x-none" sz="4000" dirty="0">
                <a:solidFill>
                  <a:srgbClr val="FF0000"/>
                </a:solidFill>
                <a:sym typeface="Poppins Medium" charset="0"/>
              </a:rPr>
              <a:t>retrospettivi</a:t>
            </a:r>
          </a:p>
        </p:txBody>
      </p:sp>
    </p:spTree>
    <p:extLst>
      <p:ext uri="{BB962C8B-B14F-4D97-AF65-F5344CB8AC3E}">
        <p14:creationId xmlns:p14="http://schemas.microsoft.com/office/powerpoint/2010/main" val="1882736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3826" y="4265712"/>
            <a:ext cx="21900341" cy="8710077"/>
          </a:xfrm>
          <a:prstGeom prst="rect">
            <a:avLst/>
          </a:prstGeom>
        </p:spPr>
        <p:txBody>
          <a:bodyPr wrap="square">
            <a:spAutoFit/>
          </a:bodyPr>
          <a:lstStyle/>
          <a:p>
            <a:pPr marL="742950" indent="-742950">
              <a:buFont typeface="+mj-lt"/>
              <a:buAutoNum type="arabicPeriod"/>
            </a:pPr>
            <a:r>
              <a:rPr lang="it-IT" sz="4000" dirty="0"/>
              <a:t>A seguito </a:t>
            </a:r>
            <a:r>
              <a:rPr lang="it-IT" sz="4000" dirty="0" smtClean="0"/>
              <a:t>della missione di audit della Commissione Europea, con </a:t>
            </a:r>
            <a:r>
              <a:rPr lang="it-IT" sz="4000" b="1" dirty="0"/>
              <a:t>nota Ares (2019) 6191486 </a:t>
            </a:r>
            <a:r>
              <a:rPr lang="it-IT" sz="4000" dirty="0"/>
              <a:t>del 07.10.2019 </a:t>
            </a:r>
            <a:r>
              <a:rPr lang="it-IT" sz="4000" dirty="0" smtClean="0"/>
              <a:t>sono pervenute all’</a:t>
            </a:r>
            <a:r>
              <a:rPr lang="it-IT" sz="4000" dirty="0" err="1" smtClean="0"/>
              <a:t>AcAdG</a:t>
            </a:r>
            <a:r>
              <a:rPr lang="it-IT" sz="4000" dirty="0" smtClean="0"/>
              <a:t> osservazione </a:t>
            </a:r>
            <a:r>
              <a:rPr lang="it-IT" sz="4000" dirty="0"/>
              <a:t>e </a:t>
            </a:r>
            <a:r>
              <a:rPr lang="it-IT" sz="4000" dirty="0" smtClean="0"/>
              <a:t>raccomandazioni</a:t>
            </a:r>
          </a:p>
          <a:p>
            <a:pPr marL="742950" indent="-742950">
              <a:buFont typeface="+mj-lt"/>
              <a:buAutoNum type="arabicPeriod"/>
            </a:pPr>
            <a:endParaRPr lang="it-IT" sz="4000" dirty="0" smtClean="0"/>
          </a:p>
          <a:p>
            <a:pPr marL="742950" indent="-742950">
              <a:buFont typeface="+mj-lt"/>
              <a:buAutoNum type="arabicPeriod"/>
            </a:pPr>
            <a:r>
              <a:rPr lang="it-IT" sz="4000" dirty="0" smtClean="0"/>
              <a:t>Rilievo della Sezione di Controllo della Corte dei Conti </a:t>
            </a:r>
          </a:p>
          <a:p>
            <a:endParaRPr lang="it-IT" sz="4000" dirty="0" smtClean="0"/>
          </a:p>
          <a:p>
            <a:r>
              <a:rPr lang="it-IT" sz="4000" dirty="0" smtClean="0"/>
              <a:t>L’</a:t>
            </a:r>
            <a:r>
              <a:rPr lang="it-IT" sz="4000" dirty="0" err="1" smtClean="0"/>
              <a:t>AcAdG</a:t>
            </a:r>
            <a:r>
              <a:rPr lang="it-IT" sz="4000" dirty="0" smtClean="0"/>
              <a:t> ha emanato la </a:t>
            </a:r>
            <a:r>
              <a:rPr lang="it-IT" sz="4000" b="1" dirty="0"/>
              <a:t>Nota 13845 del 22.10.2019 – </a:t>
            </a:r>
            <a:r>
              <a:rPr lang="it-IT" sz="4000" b="1" dirty="0" smtClean="0"/>
              <a:t>«Operazioni </a:t>
            </a:r>
            <a:r>
              <a:rPr lang="it-IT" sz="4000" b="1" dirty="0" err="1" smtClean="0"/>
              <a:t>retrossettive</a:t>
            </a:r>
            <a:r>
              <a:rPr lang="it-IT" sz="4000" b="1" dirty="0" smtClean="0"/>
              <a:t>. Indicazioni </a:t>
            </a:r>
            <a:r>
              <a:rPr lang="it-IT" sz="4000" b="1" dirty="0"/>
              <a:t>operative </a:t>
            </a:r>
            <a:r>
              <a:rPr lang="it-IT" sz="4000" b="1" dirty="0" smtClean="0"/>
              <a:t>sulle modalità di selezione»  che comprende:</a:t>
            </a:r>
          </a:p>
          <a:p>
            <a:pPr marL="571500" indent="-571500">
              <a:buFont typeface="Arial" panose="020B0604020202020204" pitchFamily="34" charset="0"/>
              <a:buChar char="•"/>
            </a:pPr>
            <a:r>
              <a:rPr lang="it-IT" altLang="x-none" sz="4000" b="1" dirty="0" smtClean="0">
                <a:sym typeface="Poppins Medium" charset="0"/>
              </a:rPr>
              <a:t>Allegato 1 - Linee Guida</a:t>
            </a:r>
          </a:p>
          <a:p>
            <a:pPr marL="571500" indent="-571500">
              <a:buFont typeface="Arial" panose="020B0604020202020204" pitchFamily="34" charset="0"/>
              <a:buChar char="•"/>
            </a:pPr>
            <a:r>
              <a:rPr lang="it-IT" altLang="x-none" sz="4000" b="1" dirty="0" smtClean="0">
                <a:sym typeface="Poppins Medium" charset="0"/>
              </a:rPr>
              <a:t>Allegato A alle Linee Guida (si tratta della relazione istruttoria)</a:t>
            </a:r>
          </a:p>
          <a:p>
            <a:pPr marL="571500" indent="-571500">
              <a:buFont typeface="Arial" panose="020B0604020202020204" pitchFamily="34" charset="0"/>
              <a:buChar char="•"/>
            </a:pPr>
            <a:r>
              <a:rPr lang="it-IT" altLang="x-none" sz="4000" b="1" dirty="0" smtClean="0">
                <a:sym typeface="Poppins Medium" charset="0"/>
              </a:rPr>
              <a:t>La </a:t>
            </a:r>
            <a:r>
              <a:rPr lang="it-IT" altLang="x-none" sz="4000" b="1" dirty="0" err="1" smtClean="0">
                <a:sym typeface="Poppins Medium" charset="0"/>
              </a:rPr>
              <a:t>Check</a:t>
            </a:r>
            <a:r>
              <a:rPr lang="it-IT" altLang="x-none" sz="4000" b="1" dirty="0" smtClean="0">
                <a:sym typeface="Poppins Medium" charset="0"/>
              </a:rPr>
              <a:t> List </a:t>
            </a:r>
          </a:p>
          <a:p>
            <a:endParaRPr lang="it-IT" altLang="x-none" sz="4000" b="1" dirty="0">
              <a:sym typeface="Poppins Medium" charset="0"/>
            </a:endParaRPr>
          </a:p>
          <a:p>
            <a:endParaRPr lang="it-IT" sz="4000" dirty="0"/>
          </a:p>
          <a:p>
            <a:endParaRPr lang="it-IT" sz="4000" dirty="0" smtClean="0"/>
          </a:p>
          <a:p>
            <a:endParaRPr lang="it-IT" sz="4000"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305272"/>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a:t>AcAdG</a:t>
            </a:r>
            <a:r>
              <a:rPr lang="it-IT" sz="4000" b="1" dirty="0"/>
              <a:t> Nota 13845 del 22.10.2019 – Indicazioni operative per la selezione progetti retrospettivi</a:t>
            </a:r>
            <a:endParaRPr lang="it-IT" altLang="x-none" sz="4000" b="1" dirty="0">
              <a:sym typeface="Poppins Medium" charset="0"/>
            </a:endParaRPr>
          </a:p>
        </p:txBody>
      </p:sp>
    </p:spTree>
    <p:extLst>
      <p:ext uri="{BB962C8B-B14F-4D97-AF65-F5344CB8AC3E}">
        <p14:creationId xmlns:p14="http://schemas.microsoft.com/office/powerpoint/2010/main" val="3096594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immagine 3">
            <a:extLst>
              <a:ext uri="{FF2B5EF4-FFF2-40B4-BE49-F238E27FC236}">
                <a16:creationId xmlns:a16="http://schemas.microsoft.com/office/drawing/2014/main" xmlns="" id="{F9FF461D-9710-4CF6-A38E-15A15DAE941B}"/>
              </a:ext>
            </a:extLst>
          </p:cNvPr>
          <p:cNvSpPr>
            <a:spLocks noGrp="1"/>
          </p:cNvSpPr>
          <p:nvPr>
            <p:ph type="pic" sz="quarter" idx="10"/>
          </p:nvPr>
        </p:nvSpPr>
        <p:spPr/>
      </p:sp>
      <p:grpSp>
        <p:nvGrpSpPr>
          <p:cNvPr id="17" name="Group 2">
            <a:extLst>
              <a:ext uri="{FF2B5EF4-FFF2-40B4-BE49-F238E27FC236}">
                <a16:creationId xmlns:a16="http://schemas.microsoft.com/office/drawing/2014/main" xmlns="" id="{B7CDBE4A-3246-4F4A-BDC2-03FB9C230679}"/>
              </a:ext>
            </a:extLst>
          </p:cNvPr>
          <p:cNvGrpSpPr>
            <a:grpSpLocks/>
          </p:cNvGrpSpPr>
          <p:nvPr/>
        </p:nvGrpSpPr>
        <p:grpSpPr bwMode="auto">
          <a:xfrm>
            <a:off x="1678832" y="2454152"/>
            <a:ext cx="10798175" cy="4955187"/>
            <a:chOff x="2759075" y="3462338"/>
            <a:chExt cx="10798175" cy="3188772"/>
          </a:xfrm>
        </p:grpSpPr>
        <p:sp>
          <p:nvSpPr>
            <p:cNvPr id="18" name="Text Box 2">
              <a:extLst>
                <a:ext uri="{FF2B5EF4-FFF2-40B4-BE49-F238E27FC236}">
                  <a16:creationId xmlns:a16="http://schemas.microsoft.com/office/drawing/2014/main" xmlns="" id="{F1A5E6B9-1321-4B42-B2B0-FDDC4BBA6B2A}"/>
                </a:ext>
              </a:extLst>
            </p:cNvPr>
            <p:cNvSpPr txBox="1">
              <a:spLocks/>
            </p:cNvSpPr>
            <p:nvPr/>
          </p:nvSpPr>
          <p:spPr bwMode="auto">
            <a:xfrm>
              <a:off x="2975099" y="5109784"/>
              <a:ext cx="5592762" cy="2277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nchor="ctr">
              <a:spAutoFit/>
            </a:bodyPr>
            <a:lstStyle/>
            <a:p>
              <a:pPr eaLnBrk="1">
                <a:defRPr/>
              </a:pPr>
              <a:endParaRPr lang="x-none" altLang="x-none" sz="1800" b="1" dirty="0">
                <a:solidFill>
                  <a:schemeClr val="accent1"/>
                </a:solidFill>
                <a:latin typeface="Open Sans" charset="0"/>
                <a:ea typeface="Open Sans" charset="0"/>
                <a:cs typeface="Open Sans" charset="0"/>
                <a:sym typeface="Poppins SemiBold" charset="0"/>
              </a:endParaRPr>
            </a:p>
          </p:txBody>
        </p:sp>
        <p:sp>
          <p:nvSpPr>
            <p:cNvPr id="19" name="Text Box 3">
              <a:extLst>
                <a:ext uri="{FF2B5EF4-FFF2-40B4-BE49-F238E27FC236}">
                  <a16:creationId xmlns:a16="http://schemas.microsoft.com/office/drawing/2014/main" xmlns="" id="{B99C2986-CB26-4328-8318-27F2F77554EB}"/>
                </a:ext>
              </a:extLst>
            </p:cNvPr>
            <p:cNvSpPr txBox="1">
              <a:spLocks/>
            </p:cNvSpPr>
            <p:nvPr/>
          </p:nvSpPr>
          <p:spPr bwMode="auto">
            <a:xfrm>
              <a:off x="2759075" y="3462338"/>
              <a:ext cx="10798175" cy="1584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eaLnBrk="1">
                <a:defRPr/>
              </a:pPr>
              <a:r>
                <a:rPr lang="it-IT" altLang="x-none" sz="10000" b="1" dirty="0" smtClean="0">
                  <a:solidFill>
                    <a:schemeClr val="bg2"/>
                  </a:solidFill>
                  <a:latin typeface="Open Sans Semibold" charset="0"/>
                  <a:ea typeface="Open Sans Semibold" charset="0"/>
                  <a:cs typeface="Open Sans Semibold" charset="0"/>
                  <a:sym typeface="Poppins Medium" charset="0"/>
                </a:rPr>
                <a:t>I parte</a:t>
              </a:r>
            </a:p>
          </p:txBody>
        </p:sp>
        <p:sp>
          <p:nvSpPr>
            <p:cNvPr id="20" name="Rectangle 1">
              <a:extLst>
                <a:ext uri="{FF2B5EF4-FFF2-40B4-BE49-F238E27FC236}">
                  <a16:creationId xmlns:a16="http://schemas.microsoft.com/office/drawing/2014/main" xmlns="" id="{393313EA-5FA7-4613-98BD-E7FDB6F32D4A}"/>
                </a:ext>
              </a:extLst>
            </p:cNvPr>
            <p:cNvSpPr/>
            <p:nvPr/>
          </p:nvSpPr>
          <p:spPr>
            <a:xfrm>
              <a:off x="2759075" y="6354018"/>
              <a:ext cx="9217769" cy="297092"/>
            </a:xfrm>
            <a:prstGeom prst="rect">
              <a:avLst/>
            </a:prstGeom>
          </p:spPr>
          <p:txBody>
            <a:bodyPr wrap="square">
              <a:spAutoFit/>
            </a:bodyPr>
            <a:lstStyle/>
            <a:p>
              <a:endParaRPr lang="it-IT" sz="2400" dirty="0"/>
            </a:p>
          </p:txBody>
        </p:sp>
      </p:grpSp>
      <p:sp>
        <p:nvSpPr>
          <p:cNvPr id="2" name="Rettangolo 1"/>
          <p:cNvSpPr/>
          <p:nvPr/>
        </p:nvSpPr>
        <p:spPr>
          <a:xfrm>
            <a:off x="933575" y="4625752"/>
            <a:ext cx="12288688" cy="6186309"/>
          </a:xfrm>
          <a:prstGeom prst="rect">
            <a:avLst/>
          </a:prstGeom>
        </p:spPr>
        <p:txBody>
          <a:bodyPr wrap="square">
            <a:spAutoFit/>
          </a:bodyPr>
          <a:lstStyle/>
          <a:p>
            <a:pPr marL="571500" indent="-571500">
              <a:buFont typeface="Arial" panose="020B0604020202020204" pitchFamily="34" charset="0"/>
              <a:buChar char="•"/>
            </a:pPr>
            <a:r>
              <a:rPr lang="it-IT" sz="4400" dirty="0"/>
              <a:t>Tipologia </a:t>
            </a:r>
            <a:r>
              <a:rPr lang="it-IT" sz="4400" dirty="0" smtClean="0"/>
              <a:t>di operazioni</a:t>
            </a:r>
          </a:p>
          <a:p>
            <a:pPr marL="571500" indent="-571500">
              <a:buFont typeface="Arial" panose="020B0604020202020204" pitchFamily="34" charset="0"/>
              <a:buChar char="•"/>
            </a:pPr>
            <a:endParaRPr lang="it-IT" sz="4400" dirty="0"/>
          </a:p>
          <a:p>
            <a:pPr marL="571500" indent="-571500">
              <a:buFont typeface="Arial" panose="020B0604020202020204" pitchFamily="34" charset="0"/>
              <a:buChar char="•"/>
            </a:pPr>
            <a:r>
              <a:rPr lang="it-IT" sz="4400" dirty="0" smtClean="0"/>
              <a:t>Modalità </a:t>
            </a:r>
            <a:r>
              <a:rPr lang="it-IT" sz="4400" dirty="0" smtClean="0"/>
              <a:t>di attuazione delle </a:t>
            </a:r>
            <a:r>
              <a:rPr lang="it-IT" sz="4400" dirty="0"/>
              <a:t>o</a:t>
            </a:r>
            <a:r>
              <a:rPr lang="it-IT" sz="4400" dirty="0" smtClean="0"/>
              <a:t>perazioni</a:t>
            </a:r>
          </a:p>
          <a:p>
            <a:pPr marL="571500" indent="-571500">
              <a:buFont typeface="Arial" panose="020B0604020202020204" pitchFamily="34" charset="0"/>
              <a:buChar char="•"/>
            </a:pPr>
            <a:endParaRPr lang="it-IT" sz="4400" dirty="0" smtClean="0"/>
          </a:p>
          <a:p>
            <a:pPr marL="571500" indent="-571500">
              <a:buFont typeface="Arial" panose="020B0604020202020204" pitchFamily="34" charset="0"/>
              <a:buChar char="•"/>
            </a:pPr>
            <a:r>
              <a:rPr lang="it-IT" sz="4400" dirty="0" smtClean="0"/>
              <a:t>I criteri di selezione delle </a:t>
            </a:r>
            <a:r>
              <a:rPr lang="it-IT" sz="4400" dirty="0" smtClean="0"/>
              <a:t>operazioni</a:t>
            </a:r>
          </a:p>
          <a:p>
            <a:pPr marL="571500" indent="-571500">
              <a:buFont typeface="Arial" panose="020B0604020202020204" pitchFamily="34" charset="0"/>
              <a:buChar char="•"/>
            </a:pPr>
            <a:endParaRPr lang="it-IT" sz="4400" dirty="0" smtClean="0"/>
          </a:p>
          <a:p>
            <a:pPr marL="571500" indent="-571500">
              <a:buFont typeface="Arial" panose="020B0604020202020204" pitchFamily="34" charset="0"/>
              <a:buChar char="•"/>
            </a:pPr>
            <a:r>
              <a:rPr lang="it-IT" sz="4400" dirty="0" smtClean="0"/>
              <a:t>Focus</a:t>
            </a:r>
            <a:r>
              <a:rPr lang="it-IT" sz="4400" dirty="0"/>
              <a:t>: Le operazioni </a:t>
            </a:r>
            <a:r>
              <a:rPr lang="it-IT" sz="4400" dirty="0" smtClean="0"/>
              <a:t>retrospettive</a:t>
            </a:r>
          </a:p>
          <a:p>
            <a:pPr marL="571500" indent="-571500">
              <a:buFont typeface="Arial" panose="020B0604020202020204" pitchFamily="34" charset="0"/>
              <a:buChar char="•"/>
            </a:pPr>
            <a:endParaRPr lang="it-IT" sz="4400" dirty="0"/>
          </a:p>
          <a:p>
            <a:pPr marL="571500" indent="-571500">
              <a:buFont typeface="Arial" panose="020B0604020202020204" pitchFamily="34" charset="0"/>
              <a:buChar char="•"/>
            </a:pPr>
            <a:r>
              <a:rPr lang="it-IT" sz="4400" dirty="0"/>
              <a:t>Audit n. </a:t>
            </a:r>
            <a:r>
              <a:rPr lang="it-IT" sz="4400" dirty="0" smtClean="0"/>
              <a:t>REGC314IT0073</a:t>
            </a:r>
            <a:endParaRPr lang="it-IT" sz="4400" dirty="0"/>
          </a:p>
        </p:txBody>
      </p:sp>
    </p:spTree>
    <p:extLst>
      <p:ext uri="{BB962C8B-B14F-4D97-AF65-F5344CB8AC3E}">
        <p14:creationId xmlns:p14="http://schemas.microsoft.com/office/powerpoint/2010/main" val="10063726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800" y="3905672"/>
            <a:ext cx="22553367" cy="7478970"/>
          </a:xfrm>
          <a:prstGeom prst="rect">
            <a:avLst/>
          </a:prstGeom>
        </p:spPr>
        <p:txBody>
          <a:bodyPr wrap="square">
            <a:spAutoFit/>
          </a:bodyPr>
          <a:lstStyle/>
          <a:p>
            <a:pPr algn="ctr"/>
            <a:r>
              <a:rPr lang="it-IT" sz="4000" b="1" dirty="0" smtClean="0"/>
              <a:t>Percorso di selezione delle operazioni</a:t>
            </a:r>
          </a:p>
          <a:p>
            <a:pPr marL="742950" indent="-742950">
              <a:buFont typeface="+mj-lt"/>
              <a:buAutoNum type="arabicPeriod"/>
            </a:pPr>
            <a:r>
              <a:rPr lang="it-IT" sz="4000" dirty="0" smtClean="0"/>
              <a:t>Individuazione di operazioni originariamente finanziate su altre risorse coerenti con gli obiettivi e finalità del P FESR Sicilia 2014-2020;</a:t>
            </a:r>
          </a:p>
          <a:p>
            <a:pPr marL="742950" indent="-742950">
              <a:buFont typeface="+mj-lt"/>
              <a:buAutoNum type="arabicPeriod"/>
            </a:pPr>
            <a:r>
              <a:rPr lang="it-IT" sz="4000" dirty="0" smtClean="0"/>
              <a:t>Verifica dei requisiti di coerenza programmatica e di raggiungimento degli obiettivi di realizzazione e di risultato per gruppi di operazioni;</a:t>
            </a:r>
          </a:p>
          <a:p>
            <a:pPr marL="742950" indent="-742950">
              <a:buFont typeface="+mj-lt"/>
              <a:buAutoNum type="arabicPeriod"/>
            </a:pPr>
            <a:r>
              <a:rPr lang="it-IT" sz="4000" dirty="0" smtClean="0"/>
              <a:t>Istruttoria per singola operazione;</a:t>
            </a:r>
          </a:p>
          <a:p>
            <a:pPr marL="742950" indent="-742950">
              <a:buFont typeface="+mj-lt"/>
              <a:buAutoNum type="arabicPeriod"/>
            </a:pPr>
            <a:r>
              <a:rPr lang="it-IT" sz="4000" dirty="0" smtClean="0"/>
              <a:t>Emanazione del provvedimento di coerenza per l’operazione ed ammissione a rendicontazione in overbooking. (</a:t>
            </a:r>
            <a:r>
              <a:rPr lang="it-IT" sz="4000" b="1" dirty="0" smtClean="0"/>
              <a:t>non occorre il controllo di legittimità </a:t>
            </a:r>
            <a:r>
              <a:rPr lang="it-IT" sz="4000" dirty="0" smtClean="0"/>
              <a:t>dal parte delle Corte dei Conti);</a:t>
            </a:r>
          </a:p>
          <a:p>
            <a:pPr marL="742950" indent="-742950">
              <a:buFont typeface="+mj-lt"/>
              <a:buAutoNum type="arabicPeriod"/>
            </a:pPr>
            <a:r>
              <a:rPr lang="it-IT" sz="4000" dirty="0" smtClean="0"/>
              <a:t>Emanazione dei decreto di imputazione finale dell’operazione</a:t>
            </a:r>
          </a:p>
          <a:p>
            <a:pPr marL="742950" indent="-742950">
              <a:buFont typeface="+mj-lt"/>
              <a:buAutoNum type="arabicPeriod"/>
            </a:pPr>
            <a:endParaRPr lang="it-IT" sz="4000" dirty="0"/>
          </a:p>
          <a:p>
            <a:r>
              <a:rPr lang="it-IT" sz="4000" b="1" dirty="0" smtClean="0"/>
              <a:t>Obbligo di avere evidenza della documentazione idonea a garantire la tracciabilità delle procedure selettive (art. 125 del Reg 1303/2013)</a:t>
            </a:r>
            <a:endParaRPr lang="it-IT" sz="4000" b="1"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Progetti retrospettivi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ounded Rectangle 4"/>
          <p:cNvSpPr/>
          <p:nvPr/>
        </p:nvSpPr>
        <p:spPr bwMode="auto">
          <a:xfrm>
            <a:off x="373261" y="305272"/>
            <a:ext cx="7426251"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err="1"/>
              <a:t>AcAdG</a:t>
            </a:r>
            <a:r>
              <a:rPr lang="it-IT" sz="4000" b="1" dirty="0"/>
              <a:t> Nota 13845 del 22.10.2019 – Indicazioni operative per la selezione progetti retrospettivi</a:t>
            </a:r>
            <a:endParaRPr lang="it-IT" altLang="x-none" sz="4000" b="1" dirty="0">
              <a:sym typeface="Poppins Medium" charset="0"/>
            </a:endParaRPr>
          </a:p>
        </p:txBody>
      </p:sp>
    </p:spTree>
    <p:extLst>
      <p:ext uri="{BB962C8B-B14F-4D97-AF65-F5344CB8AC3E}">
        <p14:creationId xmlns:p14="http://schemas.microsoft.com/office/powerpoint/2010/main" val="41476719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799" y="3329608"/>
            <a:ext cx="21900341" cy="7478970"/>
          </a:xfrm>
          <a:prstGeom prst="rect">
            <a:avLst/>
          </a:prstGeom>
        </p:spPr>
        <p:txBody>
          <a:bodyPr wrap="square">
            <a:spAutoFit/>
          </a:bodyPr>
          <a:lstStyle/>
          <a:p>
            <a:r>
              <a:rPr lang="it-IT" sz="4000" i="1" dirty="0" smtClean="0"/>
              <a:t>…</a:t>
            </a:r>
          </a:p>
          <a:p>
            <a:r>
              <a:rPr lang="it-IT" sz="4000" i="1" dirty="0" smtClean="0"/>
              <a:t>I </a:t>
            </a:r>
            <a:r>
              <a:rPr lang="it-IT" sz="4000" i="1" dirty="0"/>
              <a:t>revisori della Commissione hanno inoltre rilevato una pista di controllo inadeguata (RFC 5) riguardo alla valutazione effettuata per garantire che le operazioni selezionate soddisfino i criteri di selezione del comitato di sorveglianza e siano pertanto idonee al finanziamento</a:t>
            </a:r>
            <a:r>
              <a:rPr lang="it-IT" sz="4000" i="1" dirty="0" smtClean="0"/>
              <a:t>.</a:t>
            </a:r>
          </a:p>
          <a:p>
            <a:r>
              <a:rPr lang="it-IT" sz="4000" i="1" dirty="0" smtClean="0"/>
              <a:t>In </a:t>
            </a:r>
            <a:r>
              <a:rPr lang="it-IT" sz="4000" i="1" dirty="0"/>
              <a:t>particolare è stata rilevata, a tale riguardo, l'assenza di documenti giustificativi. Le uniche informazioni disponibili sono quelle fornite in corrispondenza di un punto di controllo nella lista di controllo per la valutazione dell'ammissibilità dei progetti “retrospettivi” (punto di controllo B "È stato controllato se l'operazione sia coerente con i criteri di selezione stabiliti nel programma?") senza alcun accenno alla documentazione giustificativa verificata. Di conseguenza le informazioni fornite nelle liste di controllo dedicate alla selezione delle operazioni non sono sufficientemente dettagliate o documentate perché sia possibile trarre conclusioni sulla regolarità delle procedure di selezione dei progetti retrospettivi. </a:t>
            </a:r>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dirty="0" smtClean="0">
                <a:solidFill>
                  <a:schemeClr val="bg2"/>
                </a:solidFill>
                <a:latin typeface="Open Sans Semibold" charset="0"/>
                <a:ea typeface="Open Sans Semibold" charset="0"/>
                <a:cs typeface="Open Sans Semibold" charset="0"/>
                <a:sym typeface="Poppins Medium" charset="0"/>
              </a:rPr>
              <a:t>Audit </a:t>
            </a:r>
            <a:r>
              <a:rPr lang="it-IT" altLang="x-none" sz="7200" b="1" dirty="0">
                <a:solidFill>
                  <a:schemeClr val="bg2"/>
                </a:solidFill>
                <a:latin typeface="Open Sans Semibold" charset="0"/>
                <a:ea typeface="Open Sans Semibold" charset="0"/>
                <a:cs typeface="Open Sans Semibold" charset="0"/>
                <a:sym typeface="Poppins Medium" charset="0"/>
              </a:rPr>
              <a:t>n. </a:t>
            </a:r>
            <a:r>
              <a:rPr lang="it-IT" altLang="x-none" sz="7200" b="1" dirty="0" smtClean="0">
                <a:solidFill>
                  <a:schemeClr val="bg2"/>
                </a:solidFill>
                <a:latin typeface="Open Sans Semibold" charset="0"/>
                <a:ea typeface="Open Sans Semibold" charset="0"/>
                <a:cs typeface="Open Sans Semibold" charset="0"/>
                <a:sym typeface="Poppins Medium" charset="0"/>
              </a:rPr>
              <a:t>REGC314IT0073</a:t>
            </a:r>
            <a:endParaRPr lang="it-IT" altLang="x-none" sz="7200" b="1" dirty="0">
              <a:solidFill>
                <a:schemeClr val="bg2"/>
              </a:solidFill>
              <a:latin typeface="Open Sans Semibold" charset="0"/>
              <a:ea typeface="Open Sans Semibold" charset="0"/>
              <a:cs typeface="Open Sans Semibold" charset="0"/>
              <a:sym typeface="Poppins Medium" charset="0"/>
            </a:endParaRPr>
          </a:p>
        </p:txBody>
      </p:sp>
      <p:sp>
        <p:nvSpPr>
          <p:cNvPr id="4" name="Rettangolo 3"/>
          <p:cNvSpPr/>
          <p:nvPr/>
        </p:nvSpPr>
        <p:spPr>
          <a:xfrm>
            <a:off x="4319125" y="2546553"/>
            <a:ext cx="16043687" cy="646331"/>
          </a:xfrm>
          <a:prstGeom prst="rect">
            <a:avLst/>
          </a:prstGeom>
        </p:spPr>
        <p:txBody>
          <a:bodyPr wrap="none">
            <a:spAutoFit/>
          </a:bodyPr>
          <a:lstStyle/>
          <a:p>
            <a:r>
              <a:rPr lang="it-IT" sz="3600" b="1" dirty="0"/>
              <a:t>RC 1: Assenza di procedure dettagliate per la selezione delle operazioni </a:t>
            </a:r>
          </a:p>
        </p:txBody>
      </p:sp>
    </p:spTree>
    <p:extLst>
      <p:ext uri="{BB962C8B-B14F-4D97-AF65-F5344CB8AC3E}">
        <p14:creationId xmlns:p14="http://schemas.microsoft.com/office/powerpoint/2010/main" val="10785615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immagine 3">
            <a:extLst>
              <a:ext uri="{FF2B5EF4-FFF2-40B4-BE49-F238E27FC236}">
                <a16:creationId xmlns:a16="http://schemas.microsoft.com/office/drawing/2014/main" xmlns="" id="{F9FF461D-9710-4CF6-A38E-15A15DAE941B}"/>
              </a:ext>
            </a:extLst>
          </p:cNvPr>
          <p:cNvSpPr>
            <a:spLocks noGrp="1"/>
          </p:cNvSpPr>
          <p:nvPr>
            <p:ph type="pic" sz="quarter" idx="10"/>
          </p:nvPr>
        </p:nvSpPr>
        <p:spPr/>
      </p:sp>
      <p:grpSp>
        <p:nvGrpSpPr>
          <p:cNvPr id="17" name="Group 2">
            <a:extLst>
              <a:ext uri="{FF2B5EF4-FFF2-40B4-BE49-F238E27FC236}">
                <a16:creationId xmlns:a16="http://schemas.microsoft.com/office/drawing/2014/main" xmlns="" id="{B7CDBE4A-3246-4F4A-BDC2-03FB9C230679}"/>
              </a:ext>
            </a:extLst>
          </p:cNvPr>
          <p:cNvGrpSpPr>
            <a:grpSpLocks/>
          </p:cNvGrpSpPr>
          <p:nvPr/>
        </p:nvGrpSpPr>
        <p:grpSpPr bwMode="auto">
          <a:xfrm>
            <a:off x="1678832" y="2454152"/>
            <a:ext cx="10798175" cy="4955187"/>
            <a:chOff x="2759075" y="3462338"/>
            <a:chExt cx="10798175" cy="3188772"/>
          </a:xfrm>
        </p:grpSpPr>
        <p:sp>
          <p:nvSpPr>
            <p:cNvPr id="18" name="Text Box 2">
              <a:extLst>
                <a:ext uri="{FF2B5EF4-FFF2-40B4-BE49-F238E27FC236}">
                  <a16:creationId xmlns:a16="http://schemas.microsoft.com/office/drawing/2014/main" xmlns="" id="{F1A5E6B9-1321-4B42-B2B0-FDDC4BBA6B2A}"/>
                </a:ext>
              </a:extLst>
            </p:cNvPr>
            <p:cNvSpPr txBox="1">
              <a:spLocks/>
            </p:cNvSpPr>
            <p:nvPr/>
          </p:nvSpPr>
          <p:spPr bwMode="auto">
            <a:xfrm>
              <a:off x="2975099" y="5109784"/>
              <a:ext cx="5592762" cy="2277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nchor="ctr">
              <a:spAutoFit/>
            </a:bodyPr>
            <a:lstStyle/>
            <a:p>
              <a:pPr eaLnBrk="1">
                <a:defRPr/>
              </a:pPr>
              <a:endParaRPr lang="x-none" altLang="x-none" sz="1800" b="1" dirty="0">
                <a:solidFill>
                  <a:schemeClr val="accent1"/>
                </a:solidFill>
                <a:latin typeface="Open Sans" charset="0"/>
                <a:ea typeface="Open Sans" charset="0"/>
                <a:cs typeface="Open Sans" charset="0"/>
                <a:sym typeface="Poppins SemiBold" charset="0"/>
              </a:endParaRPr>
            </a:p>
          </p:txBody>
        </p:sp>
        <p:sp>
          <p:nvSpPr>
            <p:cNvPr id="19" name="Text Box 3">
              <a:extLst>
                <a:ext uri="{FF2B5EF4-FFF2-40B4-BE49-F238E27FC236}">
                  <a16:creationId xmlns:a16="http://schemas.microsoft.com/office/drawing/2014/main" xmlns="" id="{B99C2986-CB26-4328-8318-27F2F77554EB}"/>
                </a:ext>
              </a:extLst>
            </p:cNvPr>
            <p:cNvSpPr txBox="1">
              <a:spLocks/>
            </p:cNvSpPr>
            <p:nvPr/>
          </p:nvSpPr>
          <p:spPr bwMode="auto">
            <a:xfrm>
              <a:off x="2759075" y="3462338"/>
              <a:ext cx="10798175" cy="1584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eaLnBrk="1">
                <a:defRPr/>
              </a:pPr>
              <a:r>
                <a:rPr lang="it-IT" altLang="x-none" sz="10000" b="1" dirty="0" smtClean="0">
                  <a:solidFill>
                    <a:schemeClr val="bg2"/>
                  </a:solidFill>
                  <a:latin typeface="Open Sans Semibold" charset="0"/>
                  <a:ea typeface="Open Sans Semibold" charset="0"/>
                  <a:cs typeface="Open Sans Semibold" charset="0"/>
                  <a:sym typeface="Poppins Medium" charset="0"/>
                </a:rPr>
                <a:t>II </a:t>
              </a:r>
              <a:r>
                <a:rPr lang="it-IT" altLang="x-none" sz="10000" b="1" dirty="0" smtClean="0">
                  <a:solidFill>
                    <a:schemeClr val="bg2"/>
                  </a:solidFill>
                  <a:latin typeface="Open Sans Semibold" charset="0"/>
                  <a:ea typeface="Open Sans Semibold" charset="0"/>
                  <a:cs typeface="Open Sans Semibold" charset="0"/>
                  <a:sym typeface="Poppins Medium" charset="0"/>
                </a:rPr>
                <a:t>parte</a:t>
              </a:r>
            </a:p>
          </p:txBody>
        </p:sp>
        <p:sp>
          <p:nvSpPr>
            <p:cNvPr id="20" name="Rectangle 1">
              <a:extLst>
                <a:ext uri="{FF2B5EF4-FFF2-40B4-BE49-F238E27FC236}">
                  <a16:creationId xmlns:a16="http://schemas.microsoft.com/office/drawing/2014/main" xmlns="" id="{393313EA-5FA7-4613-98BD-E7FDB6F32D4A}"/>
                </a:ext>
              </a:extLst>
            </p:cNvPr>
            <p:cNvSpPr/>
            <p:nvPr/>
          </p:nvSpPr>
          <p:spPr>
            <a:xfrm>
              <a:off x="2759075" y="6354018"/>
              <a:ext cx="9217769" cy="297092"/>
            </a:xfrm>
            <a:prstGeom prst="rect">
              <a:avLst/>
            </a:prstGeom>
          </p:spPr>
          <p:txBody>
            <a:bodyPr wrap="square">
              <a:spAutoFit/>
            </a:bodyPr>
            <a:lstStyle/>
            <a:p>
              <a:endParaRPr lang="it-IT" sz="2400" dirty="0"/>
            </a:p>
          </p:txBody>
        </p:sp>
      </p:grpSp>
      <p:sp>
        <p:nvSpPr>
          <p:cNvPr id="2" name="Rettangolo 1"/>
          <p:cNvSpPr/>
          <p:nvPr/>
        </p:nvSpPr>
        <p:spPr>
          <a:xfrm>
            <a:off x="933575" y="4625752"/>
            <a:ext cx="12288688" cy="2800767"/>
          </a:xfrm>
          <a:prstGeom prst="rect">
            <a:avLst/>
          </a:prstGeom>
        </p:spPr>
        <p:txBody>
          <a:bodyPr wrap="square">
            <a:spAutoFit/>
          </a:bodyPr>
          <a:lstStyle/>
          <a:p>
            <a:pPr marL="571500" indent="-571500">
              <a:buFont typeface="Arial" panose="020B0604020202020204" pitchFamily="34" charset="0"/>
              <a:buChar char="•"/>
            </a:pPr>
            <a:r>
              <a:rPr lang="it-IT" sz="4400" dirty="0" err="1" smtClean="0"/>
              <a:t>Check</a:t>
            </a:r>
            <a:r>
              <a:rPr lang="it-IT" sz="4400" dirty="0" smtClean="0"/>
              <a:t> List di controllo </a:t>
            </a:r>
            <a:r>
              <a:rPr lang="it-IT" sz="4400" dirty="0" smtClean="0"/>
              <a:t>delle procedure di selezione</a:t>
            </a:r>
          </a:p>
          <a:p>
            <a:pPr marL="571500" indent="-571500">
              <a:buFont typeface="Arial" panose="020B0604020202020204" pitchFamily="34" charset="0"/>
              <a:buChar char="•"/>
            </a:pPr>
            <a:endParaRPr lang="it-IT" sz="4400" dirty="0"/>
          </a:p>
          <a:p>
            <a:pPr marL="571500" indent="-571500">
              <a:buFont typeface="Arial" panose="020B0604020202020204" pitchFamily="34" charset="0"/>
              <a:buChar char="•"/>
            </a:pPr>
            <a:r>
              <a:rPr lang="it-IT" sz="4400" dirty="0" err="1"/>
              <a:t>Check</a:t>
            </a:r>
            <a:r>
              <a:rPr lang="it-IT" sz="4400" dirty="0"/>
              <a:t> List di </a:t>
            </a:r>
            <a:r>
              <a:rPr lang="it-IT" sz="4400" dirty="0" smtClean="0"/>
              <a:t>verifica delle operazioni </a:t>
            </a:r>
            <a:endParaRPr lang="it-IT" sz="4400" dirty="0"/>
          </a:p>
        </p:txBody>
      </p:sp>
    </p:spTree>
    <p:extLst>
      <p:ext uri="{BB962C8B-B14F-4D97-AF65-F5344CB8AC3E}">
        <p14:creationId xmlns:p14="http://schemas.microsoft.com/office/powerpoint/2010/main" val="8531619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err="1"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Check</a:t>
            </a: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 List di Selezione</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6" name="Rounded Rectangle 4"/>
          <p:cNvSpPr/>
          <p:nvPr/>
        </p:nvSpPr>
        <p:spPr bwMode="auto">
          <a:xfrm>
            <a:off x="2253681" y="3075566"/>
            <a:ext cx="20015793"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b="1" dirty="0">
                <a:latin typeface="Poppins"/>
                <a:sym typeface="Poppins Medium" charset="0"/>
              </a:rPr>
              <a:t>Allegato </a:t>
            </a:r>
            <a:r>
              <a:rPr lang="it-IT" altLang="x-none" sz="4000" b="1" dirty="0" smtClean="0">
                <a:latin typeface="Poppins"/>
                <a:sym typeface="Poppins Medium" charset="0"/>
              </a:rPr>
              <a:t>1A_Selezione_OpBeSe_titolarità_regia</a:t>
            </a:r>
            <a:endParaRPr lang="it-IT" altLang="x-none" sz="4000" b="1" dirty="0">
              <a:latin typeface="Poppins"/>
              <a:sym typeface="Poppins Medium" charset="0"/>
            </a:endParaRPr>
          </a:p>
        </p:txBody>
      </p:sp>
      <p:sp>
        <p:nvSpPr>
          <p:cNvPr id="6" name="Rounded Rectangle 4"/>
          <p:cNvSpPr/>
          <p:nvPr/>
        </p:nvSpPr>
        <p:spPr bwMode="auto">
          <a:xfrm>
            <a:off x="2253681" y="4504396"/>
            <a:ext cx="20162240"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a:latin typeface="Poppins"/>
              </a:rPr>
              <a:t>Allegato </a:t>
            </a:r>
            <a:r>
              <a:rPr lang="it-IT" sz="4000" b="1" dirty="0" smtClean="0">
                <a:latin typeface="Poppins"/>
              </a:rPr>
              <a:t>1B_Selezione_Aiuti</a:t>
            </a:r>
            <a:endParaRPr lang="it-IT" altLang="x-none" sz="4000" b="1" dirty="0">
              <a:latin typeface="Poppins"/>
              <a:sym typeface="Poppins Medium" charset="0"/>
            </a:endParaRPr>
          </a:p>
        </p:txBody>
      </p:sp>
      <p:sp>
        <p:nvSpPr>
          <p:cNvPr id="5" name="Rounded Rectangle 4"/>
          <p:cNvSpPr/>
          <p:nvPr/>
        </p:nvSpPr>
        <p:spPr bwMode="auto">
          <a:xfrm>
            <a:off x="2254896" y="6028234"/>
            <a:ext cx="20162240"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smtClean="0">
                <a:latin typeface="Poppins"/>
              </a:rPr>
              <a:t>Allegato 3A_Rimborso_OpBeSe</a:t>
            </a:r>
            <a:endParaRPr lang="it-IT" altLang="x-none" sz="4000" b="1" dirty="0">
              <a:latin typeface="Poppins"/>
              <a:sym typeface="Poppins Medium" charset="0"/>
            </a:endParaRPr>
          </a:p>
        </p:txBody>
      </p:sp>
      <p:sp>
        <p:nvSpPr>
          <p:cNvPr id="8" name="Rounded Rectangle 4"/>
          <p:cNvSpPr/>
          <p:nvPr/>
        </p:nvSpPr>
        <p:spPr bwMode="auto">
          <a:xfrm>
            <a:off x="2253681" y="7479745"/>
            <a:ext cx="20162240"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4000" b="1" dirty="0">
                <a:latin typeface="Poppins"/>
              </a:rPr>
              <a:t>Allegato 3B_Rimborso_Aiuti_rev</a:t>
            </a:r>
          </a:p>
        </p:txBody>
      </p:sp>
    </p:spTree>
    <p:extLst>
      <p:ext uri="{BB962C8B-B14F-4D97-AF65-F5344CB8AC3E}">
        <p14:creationId xmlns:p14="http://schemas.microsoft.com/office/powerpoint/2010/main" val="2681302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886744" y="1088142"/>
            <a:ext cx="23042560" cy="2308324"/>
          </a:xfrm>
          <a:prstGeom prst="rect">
            <a:avLst/>
          </a:prstGeom>
        </p:spPr>
        <p:txBody>
          <a:bodyPr wrap="square">
            <a:spAutoFit/>
          </a:bodyPr>
          <a:lstStyle/>
          <a:p>
            <a:pPr algn="ctr" eaLnBrk="1">
              <a:defRPr/>
            </a:pPr>
            <a:r>
              <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Art. 61 Reg (UE) n. 1303/2013 – Operazioni che generano entrate nette </a:t>
            </a:r>
            <a:r>
              <a:rPr lang="it-IT" altLang="x-none" sz="7200" b="1" i="1" u="sng"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dopo il loro completamento</a:t>
            </a:r>
          </a:p>
        </p:txBody>
      </p:sp>
      <p:sp>
        <p:nvSpPr>
          <p:cNvPr id="7" name="Rettangolo 6"/>
          <p:cNvSpPr/>
          <p:nvPr/>
        </p:nvSpPr>
        <p:spPr>
          <a:xfrm>
            <a:off x="1606824" y="3545632"/>
            <a:ext cx="21530392" cy="6863417"/>
          </a:xfrm>
          <a:prstGeom prst="rect">
            <a:avLst/>
          </a:prstGeom>
        </p:spPr>
        <p:txBody>
          <a:bodyPr wrap="square">
            <a:spAutoFit/>
          </a:bodyPr>
          <a:lstStyle/>
          <a:p>
            <a:r>
              <a:rPr lang="it-IT" sz="4400" dirty="0" smtClean="0"/>
              <a:t>Non ci sono </a:t>
            </a:r>
            <a:r>
              <a:rPr lang="it-IT" sz="4400" dirty="0"/>
              <a:t>Entrate </a:t>
            </a:r>
            <a:r>
              <a:rPr lang="it-IT" sz="4400" dirty="0" smtClean="0"/>
              <a:t>Nette per:</a:t>
            </a:r>
          </a:p>
          <a:p>
            <a:endParaRPr lang="it-IT" sz="4400" dirty="0"/>
          </a:p>
          <a:p>
            <a:pPr marL="342900" indent="-342900">
              <a:buFont typeface="Arial" panose="020B0604020202020204" pitchFamily="34" charset="0"/>
              <a:buChar char="•"/>
            </a:pPr>
            <a:r>
              <a:rPr lang="it-IT" sz="4400" dirty="0" smtClean="0"/>
              <a:t>operazioni </a:t>
            </a:r>
            <a:r>
              <a:rPr lang="it-IT" sz="4400" dirty="0"/>
              <a:t>il cui costo ammissibile totale non supera 1.000.000 EUR </a:t>
            </a:r>
          </a:p>
          <a:p>
            <a:pPr marL="342900" indent="-342900">
              <a:buFont typeface="Arial" panose="020B0604020202020204" pitchFamily="34" charset="0"/>
              <a:buChar char="•"/>
            </a:pPr>
            <a:r>
              <a:rPr lang="it-IT" sz="4400" dirty="0" smtClean="0"/>
              <a:t>assistenza </a:t>
            </a:r>
            <a:r>
              <a:rPr lang="it-IT" sz="4400" dirty="0"/>
              <a:t>finanziaria soggetta all'obbligo di rimborso completo e ai premi; </a:t>
            </a:r>
          </a:p>
          <a:p>
            <a:pPr marL="342900" indent="-342900">
              <a:buFont typeface="Arial" panose="020B0604020202020204" pitchFamily="34" charset="0"/>
              <a:buChar char="•"/>
            </a:pPr>
            <a:r>
              <a:rPr lang="it-IT" sz="4400" dirty="0" smtClean="0"/>
              <a:t>assistenza </a:t>
            </a:r>
            <a:r>
              <a:rPr lang="it-IT" sz="4400" dirty="0"/>
              <a:t>tecnica; </a:t>
            </a:r>
          </a:p>
          <a:p>
            <a:pPr marL="342900" indent="-342900">
              <a:buFont typeface="Arial" panose="020B0604020202020204" pitchFamily="34" charset="0"/>
              <a:buChar char="•"/>
            </a:pPr>
            <a:r>
              <a:rPr lang="it-IT" sz="4400" dirty="0" smtClean="0"/>
              <a:t>sostegno </a:t>
            </a:r>
            <a:r>
              <a:rPr lang="it-IT" sz="4400" dirty="0"/>
              <a:t>da o a strumenti finanziari; </a:t>
            </a:r>
          </a:p>
          <a:p>
            <a:pPr marL="342900" indent="-342900">
              <a:buFont typeface="Arial" panose="020B0604020202020204" pitchFamily="34" charset="0"/>
              <a:buChar char="•"/>
            </a:pPr>
            <a:r>
              <a:rPr lang="it-IT" sz="4400" dirty="0" smtClean="0"/>
              <a:t>operazioni </a:t>
            </a:r>
            <a:r>
              <a:rPr lang="it-IT" sz="4400" dirty="0"/>
              <a:t>per le quali il sostegno pubblico assume la forma di somme forfettarie o tabelle standard di costi unitari; </a:t>
            </a:r>
          </a:p>
          <a:p>
            <a:pPr marL="342900" indent="-342900">
              <a:buFont typeface="Arial" panose="020B0604020202020204" pitchFamily="34" charset="0"/>
              <a:buChar char="•"/>
            </a:pPr>
            <a:r>
              <a:rPr lang="it-IT" sz="4400" dirty="0" smtClean="0"/>
              <a:t>aiuti </a:t>
            </a:r>
            <a:r>
              <a:rPr lang="it-IT" sz="4400" dirty="0"/>
              <a:t>"de </a:t>
            </a:r>
            <a:r>
              <a:rPr lang="it-IT" sz="4400" dirty="0" err="1"/>
              <a:t>minimis</a:t>
            </a:r>
            <a:r>
              <a:rPr lang="it-IT" sz="4400" dirty="0"/>
              <a:t>"; </a:t>
            </a:r>
          </a:p>
          <a:p>
            <a:pPr marL="342900" indent="-342900">
              <a:buFont typeface="Arial" panose="020B0604020202020204" pitchFamily="34" charset="0"/>
              <a:buChar char="•"/>
            </a:pPr>
            <a:r>
              <a:rPr lang="it-IT" sz="4400" dirty="0" smtClean="0"/>
              <a:t>aiuto </a:t>
            </a:r>
            <a:r>
              <a:rPr lang="it-IT" sz="4400" dirty="0"/>
              <a:t>di Stato alle PMI. </a:t>
            </a:r>
          </a:p>
        </p:txBody>
      </p:sp>
    </p:spTree>
    <p:extLst>
      <p:ext uri="{BB962C8B-B14F-4D97-AF65-F5344CB8AC3E}">
        <p14:creationId xmlns:p14="http://schemas.microsoft.com/office/powerpoint/2010/main" val="8909030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1"/>
          <p:cNvSpPr/>
          <p:nvPr/>
        </p:nvSpPr>
        <p:spPr>
          <a:xfrm>
            <a:off x="886744" y="1088142"/>
            <a:ext cx="23042560" cy="2308324"/>
          </a:xfrm>
          <a:prstGeom prst="rect">
            <a:avLst/>
          </a:prstGeom>
        </p:spPr>
        <p:txBody>
          <a:bodyPr wrap="square">
            <a:spAutoFit/>
          </a:bodyPr>
          <a:lstStyle/>
          <a:p>
            <a:pPr algn="ctr" eaLnBrk="1">
              <a:defRPr/>
            </a:pPr>
            <a:r>
              <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Art. 65 Reg (UE) n. 1303/2013 – Operazioni che generano entrate nette </a:t>
            </a:r>
            <a:r>
              <a:rPr lang="it-IT" altLang="x-none" sz="7200" b="1" i="1" u="sng"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nel corso dell’attuazione</a:t>
            </a:r>
            <a:endParaRPr lang="it-IT" altLang="x-none" sz="7200" b="1" i="1" u="sng"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7" name="Rettangolo 6"/>
          <p:cNvSpPr/>
          <p:nvPr/>
        </p:nvSpPr>
        <p:spPr>
          <a:xfrm>
            <a:off x="1606824" y="3545632"/>
            <a:ext cx="21530392" cy="6186309"/>
          </a:xfrm>
          <a:prstGeom prst="rect">
            <a:avLst/>
          </a:prstGeom>
        </p:spPr>
        <p:txBody>
          <a:bodyPr wrap="square">
            <a:spAutoFit/>
          </a:bodyPr>
          <a:lstStyle/>
          <a:p>
            <a:r>
              <a:rPr lang="it-IT" sz="4400" dirty="0" smtClean="0">
                <a:latin typeface="Poppins"/>
              </a:rPr>
              <a:t>Non ci sono </a:t>
            </a:r>
            <a:r>
              <a:rPr lang="it-IT" sz="4400" dirty="0">
                <a:latin typeface="Poppins"/>
              </a:rPr>
              <a:t>Entrate </a:t>
            </a:r>
            <a:r>
              <a:rPr lang="it-IT" sz="4400" dirty="0" smtClean="0">
                <a:latin typeface="Poppins"/>
              </a:rPr>
              <a:t>Nette per:</a:t>
            </a:r>
          </a:p>
          <a:p>
            <a:endParaRPr lang="it-IT" sz="4400" dirty="0">
              <a:latin typeface="Poppins"/>
            </a:endParaRPr>
          </a:p>
          <a:p>
            <a:pPr marL="342900" indent="-342900">
              <a:buFont typeface="Arial" panose="020B0604020202020204" pitchFamily="34" charset="0"/>
              <a:buChar char="•"/>
            </a:pPr>
            <a:r>
              <a:rPr lang="it-IT" sz="4400" dirty="0" smtClean="0">
                <a:latin typeface="Poppins"/>
              </a:rPr>
              <a:t>assistenza </a:t>
            </a:r>
            <a:r>
              <a:rPr lang="it-IT" sz="4400" dirty="0">
                <a:latin typeface="Poppins"/>
              </a:rPr>
              <a:t>tecnica;</a:t>
            </a:r>
          </a:p>
          <a:p>
            <a:pPr marL="342900" indent="-342900">
              <a:buFont typeface="Arial" panose="020B0604020202020204" pitchFamily="34" charset="0"/>
              <a:buChar char="•"/>
            </a:pPr>
            <a:r>
              <a:rPr lang="it-IT" sz="4400" dirty="0" smtClean="0">
                <a:latin typeface="Poppins"/>
              </a:rPr>
              <a:t>agli </a:t>
            </a:r>
            <a:r>
              <a:rPr lang="it-IT" sz="4400" dirty="0">
                <a:latin typeface="Poppins"/>
              </a:rPr>
              <a:t>strumenti finanziari;</a:t>
            </a:r>
          </a:p>
          <a:p>
            <a:pPr marL="342900" indent="-342900">
              <a:buFont typeface="Arial" panose="020B0604020202020204" pitchFamily="34" charset="0"/>
              <a:buChar char="•"/>
            </a:pPr>
            <a:r>
              <a:rPr lang="it-IT" sz="4400" dirty="0" smtClean="0">
                <a:latin typeface="Poppins"/>
              </a:rPr>
              <a:t>assistenza </a:t>
            </a:r>
            <a:r>
              <a:rPr lang="it-IT" sz="4400" dirty="0">
                <a:latin typeface="Poppins"/>
              </a:rPr>
              <a:t>rimborsabile soggetta a obbligo di rimborso </a:t>
            </a:r>
            <a:r>
              <a:rPr lang="it-IT" sz="4400" dirty="0" smtClean="0">
                <a:latin typeface="Poppins"/>
              </a:rPr>
              <a:t>integrale e ai premi</a:t>
            </a:r>
            <a:r>
              <a:rPr lang="it-IT" sz="4400" dirty="0">
                <a:latin typeface="Poppins"/>
              </a:rPr>
              <a:t>;</a:t>
            </a:r>
          </a:p>
          <a:p>
            <a:pPr marL="342900" indent="-342900">
              <a:buFont typeface="Arial" panose="020B0604020202020204" pitchFamily="34" charset="0"/>
              <a:buChar char="•"/>
            </a:pPr>
            <a:r>
              <a:rPr lang="it-IT" sz="4400" dirty="0" smtClean="0">
                <a:latin typeface="Poppins"/>
              </a:rPr>
              <a:t>operazioni </a:t>
            </a:r>
            <a:r>
              <a:rPr lang="it-IT" sz="4400" dirty="0">
                <a:latin typeface="Poppins"/>
              </a:rPr>
              <a:t>soggetti alle norme in materia di aiuti di Stato;</a:t>
            </a:r>
          </a:p>
          <a:p>
            <a:pPr marL="342900" indent="-342900">
              <a:buFont typeface="Arial" panose="020B0604020202020204" pitchFamily="34" charset="0"/>
              <a:buChar char="•"/>
            </a:pPr>
            <a:r>
              <a:rPr lang="it-IT" sz="4400" dirty="0" smtClean="0">
                <a:latin typeface="Poppins"/>
              </a:rPr>
              <a:t>operazioni </a:t>
            </a:r>
            <a:r>
              <a:rPr lang="it-IT" sz="4400" dirty="0">
                <a:latin typeface="Poppins"/>
              </a:rPr>
              <a:t>per le quali il sostegno pubblico assume la forma </a:t>
            </a:r>
            <a:r>
              <a:rPr lang="it-IT" sz="4400" dirty="0" smtClean="0">
                <a:latin typeface="Poppins"/>
              </a:rPr>
              <a:t>di somme </a:t>
            </a:r>
            <a:r>
              <a:rPr lang="it-IT" sz="4400" dirty="0">
                <a:latin typeface="Poppins"/>
              </a:rPr>
              <a:t>forfettarie o standard di costi unitari, purché si sia </a:t>
            </a:r>
            <a:r>
              <a:rPr lang="it-IT" sz="4400" dirty="0" smtClean="0">
                <a:latin typeface="Poppins"/>
              </a:rPr>
              <a:t>tenuto conto </a:t>
            </a:r>
            <a:r>
              <a:rPr lang="it-IT" sz="4400" dirty="0">
                <a:latin typeface="Poppins"/>
              </a:rPr>
              <a:t>ex ante delle entrate nette;</a:t>
            </a:r>
          </a:p>
          <a:p>
            <a:pPr marL="342900" indent="-342900">
              <a:buFont typeface="Arial" panose="020B0604020202020204" pitchFamily="34" charset="0"/>
              <a:buChar char="•"/>
            </a:pPr>
            <a:r>
              <a:rPr lang="it-IT" sz="4400" dirty="0" smtClean="0">
                <a:latin typeface="Poppins"/>
              </a:rPr>
              <a:t>operazioni </a:t>
            </a:r>
            <a:r>
              <a:rPr lang="it-IT" sz="4400" dirty="0">
                <a:latin typeface="Poppins"/>
              </a:rPr>
              <a:t>per le quali i costi totali ammissibili non </a:t>
            </a:r>
            <a:r>
              <a:rPr lang="it-IT" sz="4400" dirty="0" smtClean="0">
                <a:latin typeface="Poppins"/>
              </a:rPr>
              <a:t>superino 100 </a:t>
            </a:r>
            <a:r>
              <a:rPr lang="it-IT" sz="4400" dirty="0">
                <a:latin typeface="Poppins"/>
              </a:rPr>
              <a:t>000 EUR.</a:t>
            </a:r>
          </a:p>
        </p:txBody>
      </p:sp>
    </p:spTree>
    <p:extLst>
      <p:ext uri="{BB962C8B-B14F-4D97-AF65-F5344CB8AC3E}">
        <p14:creationId xmlns:p14="http://schemas.microsoft.com/office/powerpoint/2010/main" val="12186617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10714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3" name="Group 2"/>
          <p:cNvGrpSpPr>
            <a:grpSpLocks/>
          </p:cNvGrpSpPr>
          <p:nvPr/>
        </p:nvGrpSpPr>
        <p:grpSpPr bwMode="auto">
          <a:xfrm>
            <a:off x="2830960" y="2454152"/>
            <a:ext cx="16633848" cy="3429071"/>
            <a:chOff x="2759075" y="3462338"/>
            <a:chExt cx="11285538" cy="3429071"/>
          </a:xfrm>
        </p:grpSpPr>
        <p:sp>
          <p:nvSpPr>
            <p:cNvPr id="6147" name="Text Box 3"/>
            <p:cNvSpPr txBox="1">
              <a:spLocks/>
            </p:cNvSpPr>
            <p:nvPr/>
          </p:nvSpPr>
          <p:spPr bwMode="auto">
            <a:xfrm>
              <a:off x="2759075" y="3462338"/>
              <a:ext cx="10798175" cy="1584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eaLnBrk="1">
                <a:defRPr/>
              </a:pPr>
              <a:r>
                <a:rPr lang="it-IT" altLang="x-none" sz="9600" b="1" dirty="0">
                  <a:solidFill>
                    <a:schemeClr val="bg2"/>
                  </a:solidFill>
                  <a:latin typeface="Open Sans Semibold" charset="0"/>
                  <a:ea typeface="Open Sans Semibold" charset="0"/>
                  <a:cs typeface="Open Sans Semibold" charset="0"/>
                  <a:sym typeface="Poppins Medium" charset="0"/>
                </a:rPr>
                <a:t>Grazie per l’attenzione</a:t>
              </a:r>
            </a:p>
            <a:p>
              <a:pPr eaLnBrk="1">
                <a:defRPr/>
              </a:pPr>
              <a:endParaRPr lang="it-IT" altLang="x-none" sz="9600" b="1" dirty="0">
                <a:solidFill>
                  <a:schemeClr val="bg2"/>
                </a:solidFill>
                <a:latin typeface="Open Sans Semibold" charset="0"/>
                <a:ea typeface="Open Sans Semibold" charset="0"/>
                <a:cs typeface="Open Sans Semibold" charset="0"/>
                <a:sym typeface="Poppins Medium" charset="0"/>
              </a:endParaRPr>
            </a:p>
            <a:p>
              <a:pPr eaLnBrk="1">
                <a:defRPr/>
              </a:pPr>
              <a:r>
                <a:rPr lang="it-IT" altLang="x-none" sz="6600" b="1" dirty="0">
                  <a:solidFill>
                    <a:schemeClr val="bg2"/>
                  </a:solidFill>
                  <a:latin typeface="Open Sans Semibold" charset="0"/>
                  <a:ea typeface="Open Sans Semibold" charset="0"/>
                  <a:cs typeface="Open Sans Semibold" charset="0"/>
                  <a:sym typeface="Poppins Medium" charset="0"/>
                </a:rPr>
                <a:t>Dott. Gaetano </a:t>
              </a:r>
              <a:r>
                <a:rPr lang="it-IT" altLang="x-none" sz="6600" b="1" dirty="0" smtClean="0">
                  <a:solidFill>
                    <a:schemeClr val="bg2"/>
                  </a:solidFill>
                  <a:latin typeface="Open Sans Semibold" charset="0"/>
                  <a:ea typeface="Open Sans Semibold" charset="0"/>
                  <a:cs typeface="Open Sans Semibold" charset="0"/>
                  <a:sym typeface="Poppins Medium" charset="0"/>
                </a:rPr>
                <a:t>Vinci</a:t>
              </a:r>
              <a:endParaRPr lang="x-none" altLang="x-none" sz="10000" b="1" dirty="0">
                <a:solidFill>
                  <a:schemeClr val="bg2"/>
                </a:solidFill>
                <a:latin typeface="Open Sans Semibold" charset="0"/>
                <a:ea typeface="Open Sans Semibold" charset="0"/>
                <a:cs typeface="Open Sans Semibold" charset="0"/>
                <a:sym typeface="Poppins Medium" charset="0"/>
              </a:endParaRPr>
            </a:p>
          </p:txBody>
        </p:sp>
        <p:sp>
          <p:nvSpPr>
            <p:cNvPr id="2" name="Rectangle 1"/>
            <p:cNvSpPr/>
            <p:nvPr/>
          </p:nvSpPr>
          <p:spPr>
            <a:xfrm>
              <a:off x="2759075" y="6354018"/>
              <a:ext cx="11285538" cy="537391"/>
            </a:xfrm>
            <a:prstGeom prst="rect">
              <a:avLst/>
            </a:prstGeom>
          </p:spPr>
          <p:txBody>
            <a:bodyPr>
              <a:spAutoFit/>
            </a:bodyPr>
            <a:lstStyle/>
            <a:p>
              <a:pPr algn="just">
                <a:lnSpc>
                  <a:spcPct val="150000"/>
                </a:lnSpc>
                <a:defRPr/>
              </a:pPr>
              <a:endParaRPr lang="en-US" sz="2200" dirty="0">
                <a:solidFill>
                  <a:schemeClr val="tx1">
                    <a:lumMod val="25000"/>
                  </a:schemeClr>
                </a:solidFill>
                <a:latin typeface="Open Sans" charset="0"/>
                <a:ea typeface="Open Sans" charset="0"/>
                <a:cs typeface="Open Sans" charset="0"/>
              </a:endParaRPr>
            </a:p>
          </p:txBody>
        </p:sp>
      </p:grpSp>
    </p:spTree>
    <p:extLst>
      <p:ext uri="{BB962C8B-B14F-4D97-AF65-F5344CB8AC3E}">
        <p14:creationId xmlns:p14="http://schemas.microsoft.com/office/powerpoint/2010/main" val="2939746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797425" y="732859"/>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Operazioni e beneficiari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31" name="Rounded Rectangle 4"/>
          <p:cNvSpPr/>
          <p:nvPr/>
        </p:nvSpPr>
        <p:spPr bwMode="auto">
          <a:xfrm>
            <a:off x="862415" y="3401616"/>
            <a:ext cx="5097215"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Operazione</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2" name="Rounded Rectangle 4"/>
          <p:cNvSpPr/>
          <p:nvPr/>
        </p:nvSpPr>
        <p:spPr bwMode="auto">
          <a:xfrm>
            <a:off x="782761" y="8288094"/>
            <a:ext cx="5256524"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Beneficiario</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 name="Rettangolo 2"/>
          <p:cNvSpPr/>
          <p:nvPr/>
        </p:nvSpPr>
        <p:spPr>
          <a:xfrm>
            <a:off x="6431360" y="2895913"/>
            <a:ext cx="17281920" cy="3046988"/>
          </a:xfrm>
          <a:prstGeom prst="rect">
            <a:avLst/>
          </a:prstGeom>
        </p:spPr>
        <p:txBody>
          <a:bodyPr wrap="square">
            <a:spAutoFit/>
          </a:bodyPr>
          <a:lstStyle/>
          <a:p>
            <a:pPr marL="457200" indent="-457200">
              <a:buFont typeface="Arial" panose="020B0604020202020204" pitchFamily="34" charset="0"/>
              <a:buChar char="•"/>
            </a:pPr>
            <a:r>
              <a:rPr lang="it-IT" sz="3200" dirty="0" smtClean="0"/>
              <a:t>un </a:t>
            </a:r>
            <a:r>
              <a:rPr lang="it-IT" sz="3200" dirty="0"/>
              <a:t>progetto, un contratto, un'azione o un gruppo di progetti selezionati dalle autorità di gestione o sotto la loro responsabilità, che contribuisce alla realizzazione degli obiettivi di una o più priorità correlate; </a:t>
            </a:r>
          </a:p>
          <a:p>
            <a:pPr marL="457200" indent="-457200">
              <a:buFont typeface="Arial" panose="020B0604020202020204" pitchFamily="34" charset="0"/>
              <a:buChar char="•"/>
            </a:pPr>
            <a:r>
              <a:rPr lang="it-IT" sz="3200" dirty="0"/>
              <a:t>nel contesto degli </a:t>
            </a:r>
            <a:r>
              <a:rPr lang="it-IT" sz="3200" b="1" i="1" u="sng" dirty="0"/>
              <a:t>strumenti finanziari</a:t>
            </a:r>
            <a:r>
              <a:rPr lang="it-IT" sz="3200" dirty="0"/>
              <a:t>, </a:t>
            </a:r>
            <a:r>
              <a:rPr lang="it-IT" sz="3200" dirty="0" smtClean="0"/>
              <a:t>è </a:t>
            </a:r>
            <a:r>
              <a:rPr lang="it-IT" sz="3200" dirty="0"/>
              <a:t>costituita dai contributi finanziari di un programma agli strumenti finanziari e dal successivo sostegno finanziario fornito da tali strumenti finanziari </a:t>
            </a:r>
            <a:r>
              <a:rPr lang="it-IT" sz="3200" dirty="0" smtClean="0"/>
              <a:t>(solo Azione 3.6.1 del PO)</a:t>
            </a:r>
            <a:endParaRPr lang="it-IT" sz="3200" dirty="0"/>
          </a:p>
        </p:txBody>
      </p:sp>
      <p:sp>
        <p:nvSpPr>
          <p:cNvPr id="4" name="Rettangolo 3"/>
          <p:cNvSpPr/>
          <p:nvPr/>
        </p:nvSpPr>
        <p:spPr>
          <a:xfrm>
            <a:off x="6416878" y="7290048"/>
            <a:ext cx="17296401" cy="3539430"/>
          </a:xfrm>
          <a:prstGeom prst="rect">
            <a:avLst/>
          </a:prstGeom>
        </p:spPr>
        <p:txBody>
          <a:bodyPr wrap="square">
            <a:spAutoFit/>
          </a:bodyPr>
          <a:lstStyle/>
          <a:p>
            <a:pPr marL="457200" indent="-457200">
              <a:buFont typeface="Arial" panose="020B0604020202020204" pitchFamily="34" charset="0"/>
              <a:buChar char="•"/>
            </a:pPr>
            <a:r>
              <a:rPr lang="it-IT" sz="3200" b="1" dirty="0" smtClean="0"/>
              <a:t>per OOPP e ABS: </a:t>
            </a:r>
            <a:r>
              <a:rPr lang="it-IT" sz="3200" dirty="0" smtClean="0"/>
              <a:t>un </a:t>
            </a:r>
            <a:r>
              <a:rPr lang="it-IT" sz="3200" dirty="0"/>
              <a:t>organismo pubblico o privato </a:t>
            </a:r>
            <a:r>
              <a:rPr lang="it-IT" sz="3200" dirty="0" smtClean="0"/>
              <a:t>responsabile </a:t>
            </a:r>
            <a:r>
              <a:rPr lang="it-IT" sz="3200" b="1" u="sng" dirty="0"/>
              <a:t>dell'avvio</a:t>
            </a:r>
            <a:r>
              <a:rPr lang="it-IT" sz="3200" b="1" dirty="0"/>
              <a:t> </a:t>
            </a:r>
            <a:r>
              <a:rPr lang="it-IT" sz="3200" dirty="0"/>
              <a:t>o </a:t>
            </a:r>
            <a:r>
              <a:rPr lang="it-IT" sz="3200" b="1" u="sng" dirty="0"/>
              <a:t>dell'avvio e dell'attuazione </a:t>
            </a:r>
            <a:r>
              <a:rPr lang="it-IT" sz="3200" dirty="0"/>
              <a:t>delle operazioni; </a:t>
            </a:r>
            <a:endParaRPr lang="it-IT" sz="3200" dirty="0" smtClean="0"/>
          </a:p>
          <a:p>
            <a:pPr marL="457200" indent="-457200">
              <a:buFont typeface="Arial" panose="020B0604020202020204" pitchFamily="34" charset="0"/>
              <a:buChar char="•"/>
            </a:pPr>
            <a:endParaRPr lang="it-IT" sz="3200" dirty="0" smtClean="0"/>
          </a:p>
          <a:p>
            <a:pPr marL="457200" indent="-457200">
              <a:buFont typeface="Arial" panose="020B0604020202020204" pitchFamily="34" charset="0"/>
              <a:buChar char="•"/>
            </a:pPr>
            <a:r>
              <a:rPr lang="it-IT" sz="3200" b="1" u="sng" dirty="0" smtClean="0"/>
              <a:t>per </a:t>
            </a:r>
            <a:r>
              <a:rPr lang="it-IT" sz="3200" b="1" u="sng" dirty="0"/>
              <a:t>i regimi di </a:t>
            </a:r>
            <a:r>
              <a:rPr lang="it-IT" sz="3200" b="1" u="sng" dirty="0" smtClean="0"/>
              <a:t>aiuti:</a:t>
            </a:r>
            <a:r>
              <a:rPr lang="it-IT" sz="3200" dirty="0" smtClean="0"/>
              <a:t> </a:t>
            </a:r>
            <a:r>
              <a:rPr lang="it-IT" sz="3200" dirty="0"/>
              <a:t>l'organismo che riceve </a:t>
            </a:r>
            <a:r>
              <a:rPr lang="it-IT" sz="3200" dirty="0" smtClean="0"/>
              <a:t>l'aiuto</a:t>
            </a:r>
          </a:p>
          <a:p>
            <a:pPr marL="457200" indent="-457200">
              <a:buFont typeface="Arial" panose="020B0604020202020204" pitchFamily="34" charset="0"/>
              <a:buChar char="•"/>
            </a:pPr>
            <a:endParaRPr lang="it-IT" sz="3200" b="1" u="sng" dirty="0" smtClean="0"/>
          </a:p>
          <a:p>
            <a:pPr marL="457200" indent="-457200">
              <a:buFont typeface="Arial" panose="020B0604020202020204" pitchFamily="34" charset="0"/>
              <a:buChar char="•"/>
            </a:pPr>
            <a:r>
              <a:rPr lang="it-IT" sz="3200" b="1" u="sng" dirty="0" smtClean="0"/>
              <a:t>per </a:t>
            </a:r>
            <a:r>
              <a:rPr lang="it-IT" sz="3200" b="1" u="sng" dirty="0"/>
              <a:t>gli strumenti finanziari </a:t>
            </a:r>
            <a:r>
              <a:rPr lang="it-IT" sz="3200" dirty="0"/>
              <a:t>l'organismo che attua lo strumento </a:t>
            </a:r>
            <a:r>
              <a:rPr lang="it-IT" sz="3200" dirty="0" smtClean="0"/>
              <a:t>finanziario (solo Azione 3.6.1 del PO)</a:t>
            </a:r>
            <a:endParaRPr lang="it-IT" sz="3200" dirty="0"/>
          </a:p>
        </p:txBody>
      </p:sp>
    </p:spTree>
    <p:extLst>
      <p:ext uri="{BB962C8B-B14F-4D97-AF65-F5344CB8AC3E}">
        <p14:creationId xmlns:p14="http://schemas.microsoft.com/office/powerpoint/2010/main" val="129969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797425" y="732859"/>
            <a:ext cx="16393144" cy="1200329"/>
          </a:xfrm>
          <a:prstGeom prst="rect">
            <a:avLst/>
          </a:prstGeom>
        </p:spPr>
        <p:txBody>
          <a:bodyPr wrap="square">
            <a:spAutoFit/>
          </a:bodyPr>
          <a:lstStyle/>
          <a:p>
            <a:pPr algn="ctr" eaLnBrk="1">
              <a:defRPr/>
            </a:pPr>
            <a:r>
              <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Tipologie di operazioni</a:t>
            </a:r>
          </a:p>
        </p:txBody>
      </p:sp>
      <p:sp>
        <p:nvSpPr>
          <p:cNvPr id="31" name="Rounded Rectangle 4"/>
          <p:cNvSpPr/>
          <p:nvPr/>
        </p:nvSpPr>
        <p:spPr bwMode="auto">
          <a:xfrm>
            <a:off x="814736" y="2709666"/>
            <a:ext cx="4824476"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Opere</a:t>
            </a:r>
            <a:r>
              <a:rPr lang="en-US" sz="3600" b="1" dirty="0" smtClean="0">
                <a:solidFill>
                  <a:schemeClr val="bg2"/>
                </a:solidFill>
                <a:latin typeface="Open Sans" charset="0"/>
                <a:ea typeface="Open Sans" charset="0"/>
                <a:cs typeface="Open Sans" charset="0"/>
              </a:rPr>
              <a:t> </a:t>
            </a:r>
            <a:r>
              <a:rPr lang="en-US" sz="3600" b="1" dirty="0" err="1" smtClean="0">
                <a:solidFill>
                  <a:schemeClr val="bg2"/>
                </a:solidFill>
                <a:latin typeface="Open Sans" charset="0"/>
                <a:ea typeface="Open Sans" charset="0"/>
                <a:cs typeface="Open Sans" charset="0"/>
              </a:rPr>
              <a:t>pubbliche</a:t>
            </a:r>
            <a:r>
              <a:rPr lang="en-US" sz="3600" b="1" dirty="0" smtClean="0">
                <a:solidFill>
                  <a:schemeClr val="bg2"/>
                </a:solidFill>
                <a:latin typeface="Open Sans" charset="0"/>
                <a:ea typeface="Open Sans" charset="0"/>
                <a:cs typeface="Open Sans" charset="0"/>
              </a:rPr>
              <a:t> </a:t>
            </a: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2" name="Rounded Rectangle 4"/>
          <p:cNvSpPr/>
          <p:nvPr/>
        </p:nvSpPr>
        <p:spPr bwMode="auto">
          <a:xfrm>
            <a:off x="6192842" y="2673949"/>
            <a:ext cx="5256524"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Acquisizione</a:t>
            </a:r>
            <a:r>
              <a:rPr lang="en-US" sz="3600" b="1" dirty="0" smtClean="0">
                <a:solidFill>
                  <a:schemeClr val="bg2"/>
                </a:solidFill>
                <a:latin typeface="Open Sans" charset="0"/>
                <a:ea typeface="Open Sans" charset="0"/>
                <a:cs typeface="Open Sans" charset="0"/>
              </a:rPr>
              <a:t> di </a:t>
            </a:r>
            <a:r>
              <a:rPr lang="en-US" sz="3600" b="1" dirty="0" err="1" smtClean="0">
                <a:solidFill>
                  <a:schemeClr val="bg2"/>
                </a:solidFill>
                <a:latin typeface="Open Sans" charset="0"/>
                <a:ea typeface="Open Sans" charset="0"/>
                <a:cs typeface="Open Sans" charset="0"/>
              </a:rPr>
              <a:t>beni</a:t>
            </a:r>
            <a:r>
              <a:rPr lang="en-US" sz="3600" b="1" dirty="0" smtClean="0">
                <a:solidFill>
                  <a:schemeClr val="bg2"/>
                </a:solidFill>
                <a:latin typeface="Open Sans" charset="0"/>
                <a:ea typeface="Open Sans" charset="0"/>
                <a:cs typeface="Open Sans" charset="0"/>
              </a:rPr>
              <a:t> e </a:t>
            </a:r>
            <a:r>
              <a:rPr lang="en-US" sz="3600" b="1" dirty="0" err="1" smtClean="0">
                <a:solidFill>
                  <a:schemeClr val="bg2"/>
                </a:solidFill>
                <a:latin typeface="Open Sans" charset="0"/>
                <a:ea typeface="Open Sans" charset="0"/>
                <a:cs typeface="Open Sans" charset="0"/>
              </a:rPr>
              <a:t>servizi</a:t>
            </a: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3" name="Rounded Rectangle 4"/>
          <p:cNvSpPr/>
          <p:nvPr/>
        </p:nvSpPr>
        <p:spPr bwMode="auto">
          <a:xfrm>
            <a:off x="12002996" y="2609528"/>
            <a:ext cx="5580598"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Aiuti</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4" name="Rounded Rectangle 4"/>
          <p:cNvSpPr/>
          <p:nvPr/>
        </p:nvSpPr>
        <p:spPr bwMode="auto">
          <a:xfrm>
            <a:off x="18132682" y="2633228"/>
            <a:ext cx="5580598"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Strumenti</a:t>
            </a:r>
            <a:r>
              <a:rPr lang="en-US" sz="3600" b="1" dirty="0" smtClean="0">
                <a:solidFill>
                  <a:schemeClr val="bg2"/>
                </a:solidFill>
                <a:latin typeface="Open Sans" charset="0"/>
                <a:ea typeface="Open Sans" charset="0"/>
                <a:cs typeface="Open Sans" charset="0"/>
              </a:rPr>
              <a:t> </a:t>
            </a:r>
            <a:r>
              <a:rPr lang="en-US" sz="3600" b="1" dirty="0" err="1" smtClean="0">
                <a:solidFill>
                  <a:schemeClr val="bg2"/>
                </a:solidFill>
                <a:latin typeface="Open Sans" charset="0"/>
                <a:ea typeface="Open Sans" charset="0"/>
                <a:cs typeface="Open Sans" charset="0"/>
              </a:rPr>
              <a:t>finanziari</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 name="Rettangolo 2"/>
          <p:cNvSpPr/>
          <p:nvPr/>
        </p:nvSpPr>
        <p:spPr>
          <a:xfrm>
            <a:off x="12009662" y="5273824"/>
            <a:ext cx="5798962" cy="3539430"/>
          </a:xfrm>
          <a:prstGeom prst="rect">
            <a:avLst/>
          </a:prstGeom>
        </p:spPr>
        <p:txBody>
          <a:bodyPr wrap="square">
            <a:spAutoFit/>
          </a:bodyPr>
          <a:lstStyle/>
          <a:p>
            <a:r>
              <a:rPr lang="it-IT" sz="2800" dirty="0" smtClean="0"/>
              <a:t>Regolamento n. 651/2014 (General </a:t>
            </a:r>
            <a:r>
              <a:rPr lang="it-IT" sz="2800" dirty="0" err="1" smtClean="0"/>
              <a:t>Block</a:t>
            </a:r>
            <a:r>
              <a:rPr lang="it-IT" sz="2800" dirty="0" smtClean="0"/>
              <a:t> </a:t>
            </a:r>
            <a:r>
              <a:rPr lang="it-IT" sz="2800" dirty="0" err="1" smtClean="0"/>
              <a:t>Exemption</a:t>
            </a:r>
            <a:r>
              <a:rPr lang="it-IT" sz="2800" dirty="0" smtClean="0"/>
              <a:t> </a:t>
            </a:r>
            <a:r>
              <a:rPr lang="it-IT" sz="2800" dirty="0" err="1" smtClean="0"/>
              <a:t>Regulation</a:t>
            </a:r>
            <a:r>
              <a:rPr lang="it-IT" sz="2800" dirty="0" smtClean="0"/>
              <a:t>)</a:t>
            </a:r>
          </a:p>
          <a:p>
            <a:endParaRPr lang="it-IT" sz="2800" dirty="0"/>
          </a:p>
          <a:p>
            <a:r>
              <a:rPr lang="it-IT" sz="2800" dirty="0"/>
              <a:t>Regolamento n. </a:t>
            </a:r>
            <a:r>
              <a:rPr lang="it-IT" sz="2800" dirty="0" smtClean="0"/>
              <a:t>1407/2013 - De </a:t>
            </a:r>
            <a:r>
              <a:rPr lang="it-IT" sz="2800" dirty="0" err="1" smtClean="0"/>
              <a:t>Minimis</a:t>
            </a:r>
            <a:endParaRPr lang="it-IT" sz="2800" dirty="0" smtClean="0"/>
          </a:p>
          <a:p>
            <a:endParaRPr lang="it-IT" sz="2800" dirty="0"/>
          </a:p>
          <a:p>
            <a:r>
              <a:rPr lang="it-IT" sz="2800" dirty="0" smtClean="0"/>
              <a:t>Ai sensi </a:t>
            </a:r>
            <a:r>
              <a:rPr lang="it-IT" sz="2800" dirty="0"/>
              <a:t>dell’art. 108 paragrafo 3 del TFUE (Aiuti notificati</a:t>
            </a:r>
            <a:r>
              <a:rPr lang="it-IT" sz="2800" dirty="0" smtClean="0"/>
              <a:t>)</a:t>
            </a:r>
            <a:endParaRPr lang="it-IT" sz="2800" dirty="0"/>
          </a:p>
        </p:txBody>
      </p:sp>
      <p:sp>
        <p:nvSpPr>
          <p:cNvPr id="9" name="Rettangolo 8"/>
          <p:cNvSpPr/>
          <p:nvPr/>
        </p:nvSpPr>
        <p:spPr>
          <a:xfrm>
            <a:off x="18130342" y="5273824"/>
            <a:ext cx="5798962" cy="523220"/>
          </a:xfrm>
          <a:prstGeom prst="rect">
            <a:avLst/>
          </a:prstGeom>
        </p:spPr>
        <p:txBody>
          <a:bodyPr wrap="square">
            <a:spAutoFit/>
          </a:bodyPr>
          <a:lstStyle/>
          <a:p>
            <a:r>
              <a:rPr lang="it-IT" sz="2800" dirty="0" smtClean="0"/>
              <a:t>Regolamento 480/2014</a:t>
            </a:r>
            <a:endParaRPr lang="it-IT" sz="2800" dirty="0"/>
          </a:p>
        </p:txBody>
      </p:sp>
      <p:sp>
        <p:nvSpPr>
          <p:cNvPr id="10" name="Rettangolo 9"/>
          <p:cNvSpPr/>
          <p:nvPr/>
        </p:nvSpPr>
        <p:spPr>
          <a:xfrm>
            <a:off x="479376" y="5261625"/>
            <a:ext cx="10344472" cy="2246769"/>
          </a:xfrm>
          <a:prstGeom prst="rect">
            <a:avLst/>
          </a:prstGeom>
        </p:spPr>
        <p:txBody>
          <a:bodyPr wrap="square">
            <a:spAutoFit/>
          </a:bodyPr>
          <a:lstStyle/>
          <a:p>
            <a:pPr algn="ctr"/>
            <a:r>
              <a:rPr lang="it-IT" sz="2800" dirty="0" err="1" smtClean="0"/>
              <a:t>DLgs</a:t>
            </a:r>
            <a:r>
              <a:rPr lang="it-IT" sz="2800" dirty="0" smtClean="0"/>
              <a:t> 50/2016</a:t>
            </a:r>
          </a:p>
          <a:p>
            <a:pPr algn="ctr"/>
            <a:endParaRPr lang="it-IT" sz="2800" dirty="0"/>
          </a:p>
          <a:p>
            <a:pPr algn="ctr"/>
            <a:r>
              <a:rPr lang="it-IT" sz="2800" dirty="0" err="1" smtClean="0"/>
              <a:t>DLgs</a:t>
            </a:r>
            <a:r>
              <a:rPr lang="it-IT" sz="2800" dirty="0" smtClean="0"/>
              <a:t> 163/2006.</a:t>
            </a:r>
          </a:p>
          <a:p>
            <a:pPr algn="ctr"/>
            <a:endParaRPr lang="it-IT" sz="2800" dirty="0" smtClean="0"/>
          </a:p>
          <a:p>
            <a:pPr algn="ctr"/>
            <a:r>
              <a:rPr lang="it-IT" sz="2800" dirty="0" smtClean="0"/>
              <a:t>Ecc.</a:t>
            </a:r>
          </a:p>
        </p:txBody>
      </p:sp>
      <p:cxnSp>
        <p:nvCxnSpPr>
          <p:cNvPr id="5" name="Connettore 1 4"/>
          <p:cNvCxnSpPr/>
          <p:nvPr/>
        </p:nvCxnSpPr>
        <p:spPr bwMode="auto">
          <a:xfrm>
            <a:off x="11784632" y="2609528"/>
            <a:ext cx="0" cy="5976664"/>
          </a:xfrm>
          <a:prstGeom prst="line">
            <a:avLst/>
          </a:prstGeom>
          <a:blipFill dpi="0" rotWithShape="0">
            <a:blip r:embed="rId2"/>
            <a:srcRect/>
            <a:tile tx="0" ty="0" sx="100000" sy="100000" flip="none" algn="tl"/>
          </a:blip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Modalità di attuazione</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2" name="Rettangolo arrotondato 11"/>
          <p:cNvSpPr/>
          <p:nvPr/>
        </p:nvSpPr>
        <p:spPr bwMode="auto">
          <a:xfrm>
            <a:off x="9588228" y="2785542"/>
            <a:ext cx="13332964" cy="2128242"/>
          </a:xfrm>
          <a:prstGeom prst="roundRect">
            <a:avLst/>
          </a:prstGeom>
          <a:solidFill>
            <a:schemeClr val="tx1">
              <a:lumMod val="90000"/>
            </a:schemeClr>
          </a:solid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p:spPr>
        <p:txBody>
          <a:bodyPr vert="horz" wrap="square" lIns="38100" tIns="38100" rIns="38100" bIns="38100" numCol="1" rtlCol="0" anchor="ctr" anchorCtr="0" compatLnSpc="1">
            <a:prstTxWarp prst="textNoShape">
              <a:avLst/>
            </a:prstTxWarp>
            <a:spAutoFit/>
          </a:bodyPr>
          <a:lstStyle/>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rgbClr val="74808C"/>
              </a:solidFill>
              <a:effectLst/>
              <a:latin typeface="Poppins" charset="0"/>
              <a:ea typeface="Poppins" charset="0"/>
              <a:cs typeface="Poppins" charset="0"/>
              <a:sym typeface="Poppins" charset="0"/>
            </a:endParaRPr>
          </a:p>
          <a:p>
            <a:pPr marL="0" marR="0" indent="0" algn="l" defTabSz="825500" rtl="0" eaLnBrk="1" fontAlgn="base" latinLnBrk="0" hangingPunct="0">
              <a:lnSpc>
                <a:spcPct val="100000"/>
              </a:lnSpc>
              <a:spcBef>
                <a:spcPct val="0"/>
              </a:spcBef>
              <a:spcAft>
                <a:spcPct val="0"/>
              </a:spcAft>
              <a:buClrTx/>
              <a:buSzTx/>
              <a:buFontTx/>
              <a:buNone/>
              <a:tabLst/>
            </a:pPr>
            <a:endParaRPr lang="it-IT" dirty="0"/>
          </a:p>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rgbClr val="74808C"/>
              </a:solidFill>
              <a:effectLst/>
              <a:latin typeface="Poppins" charset="0"/>
              <a:ea typeface="Poppins" charset="0"/>
              <a:cs typeface="Poppins" charset="0"/>
              <a:sym typeface="Poppins" charset="0"/>
            </a:endParaRPr>
          </a:p>
          <a:p>
            <a:pPr marL="0" marR="0" indent="0" algn="l" defTabSz="825500" rtl="0" eaLnBrk="1" fontAlgn="base" latinLnBrk="0" hangingPunct="0">
              <a:lnSpc>
                <a:spcPct val="100000"/>
              </a:lnSpc>
              <a:spcBef>
                <a:spcPct val="0"/>
              </a:spcBef>
              <a:spcAft>
                <a:spcPct val="0"/>
              </a:spcAft>
              <a:buClrTx/>
              <a:buSzTx/>
              <a:buFontTx/>
              <a:buNone/>
              <a:tabLst/>
            </a:pPr>
            <a:endParaRPr lang="it-IT" dirty="0"/>
          </a:p>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rgbClr val="74808C"/>
              </a:solidFill>
              <a:effectLst/>
              <a:latin typeface="Poppins" charset="0"/>
              <a:ea typeface="Poppins" charset="0"/>
              <a:cs typeface="Poppins" charset="0"/>
              <a:sym typeface="Poppins" charset="0"/>
            </a:endParaRPr>
          </a:p>
          <a:p>
            <a:pPr marL="0" marR="0" indent="0" algn="l" defTabSz="825500" rtl="0" eaLnBrk="1"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a:ln>
                <a:noFill/>
              </a:ln>
              <a:solidFill>
                <a:srgbClr val="74808C"/>
              </a:solidFill>
              <a:effectLst/>
              <a:latin typeface="Poppins" charset="0"/>
              <a:ea typeface="Poppins" charset="0"/>
              <a:cs typeface="Poppins" charset="0"/>
              <a:sym typeface="Poppins" charset="0"/>
            </a:endParaRPr>
          </a:p>
        </p:txBody>
      </p:sp>
      <p:sp>
        <p:nvSpPr>
          <p:cNvPr id="14" name="Rounded Rectangle 4"/>
          <p:cNvSpPr/>
          <p:nvPr/>
        </p:nvSpPr>
        <p:spPr bwMode="auto">
          <a:xfrm>
            <a:off x="3191060" y="3016538"/>
            <a:ext cx="4824476"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Operazioni</a:t>
            </a:r>
            <a:r>
              <a:rPr lang="en-US" sz="3600" b="1" dirty="0" smtClean="0">
                <a:solidFill>
                  <a:schemeClr val="bg2"/>
                </a:solidFill>
                <a:latin typeface="Open Sans" charset="0"/>
                <a:ea typeface="Open Sans" charset="0"/>
                <a:cs typeface="Open Sans" charset="0"/>
              </a:rPr>
              <a:t> a </a:t>
            </a:r>
            <a:r>
              <a:rPr lang="en-US" sz="3600" b="1" dirty="0" err="1" smtClean="0">
                <a:solidFill>
                  <a:schemeClr val="bg2"/>
                </a:solidFill>
                <a:latin typeface="Open Sans" charset="0"/>
                <a:ea typeface="Open Sans" charset="0"/>
                <a:cs typeface="Open Sans" charset="0"/>
              </a:rPr>
              <a:t>regia</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15" name="Rounded Rectangle 4"/>
          <p:cNvSpPr/>
          <p:nvPr/>
        </p:nvSpPr>
        <p:spPr bwMode="auto">
          <a:xfrm>
            <a:off x="9959812" y="3054643"/>
            <a:ext cx="5256524"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Operazioni</a:t>
            </a:r>
            <a:r>
              <a:rPr lang="en-US" sz="3600" b="1" dirty="0" smtClean="0">
                <a:solidFill>
                  <a:schemeClr val="bg2"/>
                </a:solidFill>
                <a:latin typeface="Open Sans" charset="0"/>
                <a:ea typeface="Open Sans" charset="0"/>
                <a:cs typeface="Open Sans" charset="0"/>
              </a:rPr>
              <a:t> a </a:t>
            </a:r>
            <a:r>
              <a:rPr lang="en-US" sz="3600" b="1" dirty="0" err="1" smtClean="0">
                <a:solidFill>
                  <a:schemeClr val="bg2"/>
                </a:solidFill>
                <a:latin typeface="Open Sans" charset="0"/>
                <a:ea typeface="Open Sans" charset="0"/>
                <a:cs typeface="Open Sans" charset="0"/>
              </a:rPr>
              <a:t>titolarità</a:t>
            </a:r>
            <a:endParaRPr lang="en-US" sz="3600" b="1" dirty="0" smtClean="0">
              <a:solidFill>
                <a:schemeClr val="bg2"/>
              </a:solidFill>
              <a:latin typeface="Open Sans" charset="0"/>
              <a:ea typeface="Open Sans" charset="0"/>
              <a:cs typeface="Open Sans" charset="0"/>
            </a:endParaRP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16" name="Rounded Rectangle 4"/>
          <p:cNvSpPr/>
          <p:nvPr/>
        </p:nvSpPr>
        <p:spPr bwMode="auto">
          <a:xfrm>
            <a:off x="16764530" y="3054643"/>
            <a:ext cx="5580598" cy="1666250"/>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lang="en-US" sz="3600" b="1" dirty="0" err="1" smtClean="0">
                <a:solidFill>
                  <a:schemeClr val="bg2"/>
                </a:solidFill>
                <a:latin typeface="Open Sans" charset="0"/>
                <a:ea typeface="Open Sans" charset="0"/>
                <a:cs typeface="Open Sans" charset="0"/>
              </a:rPr>
              <a:t>Operazioni</a:t>
            </a:r>
            <a:r>
              <a:rPr lang="en-US" sz="3600" b="1" dirty="0" smtClean="0">
                <a:solidFill>
                  <a:schemeClr val="bg2"/>
                </a:solidFill>
                <a:latin typeface="Open Sans" charset="0"/>
                <a:ea typeface="Open Sans" charset="0"/>
                <a:cs typeface="Open Sans" charset="0"/>
              </a:rPr>
              <a:t> a </a:t>
            </a:r>
            <a:r>
              <a:rPr lang="en-US" sz="3600" b="1" dirty="0" err="1" smtClean="0">
                <a:solidFill>
                  <a:schemeClr val="bg2"/>
                </a:solidFill>
                <a:latin typeface="Open Sans" charset="0"/>
                <a:ea typeface="Open Sans" charset="0"/>
                <a:cs typeface="Open Sans" charset="0"/>
              </a:rPr>
              <a:t>titolarità</a:t>
            </a:r>
            <a:r>
              <a:rPr lang="en-US" sz="3600" b="1" dirty="0" smtClean="0">
                <a:solidFill>
                  <a:schemeClr val="bg2"/>
                </a:solidFill>
                <a:latin typeface="Open Sans" charset="0"/>
                <a:ea typeface="Open Sans" charset="0"/>
                <a:cs typeface="Open Sans" charset="0"/>
              </a:rPr>
              <a:t> con </a:t>
            </a:r>
            <a:r>
              <a:rPr lang="en-US" sz="3600" b="1" dirty="0" err="1" smtClean="0">
                <a:solidFill>
                  <a:schemeClr val="bg2"/>
                </a:solidFill>
                <a:latin typeface="Open Sans" charset="0"/>
                <a:ea typeface="Open Sans" charset="0"/>
                <a:cs typeface="Open Sans" charset="0"/>
              </a:rPr>
              <a:t>delega</a:t>
            </a:r>
            <a:endParaRPr kumimoji="0" lang="en-US" sz="36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17" name="Rectangle 34"/>
          <p:cNvSpPr/>
          <p:nvPr/>
        </p:nvSpPr>
        <p:spPr bwMode="auto">
          <a:xfrm>
            <a:off x="10031945" y="5652447"/>
            <a:ext cx="12313183" cy="1077218"/>
          </a:xfrm>
          <a:prstGeom prst="rect">
            <a:avLst/>
          </a:prstGeom>
        </p:spPr>
        <p:txBody>
          <a:bodyPr wrap="square">
            <a:spAutoFit/>
          </a:bodyPr>
          <a:lstStyle/>
          <a:p>
            <a:r>
              <a:rPr lang="it-IT" sz="3200" dirty="0"/>
              <a:t>La struttura di gestione </a:t>
            </a:r>
            <a:r>
              <a:rPr lang="it-IT" sz="3200" dirty="0" smtClean="0"/>
              <a:t>è individuata nell’Amministrazione regionale </a:t>
            </a:r>
            <a:r>
              <a:rPr lang="it-IT" sz="3200" dirty="0"/>
              <a:t>che è </a:t>
            </a:r>
            <a:r>
              <a:rPr lang="it-IT" sz="3200" dirty="0" smtClean="0"/>
              <a:t>anche beneficiario </a:t>
            </a:r>
            <a:r>
              <a:rPr lang="it-IT" sz="3200" dirty="0"/>
              <a:t>delle operazioni</a:t>
            </a:r>
            <a:endParaRPr lang="en-US" sz="2800" dirty="0">
              <a:solidFill>
                <a:schemeClr val="accent5"/>
              </a:solidFill>
              <a:latin typeface="Open Sans" charset="0"/>
              <a:ea typeface="Open Sans" charset="0"/>
              <a:cs typeface="Open Sans" charset="0"/>
            </a:endParaRPr>
          </a:p>
        </p:txBody>
      </p:sp>
      <p:sp>
        <p:nvSpPr>
          <p:cNvPr id="18" name="Rounded Rectangle 4"/>
          <p:cNvSpPr/>
          <p:nvPr/>
        </p:nvSpPr>
        <p:spPr bwMode="auto">
          <a:xfrm>
            <a:off x="130928" y="5454717"/>
            <a:ext cx="2412000" cy="1146899"/>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2"/>
                </a:solidFill>
                <a:effectLst/>
                <a:latin typeface="Open Sans" charset="0"/>
                <a:ea typeface="Open Sans" charset="0"/>
                <a:cs typeface="Open Sans" charset="0"/>
                <a:sym typeface="Poppins" charset="0"/>
              </a:rPr>
              <a:t>OOPP</a:t>
            </a:r>
          </a:p>
          <a:p>
            <a:pPr marL="0" marR="0" indent="0" algn="ctr" defTabSz="825500" rtl="0" eaLnBrk="1" fontAlgn="base" latinLnBrk="0" hangingPunct="0">
              <a:lnSpc>
                <a:spcPct val="100000"/>
              </a:lnSpc>
              <a:spcBef>
                <a:spcPct val="0"/>
              </a:spcBef>
              <a:spcAft>
                <a:spcPct val="0"/>
              </a:spcAft>
              <a:buClrTx/>
              <a:buSzTx/>
              <a:buFontTx/>
              <a:buNone/>
              <a:tabLst/>
            </a:pPr>
            <a:r>
              <a:rPr lang="en-US" sz="2400" b="1" dirty="0" smtClean="0">
                <a:solidFill>
                  <a:schemeClr val="bg2"/>
                </a:solidFill>
                <a:latin typeface="Open Sans" charset="0"/>
                <a:ea typeface="Open Sans" charset="0"/>
                <a:cs typeface="Open Sans" charset="0"/>
              </a:rPr>
              <a:t>ABS</a:t>
            </a:r>
          </a:p>
        </p:txBody>
      </p:sp>
      <p:sp>
        <p:nvSpPr>
          <p:cNvPr id="19" name="Rectangle 44"/>
          <p:cNvSpPr/>
          <p:nvPr/>
        </p:nvSpPr>
        <p:spPr bwMode="auto">
          <a:xfrm>
            <a:off x="2830960" y="4913784"/>
            <a:ext cx="6097661" cy="3046988"/>
          </a:xfrm>
          <a:prstGeom prst="rect">
            <a:avLst/>
          </a:prstGeom>
        </p:spPr>
        <p:txBody>
          <a:bodyPr wrap="square">
            <a:spAutoFit/>
          </a:bodyPr>
          <a:lstStyle/>
          <a:p>
            <a:r>
              <a:rPr lang="it-IT" sz="3200" dirty="0"/>
              <a:t>La struttura di gestione è </a:t>
            </a:r>
            <a:r>
              <a:rPr lang="it-IT" sz="3200" dirty="0" smtClean="0"/>
              <a:t>individuata nell’Amministrazione regionale</a:t>
            </a:r>
            <a:r>
              <a:rPr lang="it-IT" sz="3200" dirty="0"/>
              <a:t>, mentre i beneficiari sono altri soggetti </a:t>
            </a:r>
            <a:r>
              <a:rPr lang="it-IT" sz="3200" dirty="0" smtClean="0"/>
              <a:t>pubblici esterni </a:t>
            </a:r>
            <a:r>
              <a:rPr lang="it-IT" sz="3200" dirty="0"/>
              <a:t>all’Amministrazione regionale ovvero soggetti privati</a:t>
            </a:r>
            <a:endParaRPr lang="en-US" sz="2800" dirty="0">
              <a:solidFill>
                <a:schemeClr val="accent5"/>
              </a:solidFill>
              <a:latin typeface="Open Sans" charset="0"/>
              <a:ea typeface="Open Sans" charset="0"/>
              <a:cs typeface="Open Sans" charset="0"/>
            </a:endParaRPr>
          </a:p>
        </p:txBody>
      </p:sp>
      <p:sp>
        <p:nvSpPr>
          <p:cNvPr id="22" name="Rounded Rectangle 37"/>
          <p:cNvSpPr/>
          <p:nvPr/>
        </p:nvSpPr>
        <p:spPr bwMode="auto">
          <a:xfrm>
            <a:off x="274944" y="9053687"/>
            <a:ext cx="2412000" cy="1146899"/>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2"/>
                </a:solidFill>
                <a:effectLst/>
                <a:latin typeface="Open Sans" charset="0"/>
                <a:ea typeface="Open Sans" charset="0"/>
                <a:cs typeface="Open Sans" charset="0"/>
                <a:sym typeface="Poppins" charset="0"/>
              </a:rPr>
              <a:t>AIUTI</a:t>
            </a:r>
          </a:p>
          <a:p>
            <a:pPr marL="0" marR="0" indent="0" algn="ctr" defTabSz="825500" rtl="0" eaLnBrk="1"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3" name="Rettangolo 2"/>
          <p:cNvSpPr/>
          <p:nvPr/>
        </p:nvSpPr>
        <p:spPr>
          <a:xfrm>
            <a:off x="9588228" y="8949134"/>
            <a:ext cx="13332964" cy="1077218"/>
          </a:xfrm>
          <a:prstGeom prst="rect">
            <a:avLst/>
          </a:prstGeom>
        </p:spPr>
        <p:txBody>
          <a:bodyPr wrap="square">
            <a:spAutoFit/>
          </a:bodyPr>
          <a:lstStyle/>
          <a:p>
            <a:r>
              <a:rPr lang="it-IT" sz="3200" dirty="0"/>
              <a:t>La struttura di gestione </a:t>
            </a:r>
            <a:r>
              <a:rPr lang="it-IT" sz="3200" dirty="0" smtClean="0"/>
              <a:t>è interna </a:t>
            </a:r>
            <a:r>
              <a:rPr lang="it-IT" sz="3200" dirty="0"/>
              <a:t>all’Amministrazione </a:t>
            </a:r>
            <a:r>
              <a:rPr lang="it-IT" sz="3200" dirty="0" smtClean="0"/>
              <a:t>regionale e </a:t>
            </a:r>
            <a:r>
              <a:rPr lang="it-IT" sz="3200" dirty="0"/>
              <a:t>i beneficiari sono esterni</a:t>
            </a:r>
          </a:p>
        </p:txBody>
      </p:sp>
      <p:sp>
        <p:nvSpPr>
          <p:cNvPr id="4" name="Rettangolo 3"/>
          <p:cNvSpPr/>
          <p:nvPr/>
        </p:nvSpPr>
        <p:spPr>
          <a:xfrm>
            <a:off x="2972915" y="8370168"/>
            <a:ext cx="5955705" cy="2554545"/>
          </a:xfrm>
          <a:prstGeom prst="rect">
            <a:avLst/>
          </a:prstGeom>
        </p:spPr>
        <p:txBody>
          <a:bodyPr wrap="square">
            <a:spAutoFit/>
          </a:bodyPr>
          <a:lstStyle/>
          <a:p>
            <a:r>
              <a:rPr lang="it-IT" sz="3200" dirty="0" smtClean="0"/>
              <a:t>Le operazioni sono gestite </a:t>
            </a:r>
            <a:r>
              <a:rPr lang="it-IT" sz="3200" dirty="0"/>
              <a:t>tramite gli Organismi intermedi (OOII</a:t>
            </a:r>
            <a:r>
              <a:rPr lang="it-IT" sz="3200" dirty="0" smtClean="0"/>
              <a:t>). La </a:t>
            </a:r>
            <a:r>
              <a:rPr lang="it-IT" sz="3200" dirty="0"/>
              <a:t>struttura di gestione è individuata in un OI e i </a:t>
            </a:r>
            <a:r>
              <a:rPr lang="it-IT" sz="3200" dirty="0" smtClean="0"/>
              <a:t>beneficiari sono </a:t>
            </a:r>
            <a:r>
              <a:rPr lang="it-IT" sz="3200" dirty="0"/>
              <a:t>esterni all’OI</a:t>
            </a:r>
          </a:p>
        </p:txBody>
      </p:sp>
    </p:spTree>
    <p:extLst>
      <p:ext uri="{BB962C8B-B14F-4D97-AF65-F5344CB8AC3E}">
        <p14:creationId xmlns:p14="http://schemas.microsoft.com/office/powerpoint/2010/main" val="4129793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Box 3"/>
          <p:cNvSpPr txBox="1">
            <a:spLocks/>
          </p:cNvSpPr>
          <p:nvPr/>
        </p:nvSpPr>
        <p:spPr bwMode="auto">
          <a:xfrm>
            <a:off x="2045061" y="5456903"/>
            <a:ext cx="5504728" cy="43483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r>
              <a:rPr lang="it-IT" sz="4000" b="1" dirty="0" smtClean="0">
                <a:solidFill>
                  <a:schemeClr val="bg2"/>
                </a:solidFill>
                <a:latin typeface="Open Sans Semibold" charset="0"/>
                <a:ea typeface="Open Sans Semibold" charset="0"/>
                <a:cs typeface="Open Sans Semibold" charset="0"/>
              </a:rPr>
              <a:t>assicurano il conseguimento </a:t>
            </a:r>
            <a:r>
              <a:rPr lang="it-IT" sz="4000" b="1" dirty="0">
                <a:solidFill>
                  <a:schemeClr val="bg2"/>
                </a:solidFill>
                <a:latin typeface="Open Sans Semibold" charset="0"/>
                <a:ea typeface="Open Sans Semibold" charset="0"/>
                <a:cs typeface="Open Sans Semibold" charset="0"/>
              </a:rPr>
              <a:t>degli obiettivi e dei risultati</a:t>
            </a:r>
          </a:p>
          <a:p>
            <a:r>
              <a:rPr lang="it-IT" sz="4000" b="1" dirty="0">
                <a:solidFill>
                  <a:schemeClr val="bg2"/>
                </a:solidFill>
                <a:latin typeface="Open Sans Semibold" charset="0"/>
                <a:ea typeface="Open Sans Semibold" charset="0"/>
                <a:cs typeface="Open Sans Semibold" charset="0"/>
              </a:rPr>
              <a:t>specifici della pertinente </a:t>
            </a:r>
            <a:r>
              <a:rPr lang="it-IT" sz="4000" b="1" dirty="0" smtClean="0">
                <a:solidFill>
                  <a:schemeClr val="bg2"/>
                </a:solidFill>
                <a:latin typeface="Open Sans Semibold" charset="0"/>
                <a:ea typeface="Open Sans Semibold" charset="0"/>
                <a:cs typeface="Open Sans Semibold" charset="0"/>
              </a:rPr>
              <a:t>priorità</a:t>
            </a:r>
            <a:endParaRPr lang="x-none" altLang="x-none" sz="4000" b="1" dirty="0">
              <a:solidFill>
                <a:schemeClr val="bg2"/>
              </a:solidFill>
              <a:latin typeface="Open Sans Semibold" charset="0"/>
              <a:ea typeface="Open Sans Semibold" charset="0"/>
              <a:cs typeface="Open Sans Semibold" charset="0"/>
              <a:sym typeface="Poppins Medium" charset="0"/>
            </a:endParaRPr>
          </a:p>
        </p:txBody>
      </p:sp>
      <p:sp>
        <p:nvSpPr>
          <p:cNvPr id="46" name="Text Box 3"/>
          <p:cNvSpPr txBox="1">
            <a:spLocks/>
          </p:cNvSpPr>
          <p:nvPr/>
        </p:nvSpPr>
        <p:spPr bwMode="auto">
          <a:xfrm>
            <a:off x="9576683" y="5456903"/>
            <a:ext cx="5504728" cy="39284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sz="4000" b="1" dirty="0" smtClean="0">
                <a:solidFill>
                  <a:schemeClr val="bg2"/>
                </a:solidFill>
                <a:latin typeface="Open Sans Semibold" charset="0"/>
                <a:ea typeface="Open Sans Semibold" charset="0"/>
                <a:cs typeface="Open Sans Semibold" charset="0"/>
              </a:rPr>
              <a:t>sono non </a:t>
            </a:r>
            <a:r>
              <a:rPr lang="it-IT" sz="4000" b="1" dirty="0">
                <a:solidFill>
                  <a:schemeClr val="bg2"/>
                </a:solidFill>
                <a:latin typeface="Open Sans Semibold" charset="0"/>
                <a:ea typeface="Open Sans Semibold" charset="0"/>
                <a:cs typeface="Open Sans Semibold" charset="0"/>
              </a:rPr>
              <a:t>discriminatori e </a:t>
            </a:r>
            <a:r>
              <a:rPr lang="it-IT" sz="4000" b="1" dirty="0" smtClean="0">
                <a:solidFill>
                  <a:schemeClr val="bg2"/>
                </a:solidFill>
                <a:latin typeface="Open Sans Semibold" charset="0"/>
                <a:ea typeface="Open Sans Semibold" charset="0"/>
                <a:cs typeface="Open Sans Semibold" charset="0"/>
              </a:rPr>
              <a:t>trasparenti</a:t>
            </a:r>
            <a:endParaRPr lang="x-none" altLang="x-none" sz="4000" b="1" dirty="0">
              <a:solidFill>
                <a:schemeClr val="bg2"/>
              </a:solidFill>
              <a:latin typeface="Open Sans Semibold" charset="0"/>
              <a:ea typeface="Open Sans Semibold" charset="0"/>
              <a:cs typeface="Open Sans Semibold" charset="0"/>
              <a:sym typeface="Poppins Medium" charset="0"/>
            </a:endParaRPr>
          </a:p>
        </p:txBody>
      </p:sp>
      <p:sp>
        <p:nvSpPr>
          <p:cNvPr id="30" name="Text Box 3"/>
          <p:cNvSpPr txBox="1">
            <a:spLocks/>
          </p:cNvSpPr>
          <p:nvPr/>
        </p:nvSpPr>
        <p:spPr bwMode="auto">
          <a:xfrm>
            <a:off x="17108710" y="5489848"/>
            <a:ext cx="5504728" cy="4608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eaLnBrk="1">
              <a:defRPr/>
            </a:pPr>
            <a:r>
              <a:rPr lang="it-IT" sz="4000" b="1" dirty="0" smtClean="0">
                <a:solidFill>
                  <a:schemeClr val="bg2"/>
                </a:solidFill>
                <a:latin typeface="Open Sans Semibold" charset="0"/>
                <a:ea typeface="Open Sans Semibold" charset="0"/>
                <a:cs typeface="Open Sans Semibold" charset="0"/>
              </a:rPr>
              <a:t>tengono </a:t>
            </a:r>
            <a:r>
              <a:rPr lang="it-IT" sz="4000" b="1" dirty="0">
                <a:solidFill>
                  <a:schemeClr val="bg2"/>
                </a:solidFill>
                <a:latin typeface="Open Sans Semibold" charset="0"/>
                <a:ea typeface="Open Sans Semibold" charset="0"/>
                <a:cs typeface="Open Sans Semibold" charset="0"/>
              </a:rPr>
              <a:t>conto dei principi generali di parità tra uomini e donne, non discriminazione e</a:t>
            </a:r>
          </a:p>
          <a:p>
            <a:pPr algn="ctr" eaLnBrk="1">
              <a:defRPr/>
            </a:pPr>
            <a:r>
              <a:rPr lang="it-IT" sz="4000" b="1" dirty="0">
                <a:solidFill>
                  <a:schemeClr val="bg2"/>
                </a:solidFill>
                <a:latin typeface="Open Sans Semibold" charset="0"/>
                <a:ea typeface="Open Sans Semibold" charset="0"/>
                <a:cs typeface="Open Sans Semibold" charset="0"/>
              </a:rPr>
              <a:t>sviluppo </a:t>
            </a:r>
            <a:r>
              <a:rPr lang="it-IT" sz="4000" b="1" dirty="0" smtClean="0">
                <a:solidFill>
                  <a:schemeClr val="bg2"/>
                </a:solidFill>
                <a:latin typeface="Open Sans Semibold" charset="0"/>
                <a:ea typeface="Open Sans Semibold" charset="0"/>
                <a:cs typeface="Open Sans Semibold" charset="0"/>
              </a:rPr>
              <a:t>sostenibile</a:t>
            </a:r>
            <a:endParaRPr lang="x-none" altLang="x-none" sz="4000" b="1" dirty="0">
              <a:solidFill>
                <a:schemeClr val="bg2"/>
              </a:solidFill>
              <a:latin typeface="Open Sans Semibold" charset="0"/>
              <a:ea typeface="Open Sans Semibold" charset="0"/>
              <a:cs typeface="Open Sans Semibold" charset="0"/>
              <a:sym typeface="Poppins Medium" charset="0"/>
            </a:endParaRPr>
          </a:p>
        </p:txBody>
      </p:sp>
      <p:sp>
        <p:nvSpPr>
          <p:cNvPr id="2" name="Rettangolo 1"/>
          <p:cNvSpPr/>
          <p:nvPr/>
        </p:nvSpPr>
        <p:spPr>
          <a:xfrm>
            <a:off x="1390800" y="2704259"/>
            <a:ext cx="21900341" cy="1323439"/>
          </a:xfrm>
          <a:prstGeom prst="rect">
            <a:avLst/>
          </a:prstGeom>
        </p:spPr>
        <p:txBody>
          <a:bodyPr wrap="square">
            <a:spAutoFit/>
          </a:bodyPr>
          <a:lstStyle/>
          <a:p>
            <a:r>
              <a:rPr lang="it-IT" sz="4000" dirty="0" smtClean="0"/>
              <a:t>I </a:t>
            </a:r>
            <a:r>
              <a:rPr lang="it-IT" sz="4000" dirty="0"/>
              <a:t>criteri di selezione </a:t>
            </a:r>
            <a:r>
              <a:rPr lang="it-IT" sz="4000" b="1" dirty="0" smtClean="0"/>
              <a:t>sono approvati (e modificati) </a:t>
            </a:r>
            <a:r>
              <a:rPr lang="it-IT" sz="4000" dirty="0"/>
              <a:t>dal Comitato di </a:t>
            </a:r>
            <a:r>
              <a:rPr lang="it-IT" sz="4000" dirty="0" smtClean="0"/>
              <a:t>Sorveglianza, ai sensi dell’art. 125, par.3 del </a:t>
            </a:r>
            <a:r>
              <a:rPr lang="it-IT" sz="4000" dirty="0"/>
              <a:t>RDC, </a:t>
            </a:r>
            <a:r>
              <a:rPr lang="it-IT" sz="4000" dirty="0" smtClean="0"/>
              <a:t> </a:t>
            </a:r>
            <a:endParaRPr lang="it-IT" sz="4000" dirty="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Criteri di Selezione delle operazioni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3" name="Rounded Rectangle 4"/>
          <p:cNvSpPr/>
          <p:nvPr/>
        </p:nvSpPr>
        <p:spPr bwMode="auto">
          <a:xfrm>
            <a:off x="2902968" y="4398937"/>
            <a:ext cx="2412000" cy="497711"/>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Open Sans" charset="0"/>
                <a:ea typeface="Open Sans" charset="0"/>
                <a:cs typeface="Open Sans" charset="0"/>
                <a:sym typeface="Poppins" charset="0"/>
              </a:rPr>
              <a:t>1</a:t>
            </a:r>
            <a:endParaRPr kumimoji="0" lang="en-US" sz="18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14" name="Rounded Rectangle 4"/>
          <p:cNvSpPr/>
          <p:nvPr/>
        </p:nvSpPr>
        <p:spPr bwMode="auto">
          <a:xfrm>
            <a:off x="18359937" y="4398937"/>
            <a:ext cx="2412000" cy="497711"/>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Open Sans" charset="0"/>
                <a:ea typeface="Open Sans" charset="0"/>
                <a:cs typeface="Open Sans" charset="0"/>
                <a:sym typeface="Poppins" charset="0"/>
              </a:rPr>
              <a:t>3</a:t>
            </a:r>
            <a:endParaRPr kumimoji="0" lang="en-US" sz="18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
        <p:nvSpPr>
          <p:cNvPr id="15" name="Rounded Rectangle 4"/>
          <p:cNvSpPr/>
          <p:nvPr/>
        </p:nvSpPr>
        <p:spPr bwMode="auto">
          <a:xfrm>
            <a:off x="10986000" y="4399890"/>
            <a:ext cx="2412000" cy="497711"/>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marL="0" marR="0" indent="0" algn="ctr" defTabSz="825500" rtl="0" eaLnBrk="1"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2"/>
                </a:solidFill>
                <a:effectLst/>
                <a:latin typeface="Open Sans" charset="0"/>
                <a:ea typeface="Open Sans" charset="0"/>
                <a:cs typeface="Open Sans" charset="0"/>
                <a:sym typeface="Poppins" charset="0"/>
              </a:rPr>
              <a:t>2</a:t>
            </a:r>
            <a:endParaRPr kumimoji="0" lang="en-US" sz="1800" b="1" i="0" u="none" strike="noStrike" cap="none" normalizeH="0" baseline="0" dirty="0">
              <a:ln>
                <a:noFill/>
              </a:ln>
              <a:solidFill>
                <a:schemeClr val="bg2"/>
              </a:solidFill>
              <a:effectLst/>
              <a:latin typeface="Open Sans" charset="0"/>
              <a:ea typeface="Open Sans" charset="0"/>
              <a:cs typeface="Open Sans" charset="0"/>
              <a:sym typeface="Poppins" charset="0"/>
            </a:endParaRPr>
          </a:p>
        </p:txBody>
      </p:sp>
    </p:spTree>
    <p:extLst>
      <p:ext uri="{BB962C8B-B14F-4D97-AF65-F5344CB8AC3E}">
        <p14:creationId xmlns:p14="http://schemas.microsoft.com/office/powerpoint/2010/main" val="2487259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90800" y="3792428"/>
            <a:ext cx="21900341" cy="5016758"/>
          </a:xfrm>
          <a:prstGeom prst="rect">
            <a:avLst/>
          </a:prstGeom>
        </p:spPr>
        <p:txBody>
          <a:bodyPr wrap="square">
            <a:spAutoFit/>
          </a:bodyPr>
          <a:lstStyle/>
          <a:p>
            <a:r>
              <a:rPr lang="it-IT" sz="4000" dirty="0"/>
              <a:t>I requisiti di ammissibilità e i criteri di selezione vengono presentati dall’</a:t>
            </a:r>
            <a:r>
              <a:rPr lang="it-IT" sz="4000" dirty="0" err="1"/>
              <a:t>AcAdG</a:t>
            </a:r>
            <a:r>
              <a:rPr lang="it-IT" sz="4000" dirty="0"/>
              <a:t> alla Giunta</a:t>
            </a:r>
          </a:p>
          <a:p>
            <a:r>
              <a:rPr lang="it-IT" sz="4000" dirty="0"/>
              <a:t>Regionale per la loro approvazione con Delibera di Giunta Regionale (DGR) e per la successiva</a:t>
            </a:r>
          </a:p>
          <a:p>
            <a:r>
              <a:rPr lang="it-IT" sz="4000" dirty="0"/>
              <a:t>trasmissione al Comitato di Sorveglianza (</a:t>
            </a:r>
            <a:r>
              <a:rPr lang="it-IT" sz="4000" dirty="0" err="1"/>
              <a:t>CdS</a:t>
            </a:r>
            <a:r>
              <a:rPr lang="it-IT" sz="4000" dirty="0" smtClean="0"/>
              <a:t>).</a:t>
            </a:r>
          </a:p>
          <a:p>
            <a:endParaRPr lang="it-IT" sz="4000" dirty="0"/>
          </a:p>
          <a:p>
            <a:r>
              <a:rPr lang="it-IT" sz="4000" dirty="0"/>
              <a:t>Solo nei casi in cui il </a:t>
            </a:r>
            <a:r>
              <a:rPr lang="it-IT" sz="4000" dirty="0" err="1"/>
              <a:t>CdS</a:t>
            </a:r>
            <a:r>
              <a:rPr lang="it-IT" sz="4000" dirty="0"/>
              <a:t> apporti modifiche ai requisiti di ammissibilità e criteri di selezione, la</a:t>
            </a:r>
          </a:p>
          <a:p>
            <a:r>
              <a:rPr lang="it-IT" sz="4000" dirty="0"/>
              <a:t>Giunta Regionale prenderà atto delle citate modifiche apportate dal </a:t>
            </a:r>
            <a:r>
              <a:rPr lang="it-IT" sz="4000" dirty="0" err="1"/>
              <a:t>CdS</a:t>
            </a:r>
            <a:r>
              <a:rPr lang="it-IT" sz="4000" dirty="0"/>
              <a:t> con ulteriore DGR</a:t>
            </a:r>
            <a:r>
              <a:rPr lang="it-IT" sz="4000" dirty="0" smtClean="0"/>
              <a:t>.</a:t>
            </a:r>
          </a:p>
          <a:p>
            <a:endParaRPr lang="it-IT" sz="4000" dirty="0"/>
          </a:p>
          <a:p>
            <a:r>
              <a:rPr lang="it-IT" sz="4000" dirty="0" smtClean="0"/>
              <a:t>Le modifiche hanno efficacia </a:t>
            </a:r>
            <a:r>
              <a:rPr lang="it-IT" sz="4000" i="1" dirty="0" smtClean="0"/>
              <a:t>ex </a:t>
            </a:r>
            <a:r>
              <a:rPr lang="it-IT" sz="4000" i="1" dirty="0" err="1" smtClean="0"/>
              <a:t>nunc</a:t>
            </a:r>
            <a:endParaRPr lang="it-IT" sz="4000" i="1" dirty="0" smtClean="0"/>
          </a:p>
        </p:txBody>
      </p:sp>
      <p:sp>
        <p:nvSpPr>
          <p:cNvPr id="12" name="Rettangolo 11"/>
          <p:cNvSpPr/>
          <p:nvPr/>
        </p:nvSpPr>
        <p:spPr>
          <a:xfrm>
            <a:off x="4797425" y="1088142"/>
            <a:ext cx="16393144"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Criteri di Selezione delle operazioni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3" name="Rettangolo 2"/>
          <p:cNvSpPr/>
          <p:nvPr/>
        </p:nvSpPr>
        <p:spPr>
          <a:xfrm>
            <a:off x="1390800" y="2734380"/>
            <a:ext cx="21220830" cy="523220"/>
          </a:xfrm>
          <a:prstGeom prst="rect">
            <a:avLst/>
          </a:prstGeom>
        </p:spPr>
        <p:txBody>
          <a:bodyPr wrap="square">
            <a:spAutoFit/>
          </a:bodyPr>
          <a:lstStyle/>
          <a:p>
            <a:pPr algn="ctr"/>
            <a:r>
              <a:rPr lang="it-IT" sz="2800" dirty="0"/>
              <a:t>Manuale per l’attuazione del PO FESR Sicilia 2014/2020 (versione Marzo 2019) – DDG n.107/V DRP 01/04/2019</a:t>
            </a:r>
          </a:p>
        </p:txBody>
      </p:sp>
      <p:sp>
        <p:nvSpPr>
          <p:cNvPr id="16" name="Rounded Rectangle 4"/>
          <p:cNvSpPr/>
          <p:nvPr/>
        </p:nvSpPr>
        <p:spPr bwMode="auto">
          <a:xfrm>
            <a:off x="1946579" y="9882336"/>
            <a:ext cx="20788782" cy="973782"/>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4000" dirty="0" smtClean="0">
                <a:solidFill>
                  <a:srgbClr val="FF0000"/>
                </a:solidFill>
                <a:sym typeface="Poppins Medium" charset="0"/>
              </a:rPr>
              <a:t>Valutare la modifica dei criteri di selezione per imputare nuovi progetti </a:t>
            </a:r>
            <a:r>
              <a:rPr lang="it-IT" altLang="x-none" sz="4000" dirty="0">
                <a:solidFill>
                  <a:srgbClr val="FF0000"/>
                </a:solidFill>
                <a:sym typeface="Poppins Medium" charset="0"/>
              </a:rPr>
              <a:t>retrospettivi</a:t>
            </a:r>
          </a:p>
        </p:txBody>
      </p:sp>
    </p:spTree>
    <p:extLst>
      <p:ext uri="{BB962C8B-B14F-4D97-AF65-F5344CB8AC3E}">
        <p14:creationId xmlns:p14="http://schemas.microsoft.com/office/powerpoint/2010/main" val="3277226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bwMode="auto">
          <a:xfrm>
            <a:off x="526704" y="4085304"/>
            <a:ext cx="7272808" cy="1661993"/>
          </a:xfrm>
          <a:prstGeom prst="rect">
            <a:avLst/>
          </a:prstGeom>
        </p:spPr>
        <p:txBody>
          <a:bodyPr wrap="square">
            <a:spAutoFit/>
          </a:bodyPr>
          <a:lstStyle/>
          <a:p>
            <a:pPr>
              <a:lnSpc>
                <a:spcPct val="150000"/>
              </a:lnSpc>
              <a:defRPr/>
            </a:pPr>
            <a:r>
              <a:rPr lang="it-IT" sz="3400" dirty="0" smtClean="0"/>
              <a:t>in assenza dei quali l’operazione è </a:t>
            </a:r>
            <a:r>
              <a:rPr lang="it-IT" sz="3400" u="sng" dirty="0" smtClean="0">
                <a:effectLst>
                  <a:outerShdw blurRad="38100" dist="38100" dir="2700000" algn="tl">
                    <a:srgbClr val="000000">
                      <a:alpha val="43137"/>
                    </a:srgbClr>
                  </a:outerShdw>
                </a:effectLst>
              </a:rPr>
              <a:t>irricevibile</a:t>
            </a:r>
            <a:endParaRPr lang="en-US" sz="3400" u="sng" dirty="0">
              <a:effectLst>
                <a:outerShdw blurRad="38100" dist="38100" dir="2700000" algn="tl">
                  <a:srgbClr val="000000">
                    <a:alpha val="43137"/>
                  </a:srgbClr>
                </a:outerShdw>
              </a:effectLst>
            </a:endParaRPr>
          </a:p>
        </p:txBody>
      </p:sp>
      <p:sp>
        <p:nvSpPr>
          <p:cNvPr id="36" name="Text Box 3"/>
          <p:cNvSpPr txBox="1">
            <a:spLocks/>
          </p:cNvSpPr>
          <p:nvPr/>
        </p:nvSpPr>
        <p:spPr bwMode="auto">
          <a:xfrm>
            <a:off x="526704" y="2402081"/>
            <a:ext cx="7337943" cy="11435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a:endParaRPr lang="x-none" altLang="x-none" sz="3200" b="1" dirty="0">
              <a:solidFill>
                <a:schemeClr val="bg2"/>
              </a:solidFill>
              <a:latin typeface="Open Sans Semibold" charset="0"/>
              <a:ea typeface="Open Sans Semibold" charset="0"/>
              <a:cs typeface="Open Sans Semibold" charset="0"/>
              <a:sym typeface="Poppins Medium" charset="0"/>
            </a:endParaRPr>
          </a:p>
        </p:txBody>
      </p:sp>
      <p:sp>
        <p:nvSpPr>
          <p:cNvPr id="45" name="Rectangle 44"/>
          <p:cNvSpPr/>
          <p:nvPr/>
        </p:nvSpPr>
        <p:spPr bwMode="auto">
          <a:xfrm>
            <a:off x="7784312" y="4085304"/>
            <a:ext cx="7272808" cy="3231654"/>
          </a:xfrm>
          <a:prstGeom prst="rect">
            <a:avLst/>
          </a:prstGeom>
        </p:spPr>
        <p:txBody>
          <a:bodyPr wrap="square">
            <a:spAutoFit/>
          </a:bodyPr>
          <a:lstStyle/>
          <a:p>
            <a:r>
              <a:rPr lang="it-IT" sz="3400" dirty="0" smtClean="0"/>
              <a:t>requisiti </a:t>
            </a:r>
            <a:r>
              <a:rPr lang="it-IT" sz="3400" dirty="0"/>
              <a:t>che le operazioni presentate devono possedere per </a:t>
            </a:r>
            <a:r>
              <a:rPr lang="it-IT" sz="3400" dirty="0" smtClean="0"/>
              <a:t>essere ammesse </a:t>
            </a:r>
            <a:r>
              <a:rPr lang="it-IT" sz="3400" dirty="0"/>
              <a:t>alla successiva fase di </a:t>
            </a:r>
            <a:r>
              <a:rPr lang="it-IT" sz="3400" u="sng" dirty="0">
                <a:effectLst>
                  <a:outerShdw blurRad="38100" dist="38100" dir="2700000" algn="tl">
                    <a:srgbClr val="000000">
                      <a:alpha val="43137"/>
                    </a:srgbClr>
                  </a:outerShdw>
                </a:effectLst>
              </a:rPr>
              <a:t>valutazione di merito</a:t>
            </a:r>
            <a:r>
              <a:rPr lang="it-IT" sz="3400" dirty="0"/>
              <a:t>; tali requisiti, di norma</a:t>
            </a:r>
            <a:r>
              <a:rPr lang="it-IT" sz="3400" dirty="0" smtClean="0"/>
              <a:t>, riguardano </a:t>
            </a:r>
            <a:r>
              <a:rPr lang="it-IT" sz="3400" dirty="0"/>
              <a:t>il soggetto proponente e la proposta progettuale</a:t>
            </a:r>
            <a:endParaRPr lang="en-US" sz="3400" dirty="0">
              <a:solidFill>
                <a:schemeClr val="accent5"/>
              </a:solidFill>
              <a:latin typeface="Open Sans" charset="0"/>
              <a:ea typeface="Open Sans" charset="0"/>
              <a:cs typeface="Open Sans" charset="0"/>
            </a:endParaRPr>
          </a:p>
        </p:txBody>
      </p:sp>
      <p:sp>
        <p:nvSpPr>
          <p:cNvPr id="29" name="Rectangle 28"/>
          <p:cNvSpPr/>
          <p:nvPr/>
        </p:nvSpPr>
        <p:spPr bwMode="auto">
          <a:xfrm>
            <a:off x="15353479" y="4041060"/>
            <a:ext cx="7272808" cy="3231654"/>
          </a:xfrm>
          <a:prstGeom prst="rect">
            <a:avLst/>
          </a:prstGeom>
        </p:spPr>
        <p:txBody>
          <a:bodyPr wrap="square">
            <a:spAutoFit/>
          </a:bodyPr>
          <a:lstStyle/>
          <a:p>
            <a:r>
              <a:rPr lang="it-IT" sz="3400" dirty="0"/>
              <a:t>cui esame è oggetto </a:t>
            </a:r>
            <a:r>
              <a:rPr lang="it-IT" sz="3400" dirty="0" smtClean="0"/>
              <a:t>dell’attribuzione di </a:t>
            </a:r>
            <a:r>
              <a:rPr lang="it-IT" sz="3400" dirty="0"/>
              <a:t>specifici punteggi, sulla base di tre </a:t>
            </a:r>
            <a:r>
              <a:rPr lang="it-IT" sz="3400" dirty="0" err="1"/>
              <a:t>macroelementi</a:t>
            </a:r>
            <a:r>
              <a:rPr lang="it-IT" sz="3400" dirty="0"/>
              <a:t>:</a:t>
            </a:r>
          </a:p>
          <a:p>
            <a:pPr marL="514350" indent="-514350">
              <a:buAutoNum type="arabicParenR"/>
            </a:pPr>
            <a:r>
              <a:rPr lang="it-IT" sz="3400" u="sng" dirty="0" smtClean="0">
                <a:effectLst>
                  <a:outerShdw blurRad="38100" dist="38100" dir="2700000" algn="tl">
                    <a:srgbClr val="000000">
                      <a:alpha val="43137"/>
                    </a:srgbClr>
                  </a:outerShdw>
                </a:effectLst>
              </a:rPr>
              <a:t>qualità </a:t>
            </a:r>
            <a:r>
              <a:rPr lang="it-IT" sz="3400" u="sng" dirty="0">
                <a:effectLst>
                  <a:outerShdw blurRad="38100" dist="38100" dir="2700000" algn="tl">
                    <a:srgbClr val="000000">
                      <a:alpha val="43137"/>
                    </a:srgbClr>
                  </a:outerShdw>
                </a:effectLst>
              </a:rPr>
              <a:t>del soggetto proponente</a:t>
            </a:r>
            <a:r>
              <a:rPr lang="it-IT" sz="3400" u="sng" dirty="0" smtClean="0">
                <a:effectLst>
                  <a:outerShdw blurRad="38100" dist="38100" dir="2700000" algn="tl">
                    <a:srgbClr val="000000">
                      <a:alpha val="43137"/>
                    </a:srgbClr>
                  </a:outerShdw>
                </a:effectLst>
              </a:rPr>
              <a:t>;</a:t>
            </a:r>
          </a:p>
          <a:p>
            <a:pPr marL="514350" indent="-514350">
              <a:buAutoNum type="arabicParenR"/>
            </a:pPr>
            <a:r>
              <a:rPr lang="it-IT" sz="3400" u="sng" dirty="0" smtClean="0">
                <a:effectLst>
                  <a:outerShdw blurRad="38100" dist="38100" dir="2700000" algn="tl">
                    <a:srgbClr val="000000">
                      <a:alpha val="43137"/>
                    </a:srgbClr>
                  </a:outerShdw>
                </a:effectLst>
              </a:rPr>
              <a:t>qualità </a:t>
            </a:r>
            <a:r>
              <a:rPr lang="it-IT" sz="3400" u="sng" dirty="0">
                <a:effectLst>
                  <a:outerShdw blurRad="38100" dist="38100" dir="2700000" algn="tl">
                    <a:srgbClr val="000000">
                      <a:alpha val="43137"/>
                    </a:srgbClr>
                  </a:outerShdw>
                </a:effectLst>
              </a:rPr>
              <a:t>della proposta progettuale</a:t>
            </a:r>
            <a:r>
              <a:rPr lang="it-IT" sz="3400" u="sng" dirty="0" smtClean="0">
                <a:effectLst>
                  <a:outerShdw blurRad="38100" dist="38100" dir="2700000" algn="tl">
                    <a:srgbClr val="000000">
                      <a:alpha val="43137"/>
                    </a:srgbClr>
                  </a:outerShdw>
                </a:effectLst>
              </a:rPr>
              <a:t>;</a:t>
            </a:r>
          </a:p>
          <a:p>
            <a:pPr marL="514350" indent="-514350">
              <a:buAutoNum type="arabicParenR"/>
            </a:pPr>
            <a:r>
              <a:rPr lang="it-IT" sz="3400" u="sng" dirty="0" smtClean="0">
                <a:effectLst>
                  <a:outerShdw blurRad="38100" dist="38100" dir="2700000" algn="tl">
                    <a:srgbClr val="000000">
                      <a:alpha val="43137"/>
                    </a:srgbClr>
                  </a:outerShdw>
                </a:effectLst>
              </a:rPr>
              <a:t>impatto </a:t>
            </a:r>
            <a:r>
              <a:rPr lang="it-IT" sz="3400" u="sng" dirty="0">
                <a:effectLst>
                  <a:outerShdw blurRad="38100" dist="38100" dir="2700000" algn="tl">
                    <a:srgbClr val="000000">
                      <a:alpha val="43137"/>
                    </a:srgbClr>
                  </a:outerShdw>
                </a:effectLst>
              </a:rPr>
              <a:t>del progetto</a:t>
            </a:r>
            <a:r>
              <a:rPr lang="it-IT" sz="3400" dirty="0"/>
              <a:t>. </a:t>
            </a:r>
            <a:endParaRPr lang="it-IT" sz="3400" dirty="0" smtClean="0"/>
          </a:p>
        </p:txBody>
      </p:sp>
      <p:sp>
        <p:nvSpPr>
          <p:cNvPr id="30" name="Text Box 3"/>
          <p:cNvSpPr txBox="1">
            <a:spLocks/>
          </p:cNvSpPr>
          <p:nvPr/>
        </p:nvSpPr>
        <p:spPr bwMode="auto">
          <a:xfrm>
            <a:off x="15288344" y="2507567"/>
            <a:ext cx="7337943" cy="10380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8100" tIns="38100" rIns="38100" bIns="38100"/>
          <a:lstStyle/>
          <a:p>
            <a:pPr algn="ctr"/>
            <a:endParaRPr lang="x-none" altLang="x-none" sz="3200" b="1" dirty="0">
              <a:solidFill>
                <a:schemeClr val="bg2"/>
              </a:solidFill>
              <a:latin typeface="Open Sans Semibold" charset="0"/>
              <a:ea typeface="Open Sans Semibold" charset="0"/>
              <a:cs typeface="Open Sans Semibold" charset="0"/>
              <a:sym typeface="Poppins Medium" charset="0"/>
            </a:endParaRPr>
          </a:p>
        </p:txBody>
      </p:sp>
      <p:sp>
        <p:nvSpPr>
          <p:cNvPr id="38" name="Rounded Rectangle 37"/>
          <p:cNvSpPr/>
          <p:nvPr/>
        </p:nvSpPr>
        <p:spPr bwMode="auto">
          <a:xfrm>
            <a:off x="814736" y="7866112"/>
            <a:ext cx="22466496" cy="357053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r>
              <a:rPr lang="it-IT" sz="4000" dirty="0"/>
              <a:t>Sono inoltre individuati i </a:t>
            </a:r>
            <a:r>
              <a:rPr lang="it-IT" sz="4000" dirty="0" smtClean="0"/>
              <a:t>cosiddetti </a:t>
            </a:r>
            <a:r>
              <a:rPr lang="it-IT" sz="4000" b="1" dirty="0" smtClean="0"/>
              <a:t>CRITERI PREMIALI </a:t>
            </a:r>
            <a:r>
              <a:rPr lang="it-IT" sz="4000" dirty="0" smtClean="0"/>
              <a:t>ossia i criteri </a:t>
            </a:r>
            <a:r>
              <a:rPr lang="it-IT" sz="4000" dirty="0"/>
              <a:t>che, seppur non direttamente legati alla strategia </a:t>
            </a:r>
            <a:r>
              <a:rPr lang="it-IT" sz="4000" dirty="0" smtClean="0"/>
              <a:t>dell’azione e non determinando </a:t>
            </a:r>
            <a:r>
              <a:rPr lang="it-IT" sz="4000" dirty="0"/>
              <a:t>un rilievo preponderante nella scelta, </a:t>
            </a:r>
            <a:r>
              <a:rPr lang="it-IT" sz="4000" dirty="0" smtClean="0"/>
              <a:t>originano un ulteriore </a:t>
            </a:r>
            <a:r>
              <a:rPr lang="it-IT" sz="4000" dirty="0"/>
              <a:t>punteggio finalizzato alla valorizzazione delle tematiche </a:t>
            </a:r>
            <a:r>
              <a:rPr lang="it-IT" sz="4000" dirty="0" smtClean="0"/>
              <a:t>trasversali.</a:t>
            </a:r>
            <a:endParaRPr lang="en-US" sz="4000" dirty="0">
              <a:solidFill>
                <a:schemeClr val="accent5"/>
              </a:solidFill>
              <a:latin typeface="Open Sans" charset="0"/>
              <a:ea typeface="Open Sans" charset="0"/>
              <a:cs typeface="Open Sans" charset="0"/>
            </a:endParaRPr>
          </a:p>
        </p:txBody>
      </p:sp>
      <p:sp>
        <p:nvSpPr>
          <p:cNvPr id="12" name="Rettangolo 11"/>
          <p:cNvSpPr/>
          <p:nvPr/>
        </p:nvSpPr>
        <p:spPr>
          <a:xfrm>
            <a:off x="2329335" y="737320"/>
            <a:ext cx="20015793" cy="1200329"/>
          </a:xfrm>
          <a:prstGeom prst="rect">
            <a:avLst/>
          </a:prstGeom>
        </p:spPr>
        <p:txBody>
          <a:bodyPr wrap="square">
            <a:spAutoFit/>
          </a:bodyPr>
          <a:lstStyle/>
          <a:p>
            <a:pPr algn="ctr" eaLnBrk="1">
              <a:defRPr/>
            </a:pPr>
            <a:r>
              <a:rPr lang="it-IT" altLang="x-none" sz="7200" b="1" i="1" dirty="0" smtClean="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rPr>
              <a:t>Criteri di Selezione delle operazioni</a:t>
            </a:r>
            <a:endParaRPr lang="it-IT" altLang="x-none" sz="7200" b="1" i="1" dirty="0">
              <a:solidFill>
                <a:schemeClr val="bg2"/>
              </a:solidFill>
              <a:effectLst>
                <a:outerShdw blurRad="38100" dist="38100" dir="2700000" algn="tl">
                  <a:srgbClr val="000000">
                    <a:alpha val="43137"/>
                  </a:srgbClr>
                </a:outerShdw>
              </a:effectLst>
              <a:latin typeface="Open Sans Semibold" charset="0"/>
              <a:ea typeface="Open Sans Semibold" charset="0"/>
              <a:cs typeface="Open Sans Semibold" charset="0"/>
              <a:sym typeface="Poppins Medium" charset="0"/>
            </a:endParaRPr>
          </a:p>
        </p:txBody>
      </p:sp>
      <p:sp>
        <p:nvSpPr>
          <p:cNvPr id="13" name="Rounded Rectangle 4"/>
          <p:cNvSpPr/>
          <p:nvPr/>
        </p:nvSpPr>
        <p:spPr bwMode="auto">
          <a:xfrm>
            <a:off x="1174776" y="2198377"/>
            <a:ext cx="5817949" cy="132001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2800" b="1" dirty="0">
                <a:solidFill>
                  <a:schemeClr val="bg2"/>
                </a:solidFill>
                <a:latin typeface="Open Sans Semibold" charset="0"/>
                <a:ea typeface="Open Sans Semibold" charset="0"/>
                <a:cs typeface="Open Sans Semibold" charset="0"/>
              </a:rPr>
              <a:t>REQUISITI DI RICEVIBILITÀ FORMALE</a:t>
            </a:r>
            <a:endParaRPr lang="x-none" altLang="x-none" sz="2800" b="1" dirty="0">
              <a:solidFill>
                <a:schemeClr val="bg2"/>
              </a:solidFill>
              <a:latin typeface="Open Sans Semibold" charset="0"/>
              <a:ea typeface="Open Sans Semibold" charset="0"/>
              <a:cs typeface="Open Sans Semibold" charset="0"/>
              <a:sym typeface="Poppins Medium" charset="0"/>
            </a:endParaRPr>
          </a:p>
        </p:txBody>
      </p:sp>
      <p:sp>
        <p:nvSpPr>
          <p:cNvPr id="14" name="Rounded Rectangle 4"/>
          <p:cNvSpPr/>
          <p:nvPr/>
        </p:nvSpPr>
        <p:spPr bwMode="auto">
          <a:xfrm>
            <a:off x="8511742" y="2225616"/>
            <a:ext cx="5817949" cy="132001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altLang="x-none" sz="2800" b="1" dirty="0">
                <a:solidFill>
                  <a:schemeClr val="bg2"/>
                </a:solidFill>
                <a:latin typeface="Open Sans Semibold" charset="0"/>
                <a:ea typeface="Open Sans Semibold" charset="0"/>
                <a:cs typeface="Open Sans Semibold" charset="0"/>
                <a:sym typeface="Poppins Medium" charset="0"/>
              </a:rPr>
              <a:t>REQUISITI DI AMMISSIBILITÀ</a:t>
            </a:r>
          </a:p>
          <a:p>
            <a:pPr algn="ctr"/>
            <a:r>
              <a:rPr lang="it-IT" altLang="x-none" sz="2800" b="1" dirty="0">
                <a:solidFill>
                  <a:schemeClr val="bg2"/>
                </a:solidFill>
                <a:latin typeface="Open Sans Semibold" charset="0"/>
                <a:ea typeface="Open Sans Semibold" charset="0"/>
                <a:cs typeface="Open Sans Semibold" charset="0"/>
                <a:sym typeface="Poppins Medium" charset="0"/>
              </a:rPr>
              <a:t>SOSTANZIALE</a:t>
            </a:r>
          </a:p>
        </p:txBody>
      </p:sp>
      <p:sp>
        <p:nvSpPr>
          <p:cNvPr id="15" name="Rounded Rectangle 4"/>
          <p:cNvSpPr/>
          <p:nvPr/>
        </p:nvSpPr>
        <p:spPr bwMode="auto">
          <a:xfrm>
            <a:off x="15844748" y="2204743"/>
            <a:ext cx="5817949" cy="1320016"/>
          </a:xfrm>
          <a:prstGeom prst="roundRect">
            <a:avLst>
              <a:gd name="adj" fmla="val 50000"/>
            </a:avLst>
          </a:prstGeom>
          <a:solidFill>
            <a:schemeClr val="accent2"/>
          </a:solidFill>
          <a:ln w="12700" cap="flat" cmpd="sng" algn="ctr">
            <a:noFill/>
            <a:prstDash val="solid"/>
            <a:miter lim="400000"/>
            <a:headEnd type="none" w="med" len="med"/>
            <a:tailEnd type="none" w="med" len="med"/>
          </a:ln>
          <a:effectLst/>
        </p:spPr>
        <p:txBody>
          <a:bodyPr vert="horz" wrap="square" lIns="38100" tIns="38100" rIns="38100" bIns="38100" numCol="1" rtlCol="0" anchor="ctr" anchorCtr="0" compatLnSpc="1">
            <a:prstTxWarp prst="textNoShape">
              <a:avLst/>
            </a:prstTxWarp>
            <a:spAutoFit/>
          </a:bodyPr>
          <a:lstStyle/>
          <a:p>
            <a:pPr algn="ctr"/>
            <a:r>
              <a:rPr lang="it-IT" sz="2800" b="1" dirty="0">
                <a:solidFill>
                  <a:schemeClr val="bg2"/>
                </a:solidFill>
                <a:latin typeface="Open Sans Semibold" charset="0"/>
                <a:ea typeface="Open Sans Semibold" charset="0"/>
                <a:cs typeface="Open Sans Semibold" charset="0"/>
              </a:rPr>
              <a:t>CRITERI DI </a:t>
            </a:r>
            <a:r>
              <a:rPr lang="it-IT" sz="2800" b="1" dirty="0" smtClean="0">
                <a:solidFill>
                  <a:schemeClr val="bg2"/>
                </a:solidFill>
                <a:latin typeface="Open Sans Semibold" charset="0"/>
                <a:ea typeface="Open Sans Semibold" charset="0"/>
                <a:cs typeface="Open Sans Semibold" charset="0"/>
              </a:rPr>
              <a:t>VALUTAZIONE</a:t>
            </a:r>
          </a:p>
          <a:p>
            <a:pPr algn="ctr"/>
            <a:endParaRPr lang="x-none" altLang="x-none" sz="2800" b="1" dirty="0">
              <a:solidFill>
                <a:schemeClr val="bg2"/>
              </a:solidFill>
              <a:latin typeface="Open Sans Semibold" charset="0"/>
              <a:ea typeface="Open Sans Semibold" charset="0"/>
              <a:cs typeface="Open Sans Semibold" charset="0"/>
              <a:sym typeface="Poppins Medium" charset="0"/>
            </a:endParaRPr>
          </a:p>
        </p:txBody>
      </p:sp>
    </p:spTree>
    <p:extLst>
      <p:ext uri="{BB962C8B-B14F-4D97-AF65-F5344CB8AC3E}">
        <p14:creationId xmlns:p14="http://schemas.microsoft.com/office/powerpoint/2010/main" val="35508779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Formez Nuovi percorsi">
      <a:dk1>
        <a:srgbClr val="2B4390"/>
      </a:dk1>
      <a:lt1>
        <a:srgbClr val="F0F2F4"/>
      </a:lt1>
      <a:dk2>
        <a:srgbClr val="002060"/>
      </a:dk2>
      <a:lt2>
        <a:srgbClr val="FEFCFF"/>
      </a:lt2>
      <a:accent1>
        <a:srgbClr val="2B4390"/>
      </a:accent1>
      <a:accent2>
        <a:srgbClr val="F9DC0A"/>
      </a:accent2>
      <a:accent3>
        <a:srgbClr val="8A969B"/>
      </a:accent3>
      <a:accent4>
        <a:srgbClr val="5F686A"/>
      </a:accent4>
      <a:accent5>
        <a:srgbClr val="4D5556"/>
      </a:accent5>
      <a:accent6>
        <a:srgbClr val="3A4243"/>
      </a:accent6>
      <a:hlink>
        <a:srgbClr val="0070C0"/>
      </a:hlink>
      <a:folHlink>
        <a:srgbClr val="0070C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a:spPr>
      <a:bodyPr vert="horz" wrap="square" lIns="38100" tIns="38100" rIns="38100" bIns="38100" numCol="1" anchor="ctr" anchorCtr="0" compatLnSpc="1">
        <a:prstTxWarp prst="textNoShape">
          <a:avLst/>
        </a:prstTxWarp>
        <a:spAutoFit/>
      </a:bodyPr>
      <a:lstStyle>
        <a:defPPr marL="0" marR="0" indent="0" algn="l" defTabSz="825500" rtl="0" eaLnBrk="1" fontAlgn="base" latinLnBrk="0" hangingPunct="0">
          <a:lnSpc>
            <a:spcPct val="100000"/>
          </a:lnSpc>
          <a:spcBef>
            <a:spcPct val="0"/>
          </a:spcBef>
          <a:spcAft>
            <a:spcPct val="0"/>
          </a:spcAft>
          <a:buClrTx/>
          <a:buSzTx/>
          <a:buFontTx/>
          <a:buNone/>
          <a:tabLst/>
          <a:defRPr kumimoji="0" lang="x-none" altLang="x-none" sz="2000" b="0" i="0" u="none" strike="noStrike" cap="none" normalizeH="0" baseline="0">
            <a:ln>
              <a:noFill/>
            </a:ln>
            <a:solidFill>
              <a:srgbClr val="74808C"/>
            </a:solidFill>
            <a:effectLst/>
            <a:latin typeface="Poppins" charset="0"/>
            <a:ea typeface="Poppins" charset="0"/>
            <a:cs typeface="Poppins" charset="0"/>
            <a:sym typeface="Poppi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400000"/>
          <a:headEnd type="none" w="med" len="med"/>
          <a:tailEnd type="none" w="med" len="med"/>
        </a:ln>
        <a:effectLst>
          <a:outerShdw blurRad="25400" algn="ctr" rotWithShape="0">
            <a:srgbClr val="000000">
              <a:alpha val="50000"/>
            </a:srgbClr>
          </a:outerShdw>
        </a:effectLst>
      </a:spPr>
      <a:bodyPr vert="horz" wrap="square" lIns="38100" tIns="38100" rIns="38100" bIns="38100" numCol="1" anchor="ctr" anchorCtr="0" compatLnSpc="1">
        <a:prstTxWarp prst="textNoShape">
          <a:avLst/>
        </a:prstTxWarp>
        <a:spAutoFit/>
      </a:bodyPr>
      <a:lstStyle>
        <a:defPPr marL="0" marR="0" indent="0" algn="l" defTabSz="825500" rtl="0" eaLnBrk="1" fontAlgn="base" latinLnBrk="0" hangingPunct="0">
          <a:lnSpc>
            <a:spcPct val="100000"/>
          </a:lnSpc>
          <a:spcBef>
            <a:spcPct val="0"/>
          </a:spcBef>
          <a:spcAft>
            <a:spcPct val="0"/>
          </a:spcAft>
          <a:buClrTx/>
          <a:buSzTx/>
          <a:buFontTx/>
          <a:buNone/>
          <a:tabLst/>
          <a:defRPr kumimoji="0" lang="x-none" altLang="x-none" sz="2000" b="0" i="0" u="none" strike="noStrike" cap="none" normalizeH="0" baseline="0">
            <a:ln>
              <a:noFill/>
            </a:ln>
            <a:solidFill>
              <a:srgbClr val="74808C"/>
            </a:solidFill>
            <a:effectLst/>
            <a:latin typeface="Poppins" charset="0"/>
            <a:ea typeface="Poppins" charset="0"/>
            <a:cs typeface="Poppins" charset="0"/>
            <a:sym typeface="Poppins"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5233</TotalTime>
  <Words>3035</Words>
  <Application>Microsoft Office PowerPoint</Application>
  <PresentationFormat>Personalizzato</PresentationFormat>
  <Paragraphs>278</Paragraphs>
  <Slides>37</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37</vt:i4>
      </vt:variant>
    </vt:vector>
  </HeadingPairs>
  <TitlesOfParts>
    <vt:vector size="45" baseType="lpstr">
      <vt:lpstr>Arial</vt:lpstr>
      <vt:lpstr>Helvetica Neue</vt:lpstr>
      <vt:lpstr>Open Sans</vt:lpstr>
      <vt:lpstr>Open Sans Semibold</vt:lpstr>
      <vt:lpstr>Poppins</vt:lpstr>
      <vt:lpstr>Poppins Medium</vt:lpstr>
      <vt:lpstr>Poppins SemiBold</vt:lpstr>
      <vt:lpstr>White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Sergio De Luca</dc:creator>
  <cp:lastModifiedBy>Rotolo, Tiziana</cp:lastModifiedBy>
  <cp:revision>366</cp:revision>
  <dcterms:modified xsi:type="dcterms:W3CDTF">2020-01-19T21:18:08Z</dcterms:modified>
</cp:coreProperties>
</file>