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9" r:id="rId4"/>
    <p:sldId id="262" r:id="rId5"/>
    <p:sldId id="263" r:id="rId6"/>
    <p:sldId id="264" r:id="rId7"/>
    <p:sldId id="265" r:id="rId8"/>
    <p:sldId id="266" r:id="rId9"/>
    <p:sldId id="267" r:id="rId10"/>
    <p:sldId id="261" r:id="rId11"/>
    <p:sldId id="268" r:id="rId12"/>
    <p:sldId id="269" r:id="rId13"/>
    <p:sldId id="285" r:id="rId14"/>
    <p:sldId id="271" r:id="rId15"/>
    <p:sldId id="279" r:id="rId16"/>
    <p:sldId id="280" r:id="rId17"/>
    <p:sldId id="272" r:id="rId18"/>
    <p:sldId id="273" r:id="rId19"/>
    <p:sldId id="281" r:id="rId20"/>
    <p:sldId id="282" r:id="rId21"/>
    <p:sldId id="283" r:id="rId22"/>
    <p:sldId id="284" r:id="rId23"/>
    <p:sldId id="278" r:id="rId24"/>
    <p:sldId id="277" r:id="rId25"/>
    <p:sldId id="274" r:id="rId26"/>
    <p:sldId id="275" r:id="rId27"/>
    <p:sldId id="276" r:id="rId28"/>
    <p:sldId id="260"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55610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64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81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066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7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54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87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89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448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30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44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55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521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39f23ecdf_0_9:notes"/>
          <p:cNvSpPr txBox="1">
            <a:spLocks noGrp="1"/>
          </p:cNvSpPr>
          <p:nvPr>
            <p:ph type="body" idx="1"/>
          </p:nvPr>
        </p:nvSpPr>
        <p:spPr>
          <a:xfrm>
            <a:off x="687547" y="4813866"/>
            <a:ext cx="5500279" cy="3938729"/>
          </a:xfrm>
          <a:prstGeom prst="rect">
            <a:avLst/>
          </a:prstGeom>
        </p:spPr>
        <p:txBody>
          <a:bodyPr spcFirstLastPara="1" wrap="square" lIns="92120" tIns="46047" rIns="92120" bIns="46047" anchor="t" anchorCtr="0">
            <a:noAutofit/>
          </a:bodyPr>
          <a:lstStyle/>
          <a:p>
            <a:endParaRPr/>
          </a:p>
        </p:txBody>
      </p:sp>
      <p:sp>
        <p:nvSpPr>
          <p:cNvPr id="61" name="Google Shape;61;g739f23ecdf_0_9:notes"/>
          <p:cNvSpPr>
            <a:spLocks noGrp="1" noRot="1" noChangeAspect="1"/>
          </p:cNvSpPr>
          <p:nvPr>
            <p:ph type="sldImg" idx="2"/>
          </p:nvPr>
        </p:nvSpPr>
        <p:spPr>
          <a:xfrm>
            <a:off x="438150" y="1250950"/>
            <a:ext cx="5999163" cy="3375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55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07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00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6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498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684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56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87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208172" cy="3807920"/>
          </a:xfrm>
        </p:spPr>
        <p:txBody>
          <a:bodyPr/>
          <a:lstStyle>
            <a:lvl1pPr marL="0" indent="0">
              <a:buNone/>
              <a:defRPr>
                <a:solidFill>
                  <a:srgbClr val="002060"/>
                </a:solidFill>
              </a:defRPr>
            </a:lvl1pPr>
            <a:lvl2pPr marL="457200" indent="0">
              <a:buNone/>
              <a:defRPr>
                <a:solidFill>
                  <a:srgbClr val="002060"/>
                </a:solidFill>
              </a:defRPr>
            </a:lvl2pPr>
            <a:lvl3pPr marL="914400" indent="0">
              <a:buNone/>
              <a:defRPr>
                <a:solidFill>
                  <a:srgbClr val="002060"/>
                </a:solidFill>
              </a:defRPr>
            </a:lvl3pPr>
            <a:lvl4pPr marL="1371600" indent="0">
              <a:buNone/>
              <a:defRPr>
                <a:solidFill>
                  <a:srgbClr val="002060"/>
                </a:solidFill>
              </a:defRPr>
            </a:lvl4pPr>
            <a:lvl5pPr marL="1828800" indent="0">
              <a:buNone/>
              <a:defRPr>
                <a:solidFill>
                  <a:srgbClr val="002060"/>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pic>
        <p:nvPicPr>
          <p:cNvPr id="6" name="Picture 5">
            <a:extLst>
              <a:ext uri="{FF2B5EF4-FFF2-40B4-BE49-F238E27FC236}">
                <a16:creationId xmlns:a16="http://schemas.microsoft.com/office/drawing/2014/main" xmlns="" id="{FECA9314-1CEF-AB49-9C52-904673A023A2}"/>
              </a:ext>
            </a:extLst>
          </p:cNvPr>
          <p:cNvPicPr>
            <a:picLocks noChangeAspect="1"/>
          </p:cNvPicPr>
          <p:nvPr userDrawn="1"/>
        </p:nvPicPr>
        <p:blipFill>
          <a:blip r:embed="rId2"/>
          <a:stretch>
            <a:fillRect/>
          </a:stretch>
        </p:blipFill>
        <p:spPr>
          <a:xfrm>
            <a:off x="9504225" y="6366093"/>
            <a:ext cx="2362200" cy="342900"/>
          </a:xfrm>
          <a:prstGeom prst="rect">
            <a:avLst/>
          </a:prstGeom>
        </p:spPr>
      </p:pic>
    </p:spTree>
    <p:extLst>
      <p:ext uri="{BB962C8B-B14F-4D97-AF65-F5344CB8AC3E}">
        <p14:creationId xmlns:p14="http://schemas.microsoft.com/office/powerpoint/2010/main" val="64083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2" y="1825625"/>
            <a:ext cx="10208172" cy="3807920"/>
          </a:xfrm>
        </p:spPr>
        <p:txBody>
          <a:bodyPr/>
          <a:lstStyle>
            <a:lvl1pPr marL="0" indent="0">
              <a:buNone/>
              <a:defRPr>
                <a:solidFill>
                  <a:srgbClr val="002060"/>
                </a:solidFill>
              </a:defRPr>
            </a:lvl1pPr>
            <a:lvl2pPr marL="257175" indent="0">
              <a:buNone/>
              <a:defRPr>
                <a:solidFill>
                  <a:srgbClr val="002060"/>
                </a:solidFill>
              </a:defRPr>
            </a:lvl2pPr>
            <a:lvl3pPr marL="514350" indent="0">
              <a:buNone/>
              <a:defRPr>
                <a:solidFill>
                  <a:srgbClr val="002060"/>
                </a:solidFill>
              </a:defRPr>
            </a:lvl3pPr>
            <a:lvl4pPr marL="771525" indent="0">
              <a:buNone/>
              <a:defRPr>
                <a:solidFill>
                  <a:srgbClr val="002060"/>
                </a:solidFill>
              </a:defRPr>
            </a:lvl4pPr>
            <a:lvl5pPr marL="1028700" indent="0">
              <a:buNone/>
              <a:defRPr>
                <a:solidFill>
                  <a:srgbClr val="002060"/>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3866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68783D3-0DE4-4586-8E2E-B8C5FBA68FC1}"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3D2424-A02E-4E02-B8A5-338EF4C97F5F}" type="slidenum">
              <a:rPr lang="it-IT" smtClean="0"/>
              <a:t>‹N›</a:t>
            </a:fld>
            <a:endParaRPr lang="it-IT"/>
          </a:p>
        </p:txBody>
      </p:sp>
      <p:sp>
        <p:nvSpPr>
          <p:cNvPr id="8" name="Rettangolo 7"/>
          <p:cNvSpPr/>
          <p:nvPr userDrawn="1"/>
        </p:nvSpPr>
        <p:spPr>
          <a:xfrm>
            <a:off x="0" y="6176963"/>
            <a:ext cx="12192000" cy="68103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61342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o e Immagin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E52519-8802-4A99-8DB2-7C3B072A603F}"/>
              </a:ext>
            </a:extLst>
          </p:cNvPr>
          <p:cNvSpPr>
            <a:spLocks noGrp="1"/>
          </p:cNvSpPr>
          <p:nvPr>
            <p:ph type="title" hasCustomPrompt="1"/>
          </p:nvPr>
        </p:nvSpPr>
        <p:spPr>
          <a:xfrm>
            <a:off x="234000" y="415800"/>
            <a:ext cx="4148872" cy="970200"/>
          </a:xfrm>
          <a:prstGeom prst="rect">
            <a:avLst/>
          </a:prstGeom>
          <a:solidFill>
            <a:srgbClr val="FBF4ED"/>
          </a:solidFill>
        </p:spPr>
        <p:txBody>
          <a:bodyPr/>
          <a:lstStyle/>
          <a:p>
            <a:r>
              <a:rPr lang="it-IT" dirty="0"/>
              <a:t>FARE CLIC PER MODIFICARE LO STILE DEL TITOLO DELLO SCHEMA</a:t>
            </a:r>
          </a:p>
        </p:txBody>
      </p:sp>
      <p:sp>
        <p:nvSpPr>
          <p:cNvPr id="6" name="Segnaposto immagine 5">
            <a:extLst>
              <a:ext uri="{FF2B5EF4-FFF2-40B4-BE49-F238E27FC236}">
                <a16:creationId xmlns:a16="http://schemas.microsoft.com/office/drawing/2014/main" xmlns="" id="{20E63E24-8E7D-4731-9BA4-91FEB64A8229}"/>
              </a:ext>
            </a:extLst>
          </p:cNvPr>
          <p:cNvSpPr>
            <a:spLocks noGrp="1"/>
          </p:cNvSpPr>
          <p:nvPr>
            <p:ph type="pic" sz="quarter" idx="10"/>
          </p:nvPr>
        </p:nvSpPr>
        <p:spPr>
          <a:xfrm>
            <a:off x="6589713" y="1770184"/>
            <a:ext cx="5118894" cy="4263110"/>
          </a:xfrm>
        </p:spPr>
        <p:txBody>
          <a:bodyPr/>
          <a:lstStyle/>
          <a:p>
            <a:endParaRPr lang="it-IT" dirty="0"/>
          </a:p>
        </p:txBody>
      </p:sp>
      <p:sp>
        <p:nvSpPr>
          <p:cNvPr id="10" name="Segnaposto testo 9">
            <a:extLst>
              <a:ext uri="{FF2B5EF4-FFF2-40B4-BE49-F238E27FC236}">
                <a16:creationId xmlns:a16="http://schemas.microsoft.com/office/drawing/2014/main" xmlns="" id="{42F2151E-C4FA-4A13-90E1-C5A310F02235}"/>
              </a:ext>
            </a:extLst>
          </p:cNvPr>
          <p:cNvSpPr>
            <a:spLocks noGrp="1"/>
          </p:cNvSpPr>
          <p:nvPr>
            <p:ph type="body" sz="quarter" idx="11"/>
          </p:nvPr>
        </p:nvSpPr>
        <p:spPr>
          <a:xfrm>
            <a:off x="377825" y="1770063"/>
            <a:ext cx="5983288" cy="4352132"/>
          </a:xfrm>
        </p:spPr>
        <p:txBody>
          <a:bodyPr>
            <a:normAutofit/>
          </a:bodyPr>
          <a:lstStyle>
            <a:lvl1pPr marL="228600" indent="-228600">
              <a:buFont typeface="Arial" panose="020B0604020202020204" pitchFamily="34" charset="0"/>
              <a:buChar char="•"/>
              <a:defRPr sz="2400"/>
            </a:lvl1pPr>
            <a:lvl2pPr marL="533400" indent="-228600">
              <a:buFont typeface="Arial" panose="020B0604020202020204" pitchFamily="34" charset="0"/>
              <a:buChar char="•"/>
              <a:defRPr sz="2400"/>
            </a:lvl2pPr>
            <a:lvl3pPr marL="838200" indent="-228600">
              <a:buFont typeface="Arial" panose="020B0604020202020204" pitchFamily="34" charset="0"/>
              <a:buChar char="•"/>
              <a:defRPr sz="2400"/>
            </a:lvl3pPr>
            <a:lvl4pPr marL="1143000" indent="-228600">
              <a:buFont typeface="Arial" panose="020B0604020202020204" pitchFamily="34" charset="0"/>
              <a:buChar char="•"/>
              <a:defRPr sz="2400"/>
            </a:lvl4pPr>
            <a:lvl5pPr marL="1447800" indent="-228600">
              <a:buFont typeface="Arial" panose="020B0604020202020204" pitchFamily="34" charset="0"/>
              <a:buChar char="•"/>
              <a:defRPr sz="24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5213241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docs.italia.it/AgID/documenti-in-consultazione/lg-documenti-informatici-docs/it/bozza/index.html"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hyperlink" Target="https://forum.italia.it/c/documenti-in-consultazione/lg-documenti-informatici/6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servatoriqualificati.agid.gov.it/" TargetMode="Externa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221829" y="2591275"/>
            <a:ext cx="7748342"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200" b="1" i="0" u="none" strike="noStrike" cap="none">
                <a:solidFill>
                  <a:srgbClr val="0070C0"/>
                </a:solidFill>
                <a:latin typeface="Calibri"/>
                <a:ea typeface="Calibri"/>
                <a:cs typeface="Calibri"/>
                <a:sym typeface="Calibri"/>
              </a:rPr>
              <a:t>FORMAZIONE AGID – FORMEZ SULLA TRANSIZIONE DIGITALE DELLA PA </a:t>
            </a:r>
            <a:endParaRPr/>
          </a:p>
        </p:txBody>
      </p:sp>
      <p:pic>
        <p:nvPicPr>
          <p:cNvPr id="85" name="Google Shape;85;p13" descr="Logo AgiD - Agenzia per l'Italia Digitale" title="Logo AgiD - Agenzia per l'Italia Digitale"/>
          <p:cNvPicPr preferRelativeResize="0"/>
          <p:nvPr/>
        </p:nvPicPr>
        <p:blipFill rotWithShape="1">
          <a:blip r:embed="rId3">
            <a:alphaModFix/>
          </a:blip>
          <a:srcRect l="-469" r="-469"/>
          <a:stretch/>
        </p:blipFill>
        <p:spPr>
          <a:xfrm>
            <a:off x="777822" y="458291"/>
            <a:ext cx="3913922" cy="922289"/>
          </a:xfrm>
          <a:prstGeom prst="rect">
            <a:avLst/>
          </a:prstGeom>
          <a:noFill/>
          <a:ln>
            <a:noFill/>
          </a:ln>
        </p:spPr>
      </p:pic>
      <p:pic>
        <p:nvPicPr>
          <p:cNvPr id="86" name="Google Shape;86;p13"/>
          <p:cNvPicPr preferRelativeResize="0"/>
          <p:nvPr/>
        </p:nvPicPr>
        <p:blipFill rotWithShape="1">
          <a:blip r:embed="rId4">
            <a:alphaModFix/>
          </a:blip>
          <a:srcRect/>
          <a:stretch/>
        </p:blipFill>
        <p:spPr>
          <a:xfrm>
            <a:off x="8612603" y="669593"/>
            <a:ext cx="2579623" cy="647772"/>
          </a:xfrm>
          <a:prstGeom prst="rect">
            <a:avLst/>
          </a:prstGeom>
          <a:noFill/>
          <a:ln>
            <a:noFill/>
          </a:ln>
        </p:spPr>
      </p:pic>
      <p:pic>
        <p:nvPicPr>
          <p:cNvPr id="87" name="Google Shape;87;p13"/>
          <p:cNvPicPr preferRelativeResize="0"/>
          <p:nvPr/>
        </p:nvPicPr>
        <p:blipFill rotWithShape="1">
          <a:blip r:embed="rId5">
            <a:alphaModFix/>
          </a:blip>
          <a:srcRect/>
          <a:stretch/>
        </p:blipFill>
        <p:spPr>
          <a:xfrm>
            <a:off x="2670810" y="6217920"/>
            <a:ext cx="6850380" cy="640080"/>
          </a:xfrm>
          <a:prstGeom prst="rect">
            <a:avLst/>
          </a:prstGeom>
          <a:noFill/>
          <a:ln>
            <a:noFill/>
          </a:ln>
        </p:spPr>
      </p:pic>
      <p:sp>
        <p:nvSpPr>
          <p:cNvPr id="88" name="Google Shape;88;p13"/>
          <p:cNvSpPr/>
          <p:nvPr/>
        </p:nvSpPr>
        <p:spPr>
          <a:xfrm>
            <a:off x="2670810" y="5664838"/>
            <a:ext cx="7632000" cy="360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txBox="1"/>
          <p:nvPr/>
        </p:nvSpPr>
        <p:spPr>
          <a:xfrm>
            <a:off x="2734783" y="4247935"/>
            <a:ext cx="767196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000" b="1" i="0" u="none" strike="noStrike" cap="none">
                <a:solidFill>
                  <a:srgbClr val="0070C0"/>
                </a:solidFill>
                <a:latin typeface="Calibri"/>
                <a:ea typeface="Calibri"/>
                <a:cs typeface="Calibri"/>
                <a:sym typeface="Calibri"/>
              </a:rPr>
              <a:t>Progetto Informazione e formazione per la transizione digitale della PA nell'ambito del progetto «Italia Login – la casa del cittadino»</a:t>
            </a:r>
            <a:endParaRPr/>
          </a:p>
          <a:p>
            <a:pPr marL="0" marR="0" lvl="0" indent="0" algn="ctr" rtl="0">
              <a:spcBef>
                <a:spcPts val="1200"/>
              </a:spcBef>
              <a:spcAft>
                <a:spcPts val="0"/>
              </a:spcAft>
              <a:buNone/>
            </a:pPr>
            <a:r>
              <a:rPr lang="it-IT" sz="1600" b="0" i="0" u="none" strike="noStrike" cap="none">
                <a:solidFill>
                  <a:srgbClr val="0070C0"/>
                </a:solidFill>
                <a:latin typeface="Calibri"/>
                <a:ea typeface="Calibri"/>
                <a:cs typeface="Calibri"/>
                <a:sym typeface="Calibri"/>
              </a:rPr>
              <a:t>(A valere sul PON Governance e Capacità Istituzionale 2014-2020)</a:t>
            </a:r>
            <a:endParaRPr sz="1600" b="0" i="0" u="none" strike="noStrike" cap="none">
              <a:solidFill>
                <a:srgbClr val="0070C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867107" y="472157"/>
            <a:ext cx="6528619"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cs typeface="Arial" panose="020B0604020202020204" pitchFamily="34" charset="0"/>
              </a:rPr>
              <a:t>Contesto normativo di partenza</a:t>
            </a:r>
            <a:endParaRPr dirty="0">
              <a:solidFill>
                <a:srgbClr val="002060"/>
              </a:solidFill>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29" y="1462800"/>
            <a:ext cx="10803381" cy="4472415"/>
          </a:xfrm>
          <a:prstGeom prst="rect">
            <a:avLst/>
          </a:prstGeom>
          <a:noFill/>
          <a:ln>
            <a:noFill/>
          </a:ln>
        </p:spPr>
        <p:txBody>
          <a:bodyPr spcFirstLastPara="1" wrap="square" lIns="91425" tIns="45700" rIns="91425" bIns="45700" anchor="t" anchorCtr="0">
            <a:spAutoFit/>
          </a:bodyPr>
          <a:lstStyle/>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D.P.R. n. 445/2000 </a:t>
            </a:r>
            <a:r>
              <a:rPr lang="it-IT" sz="2000" dirty="0">
                <a:solidFill>
                  <a:srgbClr val="013360"/>
                </a:solidFill>
                <a:latin typeface="Titillium Web" panose="020B0604020202020204"/>
                <a:ea typeface="+mn-ea"/>
                <a:cs typeface="Calibri" pitchFamily="34"/>
              </a:rPr>
              <a:t>- Testo unico delle disposizioni legislative e regolamentari in materia di documentazione amministrativa;</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D. </a:t>
            </a:r>
            <a:r>
              <a:rPr lang="it-IT" sz="2000" b="1" dirty="0" err="1">
                <a:solidFill>
                  <a:srgbClr val="013360"/>
                </a:solidFill>
                <a:latin typeface="Titillium Web" panose="020B0604020202020204"/>
                <a:ea typeface="+mn-ea"/>
                <a:cs typeface="Calibri" pitchFamily="34"/>
              </a:rPr>
              <a:t>lgs</a:t>
            </a:r>
            <a:r>
              <a:rPr lang="it-IT" sz="2000" b="1" dirty="0">
                <a:solidFill>
                  <a:srgbClr val="013360"/>
                </a:solidFill>
                <a:latin typeface="Titillium Web" panose="020B0604020202020204"/>
                <a:ea typeface="+mn-ea"/>
                <a:cs typeface="Calibri" pitchFamily="34"/>
              </a:rPr>
              <a:t>. n. 82/2005  </a:t>
            </a:r>
            <a:r>
              <a:rPr lang="it-IT" sz="2000" dirty="0">
                <a:solidFill>
                  <a:srgbClr val="013360"/>
                </a:solidFill>
                <a:latin typeface="Titillium Web" panose="020B0604020202020204"/>
                <a:ea typeface="+mn-ea"/>
                <a:cs typeface="Calibri" pitchFamily="34"/>
              </a:rPr>
              <a:t>e </a:t>
            </a:r>
            <a:r>
              <a:rPr lang="it-IT" sz="2000" dirty="0" err="1">
                <a:solidFill>
                  <a:srgbClr val="013360"/>
                </a:solidFill>
                <a:latin typeface="Titillium Web" panose="020B0604020202020204"/>
                <a:ea typeface="+mn-ea"/>
                <a:cs typeface="Calibri" pitchFamily="34"/>
              </a:rPr>
              <a:t>s.m.i.</a:t>
            </a:r>
            <a:r>
              <a:rPr lang="it-IT" sz="2000" dirty="0">
                <a:solidFill>
                  <a:srgbClr val="013360"/>
                </a:solidFill>
                <a:latin typeface="Titillium Web" panose="020B0604020202020204"/>
                <a:ea typeface="+mn-ea"/>
                <a:cs typeface="Calibri" pitchFamily="34"/>
              </a:rPr>
              <a:t> - Codice dell'amministrazione digitale;</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DPCM 3 dicembre 2013 </a:t>
            </a:r>
            <a:r>
              <a:rPr lang="it-IT" sz="2000" dirty="0">
                <a:solidFill>
                  <a:srgbClr val="013360"/>
                </a:solidFill>
                <a:latin typeface="Titillium Web" panose="020B0604020202020204"/>
                <a:ea typeface="+mn-ea"/>
                <a:cs typeface="Calibri" pitchFamily="34"/>
              </a:rPr>
              <a:t>- Regole tecniche per il protocollo informatico;</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DPCM 3 dicembre 2013 </a:t>
            </a:r>
            <a:r>
              <a:rPr lang="it-IT" sz="2000" dirty="0">
                <a:solidFill>
                  <a:srgbClr val="013360"/>
                </a:solidFill>
                <a:latin typeface="Titillium Web" panose="020B0604020202020204"/>
                <a:ea typeface="+mn-ea"/>
                <a:cs typeface="Calibri" pitchFamily="34"/>
              </a:rPr>
              <a:t>- Regole tecniche in materia di sistema di conservazione;</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DPCM 13 novembre 2014 </a:t>
            </a:r>
            <a:r>
              <a:rPr lang="it-IT" sz="2000" dirty="0">
                <a:solidFill>
                  <a:srgbClr val="013360"/>
                </a:solidFill>
                <a:latin typeface="Titillium Web" panose="020B0604020202020204"/>
                <a:ea typeface="+mn-ea"/>
                <a:cs typeface="Calibri" pitchFamily="34"/>
              </a:rPr>
              <a:t>- Regole tecniche in materia di formazione, trasmissione, copia, duplicazione, riproduzione e validazione temporale dei documenti informatici nonché di formazione e conservazione dei documenti informatici delle pubbliche;</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Circolare AgID 23 gennaio 2013, n. 60 </a:t>
            </a:r>
            <a:r>
              <a:rPr lang="it-IT" sz="2000" dirty="0">
                <a:solidFill>
                  <a:srgbClr val="013360"/>
                </a:solidFill>
                <a:latin typeface="Titillium Web" panose="020B0604020202020204"/>
                <a:ea typeface="+mn-ea"/>
                <a:cs typeface="Calibri" pitchFamily="34"/>
              </a:rPr>
              <a:t>- Formato e definizioni dei tipi di informazioni minime ed accessorie associate ai messaggi scambiati tra le pubbliche amministrazioni;</a:t>
            </a: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b="1" dirty="0">
                <a:solidFill>
                  <a:srgbClr val="013360"/>
                </a:solidFill>
                <a:latin typeface="Titillium Web" panose="020B0604020202020204"/>
                <a:ea typeface="+mn-ea"/>
                <a:cs typeface="Calibri" pitchFamily="34"/>
              </a:rPr>
              <a:t>Circolare AgID 10 aprile 2014, n. 65 </a:t>
            </a:r>
            <a:r>
              <a:rPr lang="it-IT" sz="2000" dirty="0">
                <a:solidFill>
                  <a:srgbClr val="013360"/>
                </a:solidFill>
                <a:latin typeface="Titillium Web" panose="020B0604020202020204"/>
                <a:ea typeface="+mn-ea"/>
                <a:cs typeface="Calibri" pitchFamily="34"/>
              </a:rPr>
              <a:t>- Modalità per l’accreditamento e la vigilanza sui soggetti pubblici e privati che svolgono attività di conservazione dei documenti informatici.</a:t>
            </a: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10</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175195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11</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Contesto normativo di partenza… </a:t>
            </a:r>
            <a:endParaRPr lang="it-IT" sz="3600" dirty="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xmlns="" id="{DD02E00C-BA0E-4440-BDB5-E2271AE0FF52}"/>
              </a:ext>
            </a:extLst>
          </p:cNvPr>
          <p:cNvSpPr/>
          <p:nvPr/>
        </p:nvSpPr>
        <p:spPr>
          <a:xfrm>
            <a:off x="453713" y="1191366"/>
            <a:ext cx="10460610" cy="2531462"/>
          </a:xfrm>
          <a:prstGeom prst="rect">
            <a:avLst/>
          </a:prstGeom>
          <a:noFill/>
          <a:ln cap="flat">
            <a:noFill/>
            <a:prstDash val="solid"/>
          </a:ln>
        </p:spPr>
        <p:txBody>
          <a:bodyPr vert="horz" wrap="square" lIns="68580" tIns="34290" rIns="68580" bIns="34290" anchor="t" anchorCtr="0" compatLnSpc="1">
            <a:spAutoFit/>
          </a:bodyPr>
          <a:lstStyle/>
          <a:p>
            <a:pPr>
              <a:tabLst>
                <a:tab pos="88900" algn="l"/>
              </a:tabLst>
              <a:defRPr sz="1800" b="0" i="0" u="none" strike="noStrike" kern="0" cap="none" spc="0" baseline="0">
                <a:solidFill>
                  <a:srgbClr val="000000"/>
                </a:solidFill>
                <a:uFillTx/>
              </a:defRPr>
            </a:pPr>
            <a:r>
              <a:rPr lang="it-IT" sz="2000" b="1" kern="0" dirty="0">
                <a:solidFill>
                  <a:srgbClr val="013360"/>
                </a:solidFill>
                <a:latin typeface="Titillium Web" panose="020B0604020202020204"/>
                <a:cs typeface="Calibri" pitchFamily="34"/>
              </a:rPr>
              <a:t>Contesto europeo</a:t>
            </a:r>
            <a:endParaRPr lang="it-IT" sz="2000" kern="0" dirty="0">
              <a:solidFill>
                <a:srgbClr val="013360"/>
              </a:solidFill>
              <a:latin typeface="Titillium Web" panose="020B0604020202020204"/>
              <a:cs typeface="Calibri" pitchFamily="34"/>
            </a:endParaRPr>
          </a:p>
          <a:p>
            <a:pPr>
              <a:tabLst>
                <a:tab pos="88900" algn="l"/>
              </a:tabLst>
              <a:defRPr sz="1800" b="0" i="0" u="none" strike="noStrike" kern="0" cap="none" spc="0" baseline="0">
                <a:solidFill>
                  <a:srgbClr val="000000"/>
                </a:solidFill>
                <a:uFillTx/>
              </a:defRPr>
            </a:pPr>
            <a:endParaRPr lang="it-IT" sz="2000" kern="0" dirty="0">
              <a:solidFill>
                <a:srgbClr val="013360"/>
              </a:solidFill>
              <a:latin typeface="Titillium Web" panose="020B0604020202020204"/>
              <a:cs typeface="Calibri" pitchFamily="34"/>
            </a:endParaRPr>
          </a:p>
          <a:p>
            <a:pPr marL="342900" indent="-342900">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pitchFamily="34"/>
              </a:rPr>
              <a:t>Regolamento (UE) n. 910 del 23 luglio 2014 - </a:t>
            </a:r>
            <a:r>
              <a:rPr lang="it-IT" sz="2000" b="1" kern="0" dirty="0" err="1">
                <a:solidFill>
                  <a:srgbClr val="013360"/>
                </a:solidFill>
                <a:latin typeface="Titillium Web" panose="020B0604020202020204"/>
                <a:cs typeface="Calibri" pitchFamily="34"/>
              </a:rPr>
              <a:t>eIDAS</a:t>
            </a:r>
            <a:r>
              <a:rPr lang="it-IT" sz="2000" b="1" kern="0" dirty="0">
                <a:solidFill>
                  <a:srgbClr val="013360"/>
                </a:solidFill>
                <a:latin typeface="Titillium Web" panose="020B0604020202020204"/>
                <a:cs typeface="Calibri" pitchFamily="34"/>
              </a:rPr>
              <a:t> </a:t>
            </a:r>
            <a:r>
              <a:rPr lang="it-IT" sz="2000" kern="0" dirty="0">
                <a:solidFill>
                  <a:srgbClr val="013360"/>
                </a:solidFill>
                <a:latin typeface="Titillium Web" panose="020B0604020202020204"/>
                <a:cs typeface="Calibri" pitchFamily="34"/>
              </a:rPr>
              <a:t>(</a:t>
            </a:r>
            <a:r>
              <a:rPr lang="it-IT" sz="2000" kern="0" dirty="0" err="1">
                <a:solidFill>
                  <a:srgbClr val="013360"/>
                </a:solidFill>
                <a:latin typeface="Titillium Web" panose="020B0604020202020204"/>
                <a:cs typeface="Calibri" pitchFamily="34"/>
              </a:rPr>
              <a:t>electronic</a:t>
            </a:r>
            <a:r>
              <a:rPr lang="it-IT" sz="2000" kern="0" dirty="0">
                <a:solidFill>
                  <a:srgbClr val="013360"/>
                </a:solidFill>
                <a:latin typeface="Titillium Web" panose="020B0604020202020204"/>
                <a:cs typeface="Calibri" pitchFamily="34"/>
              </a:rPr>
              <a:t> </a:t>
            </a:r>
            <a:r>
              <a:rPr lang="it-IT" sz="2000" kern="0" dirty="0" err="1">
                <a:solidFill>
                  <a:srgbClr val="013360"/>
                </a:solidFill>
                <a:latin typeface="Titillium Web" panose="020B0604020202020204"/>
                <a:cs typeface="Calibri" pitchFamily="34"/>
              </a:rPr>
              <a:t>IDentification</a:t>
            </a:r>
            <a:r>
              <a:rPr lang="it-IT" sz="2000" kern="0" dirty="0">
                <a:solidFill>
                  <a:srgbClr val="013360"/>
                </a:solidFill>
                <a:latin typeface="Titillium Web" panose="020B0604020202020204"/>
                <a:cs typeface="Calibri" pitchFamily="34"/>
              </a:rPr>
              <a:t> </a:t>
            </a:r>
            <a:r>
              <a:rPr lang="it-IT" sz="2000" kern="0" dirty="0" err="1">
                <a:solidFill>
                  <a:srgbClr val="013360"/>
                </a:solidFill>
                <a:latin typeface="Titillium Web" panose="020B0604020202020204"/>
                <a:cs typeface="Calibri" pitchFamily="34"/>
              </a:rPr>
              <a:t>Authentication</a:t>
            </a:r>
            <a:r>
              <a:rPr lang="it-IT" sz="2000" kern="0" dirty="0">
                <a:solidFill>
                  <a:srgbClr val="013360"/>
                </a:solidFill>
                <a:latin typeface="Titillium Web" panose="020B0604020202020204"/>
                <a:cs typeface="Calibri" pitchFamily="34"/>
              </a:rPr>
              <a:t> and </a:t>
            </a:r>
            <a:r>
              <a:rPr lang="it-IT" sz="2000" kern="0" dirty="0" err="1">
                <a:solidFill>
                  <a:srgbClr val="013360"/>
                </a:solidFill>
                <a:latin typeface="Titillium Web" panose="020B0604020202020204"/>
                <a:cs typeface="Calibri" pitchFamily="34"/>
              </a:rPr>
              <a:t>Signature</a:t>
            </a:r>
            <a:r>
              <a:rPr lang="it-IT" sz="2000" kern="0" dirty="0">
                <a:solidFill>
                  <a:srgbClr val="013360"/>
                </a:solidFill>
                <a:latin typeface="Titillium Web" panose="020B0604020202020204"/>
                <a:cs typeface="Calibri" pitchFamily="34"/>
              </a:rPr>
              <a:t>). </a:t>
            </a:r>
          </a:p>
          <a:p>
            <a:pPr marL="342900" indent="-342900">
              <a:buFont typeface="Arial" panose="020B0604020202020204" pitchFamily="34" charset="0"/>
              <a:buChar char="•"/>
              <a:tabLst>
                <a:tab pos="88900" algn="l"/>
              </a:tabLst>
              <a:defRPr sz="1800" b="0" i="0" u="none" strike="noStrike" kern="0" cap="none" spc="0" baseline="0">
                <a:solidFill>
                  <a:srgbClr val="000000"/>
                </a:solidFill>
                <a:uFillTx/>
              </a:defRPr>
            </a:pPr>
            <a:r>
              <a:rPr lang="it-IT" sz="2000" kern="0" dirty="0">
                <a:solidFill>
                  <a:srgbClr val="013360"/>
                </a:solidFill>
                <a:latin typeface="Titillium Web" panose="020B0604020202020204"/>
                <a:cs typeface="Calibri" pitchFamily="34"/>
              </a:rPr>
              <a:t>Regolamento (UE) n. 679 del 27 aprile 2016 relativo alla protezione delle persone fisiche con riguardo al trattamento dei dati personali, nonché alla libera circolazione di tali dati e che abroga la direttiva 95/46/CE (</a:t>
            </a:r>
            <a:r>
              <a:rPr lang="it-IT" sz="2000" b="1" kern="0" dirty="0">
                <a:solidFill>
                  <a:srgbClr val="013360"/>
                </a:solidFill>
                <a:latin typeface="Titillium Web" panose="020B0604020202020204"/>
                <a:cs typeface="Calibri" pitchFamily="34"/>
              </a:rPr>
              <a:t>GDPR</a:t>
            </a:r>
            <a:r>
              <a:rPr lang="it-IT" sz="2000" kern="0" dirty="0">
                <a:solidFill>
                  <a:srgbClr val="013360"/>
                </a:solidFill>
                <a:latin typeface="Titillium Web" panose="020B0604020202020204"/>
                <a:cs typeface="Calibri" pitchFamily="34"/>
              </a:rPr>
              <a:t> regolamento generale sulla protezione dei dati).</a:t>
            </a:r>
          </a:p>
          <a:p>
            <a:pPr>
              <a:tabLst>
                <a:tab pos="88900" algn="l"/>
              </a:tabLst>
              <a:defRPr sz="1800" b="0" i="0" u="none" strike="noStrike" kern="0" cap="none" spc="0" baseline="0">
                <a:solidFill>
                  <a:srgbClr val="000000"/>
                </a:solidFill>
                <a:uFillTx/>
              </a:defRPr>
            </a:pPr>
            <a:endParaRPr lang="it-IT" sz="2000" b="1" kern="0" dirty="0">
              <a:solidFill>
                <a:srgbClr val="013360"/>
              </a:solidFill>
              <a:latin typeface="Titillium Web" panose="020B0604020202020204"/>
              <a:cs typeface="Calibri" pitchFamily="34"/>
            </a:endParaRPr>
          </a:p>
        </p:txBody>
      </p:sp>
      <p:pic>
        <p:nvPicPr>
          <p:cNvPr id="1026" name="Picture 2" descr="EU European Union Flag 25mm 1&quot; Pin Button Badge Symbol Gold Stars Emblem  Crest | eBay">
            <a:extLst>
              <a:ext uri="{FF2B5EF4-FFF2-40B4-BE49-F238E27FC236}">
                <a16:creationId xmlns:a16="http://schemas.microsoft.com/office/drawing/2014/main" xmlns="" id="{0272BF55-6B1D-45EF-8B2D-7682412BE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088" y="3533034"/>
            <a:ext cx="2143125" cy="21336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Google Shape;119;p16" descr="Immagine che contiene testo, clipart&#10;&#10;Descrizione generata automaticamente"/>
          <p:cNvPicPr preferRelativeResize="0"/>
          <p:nvPr/>
        </p:nvPicPr>
        <p:blipFill rotWithShape="1">
          <a:blip r:embed="rId4">
            <a:alphaModFix/>
          </a:blip>
          <a:srcRect/>
          <a:stretch/>
        </p:blipFill>
        <p:spPr>
          <a:xfrm>
            <a:off x="931502" y="6279901"/>
            <a:ext cx="2543175" cy="542925"/>
          </a:xfrm>
          <a:prstGeom prst="rect">
            <a:avLst/>
          </a:prstGeom>
          <a:noFill/>
          <a:ln>
            <a:noFill/>
          </a:ln>
        </p:spPr>
      </p:pic>
      <p:pic>
        <p:nvPicPr>
          <p:cNvPr id="11" name="Google Shape;120;p16"/>
          <p:cNvPicPr preferRelativeResize="0"/>
          <p:nvPr/>
        </p:nvPicPr>
        <p:blipFill rotWithShape="1">
          <a:blip r:embed="rId5">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44815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12</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La consultazione pubblica delle nuove linee guida</a:t>
            </a:r>
            <a:endParaRPr lang="it-IT" sz="3600"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610512" y="1071990"/>
            <a:ext cx="10460610" cy="4708981"/>
          </a:xfrm>
          <a:prstGeom prst="rect">
            <a:avLst/>
          </a:prstGeom>
        </p:spPr>
        <p:txBody>
          <a:bodyPr wrap="square">
            <a:spAutoFit/>
          </a:bodyPr>
          <a:lstStyle/>
          <a:p>
            <a:pPr algn="just" fontAlgn="base"/>
            <a:r>
              <a:rPr lang="it-IT" sz="2000" dirty="0">
                <a:solidFill>
                  <a:srgbClr val="002060"/>
                </a:solidFill>
                <a:latin typeface="Titillium Web" panose="020B0604020202020204" charset="0"/>
              </a:rPr>
              <a:t>Sono state rese disponibili in </a:t>
            </a:r>
            <a:r>
              <a:rPr lang="it-IT" sz="2000" b="1" dirty="0">
                <a:solidFill>
                  <a:srgbClr val="002060"/>
                </a:solidFill>
                <a:latin typeface="Titillium Web" panose="020B0604020202020204" charset="0"/>
              </a:rPr>
              <a:t>consultazione pubblica dal 17 ottobre 2019 e fino al 16 novembre 2019.</a:t>
            </a:r>
            <a:endParaRPr lang="it-IT" sz="2000" dirty="0">
              <a:solidFill>
                <a:srgbClr val="002060"/>
              </a:solidFill>
              <a:latin typeface="Titillium Web" panose="020B0604020202020204" charset="0"/>
            </a:endParaRPr>
          </a:p>
          <a:p>
            <a:pPr algn="just" fontAlgn="base"/>
            <a:endParaRPr lang="it-IT" sz="2000" dirty="0">
              <a:solidFill>
                <a:srgbClr val="002060"/>
              </a:solidFill>
              <a:latin typeface="Titillium Web" panose="020B0604020202020204" charset="0"/>
            </a:endParaRPr>
          </a:p>
          <a:p>
            <a:pPr algn="just" fontAlgn="base"/>
            <a:r>
              <a:rPr lang="it-IT" sz="2000" dirty="0">
                <a:solidFill>
                  <a:srgbClr val="002060"/>
                </a:solidFill>
                <a:latin typeface="Titillium Web" panose="020B0604020202020204" charset="0"/>
              </a:rPr>
              <a:t>Le Linee Guida - di cui fanno parte sei allegati tecnici – sottoposte all’iter di approvazione previsto dall’art. 71 del Codice dell’Amministrazione digitale (CAD) -  hanno il duplice scopo di:</a:t>
            </a:r>
          </a:p>
          <a:p>
            <a:pPr algn="just" fontAlgn="base"/>
            <a:endParaRPr lang="it-IT" sz="2000" dirty="0">
              <a:solidFill>
                <a:srgbClr val="002060"/>
              </a:solidFill>
              <a:latin typeface="Titillium Web" panose="020B0604020202020204" charset="0"/>
            </a:endParaRPr>
          </a:p>
          <a:p>
            <a:pPr marL="342900" indent="-160338" algn="just" fontAlgn="base">
              <a:buFont typeface="Arial" panose="020B0604020202020204" pitchFamily="34" charset="0"/>
              <a:buChar char="•"/>
            </a:pPr>
            <a:r>
              <a:rPr lang="it-IT" sz="2000" b="1" dirty="0">
                <a:solidFill>
                  <a:srgbClr val="002060"/>
                </a:solidFill>
                <a:latin typeface="Titillium Web" panose="020B0604020202020204" charset="0"/>
              </a:rPr>
              <a:t>aggiornare</a:t>
            </a:r>
            <a:r>
              <a:rPr lang="it-IT" sz="2000" dirty="0">
                <a:solidFill>
                  <a:srgbClr val="002060"/>
                </a:solidFill>
                <a:latin typeface="Titillium Web" panose="020B0604020202020204" charset="0"/>
              </a:rPr>
              <a:t> le regole tecniche sulla formazione, protocollazione, gestione e conservazione dei documenti informatici precedentemente regolate nei DPCM del 2013 e 2014;</a:t>
            </a:r>
          </a:p>
          <a:p>
            <a:pPr marL="342900" indent="-160338" algn="just" fontAlgn="base">
              <a:buFont typeface="Arial" panose="020B0604020202020204" pitchFamily="34" charset="0"/>
              <a:buChar char="•"/>
            </a:pPr>
            <a:r>
              <a:rPr lang="it-IT" sz="2000" b="1" dirty="0">
                <a:solidFill>
                  <a:srgbClr val="002060"/>
                </a:solidFill>
                <a:latin typeface="Titillium Web" panose="020B0604020202020204" charset="0"/>
              </a:rPr>
              <a:t>fornire una cornice unica </a:t>
            </a:r>
            <a:r>
              <a:rPr lang="it-IT" sz="2000" dirty="0">
                <a:solidFill>
                  <a:srgbClr val="002060"/>
                </a:solidFill>
                <a:latin typeface="Titillium Web" panose="020B0604020202020204" charset="0"/>
              </a:rPr>
              <a:t>di regolazione sulla materia, in coerenza con la disciplina dei Beni culturali.</a:t>
            </a:r>
          </a:p>
          <a:p>
            <a:pPr marL="182562" algn="just" fontAlgn="base"/>
            <a:endParaRPr lang="it-IT" sz="2000" dirty="0">
              <a:solidFill>
                <a:srgbClr val="002060"/>
              </a:solidFill>
              <a:latin typeface="Titillium Web" panose="020B0604020202020204" charset="0"/>
            </a:endParaRPr>
          </a:p>
          <a:p>
            <a:pPr algn="just" fontAlgn="base"/>
            <a:r>
              <a:rPr lang="it-IT" sz="2000" dirty="0">
                <a:solidFill>
                  <a:srgbClr val="002060"/>
                </a:solidFill>
                <a:latin typeface="Titillium Web" panose="020B0604020202020204" charset="0"/>
              </a:rPr>
              <a:t>Le Linee Guida sono state pubblicate sulla piattaforma </a:t>
            </a:r>
            <a:r>
              <a:rPr lang="it-IT" sz="2000" dirty="0" err="1">
                <a:solidFill>
                  <a:srgbClr val="002060"/>
                </a:solidFill>
                <a:latin typeface="Titillium Web" panose="020B0604020202020204" charset="0"/>
                <a:hlinkClick r:id="rId3"/>
              </a:rPr>
              <a:t>Docs</a:t>
            </a:r>
            <a:r>
              <a:rPr lang="it-IT" sz="2000" dirty="0">
                <a:solidFill>
                  <a:srgbClr val="002060"/>
                </a:solidFill>
                <a:latin typeface="Titillium Web" panose="020B0604020202020204" charset="0"/>
                <a:hlinkClick r:id="rId3"/>
              </a:rPr>
              <a:t> Italia </a:t>
            </a:r>
            <a:r>
              <a:rPr lang="it-IT" sz="2000" dirty="0">
                <a:solidFill>
                  <a:srgbClr val="002060"/>
                </a:solidFill>
                <a:latin typeface="Titillium Web" panose="020B0604020202020204" charset="0"/>
              </a:rPr>
              <a:t>ed è stato possibile commentarle su </a:t>
            </a:r>
            <a:r>
              <a:rPr lang="it-IT" sz="2000" dirty="0">
                <a:solidFill>
                  <a:srgbClr val="002060"/>
                </a:solidFill>
                <a:latin typeface="Titillium Web" panose="020B0604020202020204" charset="0"/>
                <a:hlinkClick r:id="rId4"/>
              </a:rPr>
              <a:t>Forum Italia</a:t>
            </a:r>
            <a:r>
              <a:rPr lang="it-IT" sz="2000" dirty="0">
                <a:solidFill>
                  <a:srgbClr val="002060"/>
                </a:solidFill>
                <a:latin typeface="Titillium Web" panose="020B0604020202020204" charset="0"/>
              </a:rPr>
              <a:t>.</a:t>
            </a:r>
          </a:p>
        </p:txBody>
      </p:sp>
      <p:pic>
        <p:nvPicPr>
          <p:cNvPr id="7" name="Immagine 6">
            <a:extLst>
              <a:ext uri="{FF2B5EF4-FFF2-40B4-BE49-F238E27FC236}">
                <a16:creationId xmlns:a16="http://schemas.microsoft.com/office/drawing/2014/main" xmlns="" id="{643E6673-A161-4975-AE71-282FA619637A}"/>
              </a:ext>
            </a:extLst>
          </p:cNvPr>
          <p:cNvPicPr>
            <a:picLocks noChangeAspect="1"/>
          </p:cNvPicPr>
          <p:nvPr/>
        </p:nvPicPr>
        <p:blipFill>
          <a:blip r:embed="rId5"/>
          <a:stretch>
            <a:fillRect/>
          </a:stretch>
        </p:blipFill>
        <p:spPr>
          <a:xfrm>
            <a:off x="10930594" y="577186"/>
            <a:ext cx="1120878" cy="1387226"/>
          </a:xfrm>
          <a:prstGeom prst="rect">
            <a:avLst/>
          </a:prstGeom>
        </p:spPr>
      </p:pic>
      <p:sp>
        <p:nvSpPr>
          <p:cNvPr id="8"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119;p16" descr="Immagine che contiene testo, clipart&#10;&#10;Descrizione generata automaticamente"/>
          <p:cNvPicPr preferRelativeResize="0"/>
          <p:nvPr/>
        </p:nvPicPr>
        <p:blipFill rotWithShape="1">
          <a:blip r:embed="rId6">
            <a:alphaModFix/>
          </a:blip>
          <a:srcRect/>
          <a:stretch/>
        </p:blipFill>
        <p:spPr>
          <a:xfrm>
            <a:off x="931502" y="6279901"/>
            <a:ext cx="2543175" cy="542925"/>
          </a:xfrm>
          <a:prstGeom prst="rect">
            <a:avLst/>
          </a:prstGeom>
          <a:noFill/>
          <a:ln>
            <a:noFill/>
          </a:ln>
        </p:spPr>
      </p:pic>
      <p:pic>
        <p:nvPicPr>
          <p:cNvPr id="10" name="Google Shape;120;p16"/>
          <p:cNvPicPr preferRelativeResize="0"/>
          <p:nvPr/>
        </p:nvPicPr>
        <p:blipFill rotWithShape="1">
          <a:blip r:embed="rId7">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197820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13</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Il confronto con l’Europa</a:t>
            </a:r>
            <a:endParaRPr lang="it-IT" sz="3600" dirty="0">
              <a:latin typeface="Calibri" panose="020F0502020204030204" pitchFamily="34" charset="0"/>
              <a:cs typeface="Calibri" panose="020F0502020204030204" pitchFamily="34" charset="0"/>
            </a:endParaRPr>
          </a:p>
        </p:txBody>
      </p:sp>
      <p:sp>
        <p:nvSpPr>
          <p:cNvPr id="7" name="Rettangolo 12">
            <a:extLst>
              <a:ext uri="{FF2B5EF4-FFF2-40B4-BE49-F238E27FC236}">
                <a16:creationId xmlns:a16="http://schemas.microsoft.com/office/drawing/2014/main" xmlns="" id="{DD02E00C-BA0E-4440-BDB5-E2271AE0FF52}"/>
              </a:ext>
            </a:extLst>
          </p:cNvPr>
          <p:cNvSpPr/>
          <p:nvPr/>
        </p:nvSpPr>
        <p:spPr>
          <a:xfrm>
            <a:off x="453713" y="1191366"/>
            <a:ext cx="10460610" cy="2531462"/>
          </a:xfrm>
          <a:prstGeom prst="rect">
            <a:avLst/>
          </a:prstGeom>
          <a:noFill/>
          <a:ln cap="flat">
            <a:noFill/>
            <a:prstDash val="solid"/>
          </a:ln>
        </p:spPr>
        <p:txBody>
          <a:bodyPr vert="horz" wrap="square" lIns="68580" tIns="34290" rIns="68580" bIns="34290" anchor="t" anchorCtr="0" compatLnSpc="1">
            <a:spAutoFit/>
          </a:bodyPr>
          <a:lstStyle/>
          <a:p>
            <a:pPr>
              <a:tabLst>
                <a:tab pos="88900" algn="l"/>
              </a:tabLst>
              <a:defRPr sz="1800" b="0" i="0" u="none" strike="noStrike" kern="0" cap="none" spc="0" baseline="0">
                <a:solidFill>
                  <a:srgbClr val="000000"/>
                </a:solidFill>
                <a:uFillTx/>
              </a:defRPr>
            </a:pPr>
            <a:r>
              <a:rPr lang="it-IT" sz="2000" b="1" kern="0" dirty="0">
                <a:solidFill>
                  <a:srgbClr val="002060"/>
                </a:solidFill>
                <a:cs typeface="Calibri" pitchFamily="34"/>
              </a:rPr>
              <a:t>Procedura di notifica ai sensi della direttiva (UE) 2015/1535</a:t>
            </a:r>
          </a:p>
          <a:p>
            <a:pPr>
              <a:defRPr sz="1800" b="0" i="0" u="none" strike="noStrike" kern="0" cap="none" spc="0" baseline="0">
                <a:solidFill>
                  <a:srgbClr val="000000"/>
                </a:solidFill>
                <a:uFillTx/>
              </a:defRPr>
            </a:pPr>
            <a:endParaRPr lang="it-IT" sz="2000" kern="0" dirty="0">
              <a:solidFill>
                <a:srgbClr val="002060"/>
              </a:solidFill>
              <a:cs typeface="Calibri" pitchFamily="34"/>
            </a:endParaRPr>
          </a:p>
          <a:p>
            <a:pPr marL="285750" indent="-285750" algn="just">
              <a:buFont typeface="Arial" panose="020B0604020202020204" pitchFamily="34" charset="0"/>
              <a:buChar char="•"/>
              <a:defRPr sz="1800" b="0" i="0" u="none" strike="noStrike" kern="0" cap="none" spc="0" baseline="0">
                <a:solidFill>
                  <a:srgbClr val="000000"/>
                </a:solidFill>
                <a:uFillTx/>
              </a:defRPr>
            </a:pPr>
            <a:r>
              <a:rPr lang="it-IT" sz="2000" kern="0" dirty="0">
                <a:solidFill>
                  <a:srgbClr val="002060"/>
                </a:solidFill>
                <a:cs typeface="Calibri" pitchFamily="34"/>
              </a:rPr>
              <a:t>Ogni progetto di regola tecnica  è  immediatamente trasmesso, da parte dell'amministrazione  con  competenza  prevalente per la sua adozione, </a:t>
            </a:r>
            <a:r>
              <a:rPr lang="it-IT" sz="2000" b="1" kern="0" dirty="0">
                <a:solidFill>
                  <a:srgbClr val="002060"/>
                </a:solidFill>
                <a:cs typeface="Calibri" pitchFamily="34"/>
              </a:rPr>
              <a:t>all'Unità centrale di notifica</a:t>
            </a:r>
            <a:r>
              <a:rPr lang="it-IT" sz="2000" kern="0" dirty="0">
                <a:solidFill>
                  <a:srgbClr val="002060"/>
                </a:solidFill>
                <a:cs typeface="Calibri" pitchFamily="34"/>
              </a:rPr>
              <a:t>  ai  fini  della successiva immediata comunicazione alla Commissione europea ai sensi della direttiva (UE) 2015/1535;</a:t>
            </a:r>
          </a:p>
          <a:p>
            <a:pPr marL="285750" indent="-285750" algn="just">
              <a:buFont typeface="Arial" panose="020B0604020202020204" pitchFamily="34" charset="0"/>
              <a:buChar char="•"/>
              <a:defRPr sz="1800" b="0" i="0" u="none" strike="noStrike" kern="0" cap="none" spc="0" baseline="0">
                <a:solidFill>
                  <a:srgbClr val="000000"/>
                </a:solidFill>
                <a:uFillTx/>
              </a:defRPr>
            </a:pPr>
            <a:endParaRPr lang="it-IT" sz="2000" kern="0" dirty="0">
              <a:solidFill>
                <a:srgbClr val="002060"/>
              </a:solidFill>
              <a:cs typeface="Calibri" pitchFamily="34"/>
            </a:endParaRPr>
          </a:p>
          <a:p>
            <a:pPr marL="285750" indent="-285750" algn="just">
              <a:buFont typeface="Arial" panose="020B0604020202020204" pitchFamily="34" charset="0"/>
              <a:buChar char="•"/>
              <a:defRPr sz="1800" b="0" i="0" u="none" strike="noStrike" kern="0" cap="none" spc="0" baseline="0">
                <a:solidFill>
                  <a:srgbClr val="000000"/>
                </a:solidFill>
                <a:uFillTx/>
              </a:defRPr>
            </a:pPr>
            <a:r>
              <a:rPr lang="it-IT" sz="2000" kern="0" dirty="0">
                <a:solidFill>
                  <a:srgbClr val="002060"/>
                </a:solidFill>
                <a:cs typeface="Calibri" pitchFamily="34"/>
              </a:rPr>
              <a:t>Per l’Italia tale Unità è rappresentata dal MISE.</a:t>
            </a:r>
          </a:p>
        </p:txBody>
      </p:sp>
      <p:pic>
        <p:nvPicPr>
          <p:cNvPr id="2" name="Immagine 1"/>
          <p:cNvPicPr>
            <a:picLocks noChangeAspect="1"/>
          </p:cNvPicPr>
          <p:nvPr/>
        </p:nvPicPr>
        <p:blipFill>
          <a:blip r:embed="rId3"/>
          <a:stretch>
            <a:fillRect/>
          </a:stretch>
        </p:blipFill>
        <p:spPr>
          <a:xfrm>
            <a:off x="7724633" y="3487357"/>
            <a:ext cx="2977202" cy="1822048"/>
          </a:xfrm>
          <a:prstGeom prst="rect">
            <a:avLst/>
          </a:prstGeom>
        </p:spPr>
      </p:pic>
      <p:sp>
        <p:nvSpPr>
          <p:cNvPr id="8"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119;p16" descr="Immagine che contiene testo, clipart&#10;&#10;Descrizione generata automaticamente"/>
          <p:cNvPicPr preferRelativeResize="0"/>
          <p:nvPr/>
        </p:nvPicPr>
        <p:blipFill rotWithShape="1">
          <a:blip r:embed="rId4">
            <a:alphaModFix/>
          </a:blip>
          <a:srcRect/>
          <a:stretch/>
        </p:blipFill>
        <p:spPr>
          <a:xfrm>
            <a:off x="931502" y="6279901"/>
            <a:ext cx="2543175" cy="542925"/>
          </a:xfrm>
          <a:prstGeom prst="rect">
            <a:avLst/>
          </a:prstGeom>
          <a:noFill/>
          <a:ln>
            <a:noFill/>
          </a:ln>
        </p:spPr>
      </p:pic>
      <p:pic>
        <p:nvPicPr>
          <p:cNvPr id="10" name="Google Shape;120;p16"/>
          <p:cNvPicPr preferRelativeResize="0"/>
          <p:nvPr/>
        </p:nvPicPr>
        <p:blipFill rotWithShape="1">
          <a:blip r:embed="rId5">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90960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14</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Il parere circostanziato della Commissione europea</a:t>
            </a:r>
            <a:endParaRPr lang="it-IT" sz="3600"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19580" y="1062931"/>
            <a:ext cx="10460610" cy="4247317"/>
          </a:xfrm>
          <a:prstGeom prst="rect">
            <a:avLst/>
          </a:prstGeom>
        </p:spPr>
        <p:txBody>
          <a:bodyPr wrap="square">
            <a:spAutoFit/>
          </a:bodyPr>
          <a:lstStyle/>
          <a:p>
            <a:pPr algn="just" fontAlgn="base">
              <a:lnSpc>
                <a:spcPct val="150000"/>
              </a:lnSpc>
            </a:pPr>
            <a:r>
              <a:rPr lang="it-IT" sz="2000" dirty="0">
                <a:solidFill>
                  <a:srgbClr val="002060"/>
                </a:solidFill>
                <a:latin typeface="Titillium Web" panose="020B0604020202020204" charset="0"/>
              </a:rPr>
              <a:t>La Commissione per quanto attiene alla conservazione ha emesso un </a:t>
            </a:r>
            <a:r>
              <a:rPr lang="it-IT" sz="2000" b="1" dirty="0">
                <a:solidFill>
                  <a:srgbClr val="002060"/>
                </a:solidFill>
                <a:latin typeface="Titillium Web" panose="020B0604020202020204" charset="0"/>
              </a:rPr>
              <a:t>parere circostanziato </a:t>
            </a:r>
            <a:r>
              <a:rPr lang="it-IT" sz="2000" dirty="0">
                <a:solidFill>
                  <a:srgbClr val="002060"/>
                </a:solidFill>
                <a:latin typeface="Titillium Web" panose="020B0604020202020204" charset="0"/>
              </a:rPr>
              <a:t>che ha rigettato:</a:t>
            </a:r>
          </a:p>
          <a:p>
            <a:pPr marL="342900" indent="-160338" algn="just"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la </a:t>
            </a:r>
            <a:r>
              <a:rPr lang="it-IT" sz="2000" b="1" dirty="0">
                <a:solidFill>
                  <a:srgbClr val="002060"/>
                </a:solidFill>
                <a:latin typeface="Titillium Web" panose="020B0604020202020204" charset="0"/>
              </a:rPr>
              <a:t>localizzazione</a:t>
            </a:r>
            <a:r>
              <a:rPr lang="it-IT" sz="2000" dirty="0">
                <a:solidFill>
                  <a:srgbClr val="002060"/>
                </a:solidFill>
                <a:latin typeface="Titillium Web" panose="020B0604020202020204" charset="0"/>
              </a:rPr>
              <a:t> dei dati su territorio nazionale (come era precedentemente prescritto);</a:t>
            </a:r>
          </a:p>
          <a:p>
            <a:pPr marL="342900" indent="-160338" algn="just"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il processo di </a:t>
            </a:r>
            <a:r>
              <a:rPr lang="it-IT" sz="2000" b="1" dirty="0">
                <a:solidFill>
                  <a:srgbClr val="002060"/>
                </a:solidFill>
                <a:latin typeface="Titillium Web" panose="020B0604020202020204" charset="0"/>
              </a:rPr>
              <a:t>accreditamento</a:t>
            </a:r>
            <a:r>
              <a:rPr lang="it-IT" sz="2000" dirty="0">
                <a:solidFill>
                  <a:srgbClr val="002060"/>
                </a:solidFill>
                <a:latin typeface="Titillium Web" panose="020B0604020202020204" charset="0"/>
              </a:rPr>
              <a:t> considerato una infrastruttura inutile e ostativa alla libera circolazione dei dati all’interno dell’UE come previsto dal </a:t>
            </a:r>
            <a:r>
              <a:rPr lang="it-IT" sz="2000" b="1" dirty="0">
                <a:solidFill>
                  <a:srgbClr val="002060"/>
                </a:solidFill>
                <a:latin typeface="Titillium Web" panose="020B0604020202020204" charset="0"/>
              </a:rPr>
              <a:t>regolamento 2018/1807</a:t>
            </a:r>
            <a:r>
              <a:rPr lang="it-IT" sz="2000" dirty="0">
                <a:solidFill>
                  <a:srgbClr val="002060"/>
                </a:solidFill>
                <a:latin typeface="Titillium Web" panose="020B0604020202020204" charset="0"/>
              </a:rPr>
              <a:t>.</a:t>
            </a:r>
          </a:p>
          <a:p>
            <a:pPr algn="just" fontAlgn="base">
              <a:lnSpc>
                <a:spcPct val="150000"/>
              </a:lnSpc>
            </a:pPr>
            <a:r>
              <a:rPr lang="it-IT" sz="2000" dirty="0">
                <a:solidFill>
                  <a:srgbClr val="002060"/>
                </a:solidFill>
                <a:latin typeface="Titillium Web" panose="020B0604020202020204" charset="0"/>
              </a:rPr>
              <a:t>La Commissione ha inoltre invitato a modificare la norma primaria che prevedeva tale procedura, ossia il CAD in quanto il </a:t>
            </a:r>
            <a:r>
              <a:rPr lang="it-IT" sz="2000" b="1" dirty="0">
                <a:solidFill>
                  <a:srgbClr val="002060"/>
                </a:solidFill>
                <a:latin typeface="Titillium Web" panose="020B0604020202020204" charset="0"/>
              </a:rPr>
              <a:t>regolamento 2018/1807 </a:t>
            </a:r>
            <a:r>
              <a:rPr lang="it-IT" sz="2000" dirty="0">
                <a:solidFill>
                  <a:srgbClr val="002060"/>
                </a:solidFill>
                <a:latin typeface="Titillium Web" panose="020B0604020202020204" charset="0"/>
              </a:rPr>
              <a:t>sulla libera circolazione dei dati prevede infatti che entro maggio 2021 tutte le norme dei paesi membri che siano in contrasto con tale regolamento debbano essere modificati.</a:t>
            </a:r>
          </a:p>
        </p:txBody>
      </p:sp>
      <p:sp>
        <p:nvSpPr>
          <p:cNvPr id="6"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407572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pPr>
            <a:r>
              <a:rPr lang="it-IT" sz="3200" b="1" dirty="0">
                <a:solidFill>
                  <a:srgbClr val="002060"/>
                </a:solidFill>
                <a:latin typeface="Calibri" panose="020F0502020204030204" pitchFamily="34" charset="0"/>
                <a:ea typeface="Calibri"/>
                <a:cs typeface="Calibri" panose="020F0502020204030204" pitchFamily="34" charset="0"/>
                <a:sym typeface="Calibri"/>
              </a:rPr>
              <a:t>Il parere circostanziato della Commissione europea – cos’è</a:t>
            </a:r>
            <a:endParaRPr lang="it-IT" sz="3200" b="1" dirty="0">
              <a:solidFill>
                <a:srgbClr val="002060"/>
              </a:solidFill>
              <a:latin typeface="Calibri" panose="020F0502020204030204" pitchFamily="34" charset="0"/>
              <a:ea typeface="Calibri"/>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995625" y="1179824"/>
            <a:ext cx="9588986" cy="4247317"/>
          </a:xfrm>
          <a:prstGeom prst="rect">
            <a:avLst/>
          </a:prstGeom>
        </p:spPr>
        <p:txBody>
          <a:bodyPr wrap="square">
            <a:spAutoFit/>
          </a:bodyPr>
          <a:lstStyle/>
          <a:p>
            <a:pPr marL="342900" indent="-342900" algn="just" fontAlgn="base">
              <a:lnSpc>
                <a:spcPct val="150000"/>
              </a:lnSpc>
              <a:buFont typeface="Arial" panose="020B0604020202020204" pitchFamily="34" charset="0"/>
              <a:buChar char="•"/>
            </a:pPr>
            <a:r>
              <a:rPr lang="it-IT" sz="2000" dirty="0">
                <a:solidFill>
                  <a:srgbClr val="002060"/>
                </a:solidFill>
                <a:latin typeface="Titillium Web" panose="020B0604020202020204"/>
              </a:rPr>
              <a:t>Si trasmette un parere circostanziato quando si ritenga che </a:t>
            </a:r>
            <a:r>
              <a:rPr lang="it-IT" sz="2000" b="1" dirty="0">
                <a:solidFill>
                  <a:srgbClr val="002060"/>
                </a:solidFill>
                <a:latin typeface="Titillium Web" panose="020B0604020202020204"/>
              </a:rPr>
              <a:t>il progetto di regola tecnica possa creare delle barriere:</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b="1" dirty="0">
                <a:solidFill>
                  <a:srgbClr val="002060"/>
                </a:solidFill>
                <a:latin typeface="Titillium Web" panose="020B0604020202020204"/>
              </a:rPr>
              <a:t>alla libera circolazione delle merci</a:t>
            </a:r>
            <a:r>
              <a:rPr lang="it-IT" sz="2000" dirty="0">
                <a:solidFill>
                  <a:srgbClr val="002060"/>
                </a:solidFill>
                <a:latin typeface="Titillium Web" panose="020B0604020202020204"/>
              </a:rPr>
              <a:t>, </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alla </a:t>
            </a:r>
            <a:r>
              <a:rPr lang="it-IT" sz="2000" b="1" dirty="0">
                <a:solidFill>
                  <a:srgbClr val="002060"/>
                </a:solidFill>
                <a:latin typeface="Titillium Web" panose="020B0604020202020204"/>
              </a:rPr>
              <a:t>libera prestazione dei servizi</a:t>
            </a:r>
            <a:r>
              <a:rPr lang="it-IT" sz="2000" dirty="0">
                <a:solidFill>
                  <a:srgbClr val="002060"/>
                </a:solidFill>
                <a:latin typeface="Titillium Web" panose="020B0604020202020204"/>
              </a:rPr>
              <a:t>, </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o alla </a:t>
            </a:r>
            <a:r>
              <a:rPr lang="it-IT" sz="2000" b="1" dirty="0">
                <a:solidFill>
                  <a:srgbClr val="002060"/>
                </a:solidFill>
                <a:latin typeface="Titillium Web" panose="020B0604020202020204"/>
              </a:rPr>
              <a:t>libertà di stabilimento </a:t>
            </a:r>
            <a:r>
              <a:rPr lang="it-IT" sz="2000" dirty="0">
                <a:solidFill>
                  <a:srgbClr val="002060"/>
                </a:solidFill>
                <a:latin typeface="Titillium Web" panose="020B0604020202020204"/>
              </a:rPr>
              <a:t>degli operatori prestatori di servizi nel mercato interno. </a:t>
            </a:r>
          </a:p>
          <a:p>
            <a:pPr marL="342900" indent="-342900" algn="just" fontAlgn="base">
              <a:lnSpc>
                <a:spcPct val="150000"/>
              </a:lnSpc>
              <a:buFont typeface="Arial" panose="020B0604020202020204" pitchFamily="34" charset="0"/>
              <a:buChar char="•"/>
            </a:pPr>
            <a:r>
              <a:rPr lang="it-IT" sz="2000" dirty="0">
                <a:solidFill>
                  <a:srgbClr val="002060"/>
                </a:solidFill>
                <a:latin typeface="Titillium Web" panose="020B0604020202020204"/>
              </a:rPr>
              <a:t>Il parere circostanziato è volto a </a:t>
            </a:r>
            <a:r>
              <a:rPr lang="it-IT" sz="2000" b="1" dirty="0">
                <a:solidFill>
                  <a:srgbClr val="002060"/>
                </a:solidFill>
                <a:latin typeface="Titillium Web" panose="020B0604020202020204"/>
              </a:rPr>
              <a:t>ottenere la modifica del provvedimento proposto</a:t>
            </a:r>
            <a:r>
              <a:rPr lang="it-IT" sz="2000" dirty="0">
                <a:solidFill>
                  <a:srgbClr val="002060"/>
                </a:solidFill>
                <a:latin typeface="Titillium Web" panose="020B0604020202020204"/>
              </a:rPr>
              <a:t>, per eliminare alla fonte qualsiasi barriera alle suddette libertà derivante da esso.</a:t>
            </a:r>
          </a:p>
        </p:txBody>
      </p:sp>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15</a:t>
            </a:fld>
            <a:endParaRPr sz="1100" dirty="0">
              <a:solidFill>
                <a:schemeClr val="lt1"/>
              </a:solidFill>
              <a:latin typeface="Titillium Web"/>
              <a:ea typeface="Titillium Web"/>
              <a:cs typeface="Titillium Web"/>
              <a:sym typeface="Titillium Web"/>
            </a:endParaRPr>
          </a:p>
        </p:txBody>
      </p:sp>
      <p:sp>
        <p:nvSpPr>
          <p:cNvPr id="6"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15</a:t>
            </a:fld>
            <a:endParaRPr sz="1100">
              <a:solidFill>
                <a:schemeClr val="lt1"/>
              </a:solidFill>
              <a:latin typeface="Titillium Web"/>
              <a:ea typeface="Titillium Web"/>
              <a:cs typeface="Titillium Web"/>
              <a:sym typeface="Titillium Web"/>
            </a:endParaRPr>
          </a:p>
        </p:txBody>
      </p:sp>
      <p:sp>
        <p:nvSpPr>
          <p:cNvPr id="8"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90615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0774207" cy="767111"/>
          </a:xfrm>
          <a:prstGeom prst="rect">
            <a:avLst/>
          </a:prstGeom>
          <a:noFill/>
          <a:ln>
            <a:noFill/>
          </a:ln>
        </p:spPr>
        <p:txBody>
          <a:bodyPr spcFirstLastPara="1" wrap="square" lIns="91425" tIns="45700" rIns="91425" bIns="45700" anchor="ctr" anchorCtr="0">
            <a:noAutofit/>
          </a:bodyPr>
          <a:lstStyle/>
          <a:p>
            <a:pPr>
              <a:lnSpc>
                <a:spcPct val="90000"/>
              </a:lnSpc>
            </a:pPr>
            <a:r>
              <a:rPr lang="it-IT" sz="3200" b="1" dirty="0">
                <a:solidFill>
                  <a:srgbClr val="002060"/>
                </a:solidFill>
                <a:latin typeface="Calibri" panose="020F0502020204030204" pitchFamily="34" charset="0"/>
                <a:ea typeface="Calibri"/>
                <a:cs typeface="Calibri" panose="020F0502020204030204" pitchFamily="34" charset="0"/>
                <a:sym typeface="Calibri"/>
              </a:rPr>
              <a:t>Il parere circostanziato della Commissione europea – quali conseguenze</a:t>
            </a:r>
            <a:endParaRPr lang="it-IT" sz="3200" b="1" dirty="0">
              <a:solidFill>
                <a:srgbClr val="002060"/>
              </a:solidFill>
              <a:latin typeface="Calibri" panose="020F0502020204030204" pitchFamily="34" charset="0"/>
              <a:ea typeface="Calibri"/>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19580" y="1091572"/>
            <a:ext cx="9545854" cy="5027017"/>
          </a:xfrm>
          <a:prstGeom prst="rect">
            <a:avLst/>
          </a:prstGeom>
        </p:spPr>
        <p:txBody>
          <a:bodyPr wrap="square">
            <a:spAutoFit/>
          </a:bodyPr>
          <a:lstStyle/>
          <a:p>
            <a:pPr marL="342900" indent="-342900" algn="just" fontAlgn="base">
              <a:lnSpc>
                <a:spcPct val="150000"/>
              </a:lnSpc>
              <a:buFont typeface="Arial" panose="020B0604020202020204" pitchFamily="34" charset="0"/>
              <a:buChar char="•"/>
            </a:pPr>
            <a:r>
              <a:rPr lang="it-IT" sz="1800" dirty="0">
                <a:solidFill>
                  <a:srgbClr val="002060"/>
                </a:solidFill>
                <a:latin typeface="Titillium Web" panose="020B0604020202020204"/>
              </a:rPr>
              <a:t>La notifica di un progetto di regola tecnica ha come effetto </a:t>
            </a:r>
            <a:r>
              <a:rPr lang="it-IT" sz="1800" b="1" dirty="0">
                <a:solidFill>
                  <a:srgbClr val="002060"/>
                </a:solidFill>
                <a:latin typeface="Titillium Web" panose="020B0604020202020204"/>
              </a:rPr>
              <a:t>l'apertura di un periodo di status quo </a:t>
            </a:r>
            <a:r>
              <a:rPr lang="it-IT" sz="1800" dirty="0">
                <a:solidFill>
                  <a:srgbClr val="002060"/>
                </a:solidFill>
                <a:latin typeface="Titillium Web" panose="020B0604020202020204"/>
              </a:rPr>
              <a:t>di tre mesi, prorogabile a seconda del tipo di reazione emessa dalla Commissione o dagli altri Stati membri.</a:t>
            </a:r>
          </a:p>
          <a:p>
            <a:pPr marL="342900" indent="-342900" algn="just" fontAlgn="base">
              <a:lnSpc>
                <a:spcPct val="150000"/>
              </a:lnSpc>
              <a:buFont typeface="Arial" panose="020B0604020202020204" pitchFamily="34" charset="0"/>
              <a:buChar char="•"/>
            </a:pPr>
            <a:r>
              <a:rPr lang="it-IT" sz="1800" dirty="0">
                <a:solidFill>
                  <a:srgbClr val="002060"/>
                </a:solidFill>
                <a:latin typeface="Titillium Web" panose="020B0604020202020204"/>
              </a:rPr>
              <a:t>Il periodo di status quo è un periodo durante il quale </a:t>
            </a:r>
            <a:r>
              <a:rPr lang="it-IT" sz="1800" b="1" dirty="0">
                <a:solidFill>
                  <a:srgbClr val="002060"/>
                </a:solidFill>
                <a:latin typeface="Titillium Web" panose="020B0604020202020204"/>
              </a:rPr>
              <a:t>il progetto di regola tecnica non può essere adottato </a:t>
            </a:r>
            <a:r>
              <a:rPr lang="it-IT" sz="1800" dirty="0">
                <a:solidFill>
                  <a:srgbClr val="002060"/>
                </a:solidFill>
                <a:latin typeface="Titillium Web" panose="020B0604020202020204"/>
              </a:rPr>
              <a:t>dallo Stato membro interessato. </a:t>
            </a:r>
          </a:p>
          <a:p>
            <a:pPr marL="342900" indent="-342900" algn="just" fontAlgn="base">
              <a:lnSpc>
                <a:spcPct val="150000"/>
              </a:lnSpc>
              <a:buFont typeface="Arial" panose="020B0604020202020204" pitchFamily="34" charset="0"/>
              <a:buChar char="•"/>
            </a:pPr>
            <a:r>
              <a:rPr lang="it-IT" sz="1800" dirty="0">
                <a:solidFill>
                  <a:srgbClr val="002060"/>
                </a:solidFill>
                <a:latin typeface="Titillium Web" panose="020B0604020202020204"/>
              </a:rPr>
              <a:t>L'esprimere un parere circostanziato dà luogo alla </a:t>
            </a:r>
            <a:r>
              <a:rPr lang="it-IT" sz="1800" b="1" dirty="0">
                <a:solidFill>
                  <a:srgbClr val="002060"/>
                </a:solidFill>
                <a:latin typeface="Titillium Web" panose="020B0604020202020204"/>
              </a:rPr>
              <a:t>proroga del periodo di status quo </a:t>
            </a:r>
            <a:r>
              <a:rPr lang="it-IT" sz="1800" dirty="0">
                <a:solidFill>
                  <a:srgbClr val="002060"/>
                </a:solidFill>
                <a:latin typeface="Titillium Web" panose="020B0604020202020204"/>
              </a:rPr>
              <a:t>a sei mesi, per i prodotti, e a quattro mesi per i servizi della società dell'informazione e per gli accordi volontari. </a:t>
            </a:r>
          </a:p>
          <a:p>
            <a:pPr marL="342900" indent="-342900" algn="just" fontAlgn="base">
              <a:lnSpc>
                <a:spcPct val="150000"/>
              </a:lnSpc>
              <a:buFont typeface="Arial" panose="020B0604020202020204" pitchFamily="34" charset="0"/>
              <a:buChar char="•"/>
            </a:pPr>
            <a:r>
              <a:rPr lang="it-IT" sz="1800" dirty="0">
                <a:solidFill>
                  <a:srgbClr val="002060"/>
                </a:solidFill>
                <a:latin typeface="Titillium Web" panose="020B0604020202020204"/>
              </a:rPr>
              <a:t>Lo Stato membro interessato </a:t>
            </a:r>
            <a:r>
              <a:rPr lang="it-IT" sz="1800" b="1" dirty="0">
                <a:solidFill>
                  <a:srgbClr val="002060"/>
                </a:solidFill>
                <a:latin typeface="Titillium Web" panose="020B0604020202020204"/>
              </a:rPr>
              <a:t>deve tener conto del parere circostanziato </a:t>
            </a:r>
            <a:r>
              <a:rPr lang="it-IT" sz="1800" dirty="0">
                <a:solidFill>
                  <a:srgbClr val="002060"/>
                </a:solidFill>
                <a:latin typeface="Titillium Web" panose="020B0604020202020204"/>
              </a:rPr>
              <a:t>e rispondere, spiegando </a:t>
            </a:r>
            <a:r>
              <a:rPr lang="it-IT" sz="1800" b="1" dirty="0">
                <a:solidFill>
                  <a:srgbClr val="002060"/>
                </a:solidFill>
                <a:latin typeface="Titillium Web" panose="020B0604020202020204"/>
              </a:rPr>
              <a:t>gli interventi che intende compiere per conformarsi a esso </a:t>
            </a:r>
            <a:r>
              <a:rPr lang="it-IT" sz="1800" dirty="0">
                <a:solidFill>
                  <a:srgbClr val="002060"/>
                </a:solidFill>
                <a:latin typeface="Titillium Web" panose="020B0604020202020204"/>
              </a:rPr>
              <a:t>(revoca del progetto di testo, motivazione del fatto di averlo conservato o modifica di determinate disposizioni per renderle compatibili con il diritto dell'UE).</a:t>
            </a:r>
          </a:p>
        </p:txBody>
      </p:sp>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16</a:t>
            </a:fld>
            <a:endParaRPr sz="1100" dirty="0">
              <a:solidFill>
                <a:schemeClr val="lt1"/>
              </a:solidFill>
              <a:latin typeface="Titillium Web"/>
              <a:ea typeface="Titillium Web"/>
              <a:cs typeface="Titillium Web"/>
              <a:sym typeface="Titillium Web"/>
            </a:endParaRPr>
          </a:p>
        </p:txBody>
      </p:sp>
      <p:sp>
        <p:nvSpPr>
          <p:cNvPr id="6"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16</a:t>
            </a:fld>
            <a:endParaRPr sz="1100">
              <a:solidFill>
                <a:schemeClr val="lt1"/>
              </a:solidFill>
              <a:latin typeface="Titillium Web"/>
              <a:ea typeface="Titillium Web"/>
              <a:cs typeface="Titillium Web"/>
              <a:sym typeface="Titillium Web"/>
            </a:endParaRPr>
          </a:p>
        </p:txBody>
      </p:sp>
      <p:sp>
        <p:nvSpPr>
          <p:cNvPr id="8"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98269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17</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106450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Le novità sulla conservazione ex Decreto Semplificazione </a:t>
            </a:r>
          </a:p>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(D.L. 76/2020)</a:t>
            </a:r>
            <a:endParaRPr lang="it-IT" sz="3600"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19579" y="1062931"/>
            <a:ext cx="10881871" cy="5016758"/>
          </a:xfrm>
          <a:prstGeom prst="rect">
            <a:avLst/>
          </a:prstGeom>
        </p:spPr>
        <p:txBody>
          <a:bodyPr wrap="square">
            <a:spAutoFit/>
          </a:bodyPr>
          <a:lstStyle/>
          <a:p>
            <a:pPr algn="just" fontAlgn="base"/>
            <a:r>
              <a:rPr lang="it-IT" sz="2000" dirty="0">
                <a:solidFill>
                  <a:srgbClr val="002060"/>
                </a:solidFill>
                <a:latin typeface="Titillium Web" panose="020B0604020202020204" charset="0"/>
              </a:rPr>
              <a:t>Per la gestione e la conservazione dei documenti informatici è stato modificato l’articolato normativo. In particolare: </a:t>
            </a:r>
          </a:p>
          <a:p>
            <a:pPr marL="342900" indent="-342900" algn="just" fontAlgn="base">
              <a:buFont typeface="Arial" panose="020B0604020202020204" pitchFamily="34" charset="0"/>
              <a:buChar char="•"/>
            </a:pPr>
            <a:r>
              <a:rPr lang="it-IT" sz="2000" dirty="0">
                <a:solidFill>
                  <a:srgbClr val="002060"/>
                </a:solidFill>
                <a:latin typeface="Titillium Web" panose="020B0604020202020204" charset="0"/>
              </a:rPr>
              <a:t>la conservazione dei documenti informatici da parte di soggetti esterni all'amministrazione interessata deve uniformarsi - nel rispetto della disciplina europea - alle Linee guida contenenti le regole tecniche e di indirizzo per l'attuazione del CAD nonché ad un </a:t>
            </a:r>
            <a:r>
              <a:rPr lang="it-IT" sz="2000" b="1" dirty="0">
                <a:solidFill>
                  <a:srgbClr val="002060"/>
                </a:solidFill>
                <a:latin typeface="Titillium Web" panose="020B0604020202020204" charset="0"/>
              </a:rPr>
              <a:t>regolamento</a:t>
            </a:r>
            <a:r>
              <a:rPr lang="it-IT" sz="2000" dirty="0">
                <a:solidFill>
                  <a:srgbClr val="002060"/>
                </a:solidFill>
                <a:latin typeface="Titillium Web" panose="020B0604020202020204" charset="0"/>
              </a:rPr>
              <a:t>, le une come l'altro adottati dall'Agenzia per l'Italia digitale (AgID).</a:t>
            </a:r>
          </a:p>
          <a:p>
            <a:pPr marL="342900" indent="-342900" algn="just" fontAlgn="base">
              <a:buFont typeface="Arial" panose="020B0604020202020204" pitchFamily="34" charset="0"/>
              <a:buChar char="•"/>
            </a:pPr>
            <a:r>
              <a:rPr lang="it-IT" sz="2000" dirty="0">
                <a:solidFill>
                  <a:srgbClr val="002060"/>
                </a:solidFill>
                <a:latin typeface="Titillium Web" panose="020B0604020202020204" charset="0"/>
              </a:rPr>
              <a:t>Il regolamento determina i </a:t>
            </a:r>
            <a:r>
              <a:rPr lang="it-IT" sz="2000" b="1" dirty="0">
                <a:solidFill>
                  <a:srgbClr val="002060"/>
                </a:solidFill>
                <a:latin typeface="Titillium Web" panose="020B0604020202020204" charset="0"/>
              </a:rPr>
              <a:t>criteri per la fornitura dei servizi di conservazione </a:t>
            </a:r>
            <a:r>
              <a:rPr lang="it-IT" sz="2000" dirty="0">
                <a:solidFill>
                  <a:srgbClr val="002060"/>
                </a:solidFill>
                <a:latin typeface="Titillium Web" panose="020B0604020202020204" charset="0"/>
              </a:rPr>
              <a:t>dei documenti informatici, affinché sia assicurata la conformità dei documenti conservati agli originali nonché la qualità e la sicurezza del sistema di conservazione.</a:t>
            </a:r>
          </a:p>
          <a:p>
            <a:pPr marL="342900" indent="-342900" algn="just" fontAlgn="base">
              <a:buFont typeface="Arial" panose="020B0604020202020204" pitchFamily="34" charset="0"/>
              <a:buChar char="•"/>
            </a:pPr>
            <a:r>
              <a:rPr lang="it-IT" sz="2000" dirty="0">
                <a:solidFill>
                  <a:srgbClr val="002060"/>
                </a:solidFill>
                <a:latin typeface="Titillium Web" panose="020B0604020202020204" charset="0"/>
              </a:rPr>
              <a:t>Le Linee guida determinano i </a:t>
            </a:r>
            <a:r>
              <a:rPr lang="it-IT" sz="2000" b="1" dirty="0">
                <a:solidFill>
                  <a:srgbClr val="002060"/>
                </a:solidFill>
                <a:latin typeface="Titillium Web" panose="020B0604020202020204" charset="0"/>
              </a:rPr>
              <a:t>requisiti di qualità, di sicurezza e organizzazione</a:t>
            </a:r>
            <a:r>
              <a:rPr lang="it-IT" sz="2000" dirty="0">
                <a:solidFill>
                  <a:srgbClr val="002060"/>
                </a:solidFill>
                <a:latin typeface="Titillium Web" panose="020B0604020202020204" charset="0"/>
              </a:rPr>
              <a:t>, che i soggetti conservatori debbono possedere.</a:t>
            </a:r>
          </a:p>
          <a:p>
            <a:pPr marL="342900" indent="-342900" algn="just" fontAlgn="base">
              <a:buFont typeface="Arial" panose="020B0604020202020204" pitchFamily="34" charset="0"/>
              <a:buChar char="•"/>
            </a:pPr>
            <a:r>
              <a:rPr lang="it-IT" sz="2000" dirty="0">
                <a:solidFill>
                  <a:srgbClr val="002060"/>
                </a:solidFill>
                <a:latin typeface="Titillium Web" panose="020B0604020202020204" charset="0"/>
              </a:rPr>
              <a:t>Si pone l’accento cioè sul </a:t>
            </a:r>
            <a:r>
              <a:rPr lang="it-IT" sz="2000" b="1" dirty="0">
                <a:solidFill>
                  <a:srgbClr val="002060"/>
                </a:solidFill>
                <a:latin typeface="Titillium Web" panose="020B0604020202020204" charset="0"/>
              </a:rPr>
              <a:t>possesso di requisiti e su criteri di fornitura</a:t>
            </a:r>
            <a:r>
              <a:rPr lang="it-IT" sz="2000" dirty="0">
                <a:solidFill>
                  <a:srgbClr val="002060"/>
                </a:solidFill>
                <a:latin typeface="Titillium Web" panose="020B0604020202020204" charset="0"/>
              </a:rPr>
              <a:t>, non già ad un meccanismo di accreditamento in senso stretto .</a:t>
            </a:r>
          </a:p>
          <a:p>
            <a:pPr marL="342900" indent="-342900" algn="just" fontAlgn="base">
              <a:buFont typeface="Arial" panose="020B0604020202020204" pitchFamily="34" charset="0"/>
              <a:buChar char="•"/>
            </a:pPr>
            <a:r>
              <a:rPr lang="it-IT" sz="2000" dirty="0">
                <a:solidFill>
                  <a:srgbClr val="002060"/>
                </a:solidFill>
                <a:latin typeface="Titillium Web" panose="020B0604020202020204" charset="0"/>
              </a:rPr>
              <a:t>Fino all'adozione del regolamento e delle Linee guida, in materia di conservazione dei documenti informatici si sono applicate le disposizioni vigenti al momento dell'entrata in vigore del decreto-legge.</a:t>
            </a:r>
          </a:p>
        </p:txBody>
      </p:sp>
      <p:sp>
        <p:nvSpPr>
          <p:cNvPr id="6"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55346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18</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Il regolamento sulla conservazione</a:t>
            </a:r>
            <a:endParaRPr lang="it-IT" sz="3600" dirty="0">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19579" y="1062931"/>
            <a:ext cx="10353805" cy="3323987"/>
          </a:xfrm>
          <a:prstGeom prst="rect">
            <a:avLst/>
          </a:prstGeom>
        </p:spPr>
        <p:txBody>
          <a:bodyPr wrap="square">
            <a:spAutoFit/>
          </a:bodyPr>
          <a:lstStyle/>
          <a:p>
            <a:pPr algn="just" fontAlgn="base">
              <a:lnSpc>
                <a:spcPct val="150000"/>
              </a:lnSpc>
            </a:pPr>
            <a:r>
              <a:rPr lang="it-IT" sz="2000" dirty="0">
                <a:solidFill>
                  <a:srgbClr val="002060"/>
                </a:solidFill>
                <a:latin typeface="Titillium Web" panose="020B0604020202020204" charset="0"/>
              </a:rPr>
              <a:t>Il regolamento, entrato in vigore il 1 gennaio 2022, definisce:</a:t>
            </a:r>
          </a:p>
          <a:p>
            <a:pPr marL="342900" indent="-160338" algn="just"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I requisiti di qualità, organizzazione e sicurezza;</a:t>
            </a:r>
          </a:p>
          <a:p>
            <a:pPr marL="342900" indent="-160338" algn="just"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le norme sul transitorio, con particolare riguardo ai contratti in essere alla data di entrata in vigore;</a:t>
            </a:r>
          </a:p>
          <a:p>
            <a:pPr marL="342900" indent="-160338" algn="just" fontAlgn="base">
              <a:lnSpc>
                <a:spcPct val="150000"/>
              </a:lnSpc>
              <a:buFont typeface="Arial" panose="020B0604020202020204" pitchFamily="34" charset="0"/>
              <a:buChar char="•"/>
            </a:pPr>
            <a:r>
              <a:rPr lang="it-IT" sz="2000" dirty="0">
                <a:solidFill>
                  <a:srgbClr val="002060"/>
                </a:solidFill>
                <a:latin typeface="Titillium Web" panose="020B0604020202020204" charset="0"/>
              </a:rPr>
              <a:t>altro tema importante riguarda l’attività fino ad ora rubricata come </a:t>
            </a:r>
            <a:r>
              <a:rPr lang="it-IT" sz="2000" b="1" dirty="0">
                <a:solidFill>
                  <a:srgbClr val="002060"/>
                </a:solidFill>
                <a:latin typeface="Titillium Web" panose="020B0604020202020204" charset="0"/>
              </a:rPr>
              <a:t>vigilanza</a:t>
            </a:r>
            <a:r>
              <a:rPr lang="it-IT" sz="2000" dirty="0">
                <a:solidFill>
                  <a:srgbClr val="002060"/>
                </a:solidFill>
                <a:latin typeface="Titillium Web" panose="020B0604020202020204" charset="0"/>
              </a:rPr>
              <a:t> che diventa un’attività di </a:t>
            </a:r>
            <a:r>
              <a:rPr lang="it-IT" sz="2000" b="1" dirty="0">
                <a:solidFill>
                  <a:srgbClr val="002060"/>
                </a:solidFill>
                <a:latin typeface="Titillium Web" panose="020B0604020202020204" charset="0"/>
              </a:rPr>
              <a:t>monitoraggio</a:t>
            </a:r>
            <a:r>
              <a:rPr lang="it-IT" sz="2000" dirty="0">
                <a:solidFill>
                  <a:srgbClr val="002060"/>
                </a:solidFill>
                <a:latin typeface="Titillium Web" panose="020B0604020202020204" charset="0"/>
              </a:rPr>
              <a:t> su quanto dichiarato dai conservatori in tema di possesso dei requisiti.</a:t>
            </a:r>
          </a:p>
        </p:txBody>
      </p:sp>
      <p:sp>
        <p:nvSpPr>
          <p:cNvPr id="6"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95990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19</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65472" y="370235"/>
            <a:ext cx="12493480"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200" b="1" dirty="0">
                <a:solidFill>
                  <a:srgbClr val="003252"/>
                </a:solidFill>
                <a:latin typeface="Calibri" panose="020F0502020204030204" pitchFamily="34" charset="0"/>
                <a:ea typeface="Calibri"/>
                <a:cs typeface="Calibri" panose="020F0502020204030204" pitchFamily="34" charset="0"/>
                <a:sym typeface="Calibri"/>
              </a:rPr>
              <a:t>Il Regolamento sulla conservazione ex Decreto Semplificazione </a:t>
            </a:r>
          </a:p>
          <a:p>
            <a:pPr lvl="0" algn="ctr">
              <a:lnSpc>
                <a:spcPct val="90000"/>
              </a:lnSpc>
            </a:pPr>
            <a:r>
              <a:rPr lang="it-IT" sz="2800" b="1" dirty="0">
                <a:solidFill>
                  <a:srgbClr val="003252"/>
                </a:solidFill>
                <a:latin typeface="Calibri" panose="020F0502020204030204" pitchFamily="34" charset="0"/>
                <a:ea typeface="Calibri"/>
                <a:cs typeface="Calibri" panose="020F0502020204030204" pitchFamily="34" charset="0"/>
                <a:sym typeface="Calibri"/>
              </a:rPr>
              <a:t>(D.L. 76/2020)</a:t>
            </a:r>
            <a:endParaRPr lang="it-IT" sz="2800" dirty="0">
              <a:solidFill>
                <a:srgbClr val="003252"/>
              </a:solidFill>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79964" y="1482732"/>
            <a:ext cx="10881871" cy="3785652"/>
          </a:xfrm>
          <a:prstGeom prst="rect">
            <a:avLst/>
          </a:prstGeom>
        </p:spPr>
        <p:txBody>
          <a:bodyPr wrap="square">
            <a:spAutoFit/>
          </a:bodyPr>
          <a:lstStyle/>
          <a:p>
            <a:pPr marL="342900" indent="-342900" algn="just" fontAlgn="base">
              <a:lnSpc>
                <a:spcPct val="150000"/>
              </a:lnSpc>
              <a:buFont typeface="Arial" panose="020B0604020202020204" pitchFamily="34" charset="0"/>
              <a:buChar char="•"/>
            </a:pPr>
            <a:r>
              <a:rPr lang="it-IT" sz="2000" dirty="0">
                <a:solidFill>
                  <a:srgbClr val="002060"/>
                </a:solidFill>
                <a:latin typeface="Titillium Web" panose="020B0604020202020204"/>
              </a:rPr>
              <a:t>Il Regolamento definisce:</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 i requisiti generali;</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i requisiti di qualità;</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 i requisiti di sicurezza;</a:t>
            </a:r>
          </a:p>
          <a:p>
            <a:pPr marL="800100" lvl="1" indent="-342900" algn="just" fontAlgn="base">
              <a:lnSpc>
                <a:spcPct val="150000"/>
              </a:lnSpc>
              <a:buClr>
                <a:schemeClr val="accent5">
                  <a:lumMod val="50000"/>
                </a:schemeClr>
              </a:buClr>
              <a:buFont typeface="Wingdings" panose="05000000000000000000" pitchFamily="2" charset="2"/>
              <a:buChar char="ü"/>
            </a:pPr>
            <a:r>
              <a:rPr lang="it-IT" sz="2000" dirty="0">
                <a:solidFill>
                  <a:srgbClr val="002060"/>
                </a:solidFill>
                <a:latin typeface="Titillium Web" panose="020B0604020202020204"/>
              </a:rPr>
              <a:t>i requisiti di organizzazione.</a:t>
            </a:r>
          </a:p>
          <a:p>
            <a:pPr marL="342900" indent="-342900" algn="just" fontAlgn="base">
              <a:lnSpc>
                <a:spcPct val="150000"/>
              </a:lnSpc>
              <a:buFont typeface="Arial" panose="020B0604020202020204" pitchFamily="34" charset="0"/>
              <a:buChar char="•"/>
            </a:pPr>
            <a:r>
              <a:rPr lang="it-IT" sz="2000" dirty="0">
                <a:solidFill>
                  <a:srgbClr val="002060"/>
                </a:solidFill>
                <a:latin typeface="Titillium Web" panose="020B0604020202020204"/>
              </a:rPr>
              <a:t>Introduce un </a:t>
            </a:r>
            <a:r>
              <a:rPr lang="it-IT" sz="2000" b="1" dirty="0" err="1">
                <a:solidFill>
                  <a:srgbClr val="002060"/>
                </a:solidFill>
                <a:latin typeface="Titillium Web" panose="020B0604020202020204"/>
              </a:rPr>
              <a:t>marketplace</a:t>
            </a:r>
            <a:r>
              <a:rPr lang="it-IT" sz="2000" dirty="0">
                <a:solidFill>
                  <a:srgbClr val="002060"/>
                </a:solidFill>
                <a:latin typeface="Titillium Web" panose="020B0604020202020204"/>
              </a:rPr>
              <a:t> per i servizi di conservazione in cui i soggetti, pubblici o privati, che intendono erogare il servizio di conservazione dei documenti informatici per conto delle pubbliche amministrazioni </a:t>
            </a:r>
            <a:r>
              <a:rPr lang="it-IT" sz="2000" b="1" dirty="0">
                <a:solidFill>
                  <a:srgbClr val="002060"/>
                </a:solidFill>
                <a:latin typeface="Titillium Web" panose="020B0604020202020204"/>
              </a:rPr>
              <a:t>possono iscriversi</a:t>
            </a:r>
            <a:r>
              <a:rPr lang="it-IT" sz="2000" dirty="0">
                <a:solidFill>
                  <a:srgbClr val="002060"/>
                </a:solidFill>
                <a:latin typeface="Titillium Web" panose="020B0604020202020204"/>
              </a:rPr>
              <a:t>.</a:t>
            </a:r>
          </a:p>
        </p:txBody>
      </p:sp>
      <p:sp>
        <p:nvSpPr>
          <p:cNvPr id="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9"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1614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l="51770" t="-90" r="363" b="85"/>
          <a:stretch/>
        </p:blipFill>
        <p:spPr>
          <a:xfrm>
            <a:off x="0" y="0"/>
            <a:ext cx="2400749" cy="6858000"/>
          </a:xfrm>
          <a:prstGeom prst="rect">
            <a:avLst/>
          </a:prstGeom>
          <a:noFill/>
          <a:ln>
            <a:noFill/>
          </a:ln>
        </p:spPr>
      </p:pic>
      <p:sp>
        <p:nvSpPr>
          <p:cNvPr id="95" name="Google Shape;95;p14"/>
          <p:cNvSpPr txBox="1"/>
          <p:nvPr/>
        </p:nvSpPr>
        <p:spPr>
          <a:xfrm>
            <a:off x="2987450" y="1366625"/>
            <a:ext cx="8447400" cy="984845"/>
          </a:xfrm>
          <a:prstGeom prst="rect">
            <a:avLst/>
          </a:prstGeom>
          <a:noFill/>
          <a:ln>
            <a:noFill/>
          </a:ln>
        </p:spPr>
        <p:txBody>
          <a:bodyPr spcFirstLastPara="1" wrap="square" lIns="91425" tIns="45700" rIns="91425" bIns="45700" anchor="t" anchorCtr="0">
            <a:spAutoFit/>
          </a:bodyPr>
          <a:lstStyle/>
          <a:p>
            <a:pPr lvl="0" algn="ctr"/>
            <a:r>
              <a:rPr lang="it-IT" sz="2900" b="1" dirty="0">
                <a:solidFill>
                  <a:srgbClr val="0070C0"/>
                </a:solidFill>
                <a:latin typeface="Calibri"/>
                <a:ea typeface="Calibri"/>
                <a:cs typeface="Calibri"/>
                <a:sym typeface="Calibri"/>
              </a:rPr>
              <a:t> </a:t>
            </a:r>
            <a:r>
              <a:rPr lang="it-IT" sz="2900" b="1" dirty="0">
                <a:solidFill>
                  <a:srgbClr val="0070C0"/>
                </a:solidFill>
                <a:latin typeface="Calibri"/>
                <a:ea typeface="Calibri"/>
                <a:cs typeface="Calibri"/>
                <a:sym typeface="Calibri"/>
              </a:rPr>
              <a:t>La gestione e conservazione per i documenti disponibili per il riutilizzo</a:t>
            </a:r>
            <a:endParaRPr sz="1100" dirty="0"/>
          </a:p>
        </p:txBody>
      </p:sp>
      <p:pic>
        <p:nvPicPr>
          <p:cNvPr id="96" name="Google Shape;96;p14" descr="Logo AgiD - Agenzia per l'Italia Digitale" title="Logo AgiD - Agenzia per l'Italia Digitale"/>
          <p:cNvPicPr preferRelativeResize="0"/>
          <p:nvPr/>
        </p:nvPicPr>
        <p:blipFill rotWithShape="1">
          <a:blip r:embed="rId4">
            <a:alphaModFix/>
          </a:blip>
          <a:srcRect l="-469" r="-469"/>
          <a:stretch/>
        </p:blipFill>
        <p:spPr>
          <a:xfrm>
            <a:off x="2713153" y="358192"/>
            <a:ext cx="1530373" cy="360622"/>
          </a:xfrm>
          <a:prstGeom prst="rect">
            <a:avLst/>
          </a:prstGeom>
          <a:noFill/>
          <a:ln>
            <a:noFill/>
          </a:ln>
        </p:spPr>
      </p:pic>
      <p:pic>
        <p:nvPicPr>
          <p:cNvPr id="97" name="Google Shape;97;p14"/>
          <p:cNvPicPr preferRelativeResize="0"/>
          <p:nvPr/>
        </p:nvPicPr>
        <p:blipFill rotWithShape="1">
          <a:blip r:embed="rId5">
            <a:alphaModFix/>
          </a:blip>
          <a:srcRect/>
          <a:stretch/>
        </p:blipFill>
        <p:spPr>
          <a:xfrm>
            <a:off x="10525664" y="410278"/>
            <a:ext cx="1299393" cy="326292"/>
          </a:xfrm>
          <a:prstGeom prst="rect">
            <a:avLst/>
          </a:prstGeom>
          <a:noFill/>
          <a:ln>
            <a:noFill/>
          </a:ln>
        </p:spPr>
      </p:pic>
      <p:pic>
        <p:nvPicPr>
          <p:cNvPr id="98" name="Google Shape;98;p14"/>
          <p:cNvPicPr preferRelativeResize="0"/>
          <p:nvPr/>
        </p:nvPicPr>
        <p:blipFill rotWithShape="1">
          <a:blip r:embed="rId6">
            <a:alphaModFix/>
          </a:blip>
          <a:srcRect/>
          <a:stretch/>
        </p:blipFill>
        <p:spPr>
          <a:xfrm>
            <a:off x="3785958" y="6179768"/>
            <a:ext cx="6850380" cy="640080"/>
          </a:xfrm>
          <a:prstGeom prst="rect">
            <a:avLst/>
          </a:prstGeom>
          <a:noFill/>
          <a:ln>
            <a:noFill/>
          </a:ln>
        </p:spPr>
      </p:pic>
      <p:sp>
        <p:nvSpPr>
          <p:cNvPr id="99" name="Google Shape;99;p14"/>
          <p:cNvSpPr txBox="1"/>
          <p:nvPr/>
        </p:nvSpPr>
        <p:spPr>
          <a:xfrm>
            <a:off x="5345769" y="2967432"/>
            <a:ext cx="50388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100" name="Google Shape;100;p14"/>
          <p:cNvSpPr/>
          <p:nvPr/>
        </p:nvSpPr>
        <p:spPr>
          <a:xfrm>
            <a:off x="3693111" y="3701988"/>
            <a:ext cx="7632000" cy="360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txBox="1"/>
          <p:nvPr/>
        </p:nvSpPr>
        <p:spPr>
          <a:xfrm>
            <a:off x="4691742" y="4446812"/>
            <a:ext cx="5038800" cy="1154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300" dirty="0">
                <a:solidFill>
                  <a:srgbClr val="0070C0"/>
                </a:solidFill>
                <a:latin typeface="Calibri"/>
                <a:ea typeface="Calibri"/>
                <a:cs typeface="Calibri"/>
                <a:sym typeface="Calibri"/>
              </a:rPr>
              <a:t>6 dicembre 2022</a:t>
            </a:r>
            <a:endParaRPr sz="2300" dirty="0">
              <a:solidFill>
                <a:srgbClr val="0070C0"/>
              </a:solidFill>
              <a:latin typeface="Calibri"/>
              <a:ea typeface="Calibri"/>
              <a:cs typeface="Calibri"/>
              <a:sym typeface="Calibri"/>
            </a:endParaRPr>
          </a:p>
          <a:p>
            <a:pPr marL="0" marR="0" lvl="0" indent="0" algn="ctr" rtl="0">
              <a:spcBef>
                <a:spcPts val="0"/>
              </a:spcBef>
              <a:spcAft>
                <a:spcPts val="0"/>
              </a:spcAft>
              <a:buNone/>
            </a:pPr>
            <a:endParaRPr sz="2300" dirty="0">
              <a:solidFill>
                <a:srgbClr val="0070C0"/>
              </a:solidFill>
              <a:latin typeface="Calibri"/>
              <a:ea typeface="Calibri"/>
              <a:cs typeface="Calibri"/>
              <a:sym typeface="Calibri"/>
            </a:endParaRPr>
          </a:p>
          <a:p>
            <a:pPr marL="0" marR="0" lvl="0" indent="0" algn="ctr" rtl="0">
              <a:spcBef>
                <a:spcPts val="0"/>
              </a:spcBef>
              <a:spcAft>
                <a:spcPts val="0"/>
              </a:spcAft>
              <a:buNone/>
            </a:pPr>
            <a:r>
              <a:rPr lang="it-IT" sz="2300" dirty="0">
                <a:solidFill>
                  <a:srgbClr val="0070C0"/>
                </a:solidFill>
                <a:latin typeface="Calibri"/>
                <a:ea typeface="Calibri"/>
                <a:cs typeface="Calibri"/>
                <a:sym typeface="Calibri"/>
              </a:rPr>
              <a:t>Patrizia Gentili</a:t>
            </a:r>
            <a:endParaRPr sz="2300" dirty="0">
              <a:solidFill>
                <a:srgbClr val="0070C0"/>
              </a:solidFill>
              <a:latin typeface="Calibri"/>
              <a:ea typeface="Calibri"/>
              <a:cs typeface="Calibri"/>
              <a:sym typeface="Calibri"/>
            </a:endParaRPr>
          </a:p>
        </p:txBody>
      </p:sp>
      <p:sp>
        <p:nvSpPr>
          <p:cNvPr id="102" name="Google Shape;102;p14"/>
          <p:cNvSpPr/>
          <p:nvPr/>
        </p:nvSpPr>
        <p:spPr>
          <a:xfrm>
            <a:off x="3559946" y="3693111"/>
            <a:ext cx="7632000" cy="3600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20</a:t>
            </a:fld>
            <a:endParaRPr sz="1100">
              <a:solidFill>
                <a:schemeClr val="lt1"/>
              </a:solidFill>
              <a:latin typeface="Titillium Web"/>
              <a:ea typeface="Titillium Web"/>
              <a:cs typeface="Titillium Web"/>
              <a:sym typeface="Titillium Web"/>
            </a:endParaRPr>
          </a:p>
        </p:txBody>
      </p:sp>
      <p:sp>
        <p:nvSpPr>
          <p:cNvPr id="66" name="Google Shape;66;p8"/>
          <p:cNvSpPr/>
          <p:nvPr/>
        </p:nvSpPr>
        <p:spPr>
          <a:xfrm>
            <a:off x="8446325" y="2963600"/>
            <a:ext cx="1997700" cy="21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p9"/>
          <p:cNvSpPr txBox="1"/>
          <p:nvPr/>
        </p:nvSpPr>
        <p:spPr>
          <a:xfrm>
            <a:off x="265472" y="370235"/>
            <a:ext cx="12493480"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200" b="1" dirty="0">
                <a:solidFill>
                  <a:srgbClr val="003252"/>
                </a:solidFill>
                <a:latin typeface="Calibri" panose="020F0502020204030204" pitchFamily="34" charset="0"/>
                <a:ea typeface="Calibri"/>
                <a:cs typeface="Calibri" panose="020F0502020204030204" pitchFamily="34" charset="0"/>
                <a:sym typeface="Calibri"/>
              </a:rPr>
              <a:t>Struttura del Regolamento sulla conservazione</a:t>
            </a:r>
            <a:endParaRPr lang="it-IT" sz="2800" dirty="0">
              <a:solidFill>
                <a:srgbClr val="003252"/>
              </a:solidFill>
              <a:latin typeface="Calibri" panose="020F0502020204030204" pitchFamily="34" charset="0"/>
              <a:cs typeface="Calibri" panose="020F0502020204030204" pitchFamily="34" charset="0"/>
            </a:endParaRPr>
          </a:p>
        </p:txBody>
      </p:sp>
      <p:sp>
        <p:nvSpPr>
          <p:cNvPr id="4" name="Rettangolo 3">
            <a:extLst>
              <a:ext uri="{FF2B5EF4-FFF2-40B4-BE49-F238E27FC236}">
                <a16:creationId xmlns:a16="http://schemas.microsoft.com/office/drawing/2014/main" xmlns="" id="{69CA8D68-3DAB-47B8-A1B4-4B542AD7CE80}"/>
              </a:ext>
            </a:extLst>
          </p:cNvPr>
          <p:cNvSpPr/>
          <p:nvPr/>
        </p:nvSpPr>
        <p:spPr>
          <a:xfrm>
            <a:off x="719580" y="1146302"/>
            <a:ext cx="10279100" cy="3323987"/>
          </a:xfrm>
          <a:prstGeom prst="rect">
            <a:avLst/>
          </a:prstGeom>
        </p:spPr>
        <p:txBody>
          <a:bodyPr wrap="square">
            <a:spAutoFit/>
          </a:bodyPr>
          <a:lstStyle/>
          <a:p>
            <a:pPr fontAlgn="base">
              <a:lnSpc>
                <a:spcPct val="150000"/>
              </a:lnSpc>
            </a:pPr>
            <a:r>
              <a:rPr lang="it-IT" sz="2000" dirty="0">
                <a:solidFill>
                  <a:srgbClr val="002060"/>
                </a:solidFill>
                <a:latin typeface="Titillium Web" panose="020B0604020202020204"/>
              </a:rPr>
              <a:t>Il dispositivo normativo si compone di:</a:t>
            </a:r>
          </a:p>
          <a:p>
            <a:pPr marL="342900" indent="-342900" fontAlgn="base">
              <a:lnSpc>
                <a:spcPct val="150000"/>
              </a:lnSpc>
              <a:buClr>
                <a:schemeClr val="accent5">
                  <a:lumMod val="50000"/>
                </a:schemeClr>
              </a:buClr>
              <a:buFont typeface="Arial" panose="020B0604020202020204" pitchFamily="34" charset="0"/>
              <a:buChar char="•"/>
            </a:pPr>
            <a:r>
              <a:rPr lang="it-IT" sz="2000" dirty="0">
                <a:solidFill>
                  <a:srgbClr val="002060"/>
                </a:solidFill>
                <a:latin typeface="Titillium Web" panose="020B0604020202020204"/>
              </a:rPr>
              <a:t>Corpo centrale del Regolamento strutturato in </a:t>
            </a:r>
            <a:r>
              <a:rPr lang="it-IT" sz="2000" b="1" dirty="0">
                <a:solidFill>
                  <a:srgbClr val="002060"/>
                </a:solidFill>
                <a:latin typeface="Titillium Web" panose="020B0604020202020204"/>
              </a:rPr>
              <a:t>9 articoli</a:t>
            </a:r>
            <a:r>
              <a:rPr lang="it-IT" sz="2000" dirty="0">
                <a:solidFill>
                  <a:srgbClr val="002060"/>
                </a:solidFill>
                <a:latin typeface="Titillium Web" panose="020B0604020202020204"/>
              </a:rPr>
              <a:t>;</a:t>
            </a:r>
          </a:p>
          <a:p>
            <a:pPr marL="342900" indent="-342900" fontAlgn="base">
              <a:lnSpc>
                <a:spcPct val="150000"/>
              </a:lnSpc>
              <a:buClr>
                <a:schemeClr val="accent5">
                  <a:lumMod val="50000"/>
                </a:schemeClr>
              </a:buClr>
              <a:buFont typeface="Arial" panose="020B0604020202020204" pitchFamily="34" charset="0"/>
              <a:buChar char="•"/>
            </a:pPr>
            <a:r>
              <a:rPr lang="it-IT" sz="2000" dirty="0">
                <a:solidFill>
                  <a:srgbClr val="002060"/>
                </a:solidFill>
                <a:latin typeface="Titillium Web" panose="020B0604020202020204"/>
              </a:rPr>
              <a:t>allegato A, denominato “</a:t>
            </a:r>
            <a:r>
              <a:rPr lang="it-IT" sz="2000" b="1" dirty="0">
                <a:solidFill>
                  <a:srgbClr val="002060"/>
                </a:solidFill>
                <a:latin typeface="Titillium Web" panose="020B0604020202020204"/>
              </a:rPr>
              <a:t>Requisiti per l’erogazione del servizio di conservazione per conto delle pubbliche amministrazioni</a:t>
            </a:r>
            <a:r>
              <a:rPr lang="it-IT" sz="2000" dirty="0">
                <a:solidFill>
                  <a:srgbClr val="002060"/>
                </a:solidFill>
                <a:latin typeface="Titillium Web" panose="020B0604020202020204"/>
              </a:rPr>
              <a:t>”;</a:t>
            </a:r>
          </a:p>
          <a:p>
            <a:pPr marL="342900" indent="-342900" fontAlgn="base">
              <a:lnSpc>
                <a:spcPct val="150000"/>
              </a:lnSpc>
              <a:buClr>
                <a:schemeClr val="accent5">
                  <a:lumMod val="50000"/>
                </a:schemeClr>
              </a:buClr>
              <a:buFont typeface="Arial" panose="020B0604020202020204" pitchFamily="34" charset="0"/>
              <a:buChar char="•"/>
            </a:pPr>
            <a:r>
              <a:rPr lang="it-IT" sz="2000" dirty="0">
                <a:solidFill>
                  <a:srgbClr val="002060"/>
                </a:solidFill>
                <a:latin typeface="Titillium Web" panose="020B0604020202020204"/>
              </a:rPr>
              <a:t>allegato B, denominato ”</a:t>
            </a:r>
            <a:r>
              <a:rPr lang="it-IT" sz="2000" b="1" dirty="0">
                <a:solidFill>
                  <a:srgbClr val="002060"/>
                </a:solidFill>
                <a:latin typeface="Titillium Web" panose="020B0604020202020204"/>
              </a:rPr>
              <a:t>Piano di Cessazione del servizio di conservazione dei documenti digitali</a:t>
            </a:r>
            <a:r>
              <a:rPr lang="it-IT" sz="2000" dirty="0">
                <a:solidFill>
                  <a:srgbClr val="002060"/>
                </a:solidFill>
                <a:latin typeface="Titillium Web" panose="020B0604020202020204"/>
              </a:rPr>
              <a:t>”.</a:t>
            </a:r>
          </a:p>
          <a:p>
            <a:pPr algn="ctr" fontAlgn="base">
              <a:lnSpc>
                <a:spcPct val="150000"/>
              </a:lnSpc>
            </a:pPr>
            <a:endParaRPr lang="it-IT" sz="2000" dirty="0">
              <a:solidFill>
                <a:srgbClr val="002060"/>
              </a:solidFill>
              <a:latin typeface="Titillium Web" panose="020B0604020202020204"/>
            </a:endParaRPr>
          </a:p>
        </p:txBody>
      </p:sp>
      <p:sp>
        <p:nvSpPr>
          <p:cNvPr id="6"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4130724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45FB358-3279-4D97-96E6-A3A6E07E9E74}"/>
              </a:ext>
            </a:extLst>
          </p:cNvPr>
          <p:cNvSpPr>
            <a:spLocks noGrp="1"/>
          </p:cNvSpPr>
          <p:nvPr>
            <p:ph type="title"/>
          </p:nvPr>
        </p:nvSpPr>
        <p:spPr>
          <a:xfrm>
            <a:off x="630936" y="259760"/>
            <a:ext cx="10515600" cy="1325563"/>
          </a:xfrm>
        </p:spPr>
        <p:txBody>
          <a:bodyPr>
            <a:normAutofit/>
          </a:bodyPr>
          <a:lstStyle/>
          <a:p>
            <a:r>
              <a:rPr lang="it-IT" sz="3200" b="1" dirty="0">
                <a:solidFill>
                  <a:srgbClr val="003252"/>
                </a:solidFill>
                <a:latin typeface="Calibri" panose="020F0502020204030204" pitchFamily="34" charset="0"/>
                <a:ea typeface="Calibri"/>
                <a:cs typeface="Calibri" panose="020F0502020204030204" pitchFamily="34" charset="0"/>
              </a:rPr>
              <a:t>Conservatori qualificati</a:t>
            </a:r>
          </a:p>
        </p:txBody>
      </p:sp>
      <p:sp>
        <p:nvSpPr>
          <p:cNvPr id="5" name="Segnaposto numero diapositiva 4">
            <a:extLst>
              <a:ext uri="{FF2B5EF4-FFF2-40B4-BE49-F238E27FC236}">
                <a16:creationId xmlns:a16="http://schemas.microsoft.com/office/drawing/2014/main" xmlns="" id="{D989FD22-69E2-4C7B-AF2D-AC07D3C73A74}"/>
              </a:ext>
            </a:extLst>
          </p:cNvPr>
          <p:cNvSpPr>
            <a:spLocks noGrp="1"/>
          </p:cNvSpPr>
          <p:nvPr>
            <p:ph type="sldNum" sz="quarter" idx="12"/>
          </p:nvPr>
        </p:nvSpPr>
        <p:spPr/>
        <p:txBody>
          <a:bodyPr/>
          <a:lstStyle/>
          <a:p>
            <a:fld id="{8D49A501-2312-4544-8807-8E79D0B9655D}" type="slidenum">
              <a:rPr lang="it-IT" smtClean="0"/>
              <a:pPr/>
              <a:t>21</a:t>
            </a:fld>
            <a:endParaRPr lang="it-IT" dirty="0"/>
          </a:p>
        </p:txBody>
      </p:sp>
      <p:pic>
        <p:nvPicPr>
          <p:cNvPr id="4" name="Immagine 3"/>
          <p:cNvPicPr>
            <a:picLocks noChangeAspect="1"/>
          </p:cNvPicPr>
          <p:nvPr/>
        </p:nvPicPr>
        <p:blipFill>
          <a:blip r:embed="rId2"/>
          <a:stretch>
            <a:fillRect/>
          </a:stretch>
        </p:blipFill>
        <p:spPr>
          <a:xfrm>
            <a:off x="1527048" y="1348406"/>
            <a:ext cx="9037319" cy="4722262"/>
          </a:xfrm>
          <a:prstGeom prst="rect">
            <a:avLst/>
          </a:prstGeom>
        </p:spPr>
      </p:pic>
      <p:sp>
        <p:nvSpPr>
          <p:cNvPr id="6"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21</a:t>
            </a:fld>
            <a:endParaRPr sz="1100">
              <a:solidFill>
                <a:schemeClr val="lt1"/>
              </a:solidFill>
              <a:latin typeface="Titillium Web"/>
              <a:ea typeface="Titillium Web"/>
              <a:cs typeface="Titillium Web"/>
              <a:sym typeface="Titillium Web"/>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81344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4;p9"/>
          <p:cNvSpPr txBox="1"/>
          <p:nvPr/>
        </p:nvSpPr>
        <p:spPr>
          <a:xfrm>
            <a:off x="603250" y="412994"/>
            <a:ext cx="12493480" cy="767111"/>
          </a:xfrm>
          <a:prstGeom prst="rect">
            <a:avLst/>
          </a:prstGeom>
          <a:noFill/>
          <a:ln>
            <a:noFill/>
          </a:ln>
        </p:spPr>
        <p:txBody>
          <a:bodyPr spcFirstLastPara="1" wrap="square" lIns="91425" tIns="45700" rIns="91425" bIns="45700" anchor="ctr" anchorCtr="0">
            <a:noAutofit/>
          </a:bodyPr>
          <a:lstStyle/>
          <a:p>
            <a:pPr lvl="0">
              <a:lnSpc>
                <a:spcPct val="90000"/>
              </a:lnSpc>
              <a:spcBef>
                <a:spcPct val="0"/>
              </a:spcBef>
            </a:pPr>
            <a:r>
              <a:rPr lang="it-IT" sz="3200" b="1" dirty="0">
                <a:solidFill>
                  <a:srgbClr val="003252"/>
                </a:solidFill>
                <a:latin typeface="Calibri" panose="020F0502020204030204" pitchFamily="34" charset="0"/>
                <a:ea typeface="Calibri"/>
                <a:cs typeface="Calibri" panose="020F0502020204030204" pitchFamily="34" charset="0"/>
                <a:sym typeface="Calibri"/>
              </a:rPr>
              <a:t>Ad oggi…</a:t>
            </a:r>
            <a:endParaRPr lang="it-IT" sz="3200" b="1" dirty="0">
              <a:solidFill>
                <a:srgbClr val="003252"/>
              </a:solidFill>
              <a:latin typeface="Calibri" panose="020F0502020204030204" pitchFamily="34" charset="0"/>
              <a:ea typeface="Calibri"/>
              <a:cs typeface="Calibri" panose="020F0502020204030204" pitchFamily="34" charset="0"/>
            </a:endParaRPr>
          </a:p>
        </p:txBody>
      </p:sp>
      <p:sp>
        <p:nvSpPr>
          <p:cNvPr id="6" name="Segnaposto contenuto 2"/>
          <p:cNvSpPr txBox="1">
            <a:spLocks/>
          </p:cNvSpPr>
          <p:nvPr/>
        </p:nvSpPr>
        <p:spPr>
          <a:xfrm>
            <a:off x="799383" y="1807317"/>
            <a:ext cx="10985500" cy="4128006"/>
          </a:xfrm>
          <a:prstGeom prst="rect">
            <a:avLst/>
          </a:prstGeom>
        </p:spPr>
        <p:txBody>
          <a:bodyPr>
            <a:normAutofit fontScale="40000" lnSpcReduction="20000"/>
          </a:bodyPr>
          <a:lstStyle>
            <a:lvl1pPr marL="0" marR="0" indent="0" algn="l" defTabSz="2438338" rtl="0" latinLnBrk="0">
              <a:lnSpc>
                <a:spcPct val="90000"/>
              </a:lnSpc>
              <a:spcBef>
                <a:spcPts val="4500"/>
              </a:spcBef>
              <a:spcAft>
                <a:spcPts val="0"/>
              </a:spcAft>
              <a:buClrTx/>
              <a:buSzPct val="123000"/>
              <a:buFontTx/>
              <a:buNone/>
              <a:tabLst/>
              <a:defRPr sz="3000" b="0" i="0" u="none" strike="noStrike" cap="none" spc="0" baseline="0">
                <a:solidFill>
                  <a:srgbClr val="000000"/>
                </a:solidFill>
                <a:uFillTx/>
                <a:latin typeface="Avenir" panose="020B0503020203020204"/>
                <a:ea typeface="+mn-ea"/>
                <a:cs typeface="+mn-cs"/>
                <a:sym typeface="Helvetica Neue"/>
              </a:defRPr>
            </a:lvl1pPr>
            <a:lvl2pPr marL="609600" marR="0" indent="0" algn="l" defTabSz="2438338" rtl="0" latinLnBrk="0">
              <a:lnSpc>
                <a:spcPct val="90000"/>
              </a:lnSpc>
              <a:spcBef>
                <a:spcPts val="4500"/>
              </a:spcBef>
              <a:spcAft>
                <a:spcPts val="0"/>
              </a:spcAft>
              <a:buClrTx/>
              <a:buSzPct val="123000"/>
              <a:buFontTx/>
              <a:buNone/>
              <a:tabLst/>
              <a:defRPr sz="3000" b="0" i="0" u="none" strike="noStrike" cap="none" spc="0" baseline="0">
                <a:solidFill>
                  <a:srgbClr val="000000"/>
                </a:solidFill>
                <a:uFillTx/>
                <a:latin typeface="Avenir" panose="020B0503020203020204"/>
                <a:ea typeface="+mn-ea"/>
                <a:cs typeface="+mn-cs"/>
                <a:sym typeface="Helvetica Neue"/>
              </a:defRPr>
            </a:lvl2pPr>
            <a:lvl3pPr marL="1219200" marR="0" indent="0" algn="l" defTabSz="2438338" rtl="0" latinLnBrk="0">
              <a:lnSpc>
                <a:spcPct val="90000"/>
              </a:lnSpc>
              <a:spcBef>
                <a:spcPts val="4500"/>
              </a:spcBef>
              <a:spcAft>
                <a:spcPts val="0"/>
              </a:spcAft>
              <a:buClrTx/>
              <a:buSzPct val="123000"/>
              <a:buFontTx/>
              <a:buNone/>
              <a:tabLst/>
              <a:defRPr sz="3000" b="0" i="0" u="none" strike="noStrike" cap="none" spc="0" baseline="0">
                <a:solidFill>
                  <a:srgbClr val="000000"/>
                </a:solidFill>
                <a:uFillTx/>
                <a:latin typeface="Avenir" panose="020B0503020203020204"/>
                <a:ea typeface="+mn-ea"/>
                <a:cs typeface="+mn-cs"/>
                <a:sym typeface="Helvetica Neue"/>
              </a:defRPr>
            </a:lvl3pPr>
            <a:lvl4pPr marL="1828800" marR="0" indent="0" algn="l" defTabSz="2438338" rtl="0" latinLnBrk="0">
              <a:lnSpc>
                <a:spcPct val="90000"/>
              </a:lnSpc>
              <a:spcBef>
                <a:spcPts val="4500"/>
              </a:spcBef>
              <a:spcAft>
                <a:spcPts val="0"/>
              </a:spcAft>
              <a:buClrTx/>
              <a:buSzPct val="123000"/>
              <a:buFontTx/>
              <a:buNone/>
              <a:tabLst/>
              <a:defRPr sz="3000" b="0" i="0" u="none" strike="noStrike" cap="none" spc="0" baseline="0">
                <a:solidFill>
                  <a:srgbClr val="000000"/>
                </a:solidFill>
                <a:uFillTx/>
                <a:latin typeface="Avenir" panose="020B0503020203020204"/>
                <a:ea typeface="+mn-ea"/>
                <a:cs typeface="+mn-cs"/>
                <a:sym typeface="Helvetica Neue"/>
              </a:defRPr>
            </a:lvl4pPr>
            <a:lvl5pPr marL="2438400" marR="0" indent="0" algn="l" defTabSz="2438338" rtl="0" latinLnBrk="0">
              <a:lnSpc>
                <a:spcPct val="90000"/>
              </a:lnSpc>
              <a:spcBef>
                <a:spcPts val="4500"/>
              </a:spcBef>
              <a:spcAft>
                <a:spcPts val="0"/>
              </a:spcAft>
              <a:buClrTx/>
              <a:buSzPct val="123000"/>
              <a:buFontTx/>
              <a:buNone/>
              <a:tabLst/>
              <a:defRPr sz="3000" b="0" i="0" u="none" strike="noStrike" cap="none" spc="0" baseline="0">
                <a:solidFill>
                  <a:srgbClr val="000000"/>
                </a:solidFill>
                <a:uFillTx/>
                <a:latin typeface="Avenir" panose="020B0503020203020204"/>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342900" indent="-342900" algn="just" defTabSz="914400" fontAlgn="base">
              <a:lnSpc>
                <a:spcPct val="170000"/>
              </a:lnSpc>
              <a:buFont typeface="Arial" panose="020B0604020202020204" pitchFamily="34" charset="0"/>
              <a:buChar char="•"/>
            </a:pPr>
            <a:r>
              <a:rPr lang="it-IT" sz="6200" dirty="0">
                <a:solidFill>
                  <a:srgbClr val="002060"/>
                </a:solidFill>
                <a:latin typeface="Titillium Web" panose="020B0604020202020204"/>
              </a:rPr>
              <a:t>All’indirizzo </a:t>
            </a:r>
            <a:r>
              <a:rPr lang="it-IT" sz="6200" dirty="0">
                <a:solidFill>
                  <a:srgbClr val="002060"/>
                </a:solidFill>
                <a:latin typeface="Titillium Web" panose="020B0604020202020204"/>
                <a:hlinkClick r:id="rId2"/>
              </a:rPr>
              <a:t>https://conservatoriqualificati.agid.gov.it</a:t>
            </a:r>
            <a:r>
              <a:rPr lang="it-IT" sz="6200" dirty="0">
                <a:solidFill>
                  <a:srgbClr val="002060"/>
                </a:solidFill>
                <a:latin typeface="Titillium Web" panose="020B0604020202020204"/>
              </a:rPr>
              <a:t>:</a:t>
            </a:r>
          </a:p>
          <a:p>
            <a:pPr lvl="1" hangingPunct="1"/>
            <a:endParaRPr lang="it-IT" sz="1500" dirty="0">
              <a:latin typeface="Titillium Web" panose="020B0604020202020204"/>
            </a:endParaRPr>
          </a:p>
          <a:p>
            <a:pPr lvl="1" hangingPunct="1"/>
            <a:endParaRPr lang="it-IT" sz="1500" dirty="0">
              <a:latin typeface="Titillium Web" panose="020B0604020202020204"/>
            </a:endParaRPr>
          </a:p>
          <a:p>
            <a:pPr lvl="1" hangingPunct="1"/>
            <a:endParaRPr lang="it-IT" sz="1500" dirty="0">
              <a:latin typeface="Titillium Web" panose="020B0604020202020204"/>
            </a:endParaRPr>
          </a:p>
          <a:p>
            <a:pPr lvl="1" hangingPunct="1"/>
            <a:endParaRPr lang="it-IT" sz="1500" dirty="0">
              <a:latin typeface="Titillium Web" panose="020B0604020202020204"/>
            </a:endParaRPr>
          </a:p>
          <a:p>
            <a:pPr algn="ctr" hangingPunct="1"/>
            <a:r>
              <a:rPr lang="it-IT" sz="6400" dirty="0">
                <a:solidFill>
                  <a:srgbClr val="002060"/>
                </a:solidFill>
                <a:latin typeface="Titillium Web" panose="020B0604020202020204"/>
              </a:rPr>
              <a:t>Quasi 50 conservatori iscritti</a:t>
            </a:r>
            <a:endParaRPr lang="it-IT" sz="5000" dirty="0">
              <a:solidFill>
                <a:srgbClr val="0070C0"/>
              </a:solidFill>
              <a:latin typeface="Titillium Web" panose="020B0604020202020204"/>
            </a:endParaRPr>
          </a:p>
          <a:p>
            <a:pPr lvl="1" hangingPunct="1">
              <a:buFont typeface="Wingdings" panose="05000000000000000000" pitchFamily="2" charset="2"/>
              <a:buChar char="ü"/>
            </a:pPr>
            <a:endParaRPr lang="it-IT" sz="1500" dirty="0">
              <a:latin typeface="Titillium Web" panose="020B0604020202020204"/>
            </a:endParaRPr>
          </a:p>
          <a:p>
            <a:pPr lvl="1" hangingPunct="1">
              <a:buFont typeface="Wingdings" panose="05000000000000000000" pitchFamily="2" charset="2"/>
              <a:buChar char="ü"/>
            </a:pPr>
            <a:endParaRPr lang="it-IT" sz="1500" dirty="0">
              <a:latin typeface="Titillium Web" panose="020B0604020202020204"/>
            </a:endParaRPr>
          </a:p>
        </p:txBody>
      </p:sp>
      <p:pic>
        <p:nvPicPr>
          <p:cNvPr id="7" name="Immagine 6"/>
          <p:cNvPicPr>
            <a:picLocks noChangeAspect="1"/>
          </p:cNvPicPr>
          <p:nvPr/>
        </p:nvPicPr>
        <p:blipFill>
          <a:blip r:embed="rId3"/>
          <a:stretch>
            <a:fillRect/>
          </a:stretch>
        </p:blipFill>
        <p:spPr>
          <a:xfrm>
            <a:off x="1214438" y="2768153"/>
            <a:ext cx="8843962" cy="2399001"/>
          </a:xfrm>
          <a:prstGeom prst="rect">
            <a:avLst/>
          </a:prstGeom>
        </p:spPr>
      </p:pic>
      <p:sp>
        <p:nvSpPr>
          <p:cNvPr id="8"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22</a:t>
            </a:fld>
            <a:endParaRPr sz="1100">
              <a:solidFill>
                <a:schemeClr val="lt1"/>
              </a:solidFill>
              <a:latin typeface="Titillium Web"/>
              <a:ea typeface="Titillium Web"/>
              <a:cs typeface="Titillium Web"/>
              <a:sym typeface="Titillium Web"/>
            </a:endParaRPr>
          </a:p>
        </p:txBody>
      </p:sp>
      <p:sp>
        <p:nvSpPr>
          <p:cNvPr id="9"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Google Shape;119;p16" descr="Immagine che contiene testo, clipart&#10;&#10;Descrizione generata automaticamente"/>
          <p:cNvPicPr preferRelativeResize="0"/>
          <p:nvPr/>
        </p:nvPicPr>
        <p:blipFill rotWithShape="1">
          <a:blip r:embed="rId4">
            <a:alphaModFix/>
          </a:blip>
          <a:srcRect/>
          <a:stretch/>
        </p:blipFill>
        <p:spPr>
          <a:xfrm>
            <a:off x="931502" y="6279901"/>
            <a:ext cx="2543175" cy="542925"/>
          </a:xfrm>
          <a:prstGeom prst="rect">
            <a:avLst/>
          </a:prstGeom>
          <a:noFill/>
          <a:ln>
            <a:noFill/>
          </a:ln>
        </p:spPr>
      </p:pic>
      <p:pic>
        <p:nvPicPr>
          <p:cNvPr id="11" name="Google Shape;120;p16"/>
          <p:cNvPicPr preferRelativeResize="0"/>
          <p:nvPr/>
        </p:nvPicPr>
        <p:blipFill rotWithShape="1">
          <a:blip r:embed="rId5">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65885571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91896" y="1496441"/>
            <a:ext cx="10208172" cy="3807920"/>
          </a:xfrm>
        </p:spPr>
        <p:txBody>
          <a:bodyPr>
            <a:noAutofit/>
          </a:bodyPr>
          <a:lstStyle/>
          <a:p>
            <a:pPr algn="just"/>
            <a:r>
              <a:rPr lang="it-IT" sz="1600" dirty="0">
                <a:latin typeface="Titillium Web"/>
              </a:rPr>
              <a:t>Il documento informatico è formato mediante una delle seguenti modalità:</a:t>
            </a:r>
          </a:p>
          <a:p>
            <a:pPr marL="514350" indent="-514350" algn="just">
              <a:buClr>
                <a:schemeClr val="accent5">
                  <a:lumMod val="50000"/>
                </a:schemeClr>
              </a:buClr>
              <a:buSzPct val="100000"/>
              <a:buFont typeface="Arial" panose="020B0604020202020204" pitchFamily="34" charset="0"/>
              <a:buChar char="•"/>
            </a:pPr>
            <a:r>
              <a:rPr lang="it-IT" sz="1600" dirty="0">
                <a:latin typeface="Titillium Web"/>
              </a:rPr>
              <a:t>creazione tramite </a:t>
            </a:r>
            <a:r>
              <a:rPr lang="it-IT" sz="1600" b="1" dirty="0">
                <a:latin typeface="Titillium Web"/>
              </a:rPr>
              <a:t>l’utilizzo di strumenti software </a:t>
            </a:r>
            <a:r>
              <a:rPr lang="it-IT" sz="1600" dirty="0">
                <a:latin typeface="Titillium Web"/>
              </a:rPr>
              <a:t>o servizi </a:t>
            </a:r>
            <a:r>
              <a:rPr lang="it-IT" sz="1600" dirty="0" err="1">
                <a:latin typeface="Titillium Web"/>
              </a:rPr>
              <a:t>cloud</a:t>
            </a:r>
            <a:r>
              <a:rPr lang="it-IT" sz="1600" dirty="0">
                <a:latin typeface="Titillium Web"/>
              </a:rPr>
              <a:t> qualificati che assicurino la produzione di documenti nei formati e nel rispetto delle regole di interoperabilità di cui all'allegato 2;</a:t>
            </a:r>
          </a:p>
          <a:p>
            <a:pPr marL="514350" indent="-514350" algn="just">
              <a:buClr>
                <a:schemeClr val="accent5">
                  <a:lumMod val="50000"/>
                </a:schemeClr>
              </a:buClr>
              <a:buSzPct val="100000"/>
              <a:buFont typeface="Arial" panose="020B0604020202020204" pitchFamily="34" charset="0"/>
              <a:buChar char="•"/>
            </a:pPr>
            <a:r>
              <a:rPr lang="it-IT" sz="1600" b="1" dirty="0">
                <a:latin typeface="Titillium Web"/>
              </a:rPr>
              <a:t>acquisizione di un documento informatico </a:t>
            </a:r>
            <a:r>
              <a:rPr lang="it-IT" sz="1600" dirty="0">
                <a:latin typeface="Titillium Web"/>
              </a:rPr>
              <a:t>per via telematica o su supporto informatico, acquisizione della copia per immagine su supporto informatico di un documento analogico, acquisizione della copia informatica di un documento analogico;</a:t>
            </a:r>
          </a:p>
          <a:p>
            <a:pPr marL="514350" indent="-514350" algn="just">
              <a:buClr>
                <a:schemeClr val="accent5">
                  <a:lumMod val="50000"/>
                </a:schemeClr>
              </a:buClr>
              <a:buSzPct val="100000"/>
              <a:buFont typeface="Arial" panose="020B0604020202020204" pitchFamily="34" charset="0"/>
              <a:buChar char="•"/>
            </a:pPr>
            <a:r>
              <a:rPr lang="it-IT" sz="1600" b="1" dirty="0">
                <a:latin typeface="Titillium Web"/>
              </a:rPr>
              <a:t>memorizzazione su supporto informatico</a:t>
            </a:r>
            <a:r>
              <a:rPr lang="it-IT" sz="1600" dirty="0">
                <a:latin typeface="Titillium Web"/>
              </a:rPr>
              <a:t> in formato digitale delle informazioni risultanti da transazioni o processi informatici o dalla presentazione telematica di dati attraverso moduli o formulari resi disponibili all’utente;</a:t>
            </a:r>
          </a:p>
          <a:p>
            <a:pPr marL="514350" indent="-514350" algn="just">
              <a:buClr>
                <a:schemeClr val="accent5">
                  <a:lumMod val="50000"/>
                </a:schemeClr>
              </a:buClr>
              <a:buSzPct val="100000"/>
              <a:buFont typeface="Arial" panose="020B0604020202020204" pitchFamily="34" charset="0"/>
              <a:buChar char="•"/>
            </a:pPr>
            <a:r>
              <a:rPr lang="it-IT" sz="1600" b="1" dirty="0">
                <a:latin typeface="Titillium Web"/>
              </a:rPr>
              <a:t>generazione o raggruppamento anche in via automatica </a:t>
            </a:r>
            <a:r>
              <a:rPr lang="it-IT" sz="1600" dirty="0">
                <a:latin typeface="Titillium Web"/>
              </a:rPr>
              <a:t>di un insieme di dati o registrazioni, provenienti da una o più banche dati, anche appartenenti a più soggetti </a:t>
            </a:r>
            <a:r>
              <a:rPr lang="it-IT" sz="1600" dirty="0" err="1">
                <a:latin typeface="Titillium Web"/>
              </a:rPr>
              <a:t>interoperanti</a:t>
            </a:r>
            <a:r>
              <a:rPr lang="it-IT" sz="1600" dirty="0">
                <a:latin typeface="Titillium Web"/>
              </a:rPr>
              <a:t>, secondo una struttura logica predeterminata e memorizzata in forma statica.</a:t>
            </a:r>
          </a:p>
          <a:p>
            <a:pPr marL="514350" indent="-514350" algn="just">
              <a:buClr>
                <a:schemeClr val="accent5">
                  <a:lumMod val="50000"/>
                </a:schemeClr>
              </a:buClr>
              <a:buSzPct val="100000"/>
              <a:buFont typeface="Arial" panose="020B0604020202020204" pitchFamily="34" charset="0"/>
              <a:buChar char="•"/>
            </a:pPr>
            <a:r>
              <a:rPr lang="it-IT" sz="1600" dirty="0">
                <a:latin typeface="Titillium Web"/>
              </a:rPr>
              <a:t>Il documento informatico deve essere </a:t>
            </a:r>
            <a:r>
              <a:rPr lang="it-IT" sz="1600" b="1" dirty="0">
                <a:latin typeface="Titillium Web"/>
              </a:rPr>
              <a:t>identificato in modo univoco e persistente</a:t>
            </a:r>
            <a:r>
              <a:rPr lang="it-IT" sz="1600" dirty="0">
                <a:latin typeface="Titillium Web"/>
              </a:rPr>
              <a:t>.</a:t>
            </a:r>
          </a:p>
          <a:p>
            <a:pPr marL="514350" indent="-514350" algn="just">
              <a:buClr>
                <a:schemeClr val="accent5">
                  <a:lumMod val="50000"/>
                </a:schemeClr>
              </a:buClr>
              <a:buSzPct val="100000"/>
              <a:buFont typeface="Arial" panose="020B0604020202020204" pitchFamily="34" charset="0"/>
              <a:buChar char="•"/>
            </a:pPr>
            <a:r>
              <a:rPr lang="it-IT" sz="1600" dirty="0">
                <a:latin typeface="Titillium Web"/>
              </a:rPr>
              <a:t>Al momento della formazione del documento informatico immodificabile, devono essere generati e associati permanentemente ad esso </a:t>
            </a:r>
            <a:r>
              <a:rPr lang="it-IT" sz="1600" b="1" dirty="0">
                <a:latin typeface="Titillium Web"/>
              </a:rPr>
              <a:t>i relativi metadati</a:t>
            </a:r>
            <a:r>
              <a:rPr lang="it-IT" sz="1600" dirty="0">
                <a:latin typeface="Titillium Web"/>
              </a:rPr>
              <a:t>.</a:t>
            </a:r>
          </a:p>
        </p:txBody>
      </p:sp>
      <p:sp>
        <p:nvSpPr>
          <p:cNvPr id="3" name="Google Shape;74;p9"/>
          <p:cNvSpPr txBox="1"/>
          <p:nvPr/>
        </p:nvSpPr>
        <p:spPr>
          <a:xfrm>
            <a:off x="296915" y="174410"/>
            <a:ext cx="12161785"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La formazione del documento informatico</a:t>
            </a:r>
            <a:endParaRPr lang="it-IT" sz="3600" dirty="0">
              <a:latin typeface="Calibri" panose="020F0502020204030204" pitchFamily="34" charset="0"/>
              <a:cs typeface="Calibri" panose="020F0502020204030204" pitchFamily="34" charset="0"/>
            </a:endParaRPr>
          </a:p>
        </p:txBody>
      </p:sp>
      <p:sp>
        <p:nvSpPr>
          <p:cNvPr id="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23</a:t>
            </a:fld>
            <a:endParaRPr sz="1100">
              <a:solidFill>
                <a:schemeClr val="lt1"/>
              </a:solidFill>
              <a:latin typeface="Titillium Web"/>
              <a:ea typeface="Titillium Web"/>
              <a:cs typeface="Titillium Web"/>
              <a:sym typeface="Titillium Web"/>
            </a:endParaRPr>
          </a:p>
        </p:txBody>
      </p:sp>
      <p:sp>
        <p:nvSpPr>
          <p:cNvPr id="5"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119;p16" descr="Immagine che contiene testo, clipart&#10;&#10;Descrizione generata automaticamente"/>
          <p:cNvPicPr preferRelativeResize="0"/>
          <p:nvPr/>
        </p:nvPicPr>
        <p:blipFill rotWithShape="1">
          <a:blip r:embed="rId2">
            <a:alphaModFix/>
          </a:blip>
          <a:srcRect/>
          <a:stretch/>
        </p:blipFill>
        <p:spPr>
          <a:xfrm>
            <a:off x="931502" y="6279901"/>
            <a:ext cx="2543175" cy="542925"/>
          </a:xfrm>
          <a:prstGeom prst="rect">
            <a:avLst/>
          </a:prstGeom>
          <a:noFill/>
          <a:ln>
            <a:noFill/>
          </a:ln>
        </p:spPr>
      </p:pic>
      <p:pic>
        <p:nvPicPr>
          <p:cNvPr id="7" name="Google Shape;120;p16"/>
          <p:cNvPicPr preferRelativeResize="0"/>
          <p:nvPr/>
        </p:nvPicPr>
        <p:blipFill rotWithShape="1">
          <a:blip r:embed="rId3">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192770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p9">
            <a:extLst>
              <a:ext uri="{FF2B5EF4-FFF2-40B4-BE49-F238E27FC236}">
                <a16:creationId xmlns:a16="http://schemas.microsoft.com/office/drawing/2014/main" xmlns="" id="{5C0697D6-12E8-44E4-A112-20CCD82A3AA3}"/>
              </a:ext>
            </a:extLst>
          </p:cNvPr>
          <p:cNvSpPr txBox="1"/>
          <p:nvPr/>
        </p:nvSpPr>
        <p:spPr>
          <a:xfrm>
            <a:off x="866424" y="665872"/>
            <a:ext cx="7547221" cy="575333"/>
          </a:xfrm>
          <a:prstGeom prst="rect">
            <a:avLst/>
          </a:prstGeom>
          <a:noFill/>
          <a:ln>
            <a:noFill/>
          </a:ln>
        </p:spPr>
        <p:txBody>
          <a:bodyPr spcFirstLastPara="1" wrap="square" lIns="68569" tIns="34275" rIns="68569" bIns="34275" anchor="ctr" anchorCtr="0">
            <a:noAutofit/>
          </a:bodyPr>
          <a:lstStyle/>
          <a:p>
            <a:pPr>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L’importanza dei metadati</a:t>
            </a:r>
            <a:endParaRPr lang="it-IT" sz="3600" b="1" dirty="0">
              <a:solidFill>
                <a:srgbClr val="002060"/>
              </a:solidFill>
              <a:latin typeface="Calibri" panose="020F0502020204030204" pitchFamily="34" charset="0"/>
              <a:ea typeface="Calibri"/>
              <a:cs typeface="Calibri" panose="020F0502020204030204" pitchFamily="34" charset="0"/>
            </a:endParaRPr>
          </a:p>
        </p:txBody>
      </p:sp>
      <p:sp>
        <p:nvSpPr>
          <p:cNvPr id="3" name="Rettangolo 12">
            <a:extLst>
              <a:ext uri="{FF2B5EF4-FFF2-40B4-BE49-F238E27FC236}">
                <a16:creationId xmlns:a16="http://schemas.microsoft.com/office/drawing/2014/main" xmlns="" id="{44897C07-12C4-40AA-853A-DAB770A4E026}"/>
              </a:ext>
            </a:extLst>
          </p:cNvPr>
          <p:cNvSpPr/>
          <p:nvPr/>
        </p:nvSpPr>
        <p:spPr>
          <a:xfrm>
            <a:off x="1317405" y="1668739"/>
            <a:ext cx="8679366" cy="4101605"/>
          </a:xfrm>
          <a:prstGeom prst="rect">
            <a:avLst/>
          </a:prstGeom>
          <a:noFill/>
          <a:ln cap="flat">
            <a:noFill/>
            <a:prstDash val="solid"/>
          </a:ln>
        </p:spPr>
        <p:txBody>
          <a:bodyPr vert="horz" wrap="square" lIns="38576" tIns="19289" rIns="38576" bIns="19289" anchor="t" anchorCtr="0" compatLnSpc="1">
            <a:spAutoFit/>
          </a:bodyPr>
          <a:lstStyle/>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1600" dirty="0">
                <a:solidFill>
                  <a:srgbClr val="002060"/>
                </a:solidFill>
                <a:latin typeface="Titillium Web" panose="020B0604020202020204"/>
                <a:cs typeface="Calibri" panose="020F0502020204030204" pitchFamily="34" charset="0"/>
                <a:sym typeface="Arial" panose="020B0604020202020204" pitchFamily="34" charset="0"/>
              </a:rPr>
              <a:t> L’utilizzo dei cosiddetti metadati serve a definire un </a:t>
            </a:r>
            <a:r>
              <a:rPr lang="it-IT" sz="1600" b="1" dirty="0">
                <a:solidFill>
                  <a:srgbClr val="002060"/>
                </a:solidFill>
                <a:latin typeface="Titillium Web" panose="020B0604020202020204"/>
                <a:cs typeface="Calibri" panose="020F0502020204030204" pitchFamily="34" charset="0"/>
                <a:sym typeface="Arial" panose="020B0604020202020204" pitchFamily="34" charset="0"/>
              </a:rPr>
              <a:t>insieme di informazioni </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sui dati.</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1600" dirty="0">
                <a:solidFill>
                  <a:srgbClr val="002060"/>
                </a:solidFill>
                <a:latin typeface="Titillium Web" panose="020B0604020202020204"/>
                <a:cs typeface="Calibri" panose="020F0502020204030204" pitchFamily="34" charset="0"/>
                <a:sym typeface="Arial" panose="020B0604020202020204" pitchFamily="34" charset="0"/>
              </a:rPr>
              <a:t>Sono spesso definiti anche come “</a:t>
            </a:r>
            <a:r>
              <a:rPr lang="it-IT" sz="1600" b="1" dirty="0">
                <a:solidFill>
                  <a:srgbClr val="002060"/>
                </a:solidFill>
                <a:latin typeface="Titillium Web" panose="020B0604020202020204"/>
                <a:cs typeface="Calibri" panose="020F0502020204030204" pitchFamily="34" charset="0"/>
                <a:sym typeface="Arial" panose="020B0604020202020204" pitchFamily="34" charset="0"/>
              </a:rPr>
              <a:t>dati sui dati</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 Il termine deriva dall’inglese «</a:t>
            </a:r>
            <a:r>
              <a:rPr lang="it-IT" sz="1600" dirty="0" err="1">
                <a:solidFill>
                  <a:srgbClr val="002060"/>
                </a:solidFill>
                <a:latin typeface="Titillium Web" panose="020B0604020202020204"/>
                <a:cs typeface="Calibri" panose="020F0502020204030204" pitchFamily="34" charset="0"/>
                <a:sym typeface="Arial" panose="020B0604020202020204" pitchFamily="34" charset="0"/>
              </a:rPr>
              <a:t>metadata</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 che trae origine dal prefisso meta- (dalla preposizione greca metà “al di sopra”) e dal plurale neutro latino data ossia “i dati”.</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1600" dirty="0">
                <a:solidFill>
                  <a:srgbClr val="002060"/>
                </a:solidFill>
                <a:latin typeface="Titillium Web" panose="020B0604020202020204"/>
                <a:cs typeface="Calibri" panose="020F0502020204030204" pitchFamily="34" charset="0"/>
                <a:sym typeface="Arial" panose="020B0604020202020204" pitchFamily="34" charset="0"/>
              </a:rPr>
              <a:t>Nell’ambito degli archivi digitali i metadati sono </a:t>
            </a:r>
            <a:r>
              <a:rPr lang="it-IT" sz="1600" b="1" dirty="0">
                <a:solidFill>
                  <a:srgbClr val="002060"/>
                </a:solidFill>
                <a:latin typeface="Titillium Web" panose="020B0604020202020204"/>
                <a:cs typeface="Calibri" panose="020F0502020204030204" pitchFamily="34" charset="0"/>
                <a:sym typeface="Arial" panose="020B0604020202020204" pitchFamily="34" charset="0"/>
              </a:rPr>
              <a:t>le informazioni di cui bisogna dotare il documento informatico</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 per poterlo correttamente formare, gestire e conservare nel tempo.</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1600" dirty="0">
                <a:solidFill>
                  <a:srgbClr val="002060"/>
                </a:solidFill>
                <a:latin typeface="Titillium Web" panose="020B0604020202020204"/>
                <a:cs typeface="Calibri" panose="020F0502020204030204" pitchFamily="34" charset="0"/>
                <a:sym typeface="Arial" panose="020B0604020202020204" pitchFamily="34" charset="0"/>
              </a:rPr>
              <a:t>Il documento informatico è infatti </a:t>
            </a:r>
            <a:r>
              <a:rPr lang="it-IT" sz="1600" b="1" dirty="0">
                <a:solidFill>
                  <a:srgbClr val="002060"/>
                </a:solidFill>
                <a:latin typeface="Titillium Web" panose="020B0604020202020204"/>
                <a:cs typeface="Calibri" panose="020F0502020204030204" pitchFamily="34" charset="0"/>
                <a:sym typeface="Arial" panose="020B0604020202020204" pitchFamily="34" charset="0"/>
              </a:rPr>
              <a:t>privo della componente materiale </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costituita dalla carta ed è memorizzato in sistemi che contengono moltissimi oggetti digitali. </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1600" dirty="0">
                <a:solidFill>
                  <a:srgbClr val="002060"/>
                </a:solidFill>
                <a:latin typeface="Titillium Web" panose="020B0604020202020204"/>
                <a:cs typeface="Calibri" panose="020F0502020204030204" pitchFamily="34" charset="0"/>
                <a:sym typeface="Arial" panose="020B0604020202020204" pitchFamily="34" charset="0"/>
              </a:rPr>
              <a:t>Per poter essere conservato, reso accessibile nel tempo, e per poter essere correttamente inserito nel suo contesto, </a:t>
            </a:r>
            <a:r>
              <a:rPr lang="it-IT" sz="1600" b="1" dirty="0">
                <a:solidFill>
                  <a:srgbClr val="002060"/>
                </a:solidFill>
                <a:latin typeface="Titillium Web" panose="020B0604020202020204"/>
                <a:cs typeface="Calibri" panose="020F0502020204030204" pitchFamily="34" charset="0"/>
                <a:sym typeface="Arial" panose="020B0604020202020204" pitchFamily="34" charset="0"/>
              </a:rPr>
              <a:t>deve essere posto in relazione ad un insieme di informazioni </a:t>
            </a:r>
            <a:r>
              <a:rPr lang="it-IT" sz="1600" dirty="0">
                <a:solidFill>
                  <a:srgbClr val="002060"/>
                </a:solidFill>
                <a:latin typeface="Titillium Web" panose="020B0604020202020204"/>
                <a:cs typeface="Calibri" panose="020F0502020204030204" pitchFamily="34" charset="0"/>
                <a:sym typeface="Arial" panose="020B0604020202020204" pitchFamily="34" charset="0"/>
              </a:rPr>
              <a:t>che lo descrivano a vari livelli.</a:t>
            </a:r>
          </a:p>
        </p:txBody>
      </p:sp>
      <p:sp>
        <p:nvSpPr>
          <p:cNvPr id="8"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24</a:t>
            </a:fld>
            <a:endParaRPr sz="1100" dirty="0">
              <a:solidFill>
                <a:schemeClr val="lt1"/>
              </a:solidFill>
              <a:latin typeface="Titillium Web"/>
              <a:ea typeface="Titillium Web"/>
              <a:cs typeface="Titillium Web"/>
              <a:sym typeface="Titillium Web"/>
            </a:endParaRPr>
          </a:p>
        </p:txBody>
      </p:sp>
      <p:sp>
        <p:nvSpPr>
          <p:cNvPr id="9"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Google Shape;119;p16" descr="Immagine che contiene testo, clipart&#10;&#10;Descrizione generata automaticamente"/>
          <p:cNvPicPr preferRelativeResize="0"/>
          <p:nvPr/>
        </p:nvPicPr>
        <p:blipFill rotWithShape="1">
          <a:blip r:embed="rId2">
            <a:alphaModFix/>
          </a:blip>
          <a:srcRect/>
          <a:stretch/>
        </p:blipFill>
        <p:spPr>
          <a:xfrm>
            <a:off x="931502" y="6279901"/>
            <a:ext cx="2543175" cy="542925"/>
          </a:xfrm>
          <a:prstGeom prst="rect">
            <a:avLst/>
          </a:prstGeom>
          <a:noFill/>
          <a:ln>
            <a:noFill/>
          </a:ln>
        </p:spPr>
      </p:pic>
      <p:pic>
        <p:nvPicPr>
          <p:cNvPr id="11" name="Google Shape;120;p16"/>
          <p:cNvPicPr preferRelativeResize="0"/>
          <p:nvPr/>
        </p:nvPicPr>
        <p:blipFill rotWithShape="1">
          <a:blip r:embed="rId3">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78132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Viene riportato un esempio dei metadati associati al documento informatico. i campi della tabella sono i seguenti:&#10;informazione, sottocampi, valori ammessi, tipo dato, obbligatorietà, nuova definizione, definizione" title="Tabella metadati ">
            <a:extLst>
              <a:ext uri="{FF2B5EF4-FFF2-40B4-BE49-F238E27FC236}">
                <a16:creationId xmlns:a16="http://schemas.microsoft.com/office/drawing/2014/main" xmlns="" id="{57ECA27C-D3F3-42AB-BA74-B14E8A8E9F71}"/>
              </a:ext>
            </a:extLst>
          </p:cNvPr>
          <p:cNvPicPr>
            <a:picLocks noChangeAspect="1"/>
          </p:cNvPicPr>
          <p:nvPr/>
        </p:nvPicPr>
        <p:blipFill>
          <a:blip r:embed="rId2"/>
          <a:stretch>
            <a:fillRect/>
          </a:stretch>
        </p:blipFill>
        <p:spPr>
          <a:xfrm rot="21348412">
            <a:off x="8515773" y="2498040"/>
            <a:ext cx="3258285" cy="1337434"/>
          </a:xfrm>
          <a:prstGeom prst="rect">
            <a:avLst/>
          </a:prstGeom>
        </p:spPr>
      </p:pic>
      <p:sp>
        <p:nvSpPr>
          <p:cNvPr id="2" name="Google Shape;74;p9">
            <a:extLst>
              <a:ext uri="{FF2B5EF4-FFF2-40B4-BE49-F238E27FC236}">
                <a16:creationId xmlns:a16="http://schemas.microsoft.com/office/drawing/2014/main" xmlns="" id="{5C0697D6-12E8-44E4-A112-20CCD82A3AA3}"/>
              </a:ext>
            </a:extLst>
          </p:cNvPr>
          <p:cNvSpPr txBox="1"/>
          <p:nvPr/>
        </p:nvSpPr>
        <p:spPr>
          <a:xfrm>
            <a:off x="453234" y="174410"/>
            <a:ext cx="10062961"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L’allegato 5 - I metadati 1/3</a:t>
            </a:r>
            <a:endParaRPr lang="it-IT" sz="3200" dirty="0">
              <a:latin typeface="Calibri" panose="020F0502020204030204" pitchFamily="34" charset="0"/>
              <a:cs typeface="Calibri" panose="020F0502020204030204" pitchFamily="34" charset="0"/>
            </a:endParaRPr>
          </a:p>
        </p:txBody>
      </p:sp>
      <p:sp>
        <p:nvSpPr>
          <p:cNvPr id="3" name="Rettangolo 12">
            <a:extLst>
              <a:ext uri="{FF2B5EF4-FFF2-40B4-BE49-F238E27FC236}">
                <a16:creationId xmlns:a16="http://schemas.microsoft.com/office/drawing/2014/main" xmlns="" id="{44897C07-12C4-40AA-853A-DAB770A4E026}"/>
              </a:ext>
            </a:extLst>
          </p:cNvPr>
          <p:cNvSpPr/>
          <p:nvPr/>
        </p:nvSpPr>
        <p:spPr>
          <a:xfrm>
            <a:off x="386583" y="1064219"/>
            <a:ext cx="10494778" cy="4979056"/>
          </a:xfrm>
          <a:prstGeom prst="rect">
            <a:avLst/>
          </a:prstGeom>
          <a:noFill/>
          <a:ln cap="flat">
            <a:noFill/>
            <a:prstDash val="solid"/>
          </a:ln>
        </p:spPr>
        <p:txBody>
          <a:bodyPr vert="horz" wrap="square" lIns="51435" tIns="25718" rIns="51435" bIns="25718" anchor="t" anchorCtr="0" compatLnSpc="1">
            <a:spAutoFit/>
          </a:bodyPr>
          <a:lstStyle/>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E’ un allegato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più completo</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soprattutto tenendo in considerazione quanto espresso dagli standard vigenti e dalla letteratura aggiornata in materia. </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E’ stato effettuato un lavoro di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estensione per le tre strutture </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di metadati già presenti nel precedente allegato, ossia: </a:t>
            </a:r>
          </a:p>
          <a:p>
            <a:pPr marL="685800" lvl="1" indent="-34290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i metadati del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documento informatico</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a:t>
            </a:r>
          </a:p>
          <a:p>
            <a:pPr marL="685800" lvl="1" indent="-34290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i metadati del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documento amministrativo informatico</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a:t>
            </a:r>
          </a:p>
          <a:p>
            <a:pPr marL="685800" lvl="1" indent="-34290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i metadati delle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aggregazioni documentali informatiche</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a:t>
            </a:r>
          </a:p>
          <a:p>
            <a:pPr marL="342900" indent="-342900"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 Alcuni metadati sono stati considerati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obbligatori</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altri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facoltativi</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eliminando quindi il concetto di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metadati minimi </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(l’identificativo univoco e persistente, il riferimento temporale, l’oggetto, il soggetto che ha formato il documento e l’eventuale destinatario).</a:t>
            </a:r>
          </a:p>
          <a:p>
            <a:pPr marL="160735" indent="-160735" algn="just">
              <a:lnSpc>
                <a:spcPct val="150000"/>
              </a:lnSpc>
              <a:buSzPct val="100000"/>
              <a:buFont typeface="Wingdings" panose="05000000000000000000" pitchFamily="2" charset="2"/>
              <a:buChar char="§"/>
              <a:defRPr sz="1800" b="0" i="0" u="none" strike="noStrike" kern="0" cap="none" spc="0" baseline="0">
                <a:solidFill>
                  <a:srgbClr val="000000"/>
                </a:solidFill>
                <a:uFillTx/>
              </a:defRPr>
            </a:pPr>
            <a:endParaRPr lang="it-IT" sz="1500" dirty="0">
              <a:solidFill>
                <a:srgbClr val="013360"/>
              </a:solidFill>
              <a:latin typeface="Calibri" panose="020F0502020204030204" pitchFamily="34" charset="0"/>
              <a:cs typeface="Calibri" panose="020F0502020204030204" pitchFamily="34" charset="0"/>
              <a:sym typeface="Arial" panose="020B0604020202020204" pitchFamily="34" charset="0"/>
            </a:endParaRPr>
          </a:p>
        </p:txBody>
      </p:sp>
      <p:sp>
        <p:nvSpPr>
          <p:cNvPr id="5"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25</a:t>
            </a:fld>
            <a:endParaRPr sz="1100" dirty="0">
              <a:solidFill>
                <a:schemeClr val="lt1"/>
              </a:solidFill>
              <a:latin typeface="Titillium Web"/>
              <a:ea typeface="Titillium Web"/>
              <a:cs typeface="Titillium Web"/>
              <a:sym typeface="Titillium Web"/>
            </a:endParaRPr>
          </a:p>
        </p:txBody>
      </p:sp>
      <p:sp>
        <p:nvSpPr>
          <p:cNvPr id="6"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8"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252691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p9">
            <a:extLst>
              <a:ext uri="{FF2B5EF4-FFF2-40B4-BE49-F238E27FC236}">
                <a16:creationId xmlns:a16="http://schemas.microsoft.com/office/drawing/2014/main" xmlns="" id="{5C0697D6-12E8-44E4-A112-20CCD82A3AA3}"/>
              </a:ext>
            </a:extLst>
          </p:cNvPr>
          <p:cNvSpPr txBox="1"/>
          <p:nvPr/>
        </p:nvSpPr>
        <p:spPr>
          <a:xfrm>
            <a:off x="498954" y="135454"/>
            <a:ext cx="10062961"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L’allegato 5 - I metadati 2/3</a:t>
            </a:r>
            <a:endParaRPr lang="it-IT" sz="3200" dirty="0">
              <a:latin typeface="Calibri" panose="020F0502020204030204" pitchFamily="34" charset="0"/>
              <a:cs typeface="Calibri" panose="020F0502020204030204" pitchFamily="34" charset="0"/>
            </a:endParaRPr>
          </a:p>
        </p:txBody>
      </p:sp>
      <p:sp>
        <p:nvSpPr>
          <p:cNvPr id="3" name="Rettangolo 12">
            <a:extLst>
              <a:ext uri="{FF2B5EF4-FFF2-40B4-BE49-F238E27FC236}">
                <a16:creationId xmlns:a16="http://schemas.microsoft.com/office/drawing/2014/main" xmlns="" id="{44897C07-12C4-40AA-853A-DAB770A4E026}"/>
              </a:ext>
            </a:extLst>
          </p:cNvPr>
          <p:cNvSpPr/>
          <p:nvPr/>
        </p:nvSpPr>
        <p:spPr>
          <a:xfrm>
            <a:off x="386583" y="1120634"/>
            <a:ext cx="9808295" cy="4784003"/>
          </a:xfrm>
          <a:prstGeom prst="rect">
            <a:avLst/>
          </a:prstGeom>
          <a:noFill/>
          <a:ln cap="flat">
            <a:noFill/>
            <a:prstDash val="solid"/>
          </a:ln>
        </p:spPr>
        <p:txBody>
          <a:bodyPr vert="horz" wrap="square" lIns="51435" tIns="25718" rIns="51435" bIns="25718" anchor="t" anchorCtr="0" compatLnSpc="1">
            <a:spAutoFit/>
          </a:bodyPr>
          <a:lstStyle/>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Le implementazioni effettuate rispetto all’allegato alla precedente versione delle Linee guida si sono rese necessarie per ottemperare sempre più ai principi di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interoperabilità</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trasparenza</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e conoscenza approfondita del contesto documentale.</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kern="0" dirty="0">
                <a:solidFill>
                  <a:srgbClr val="002060"/>
                </a:solidFill>
                <a:latin typeface="Titillium Web" panose="020B0604020202020204"/>
                <a:cs typeface="Calibri" panose="020F0502020204030204" pitchFamily="34" charset="0"/>
                <a:sym typeface="Arial" panose="020B0604020202020204" pitchFamily="34" charset="0"/>
              </a:rPr>
              <a:t>Gli schemi sono organizzati in modo da indicare per ogni metadato:</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Definizione</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indicazione sulla modalità di utilizzo del metadato;</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Informazione</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il nome;</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err="1">
                <a:solidFill>
                  <a:srgbClr val="002060"/>
                </a:solidFill>
                <a:latin typeface="Calibri" panose="020F0502020204030204" pitchFamily="34" charset="0"/>
                <a:cs typeface="Calibri" panose="020F0502020204030204" pitchFamily="34" charset="0"/>
                <a:sym typeface="Arial" panose="020B0604020202020204" pitchFamily="34" charset="0"/>
              </a:rPr>
              <a:t>Sottocampi</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l’eventuale sottostruttura del metadato complesso;</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Valori ammessi</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valori accettati all’interno del campo;</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Tipo dato</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numerici o alfanumerici;</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Obbligatoriet</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à: l’indicazione di obbligatorietà, eventualmente condizionata;</a:t>
            </a:r>
          </a:p>
          <a:p>
            <a:pPr marL="1200150" lvl="2" indent="-285750" algn="just">
              <a:lnSpc>
                <a:spcPct val="150000"/>
              </a:lnSpc>
              <a:buSzPct val="100000"/>
              <a:buFont typeface="Wingdings" panose="05000000000000000000" pitchFamily="2" charset="2"/>
              <a:buChar char="ü"/>
              <a:defRPr sz="1800" b="0" i="0" u="none" strike="noStrike" kern="0" cap="none" spc="0" baseline="0">
                <a:solidFill>
                  <a:srgbClr val="000000"/>
                </a:solidFill>
                <a:uFillTx/>
              </a:defRPr>
            </a:pPr>
            <a:r>
              <a:rPr lang="it-IT" sz="1500" b="1" dirty="0">
                <a:solidFill>
                  <a:srgbClr val="002060"/>
                </a:solidFill>
                <a:latin typeface="Calibri" panose="020F0502020204030204" pitchFamily="34" charset="0"/>
                <a:cs typeface="Calibri" panose="020F0502020204030204" pitchFamily="34" charset="0"/>
                <a:sym typeface="Arial" panose="020B0604020202020204" pitchFamily="34" charset="0"/>
              </a:rPr>
              <a:t>Nuova definizione</a:t>
            </a:r>
            <a:r>
              <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rPr>
              <a:t>: metadati nuovi o ridefiniti rispetto all’allegato alla normativa precedente.</a:t>
            </a:r>
          </a:p>
        </p:txBody>
      </p:sp>
      <p:sp>
        <p:nvSpPr>
          <p:cNvPr id="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26</a:t>
            </a:fld>
            <a:endParaRPr sz="1100" dirty="0">
              <a:solidFill>
                <a:schemeClr val="lt1"/>
              </a:solidFill>
              <a:latin typeface="Titillium Web"/>
              <a:ea typeface="Titillium Web"/>
              <a:cs typeface="Titillium Web"/>
              <a:sym typeface="Titillium Web"/>
            </a:endParaRPr>
          </a:p>
        </p:txBody>
      </p:sp>
      <p:sp>
        <p:nvSpPr>
          <p:cNvPr id="5"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119;p16" descr="Immagine che contiene testo, clipart&#10;&#10;Descrizione generata automaticamente"/>
          <p:cNvPicPr preferRelativeResize="0"/>
          <p:nvPr/>
        </p:nvPicPr>
        <p:blipFill rotWithShape="1">
          <a:blip r:embed="rId2">
            <a:alphaModFix/>
          </a:blip>
          <a:srcRect/>
          <a:stretch/>
        </p:blipFill>
        <p:spPr>
          <a:xfrm>
            <a:off x="931502" y="6279901"/>
            <a:ext cx="2543175" cy="542925"/>
          </a:xfrm>
          <a:prstGeom prst="rect">
            <a:avLst/>
          </a:prstGeom>
          <a:noFill/>
          <a:ln>
            <a:noFill/>
          </a:ln>
        </p:spPr>
      </p:pic>
      <p:pic>
        <p:nvPicPr>
          <p:cNvPr id="7" name="Google Shape;120;p16"/>
          <p:cNvPicPr preferRelativeResize="0"/>
          <p:nvPr/>
        </p:nvPicPr>
        <p:blipFill rotWithShape="1">
          <a:blip r:embed="rId3">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3982594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p9">
            <a:extLst>
              <a:ext uri="{FF2B5EF4-FFF2-40B4-BE49-F238E27FC236}">
                <a16:creationId xmlns:a16="http://schemas.microsoft.com/office/drawing/2014/main" xmlns="" id="{5C0697D6-12E8-44E4-A112-20CCD82A3AA3}"/>
              </a:ext>
            </a:extLst>
          </p:cNvPr>
          <p:cNvSpPr txBox="1"/>
          <p:nvPr/>
        </p:nvSpPr>
        <p:spPr>
          <a:xfrm>
            <a:off x="877904" y="174410"/>
            <a:ext cx="10062961" cy="767111"/>
          </a:xfrm>
          <a:prstGeom prst="rect">
            <a:avLst/>
          </a:prstGeom>
          <a:noFill/>
          <a:ln>
            <a:noFill/>
          </a:ln>
        </p:spPr>
        <p:txBody>
          <a:bodyPr spcFirstLastPara="1" wrap="square" lIns="91425" tIns="45700" rIns="91425" bIns="45700" anchor="ctr" anchorCtr="0">
            <a:noAutofit/>
          </a:bodyPr>
          <a:lstStyle/>
          <a:p>
            <a:pPr lvl="0">
              <a:lnSpc>
                <a:spcPct val="90000"/>
              </a:lnSpc>
            </a:pPr>
            <a:r>
              <a:rPr lang="it-IT" sz="3600" b="1" dirty="0">
                <a:solidFill>
                  <a:srgbClr val="002060"/>
                </a:solidFill>
                <a:latin typeface="Calibri" panose="020F0502020204030204" pitchFamily="34" charset="0"/>
                <a:ea typeface="Calibri"/>
                <a:cs typeface="Calibri" panose="020F0502020204030204" pitchFamily="34" charset="0"/>
                <a:sym typeface="Calibri"/>
              </a:rPr>
              <a:t>L’allegato 5 - I metadati 3/3</a:t>
            </a:r>
            <a:endParaRPr lang="it-IT" sz="3200" dirty="0">
              <a:latin typeface="Calibri" panose="020F0502020204030204" pitchFamily="34" charset="0"/>
              <a:cs typeface="Calibri" panose="020F0502020204030204" pitchFamily="34" charset="0"/>
            </a:endParaRPr>
          </a:p>
        </p:txBody>
      </p:sp>
      <p:sp>
        <p:nvSpPr>
          <p:cNvPr id="3" name="Rettangolo 12">
            <a:extLst>
              <a:ext uri="{FF2B5EF4-FFF2-40B4-BE49-F238E27FC236}">
                <a16:creationId xmlns:a16="http://schemas.microsoft.com/office/drawing/2014/main" xmlns="" id="{44897C07-12C4-40AA-853A-DAB770A4E026}"/>
              </a:ext>
            </a:extLst>
          </p:cNvPr>
          <p:cNvSpPr/>
          <p:nvPr/>
        </p:nvSpPr>
        <p:spPr>
          <a:xfrm>
            <a:off x="877904" y="1379941"/>
            <a:ext cx="8784712" cy="3283592"/>
          </a:xfrm>
          <a:prstGeom prst="rect">
            <a:avLst/>
          </a:prstGeom>
          <a:noFill/>
          <a:ln cap="flat">
            <a:noFill/>
            <a:prstDash val="solid"/>
          </a:ln>
        </p:spPr>
        <p:txBody>
          <a:bodyPr vert="horz" wrap="square" lIns="51435" tIns="25718" rIns="51435" bIns="25718" anchor="t" anchorCtr="0" compatLnSpc="1">
            <a:spAutoFit/>
          </a:bodyPr>
          <a:lstStyle/>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Gli schemi di metadati relativi al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documento informatico </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e al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documento amministrativo informatico</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 se si esclude, per quest’ultimo caso, l’identificativo legato alla segnatura del protocollo - presentano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sostanziali analogie strutturali</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 alle quali, però, corrispondono particolari e determinati controlli di obbligatorietà e codifica.</a:t>
            </a:r>
          </a:p>
          <a:p>
            <a:pPr marL="257175" indent="-257175" algn="just">
              <a:lnSpc>
                <a:spcPct val="150000"/>
              </a:lnSpc>
              <a:buSzPct val="100000"/>
              <a:buFont typeface="Arial" panose="020B0604020202020204" pitchFamily="34" charset="0"/>
              <a:buChar char="•"/>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anose="020F0502020204030204" pitchFamily="34" charset="0"/>
                <a:sym typeface="Arial" panose="020B0604020202020204" pitchFamily="34" charset="0"/>
              </a:rPr>
              <a:t>Sono stati definiti </a:t>
            </a:r>
            <a:r>
              <a:rPr lang="it-IT" sz="2000" b="1" dirty="0">
                <a:solidFill>
                  <a:srgbClr val="002060"/>
                </a:solidFill>
                <a:latin typeface="Titillium Web" panose="020B0604020202020204"/>
                <a:cs typeface="Calibri" panose="020F0502020204030204" pitchFamily="34" charset="0"/>
                <a:sym typeface="Arial" panose="020B0604020202020204" pitchFamily="34" charset="0"/>
              </a:rPr>
              <a:t>metadati complessi </a:t>
            </a:r>
            <a:r>
              <a:rPr lang="it-IT" sz="2000" dirty="0">
                <a:solidFill>
                  <a:srgbClr val="002060"/>
                </a:solidFill>
                <a:latin typeface="Titillium Web" panose="020B0604020202020204"/>
                <a:cs typeface="Calibri" panose="020F0502020204030204" pitchFamily="34" charset="0"/>
                <a:sym typeface="Arial" panose="020B0604020202020204" pitchFamily="34" charset="0"/>
              </a:rPr>
              <a:t>volti a garantire la massima flessibilità in termini di utilizzo.</a:t>
            </a:r>
            <a:endParaRPr lang="it-IT" sz="1500" dirty="0">
              <a:solidFill>
                <a:srgbClr val="002060"/>
              </a:solidFill>
              <a:latin typeface="Calibri" panose="020F0502020204030204" pitchFamily="34" charset="0"/>
              <a:cs typeface="Calibri" panose="020F0502020204030204" pitchFamily="34" charset="0"/>
              <a:sym typeface="Arial" panose="020B0604020202020204" pitchFamily="34" charset="0"/>
            </a:endParaRPr>
          </a:p>
        </p:txBody>
      </p:sp>
      <p:sp>
        <p:nvSpPr>
          <p:cNvPr id="4"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27</a:t>
            </a:fld>
            <a:endParaRPr sz="1100" dirty="0">
              <a:solidFill>
                <a:schemeClr val="lt1"/>
              </a:solidFill>
              <a:latin typeface="Titillium Web"/>
              <a:ea typeface="Titillium Web"/>
              <a:cs typeface="Titillium Web"/>
              <a:sym typeface="Titillium Web"/>
            </a:endParaRPr>
          </a:p>
        </p:txBody>
      </p:sp>
      <p:sp>
        <p:nvSpPr>
          <p:cNvPr id="5"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119;p16" descr="Immagine che contiene testo, clipart&#10;&#10;Descrizione generata automaticamente"/>
          <p:cNvPicPr preferRelativeResize="0"/>
          <p:nvPr/>
        </p:nvPicPr>
        <p:blipFill rotWithShape="1">
          <a:blip r:embed="rId2">
            <a:alphaModFix/>
          </a:blip>
          <a:srcRect/>
          <a:stretch/>
        </p:blipFill>
        <p:spPr>
          <a:xfrm>
            <a:off x="931502" y="6279901"/>
            <a:ext cx="2543175" cy="542925"/>
          </a:xfrm>
          <a:prstGeom prst="rect">
            <a:avLst/>
          </a:prstGeom>
          <a:noFill/>
          <a:ln>
            <a:noFill/>
          </a:ln>
        </p:spPr>
      </p:pic>
      <p:pic>
        <p:nvPicPr>
          <p:cNvPr id="7" name="Google Shape;120;p16"/>
          <p:cNvPicPr preferRelativeResize="0"/>
          <p:nvPr/>
        </p:nvPicPr>
        <p:blipFill rotWithShape="1">
          <a:blip r:embed="rId3">
            <a:alphaModFix/>
          </a:blip>
          <a:srcRect/>
          <a:stretch/>
        </p:blipFill>
        <p:spPr>
          <a:xfrm>
            <a:off x="9841018" y="6332155"/>
            <a:ext cx="1675692" cy="420785"/>
          </a:xfrm>
          <a:prstGeom prst="rect">
            <a:avLst/>
          </a:prstGeom>
          <a:noFill/>
          <a:ln>
            <a:noFill/>
          </a:ln>
        </p:spPr>
      </p:pic>
    </p:spTree>
    <p:extLst>
      <p:ext uri="{BB962C8B-B14F-4D97-AF65-F5344CB8AC3E}">
        <p14:creationId xmlns:p14="http://schemas.microsoft.com/office/powerpoint/2010/main" val="458879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p:nvPr/>
        </p:nvSpPr>
        <p:spPr>
          <a:xfrm>
            <a:off x="0" y="-71020"/>
            <a:ext cx="12192000" cy="6169980"/>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a:stretch/>
        </p:blipFill>
        <p:spPr>
          <a:xfrm>
            <a:off x="106533" y="6204898"/>
            <a:ext cx="6258757" cy="584800"/>
          </a:xfrm>
          <a:prstGeom prst="rect">
            <a:avLst/>
          </a:prstGeom>
          <a:noFill/>
          <a:ln>
            <a:noFill/>
          </a:ln>
        </p:spPr>
      </p:pic>
      <p:pic>
        <p:nvPicPr>
          <p:cNvPr id="127" name="Google Shape;127;p17"/>
          <p:cNvPicPr preferRelativeResize="0"/>
          <p:nvPr/>
        </p:nvPicPr>
        <p:blipFill rotWithShape="1">
          <a:blip r:embed="rId4">
            <a:alphaModFix/>
          </a:blip>
          <a:srcRect/>
          <a:stretch/>
        </p:blipFill>
        <p:spPr>
          <a:xfrm>
            <a:off x="10317117" y="6368840"/>
            <a:ext cx="1321510" cy="331846"/>
          </a:xfrm>
          <a:prstGeom prst="rect">
            <a:avLst/>
          </a:prstGeom>
          <a:noFill/>
          <a:ln>
            <a:noFill/>
          </a:ln>
        </p:spPr>
      </p:pic>
      <p:sp>
        <p:nvSpPr>
          <p:cNvPr id="129" name="Google Shape;129;p17"/>
          <p:cNvSpPr txBox="1"/>
          <p:nvPr/>
        </p:nvSpPr>
        <p:spPr>
          <a:xfrm>
            <a:off x="3125864" y="2068447"/>
            <a:ext cx="5940269" cy="2585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5400" dirty="0">
                <a:solidFill>
                  <a:schemeClr val="bg1"/>
                </a:solidFill>
                <a:latin typeface="Calibri"/>
                <a:ea typeface="Calibri"/>
                <a:cs typeface="Calibri"/>
                <a:sym typeface="Calibri"/>
              </a:rPr>
              <a:t>www.agid.gov.it</a:t>
            </a:r>
          </a:p>
          <a:p>
            <a:pPr marL="0" marR="0" lvl="0" indent="0" algn="ctr" rtl="0">
              <a:spcBef>
                <a:spcPts val="0"/>
              </a:spcBef>
              <a:spcAft>
                <a:spcPts val="0"/>
              </a:spcAft>
              <a:buNone/>
            </a:pPr>
            <a:endParaRPr lang="it-IT" sz="5400" dirty="0">
              <a:solidFill>
                <a:schemeClr val="lt1"/>
              </a:solidFill>
              <a:latin typeface="Calibri"/>
              <a:ea typeface="Calibri"/>
              <a:cs typeface="Calibri"/>
              <a:sym typeface="Calibri"/>
            </a:endParaRPr>
          </a:p>
          <a:p>
            <a:pPr marL="0" marR="0" lvl="0" indent="0" algn="ctr" rtl="0">
              <a:spcBef>
                <a:spcPts val="0"/>
              </a:spcBef>
              <a:spcAft>
                <a:spcPts val="0"/>
              </a:spcAft>
              <a:buNone/>
            </a:pPr>
            <a:r>
              <a:rPr lang="it-IT" sz="2000" dirty="0">
                <a:solidFill>
                  <a:schemeClr val="lt1"/>
                </a:solidFill>
                <a:latin typeface="Calibri"/>
                <a:ea typeface="Calibri"/>
                <a:cs typeface="Calibri"/>
                <a:sym typeface="Calibri"/>
              </a:rPr>
              <a:t>gentili@agid.gov.it</a:t>
            </a:r>
            <a:r>
              <a:rPr lang="it-IT" sz="5400" dirty="0">
                <a:solidFill>
                  <a:schemeClr val="lt1"/>
                </a:solidFill>
                <a:latin typeface="Calibri"/>
                <a:ea typeface="Calibri"/>
                <a:cs typeface="Calibri"/>
                <a:sym typeface="Calibr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29" y="614304"/>
            <a:ext cx="4977624"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cs typeface="Arial" panose="020B0604020202020204" pitchFamily="34" charset="0"/>
              </a:rPr>
              <a:t>Linee guida e ruolo di AgID</a:t>
            </a:r>
            <a:endParaRPr dirty="0">
              <a:solidFill>
                <a:srgbClr val="002060"/>
              </a:solidFill>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29" y="1621254"/>
            <a:ext cx="11036219" cy="3785611"/>
          </a:xfrm>
          <a:prstGeom prst="rect">
            <a:avLst/>
          </a:prstGeom>
          <a:noFill/>
          <a:ln>
            <a:noFill/>
          </a:ln>
        </p:spPr>
        <p:txBody>
          <a:bodyPr spcFirstLastPara="1" wrap="square" lIns="91425" tIns="45700" rIns="91425" bIns="45700" anchor="t" anchorCtr="0">
            <a:spAutoFit/>
          </a:bodyPr>
          <a:lstStyle/>
          <a:p>
            <a:pPr marL="0" indent="0" algn="just">
              <a:buNone/>
              <a:defRPr sz="1800" b="0" i="0" u="none" strike="noStrike" kern="0" cap="none" spc="0" baseline="0">
                <a:solidFill>
                  <a:srgbClr val="000000"/>
                </a:solidFill>
                <a:uFillTx/>
              </a:defRPr>
            </a:pPr>
            <a:r>
              <a:rPr lang="it-IT" sz="2000" dirty="0" err="1">
                <a:solidFill>
                  <a:srgbClr val="002060"/>
                </a:solidFill>
                <a:latin typeface="Titillium Web" panose="020B0604020202020204"/>
                <a:cs typeface="Calibri" pitchFamily="34"/>
              </a:rPr>
              <a:t>D.Lgs.</a:t>
            </a:r>
            <a:r>
              <a:rPr lang="it-IT" sz="2000" dirty="0">
                <a:solidFill>
                  <a:srgbClr val="002060"/>
                </a:solidFill>
                <a:latin typeface="Titillium Web" panose="020B0604020202020204"/>
                <a:cs typeface="Calibri" pitchFamily="34"/>
              </a:rPr>
              <a:t> 7 marzo 2005, n. 82 - Codice dell'amministrazione digitale (come modificato dal d. </a:t>
            </a:r>
            <a:r>
              <a:rPr lang="it-IT" sz="2000" dirty="0" err="1">
                <a:solidFill>
                  <a:srgbClr val="002060"/>
                </a:solidFill>
                <a:latin typeface="Titillium Web" panose="020B0604020202020204"/>
                <a:cs typeface="Calibri" pitchFamily="34"/>
              </a:rPr>
              <a:t>lgs</a:t>
            </a:r>
            <a:r>
              <a:rPr lang="it-IT" sz="2000" dirty="0">
                <a:solidFill>
                  <a:srgbClr val="002060"/>
                </a:solidFill>
                <a:latin typeface="Titillium Web" panose="020B0604020202020204"/>
                <a:cs typeface="Calibri" pitchFamily="34"/>
              </a:rPr>
              <a:t>. 13 dicembre 2017, n. 217)</a:t>
            </a:r>
          </a:p>
          <a:p>
            <a:pPr algn="just">
              <a:defRPr sz="1800" b="0" i="0" u="none" strike="noStrike" kern="0" cap="none" spc="0" baseline="0">
                <a:solidFill>
                  <a:srgbClr val="000000"/>
                </a:solidFill>
                <a:uFillTx/>
              </a:defRPr>
            </a:pPr>
            <a:endParaRPr lang="it-IT" sz="2000" b="1" dirty="0">
              <a:solidFill>
                <a:srgbClr val="002060"/>
              </a:solidFill>
              <a:latin typeface="Titillium Web" panose="020B0604020202020204"/>
              <a:cs typeface="Calibri" pitchFamily="34"/>
            </a:endParaRPr>
          </a:p>
          <a:p>
            <a:pPr marL="0" indent="0" algn="just">
              <a:buNone/>
              <a:defRPr sz="1800" b="0" i="0" u="none" strike="noStrike" kern="0" cap="none" spc="0" baseline="0">
                <a:solidFill>
                  <a:srgbClr val="000000"/>
                </a:solidFill>
                <a:uFillTx/>
              </a:defRPr>
            </a:pPr>
            <a:r>
              <a:rPr lang="it-IT" sz="2000" b="1" dirty="0">
                <a:solidFill>
                  <a:srgbClr val="002060"/>
                </a:solidFill>
                <a:latin typeface="Titillium Web" panose="020B0604020202020204"/>
                <a:cs typeface="Calibri" pitchFamily="34"/>
              </a:rPr>
              <a:t>Art. 71 «Regole tecniche»</a:t>
            </a:r>
          </a:p>
          <a:p>
            <a:pPr marL="0" indent="0" algn="just">
              <a:buNone/>
              <a:defRPr sz="1800" b="0" i="0" u="none" strike="noStrike" kern="0" cap="none" spc="0" baseline="0">
                <a:solidFill>
                  <a:srgbClr val="000000"/>
                </a:solidFill>
                <a:uFillTx/>
              </a:defRPr>
            </a:pPr>
            <a:r>
              <a:rPr lang="it-IT" sz="2000" dirty="0">
                <a:solidFill>
                  <a:srgbClr val="002060"/>
                </a:solidFill>
                <a:latin typeface="Titillium Web" panose="020B0604020202020204"/>
                <a:cs typeface="Calibri" pitchFamily="34"/>
              </a:rPr>
              <a:t>L'AgID, previa consultazione pubblica da svolgersi entro il termine di trenta giorni, sentiti le amministrazioni competenti e il Garante per la protezione dei dati personali nelle materie di competenza, nonché acquisito il parere della Conferenza unificata, adotta </a:t>
            </a:r>
            <a:r>
              <a:rPr lang="it-IT" sz="2000" b="1" dirty="0">
                <a:solidFill>
                  <a:srgbClr val="002060"/>
                </a:solidFill>
                <a:latin typeface="Titillium Web" panose="020B0604020202020204"/>
                <a:cs typeface="Calibri" pitchFamily="34"/>
              </a:rPr>
              <a:t>Linee guida </a:t>
            </a:r>
            <a:r>
              <a:rPr lang="it-IT" sz="2000" dirty="0">
                <a:solidFill>
                  <a:srgbClr val="002060"/>
                </a:solidFill>
                <a:latin typeface="Titillium Web" panose="020B0604020202020204"/>
                <a:cs typeface="Calibri" pitchFamily="34"/>
              </a:rPr>
              <a:t>contenenti le regole tecniche e di indirizzo per l'attuazione del presente Codice. Le </a:t>
            </a:r>
            <a:r>
              <a:rPr lang="it-IT" sz="2000" b="1" dirty="0">
                <a:solidFill>
                  <a:srgbClr val="002060"/>
                </a:solidFill>
                <a:latin typeface="Titillium Web" panose="020B0604020202020204"/>
                <a:cs typeface="Calibri" pitchFamily="34"/>
              </a:rPr>
              <a:t>Linee guida </a:t>
            </a:r>
            <a:r>
              <a:rPr lang="it-IT" sz="2000" dirty="0">
                <a:solidFill>
                  <a:srgbClr val="002060"/>
                </a:solidFill>
                <a:latin typeface="Titillium Web" panose="020B0604020202020204"/>
                <a:cs typeface="Calibri" pitchFamily="34"/>
              </a:rPr>
              <a:t>divengono efficaci dopo la loro pubblicazione nell'apposita area del sito Internet istituzionale dell'AgID e di essa ne è data notizia nella Gazzetta Ufficiale della Repubblica italiana. Le </a:t>
            </a:r>
            <a:r>
              <a:rPr lang="it-IT" sz="2000" b="1" dirty="0">
                <a:solidFill>
                  <a:srgbClr val="002060"/>
                </a:solidFill>
                <a:latin typeface="Titillium Web" panose="020B0604020202020204"/>
                <a:cs typeface="Calibri" pitchFamily="34"/>
              </a:rPr>
              <a:t>Linee guida </a:t>
            </a:r>
            <a:r>
              <a:rPr lang="it-IT" sz="2000" dirty="0">
                <a:solidFill>
                  <a:srgbClr val="002060"/>
                </a:solidFill>
                <a:latin typeface="Titillium Web" panose="020B0604020202020204"/>
                <a:cs typeface="Calibri" pitchFamily="34"/>
              </a:rPr>
              <a:t>sono aggiornate o modificate con la procedura di cui al primo periodo.</a:t>
            </a:r>
          </a:p>
          <a:p>
            <a:pPr marL="0" marR="0" lvl="0" indent="0" algn="l" rtl="0">
              <a:spcBef>
                <a:spcPts val="0"/>
              </a:spcBef>
              <a:spcAft>
                <a:spcPts val="0"/>
              </a:spcAft>
              <a:buNone/>
            </a:pPr>
            <a:r>
              <a:rPr lang="it-IT" sz="2000" dirty="0">
                <a:solidFill>
                  <a:srgbClr val="0070C0"/>
                </a:solidFill>
                <a:latin typeface="Calibri"/>
                <a:ea typeface="Calibri"/>
                <a:cs typeface="Calibri"/>
                <a:sym typeface="Calibri"/>
              </a:rPr>
              <a:t> </a:t>
            </a:r>
            <a:endParaRPr dirty="0"/>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3</a:t>
            </a:fld>
            <a:endParaRPr sz="1100" dirty="0">
              <a:solidFill>
                <a:schemeClr val="lt1"/>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931502" y="644145"/>
            <a:ext cx="5115276"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cs typeface="Arial" panose="020B0604020202020204" pitchFamily="34" charset="0"/>
              </a:rPr>
              <a:t>Le ragioni della nuova fonte</a:t>
            </a:r>
            <a:endParaRPr dirty="0">
              <a:solidFill>
                <a:srgbClr val="002060"/>
              </a:solidFill>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3575297"/>
          </a:xfrm>
          <a:prstGeom prst="rect">
            <a:avLst/>
          </a:prstGeom>
          <a:noFill/>
          <a:ln>
            <a:noFill/>
          </a:ln>
        </p:spPr>
        <p:txBody>
          <a:bodyPr spcFirstLastPara="1" wrap="square" lIns="91425" tIns="45700" rIns="91425" bIns="45700" anchor="t" anchorCtr="0">
            <a:spAutoFit/>
          </a:bodyPr>
          <a:lstStyle/>
          <a:p>
            <a:pPr fontAlgn="base">
              <a:defRPr/>
            </a:pPr>
            <a:endParaRPr lang="it-IT" sz="2000" b="1" dirty="0">
              <a:solidFill>
                <a:srgbClr val="002060"/>
              </a:solidFill>
              <a:latin typeface="Titillium Web"/>
            </a:endParaRPr>
          </a:p>
          <a:p>
            <a:pPr marL="342900" indent="-342900" fontAlgn="base">
              <a:buFont typeface="Arial"/>
              <a:buChar char="•"/>
              <a:defRPr/>
            </a:pPr>
            <a:r>
              <a:rPr lang="it-IT" sz="2000" b="1" dirty="0">
                <a:solidFill>
                  <a:srgbClr val="002060"/>
                </a:solidFill>
                <a:latin typeface="Titillium Web"/>
              </a:rPr>
              <a:t>Deregolamentazione</a:t>
            </a:r>
            <a:r>
              <a:rPr lang="it-IT" sz="2000" dirty="0">
                <a:solidFill>
                  <a:srgbClr val="002060"/>
                </a:solidFill>
                <a:latin typeface="Titillium Web"/>
              </a:rPr>
              <a:t>: le fonti tradizionali, sia di rango legislativo sia di rango regolamentare, non sono idonee a disciplinare una materia tecnica come la digitalizzazione</a:t>
            </a:r>
          </a:p>
          <a:p>
            <a:pPr marL="342900" indent="-342900">
              <a:buFont typeface="Arial"/>
              <a:buChar char="•"/>
              <a:defRPr/>
            </a:pPr>
            <a:endParaRPr lang="it-IT" sz="2000" dirty="0">
              <a:solidFill>
                <a:srgbClr val="002060"/>
              </a:solidFill>
              <a:latin typeface="Titillium Web" panose="020B0604020202020204" charset="0"/>
            </a:endParaRPr>
          </a:p>
          <a:p>
            <a:pPr marL="342900" indent="-342900">
              <a:buFont typeface="Arial"/>
              <a:buChar char="•"/>
              <a:defRPr/>
            </a:pPr>
            <a:r>
              <a:rPr lang="it-IT" sz="2000" b="1" dirty="0">
                <a:solidFill>
                  <a:srgbClr val="002060"/>
                </a:solidFill>
                <a:latin typeface="Titillium Web"/>
              </a:rPr>
              <a:t>Destrutturazione dell'ambito oggettivo</a:t>
            </a:r>
            <a:r>
              <a:rPr lang="it-IT" sz="2000" dirty="0">
                <a:solidFill>
                  <a:srgbClr val="002060"/>
                </a:solidFill>
                <a:latin typeface="Titillium Web"/>
              </a:rPr>
              <a:t>: il sistema delle fonti diventa più flessibile per </a:t>
            </a:r>
            <a:r>
              <a:rPr lang="it-IT" sz="2000" dirty="0">
                <a:cs typeface="Calibri" panose="020F0502020204030204"/>
              </a:rPr>
              <a:t>f</a:t>
            </a:r>
            <a:r>
              <a:rPr lang="it-IT" sz="2000" dirty="0">
                <a:solidFill>
                  <a:srgbClr val="002060"/>
                </a:solidFill>
                <a:latin typeface="Titillium Web"/>
              </a:rPr>
              <a:t>ornire copertura normativa a nuovi interessi e ambiti fortemente tecnici</a:t>
            </a:r>
          </a:p>
          <a:p>
            <a:pPr marL="342900" indent="-342900">
              <a:buFont typeface="Arial"/>
              <a:buChar char="•"/>
              <a:defRPr/>
            </a:pPr>
            <a:endParaRPr lang="it-IT" sz="2000" dirty="0">
              <a:solidFill>
                <a:srgbClr val="002060"/>
              </a:solidFill>
              <a:latin typeface="Titillium Web" panose="020B0604020202020204" charset="0"/>
            </a:endParaRPr>
          </a:p>
          <a:p>
            <a:pPr marL="342900" indent="-342900">
              <a:buFont typeface="Arial"/>
              <a:buChar char="•"/>
              <a:defRPr/>
            </a:pPr>
            <a:r>
              <a:rPr lang="it-IT" sz="2000" b="1" dirty="0">
                <a:solidFill>
                  <a:srgbClr val="002060"/>
                </a:solidFill>
                <a:latin typeface="Titillium Web"/>
              </a:rPr>
              <a:t>Destrutturazione dell'ambito soggettivo</a:t>
            </a:r>
            <a:r>
              <a:rPr lang="it-IT" sz="2000" dirty="0">
                <a:solidFill>
                  <a:srgbClr val="002060"/>
                </a:solidFill>
                <a:latin typeface="Titillium Web"/>
              </a:rPr>
              <a:t>: ingresso di nuovi produttori di norme vincolanti, anche sganciati dal circuito della responsabilità politica</a:t>
            </a:r>
            <a:endParaRPr lang="it-IT" sz="2000" dirty="0">
              <a:solidFill>
                <a:srgbClr val="002060"/>
              </a:solidFill>
              <a:latin typeface="Titillium Web" panose="020B0604020202020204" charset="0"/>
            </a:endParaRPr>
          </a:p>
          <a:p>
            <a:pPr marL="342900" lvl="0" indent="-160338">
              <a:lnSpc>
                <a:spcPct val="90000"/>
              </a:lnSpc>
              <a:spcBef>
                <a:spcPts val="1000"/>
              </a:spcBef>
              <a:buClrTx/>
              <a:buFont typeface="Arial" panose="020B0604020202020204" pitchFamily="34" charset="0"/>
              <a:buChar char="•"/>
              <a:tabLst>
                <a:tab pos="88900" algn="l"/>
              </a:tabLst>
              <a:defRPr sz="1800" b="0" i="0" u="none" strike="noStrike" kern="0" cap="none" spc="0" baseline="0">
                <a:solidFill>
                  <a:srgbClr val="000000"/>
                </a:solidFill>
                <a:uFillTx/>
              </a:defRPr>
            </a:pPr>
            <a:endParaRPr lang="it-IT" sz="2000" dirty="0">
              <a:solidFill>
                <a:srgbClr val="013360"/>
              </a:solidFill>
              <a:latin typeface="Titillium Web" panose="020B0604020202020204"/>
              <a:ea typeface="+mn-ea"/>
              <a:cs typeface="Calibri" pitchFamily="34"/>
            </a:endParaRP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4</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215412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30" y="558984"/>
            <a:ext cx="5007121"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cs typeface="Arial" panose="020B0604020202020204" pitchFamily="34" charset="0"/>
              </a:rPr>
              <a:t>La natura delle Linee guida</a:t>
            </a:r>
            <a:endParaRPr dirty="0">
              <a:solidFill>
                <a:srgbClr val="002060"/>
              </a:solidFill>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3785611"/>
          </a:xfrm>
          <a:prstGeom prst="rect">
            <a:avLst/>
          </a:prstGeom>
          <a:noFill/>
          <a:ln>
            <a:noFill/>
          </a:ln>
        </p:spPr>
        <p:txBody>
          <a:bodyPr spcFirstLastPara="1" wrap="square" lIns="91425" tIns="45700" rIns="91425" bIns="45700" anchor="t" anchorCtr="0">
            <a:spAutoFit/>
          </a:bodyPr>
          <a:lstStyle/>
          <a:p>
            <a:pPr fontAlgn="base">
              <a:defRPr/>
            </a:pPr>
            <a:endParaRPr lang="it-IT" sz="2000" b="1" dirty="0">
              <a:solidFill>
                <a:srgbClr val="002060"/>
              </a:solidFill>
              <a:latin typeface="Titillium Web"/>
            </a:endParaRPr>
          </a:p>
          <a:p>
            <a:pPr lvl="0">
              <a:defRPr/>
            </a:pPr>
            <a:r>
              <a:rPr lang="it-IT" sz="2000" dirty="0">
                <a:solidFill>
                  <a:srgbClr val="002060"/>
                </a:solidFill>
                <a:latin typeface="Titillium Web"/>
              </a:rPr>
              <a:t>Il Consiglio di Stato precisa che le linee guida:</a:t>
            </a:r>
          </a:p>
          <a:p>
            <a:pPr lvl="0">
              <a:defRPr/>
            </a:pPr>
            <a:endParaRPr lang="it-IT" sz="2000" dirty="0">
              <a:solidFill>
                <a:srgbClr val="002060"/>
              </a:solidFill>
              <a:latin typeface="Titillium Web"/>
            </a:endParaRPr>
          </a:p>
          <a:p>
            <a:pPr marL="342900" lvl="0" indent="-342900">
              <a:buFont typeface="Arial"/>
              <a:buChar char="•"/>
              <a:defRPr/>
            </a:pPr>
            <a:r>
              <a:rPr lang="it-IT" sz="2000" dirty="0">
                <a:solidFill>
                  <a:srgbClr val="002060"/>
                </a:solidFill>
                <a:latin typeface="Titillium Web"/>
              </a:rPr>
              <a:t>sono strumenti di regolazione </a:t>
            </a:r>
            <a:r>
              <a:rPr lang="it-IT" sz="2000" b="1" dirty="0">
                <a:solidFill>
                  <a:srgbClr val="002060"/>
                </a:solidFill>
                <a:latin typeface="Titillium Web"/>
              </a:rPr>
              <a:t>flessibile</a:t>
            </a:r>
          </a:p>
          <a:p>
            <a:pPr marL="342900" lvl="0" indent="-342900">
              <a:buFont typeface="Arial"/>
              <a:buChar char="•"/>
              <a:defRPr/>
            </a:pPr>
            <a:endParaRPr lang="it-IT" sz="2000" dirty="0">
              <a:solidFill>
                <a:srgbClr val="002060"/>
              </a:solidFill>
              <a:latin typeface="Titillium Web"/>
            </a:endParaRPr>
          </a:p>
          <a:p>
            <a:pPr marL="342900" lvl="0" indent="-342900">
              <a:buFont typeface="Arial"/>
              <a:buChar char="•"/>
              <a:defRPr/>
            </a:pPr>
            <a:r>
              <a:rPr lang="it-IT" sz="2000" dirty="0">
                <a:solidFill>
                  <a:srgbClr val="002060"/>
                </a:solidFill>
                <a:latin typeface="Titillium Web"/>
              </a:rPr>
              <a:t>hanno valenza </a:t>
            </a:r>
            <a:r>
              <a:rPr lang="it-IT" sz="2000" b="1" i="1" dirty="0">
                <a:solidFill>
                  <a:srgbClr val="002060"/>
                </a:solidFill>
                <a:latin typeface="Titillium Web"/>
              </a:rPr>
              <a:t>erga </a:t>
            </a:r>
            <a:r>
              <a:rPr lang="it-IT" sz="2000" b="1" i="1" dirty="0" err="1">
                <a:solidFill>
                  <a:srgbClr val="002060"/>
                </a:solidFill>
                <a:latin typeface="Titillium Web"/>
              </a:rPr>
              <a:t>omnes</a:t>
            </a:r>
            <a:r>
              <a:rPr lang="it-IT" sz="2000" dirty="0">
                <a:solidFill>
                  <a:srgbClr val="002060"/>
                </a:solidFill>
                <a:latin typeface="Titillium Web"/>
              </a:rPr>
              <a:t> e, ove previsto, carattere di </a:t>
            </a:r>
            <a:r>
              <a:rPr lang="it-IT" sz="2000" b="1" dirty="0">
                <a:solidFill>
                  <a:srgbClr val="002060"/>
                </a:solidFill>
                <a:latin typeface="Titillium Web"/>
              </a:rPr>
              <a:t>vincolatività</a:t>
            </a:r>
            <a:endParaRPr lang="it-IT" dirty="0">
              <a:solidFill>
                <a:prstClr val="black"/>
              </a:solidFill>
              <a:cs typeface="Calibri"/>
            </a:endParaRPr>
          </a:p>
          <a:p>
            <a:pPr marL="342900" lvl="0" indent="-342900">
              <a:buFont typeface="Arial"/>
              <a:buChar char="•"/>
              <a:defRPr/>
            </a:pPr>
            <a:endParaRPr lang="it-IT" sz="2000" dirty="0">
              <a:solidFill>
                <a:srgbClr val="002060"/>
              </a:solidFill>
              <a:latin typeface="Titillium Web"/>
            </a:endParaRPr>
          </a:p>
          <a:p>
            <a:pPr marL="342900" lvl="0" indent="-342900">
              <a:buFont typeface="Arial"/>
              <a:buChar char="•"/>
              <a:defRPr/>
            </a:pPr>
            <a:r>
              <a:rPr lang="it-IT" sz="2000" dirty="0">
                <a:solidFill>
                  <a:srgbClr val="002060"/>
                </a:solidFill>
                <a:latin typeface="Titillium Web"/>
              </a:rPr>
              <a:t>non hanno natura normativa ma sono </a:t>
            </a:r>
            <a:r>
              <a:rPr lang="it-IT" sz="2000" b="1" dirty="0">
                <a:solidFill>
                  <a:srgbClr val="002060"/>
                </a:solidFill>
                <a:latin typeface="Titillium Web"/>
              </a:rPr>
              <a:t>atti amministrativi generali</a:t>
            </a:r>
            <a:r>
              <a:rPr lang="it-IT" sz="2000" dirty="0">
                <a:solidFill>
                  <a:srgbClr val="002060"/>
                </a:solidFill>
                <a:latin typeface="Titillium Web"/>
              </a:rPr>
              <a:t> </a:t>
            </a:r>
          </a:p>
          <a:p>
            <a:pPr marL="342900" lvl="0" indent="-342900">
              <a:buFont typeface="Arial"/>
              <a:buChar char="•"/>
              <a:defRPr/>
            </a:pPr>
            <a:endParaRPr lang="it-IT" sz="2000" dirty="0">
              <a:solidFill>
                <a:srgbClr val="002060"/>
              </a:solidFill>
              <a:latin typeface="Titillium Web"/>
            </a:endParaRPr>
          </a:p>
          <a:p>
            <a:pPr marL="342900" lvl="0" indent="-342900">
              <a:buFont typeface="Arial"/>
              <a:buChar char="•"/>
              <a:defRPr/>
            </a:pPr>
            <a:r>
              <a:rPr lang="it-IT" sz="2000" dirty="0">
                <a:solidFill>
                  <a:srgbClr val="002060"/>
                </a:solidFill>
                <a:latin typeface="Titillium Web"/>
              </a:rPr>
              <a:t>sono assimilabili agli </a:t>
            </a:r>
            <a:r>
              <a:rPr lang="it-IT" sz="2000" b="1" dirty="0">
                <a:solidFill>
                  <a:srgbClr val="002060"/>
                </a:solidFill>
                <a:latin typeface="Titillium Web"/>
              </a:rPr>
              <a:t>atti di regolazione </a:t>
            </a:r>
            <a:r>
              <a:rPr lang="it-IT" sz="2000" dirty="0">
                <a:solidFill>
                  <a:srgbClr val="002060"/>
                </a:solidFill>
                <a:latin typeface="Titillium Web"/>
              </a:rPr>
              <a:t>delle Autorità amministrative indipendenti e quindi risultano giustiziabili dinanzi al giudice amministrativo, alla stregua delle linee guida di ANAC</a:t>
            </a: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5</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311951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30" y="728189"/>
            <a:ext cx="4532786" cy="523180"/>
          </a:xfrm>
          <a:prstGeom prst="rect">
            <a:avLst/>
          </a:prstGeom>
          <a:noFill/>
          <a:ln>
            <a:noFill/>
          </a:ln>
        </p:spPr>
        <p:txBody>
          <a:bodyPr spcFirstLastPara="1" wrap="square" lIns="91425" tIns="45700" rIns="91425" bIns="45700" anchor="t" anchorCtr="0">
            <a:spAutoFit/>
          </a:bodyPr>
          <a:lstStyle/>
          <a:p>
            <a:pPr lvl="0"/>
            <a:r>
              <a:rPr lang="it-IT" sz="2800" b="1" dirty="0">
                <a:solidFill>
                  <a:srgbClr val="002060"/>
                </a:solidFill>
                <a:cs typeface="Arial" panose="020B0604020202020204" pitchFamily="34" charset="0"/>
              </a:rPr>
              <a:t>L’efficacia</a:t>
            </a:r>
            <a:endParaRPr dirty="0">
              <a:solidFill>
                <a:srgbClr val="002060"/>
              </a:solidFill>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3477835"/>
          </a:xfrm>
          <a:prstGeom prst="rect">
            <a:avLst/>
          </a:prstGeom>
          <a:noFill/>
          <a:ln>
            <a:noFill/>
          </a:ln>
        </p:spPr>
        <p:txBody>
          <a:bodyPr spcFirstLastPara="1" wrap="square" lIns="91425" tIns="45700" rIns="91425" bIns="45700" anchor="t" anchorCtr="0">
            <a:spAutoFit/>
          </a:bodyPr>
          <a:lstStyle/>
          <a:p>
            <a:pPr fontAlgn="base">
              <a:defRPr/>
            </a:pPr>
            <a:endParaRPr lang="it-IT" sz="2000" b="1" dirty="0">
              <a:solidFill>
                <a:srgbClr val="002060"/>
              </a:solidFill>
              <a:latin typeface="Titillium Web"/>
            </a:endParaRPr>
          </a:p>
          <a:p>
            <a:pPr algn="just">
              <a:defRPr/>
            </a:pPr>
            <a:r>
              <a:rPr lang="it-IT" sz="2000" dirty="0">
                <a:solidFill>
                  <a:srgbClr val="002060"/>
                </a:solidFill>
                <a:latin typeface="Titillium Web"/>
              </a:rPr>
              <a:t>Il Consiglio di Stato spiega anche che le linee guida hanno un’</a:t>
            </a:r>
            <a:r>
              <a:rPr lang="it-IT" sz="2000" b="1" dirty="0">
                <a:solidFill>
                  <a:srgbClr val="002060"/>
                </a:solidFill>
                <a:latin typeface="Titillium Web"/>
              </a:rPr>
              <a:t>efficacia modulata</a:t>
            </a:r>
            <a:r>
              <a:rPr lang="it-IT" sz="2000" dirty="0">
                <a:solidFill>
                  <a:srgbClr val="002060"/>
                </a:solidFill>
                <a:latin typeface="Titillium Web"/>
              </a:rPr>
              <a:t>, variabile in funzione della singola fattispecie regolata e della finalità dell’atto rispetto alle peculiarità della concreta attività amministrativa.</a:t>
            </a:r>
            <a:endParaRPr lang="it-IT" sz="2000" dirty="0"/>
          </a:p>
          <a:p>
            <a:pPr algn="just">
              <a:defRPr/>
            </a:pPr>
            <a:endParaRPr lang="it-IT" sz="2000" dirty="0">
              <a:solidFill>
                <a:srgbClr val="002060"/>
              </a:solidFill>
              <a:latin typeface="Titillium Web"/>
            </a:endParaRPr>
          </a:p>
          <a:p>
            <a:pPr algn="just">
              <a:defRPr/>
            </a:pPr>
            <a:r>
              <a:rPr lang="it-IT" sz="2000" dirty="0">
                <a:solidFill>
                  <a:srgbClr val="002060"/>
                </a:solidFill>
                <a:latin typeface="Titillium Web"/>
              </a:rPr>
              <a:t>Vanno distinte, a questo riguardo </a:t>
            </a:r>
            <a:r>
              <a:rPr lang="it-IT" sz="2000" b="1" dirty="0">
                <a:solidFill>
                  <a:srgbClr val="002060"/>
                </a:solidFill>
                <a:latin typeface="Titillium Web"/>
              </a:rPr>
              <a:t>linee guida contenenti regole tecniche</a:t>
            </a:r>
            <a:r>
              <a:rPr lang="it-IT" sz="2000" dirty="0">
                <a:solidFill>
                  <a:srgbClr val="002060"/>
                </a:solidFill>
                <a:latin typeface="Titillium Web"/>
              </a:rPr>
              <a:t>, che hanno un forte contenuto normativo e da cui le Amministrazioni non possono discostarsi; e </a:t>
            </a:r>
            <a:r>
              <a:rPr lang="it-IT" sz="2000" b="1" dirty="0">
                <a:solidFill>
                  <a:srgbClr val="002060"/>
                </a:solidFill>
                <a:latin typeface="Titillium Web"/>
              </a:rPr>
              <a:t>linee guida di indirizzo</a:t>
            </a:r>
            <a:r>
              <a:rPr lang="it-IT" sz="2000" dirty="0">
                <a:solidFill>
                  <a:srgbClr val="002060"/>
                </a:solidFill>
                <a:latin typeface="Titillium Web"/>
              </a:rPr>
              <a:t>, che l’amministrazione potrà non osservare qualora la peculiarità della fattispecie concreta dovesse giustificare una deviazione dall’indirizzo fornito da AgID ovvero se la stessa vicenda puntuale evidenziasse eventuali illegittimità delle linee guida nella fase attuativa (obbligo di motivazione)</a:t>
            </a: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6</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392615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30" y="533859"/>
            <a:ext cx="4532786" cy="646290"/>
          </a:xfrm>
          <a:prstGeom prst="rect">
            <a:avLst/>
          </a:prstGeom>
          <a:noFill/>
          <a:ln>
            <a:noFill/>
          </a:ln>
        </p:spPr>
        <p:txBody>
          <a:bodyPr spcFirstLastPara="1" wrap="square" lIns="91425" tIns="45700" rIns="91425" bIns="45700" anchor="t" anchorCtr="0">
            <a:spAutoFit/>
          </a:bodyPr>
          <a:lstStyle/>
          <a:p>
            <a:pPr lvl="0"/>
            <a:r>
              <a:rPr lang="it-IT" sz="3600" b="1" dirty="0">
                <a:solidFill>
                  <a:srgbClr val="002060"/>
                </a:solidFill>
                <a:latin typeface="Calibri" panose="020F0502020204030204" pitchFamily="34" charset="0"/>
                <a:ea typeface="Calibri"/>
                <a:cs typeface="Calibri" panose="020F0502020204030204" pitchFamily="34" charset="0"/>
              </a:rPr>
              <a:t>Differenti modelli/1</a:t>
            </a:r>
            <a:endParaRPr sz="3600" b="1" dirty="0">
              <a:solidFill>
                <a:srgbClr val="002060"/>
              </a:solidFill>
              <a:latin typeface="Calibri" panose="020F0502020204030204" pitchFamily="34" charset="0"/>
              <a:ea typeface="Calibri"/>
              <a:cs typeface="Calibri" panose="020F0502020204030204" pitchFamily="34" charset="0"/>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3477835"/>
          </a:xfrm>
          <a:prstGeom prst="rect">
            <a:avLst/>
          </a:prstGeom>
          <a:noFill/>
          <a:ln>
            <a:noFill/>
          </a:ln>
        </p:spPr>
        <p:txBody>
          <a:bodyPr spcFirstLastPara="1" wrap="square" lIns="91425" tIns="45700" rIns="91425" bIns="45700" anchor="t" anchorCtr="0">
            <a:spAutoFit/>
          </a:bodyPr>
          <a:lstStyle/>
          <a:p>
            <a:pPr marL="342900" indent="-342900" fontAlgn="base">
              <a:buFont typeface="Arial"/>
              <a:buChar char="•"/>
              <a:defRPr/>
            </a:pPr>
            <a:endParaRPr lang="it-IT" sz="2000" b="1" dirty="0">
              <a:solidFill>
                <a:srgbClr val="002060"/>
              </a:solidFill>
              <a:latin typeface="Titillium Web"/>
            </a:endParaRPr>
          </a:p>
          <a:p>
            <a:pPr lvl="0">
              <a:defRPr/>
            </a:pPr>
            <a:r>
              <a:rPr lang="it-IT" sz="2000" dirty="0">
                <a:solidFill>
                  <a:srgbClr val="002060"/>
                </a:solidFill>
                <a:latin typeface="Titillium Web"/>
              </a:rPr>
              <a:t>Nella maggior parte dei casi, le linee guida hanno carattere </a:t>
            </a:r>
            <a:r>
              <a:rPr lang="it-IT" sz="2000" b="1" dirty="0">
                <a:solidFill>
                  <a:srgbClr val="002060"/>
                </a:solidFill>
                <a:latin typeface="Titillium Web"/>
              </a:rPr>
              <a:t>misto</a:t>
            </a:r>
            <a:r>
              <a:rPr lang="it-IT" sz="2000" dirty="0">
                <a:solidFill>
                  <a:srgbClr val="002060"/>
                </a:solidFill>
                <a:latin typeface="Titillium Web"/>
              </a:rPr>
              <a:t>, perché contengono sia regole tecniche in senso stretto sia atti di indirizzo.</a:t>
            </a:r>
          </a:p>
          <a:p>
            <a:pPr lvl="0">
              <a:defRPr/>
            </a:pPr>
            <a:endParaRPr lang="it-IT" sz="2000" dirty="0">
              <a:solidFill>
                <a:srgbClr val="002060"/>
              </a:solidFill>
              <a:latin typeface="Titillium Web"/>
            </a:endParaRPr>
          </a:p>
          <a:p>
            <a:pPr lvl="0">
              <a:defRPr/>
            </a:pPr>
            <a:r>
              <a:rPr lang="it-IT" sz="2000" dirty="0">
                <a:solidFill>
                  <a:srgbClr val="002060"/>
                </a:solidFill>
                <a:latin typeface="Titillium Web"/>
              </a:rPr>
              <a:t>Vanno, tuttavia, distinte, in base a uno scrutinio di prevalenza:</a:t>
            </a:r>
          </a:p>
          <a:p>
            <a:pPr marL="342900" lvl="0" indent="-342900">
              <a:buFont typeface="Arial"/>
              <a:buChar char="•"/>
              <a:defRPr/>
            </a:pPr>
            <a:endParaRPr lang="it-IT" sz="2000" dirty="0">
              <a:solidFill>
                <a:srgbClr val="002060"/>
              </a:solidFill>
              <a:latin typeface="Titillium Web"/>
            </a:endParaRPr>
          </a:p>
          <a:p>
            <a:pPr lvl="0" indent="-342900" algn="just">
              <a:buFont typeface="Arial"/>
              <a:buChar char="•"/>
              <a:defRPr/>
            </a:pPr>
            <a:r>
              <a:rPr lang="it-IT" sz="2000" b="1" dirty="0">
                <a:solidFill>
                  <a:srgbClr val="002060"/>
                </a:solidFill>
                <a:latin typeface="Titillium Web"/>
              </a:rPr>
              <a:t>linee guida vincolanti</a:t>
            </a:r>
            <a:r>
              <a:rPr lang="it-IT" sz="2000" dirty="0">
                <a:solidFill>
                  <a:srgbClr val="002060"/>
                </a:solidFill>
                <a:latin typeface="Titillium Web"/>
              </a:rPr>
              <a:t> giacché contenenti nuove regole tecniche, se i contenuti precettivi e innovativi risultano prevalenti</a:t>
            </a:r>
          </a:p>
          <a:p>
            <a:pPr lvl="0" indent="-342900">
              <a:buFont typeface="Arial"/>
              <a:buChar char="•"/>
              <a:defRPr/>
            </a:pPr>
            <a:endParaRPr lang="it-IT" sz="2000" dirty="0">
              <a:solidFill>
                <a:srgbClr val="002060"/>
              </a:solidFill>
              <a:latin typeface="Titillium Web"/>
            </a:endParaRPr>
          </a:p>
          <a:p>
            <a:pPr lvl="0" indent="-342900" algn="just">
              <a:buFont typeface="Arial"/>
              <a:buChar char="•"/>
              <a:defRPr/>
            </a:pPr>
            <a:r>
              <a:rPr lang="it-IT" sz="2000" b="1" dirty="0">
                <a:solidFill>
                  <a:srgbClr val="002060"/>
                </a:solidFill>
                <a:latin typeface="Titillium Web"/>
              </a:rPr>
              <a:t>linee guida non vincolanti</a:t>
            </a:r>
            <a:r>
              <a:rPr lang="it-IT" sz="2000" dirty="0">
                <a:solidFill>
                  <a:srgbClr val="002060"/>
                </a:solidFill>
                <a:latin typeface="Titillium Web"/>
              </a:rPr>
              <a:t> laddove prevalgono regole generali indirizzate alle amministrazioni o indicazioni operative sul rispetto di norme contenute in altre fonti</a:t>
            </a: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7</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177354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30" y="518490"/>
            <a:ext cx="4532786" cy="646290"/>
          </a:xfrm>
          <a:prstGeom prst="rect">
            <a:avLst/>
          </a:prstGeom>
          <a:noFill/>
          <a:ln>
            <a:noFill/>
          </a:ln>
        </p:spPr>
        <p:txBody>
          <a:bodyPr spcFirstLastPara="1" wrap="square" lIns="91425" tIns="45700" rIns="91425" bIns="45700" anchor="t" anchorCtr="0">
            <a:spAutoFit/>
          </a:bodyPr>
          <a:lstStyle/>
          <a:p>
            <a:r>
              <a:rPr lang="it-IT" sz="3600" b="1" dirty="0">
                <a:solidFill>
                  <a:srgbClr val="002060"/>
                </a:solidFill>
                <a:latin typeface="Calibri" panose="020F0502020204030204" pitchFamily="34" charset="0"/>
                <a:ea typeface="Calibri"/>
                <a:cs typeface="Calibri" panose="020F0502020204030204" pitchFamily="34" charset="0"/>
              </a:rPr>
              <a:t>Differenti modelli/2</a:t>
            </a:r>
            <a:endParaRPr sz="3600" b="1" dirty="0">
              <a:solidFill>
                <a:srgbClr val="002060"/>
              </a:solidFill>
              <a:latin typeface="Calibri" panose="020F0502020204030204" pitchFamily="34" charset="0"/>
              <a:ea typeface="Calibri"/>
              <a:cs typeface="Calibri" panose="020F0502020204030204" pitchFamily="34" charset="0"/>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4093388"/>
          </a:xfrm>
          <a:prstGeom prst="rect">
            <a:avLst/>
          </a:prstGeom>
          <a:noFill/>
          <a:ln>
            <a:noFill/>
          </a:ln>
        </p:spPr>
        <p:txBody>
          <a:bodyPr spcFirstLastPara="1" wrap="square" lIns="91425" tIns="45700" rIns="91425" bIns="45700" anchor="t" anchorCtr="0">
            <a:spAutoFit/>
          </a:bodyPr>
          <a:lstStyle/>
          <a:p>
            <a:pPr marL="342900" indent="-342900" fontAlgn="base">
              <a:buFont typeface="Arial"/>
              <a:buChar char="•"/>
              <a:defRPr/>
            </a:pPr>
            <a:endParaRPr lang="it-IT" sz="2000" b="1" dirty="0">
              <a:solidFill>
                <a:srgbClr val="002060"/>
              </a:solidFill>
              <a:latin typeface="Titillium Web"/>
            </a:endParaRPr>
          </a:p>
          <a:p>
            <a:pPr lvl="0" algn="just">
              <a:defRPr/>
            </a:pPr>
            <a:r>
              <a:rPr lang="it-IT" sz="2000" dirty="0">
                <a:solidFill>
                  <a:srgbClr val="002060"/>
                </a:solidFill>
                <a:latin typeface="Titillium Web"/>
              </a:rPr>
              <a:t>All'interno delle</a:t>
            </a:r>
            <a:r>
              <a:rPr lang="it-IT" sz="2000" b="1" dirty="0">
                <a:solidFill>
                  <a:srgbClr val="002060"/>
                </a:solidFill>
                <a:latin typeface="Titillium Web"/>
              </a:rPr>
              <a:t> linee guida vincolanti</a:t>
            </a:r>
            <a:r>
              <a:rPr lang="it-IT" sz="2000" dirty="0">
                <a:solidFill>
                  <a:srgbClr val="002060"/>
                </a:solidFill>
                <a:latin typeface="Titillium Web"/>
              </a:rPr>
              <a:t>, vanno distinte:</a:t>
            </a:r>
            <a:endParaRPr lang="it-IT" dirty="0">
              <a:solidFill>
                <a:prstClr val="black"/>
              </a:solidFill>
            </a:endParaRPr>
          </a:p>
          <a:p>
            <a:pPr marL="342900" lvl="0" indent="-342900" algn="just">
              <a:buFont typeface="Arial"/>
              <a:buChar char="•"/>
              <a:defRPr/>
            </a:pPr>
            <a:endParaRPr lang="it-IT" sz="2000" dirty="0">
              <a:solidFill>
                <a:srgbClr val="002060"/>
              </a:solidFill>
              <a:latin typeface="Titillium Web"/>
            </a:endParaRPr>
          </a:p>
          <a:p>
            <a:pPr marL="342900" lvl="0" indent="-342900" algn="just">
              <a:buFont typeface="Arial" panose="020B0604020202020204" pitchFamily="34" charset="0"/>
              <a:buChar char="•"/>
              <a:defRPr/>
            </a:pPr>
            <a:r>
              <a:rPr lang="it-IT" sz="2000" dirty="0">
                <a:solidFill>
                  <a:srgbClr val="002060"/>
                </a:solidFill>
                <a:latin typeface="Titillium Web"/>
              </a:rPr>
              <a:t>linee guida con finalità prevalentemente di </a:t>
            </a:r>
            <a:r>
              <a:rPr lang="it-IT" sz="2000" b="1" dirty="0">
                <a:solidFill>
                  <a:srgbClr val="002060"/>
                </a:solidFill>
                <a:latin typeface="Titillium Web"/>
              </a:rPr>
              <a:t>semplificazione e riordino</a:t>
            </a:r>
            <a:r>
              <a:rPr lang="it-IT" sz="2000" dirty="0">
                <a:solidFill>
                  <a:srgbClr val="002060"/>
                </a:solidFill>
                <a:latin typeface="Titillium Web"/>
              </a:rPr>
              <a:t> della normativa previgente come le </a:t>
            </a:r>
            <a:r>
              <a:rPr lang="it-IT" sz="2000" b="1" dirty="0">
                <a:solidFill>
                  <a:srgbClr val="002060"/>
                </a:solidFill>
                <a:latin typeface="Titillium Web"/>
              </a:rPr>
              <a:t>LLGG sul documento informatico;</a:t>
            </a:r>
          </a:p>
          <a:p>
            <a:pPr marL="342900" lvl="0" indent="-342900" algn="just">
              <a:buFont typeface="Arial" panose="020B0604020202020204" pitchFamily="34" charset="0"/>
              <a:buChar char="•"/>
              <a:defRPr/>
            </a:pPr>
            <a:endParaRPr lang="it-IT" sz="2000" dirty="0">
              <a:solidFill>
                <a:srgbClr val="002060"/>
              </a:solidFill>
              <a:latin typeface="Titillium Web"/>
            </a:endParaRPr>
          </a:p>
          <a:p>
            <a:pPr marL="342900" lvl="0" indent="-342900" algn="just">
              <a:buFont typeface="Arial" panose="020B0604020202020204" pitchFamily="34" charset="0"/>
              <a:buChar char="•"/>
              <a:defRPr/>
            </a:pPr>
            <a:r>
              <a:rPr lang="it-IT" sz="2000" dirty="0">
                <a:solidFill>
                  <a:srgbClr val="002060"/>
                </a:solidFill>
                <a:latin typeface="Titillium Web"/>
              </a:rPr>
              <a:t>linee guida </a:t>
            </a:r>
            <a:r>
              <a:rPr lang="it-IT" sz="2000" b="1" dirty="0">
                <a:solidFill>
                  <a:srgbClr val="002060"/>
                </a:solidFill>
                <a:latin typeface="Titillium Web"/>
              </a:rPr>
              <a:t>attuative</a:t>
            </a:r>
            <a:r>
              <a:rPr lang="it-IT" sz="2000" dirty="0">
                <a:solidFill>
                  <a:srgbClr val="002060"/>
                </a:solidFill>
                <a:latin typeface="Titillium Web"/>
              </a:rPr>
              <a:t> di disposizioni del CAD o di altra normativa primaria </a:t>
            </a:r>
            <a:r>
              <a:rPr lang="it-IT" sz="2000" b="1" dirty="0">
                <a:solidFill>
                  <a:srgbClr val="002060"/>
                </a:solidFill>
                <a:latin typeface="Titillium Web"/>
              </a:rPr>
              <a:t>sprovviste di una disciplina tecnica preesistente</a:t>
            </a:r>
            <a:r>
              <a:rPr lang="it-IT" sz="2000" dirty="0">
                <a:solidFill>
                  <a:srgbClr val="002060"/>
                </a:solidFill>
                <a:latin typeface="Titillium Web"/>
              </a:rPr>
              <a:t>, come le LLGG sull’accessibilità dei siti internet.</a:t>
            </a:r>
            <a:endParaRPr lang="it-IT" sz="2000" b="1" dirty="0">
              <a:solidFill>
                <a:srgbClr val="002060"/>
              </a:solidFill>
              <a:latin typeface="Titillium Web"/>
            </a:endParaRPr>
          </a:p>
          <a:p>
            <a:pPr lvl="0" indent="-342900" algn="just">
              <a:buFont typeface="Arial"/>
              <a:buChar char="•"/>
              <a:defRPr/>
            </a:pPr>
            <a:endParaRPr lang="it-IT" sz="2000" b="1" dirty="0">
              <a:solidFill>
                <a:srgbClr val="002060"/>
              </a:solidFill>
              <a:latin typeface="Titillium Web"/>
            </a:endParaRPr>
          </a:p>
          <a:p>
            <a:pPr lvl="0" algn="just">
              <a:defRPr/>
            </a:pPr>
            <a:r>
              <a:rPr lang="it-IT" sz="2000" dirty="0">
                <a:solidFill>
                  <a:srgbClr val="002060"/>
                </a:solidFill>
                <a:latin typeface="Titillium Web"/>
              </a:rPr>
              <a:t>All'interno delle </a:t>
            </a:r>
            <a:r>
              <a:rPr lang="it-IT" sz="2000" b="1" dirty="0">
                <a:solidFill>
                  <a:srgbClr val="002060"/>
                </a:solidFill>
                <a:latin typeface="Titillium Web"/>
              </a:rPr>
              <a:t>linee guida non vincolanti</a:t>
            </a:r>
            <a:r>
              <a:rPr lang="it-IT" sz="2000" dirty="0">
                <a:solidFill>
                  <a:srgbClr val="002060"/>
                </a:solidFill>
                <a:latin typeface="Titillium Web"/>
              </a:rPr>
              <a:t>, vanno distinte:</a:t>
            </a:r>
          </a:p>
          <a:p>
            <a:pPr marL="342900" lvl="0" indent="-342900" algn="just">
              <a:buFont typeface="Arial"/>
              <a:buChar char="•"/>
              <a:defRPr/>
            </a:pPr>
            <a:r>
              <a:rPr lang="it-IT" sz="2000" dirty="0">
                <a:solidFill>
                  <a:srgbClr val="002060"/>
                </a:solidFill>
                <a:latin typeface="Titillium Web"/>
              </a:rPr>
              <a:t>linee guida di indirizzo contenenti </a:t>
            </a:r>
            <a:r>
              <a:rPr lang="it-IT" sz="2000" b="1" dirty="0">
                <a:solidFill>
                  <a:srgbClr val="002060"/>
                </a:solidFill>
                <a:latin typeface="Titillium Web"/>
              </a:rPr>
              <a:t>raccomandazioni</a:t>
            </a:r>
            <a:r>
              <a:rPr lang="it-IT" sz="2000" dirty="0">
                <a:solidFill>
                  <a:srgbClr val="002060"/>
                </a:solidFill>
                <a:latin typeface="Titillium Web"/>
              </a:rPr>
              <a:t> alle P.A., come le LLGG su acquisizione e riuso di software per la P.A.</a:t>
            </a:r>
          </a:p>
          <a:p>
            <a:pPr marL="342900" lvl="0" indent="-342900" algn="just">
              <a:buFont typeface="Arial"/>
              <a:buChar char="•"/>
              <a:defRPr/>
            </a:pPr>
            <a:r>
              <a:rPr lang="it-IT" sz="2000" b="1" dirty="0">
                <a:solidFill>
                  <a:srgbClr val="002060"/>
                </a:solidFill>
                <a:latin typeface="Titillium Web"/>
              </a:rPr>
              <a:t>manuali operativi</a:t>
            </a: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8</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405736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6"/>
          <p:cNvSpPr txBox="1"/>
          <p:nvPr/>
        </p:nvSpPr>
        <p:spPr>
          <a:xfrm>
            <a:off x="713330" y="508733"/>
            <a:ext cx="9127687" cy="1200288"/>
          </a:xfrm>
          <a:prstGeom prst="rect">
            <a:avLst/>
          </a:prstGeom>
          <a:noFill/>
          <a:ln>
            <a:noFill/>
          </a:ln>
        </p:spPr>
        <p:txBody>
          <a:bodyPr spcFirstLastPara="1" wrap="square" lIns="91425" tIns="45700" rIns="91425" bIns="45700" anchor="t" anchorCtr="0">
            <a:spAutoFit/>
          </a:bodyPr>
          <a:lstStyle/>
          <a:p>
            <a:pPr lvl="0"/>
            <a:r>
              <a:rPr lang="it-IT" sz="3600" b="1" dirty="0">
                <a:solidFill>
                  <a:srgbClr val="002060"/>
                </a:solidFill>
                <a:latin typeface="Calibri" panose="020F0502020204030204" pitchFamily="34" charset="0"/>
                <a:ea typeface="Calibri"/>
                <a:cs typeface="Calibri" panose="020F0502020204030204" pitchFamily="34" charset="0"/>
              </a:rPr>
              <a:t>Natura mista delle linee guida sul documento informatico</a:t>
            </a:r>
            <a:endParaRPr sz="3600" b="1" dirty="0">
              <a:solidFill>
                <a:srgbClr val="002060"/>
              </a:solidFill>
              <a:latin typeface="Calibri" panose="020F0502020204030204" pitchFamily="34" charset="0"/>
              <a:ea typeface="Calibri"/>
              <a:cs typeface="Calibri" panose="020F0502020204030204" pitchFamily="34" charset="0"/>
            </a:endParaRPr>
          </a:p>
        </p:txBody>
      </p:sp>
      <p:sp>
        <p:nvSpPr>
          <p:cNvPr id="117" name="Google Shape;117;p16"/>
          <p:cNvSpPr/>
          <p:nvPr/>
        </p:nvSpPr>
        <p:spPr>
          <a:xfrm>
            <a:off x="0" y="6152225"/>
            <a:ext cx="12192000" cy="705775"/>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txBox="1"/>
          <p:nvPr/>
        </p:nvSpPr>
        <p:spPr>
          <a:xfrm>
            <a:off x="713330" y="1462799"/>
            <a:ext cx="10583936" cy="3785611"/>
          </a:xfrm>
          <a:prstGeom prst="rect">
            <a:avLst/>
          </a:prstGeom>
          <a:noFill/>
          <a:ln>
            <a:noFill/>
          </a:ln>
        </p:spPr>
        <p:txBody>
          <a:bodyPr spcFirstLastPara="1" wrap="square" lIns="91425" tIns="45700" rIns="91425" bIns="45700" anchor="t" anchorCtr="0">
            <a:spAutoFit/>
          </a:bodyPr>
          <a:lstStyle/>
          <a:p>
            <a:pPr lvl="0" algn="just">
              <a:defRPr/>
            </a:pPr>
            <a:endParaRPr lang="it-IT" sz="2000" dirty="0">
              <a:solidFill>
                <a:srgbClr val="002060"/>
              </a:solidFill>
              <a:latin typeface="Titillium Web"/>
            </a:endParaRPr>
          </a:p>
          <a:p>
            <a:pPr lvl="0" algn="just">
              <a:defRPr/>
            </a:pPr>
            <a:r>
              <a:rPr lang="it-IT" sz="2000" dirty="0">
                <a:solidFill>
                  <a:srgbClr val="002060"/>
                </a:solidFill>
                <a:latin typeface="Titillium Web"/>
              </a:rPr>
              <a:t>All'interno delle</a:t>
            </a:r>
            <a:r>
              <a:rPr lang="it-IT" sz="2000" b="1" dirty="0">
                <a:solidFill>
                  <a:srgbClr val="002060"/>
                </a:solidFill>
                <a:latin typeface="Titillium Web"/>
              </a:rPr>
              <a:t> linee guida sul documento informatico</a:t>
            </a:r>
            <a:r>
              <a:rPr lang="it-IT" sz="2000" dirty="0">
                <a:solidFill>
                  <a:srgbClr val="002060"/>
                </a:solidFill>
                <a:latin typeface="Titillium Web"/>
              </a:rPr>
              <a:t>, vanno distinte:</a:t>
            </a:r>
            <a:endParaRPr lang="it-IT" dirty="0">
              <a:solidFill>
                <a:prstClr val="black"/>
              </a:solidFill>
            </a:endParaRPr>
          </a:p>
          <a:p>
            <a:pPr marL="342900" lvl="0" indent="-342900" algn="just">
              <a:buFont typeface="Arial"/>
              <a:buChar char="•"/>
              <a:defRPr/>
            </a:pPr>
            <a:endParaRPr lang="it-IT" sz="2000" dirty="0">
              <a:solidFill>
                <a:srgbClr val="002060"/>
              </a:solidFill>
              <a:latin typeface="Titillium Web"/>
            </a:endParaRPr>
          </a:p>
          <a:p>
            <a:pPr marL="342900" lvl="0" indent="-342900" algn="just">
              <a:buFont typeface="Arial" panose="020B0604020202020204" pitchFamily="34" charset="0"/>
              <a:buChar char="•"/>
              <a:defRPr/>
            </a:pPr>
            <a:r>
              <a:rPr lang="it-IT" sz="2000" dirty="0">
                <a:solidFill>
                  <a:srgbClr val="002060"/>
                </a:solidFill>
                <a:latin typeface="Titillium Web"/>
              </a:rPr>
              <a:t>norme con finalità prevalentemente di </a:t>
            </a:r>
            <a:r>
              <a:rPr lang="it-IT" sz="2000" b="1" dirty="0">
                <a:solidFill>
                  <a:srgbClr val="002060"/>
                </a:solidFill>
                <a:latin typeface="Titillium Web"/>
              </a:rPr>
              <a:t>semplificazione e riordino</a:t>
            </a:r>
            <a:r>
              <a:rPr lang="it-IT" sz="2000" dirty="0">
                <a:solidFill>
                  <a:srgbClr val="002060"/>
                </a:solidFill>
                <a:latin typeface="Titillium Web"/>
              </a:rPr>
              <a:t> della normativa previgente, ad esempio in materia di </a:t>
            </a:r>
            <a:r>
              <a:rPr lang="it-IT" sz="2000" b="1" dirty="0">
                <a:solidFill>
                  <a:srgbClr val="002060"/>
                </a:solidFill>
                <a:latin typeface="Titillium Web"/>
              </a:rPr>
              <a:t>validità ed efficacia del documento informatico;</a:t>
            </a:r>
          </a:p>
          <a:p>
            <a:pPr marL="342900" lvl="0" indent="-342900" algn="just">
              <a:buFont typeface="Arial" panose="020B0604020202020204" pitchFamily="34" charset="0"/>
              <a:buChar char="•"/>
              <a:defRPr/>
            </a:pPr>
            <a:endParaRPr lang="it-IT" sz="2000" dirty="0">
              <a:solidFill>
                <a:srgbClr val="002060"/>
              </a:solidFill>
              <a:latin typeface="Titillium Web"/>
            </a:endParaRPr>
          </a:p>
          <a:p>
            <a:pPr marL="342900" lvl="0" indent="-342900" algn="just">
              <a:buFont typeface="Arial" panose="020B0604020202020204" pitchFamily="34" charset="0"/>
              <a:buChar char="•"/>
              <a:defRPr/>
            </a:pPr>
            <a:r>
              <a:rPr lang="it-IT" sz="2000" dirty="0">
                <a:solidFill>
                  <a:srgbClr val="002060"/>
                </a:solidFill>
                <a:latin typeface="Titillium Web"/>
              </a:rPr>
              <a:t>norme </a:t>
            </a:r>
            <a:r>
              <a:rPr lang="it-IT" sz="2000" b="1" dirty="0">
                <a:solidFill>
                  <a:srgbClr val="002060"/>
                </a:solidFill>
                <a:latin typeface="Titillium Web"/>
              </a:rPr>
              <a:t>attuative</a:t>
            </a:r>
            <a:r>
              <a:rPr lang="it-IT" sz="2000" dirty="0">
                <a:solidFill>
                  <a:srgbClr val="002060"/>
                </a:solidFill>
                <a:latin typeface="Titillium Web"/>
              </a:rPr>
              <a:t> di disposizioni del CAD, ad esempio in materia di </a:t>
            </a:r>
            <a:r>
              <a:rPr lang="it-IT" sz="2000" b="1" dirty="0">
                <a:solidFill>
                  <a:srgbClr val="002060"/>
                </a:solidFill>
                <a:latin typeface="Titillium Web"/>
              </a:rPr>
              <a:t>conservazione o di certificazione di processo;</a:t>
            </a:r>
          </a:p>
          <a:p>
            <a:pPr marL="342900" lvl="0" indent="-342900" algn="just">
              <a:buFont typeface="Arial" panose="020B0604020202020204" pitchFamily="34" charset="0"/>
              <a:buChar char="•"/>
              <a:defRPr/>
            </a:pPr>
            <a:endParaRPr lang="it-IT" sz="2000" b="1" dirty="0">
              <a:solidFill>
                <a:srgbClr val="002060"/>
              </a:solidFill>
              <a:latin typeface="Titillium Web"/>
            </a:endParaRPr>
          </a:p>
          <a:p>
            <a:pPr marL="342900" lvl="0" indent="-342900" algn="just">
              <a:buFont typeface="Arial" panose="020B0604020202020204" pitchFamily="34" charset="0"/>
              <a:buChar char="•"/>
              <a:defRPr/>
            </a:pPr>
            <a:r>
              <a:rPr lang="it-IT" sz="2000" dirty="0">
                <a:solidFill>
                  <a:srgbClr val="002060"/>
                </a:solidFill>
                <a:latin typeface="Titillium Web"/>
              </a:rPr>
              <a:t>norme</a:t>
            </a:r>
            <a:r>
              <a:rPr lang="it-IT" sz="2000" b="1" dirty="0">
                <a:solidFill>
                  <a:srgbClr val="002060"/>
                </a:solidFill>
                <a:latin typeface="Titillium Web"/>
              </a:rPr>
              <a:t> non vincolanti</a:t>
            </a:r>
            <a:r>
              <a:rPr lang="it-IT" sz="2000" dirty="0">
                <a:solidFill>
                  <a:srgbClr val="002060"/>
                </a:solidFill>
                <a:latin typeface="Titillium Web"/>
              </a:rPr>
              <a:t> nei confronti dei soggetti privati (paragrafo 1.2 LLGG e art. 2, comma 3, CAD), ad esempio in materia di segnatura di protocollo o di documento amministrativo informatico.</a:t>
            </a:r>
            <a:endParaRPr lang="it-IT" sz="2000" b="1" dirty="0">
              <a:solidFill>
                <a:srgbClr val="002060"/>
              </a:solidFill>
              <a:latin typeface="Titillium Web"/>
            </a:endParaRPr>
          </a:p>
        </p:txBody>
      </p:sp>
      <p:pic>
        <p:nvPicPr>
          <p:cNvPr id="119" name="Google Shape;119;p16" descr="Immagine che contiene testo, clipart&#10;&#10;Descrizione generata automaticamente"/>
          <p:cNvPicPr preferRelativeResize="0"/>
          <p:nvPr/>
        </p:nvPicPr>
        <p:blipFill rotWithShape="1">
          <a:blip r:embed="rId3">
            <a:alphaModFix/>
          </a:blip>
          <a:srcRect/>
          <a:stretch/>
        </p:blipFill>
        <p:spPr>
          <a:xfrm>
            <a:off x="931502" y="6279901"/>
            <a:ext cx="2543175" cy="542925"/>
          </a:xfrm>
          <a:prstGeom prst="rect">
            <a:avLst/>
          </a:prstGeom>
          <a:noFill/>
          <a:ln>
            <a:noFill/>
          </a:ln>
        </p:spPr>
      </p:pic>
      <p:pic>
        <p:nvPicPr>
          <p:cNvPr id="120" name="Google Shape;120;p16"/>
          <p:cNvPicPr preferRelativeResize="0"/>
          <p:nvPr/>
        </p:nvPicPr>
        <p:blipFill rotWithShape="1">
          <a:blip r:embed="rId4">
            <a:alphaModFix/>
          </a:blip>
          <a:srcRect/>
          <a:stretch/>
        </p:blipFill>
        <p:spPr>
          <a:xfrm>
            <a:off x="9841018" y="6332155"/>
            <a:ext cx="1675692" cy="420785"/>
          </a:xfrm>
          <a:prstGeom prst="rect">
            <a:avLst/>
          </a:prstGeom>
          <a:noFill/>
          <a:ln>
            <a:noFill/>
          </a:ln>
        </p:spPr>
      </p:pic>
      <p:sp>
        <p:nvSpPr>
          <p:cNvPr id="7" name="Google Shape;64;p8"/>
          <p:cNvSpPr/>
          <p:nvPr/>
        </p:nvSpPr>
        <p:spPr>
          <a:xfrm>
            <a:off x="11491033" y="89060"/>
            <a:ext cx="587700" cy="170700"/>
          </a:xfrm>
          <a:prstGeom prst="roundRect">
            <a:avLst>
              <a:gd name="adj" fmla="val 16667"/>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t-IT" sz="1100">
                <a:solidFill>
                  <a:schemeClr val="lt1"/>
                </a:solidFill>
                <a:latin typeface="Titillium Web"/>
                <a:ea typeface="Titillium Web"/>
                <a:cs typeface="Titillium Web"/>
                <a:sym typeface="Titillium Web"/>
              </a:rPr>
              <a:t>9</a:t>
            </a:fld>
            <a:endParaRPr sz="1100" dirty="0">
              <a:solidFill>
                <a:schemeClr val="lt1"/>
              </a:solidFill>
              <a:latin typeface="Titillium Web"/>
              <a:ea typeface="Titillium Web"/>
              <a:cs typeface="Titillium Web"/>
              <a:sym typeface="Titillium Web"/>
            </a:endParaRPr>
          </a:p>
        </p:txBody>
      </p:sp>
    </p:spTree>
    <p:extLst>
      <p:ext uri="{BB962C8B-B14F-4D97-AF65-F5344CB8AC3E}">
        <p14:creationId xmlns:p14="http://schemas.microsoft.com/office/powerpoint/2010/main" val="161493315"/>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2213</Words>
  <Application>Microsoft Office PowerPoint</Application>
  <PresentationFormat>Widescreen</PresentationFormat>
  <Paragraphs>208</Paragraphs>
  <Slides>28</Slides>
  <Notes>21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Arial</vt:lpstr>
      <vt:lpstr>Calibri</vt:lpstr>
      <vt:lpstr>Helvetica Neue</vt:lpstr>
      <vt:lpstr>Titillium Web</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Conservatori qualificati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avena@agid.gov.it</dc:creator>
  <cp:lastModifiedBy>Cinzia</cp:lastModifiedBy>
  <cp:revision>27</cp:revision>
  <dcterms:modified xsi:type="dcterms:W3CDTF">2022-12-06T10:55:58Z</dcterms:modified>
</cp:coreProperties>
</file>