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558" r:id="rId3"/>
    <p:sldId id="264" r:id="rId4"/>
    <p:sldId id="559" r:id="rId5"/>
    <p:sldId id="560" r:id="rId6"/>
    <p:sldId id="265" r:id="rId7"/>
    <p:sldId id="561" r:id="rId8"/>
    <p:sldId id="566" r:id="rId9"/>
    <p:sldId id="567" r:id="rId10"/>
    <p:sldId id="568" r:id="rId11"/>
    <p:sldId id="271" r:id="rId12"/>
    <p:sldId id="569" r:id="rId13"/>
    <p:sldId id="575" r:id="rId14"/>
    <p:sldId id="570" r:id="rId15"/>
    <p:sldId id="269" r:id="rId16"/>
    <p:sldId id="582" r:id="rId17"/>
    <p:sldId id="583" r:id="rId18"/>
    <p:sldId id="259" r:id="rId19"/>
    <p:sldId id="581" r:id="rId20"/>
    <p:sldId id="276" r:id="rId21"/>
    <p:sldId id="580" r:id="rId22"/>
    <p:sldId id="562" r:id="rId23"/>
    <p:sldId id="564" r:id="rId24"/>
    <p:sldId id="260" r:id="rId25"/>
    <p:sldId id="261" r:id="rId26"/>
    <p:sldId id="266" r:id="rId27"/>
    <p:sldId id="576" r:id="rId28"/>
    <p:sldId id="577" r:id="rId29"/>
    <p:sldId id="571" r:id="rId30"/>
    <p:sldId id="584" r:id="rId31"/>
    <p:sldId id="557" r:id="rId32"/>
    <p:sldId id="574" r:id="rId33"/>
    <p:sldId id="573" r:id="rId34"/>
    <p:sldId id="258" r:id="rId35"/>
    <p:sldId id="257" r:id="rId3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DA094E2-9B9F-4904-80BF-A53D8882AC89}">
          <p14:sldIdLst>
            <p14:sldId id="263"/>
            <p14:sldId id="558"/>
            <p14:sldId id="264"/>
            <p14:sldId id="559"/>
            <p14:sldId id="560"/>
            <p14:sldId id="265"/>
            <p14:sldId id="561"/>
            <p14:sldId id="566"/>
            <p14:sldId id="567"/>
            <p14:sldId id="568"/>
            <p14:sldId id="271"/>
            <p14:sldId id="569"/>
            <p14:sldId id="575"/>
            <p14:sldId id="570"/>
            <p14:sldId id="269"/>
            <p14:sldId id="582"/>
            <p14:sldId id="583"/>
            <p14:sldId id="259"/>
            <p14:sldId id="581"/>
            <p14:sldId id="276"/>
            <p14:sldId id="580"/>
            <p14:sldId id="562"/>
            <p14:sldId id="564"/>
            <p14:sldId id="260"/>
            <p14:sldId id="261"/>
            <p14:sldId id="266"/>
            <p14:sldId id="576"/>
            <p14:sldId id="577"/>
            <p14:sldId id="571"/>
            <p14:sldId id="584"/>
            <p14:sldId id="557"/>
            <p14:sldId id="574"/>
            <p14:sldId id="573"/>
            <p14:sldId id="258"/>
            <p14:sldId id="257"/>
          </p14:sldIdLst>
        </p14:section>
        <p14:section name="Sezione senza titolo" id="{16F6B1D4-882B-4B10-BFCF-AAFD60421E9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DF383-3017-403C-9138-5FE5D4ED11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72F753-0437-43D6-9E87-37205325B1C8}">
      <dgm:prSet/>
      <dgm:spPr/>
      <dgm:t>
        <a:bodyPr/>
        <a:lstStyle/>
        <a:p>
          <a:r>
            <a:rPr lang="it-IT"/>
            <a:t>Per motivi di sicurezza nazionale</a:t>
          </a:r>
          <a:endParaRPr lang="en-US"/>
        </a:p>
      </dgm:t>
    </dgm:pt>
    <dgm:pt modelId="{1579FB12-534C-4A8F-ADE9-DFC967DAFD9A}" type="parTrans" cxnId="{2E2E6977-430B-4F53-AF1F-1B182DDBD498}">
      <dgm:prSet/>
      <dgm:spPr/>
      <dgm:t>
        <a:bodyPr/>
        <a:lstStyle/>
        <a:p>
          <a:endParaRPr lang="en-US"/>
        </a:p>
      </dgm:t>
    </dgm:pt>
    <dgm:pt modelId="{012795C7-1156-4BFF-B820-E6C5173BAAEF}" type="sibTrans" cxnId="{2E2E6977-430B-4F53-AF1F-1B182DDBD498}">
      <dgm:prSet/>
      <dgm:spPr/>
      <dgm:t>
        <a:bodyPr/>
        <a:lstStyle/>
        <a:p>
          <a:endParaRPr lang="en-US"/>
        </a:p>
      </dgm:t>
    </dgm:pt>
    <dgm:pt modelId="{8B0BEC84-C6B4-4529-BA1C-16931080ADB4}">
      <dgm:prSet/>
      <dgm:spPr/>
      <dgm:t>
        <a:bodyPr/>
        <a:lstStyle/>
        <a:p>
          <a:r>
            <a:rPr lang="it-IT"/>
            <a:t>Per motivi economici</a:t>
          </a:r>
          <a:endParaRPr lang="en-US"/>
        </a:p>
      </dgm:t>
    </dgm:pt>
    <dgm:pt modelId="{ED49F3FA-8A0B-4D97-866A-360403E96DAE}" type="parTrans" cxnId="{98249804-0148-4E59-AC7E-7CED83649025}">
      <dgm:prSet/>
      <dgm:spPr/>
      <dgm:t>
        <a:bodyPr/>
        <a:lstStyle/>
        <a:p>
          <a:endParaRPr lang="en-US"/>
        </a:p>
      </dgm:t>
    </dgm:pt>
    <dgm:pt modelId="{234C7931-217E-4EA5-842B-D118F8B3A8E2}" type="sibTrans" cxnId="{98249804-0148-4E59-AC7E-7CED83649025}">
      <dgm:prSet/>
      <dgm:spPr/>
      <dgm:t>
        <a:bodyPr/>
        <a:lstStyle/>
        <a:p>
          <a:endParaRPr lang="en-US"/>
        </a:p>
      </dgm:t>
    </dgm:pt>
    <dgm:pt modelId="{EDB6F522-9CE6-4C3D-AA87-8D72503A619D}">
      <dgm:prSet/>
      <dgm:spPr/>
      <dgm:t>
        <a:bodyPr/>
        <a:lstStyle/>
        <a:p>
          <a:r>
            <a:rPr lang="it-IT"/>
            <a:t>Per motivi politico-ideologici  </a:t>
          </a:r>
          <a:endParaRPr lang="en-US"/>
        </a:p>
      </dgm:t>
    </dgm:pt>
    <dgm:pt modelId="{0732BF53-2CB7-49D0-B7D1-796999AB37D2}" type="parTrans" cxnId="{35AED3B7-96C5-4718-86AA-00C128DA15C3}">
      <dgm:prSet/>
      <dgm:spPr/>
      <dgm:t>
        <a:bodyPr/>
        <a:lstStyle/>
        <a:p>
          <a:endParaRPr lang="en-US"/>
        </a:p>
      </dgm:t>
    </dgm:pt>
    <dgm:pt modelId="{514F6DFE-E0E6-4EDC-9960-72DFCEDFC87A}" type="sibTrans" cxnId="{35AED3B7-96C5-4718-86AA-00C128DA15C3}">
      <dgm:prSet/>
      <dgm:spPr/>
      <dgm:t>
        <a:bodyPr/>
        <a:lstStyle/>
        <a:p>
          <a:endParaRPr lang="en-US"/>
        </a:p>
      </dgm:t>
    </dgm:pt>
    <dgm:pt modelId="{3A57AACB-072A-4AEC-9003-1E5EC6AC93C0}" type="pres">
      <dgm:prSet presAssocID="{29ADF383-3017-403C-9138-5FE5D4ED1108}" presName="linear" presStyleCnt="0">
        <dgm:presLayoutVars>
          <dgm:animLvl val="lvl"/>
          <dgm:resizeHandles val="exact"/>
        </dgm:presLayoutVars>
      </dgm:prSet>
      <dgm:spPr/>
    </dgm:pt>
    <dgm:pt modelId="{42859D72-DF25-4DA9-A31C-2C6D8D3BC8F3}" type="pres">
      <dgm:prSet presAssocID="{2D72F753-0437-43D6-9E87-37205325B1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A4F9D6-6C94-446A-ABF9-B237B2F3941D}" type="pres">
      <dgm:prSet presAssocID="{012795C7-1156-4BFF-B820-E6C5173BAAEF}" presName="spacer" presStyleCnt="0"/>
      <dgm:spPr/>
    </dgm:pt>
    <dgm:pt modelId="{5B60CD05-7070-4CCD-9C0B-08E89FB29721}" type="pres">
      <dgm:prSet presAssocID="{8B0BEC84-C6B4-4529-BA1C-16931080AD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71EEB8-64E9-4D0E-AA58-B47FE877F8C7}" type="pres">
      <dgm:prSet presAssocID="{234C7931-217E-4EA5-842B-D118F8B3A8E2}" presName="spacer" presStyleCnt="0"/>
      <dgm:spPr/>
    </dgm:pt>
    <dgm:pt modelId="{9E79EA21-BA84-4433-A054-B6C80568D3F5}" type="pres">
      <dgm:prSet presAssocID="{EDB6F522-9CE6-4C3D-AA87-8D72503A61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249804-0148-4E59-AC7E-7CED83649025}" srcId="{29ADF383-3017-403C-9138-5FE5D4ED1108}" destId="{8B0BEC84-C6B4-4529-BA1C-16931080ADB4}" srcOrd="1" destOrd="0" parTransId="{ED49F3FA-8A0B-4D97-866A-360403E96DAE}" sibTransId="{234C7931-217E-4EA5-842B-D118F8B3A8E2}"/>
    <dgm:cxn modelId="{D1E0C815-ECCC-4850-BFA8-17BA6D964CA6}" type="presOf" srcId="{29ADF383-3017-403C-9138-5FE5D4ED1108}" destId="{3A57AACB-072A-4AEC-9003-1E5EC6AC93C0}" srcOrd="0" destOrd="0" presId="urn:microsoft.com/office/officeart/2005/8/layout/vList2"/>
    <dgm:cxn modelId="{FBE0A63B-A845-4463-AE6C-9276746A6640}" type="presOf" srcId="{EDB6F522-9CE6-4C3D-AA87-8D72503A619D}" destId="{9E79EA21-BA84-4433-A054-B6C80568D3F5}" srcOrd="0" destOrd="0" presId="urn:microsoft.com/office/officeart/2005/8/layout/vList2"/>
    <dgm:cxn modelId="{8810AC6F-B43C-4685-AFF8-F362317A71EB}" type="presOf" srcId="{8B0BEC84-C6B4-4529-BA1C-16931080ADB4}" destId="{5B60CD05-7070-4CCD-9C0B-08E89FB29721}" srcOrd="0" destOrd="0" presId="urn:microsoft.com/office/officeart/2005/8/layout/vList2"/>
    <dgm:cxn modelId="{2E2E6977-430B-4F53-AF1F-1B182DDBD498}" srcId="{29ADF383-3017-403C-9138-5FE5D4ED1108}" destId="{2D72F753-0437-43D6-9E87-37205325B1C8}" srcOrd="0" destOrd="0" parTransId="{1579FB12-534C-4A8F-ADE9-DFC967DAFD9A}" sibTransId="{012795C7-1156-4BFF-B820-E6C5173BAAEF}"/>
    <dgm:cxn modelId="{68796D90-1CD6-49D2-851E-7F219FCBE50C}" type="presOf" srcId="{2D72F753-0437-43D6-9E87-37205325B1C8}" destId="{42859D72-DF25-4DA9-A31C-2C6D8D3BC8F3}" srcOrd="0" destOrd="0" presId="urn:microsoft.com/office/officeart/2005/8/layout/vList2"/>
    <dgm:cxn modelId="{35AED3B7-96C5-4718-86AA-00C128DA15C3}" srcId="{29ADF383-3017-403C-9138-5FE5D4ED1108}" destId="{EDB6F522-9CE6-4C3D-AA87-8D72503A619D}" srcOrd="2" destOrd="0" parTransId="{0732BF53-2CB7-49D0-B7D1-796999AB37D2}" sibTransId="{514F6DFE-E0E6-4EDC-9960-72DFCEDFC87A}"/>
    <dgm:cxn modelId="{6F64C610-8C06-4DD7-A91E-AB0E9DCF6F5C}" type="presParOf" srcId="{3A57AACB-072A-4AEC-9003-1E5EC6AC93C0}" destId="{42859D72-DF25-4DA9-A31C-2C6D8D3BC8F3}" srcOrd="0" destOrd="0" presId="urn:microsoft.com/office/officeart/2005/8/layout/vList2"/>
    <dgm:cxn modelId="{EBC4E1E5-03C4-4BC0-A402-A4B76D439AFC}" type="presParOf" srcId="{3A57AACB-072A-4AEC-9003-1E5EC6AC93C0}" destId="{B6A4F9D6-6C94-446A-ABF9-B237B2F3941D}" srcOrd="1" destOrd="0" presId="urn:microsoft.com/office/officeart/2005/8/layout/vList2"/>
    <dgm:cxn modelId="{661ABFD6-27F8-49D8-B533-35F1D89B7B48}" type="presParOf" srcId="{3A57AACB-072A-4AEC-9003-1E5EC6AC93C0}" destId="{5B60CD05-7070-4CCD-9C0B-08E89FB29721}" srcOrd="2" destOrd="0" presId="urn:microsoft.com/office/officeart/2005/8/layout/vList2"/>
    <dgm:cxn modelId="{157DA4F0-F3CD-4247-9CAB-15E3A04D74A5}" type="presParOf" srcId="{3A57AACB-072A-4AEC-9003-1E5EC6AC93C0}" destId="{0F71EEB8-64E9-4D0E-AA58-B47FE877F8C7}" srcOrd="3" destOrd="0" presId="urn:microsoft.com/office/officeart/2005/8/layout/vList2"/>
    <dgm:cxn modelId="{BA9A38C6-4C5E-412C-90FE-49C7271845F2}" type="presParOf" srcId="{3A57AACB-072A-4AEC-9003-1E5EC6AC93C0}" destId="{9E79EA21-BA84-4433-A054-B6C80568D3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59D72-DF25-4DA9-A31C-2C6D8D3BC8F3}">
      <dsp:nvSpPr>
        <dsp:cNvPr id="0" name=""/>
        <dsp:cNvSpPr/>
      </dsp:nvSpPr>
      <dsp:spPr>
        <a:xfrm>
          <a:off x="0" y="42473"/>
          <a:ext cx="6245265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motivi di sicurezza nazionale</a:t>
          </a:r>
          <a:endParaRPr lang="en-US" sz="4400" kern="1200"/>
        </a:p>
      </dsp:txBody>
      <dsp:txXfrm>
        <a:off x="85444" y="127917"/>
        <a:ext cx="6074377" cy="1579432"/>
      </dsp:txXfrm>
    </dsp:sp>
    <dsp:sp modelId="{5B60CD05-7070-4CCD-9C0B-08E89FB29721}">
      <dsp:nvSpPr>
        <dsp:cNvPr id="0" name=""/>
        <dsp:cNvSpPr/>
      </dsp:nvSpPr>
      <dsp:spPr>
        <a:xfrm>
          <a:off x="0" y="1919513"/>
          <a:ext cx="6245265" cy="1750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motivi economici</a:t>
          </a:r>
          <a:endParaRPr lang="en-US" sz="4400" kern="1200"/>
        </a:p>
      </dsp:txBody>
      <dsp:txXfrm>
        <a:off x="85444" y="2004957"/>
        <a:ext cx="6074377" cy="1579432"/>
      </dsp:txXfrm>
    </dsp:sp>
    <dsp:sp modelId="{9E79EA21-BA84-4433-A054-B6C80568D3F5}">
      <dsp:nvSpPr>
        <dsp:cNvPr id="0" name=""/>
        <dsp:cNvSpPr/>
      </dsp:nvSpPr>
      <dsp:spPr>
        <a:xfrm>
          <a:off x="0" y="3796553"/>
          <a:ext cx="6245265" cy="1750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/>
            <a:t>Per motivi politico-ideologici  </a:t>
          </a:r>
          <a:endParaRPr lang="en-US" sz="4400" kern="1200"/>
        </a:p>
      </dsp:txBody>
      <dsp:txXfrm>
        <a:off x="85444" y="3881997"/>
        <a:ext cx="6074377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4B0EB-D89D-6C0D-35F8-214F495CA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44DE0D-128F-21D7-3B57-CFF9FC8EB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623908-DD8F-7CAD-99D8-995ACD77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9EAA8-6736-ACDA-4F14-313E63D4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AA84E-F88C-C6EE-3C52-EF4F4D65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54FC5-23B9-3AFF-C23E-A04A90EE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EDE21E-8190-8578-A84F-E9CC9D597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F83327-2BCE-F497-94B9-04DDAABA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FE9A4-8015-40D2-18EF-1B1D80C6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0A054-1774-9DC3-F631-4D96A110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9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4495D89-4367-0FDB-2EE2-DD3E8B62A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ADBC6D-8736-DC19-3E78-1A0083649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6F184F-CA5E-0546-C7EC-7D27C619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3D3091-B78D-982F-3C3B-DF942C5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95FAD-540F-AFAF-6C01-8A897438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5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8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25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F7211-0041-C3FE-0F95-0337565D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E1AE13-36F9-4882-91A4-0B6EDEE4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0D39B3-C89A-68A1-9ADE-FDD75954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4CE74A-8F31-3005-F7F7-319D5792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B9A52-F343-67C6-C024-726F4635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2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9E88BC-B47A-A2BD-119A-AD1EDB68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221309-03CB-6C56-1501-ED69B110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8D101E-5A1F-9C5D-C41D-7F73A213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2DC420-AFC4-4953-9704-ACB517E5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0C1ECD-A3C8-7BCA-BA55-A874893B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64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05FC4-AA7E-E0B5-9BE9-FCA17726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705944-7411-E17D-FEDB-9B8B26C51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31FA39-16B1-6A42-4185-178F5A8C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BFAF37-92B8-837F-60C2-3602313F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116A5A-BC86-C4FC-3076-F5EDA1E6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0A6C59-F2EA-3BFE-14C8-7CD36CD1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53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F9A7DA-C873-30D9-5D96-81D6DFD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9677DC-F717-17DA-BB15-F6A7A1EA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D3236B-3274-6190-F4F2-36C1B3FC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4B22B7-6C24-41F1-2F72-A0D9330CE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8F4D37-645A-F138-157E-3E7082643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DE1BED-7A27-0652-6D8E-6FA7F002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7AA95CE-C260-2033-375F-CA01403A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5CFEDA-9BBE-90C3-BCFB-611938AD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38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B12AC-4C54-BE06-211E-D9821609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311B0D-E54C-6D41-05E5-D78CDA67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4B3A1E-FA6C-9F1C-FB3E-16B7B5D5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B5BF7A-491B-EDAD-902E-995744D8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9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834A4E-194C-51EC-83BE-A139A0D4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5A103A-A572-B8BE-B0E1-428FB93B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18A59C-068C-F12B-67ED-1383E330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39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3CF3F-2758-12E0-B92B-93224E95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A8C040-8CF2-D58A-90F8-64C46240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CCAC60-E335-E577-6EDB-9129C19C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818034-E7FC-AA45-36DC-D891A3A5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0118A5-EDF2-B622-5F33-70CCFAD3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7BD296-1B44-1DA6-6490-515415B6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6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D6270-C163-018C-D6E6-CB1123C6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F26642-DE05-7D1F-7503-9164C553C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FD97CD-E099-C029-4934-42D757CE5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368B2E-4249-7B3D-40DD-6644FA23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DE4DAC-F401-0D7F-BBD0-D2F6E01F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B89826-6CB5-0AF1-7784-1C2AE448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34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C89E25E-A4D7-63E1-FCC1-16CE557C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E348D6-B916-BE6A-47F0-B17573D9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3A52C9-D419-38C4-2A37-7AB66275B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BEF1-0430-4D4A-92A1-68DED4DCC367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94781-917B-FF1A-4471-CD42BA9DF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183C3F-C02F-40C1-DC2F-BD95B9506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AF6E-B29D-48D5-B459-F6C23C10C6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62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7A6UIxo-8?start=44&amp;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hchr.org/sites/default/files/2022-10/A-77-533-AUV-E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ordenmundial.com/las-fuerzas-armadas-de-ucrani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1C332336-8B63-114F-D808-653F11A17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7" b="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259BE33-B869-71AB-6CCE-ED26080F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5" y="95416"/>
            <a:ext cx="5295568" cy="3419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800" dirty="0"/>
              <a:t>Improvvisamente (di nuovo) la guerra: l’Unione europea e l’invasione russa dell’Ucraina</a:t>
            </a:r>
            <a:r>
              <a:rPr lang="en-US" sz="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14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41864-EE78-7290-C53C-3C042303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420624"/>
          </a:xfrm>
        </p:spPr>
        <p:txBody>
          <a:bodyPr>
            <a:normAutofit fontScale="90000"/>
          </a:bodyPr>
          <a:lstStyle/>
          <a:p>
            <a:r>
              <a:rPr lang="it-IT" dirty="0"/>
              <a:t>L’Unione sovietica nel 1989 </a:t>
            </a:r>
          </a:p>
        </p:txBody>
      </p:sp>
      <p:pic>
        <p:nvPicPr>
          <p:cNvPr id="7" name="Segnaposto contenuto 6" descr="Immagine che contiene mappa">
            <a:extLst>
              <a:ext uri="{FF2B5EF4-FFF2-40B4-BE49-F238E27FC236}">
                <a16:creationId xmlns:a16="http://schemas.microsoft.com/office/drawing/2014/main" id="{D867AD5D-FC71-1C10-CBF0-3B62737D0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4360"/>
            <a:ext cx="12015216" cy="6263640"/>
          </a:xfrm>
        </p:spPr>
      </p:pic>
    </p:spTree>
    <p:extLst>
      <p:ext uri="{BB962C8B-B14F-4D97-AF65-F5344CB8AC3E}">
        <p14:creationId xmlns:p14="http://schemas.microsoft.com/office/powerpoint/2010/main" val="120600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86F55F-6724-893E-4659-54885D7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362"/>
            <a:ext cx="2650937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La </a:t>
            </a:r>
            <a:r>
              <a:rPr lang="en-US" sz="2600" dirty="0" err="1">
                <a:solidFill>
                  <a:srgbClr val="FFFFFF"/>
                </a:solidFill>
              </a:rPr>
              <a:t>dissoluzione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dell’URSS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D844175B-B45F-D63B-DAE5-774B48D4C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411" y="256674"/>
            <a:ext cx="9368589" cy="66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F9276-ECA6-5B7D-176E-C6564B80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07332"/>
          </a:xfrm>
        </p:spPr>
        <p:txBody>
          <a:bodyPr>
            <a:normAutofit/>
          </a:bodyPr>
          <a:lstStyle/>
          <a:p>
            <a:r>
              <a:rPr lang="it-IT" sz="3000" dirty="0"/>
              <a:t>Il referendum per l’indipendenza ucraina del 1991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D7EC77-4842-4969-EF71-A50B0CA3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72458"/>
            <a:ext cx="6446383" cy="607332"/>
          </a:xfrm>
        </p:spPr>
        <p:txBody>
          <a:bodyPr/>
          <a:lstStyle/>
          <a:p>
            <a:r>
              <a:rPr lang="it-IT" dirty="0"/>
              <a:t>Distribuzione regionale dei «sì» all’indipendenza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7549D5-C820-C11B-A3B3-A30DCD9444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" y="1681163"/>
            <a:ext cx="8413931" cy="51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32489F-4724-2682-86F6-C7B47680A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06971" y="1681163"/>
            <a:ext cx="2748416" cy="823912"/>
          </a:xfrm>
        </p:spPr>
        <p:txBody>
          <a:bodyPr/>
          <a:lstStyle/>
          <a:p>
            <a:r>
              <a:rPr lang="it-IT" dirty="0"/>
              <a:t>Risultati complessivi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C87FBF-E7DB-E18E-3E5A-8FEF982DE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23086" y="2505075"/>
            <a:ext cx="3251200" cy="3684588"/>
          </a:xfrm>
        </p:spPr>
        <p:txBody>
          <a:bodyPr>
            <a:normAutofit lnSpcReduction="10000"/>
          </a:bodyPr>
          <a:lstStyle/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Al referendum votarono 31.891.742 aventi diritto (l'84.18% dei residenti) e tra di essi 28.804.071 (il 90.32%) votarono 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«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Sì» all’indipendenza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055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667843F-6C67-E392-4AFE-71E3772EC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"/>
            <a:ext cx="11820525" cy="6715124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E364055F-F480-613B-E8B4-3BA976ED7C58}"/>
              </a:ext>
            </a:extLst>
          </p:cNvPr>
          <p:cNvSpPr/>
          <p:nvPr/>
        </p:nvSpPr>
        <p:spPr>
          <a:xfrm>
            <a:off x="190499" y="1451816"/>
            <a:ext cx="378667" cy="1250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A38AA0EA-3A40-7AC4-9F2C-E8948A643D41}"/>
              </a:ext>
            </a:extLst>
          </p:cNvPr>
          <p:cNvSpPr/>
          <p:nvPr/>
        </p:nvSpPr>
        <p:spPr>
          <a:xfrm>
            <a:off x="8343965" y="1441935"/>
            <a:ext cx="374650" cy="134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7557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455BC7B-584F-F13B-D21F-E4936F9E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it-IT" dirty="0"/>
              <a:t>1994: Memorandum di Budapest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Immagine 9" descr="Immagine che contiene persona, interni, uomo, inpiedi&#10;&#10;Descrizione generata automaticamente">
            <a:extLst>
              <a:ext uri="{FF2B5EF4-FFF2-40B4-BE49-F238E27FC236}">
                <a16:creationId xmlns:a16="http://schemas.microsoft.com/office/drawing/2014/main" id="{23EF1D8F-C56D-BE3D-D248-E6B1F6D6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11284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A0AB222-A7FA-516F-3373-0A2F1EF3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it-IT" dirty="0"/>
              <a:t>Nel memorandum, </a:t>
            </a:r>
            <a:r>
              <a:rPr lang="it-IT" b="1" u="sng" dirty="0"/>
              <a:t>la Russia</a:t>
            </a:r>
            <a:r>
              <a:rPr lang="it-IT" dirty="0"/>
              <a:t>, gli Stati Uniti e il Regno Unito assicuravano il rispetto dell’indipendenza e della sovranità ucraina in cambio del trasferimento alla Russia dell’arsenale nucleare dell’Ucraina.</a:t>
            </a:r>
          </a:p>
        </p:txBody>
      </p:sp>
    </p:spTree>
    <p:extLst>
      <p:ext uri="{BB962C8B-B14F-4D97-AF65-F5344CB8AC3E}">
        <p14:creationId xmlns:p14="http://schemas.microsoft.com/office/powerpoint/2010/main" val="82024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5A2BC-DF0C-3417-F556-5E711C99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La minaccia della NATO?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 (North Atlantic </a:t>
            </a:r>
            <a:r>
              <a:rPr lang="it-IT" sz="4000" dirty="0" err="1">
                <a:solidFill>
                  <a:srgbClr val="FFFFFF"/>
                </a:solidFill>
              </a:rPr>
              <a:t>Treaty</a:t>
            </a:r>
            <a:r>
              <a:rPr lang="it-IT" sz="4000" dirty="0">
                <a:solidFill>
                  <a:srgbClr val="FFFFFF"/>
                </a:solidFill>
              </a:rPr>
              <a:t> Organization) alla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0A8E4-B371-7216-6427-38F9C932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04776"/>
            <a:ext cx="8151125" cy="6591300"/>
          </a:xfrm>
        </p:spPr>
        <p:txBody>
          <a:bodyPr anchor="ctr">
            <a:normAutofit/>
          </a:bodyPr>
          <a:lstStyle/>
          <a:p>
            <a:r>
              <a:rPr lang="it-IT" sz="2000" dirty="0"/>
              <a:t>Cos’è la NATO? È un’alleanza militare, istituita nel 1949, a </a:t>
            </a:r>
            <a:r>
              <a:rPr lang="it-IT" sz="2000" b="1" u="sng" dirty="0"/>
              <a:t>carattere difensivo</a:t>
            </a:r>
            <a:r>
              <a:rPr lang="it-IT" sz="2000" dirty="0"/>
              <a:t>. In base all’art. 5 del Trattato, un attacco armato contro una o più parti, in Europa o nell’America settentrionale, sarà considerato quale attacco diretto contro tutte le parti, che dovranno assistere lo Stato aggredito, intraprendendo immediatamente, individualmente o insieme alle altre parti, le misure idonee a ristabilire e mantenere la sicurezza nella zona dell’Atlantico settentrionale, ivi compreso l’uso della forza armata. </a:t>
            </a:r>
          </a:p>
        </p:txBody>
      </p:sp>
    </p:spTree>
    <p:extLst>
      <p:ext uri="{BB962C8B-B14F-4D97-AF65-F5344CB8AC3E}">
        <p14:creationId xmlns:p14="http://schemas.microsoft.com/office/powerpoint/2010/main" val="119642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A8DA60CF-CBAA-4AC9-A045-549D64CD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B3EF32-0123-83BE-60D5-5C2E87C9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it-IT" sz="3700"/>
              <a:t>La «promessa» di non allargare la NATO all’Europa centro-orientale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6DA20-6F91-2F98-EC0C-029EE61E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it-IT" sz="2000" dirty="0"/>
              <a:t>Mosca, febbraio 1990, Baker a </a:t>
            </a:r>
            <a:r>
              <a:rPr lang="it-IT" sz="2000" dirty="0" err="1"/>
              <a:t>Gorbacev</a:t>
            </a:r>
            <a:r>
              <a:rPr lang="it-IT" sz="2000" dirty="0"/>
              <a:t>: "Preferirebbe vedere una Germania unificata al di fuori della NATO, indipendente e senza forze statunitensi, o preferirebbe che una Germania unificata fosse legata alla NATO, </a:t>
            </a:r>
            <a:r>
              <a:rPr lang="it-IT" sz="2000" i="1" dirty="0"/>
              <a:t>con la garanzia che la giurisdizione della NATO non si sposterebbe di un centimetro verso est rispetto alla sua posizione attuale?</a:t>
            </a:r>
            <a:r>
              <a:rPr lang="it-IT" sz="2000" dirty="0"/>
              <a:t>".  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AFD8FF1-31DD-D5C1-D1E8-CCC5458D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3412" b="-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534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DE3E21-B526-6808-C702-D4DA4E8E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1562696"/>
            <a:ext cx="4195674" cy="21433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latin typeface="+mj-lt"/>
                <a:ea typeface="+mj-ea"/>
                <a:cs typeface="+mj-cs"/>
              </a:rPr>
              <a:t>La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reazione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di George W. Bush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alla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proposta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fatta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da Baker a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Gorbacev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: “To hell with that”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5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mmagine 6" descr="Immagine che contiene persona, uomo, tuta, abbigliamento&#10;&#10;Descrizione generata automaticamente">
            <a:extLst>
              <a:ext uri="{FF2B5EF4-FFF2-40B4-BE49-F238E27FC236}">
                <a16:creationId xmlns:a16="http://schemas.microsoft.com/office/drawing/2014/main" id="{85095C8F-674D-14B0-0D3A-01DEB35E9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9998"/>
          <a:stretch/>
        </p:blipFill>
        <p:spPr>
          <a:xfrm>
            <a:off x="3036211" y="165877"/>
            <a:ext cx="2353922" cy="235391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4601F-95AE-98A2-B118-37EAF19A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Immagine 4" descr="Immagine che contiene parete, uomo, persona, tuta&#10;&#10;Descrizione generata automaticamente">
            <a:extLst>
              <a:ext uri="{FF2B5EF4-FFF2-40B4-BE49-F238E27FC236}">
                <a16:creationId xmlns:a16="http://schemas.microsoft.com/office/drawing/2014/main" id="{81C798D3-03BD-5B92-B608-FE3E295CC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6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0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EAAD7457-AEB1-C4D6-64BC-68EE03BE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58620"/>
            <a:ext cx="11793894" cy="429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/>
              <a:t>L’ingresso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NATO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paesi</a:t>
            </a:r>
            <a:r>
              <a:rPr lang="en-US" sz="2400" dirty="0"/>
              <a:t> </a:t>
            </a:r>
            <a:r>
              <a:rPr lang="en-US" sz="2400" dirty="0" err="1"/>
              <a:t>dell’Europa</a:t>
            </a:r>
            <a:r>
              <a:rPr lang="en-US" sz="2400" dirty="0"/>
              <a:t> </a:t>
            </a:r>
            <a:r>
              <a:rPr lang="en-US" sz="2400" dirty="0" err="1"/>
              <a:t>centro-orientale</a:t>
            </a:r>
            <a:endParaRPr lang="en-US" sz="24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8E15E39-B36A-D130-1E82-86E71F7C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802B2A9-2EEB-3880-0079-AC01C796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681037"/>
            <a:ext cx="11650242" cy="60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DD5F9F-3EE5-20E3-7629-D62F6177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7" y="111212"/>
            <a:ext cx="11664779" cy="635238"/>
          </a:xfrm>
        </p:spPr>
        <p:txBody>
          <a:bodyPr>
            <a:normAutofit fontScale="90000"/>
          </a:bodyPr>
          <a:lstStyle/>
          <a:p>
            <a:r>
              <a:rPr lang="it-IT" sz="4400" dirty="0"/>
              <a:t>L’accerchiamento (?) della Russia da parte della NATO 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A9AF04-3DD8-4611-F8E6-1B6DB72BD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7" y="746450"/>
            <a:ext cx="11119023" cy="5430513"/>
          </a:xfrm>
        </p:spPr>
      </p:pic>
    </p:spTree>
    <p:extLst>
      <p:ext uri="{BB962C8B-B14F-4D97-AF65-F5344CB8AC3E}">
        <p14:creationId xmlns:p14="http://schemas.microsoft.com/office/powerpoint/2010/main" val="350843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A2DA0-686A-67AC-5A23-9FEF2D1F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60"/>
            <a:ext cx="10515600" cy="671804"/>
          </a:xfrm>
        </p:spPr>
        <p:txBody>
          <a:bodyPr>
            <a:normAutofit fontScale="90000"/>
          </a:bodyPr>
          <a:lstStyle/>
          <a:p>
            <a:r>
              <a:rPr lang="it-IT" dirty="0"/>
              <a:t>L’orrore della guerra </a:t>
            </a:r>
          </a:p>
        </p:txBody>
      </p:sp>
      <p:pic>
        <p:nvPicPr>
          <p:cNvPr id="6" name="Elementi multimediali online 5" title="Ukrainian drones drop bombs on Russian frontline soldiers">
            <a:hlinkClick r:id="" action="ppaction://media"/>
            <a:extLst>
              <a:ext uri="{FF2B5EF4-FFF2-40B4-BE49-F238E27FC236}">
                <a16:creationId xmlns:a16="http://schemas.microsoft.com/office/drawing/2014/main" id="{9AC1BCCD-DF99-A480-F750-CD8CB3288A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5775" y="914400"/>
            <a:ext cx="11353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0C3708-A922-E4D1-FD19-48CD3DDD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8"/>
            <a:ext cx="10515600" cy="540397"/>
          </a:xfrm>
        </p:spPr>
        <p:txBody>
          <a:bodyPr>
            <a:normAutofit/>
          </a:bodyPr>
          <a:lstStyle/>
          <a:p>
            <a:r>
              <a:rPr lang="it-IT" sz="2800" dirty="0"/>
              <a:t>L’accerchiamento (?) della Russia da parte della NATO </a:t>
            </a:r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5C75BFB4-70C9-06C6-5A68-7B289883D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793556"/>
            <a:ext cx="11607282" cy="5961808"/>
          </a:xfrm>
        </p:spPr>
      </p:pic>
    </p:spTree>
    <p:extLst>
      <p:ext uri="{BB962C8B-B14F-4D97-AF65-F5344CB8AC3E}">
        <p14:creationId xmlns:p14="http://schemas.microsoft.com/office/powerpoint/2010/main" val="180377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99C94-E9C1-1837-AB7F-C050A62B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presenza di soldati americani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D7F51-7A4B-7DA3-6B95-E5DF6764F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1989: 315.000  </a:t>
            </a:r>
          </a:p>
          <a:p>
            <a:r>
              <a:rPr lang="it-IT" dirty="0"/>
              <a:t>1995: 107.000</a:t>
            </a:r>
          </a:p>
          <a:p>
            <a:r>
              <a:rPr lang="it-IT" dirty="0"/>
              <a:t>2006: 60.000 (rimangono su questo livello fino al 2021) </a:t>
            </a:r>
          </a:p>
        </p:txBody>
      </p:sp>
    </p:spTree>
    <p:extLst>
      <p:ext uri="{BB962C8B-B14F-4D97-AF65-F5344CB8AC3E}">
        <p14:creationId xmlns:p14="http://schemas.microsoft.com/office/powerpoint/2010/main" val="30411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FED735-A359-9040-30BC-663297A4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5000" dirty="0"/>
              <a:t>Perché l’Europa centro-orientale è «attratta» verso occidente?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251D691-988E-6E8F-9705-A88FD4EAB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6777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67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9AFE29-C12B-0529-37D4-4D83A5DE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L’Urss, la Federazione russa e l’Europa centro-orientale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07044-5BB8-E858-D1F9-859D2B4D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URSS</a:t>
            </a:r>
          </a:p>
          <a:p>
            <a:r>
              <a:rPr lang="it-IT" sz="2000" dirty="0"/>
              <a:t>1953: repressione sovietica dei moti operai in Germania Est</a:t>
            </a:r>
          </a:p>
          <a:p>
            <a:r>
              <a:rPr lang="it-IT" sz="2000" dirty="0"/>
              <a:t>1956: minaccia sovietica di intervento militare in Polonia</a:t>
            </a:r>
          </a:p>
          <a:p>
            <a:r>
              <a:rPr lang="it-IT" sz="2000" dirty="0"/>
              <a:t>1956: repressione sovietica dell’insurrezione in Ungheria</a:t>
            </a:r>
          </a:p>
          <a:p>
            <a:r>
              <a:rPr lang="it-IT" sz="2000" dirty="0"/>
              <a:t>1968: repressione sovietica dell’insurrezione in Cecoslovacchia</a:t>
            </a:r>
          </a:p>
          <a:p>
            <a:pPr marL="0" indent="0">
              <a:buNone/>
            </a:pPr>
            <a:r>
              <a:rPr lang="it-IT" sz="2000" dirty="0"/>
              <a:t>------------------------------------------------------------------------------</a:t>
            </a:r>
          </a:p>
          <a:p>
            <a:r>
              <a:rPr lang="it-IT" sz="2000" dirty="0">
                <a:solidFill>
                  <a:srgbClr val="FF0000"/>
                </a:solidFill>
              </a:rPr>
              <a:t>Federazione russa</a:t>
            </a:r>
          </a:p>
          <a:p>
            <a:r>
              <a:rPr lang="it-IT" sz="2000" dirty="0"/>
              <a:t>1994-1996: prima guerra russo – cecena </a:t>
            </a:r>
          </a:p>
          <a:p>
            <a:r>
              <a:rPr lang="it-IT" sz="2000" dirty="0"/>
              <a:t>1998: guerra russo-georgiana</a:t>
            </a:r>
          </a:p>
          <a:p>
            <a:r>
              <a:rPr lang="it-IT" sz="2000" dirty="0"/>
              <a:t>1999 - 2009: seconda guerra russo – cecena </a:t>
            </a:r>
          </a:p>
          <a:p>
            <a:r>
              <a:rPr lang="it-IT" sz="2000" dirty="0"/>
              <a:t>2014: annessione illegale della Crimea (Ucraina) da parte della Russia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1110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AC0CC-9B06-FAC8-99AA-0988C24B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83976"/>
            <a:ext cx="11924522" cy="7557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L’allargamento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dell’Unione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europea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A28BA694-A664-0AE6-9C75-23C03654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9796" y="933060"/>
            <a:ext cx="11224725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8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9E0599-936E-529D-D81D-8814A1295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0" y="1200150"/>
            <a:ext cx="11814629" cy="565785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D0B75D22-BD66-55BF-D842-5DB9FF8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rmAutofit fontScale="90000"/>
          </a:bodyPr>
          <a:lstStyle/>
          <a:p>
            <a:r>
              <a:rPr lang="it-IT" dirty="0"/>
              <a:t>Il prodotto interno lordo mondiale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070350B-B02B-1FA1-C187-B279F53B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676"/>
            <a:ext cx="10515600" cy="534828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99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4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ACA14B-6975-1F74-A1FC-F8264322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commercio internazionale di beni, 2020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6B2A1369-42D4-5FA3-C872-377C06AD9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171162"/>
            <a:ext cx="8138160" cy="65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550" y="11864"/>
            <a:ext cx="11703267" cy="6845678"/>
            <a:chOff x="804949" y="19565"/>
            <a:chExt cx="19299555" cy="11289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949" y="19565"/>
              <a:ext cx="19299150" cy="11288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9773" y="8840777"/>
              <a:ext cx="5224552" cy="132561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9258" y="3041488"/>
            <a:ext cx="11062905" cy="1266703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marR="3081">
              <a:lnSpc>
                <a:spcPct val="100200"/>
              </a:lnSpc>
              <a:spcBef>
                <a:spcPts val="55"/>
              </a:spcBef>
            </a:pPr>
            <a:r>
              <a:rPr sz="4093" dirty="0">
                <a:solidFill>
                  <a:srgbClr val="45B0D9"/>
                </a:solidFill>
              </a:rPr>
              <a:t>HOW</a:t>
            </a:r>
            <a:r>
              <a:rPr sz="4093" spc="-9" dirty="0">
                <a:solidFill>
                  <a:srgbClr val="45B0D9"/>
                </a:solidFill>
              </a:rPr>
              <a:t> </a:t>
            </a:r>
            <a:r>
              <a:rPr sz="4093" dirty="0">
                <a:solidFill>
                  <a:srgbClr val="45B0D9"/>
                </a:solidFill>
              </a:rPr>
              <a:t>RUSSIAN</a:t>
            </a:r>
            <a:r>
              <a:rPr sz="4093" spc="12" dirty="0">
                <a:solidFill>
                  <a:srgbClr val="45B0D9"/>
                </a:solidFill>
              </a:rPr>
              <a:t> </a:t>
            </a:r>
            <a:r>
              <a:rPr sz="4093" dirty="0">
                <a:solidFill>
                  <a:srgbClr val="45B0D9"/>
                </a:solidFill>
              </a:rPr>
              <a:t>MEDIA</a:t>
            </a:r>
            <a:r>
              <a:rPr sz="4093" spc="-6" dirty="0">
                <a:solidFill>
                  <a:srgbClr val="45B0D9"/>
                </a:solidFill>
              </a:rPr>
              <a:t> </a:t>
            </a:r>
            <a:r>
              <a:rPr sz="4093" spc="3" dirty="0">
                <a:solidFill>
                  <a:srgbClr val="45B0D9"/>
                </a:solidFill>
              </a:rPr>
              <a:t>FOMENTS</a:t>
            </a:r>
            <a:r>
              <a:rPr sz="4093" spc="6" dirty="0">
                <a:solidFill>
                  <a:srgbClr val="45B0D9"/>
                </a:solidFill>
              </a:rPr>
              <a:t> </a:t>
            </a:r>
            <a:r>
              <a:rPr sz="4093" spc="-3" dirty="0">
                <a:solidFill>
                  <a:srgbClr val="45B0D9"/>
                </a:solidFill>
              </a:rPr>
              <a:t>HOSTILITY </a:t>
            </a:r>
            <a:r>
              <a:rPr sz="4093" spc="-1128" dirty="0">
                <a:solidFill>
                  <a:srgbClr val="45B0D9"/>
                </a:solidFill>
              </a:rPr>
              <a:t> </a:t>
            </a:r>
            <a:r>
              <a:rPr sz="4093" spc="3" dirty="0">
                <a:solidFill>
                  <a:srgbClr val="45B0D9"/>
                </a:solidFill>
              </a:rPr>
              <a:t>TOWARD</a:t>
            </a:r>
            <a:r>
              <a:rPr sz="4093" dirty="0">
                <a:solidFill>
                  <a:srgbClr val="45B0D9"/>
                </a:solidFill>
              </a:rPr>
              <a:t> </a:t>
            </a:r>
            <a:r>
              <a:rPr sz="4093" spc="3" dirty="0">
                <a:solidFill>
                  <a:srgbClr val="45B0D9"/>
                </a:solidFill>
              </a:rPr>
              <a:t>THE WEST</a:t>
            </a:r>
            <a:endParaRPr sz="4093" dirty="0"/>
          </a:p>
        </p:txBody>
      </p:sp>
      <p:grpSp>
        <p:nvGrpSpPr>
          <p:cNvPr id="6" name="object 6"/>
          <p:cNvGrpSpPr/>
          <p:nvPr/>
        </p:nvGrpSpPr>
        <p:grpSpPr>
          <a:xfrm>
            <a:off x="975719" y="416023"/>
            <a:ext cx="10412916" cy="5959259"/>
            <a:chOff x="1608327" y="686052"/>
            <a:chExt cx="17171670" cy="9827260"/>
          </a:xfrm>
        </p:grpSpPr>
        <p:sp>
          <p:nvSpPr>
            <p:cNvPr id="7" name="object 7"/>
            <p:cNvSpPr/>
            <p:nvPr/>
          </p:nvSpPr>
          <p:spPr>
            <a:xfrm>
              <a:off x="1608327" y="7349305"/>
              <a:ext cx="17171670" cy="0"/>
            </a:xfrm>
            <a:custGeom>
              <a:avLst/>
              <a:gdLst/>
              <a:ahLst/>
              <a:cxnLst/>
              <a:rect l="l" t="t" r="r" b="b"/>
              <a:pathLst>
                <a:path w="17171670">
                  <a:moveTo>
                    <a:pt x="0" y="0"/>
                  </a:moveTo>
                  <a:lnTo>
                    <a:pt x="17171414" y="0"/>
                  </a:lnTo>
                </a:path>
              </a:pathLst>
            </a:custGeom>
            <a:ln w="62825">
              <a:solidFill>
                <a:srgbClr val="45B0D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26594" y="7753900"/>
              <a:ext cx="2732901" cy="27592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100" y="686052"/>
              <a:ext cx="11052228" cy="2232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35" y="-53086"/>
            <a:ext cx="10242718" cy="1221835"/>
          </a:xfrm>
          <a:prstGeom prst="rect">
            <a:avLst/>
          </a:prstGeom>
        </p:spPr>
        <p:txBody>
          <a:bodyPr vert="horz" wrap="square" lIns="0" tIns="847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lang="it-IT" sz="3942" dirty="0"/>
              <a:t>% di notizie positive e negative su Europa, Ucraina e USA</a:t>
            </a:r>
            <a:endParaRPr sz="3942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1243584"/>
            <a:ext cx="10242718" cy="53473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7BDEDFF-86A2-8AEB-8B87-C203EEE8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narrazione russa dell’Europa «decadente»</a:t>
            </a:r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F68335E4-3AED-91EC-0E4E-483532DE5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Gran parte di questa narrazione è costruita intorno al messaggio che l'Europa va in pezzi ed è piena di conflitti interni in tutte le sfere: politica, economia, giustizia, valori morali.</a:t>
            </a:r>
          </a:p>
          <a:p>
            <a:r>
              <a:rPr lang="it-IT" dirty="0"/>
              <a:t>Le società europee sarebbero intrise di ipocrisia, gli organi di informazione darebbero notizie fuorvianti, i politici sarebbero fantocci; quelle società sarebbero caratterizzate da nazismo e pedofilia, oltre che da omosessualità (presentata come una degenerazione)</a:t>
            </a:r>
            <a:endParaRPr lang="it-IT" b="1" u="sng" dirty="0"/>
          </a:p>
          <a:p>
            <a:r>
              <a:rPr lang="it-IT" b="1" u="sng" dirty="0"/>
              <a:t>Questa narrazione forma l'opinione che la Russia debba essere aggressiva per non lasciare che l'Europa le imponga i suoi valori.</a:t>
            </a:r>
          </a:p>
        </p:txBody>
      </p:sp>
    </p:spTree>
    <p:extLst>
      <p:ext uri="{BB962C8B-B14F-4D97-AF65-F5344CB8AC3E}">
        <p14:creationId xmlns:p14="http://schemas.microsoft.com/office/powerpoint/2010/main" val="371762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ersona, uniforme militare, persone, posando&#10;&#10;Descrizione generata automaticamente">
            <a:extLst>
              <a:ext uri="{FF2B5EF4-FFF2-40B4-BE49-F238E27FC236}">
                <a16:creationId xmlns:a16="http://schemas.microsoft.com/office/drawing/2014/main" id="{7851DC4D-393D-0D53-90BF-B4AC1868A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E80125-0EDC-09F0-D216-7207E311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Soldati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combattono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muoiono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in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Ucraina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71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0A076-A0E3-9254-E8BB-6C93D2B7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r>
              <a:rPr lang="it-IT" dirty="0"/>
              <a:t>I cittadini russi: un mondo ostile alla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01DF9-BCB4-2DEC-BC6C-E38D7CF1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https://www.levada.ru/en/2020/11/05/enemies-2/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CE44A7-FB54-CB0C-D0D8-3483F9DD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3" y="1287625"/>
            <a:ext cx="8985380" cy="37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9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455B6D-4C3F-7456-7B7F-F23CA3CB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58"/>
            <a:ext cx="10515600" cy="609600"/>
          </a:xfrm>
        </p:spPr>
        <p:txBody>
          <a:bodyPr>
            <a:normAutofit/>
          </a:bodyPr>
          <a:lstStyle/>
          <a:p>
            <a:r>
              <a:rPr lang="it-IT" sz="2800" dirty="0"/>
              <a:t>Opinione dei russi sull’Unione europea (sondaggi del Levada Center)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683A10-703C-4192-59FD-0643C238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9258"/>
            <a:ext cx="11430000" cy="58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0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32B09C-8E49-D2EC-29BE-20B48045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947400" cy="754743"/>
          </a:xfrm>
        </p:spPr>
        <p:txBody>
          <a:bodyPr>
            <a:normAutofit/>
          </a:bodyPr>
          <a:lstStyle/>
          <a:p>
            <a:r>
              <a:rPr lang="it-IT" dirty="0"/>
              <a:t>La vera posta in gioco </a:t>
            </a:r>
          </a:p>
        </p:txBody>
      </p:sp>
      <p:pic>
        <p:nvPicPr>
          <p:cNvPr id="8" name="Immagine 7" descr="Immagine che contiene mappa">
            <a:extLst>
              <a:ext uri="{FF2B5EF4-FFF2-40B4-BE49-F238E27FC236}">
                <a16:creationId xmlns:a16="http://schemas.microsoft.com/office/drawing/2014/main" id="{E44B7C96-6DA3-76E6-4500-74A19B87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798286"/>
            <a:ext cx="12049125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albero, pianta&#10;&#10;Descrizione generata automaticamente">
            <a:extLst>
              <a:ext uri="{FF2B5EF4-FFF2-40B4-BE49-F238E27FC236}">
                <a16:creationId xmlns:a16="http://schemas.microsoft.com/office/drawing/2014/main" id="{5F320180-6549-E018-110C-531506944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C7B978-305C-406D-51E0-954FE32B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365125"/>
            <a:ext cx="4515246" cy="926646"/>
          </a:xfrm>
        </p:spPr>
        <p:txBody>
          <a:bodyPr>
            <a:normAutofit fontScale="90000"/>
          </a:bodyPr>
          <a:lstStyle/>
          <a:p>
            <a:r>
              <a:rPr lang="it-IT" sz="3400" dirty="0"/>
              <a:t>Il sostegno dell’Unione europea all’Ucraina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C590DB-CB37-4D6B-9674-5A30B00F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772"/>
            <a:ext cx="4862286" cy="53122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B050"/>
                </a:solidFill>
              </a:rPr>
              <a:t>- </a:t>
            </a:r>
            <a:r>
              <a:rPr lang="it-IT" sz="2000" b="1" dirty="0">
                <a:solidFill>
                  <a:srgbClr val="00B050"/>
                </a:solidFill>
              </a:rPr>
              <a:t>sanzioni contro la Russia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</a:rPr>
              <a:t>supporto politico all’Ucraina (ad es.: dal giugno 2022 l’Ucraina è paese candidato all’ingresso nell’UE; risoluzione del parlamento europeo Russia uno stato sponsor del terrorismo che "utilizza mezzi terroristici". La risoluzione è stata adottata con 494 voti favorevoli, 58 contrari e 44 astensioni)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accoglienza degli immigrati e protezione dei minori</a:t>
            </a:r>
          </a:p>
          <a:p>
            <a:pPr>
              <a:buFontTx/>
              <a:buChar char="-"/>
            </a:pPr>
            <a:r>
              <a:rPr lang="it-IT" sz="2000" b="1" dirty="0"/>
              <a:t>aiuti economici all’Ucraina</a:t>
            </a:r>
          </a:p>
          <a:p>
            <a:pPr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aiuti militari all’Ucraina (più di 3 miliardi di euro attraverso lo </a:t>
            </a:r>
            <a:r>
              <a:rPr lang="it-IT" sz="2000" b="1" dirty="0" err="1">
                <a:solidFill>
                  <a:srgbClr val="FF0000"/>
                </a:solidFill>
              </a:rPr>
              <a:t>European</a:t>
            </a:r>
            <a:r>
              <a:rPr lang="it-IT" sz="2000" b="1" dirty="0">
                <a:solidFill>
                  <a:srgbClr val="FF0000"/>
                </a:solidFill>
              </a:rPr>
              <a:t> peace facility per aiutare l’esercito di Kyiv) </a:t>
            </a:r>
          </a:p>
        </p:txBody>
      </p:sp>
    </p:spTree>
    <p:extLst>
      <p:ext uri="{BB962C8B-B14F-4D97-AF65-F5344CB8AC3E}">
        <p14:creationId xmlns:p14="http://schemas.microsoft.com/office/powerpoint/2010/main" val="140818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3C85FC-74CB-283C-8736-A851E967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5" y="399495"/>
            <a:ext cx="4352856" cy="54946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800" dirty="0"/>
              <a:t>Carta </a:t>
            </a:r>
            <a:r>
              <a:rPr lang="en-US" sz="3800" dirty="0" err="1"/>
              <a:t>dell’Organizzazione</a:t>
            </a:r>
            <a:r>
              <a:rPr lang="en-US" sz="3800" dirty="0"/>
              <a:t> </a:t>
            </a:r>
            <a:r>
              <a:rPr lang="en-US" sz="3800" dirty="0" err="1"/>
              <a:t>delle</a:t>
            </a:r>
            <a:r>
              <a:rPr lang="en-US" sz="3800" dirty="0"/>
              <a:t> </a:t>
            </a:r>
            <a:r>
              <a:rPr lang="en-US" sz="3800" dirty="0" err="1"/>
              <a:t>nazioni</a:t>
            </a:r>
            <a:r>
              <a:rPr lang="en-US" sz="3800" dirty="0"/>
              <a:t> unite (ONU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5D7503-DA9E-1572-4444-2E554E52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201" y="532660"/>
            <a:ext cx="7150147" cy="5646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accent1"/>
                </a:solidFill>
              </a:rPr>
              <a:t>L’articolo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parla</a:t>
            </a:r>
            <a:r>
              <a:rPr lang="en-US" sz="4000" dirty="0">
                <a:solidFill>
                  <a:schemeClr val="accent1"/>
                </a:solidFill>
              </a:rPr>
              <a:t> di «</a:t>
            </a:r>
            <a:r>
              <a:rPr lang="en-US" sz="4000" dirty="0" err="1">
                <a:solidFill>
                  <a:schemeClr val="accent1"/>
                </a:solidFill>
              </a:rPr>
              <a:t>diritto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naturale</a:t>
            </a:r>
            <a:r>
              <a:rPr lang="en-US" sz="4000" dirty="0">
                <a:solidFill>
                  <a:schemeClr val="accent1"/>
                </a:solidFill>
              </a:rPr>
              <a:t> di </a:t>
            </a:r>
            <a:r>
              <a:rPr lang="en-US" sz="4000" dirty="0" err="1">
                <a:solidFill>
                  <a:schemeClr val="accent1"/>
                </a:solidFill>
              </a:rPr>
              <a:t>autotutela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individuale</a:t>
            </a:r>
            <a:r>
              <a:rPr lang="en-US" sz="4000" dirty="0">
                <a:solidFill>
                  <a:schemeClr val="accent1"/>
                </a:solidFill>
              </a:rPr>
              <a:t> o </a:t>
            </a:r>
            <a:r>
              <a:rPr lang="en-US" sz="4000" dirty="0" err="1">
                <a:solidFill>
                  <a:schemeClr val="accent1"/>
                </a:solidFill>
              </a:rPr>
              <a:t>collettiva</a:t>
            </a:r>
            <a:r>
              <a:rPr lang="en-US" sz="4000" dirty="0">
                <a:solidFill>
                  <a:schemeClr val="accent1"/>
                </a:solidFill>
              </a:rPr>
              <a:t>»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5CF1B8-3158-66D8-672A-C48C3F4B9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9" y="2787121"/>
            <a:ext cx="2400300" cy="31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2855E0-63A3-7E1E-4386-54DCDBB5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13232"/>
            <a:ext cx="5154168" cy="1197864"/>
          </a:xfrm>
        </p:spPr>
        <p:txBody>
          <a:bodyPr>
            <a:normAutofit/>
          </a:bodyPr>
          <a:lstStyle/>
          <a:p>
            <a:r>
              <a:rPr lang="it-IT" dirty="0" err="1"/>
              <a:t>Mohāndās</a:t>
            </a:r>
            <a:r>
              <a:rPr lang="it-IT" dirty="0"/>
              <a:t> K. Gandhi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943A9B-C3A4-40FA-0BA4-D18E0382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2048255"/>
            <a:ext cx="5915021" cy="4476369"/>
          </a:xfrm>
        </p:spPr>
        <p:txBody>
          <a:bodyPr anchor="t">
            <a:normAutofit/>
          </a:bodyPr>
          <a:lstStyle/>
          <a:p>
            <a:r>
              <a:rPr lang="it-IT" sz="2600" dirty="0"/>
              <a:t>«sebbene </a:t>
            </a:r>
            <a:r>
              <a:rPr lang="it-IT" sz="2600" b="1" i="1" u="sng" dirty="0"/>
              <a:t>la violenza non sia lecita</a:t>
            </a:r>
            <a:r>
              <a:rPr lang="it-IT" sz="2600" dirty="0"/>
              <a:t>, quando viene usata per autodifesa o a protezione degli indifesi essa è un atto di coraggio, di gran lunga migliore della codarda sottomissione»</a:t>
            </a:r>
          </a:p>
        </p:txBody>
      </p:sp>
      <p:pic>
        <p:nvPicPr>
          <p:cNvPr id="5" name="Immagine 4" descr="Immagine che contiene persona, uomo, parete&#10;&#10;Descrizione generata automaticamente">
            <a:extLst>
              <a:ext uri="{FF2B5EF4-FFF2-40B4-BE49-F238E27FC236}">
                <a16:creationId xmlns:a16="http://schemas.microsoft.com/office/drawing/2014/main" id="{758C432E-3A41-B5A8-8C47-3446B2C83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0"/>
          <a:stretch/>
        </p:blipFill>
        <p:spPr>
          <a:xfrm>
            <a:off x="6696891" y="10"/>
            <a:ext cx="54951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D3FC95-77DD-AE43-1F4C-2C9B09F8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5724" y="361950"/>
            <a:ext cx="2885776" cy="5943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L’unità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cecena</a:t>
            </a:r>
            <a:r>
              <a:rPr lang="en-US" sz="3600" dirty="0">
                <a:solidFill>
                  <a:srgbClr val="FFFFFF"/>
                </a:solidFill>
              </a:rPr>
              <a:t> "</a:t>
            </a:r>
            <a:r>
              <a:rPr lang="en-US" sz="3600" dirty="0" err="1">
                <a:solidFill>
                  <a:srgbClr val="FFFFFF"/>
                </a:solidFill>
              </a:rPr>
              <a:t>Kadyrovtsy</a:t>
            </a:r>
            <a:r>
              <a:rPr lang="en-US" sz="3600" dirty="0">
                <a:solidFill>
                  <a:srgbClr val="FFFFFF"/>
                </a:solidFill>
              </a:rPr>
              <a:t>"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ersona, gruppo, folla">
            <a:extLst>
              <a:ext uri="{FF2B5EF4-FFF2-40B4-BE49-F238E27FC236}">
                <a16:creationId xmlns:a16="http://schemas.microsoft.com/office/drawing/2014/main" id="{1985BB1B-4C01-CB58-0FBC-36BDF1C2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>
            <a:off x="619125" y="942538"/>
            <a:ext cx="8003244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974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503713-F02B-4ABE-E225-68855C16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 dirty="0">
                <a:solidFill>
                  <a:srgbClr val="FFFFFF"/>
                </a:solidFill>
              </a:rPr>
              <a:t>I crimini di guerra russi in Ucraina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32B4DD-C49D-0CBB-E340-5D7BBD3A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649480"/>
            <a:ext cx="7966993" cy="5546047"/>
          </a:xfrm>
        </p:spPr>
        <p:txBody>
          <a:bodyPr anchor="ctr"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</a:rPr>
              <a:t>Report of the Independent International Commission of</a:t>
            </a:r>
            <a:br>
              <a:rPr lang="en-US" sz="2400" dirty="0"/>
            </a:br>
            <a:r>
              <a:rPr lang="en-US" sz="2400" dirty="0">
                <a:effectLst/>
                <a:latin typeface="Times New Roman" panose="02020603050405020304" pitchFamily="18" charset="0"/>
              </a:rPr>
              <a:t>Inquiry on Ukraine, 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presentato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all’assemblea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generale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delle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Nazioni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 Unite </a:t>
            </a:r>
            <a:r>
              <a:rPr lang="it-IT" sz="2400" dirty="0">
                <a:effectLst/>
                <a:latin typeface="Times New Roman" panose="02020603050405020304" pitchFamily="18" charset="0"/>
              </a:rPr>
              <a:t> </a:t>
            </a:r>
            <a:endParaRPr lang="it-IT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it-IT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2400" b="1" u="sng" dirty="0"/>
              <a:t>La Commissione ha documentato (…) esecuzioni sommarie, confino illegale, torture, maltrattamenti, stupri e altre violenze sessuali commesse nelle aree occupate dalle forze armate russe nelle quattro regioni su cui si è concentrata [l’inchiesta]</a:t>
            </a:r>
            <a:r>
              <a:rPr lang="it-IT" sz="2400" b="1" u="sng" dirty="0">
                <a:solidFill>
                  <a:schemeClr val="bg1"/>
                </a:solidFill>
              </a:rPr>
              <a:t>]</a:t>
            </a:r>
            <a:r>
              <a:rPr lang="it-IT" sz="2400" b="1" u="sng" dirty="0">
                <a:solidFill>
                  <a:srgbClr val="FF0000"/>
                </a:solidFill>
              </a:rPr>
              <a:t>.  La violenza sessuale ha colpito vittime di tutte le età. Le vittime, compresi i bambini, a volte sono stati costretti ad assistere ai crimini. I bambini sono diventati vittime dell'intero spettro di violazioni indagate dalla Commissione, tra cui attacchi indiscriminati, torture e stupri, subendo le prevedibili conseguenze psicologiche.</a:t>
            </a:r>
            <a:r>
              <a:rPr lang="it-IT" sz="2400" b="1" u="sng" dirty="0"/>
              <a:t>  </a:t>
            </a:r>
            <a:endParaRPr lang="it-IT" sz="2400" b="1" u="sng" dirty="0">
              <a:hlinkClick r:id="rId2"/>
            </a:endParaRPr>
          </a:p>
          <a:p>
            <a:pPr marL="0" indent="0">
              <a:buNone/>
            </a:pPr>
            <a:endParaRPr lang="it-IT" sz="2400" dirty="0">
              <a:hlinkClick r:id="rId2"/>
            </a:endParaRPr>
          </a:p>
          <a:p>
            <a:r>
              <a:rPr lang="it-IT" sz="2400" dirty="0">
                <a:hlinkClick r:id="rId2"/>
              </a:rPr>
              <a:t>https://www.ohchr.org/sites/default/files/2022-10/A-77-533-AUV-EN.pdf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35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9A7E938-2B53-DC80-3066-1368BA751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25" r="250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8423E-FA93-00E3-68F8-E1D7F2D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" y="0"/>
            <a:ext cx="6755363" cy="491390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/>
              <a:t>La </a:t>
            </a:r>
            <a:r>
              <a:rPr lang="en-US" sz="2000" b="1" dirty="0" err="1"/>
              <a:t>scaletta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lezione</a:t>
            </a:r>
            <a:r>
              <a:rPr lang="en-US" sz="2000" b="1" dirty="0"/>
              <a:t>: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1) </a:t>
            </a:r>
            <a:r>
              <a:rPr lang="en-US" sz="2000" b="1" dirty="0" err="1"/>
              <a:t>Le“giustificazioni</a:t>
            </a:r>
            <a:r>
              <a:rPr lang="en-US" sz="2000" b="1" dirty="0"/>
              <a:t>” russe </a:t>
            </a:r>
            <a:r>
              <a:rPr lang="en-US" sz="2000" b="1" dirty="0" err="1"/>
              <a:t>dell’invasione</a:t>
            </a:r>
            <a:r>
              <a:rPr lang="en-US" sz="2000" b="1" dirty="0"/>
              <a:t> </a:t>
            </a:r>
            <a:r>
              <a:rPr lang="en-US" sz="2000" b="1" dirty="0" err="1"/>
              <a:t>dell’Ucraina</a:t>
            </a:r>
            <a:br>
              <a:rPr lang="en-US" sz="2000" b="1" dirty="0"/>
            </a:br>
            <a:r>
              <a:rPr lang="en-US" sz="2000" b="1" dirty="0"/>
              <a:t>2) </a:t>
            </a:r>
            <a:r>
              <a:rPr lang="en-US" sz="2000" b="1" dirty="0" err="1"/>
              <a:t>L’immagine</a:t>
            </a:r>
            <a:r>
              <a:rPr lang="en-US" sz="2000" b="1" dirty="0"/>
              <a:t> </a:t>
            </a:r>
            <a:r>
              <a:rPr lang="en-US" sz="2000" b="1" dirty="0" err="1"/>
              <a:t>dell’Europa</a:t>
            </a:r>
            <a:r>
              <a:rPr lang="en-US" sz="2000" b="1" dirty="0"/>
              <a:t> </a:t>
            </a:r>
            <a:r>
              <a:rPr lang="en-US" sz="2000" b="1" dirty="0" err="1"/>
              <a:t>trasmessa</a:t>
            </a:r>
            <a:r>
              <a:rPr lang="en-US" sz="2000" b="1" dirty="0"/>
              <a:t> </a:t>
            </a:r>
            <a:r>
              <a:rPr lang="en-US" sz="2000" b="1" dirty="0" err="1"/>
              <a:t>dai</a:t>
            </a:r>
            <a:r>
              <a:rPr lang="en-US" sz="2000" b="1" dirty="0"/>
              <a:t> media </a:t>
            </a:r>
            <a:r>
              <a:rPr lang="en-US" sz="2000" b="1" dirty="0" err="1"/>
              <a:t>russi</a:t>
            </a:r>
            <a:br>
              <a:rPr lang="en-US" sz="2000" b="1" dirty="0"/>
            </a:br>
            <a:r>
              <a:rPr lang="en-US" sz="2000" b="1" dirty="0"/>
              <a:t>3) La vera </a:t>
            </a:r>
            <a:r>
              <a:rPr lang="en-US" sz="2000" b="1" dirty="0" err="1"/>
              <a:t>posta</a:t>
            </a:r>
            <a:r>
              <a:rPr lang="en-US" sz="2000" b="1" dirty="0"/>
              <a:t> in </a:t>
            </a:r>
            <a:r>
              <a:rPr lang="en-US" sz="2000" b="1" dirty="0" err="1"/>
              <a:t>gioco</a:t>
            </a:r>
            <a:br>
              <a:rPr lang="en-US" sz="2000" b="1" dirty="0"/>
            </a:br>
            <a:r>
              <a:rPr lang="en-US" sz="2000" b="1" dirty="0"/>
              <a:t>4) La </a:t>
            </a:r>
            <a:r>
              <a:rPr lang="en-US" sz="2000" b="1" dirty="0" err="1"/>
              <a:t>risposta</a:t>
            </a:r>
            <a:r>
              <a:rPr lang="en-US" sz="2000" b="1" dirty="0"/>
              <a:t> </a:t>
            </a:r>
            <a:r>
              <a:rPr lang="en-US" sz="2000" b="1" dirty="0" err="1"/>
              <a:t>dell’Unione</a:t>
            </a:r>
            <a:r>
              <a:rPr lang="en-US" sz="2000" b="1" dirty="0"/>
              <a:t> </a:t>
            </a:r>
            <a:r>
              <a:rPr lang="en-US" sz="2000" b="1" dirty="0" err="1"/>
              <a:t>europea</a:t>
            </a:r>
            <a:r>
              <a:rPr lang="en-US" sz="2000" b="1" dirty="0"/>
              <a:t> </a:t>
            </a:r>
            <a:r>
              <a:rPr lang="en-US" sz="2000" b="1" dirty="0" err="1"/>
              <a:t>alla</a:t>
            </a:r>
            <a:r>
              <a:rPr lang="en-US" sz="2000" b="1" dirty="0"/>
              <a:t> </a:t>
            </a:r>
            <a:r>
              <a:rPr lang="en-US" sz="2000" b="1" dirty="0" err="1"/>
              <a:t>guerra</a:t>
            </a:r>
            <a:r>
              <a:rPr lang="en-US" sz="2000" b="1" dirty="0"/>
              <a:t> 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AB85A-6A2F-8CC7-6065-C7CF482A3B53}"/>
              </a:ext>
            </a:extLst>
          </p:cNvPr>
          <p:cNvSpPr txBox="1"/>
          <p:nvPr/>
        </p:nvSpPr>
        <p:spPr>
          <a:xfrm>
            <a:off x="9359173" y="6657945"/>
            <a:ext cx="28328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elordenmundial.com/las-fuerzas-armadas-de-ucran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028524-D88F-E4B3-C711-6C6C7D4F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Le «giustificazioni» russe per l’invasione </a:t>
            </a:r>
          </a:p>
        </p:txBody>
      </p:sp>
      <p:pic>
        <p:nvPicPr>
          <p:cNvPr id="6" name="Immagine 5" descr="Immagine che contiene persona, uomo, interni, tuta&#10;&#10;Descrizione generata automaticamente">
            <a:extLst>
              <a:ext uri="{FF2B5EF4-FFF2-40B4-BE49-F238E27FC236}">
                <a16:creationId xmlns:a16="http://schemas.microsoft.com/office/drawing/2014/main" id="{1714F5B6-DC7C-2DA0-C9E5-A0F11C226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3854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74DEC1-9B41-28F5-078C-1D6267A2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it-IT" sz="2000" dirty="0"/>
              <a:t>«Denazificare» l’Ucraina</a:t>
            </a:r>
          </a:p>
          <a:p>
            <a:r>
              <a:rPr lang="it-IT" sz="2000" dirty="0"/>
              <a:t>L’Ucraina «non esiste»</a:t>
            </a:r>
          </a:p>
          <a:p>
            <a:r>
              <a:rPr lang="it-IT" sz="2000" dirty="0"/>
              <a:t>L’«accerchiamento» della Federazione russa da parte della NATO e dell’Unione europea. </a:t>
            </a:r>
          </a:p>
          <a:p>
            <a:r>
              <a:rPr lang="it-IT" sz="2000" dirty="0"/>
              <a:t>La «promessa» di non ampliare la NATO verso l’Europa centro-orientale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9450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8C63A-E781-247D-9BF8-C971E30B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significa realmente «denazificare» l’Ucraina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AA9F6C-9C56-2D6D-8681-615A3663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latin typeface="+mj-lt"/>
              </a:rPr>
              <a:t>Le elezioni del 2019 in Ucraina: il partito Svoboda ha ottenuto il 2.15%</a:t>
            </a:r>
          </a:p>
          <a:p>
            <a:r>
              <a:rPr lang="it-IT" b="1" i="0" dirty="0">
                <a:effectLst/>
                <a:latin typeface="+mj-lt"/>
              </a:rPr>
              <a:t>Volodymyr </a:t>
            </a:r>
            <a:r>
              <a:rPr lang="it-IT" b="1" i="0" dirty="0" err="1">
                <a:effectLst/>
                <a:latin typeface="+mj-lt"/>
              </a:rPr>
              <a:t>Oleksandrovyč</a:t>
            </a:r>
            <a:r>
              <a:rPr lang="it-IT" b="1" i="0" dirty="0">
                <a:effectLst/>
                <a:latin typeface="+mj-lt"/>
              </a:rPr>
              <a:t> </a:t>
            </a:r>
            <a:r>
              <a:rPr lang="it-IT" b="1" i="0" dirty="0" err="1">
                <a:effectLst/>
                <a:latin typeface="+mj-lt"/>
              </a:rPr>
              <a:t>Zelens'kyj</a:t>
            </a:r>
            <a:endParaRPr lang="it-IT" b="1" dirty="0">
              <a:latin typeface="+mj-lt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230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o piano di una superficie d'acqua increspata">
            <a:extLst>
              <a:ext uri="{FF2B5EF4-FFF2-40B4-BE49-F238E27FC236}">
                <a16:creationId xmlns:a16="http://schemas.microsoft.com/office/drawing/2014/main" id="{3F6F829D-F0D3-E865-AA6D-9E7E020E4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 b="160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65C82F-AB80-BAC8-B66A-9FE14098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L’Ucraina</a:t>
            </a:r>
            <a:r>
              <a:rPr lang="en-US" sz="6000" dirty="0">
                <a:solidFill>
                  <a:srgbClr val="FFFFFF"/>
                </a:solidFill>
              </a:rPr>
              <a:t> «non </a:t>
            </a:r>
            <a:r>
              <a:rPr lang="en-US" sz="6000" dirty="0" err="1">
                <a:solidFill>
                  <a:srgbClr val="FFFFFF"/>
                </a:solidFill>
              </a:rPr>
              <a:t>esiste</a:t>
            </a:r>
            <a:r>
              <a:rPr lang="en-US" sz="6000" dirty="0">
                <a:solidFill>
                  <a:srgbClr val="FFFFFF"/>
                </a:solidFill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167707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1058</Words>
  <Application>Microsoft Office PowerPoint</Application>
  <PresentationFormat>Widescreen</PresentationFormat>
  <Paragraphs>90</Paragraphs>
  <Slides>35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Tema di Office</vt:lpstr>
      <vt:lpstr>Improvvisamente (di nuovo) la guerra: l’Unione europea e l’invasione russa dell’Ucraina </vt:lpstr>
      <vt:lpstr>L’orrore della guerra </vt:lpstr>
      <vt:lpstr>Soldati che combattono (e muoiono) in Ucraina</vt:lpstr>
      <vt:lpstr>L’unità cecena "Kadyrovtsy"</vt:lpstr>
      <vt:lpstr>I crimini di guerra russi in Ucraina</vt:lpstr>
      <vt:lpstr>La scaletta della lezione:  1) Le“giustificazioni” russe dell’invasione dell’Ucraina 2) L’immagine dell’Europa trasmessa dai media russi 3) La vera posta in gioco 4) La risposta dell’Unione europea alla guerra    </vt:lpstr>
      <vt:lpstr>Le «giustificazioni» russe per l’invasione </vt:lpstr>
      <vt:lpstr>Cosa significa realmente «denazificare» l’Ucraina</vt:lpstr>
      <vt:lpstr>L’Ucraina «non esiste»?</vt:lpstr>
      <vt:lpstr>L’Unione sovietica nel 1989 </vt:lpstr>
      <vt:lpstr>La dissoluzione dell’URSS</vt:lpstr>
      <vt:lpstr>Il referendum per l’indipendenza ucraina del 1991</vt:lpstr>
      <vt:lpstr>Presentazione standard di PowerPoint</vt:lpstr>
      <vt:lpstr>1994: Memorandum di Budapest</vt:lpstr>
      <vt:lpstr>La minaccia della NATO?  (North Atlantic Treaty Organization) alla Russia</vt:lpstr>
      <vt:lpstr>La «promessa» di non allargare la NATO all’Europa centro-orientale</vt:lpstr>
      <vt:lpstr>La reazione di George W. Bush alla proposta fatta da Baker a Gorbacev: “To hell with that”</vt:lpstr>
      <vt:lpstr>L’ingresso nella NATO dei paesi dell’Europa centro-orientale</vt:lpstr>
      <vt:lpstr>L’accerchiamento (?) della Russia da parte della NATO </vt:lpstr>
      <vt:lpstr>L’accerchiamento (?) della Russia da parte della NATO </vt:lpstr>
      <vt:lpstr>La presenza di soldati americani in Europa</vt:lpstr>
      <vt:lpstr>Perché l’Europa centro-orientale è «attratta» verso occidente?</vt:lpstr>
      <vt:lpstr>L’Urss, la Federazione russa e l’Europa centro-orientale </vt:lpstr>
      <vt:lpstr>L’allargamento a est dell’Unione europea</vt:lpstr>
      <vt:lpstr>Il prodotto interno lordo mondiale</vt:lpstr>
      <vt:lpstr>Il commercio internazionale di beni, 2020</vt:lpstr>
      <vt:lpstr>HOW RUSSIAN MEDIA FOMENTS HOSTILITY  TOWARD THE WEST</vt:lpstr>
      <vt:lpstr>% di notizie positive e negative su Europa, Ucraina e USA</vt:lpstr>
      <vt:lpstr>La narrazione russa dell’Europa «decadente»</vt:lpstr>
      <vt:lpstr>I cittadini russi: un mondo ostile alla Russia</vt:lpstr>
      <vt:lpstr>Opinione dei russi sull’Unione europea (sondaggi del Levada Center)</vt:lpstr>
      <vt:lpstr>La vera posta in gioco </vt:lpstr>
      <vt:lpstr>Il sostegno dell’Unione europea all’Ucraina</vt:lpstr>
      <vt:lpstr>Carta dell’Organizzazione delle nazioni unite (ONU)   </vt:lpstr>
      <vt:lpstr>Mohāndās K. Gandhi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pasquinucci</dc:creator>
  <cp:lastModifiedBy>daniele pasquinucci</cp:lastModifiedBy>
  <cp:revision>22</cp:revision>
  <cp:lastPrinted>2022-11-28T11:15:35Z</cp:lastPrinted>
  <dcterms:created xsi:type="dcterms:W3CDTF">2022-07-25T09:35:46Z</dcterms:created>
  <dcterms:modified xsi:type="dcterms:W3CDTF">2022-12-01T11:08:24Z</dcterms:modified>
</cp:coreProperties>
</file>