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4" r:id="rId2"/>
    <p:sldId id="278" r:id="rId3"/>
    <p:sldId id="282" r:id="rId4"/>
    <p:sldId id="283" r:id="rId5"/>
    <p:sldId id="284" r:id="rId6"/>
    <p:sldId id="285" r:id="rId7"/>
    <p:sldId id="286" r:id="rId8"/>
    <p:sldId id="287" r:id="rId9"/>
    <p:sldId id="288" r:id="rId10"/>
    <p:sldId id="289" r:id="rId11"/>
    <p:sldId id="290" r:id="rId12"/>
    <p:sldId id="257" r:id="rId13"/>
    <p:sldId id="281" r:id="rId14"/>
    <p:sldId id="277" r:id="rId15"/>
    <p:sldId id="269" r:id="rId16"/>
    <p:sldId id="270" r:id="rId17"/>
    <p:sldId id="275" r:id="rId18"/>
    <p:sldId id="271" r:id="rId19"/>
    <p:sldId id="273" r:id="rId20"/>
    <p:sldId id="276" r:id="rId21"/>
    <p:sldId id="258" r:id="rId22"/>
    <p:sldId id="279" r:id="rId23"/>
    <p:sldId id="259" r:id="rId24"/>
    <p:sldId id="260" r:id="rId25"/>
    <p:sldId id="261" r:id="rId26"/>
    <p:sldId id="262" r:id="rId27"/>
    <p:sldId id="263" r:id="rId28"/>
    <p:sldId id="264" r:id="rId29"/>
    <p:sldId id="266" r:id="rId30"/>
    <p:sldId id="280" r:id="rId31"/>
    <p:sldId id="268"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6"/>
    <p:restoredTop sz="94674"/>
  </p:normalViewPr>
  <p:slideViewPr>
    <p:cSldViewPr snapToGrid="0" snapToObjects="1">
      <p:cViewPr varScale="1">
        <p:scale>
          <a:sx n="113" d="100"/>
          <a:sy n="113" d="100"/>
        </p:scale>
        <p:origin x="19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1E0BE-F029-9741-A3C9-02EA39014BE0}" type="datetimeFigureOut">
              <a:rPr lang="it-IT" smtClean="0"/>
              <a:t>20/12/20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4E867-0F86-CC4E-8114-FEFB98C0ACF6}" type="slidenum">
              <a:rPr lang="it-IT" smtClean="0"/>
              <a:t>‹N›</a:t>
            </a:fld>
            <a:endParaRPr lang="it-IT"/>
          </a:p>
        </p:txBody>
      </p:sp>
    </p:spTree>
    <p:extLst>
      <p:ext uri="{BB962C8B-B14F-4D97-AF65-F5344CB8AC3E}">
        <p14:creationId xmlns:p14="http://schemas.microsoft.com/office/powerpoint/2010/main" val="15777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756E3FA-380A-6D43-94B2-F5D02D78BD5F}" type="datetimeFigureOut">
              <a:rPr lang="it-IT" smtClean="0"/>
              <a:t>20/12/20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48139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56E3FA-380A-6D43-94B2-F5D02D78BD5F}" type="datetimeFigureOut">
              <a:rPr lang="it-IT" smtClean="0"/>
              <a:t>20/12/20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87055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56E3FA-380A-6D43-94B2-F5D02D78BD5F}" type="datetimeFigureOut">
              <a:rPr lang="it-IT" smtClean="0"/>
              <a:t>20/12/20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54692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756E3FA-380A-6D43-94B2-F5D02D78BD5F}" type="datetimeFigureOut">
              <a:rPr lang="it-IT" smtClean="0"/>
              <a:t>20/12/20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121772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756E3FA-380A-6D43-94B2-F5D02D78BD5F}" type="datetimeFigureOut">
              <a:rPr lang="it-IT" smtClean="0"/>
              <a:t>20/12/20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76157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756E3FA-380A-6D43-94B2-F5D02D78BD5F}" type="datetimeFigureOut">
              <a:rPr lang="it-IT" smtClean="0"/>
              <a:t>20/12/20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77448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756E3FA-380A-6D43-94B2-F5D02D78BD5F}" type="datetimeFigureOut">
              <a:rPr lang="it-IT" smtClean="0"/>
              <a:t>20/12/20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93233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756E3FA-380A-6D43-94B2-F5D02D78BD5F}" type="datetimeFigureOut">
              <a:rPr lang="it-IT" smtClean="0"/>
              <a:t>20/12/20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178552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56E3FA-380A-6D43-94B2-F5D02D78BD5F}" type="datetimeFigureOut">
              <a:rPr lang="it-IT" smtClean="0"/>
              <a:t>20/12/20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35227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756E3FA-380A-6D43-94B2-F5D02D78BD5F}" type="datetimeFigureOut">
              <a:rPr lang="it-IT" smtClean="0"/>
              <a:t>20/12/20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7959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756E3FA-380A-6D43-94B2-F5D02D78BD5F}" type="datetimeFigureOut">
              <a:rPr lang="it-IT" smtClean="0"/>
              <a:t>20/12/20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184EE-1A12-6545-BF3C-865073D434B3}" type="slidenum">
              <a:rPr lang="it-IT" smtClean="0"/>
              <a:t>‹N›</a:t>
            </a:fld>
            <a:endParaRPr lang="it-IT"/>
          </a:p>
        </p:txBody>
      </p:sp>
    </p:spTree>
    <p:extLst>
      <p:ext uri="{BB962C8B-B14F-4D97-AF65-F5344CB8AC3E}">
        <p14:creationId xmlns:p14="http://schemas.microsoft.com/office/powerpoint/2010/main" val="200749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E3FA-380A-6D43-94B2-F5D02D78BD5F}" type="datetimeFigureOut">
              <a:rPr lang="it-IT" smtClean="0"/>
              <a:t>20/12/20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184EE-1A12-6545-BF3C-865073D434B3}" type="slidenum">
              <a:rPr lang="it-IT" smtClean="0"/>
              <a:t>‹N›</a:t>
            </a:fld>
            <a:endParaRPr lang="it-IT"/>
          </a:p>
        </p:txBody>
      </p:sp>
    </p:spTree>
    <p:extLst>
      <p:ext uri="{BB962C8B-B14F-4D97-AF65-F5344CB8AC3E}">
        <p14:creationId xmlns:p14="http://schemas.microsoft.com/office/powerpoint/2010/main" val="59787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cbDq_EM6w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1613481" y="1219200"/>
            <a:ext cx="9144000" cy="3714749"/>
          </a:xfrm>
        </p:spPr>
        <p:txBody>
          <a:bodyPr>
            <a:normAutofit fontScale="90000"/>
          </a:bodyPr>
          <a:lstStyle/>
          <a:p>
            <a:pPr>
              <a:lnSpc>
                <a:spcPct val="100000"/>
              </a:lnSpc>
            </a:pPr>
            <a:br>
              <a:rPr lang="it-IT" dirty="0">
                <a:solidFill>
                  <a:srgbClr val="C00000"/>
                </a:solidFill>
              </a:rPr>
            </a:br>
            <a:br>
              <a:rPr lang="it-IT" dirty="0">
                <a:solidFill>
                  <a:srgbClr val="C00000"/>
                </a:solidFill>
              </a:rPr>
            </a:br>
            <a:r>
              <a:rPr lang="it-IT" dirty="0">
                <a:solidFill>
                  <a:srgbClr val="C00000"/>
                </a:solidFill>
              </a:rPr>
              <a:t>Le molestie sessuali sul lavoro e il </a:t>
            </a:r>
            <a:r>
              <a:rPr lang="it-IT">
                <a:solidFill>
                  <a:srgbClr val="C00000"/>
                </a:solidFill>
              </a:rPr>
              <a:t>ruolo della </a:t>
            </a:r>
            <a:r>
              <a:rPr lang="it-IT" dirty="0">
                <a:solidFill>
                  <a:srgbClr val="C00000"/>
                </a:solidFill>
              </a:rPr>
              <a:t>Consigliera di Fiducia</a:t>
            </a:r>
            <a:br>
              <a:rPr lang="it-IT" dirty="0">
                <a:solidFill>
                  <a:srgbClr val="C00000"/>
                </a:solidFill>
              </a:rPr>
            </a:br>
            <a:endParaRPr lang="it-IT" sz="2200" dirty="0">
              <a:solidFill>
                <a:srgbClr val="C00000"/>
              </a:solidFill>
            </a:endParaRPr>
          </a:p>
        </p:txBody>
      </p:sp>
      <p:sp>
        <p:nvSpPr>
          <p:cNvPr id="5" name="CasellaDiTesto 4"/>
          <p:cNvSpPr txBox="1"/>
          <p:nvPr/>
        </p:nvSpPr>
        <p:spPr>
          <a:xfrm>
            <a:off x="3314700" y="1307028"/>
            <a:ext cx="8877300" cy="369332"/>
          </a:xfrm>
          <a:prstGeom prst="rect">
            <a:avLst/>
          </a:prstGeom>
          <a:solidFill>
            <a:srgbClr val="C0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solidFill>
                  <a:srgbClr val="C00000"/>
                </a:solidFill>
              </a:rPr>
              <a:t>dcc</a:t>
            </a:r>
          </a:p>
        </p:txBody>
      </p:sp>
      <p:sp>
        <p:nvSpPr>
          <p:cNvPr id="9" name="CasellaDiTesto 8"/>
          <p:cNvSpPr txBox="1"/>
          <p:nvPr/>
        </p:nvSpPr>
        <p:spPr>
          <a:xfrm>
            <a:off x="6819900" y="5524500"/>
            <a:ext cx="4648200" cy="369332"/>
          </a:xfrm>
          <a:prstGeom prst="rect">
            <a:avLst/>
          </a:prstGeom>
          <a:noFill/>
        </p:spPr>
        <p:txBody>
          <a:bodyPr wrap="square" rtlCol="0">
            <a:spAutoFit/>
          </a:bodyPr>
          <a:lstStyle/>
          <a:p>
            <a:r>
              <a:rPr lang="it-IT"/>
              <a:t>22 dicembre 2020</a:t>
            </a:r>
            <a:endParaRPr lang="it-IT" dirty="0"/>
          </a:p>
        </p:txBody>
      </p:sp>
      <p:sp>
        <p:nvSpPr>
          <p:cNvPr id="11" name="CasellaDiTesto 10"/>
          <p:cNvSpPr txBox="1"/>
          <p:nvPr/>
        </p:nvSpPr>
        <p:spPr>
          <a:xfrm>
            <a:off x="1428750" y="1219200"/>
            <a:ext cx="184731" cy="369332"/>
          </a:xfrm>
          <a:prstGeom prst="rect">
            <a:avLst/>
          </a:prstGeom>
          <a:noFill/>
        </p:spPr>
        <p:txBody>
          <a:bodyPr wrap="none" rtlCol="0">
            <a:spAutoFit/>
          </a:bodyPr>
          <a:lstStyle/>
          <a:p>
            <a:endParaRPr lang="it-IT" dirty="0"/>
          </a:p>
        </p:txBody>
      </p:sp>
      <p:sp>
        <p:nvSpPr>
          <p:cNvPr id="16" name="CasellaDiTesto 15"/>
          <p:cNvSpPr txBox="1"/>
          <p:nvPr/>
        </p:nvSpPr>
        <p:spPr>
          <a:xfrm>
            <a:off x="1695450" y="6000750"/>
            <a:ext cx="2577052" cy="369332"/>
          </a:xfrm>
          <a:prstGeom prst="rect">
            <a:avLst/>
          </a:prstGeom>
          <a:noFill/>
        </p:spPr>
        <p:txBody>
          <a:bodyPr wrap="none" rtlCol="0">
            <a:spAutoFit/>
          </a:bodyPr>
          <a:lstStyle/>
          <a:p>
            <a:r>
              <a:rPr lang="it-IT" dirty="0"/>
              <a:t>Avv. Maria Stella Ciarletta</a:t>
            </a:r>
          </a:p>
        </p:txBody>
      </p:sp>
      <p:pic>
        <p:nvPicPr>
          <p:cNvPr id="2" name="Immagine 1"/>
          <p:cNvPicPr>
            <a:picLocks noChangeAspect="1"/>
          </p:cNvPicPr>
          <p:nvPr/>
        </p:nvPicPr>
        <p:blipFill>
          <a:blip r:embed="rId2"/>
          <a:stretch>
            <a:fillRect/>
          </a:stretch>
        </p:blipFill>
        <p:spPr>
          <a:xfrm flipH="1">
            <a:off x="985837" y="3303073"/>
            <a:ext cx="5006975" cy="368300"/>
          </a:xfrm>
          <a:prstGeom prst="rect">
            <a:avLst/>
          </a:prstGeom>
        </p:spPr>
      </p:pic>
    </p:spTree>
    <p:extLst>
      <p:ext uri="{BB962C8B-B14F-4D97-AF65-F5344CB8AC3E}">
        <p14:creationId xmlns:p14="http://schemas.microsoft.com/office/powerpoint/2010/main" val="170431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838200" y="1854200"/>
            <a:ext cx="10515600" cy="4351338"/>
          </a:xfrm>
        </p:spPr>
        <p:txBody>
          <a:bodyPr>
            <a:normAutofit fontScale="77500" lnSpcReduction="20000"/>
          </a:bodyPr>
          <a:lstStyle/>
          <a:p>
            <a:pPr algn="just"/>
            <a:r>
              <a:rPr lang="it-IT" dirty="0">
                <a:solidFill>
                  <a:srgbClr val="C00000"/>
                </a:solidFill>
              </a:rPr>
              <a:t>Nel caso poi in cui la molestia sul lavoro “</a:t>
            </a:r>
            <a:r>
              <a:rPr lang="it-IT" i="1" dirty="0">
                <a:solidFill>
                  <a:srgbClr val="C00000"/>
                </a:solidFill>
              </a:rPr>
              <a:t>si sia concretizzata nel ricattare la lavoratrice, ponendola ripetutamente di fronte alla scelta tra il sottomettersi alle avances e il perdere il posto di lavoro, è stato ritenuto integrato </a:t>
            </a:r>
            <a:r>
              <a:rPr lang="it-IT" b="1" i="1" dirty="0">
                <a:solidFill>
                  <a:srgbClr val="C00000"/>
                </a:solidFill>
              </a:rPr>
              <a:t>il reato di violenza privata</a:t>
            </a:r>
            <a:r>
              <a:rPr lang="it-IT" dirty="0">
                <a:solidFill>
                  <a:srgbClr val="C00000"/>
                </a:solidFill>
              </a:rPr>
              <a:t>”.</a:t>
            </a:r>
          </a:p>
          <a:p>
            <a:pPr algn="just"/>
            <a:r>
              <a:rPr lang="it-IT" dirty="0">
                <a:solidFill>
                  <a:srgbClr val="C00000"/>
                </a:solidFill>
              </a:rPr>
              <a:t>In particolare, secondo la giurisprudenza, “</a:t>
            </a:r>
            <a:r>
              <a:rPr lang="it-IT" i="1" dirty="0">
                <a:solidFill>
                  <a:srgbClr val="C00000"/>
                </a:solidFill>
              </a:rPr>
              <a:t>ai fini della </a:t>
            </a:r>
            <a:r>
              <a:rPr lang="it-IT" i="1" dirty="0" err="1">
                <a:solidFill>
                  <a:srgbClr val="C00000"/>
                </a:solidFill>
              </a:rPr>
              <a:t>configurabilita</a:t>
            </a:r>
            <a:r>
              <a:rPr lang="it-IT" i="1" dirty="0">
                <a:solidFill>
                  <a:srgbClr val="C00000"/>
                </a:solidFill>
              </a:rPr>
              <a:t>̀ del delitto di violenza privata, non è richiesta una minaccia verbale o esplicita, essendo sufficiente un qualsiasi comportamento od atteggiamento, sia verso il soggetto passivo, sia verso altri, idoneo ad incutere timore ed a suscitare la preoccupazione di subire un danno ingiusto, finalizzato ad ottenere che, mediante tale intimidazione, il soggetto passivo sia indotto a fare, tollerare od omettere qualcosa (</a:t>
            </a:r>
            <a:r>
              <a:rPr lang="it-IT" i="1" dirty="0" err="1">
                <a:solidFill>
                  <a:srgbClr val="C00000"/>
                </a:solidFill>
              </a:rPr>
              <a:t>Cass</a:t>
            </a:r>
            <a:r>
              <a:rPr lang="it-IT" i="1" dirty="0">
                <a:solidFill>
                  <a:srgbClr val="C00000"/>
                </a:solidFill>
              </a:rPr>
              <a:t>., sez. V, Sentenza 24 febbraio 2017, n. 29261)</a:t>
            </a:r>
            <a:r>
              <a:rPr lang="it-IT" dirty="0">
                <a:solidFill>
                  <a:srgbClr val="C00000"/>
                </a:solidFill>
              </a:rPr>
              <a:t>”.</a:t>
            </a:r>
          </a:p>
          <a:p>
            <a:pPr algn="just"/>
            <a:r>
              <a:rPr lang="it-IT" dirty="0">
                <a:solidFill>
                  <a:srgbClr val="C00000"/>
                </a:solidFill>
              </a:rPr>
              <a:t>Si ricorda anche che, sempre secondo la giurisprudenza, “</a:t>
            </a:r>
            <a:r>
              <a:rPr lang="it-IT" i="1" dirty="0">
                <a:solidFill>
                  <a:srgbClr val="C00000"/>
                </a:solidFill>
              </a:rPr>
              <a:t>integra il reato di </a:t>
            </a:r>
            <a:r>
              <a:rPr lang="it-IT" b="1" i="1" dirty="0">
                <a:solidFill>
                  <a:srgbClr val="C00000"/>
                </a:solidFill>
              </a:rPr>
              <a:t>‘tentata’ violenza privata</a:t>
            </a:r>
            <a:r>
              <a:rPr lang="it-IT" i="1" dirty="0">
                <a:solidFill>
                  <a:srgbClr val="C00000"/>
                </a:solidFill>
              </a:rPr>
              <a:t>, la condotta del datore di lavoro che convochi la dipendente - rientrata al lavoro dopo un periodo di astensione obbligatoria per </a:t>
            </a:r>
            <a:r>
              <a:rPr lang="it-IT" i="1" dirty="0" err="1">
                <a:solidFill>
                  <a:srgbClr val="C00000"/>
                </a:solidFill>
              </a:rPr>
              <a:t>maternita</a:t>
            </a:r>
            <a:r>
              <a:rPr lang="it-IT" i="1" dirty="0">
                <a:solidFill>
                  <a:srgbClr val="C00000"/>
                </a:solidFill>
              </a:rPr>
              <a:t>̀ - in un locale fatiscente e le prospetti di farla lavorare in un luogo degradato ed in condizioni invivibili nel caso di mancata accettazione delle condizioni imposte dalla </a:t>
            </a:r>
            <a:r>
              <a:rPr lang="it-IT" i="1" dirty="0" err="1">
                <a:solidFill>
                  <a:srgbClr val="C00000"/>
                </a:solidFill>
              </a:rPr>
              <a:t>societa</a:t>
            </a:r>
            <a:r>
              <a:rPr lang="it-IT" i="1" dirty="0">
                <a:solidFill>
                  <a:srgbClr val="C00000"/>
                </a:solidFill>
              </a:rPr>
              <a:t>̀ preordinate ad ottenere contro la sua </a:t>
            </a:r>
            <a:r>
              <a:rPr lang="it-IT" i="1" dirty="0" err="1">
                <a:solidFill>
                  <a:srgbClr val="C00000"/>
                </a:solidFill>
              </a:rPr>
              <a:t>volonta</a:t>
            </a:r>
            <a:r>
              <a:rPr lang="it-IT" i="1" dirty="0">
                <a:solidFill>
                  <a:srgbClr val="C00000"/>
                </a:solidFill>
              </a:rPr>
              <a:t>̀ le dimissioni o il prolungamento del periodo di allontanamento dal lavoro mediante l'astensione facoltativa post- </a:t>
            </a:r>
            <a:r>
              <a:rPr lang="it-IT" i="1" dirty="0" err="1">
                <a:solidFill>
                  <a:srgbClr val="C00000"/>
                </a:solidFill>
              </a:rPr>
              <a:t>partum</a:t>
            </a:r>
            <a:r>
              <a:rPr lang="it-IT" i="1" dirty="0">
                <a:solidFill>
                  <a:srgbClr val="C00000"/>
                </a:solidFill>
              </a:rPr>
              <a:t>” </a:t>
            </a:r>
            <a:r>
              <a:rPr lang="it-IT" dirty="0">
                <a:solidFill>
                  <a:srgbClr val="C00000"/>
                </a:solidFill>
              </a:rPr>
              <a:t>(</a:t>
            </a:r>
            <a:r>
              <a:rPr lang="it-IT" dirty="0" err="1">
                <a:solidFill>
                  <a:srgbClr val="C00000"/>
                </a:solidFill>
              </a:rPr>
              <a:t>Cass</a:t>
            </a:r>
            <a:r>
              <a:rPr lang="it-IT" dirty="0">
                <a:solidFill>
                  <a:srgbClr val="C00000"/>
                </a:solidFill>
              </a:rPr>
              <a:t>., sez. V, Sentenza 30 aprile 2012, n. 36332)”.</a:t>
            </a:r>
          </a:p>
          <a:p>
            <a:pPr algn="just"/>
            <a:endParaRPr lang="it-IT" dirty="0">
              <a:solidFill>
                <a:srgbClr val="C00000"/>
              </a:solidFill>
            </a:endParaRPr>
          </a:p>
          <a:p>
            <a:pPr algn="just"/>
            <a:endParaRPr lang="it-IT" dirty="0">
              <a:solidFill>
                <a:srgbClr val="C00000"/>
              </a:solidFill>
            </a:endParaRPr>
          </a:p>
        </p:txBody>
      </p:sp>
    </p:spTree>
    <p:extLst>
      <p:ext uri="{BB962C8B-B14F-4D97-AF65-F5344CB8AC3E}">
        <p14:creationId xmlns:p14="http://schemas.microsoft.com/office/powerpoint/2010/main" val="100902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algn="just"/>
            <a:r>
              <a:rPr lang="it-IT" dirty="0">
                <a:solidFill>
                  <a:srgbClr val="C00000"/>
                </a:solidFill>
              </a:rPr>
              <a:t>Inoltre il datore di lavoro “</a:t>
            </a:r>
            <a:r>
              <a:rPr lang="it-IT" i="1" dirty="0" err="1">
                <a:solidFill>
                  <a:srgbClr val="C00000"/>
                </a:solidFill>
              </a:rPr>
              <a:t>puo</a:t>
            </a:r>
            <a:r>
              <a:rPr lang="it-IT" i="1" dirty="0">
                <a:solidFill>
                  <a:srgbClr val="C00000"/>
                </a:solidFill>
              </a:rPr>
              <a:t>̀ essere responsabile anche nel caso in cui le molestie sessuali siano commesse da altri soggetti come i superiori gerarchici della dipendente. In tal caso, però, la sua </a:t>
            </a:r>
            <a:r>
              <a:rPr lang="it-IT" b="1" i="1" dirty="0" err="1">
                <a:solidFill>
                  <a:srgbClr val="C00000"/>
                </a:solidFill>
              </a:rPr>
              <a:t>responsabilita</a:t>
            </a:r>
            <a:r>
              <a:rPr lang="it-IT" b="1" i="1" dirty="0">
                <a:solidFill>
                  <a:srgbClr val="C00000"/>
                </a:solidFill>
              </a:rPr>
              <a:t>̀</a:t>
            </a:r>
            <a:r>
              <a:rPr lang="it-IT" i="1" dirty="0">
                <a:solidFill>
                  <a:srgbClr val="C00000"/>
                </a:solidFill>
              </a:rPr>
              <a:t> è solo </a:t>
            </a:r>
            <a:r>
              <a:rPr lang="it-IT" b="1" i="1" dirty="0">
                <a:solidFill>
                  <a:srgbClr val="C00000"/>
                </a:solidFill>
              </a:rPr>
              <a:t>civile</a:t>
            </a:r>
            <a:r>
              <a:rPr lang="it-IT" i="1" dirty="0">
                <a:solidFill>
                  <a:srgbClr val="C00000"/>
                </a:solidFill>
              </a:rPr>
              <a:t> e limitata al risarcimento del danno ovvero alla summenzionata reintegrazione nel posto di lavoro. Qualora invece dolosamente il datore di lavoro non adotti provvedimenti a tutela del lavoratore molestato, è configurabile in capo al medesimo un concorso nel reato e si rientra nella </a:t>
            </a:r>
            <a:r>
              <a:rPr lang="it-IT" i="1" dirty="0" err="1">
                <a:solidFill>
                  <a:srgbClr val="C00000"/>
                </a:solidFill>
              </a:rPr>
              <a:t>responsabilita</a:t>
            </a:r>
            <a:r>
              <a:rPr lang="it-IT" i="1" dirty="0">
                <a:solidFill>
                  <a:srgbClr val="C00000"/>
                </a:solidFill>
              </a:rPr>
              <a:t>̀ penale</a:t>
            </a:r>
            <a:r>
              <a:rPr lang="it-IT" dirty="0">
                <a:solidFill>
                  <a:srgbClr val="C00000"/>
                </a:solidFill>
              </a:rPr>
              <a:t>”.</a:t>
            </a:r>
          </a:p>
          <a:p>
            <a:pPr algn="just"/>
            <a:r>
              <a:rPr lang="it-IT" dirty="0">
                <a:solidFill>
                  <a:srgbClr val="C00000"/>
                </a:solidFill>
              </a:rPr>
              <a:t>Mentre nel caso in cui l’autore delle molestie sessuali sia proprio il datore di lavoro, “</a:t>
            </a:r>
            <a:r>
              <a:rPr lang="it-IT" i="1" dirty="0">
                <a:solidFill>
                  <a:srgbClr val="C00000"/>
                </a:solidFill>
              </a:rPr>
              <a:t>questi si </a:t>
            </a:r>
            <a:r>
              <a:rPr lang="it-IT" i="1" dirty="0" err="1">
                <a:solidFill>
                  <a:srgbClr val="C00000"/>
                </a:solidFill>
              </a:rPr>
              <a:t>rendera</a:t>
            </a:r>
            <a:r>
              <a:rPr lang="it-IT" i="1" dirty="0">
                <a:solidFill>
                  <a:srgbClr val="C00000"/>
                </a:solidFill>
              </a:rPr>
              <a:t>̀, oltre che inadempiente agli obblighi contrattuali, responsabile penalmente e, quindi, </a:t>
            </a:r>
            <a:r>
              <a:rPr lang="it-IT" i="1" dirty="0" err="1">
                <a:solidFill>
                  <a:srgbClr val="C00000"/>
                </a:solidFill>
              </a:rPr>
              <a:t>sara</a:t>
            </a:r>
            <a:r>
              <a:rPr lang="it-IT" i="1" dirty="0">
                <a:solidFill>
                  <a:srgbClr val="C00000"/>
                </a:solidFill>
              </a:rPr>
              <a:t>̀ tenuto a risarcire non solo il danno biologico, ma anche il danno morale patito dal dipendente</a:t>
            </a:r>
            <a:r>
              <a:rPr lang="it-IT" dirty="0">
                <a:solidFill>
                  <a:srgbClr val="C00000"/>
                </a:solidFill>
              </a:rPr>
              <a:t>”. E sul piano probatorio, la lavoratrice “</a:t>
            </a:r>
            <a:r>
              <a:rPr lang="it-IT" i="1" dirty="0" err="1">
                <a:solidFill>
                  <a:srgbClr val="C00000"/>
                </a:solidFill>
              </a:rPr>
              <a:t>puo</a:t>
            </a:r>
            <a:r>
              <a:rPr lang="it-IT" i="1" dirty="0">
                <a:solidFill>
                  <a:srgbClr val="C00000"/>
                </a:solidFill>
              </a:rPr>
              <a:t>̀ utilizzare, come prova, le registrazioni acquisite sull’ambiente di lavoro. Il giudice però </a:t>
            </a:r>
            <a:r>
              <a:rPr lang="it-IT" i="1" dirty="0" err="1">
                <a:solidFill>
                  <a:srgbClr val="C00000"/>
                </a:solidFill>
              </a:rPr>
              <a:t>puo</a:t>
            </a:r>
            <a:r>
              <a:rPr lang="it-IT" i="1" dirty="0">
                <a:solidFill>
                  <a:srgbClr val="C00000"/>
                </a:solidFill>
              </a:rPr>
              <a:t>̀ arrivare a una sentenza di condanna del datore anche sulla base delle semplici dichiarazioni della dipendente la quale </a:t>
            </a:r>
            <a:r>
              <a:rPr lang="it-IT" i="1" dirty="0" err="1">
                <a:solidFill>
                  <a:srgbClr val="C00000"/>
                </a:solidFill>
              </a:rPr>
              <a:t>puo</a:t>
            </a:r>
            <a:r>
              <a:rPr lang="it-IT" i="1" dirty="0">
                <a:solidFill>
                  <a:srgbClr val="C00000"/>
                </a:solidFill>
              </a:rPr>
              <a:t>̀ testimoniare in favore di sé stessa. Se però la sua esperienza ‘negativa’ è confermata dalla testimonianza di altre dipendenti, cui è stato riservato lo stesso trattamento di avances, la </a:t>
            </a:r>
            <a:r>
              <a:rPr lang="it-IT" i="1" dirty="0" err="1">
                <a:solidFill>
                  <a:srgbClr val="C00000"/>
                </a:solidFill>
              </a:rPr>
              <a:t>responsabilita</a:t>
            </a:r>
            <a:r>
              <a:rPr lang="it-IT" i="1" dirty="0">
                <a:solidFill>
                  <a:srgbClr val="C00000"/>
                </a:solidFill>
              </a:rPr>
              <a:t>̀ del datore di lavoro si presume”</a:t>
            </a:r>
            <a:r>
              <a:rPr lang="it-IT" dirty="0">
                <a:solidFill>
                  <a:srgbClr val="C00000"/>
                </a:solidFill>
              </a:rPr>
              <a:t>.</a:t>
            </a:r>
          </a:p>
          <a:p>
            <a:pPr algn="just"/>
            <a:r>
              <a:rPr lang="it-IT" dirty="0">
                <a:solidFill>
                  <a:srgbClr val="C00000"/>
                </a:solidFill>
              </a:rPr>
              <a:t>la Cassazione, “</a:t>
            </a:r>
            <a:r>
              <a:rPr lang="it-IT" i="1" dirty="0">
                <a:solidFill>
                  <a:srgbClr val="C00000"/>
                </a:solidFill>
              </a:rPr>
              <a:t>la rinuncia della dipendente a un sicuro posto di lavoro </a:t>
            </a:r>
            <a:r>
              <a:rPr lang="it-IT" i="1" dirty="0" err="1">
                <a:solidFill>
                  <a:srgbClr val="C00000"/>
                </a:solidFill>
              </a:rPr>
              <a:t>puo</a:t>
            </a:r>
            <a:r>
              <a:rPr lang="it-IT" i="1" dirty="0">
                <a:solidFill>
                  <a:srgbClr val="C00000"/>
                </a:solidFill>
              </a:rPr>
              <a:t>̀ considerarsi un comportamento concludente tale da confermare le molestie sessuali sul luogo di lavoro</a:t>
            </a:r>
            <a:r>
              <a:rPr lang="it-IT" dirty="0">
                <a:solidFill>
                  <a:srgbClr val="C00000"/>
                </a:solidFill>
              </a:rPr>
              <a:t>”.</a:t>
            </a:r>
          </a:p>
          <a:p>
            <a:pPr algn="just"/>
            <a:endParaRPr lang="it-IT" dirty="0">
              <a:solidFill>
                <a:srgbClr val="C00000"/>
              </a:solidFill>
            </a:endParaRPr>
          </a:p>
          <a:p>
            <a:pPr algn="just"/>
            <a:endParaRPr lang="it-IT" dirty="0">
              <a:solidFill>
                <a:srgbClr val="C00000"/>
              </a:solidFill>
            </a:endParaRPr>
          </a:p>
        </p:txBody>
      </p:sp>
    </p:spTree>
    <p:extLst>
      <p:ext uri="{BB962C8B-B14F-4D97-AF65-F5344CB8AC3E}">
        <p14:creationId xmlns:p14="http://schemas.microsoft.com/office/powerpoint/2010/main" val="8211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dirty="0"/>
              <a:t>            </a:t>
            </a:r>
            <a:r>
              <a:rPr lang="it-IT" b="1" dirty="0">
                <a:solidFill>
                  <a:srgbClr val="C00000"/>
                </a:solidFill>
              </a:rPr>
              <a:t>Chi è?</a:t>
            </a:r>
          </a:p>
        </p:txBody>
      </p:sp>
      <p:sp>
        <p:nvSpPr>
          <p:cNvPr id="3" name="Segnaposto contenuto 2"/>
          <p:cNvSpPr>
            <a:spLocks noGrp="1"/>
          </p:cNvSpPr>
          <p:nvPr>
            <p:ph idx="1"/>
          </p:nvPr>
        </p:nvSpPr>
        <p:spPr/>
        <p:txBody>
          <a:bodyPr/>
          <a:lstStyle/>
          <a:p>
            <a:pPr algn="just"/>
            <a:r>
              <a:rPr lang="it-IT" dirty="0">
                <a:solidFill>
                  <a:srgbClr val="C00000"/>
                </a:solidFill>
              </a:rPr>
              <a:t>La/il </a:t>
            </a:r>
            <a:r>
              <a:rPr lang="it-IT" b="1" dirty="0">
                <a:solidFill>
                  <a:srgbClr val="C00000"/>
                </a:solidFill>
              </a:rPr>
              <a:t>Consigliera/e di Fiducia</a:t>
            </a:r>
            <a:r>
              <a:rPr lang="it-IT" dirty="0">
                <a:solidFill>
                  <a:srgbClr val="C00000"/>
                </a:solidFill>
              </a:rPr>
              <a:t>, anche ai fini di una completa tutela legale, fornisce consulenza ed assistenza a chi denuncia di essere vittima di molestia sessuale o morale.</a:t>
            </a:r>
          </a:p>
          <a:p>
            <a:pPr algn="just"/>
            <a:r>
              <a:rPr lang="it-IT" dirty="0">
                <a:solidFill>
                  <a:srgbClr val="C00000"/>
                </a:solidFill>
              </a:rPr>
              <a:t>La/il Consigliera/e di Fiducia è nominata/o dall’Ente, è persona esterna all’azienda ed è scelta tra </a:t>
            </a:r>
            <a:r>
              <a:rPr lang="it-IT" u="sng" dirty="0">
                <a:solidFill>
                  <a:srgbClr val="C00000"/>
                </a:solidFill>
              </a:rPr>
              <a:t>coloro che possiedano esperienza umana e professionale adatta a svolgere il compito previsto</a:t>
            </a:r>
            <a:r>
              <a:rPr lang="it-IT" dirty="0">
                <a:solidFill>
                  <a:srgbClr val="C00000"/>
                </a:solidFill>
              </a:rPr>
              <a:t>.</a:t>
            </a:r>
            <a:endParaRPr lang="it-IT" dirty="0"/>
          </a:p>
        </p:txBody>
      </p:sp>
      <p:sp>
        <p:nvSpPr>
          <p:cNvPr id="4" name="Rectangle 2"/>
          <p:cNvSpPr>
            <a:spLocks noChangeArrowheads="1"/>
          </p:cNvSpPr>
          <p:nvPr/>
        </p:nvSpPr>
        <p:spPr bwMode="auto">
          <a:xfrm>
            <a:off x="419100" y="36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26091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Fonti normative</a:t>
            </a:r>
          </a:p>
        </p:txBody>
      </p:sp>
      <p:sp>
        <p:nvSpPr>
          <p:cNvPr id="3" name="Segnaposto contenuto 2"/>
          <p:cNvSpPr>
            <a:spLocks noGrp="1"/>
          </p:cNvSpPr>
          <p:nvPr>
            <p:ph idx="1"/>
          </p:nvPr>
        </p:nvSpPr>
        <p:spPr/>
        <p:txBody>
          <a:bodyPr>
            <a:normAutofit fontScale="92500"/>
          </a:bodyPr>
          <a:lstStyle/>
          <a:p>
            <a:pPr algn="just"/>
            <a:r>
              <a:rPr lang="it-IT" dirty="0">
                <a:solidFill>
                  <a:srgbClr val="C00000"/>
                </a:solidFill>
              </a:rPr>
              <a:t>La figura del/la Consigliere di Fiducia è stata prevista nella Raccomandazione della Commissione europea 92/131 relativa alla Tutela della dignità delle donne e degli uomini sul lavoro e dalla Risoluzione A3-0043/94 del Parlamento europeo.</a:t>
            </a:r>
          </a:p>
          <a:p>
            <a:pPr algn="just"/>
            <a:r>
              <a:rPr lang="it-IT" dirty="0">
                <a:solidFill>
                  <a:srgbClr val="C00000"/>
                </a:solidFill>
              </a:rPr>
              <a:t>Un cenno al/la Consigliere/a di Fiducia viene fatto anche nell’Accordo quadro europeo sullo stress lavoro correlato dell’8 ottobre 2004.</a:t>
            </a:r>
          </a:p>
          <a:p>
            <a:pPr algn="just"/>
            <a:r>
              <a:rPr lang="it-IT" dirty="0">
                <a:solidFill>
                  <a:srgbClr val="C00000"/>
                </a:solidFill>
              </a:rPr>
              <a:t>La fase di recepimento delle direttive comunitarie antidiscriminatorie (dir. 2000/43, 2000/78, 2002/73) e l’approvazione del testo unico di salute e sicurezza (d.lgs. 81/2008), hanno reso sempre più evidente la centralità di una simile professionalità chiamata ad attuare un codice di condotta e di prevenzione adottato da un datore di lavoro pubblico o privato.</a:t>
            </a:r>
          </a:p>
        </p:txBody>
      </p:sp>
    </p:spTree>
    <p:extLst>
      <p:ext uri="{BB962C8B-B14F-4D97-AF65-F5344CB8AC3E}">
        <p14:creationId xmlns:p14="http://schemas.microsoft.com/office/powerpoint/2010/main" val="39927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28650"/>
            <a:ext cx="10515600" cy="5619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pic>
        <p:nvPicPr>
          <p:cNvPr id="4" name="Immagine 3"/>
          <p:cNvPicPr>
            <a:picLocks noChangeAspect="1"/>
          </p:cNvPicPr>
          <p:nvPr/>
        </p:nvPicPr>
        <p:blipFill>
          <a:blip r:embed="rId2"/>
          <a:stretch>
            <a:fillRect/>
          </a:stretch>
        </p:blipFill>
        <p:spPr>
          <a:xfrm>
            <a:off x="3143250" y="365125"/>
            <a:ext cx="5905500" cy="5626100"/>
          </a:xfrm>
          <a:prstGeom prst="rect">
            <a:avLst/>
          </a:prstGeom>
        </p:spPr>
      </p:pic>
    </p:spTree>
    <p:extLst>
      <p:ext uri="{BB962C8B-B14F-4D97-AF65-F5344CB8AC3E}">
        <p14:creationId xmlns:p14="http://schemas.microsoft.com/office/powerpoint/2010/main" val="200195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dirty="0"/>
              <a:t>            </a:t>
            </a:r>
            <a:r>
              <a:rPr lang="it-IT" b="1" dirty="0">
                <a:solidFill>
                  <a:srgbClr val="C00000"/>
                </a:solidFill>
              </a:rPr>
              <a:t>Definizione di Molestia sessuale (1/2)</a:t>
            </a:r>
          </a:p>
        </p:txBody>
      </p:sp>
      <p:sp>
        <p:nvSpPr>
          <p:cNvPr id="3" name="Segnaposto contenuto 2"/>
          <p:cNvSpPr>
            <a:spLocks noGrp="1"/>
          </p:cNvSpPr>
          <p:nvPr>
            <p:ph idx="1"/>
          </p:nvPr>
        </p:nvSpPr>
        <p:spPr/>
        <p:txBody>
          <a:bodyPr>
            <a:normAutofit fontScale="92500" lnSpcReduction="20000"/>
          </a:bodyPr>
          <a:lstStyle/>
          <a:p>
            <a:pPr marL="514350" indent="-514350" algn="just">
              <a:buAutoNum type="arabicPeriod"/>
            </a:pPr>
            <a:r>
              <a:rPr lang="it-IT" dirty="0">
                <a:solidFill>
                  <a:srgbClr val="C00000"/>
                </a:solidFill>
              </a:rPr>
              <a:t>Si definisce </a:t>
            </a:r>
            <a:r>
              <a:rPr lang="it-IT" b="1" dirty="0">
                <a:solidFill>
                  <a:srgbClr val="C00000"/>
                </a:solidFill>
                <a:hlinkClick r:id="rId2"/>
              </a:rPr>
              <a:t>molestia sessuale</a:t>
            </a:r>
            <a:r>
              <a:rPr lang="it-IT" b="1" dirty="0">
                <a:solidFill>
                  <a:srgbClr val="C00000"/>
                </a:solidFill>
              </a:rPr>
              <a:t> ogni comportamento indesiderato a connotazione sessuale o qualsiasi altro tipo di discriminazione basata sul sesso che offenda la </a:t>
            </a:r>
            <a:r>
              <a:rPr lang="it-IT" b="1" dirty="0" err="1">
                <a:solidFill>
                  <a:srgbClr val="C00000"/>
                </a:solidFill>
              </a:rPr>
              <a:t>dignita</a:t>
            </a:r>
            <a:r>
              <a:rPr lang="it-IT" b="1" dirty="0">
                <a:solidFill>
                  <a:srgbClr val="C00000"/>
                </a:solidFill>
              </a:rPr>
              <a:t>̀ degli uomini e delle donne nell’ambiente di studio e di lavoro, ivi inclusi atteggiamenti di tipo fisico, verbale o non verbale</a:t>
            </a:r>
            <a:r>
              <a:rPr lang="it-IT" dirty="0">
                <a:solidFill>
                  <a:srgbClr val="C00000"/>
                </a:solidFill>
              </a:rPr>
              <a:t>.</a:t>
            </a:r>
          </a:p>
          <a:p>
            <a:pPr marL="0" indent="0" algn="just">
              <a:buNone/>
            </a:pPr>
            <a:r>
              <a:rPr lang="it-IT" dirty="0">
                <a:solidFill>
                  <a:srgbClr val="C00000"/>
                </a:solidFill>
              </a:rPr>
              <a:t>2. Le molestie sessuali, in quanto discriminazioni fondate sul sesso, violano il principio della </a:t>
            </a:r>
            <a:r>
              <a:rPr lang="it-IT" dirty="0" err="1">
                <a:solidFill>
                  <a:srgbClr val="C00000"/>
                </a:solidFill>
              </a:rPr>
              <a:t>parita</a:t>
            </a:r>
            <a:r>
              <a:rPr lang="it-IT" dirty="0">
                <a:solidFill>
                  <a:srgbClr val="C00000"/>
                </a:solidFill>
              </a:rPr>
              <a:t>̀ di trattamento fra uomini e donne.</a:t>
            </a:r>
          </a:p>
          <a:p>
            <a:pPr marL="0" indent="0" algn="just">
              <a:buNone/>
            </a:pPr>
            <a:r>
              <a:rPr lang="it-IT" dirty="0">
                <a:solidFill>
                  <a:srgbClr val="C00000"/>
                </a:solidFill>
              </a:rPr>
              <a:t>3. sono esempi di molestia sessuale:</a:t>
            </a:r>
          </a:p>
          <a:p>
            <a:pPr marL="0" indent="0" algn="just">
              <a:buNone/>
            </a:pPr>
            <a:r>
              <a:rPr lang="it-IT" dirty="0">
                <a:solidFill>
                  <a:srgbClr val="C00000"/>
                </a:solidFill>
              </a:rPr>
              <a:t>a) richieste implicite o esplicite di prestazioni sessuali offensive o non gradite;</a:t>
            </a:r>
          </a:p>
          <a:p>
            <a:pPr marL="0" indent="0" algn="just">
              <a:buNone/>
            </a:pPr>
            <a:r>
              <a:rPr lang="it-IT" dirty="0">
                <a:solidFill>
                  <a:srgbClr val="C00000"/>
                </a:solidFill>
              </a:rPr>
              <a:t>b) affissione o esposizione di materiale pornografico nell’ambiente di lavoro, anche sotto forma elettronica;</a:t>
            </a:r>
          </a:p>
        </p:txBody>
      </p:sp>
      <p:sp>
        <p:nvSpPr>
          <p:cNvPr id="4" name="Rectangle 2"/>
          <p:cNvSpPr>
            <a:spLocks noChangeArrowheads="1"/>
          </p:cNvSpPr>
          <p:nvPr/>
        </p:nvSpPr>
        <p:spPr bwMode="auto">
          <a:xfrm>
            <a:off x="419100" y="36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87410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dirty="0"/>
              <a:t>            </a:t>
            </a:r>
            <a:r>
              <a:rPr lang="it-IT" b="1" dirty="0">
                <a:solidFill>
                  <a:srgbClr val="C00000"/>
                </a:solidFill>
              </a:rPr>
              <a:t>Definizione di Molestia sessuale (2/2)</a:t>
            </a:r>
          </a:p>
        </p:txBody>
      </p:sp>
      <p:sp>
        <p:nvSpPr>
          <p:cNvPr id="3" name="Segnaposto contenuto 2"/>
          <p:cNvSpPr>
            <a:spLocks noGrp="1"/>
          </p:cNvSpPr>
          <p:nvPr>
            <p:ph idx="1"/>
          </p:nvPr>
        </p:nvSpPr>
        <p:spPr/>
        <p:txBody>
          <a:bodyPr>
            <a:normAutofit/>
          </a:bodyPr>
          <a:lstStyle/>
          <a:p>
            <a:pPr marL="0" indent="0" algn="just">
              <a:buNone/>
            </a:pPr>
            <a:r>
              <a:rPr lang="it-IT" dirty="0">
                <a:solidFill>
                  <a:srgbClr val="C00000"/>
                </a:solidFill>
              </a:rPr>
              <a:t>c) adozione di criteri sessisti in qualunque tipo di relazione interpersonale;</a:t>
            </a:r>
          </a:p>
          <a:p>
            <a:pPr marL="0" indent="0" algn="just">
              <a:buNone/>
            </a:pPr>
            <a:r>
              <a:rPr lang="it-IT" dirty="0">
                <a:solidFill>
                  <a:srgbClr val="C00000"/>
                </a:solidFill>
              </a:rPr>
              <a:t>d) promesse, implicite o esplicite, di agevolazioni e privilegi oppure di avanzamenti di carriera in cambio di prestazioni sessuali;</a:t>
            </a:r>
          </a:p>
          <a:p>
            <a:pPr marL="0" indent="0" algn="just">
              <a:buNone/>
            </a:pPr>
            <a:r>
              <a:rPr lang="it-IT" dirty="0">
                <a:solidFill>
                  <a:srgbClr val="C00000"/>
                </a:solidFill>
              </a:rPr>
              <a:t>e) minacce o ritorsioni in seguito al rifiuto di prestazioni sessuali;</a:t>
            </a:r>
          </a:p>
          <a:p>
            <a:pPr marL="0" indent="0" algn="just">
              <a:buNone/>
            </a:pPr>
            <a:r>
              <a:rPr lang="it-IT" dirty="0" err="1">
                <a:solidFill>
                  <a:srgbClr val="C00000"/>
                </a:solidFill>
              </a:rPr>
              <a:t>f</a:t>
            </a:r>
            <a:r>
              <a:rPr lang="it-IT" dirty="0">
                <a:solidFill>
                  <a:srgbClr val="C00000"/>
                </a:solidFill>
              </a:rPr>
              <a:t>) contatti fisici volontari indesiderati ed inopportuni;</a:t>
            </a:r>
          </a:p>
          <a:p>
            <a:pPr marL="0" indent="0" algn="just">
              <a:buNone/>
            </a:pPr>
            <a:r>
              <a:rPr lang="it-IT" dirty="0">
                <a:solidFill>
                  <a:srgbClr val="C00000"/>
                </a:solidFill>
              </a:rPr>
              <a:t>g) apprezzamenti verbali sul corpo oppure commenti su </a:t>
            </a:r>
            <a:r>
              <a:rPr lang="it-IT" dirty="0" err="1">
                <a:solidFill>
                  <a:srgbClr val="C00000"/>
                </a:solidFill>
              </a:rPr>
              <a:t>sessualita</a:t>
            </a:r>
            <a:r>
              <a:rPr lang="it-IT" dirty="0">
                <a:solidFill>
                  <a:srgbClr val="C00000"/>
                </a:solidFill>
              </a:rPr>
              <a:t>̀ o orientamento sessuale ritenuti offensivi.</a:t>
            </a:r>
          </a:p>
        </p:txBody>
      </p:sp>
      <p:sp>
        <p:nvSpPr>
          <p:cNvPr id="4" name="Rectangle 2"/>
          <p:cNvSpPr>
            <a:spLocks noChangeArrowheads="1"/>
          </p:cNvSpPr>
          <p:nvPr/>
        </p:nvSpPr>
        <p:spPr bwMode="auto">
          <a:xfrm>
            <a:off x="419100" y="36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0307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xualhar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0695" y="1825625"/>
            <a:ext cx="66306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5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dirty="0"/>
              <a:t>            </a:t>
            </a:r>
            <a:r>
              <a:rPr lang="it-IT" b="1" dirty="0">
                <a:solidFill>
                  <a:srgbClr val="C00000"/>
                </a:solidFill>
              </a:rPr>
              <a:t>Definizione di Molestia morale (1/2)</a:t>
            </a:r>
          </a:p>
        </p:txBody>
      </p:sp>
      <p:sp>
        <p:nvSpPr>
          <p:cNvPr id="3" name="Segnaposto contenuto 2"/>
          <p:cNvSpPr>
            <a:spLocks noGrp="1"/>
          </p:cNvSpPr>
          <p:nvPr>
            <p:ph idx="1"/>
          </p:nvPr>
        </p:nvSpPr>
        <p:spPr/>
        <p:txBody>
          <a:bodyPr>
            <a:normAutofit/>
          </a:bodyPr>
          <a:lstStyle/>
          <a:p>
            <a:pPr marL="0" indent="0" algn="just">
              <a:buNone/>
            </a:pPr>
            <a:r>
              <a:rPr lang="it-IT" dirty="0">
                <a:solidFill>
                  <a:srgbClr val="C00000"/>
                </a:solidFill>
              </a:rPr>
              <a:t>1. Si definisce molestia morale ogni comportamento ostile, diretto contro un individuo, fisicamente o psicologicamente persecutorio, caratterizzato da ripetizione, protratto e sistematico, suscettibile di creare un ambiente non rispettoso, umiliante o lesivo dell’</a:t>
            </a:r>
            <a:r>
              <a:rPr lang="it-IT" dirty="0" err="1">
                <a:solidFill>
                  <a:srgbClr val="C00000"/>
                </a:solidFill>
              </a:rPr>
              <a:t>integrita</a:t>
            </a:r>
            <a:r>
              <a:rPr lang="it-IT" dirty="0">
                <a:solidFill>
                  <a:srgbClr val="C00000"/>
                </a:solidFill>
              </a:rPr>
              <a:t>̀ psicofisica della persona.</a:t>
            </a:r>
          </a:p>
          <a:p>
            <a:pPr marL="0" indent="0" algn="just">
              <a:buNone/>
            </a:pPr>
            <a:r>
              <a:rPr lang="it-IT" dirty="0">
                <a:solidFill>
                  <a:srgbClr val="C00000"/>
                </a:solidFill>
              </a:rPr>
              <a:t>2. </a:t>
            </a:r>
            <a:r>
              <a:rPr lang="it-IT" dirty="0" err="1">
                <a:solidFill>
                  <a:srgbClr val="C00000"/>
                </a:solidFill>
              </a:rPr>
              <a:t>Puo</a:t>
            </a:r>
            <a:r>
              <a:rPr lang="it-IT" dirty="0">
                <a:solidFill>
                  <a:srgbClr val="C00000"/>
                </a:solidFill>
              </a:rPr>
              <a:t>̀ configurarsi come molestia morale </a:t>
            </a:r>
            <a:r>
              <a:rPr lang="it-IT" dirty="0" err="1">
                <a:solidFill>
                  <a:srgbClr val="C00000"/>
                </a:solidFill>
              </a:rPr>
              <a:t>altresi</a:t>
            </a:r>
            <a:r>
              <a:rPr lang="it-IT" dirty="0">
                <a:solidFill>
                  <a:srgbClr val="C00000"/>
                </a:solidFill>
              </a:rPr>
              <a:t>̀ la discriminazione di genere, e quella fondata sull’appartenenza etnica, sulla religione e sulle opinioni anche politiche.</a:t>
            </a:r>
          </a:p>
          <a:p>
            <a:pPr marL="0" indent="0" algn="just">
              <a:buNone/>
            </a:pPr>
            <a:r>
              <a:rPr lang="it-IT" dirty="0">
                <a:solidFill>
                  <a:srgbClr val="C00000"/>
                </a:solidFill>
              </a:rPr>
              <a:t>3. Sono esempi di molestie morali i seguenti comportamenti:</a:t>
            </a:r>
          </a:p>
        </p:txBody>
      </p:sp>
      <p:sp>
        <p:nvSpPr>
          <p:cNvPr id="4" name="Rectangle 2"/>
          <p:cNvSpPr>
            <a:spLocks noChangeArrowheads="1"/>
          </p:cNvSpPr>
          <p:nvPr/>
        </p:nvSpPr>
        <p:spPr bwMode="auto">
          <a:xfrm>
            <a:off x="419100" y="36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98931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lstStyle/>
          <a:p>
            <a:r>
              <a:rPr lang="it-IT" dirty="0"/>
              <a:t>            </a:t>
            </a:r>
            <a:r>
              <a:rPr lang="it-IT" b="1" dirty="0">
                <a:solidFill>
                  <a:srgbClr val="C00000"/>
                </a:solidFill>
              </a:rPr>
              <a:t>Definizione di Molestia morale (2/2)</a:t>
            </a: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solidFill>
                  <a:srgbClr val="C00000"/>
                </a:solidFill>
              </a:rPr>
              <a:t>a) </a:t>
            </a:r>
            <a:r>
              <a:rPr lang="it-IT" b="1" dirty="0">
                <a:solidFill>
                  <a:srgbClr val="C00000"/>
                </a:solidFill>
              </a:rPr>
              <a:t>danni all’ immagine di sé </a:t>
            </a:r>
            <a:r>
              <a:rPr lang="it-IT" dirty="0">
                <a:solidFill>
                  <a:srgbClr val="C00000"/>
                </a:solidFill>
              </a:rPr>
              <a:t>, quali offese, intimidazioni, calunnie, insulti, diffusione di notizie riservate, insinuazioni su problemi psicologici o fisici della persona o ogni altra azione di discredito della persona, </a:t>
            </a:r>
            <a:r>
              <a:rPr lang="it-IT" dirty="0" err="1">
                <a:solidFill>
                  <a:srgbClr val="C00000"/>
                </a:solidFill>
              </a:rPr>
              <a:t>nonche</a:t>
            </a:r>
            <a:r>
              <a:rPr lang="it-IT" dirty="0">
                <a:solidFill>
                  <a:srgbClr val="C00000"/>
                </a:solidFill>
              </a:rPr>
              <a:t>́ i rimproveri se adottati con le </a:t>
            </a:r>
            <a:r>
              <a:rPr lang="it-IT" dirty="0" err="1">
                <a:solidFill>
                  <a:srgbClr val="C00000"/>
                </a:solidFill>
              </a:rPr>
              <a:t>modalita</a:t>
            </a:r>
            <a:r>
              <a:rPr lang="it-IT" dirty="0">
                <a:solidFill>
                  <a:srgbClr val="C00000"/>
                </a:solidFill>
              </a:rPr>
              <a:t>̀ indicate al comma 1;</a:t>
            </a:r>
          </a:p>
          <a:p>
            <a:pPr marL="0" indent="0" algn="just">
              <a:buNone/>
            </a:pPr>
            <a:r>
              <a:rPr lang="it-IT" dirty="0">
                <a:solidFill>
                  <a:srgbClr val="C00000"/>
                </a:solidFill>
              </a:rPr>
              <a:t>b) </a:t>
            </a:r>
            <a:r>
              <a:rPr lang="it-IT" b="1" dirty="0">
                <a:solidFill>
                  <a:srgbClr val="C00000"/>
                </a:solidFill>
              </a:rPr>
              <a:t>danni alla </a:t>
            </a:r>
            <a:r>
              <a:rPr lang="it-IT" b="1" dirty="0" err="1">
                <a:solidFill>
                  <a:srgbClr val="C00000"/>
                </a:solidFill>
              </a:rPr>
              <a:t>professionalita</a:t>
            </a:r>
            <a:r>
              <a:rPr lang="it-IT" b="1" dirty="0">
                <a:solidFill>
                  <a:srgbClr val="C00000"/>
                </a:solidFill>
              </a:rPr>
              <a:t>̀ dell’individuo</a:t>
            </a:r>
            <a:r>
              <a:rPr lang="it-IT" dirty="0">
                <a:solidFill>
                  <a:srgbClr val="C00000"/>
                </a:solidFill>
              </a:rPr>
              <a:t>, quali minacce di:</a:t>
            </a:r>
          </a:p>
          <a:p>
            <a:pPr marL="0" indent="0" algn="just">
              <a:buNone/>
            </a:pPr>
            <a:r>
              <a:rPr lang="it-IT" dirty="0">
                <a:solidFill>
                  <a:srgbClr val="C00000"/>
                </a:solidFill>
              </a:rPr>
              <a:t>licenziamento, dimissioni forzate, trasferimenti immotivati, discriminazioni salariali, pregiudizio delle prospettive di progressione di carriera, ingiustificata rimozione da incarichi </a:t>
            </a:r>
            <a:r>
              <a:rPr lang="it-IT" dirty="0" err="1">
                <a:solidFill>
                  <a:srgbClr val="C00000"/>
                </a:solidFill>
              </a:rPr>
              <a:t>gia</a:t>
            </a:r>
            <a:r>
              <a:rPr lang="it-IT" dirty="0">
                <a:solidFill>
                  <a:srgbClr val="C00000"/>
                </a:solidFill>
              </a:rPr>
              <a:t>̀ affidati, attribuzione di mansioni improprie, azioni che creano demotivazione o sfiducia nella persona, scoraggiando il proseguimento della sua </a:t>
            </a:r>
            <a:r>
              <a:rPr lang="it-IT" dirty="0" err="1">
                <a:solidFill>
                  <a:srgbClr val="C00000"/>
                </a:solidFill>
              </a:rPr>
              <a:t>attivita</a:t>
            </a:r>
            <a:r>
              <a:rPr lang="it-IT" dirty="0">
                <a:solidFill>
                  <a:srgbClr val="C00000"/>
                </a:solidFill>
              </a:rPr>
              <a:t>̀;</a:t>
            </a:r>
          </a:p>
          <a:p>
            <a:pPr marL="0" indent="0" algn="just">
              <a:buNone/>
            </a:pPr>
            <a:r>
              <a:rPr lang="it-IT" dirty="0">
                <a:solidFill>
                  <a:srgbClr val="C00000"/>
                </a:solidFill>
              </a:rPr>
              <a:t>c) </a:t>
            </a:r>
            <a:r>
              <a:rPr lang="it-IT" b="1" dirty="0">
                <a:solidFill>
                  <a:srgbClr val="C00000"/>
                </a:solidFill>
              </a:rPr>
              <a:t>tentativi di emarginazione ed isolamento</a:t>
            </a:r>
            <a:r>
              <a:rPr lang="it-IT" dirty="0">
                <a:solidFill>
                  <a:srgbClr val="C00000"/>
                </a:solidFill>
              </a:rPr>
              <a:t>, quali cambiamento indesiderato delle mansioni o dei colleghi di lavoro con intento persecutorio, limitazioni della </a:t>
            </a:r>
            <a:r>
              <a:rPr lang="it-IT" dirty="0" err="1">
                <a:solidFill>
                  <a:srgbClr val="C00000"/>
                </a:solidFill>
              </a:rPr>
              <a:t>facolta</a:t>
            </a:r>
            <a:r>
              <a:rPr lang="it-IT" dirty="0">
                <a:solidFill>
                  <a:srgbClr val="C00000"/>
                </a:solidFill>
              </a:rPr>
              <a:t>̀ di espressione o eccessi di controllo.</a:t>
            </a:r>
          </a:p>
        </p:txBody>
      </p:sp>
      <p:sp>
        <p:nvSpPr>
          <p:cNvPr id="4" name="Rectangle 2"/>
          <p:cNvSpPr>
            <a:spLocks noChangeArrowheads="1"/>
          </p:cNvSpPr>
          <p:nvPr/>
        </p:nvSpPr>
        <p:spPr bwMode="auto">
          <a:xfrm>
            <a:off x="419100" y="36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63146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1850" y="168274"/>
            <a:ext cx="10502900" cy="61182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dirty="0"/>
          </a:p>
        </p:txBody>
      </p:sp>
      <p:pic>
        <p:nvPicPr>
          <p:cNvPr id="4" name="Immagine 3"/>
          <p:cNvPicPr>
            <a:picLocks noChangeAspect="1"/>
          </p:cNvPicPr>
          <p:nvPr/>
        </p:nvPicPr>
        <p:blipFill>
          <a:blip r:embed="rId2"/>
          <a:stretch>
            <a:fillRect/>
          </a:stretch>
        </p:blipFill>
        <p:spPr>
          <a:xfrm>
            <a:off x="3886200" y="711200"/>
            <a:ext cx="4406900" cy="5435600"/>
          </a:xfrm>
          <a:prstGeom prst="rect">
            <a:avLst/>
          </a:prstGeom>
        </p:spPr>
      </p:pic>
    </p:spTree>
    <p:extLst>
      <p:ext uri="{BB962C8B-B14F-4D97-AF65-F5344CB8AC3E}">
        <p14:creationId xmlns:p14="http://schemas.microsoft.com/office/powerpoint/2010/main" val="62567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831850" y="473074"/>
            <a:ext cx="10515600" cy="5762625"/>
          </a:xfrm>
        </p:spPr>
        <p:txBody>
          <a:bodyPr>
            <a:normAutofit/>
          </a:bodyPr>
          <a:lstStyle/>
          <a:p>
            <a:pPr marL="0" marR="0" lvl="0" indent="0" defTabSz="914400" eaLnBrk="1" fontAlgn="base" latinLnBrk="0" hangingPunct="1">
              <a:lnSpc>
                <a:spcPct val="100000"/>
              </a:lnSpc>
              <a:spcBef>
                <a:spcPts val="0"/>
              </a:spcBef>
              <a:spcAft>
                <a:spcPts val="0"/>
              </a:spcAft>
              <a:buClrTx/>
              <a:buSzTx/>
              <a:buFont typeface="Arial" charset="0"/>
              <a:buNone/>
              <a:tabLst/>
              <a:defRPr/>
            </a:pPr>
            <a:endParaRPr lang="it-IT" dirty="0"/>
          </a:p>
        </p:txBody>
      </p:sp>
      <p:pic>
        <p:nvPicPr>
          <p:cNvPr id="10" name="Immagine 9"/>
          <p:cNvPicPr>
            <a:picLocks noChangeAspect="1"/>
          </p:cNvPicPr>
          <p:nvPr/>
        </p:nvPicPr>
        <p:blipFill>
          <a:blip r:embed="rId2"/>
          <a:stretch>
            <a:fillRect/>
          </a:stretch>
        </p:blipFill>
        <p:spPr>
          <a:xfrm>
            <a:off x="3136900" y="609600"/>
            <a:ext cx="5905500" cy="5626100"/>
          </a:xfrm>
          <a:prstGeom prst="rect">
            <a:avLst/>
          </a:prstGeom>
        </p:spPr>
      </p:pic>
    </p:spTree>
    <p:extLst>
      <p:ext uri="{BB962C8B-B14F-4D97-AF65-F5344CB8AC3E}">
        <p14:creationId xmlns:p14="http://schemas.microsoft.com/office/powerpoint/2010/main" val="197088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84250"/>
            <a:ext cx="10515600" cy="1325563"/>
          </a:xfrm>
        </p:spPr>
        <p:txBody>
          <a:bodyPr/>
          <a:lstStyle/>
          <a:p>
            <a:r>
              <a:rPr lang="it-IT" b="1" dirty="0">
                <a:solidFill>
                  <a:srgbClr val="C00000"/>
                </a:solidFill>
              </a:rPr>
              <a:t>Chi si può rivolgere alla Consigliera di Fiducia?</a:t>
            </a:r>
          </a:p>
        </p:txBody>
      </p:sp>
      <p:sp>
        <p:nvSpPr>
          <p:cNvPr id="3" name="Segnaposto contenuto 2"/>
          <p:cNvSpPr>
            <a:spLocks noGrp="1"/>
          </p:cNvSpPr>
          <p:nvPr>
            <p:ph idx="1"/>
          </p:nvPr>
        </p:nvSpPr>
        <p:spPr>
          <a:xfrm>
            <a:off x="838200" y="2309813"/>
            <a:ext cx="10515600" cy="4351338"/>
          </a:xfrm>
        </p:spPr>
        <p:txBody>
          <a:bodyPr>
            <a:normAutofit/>
          </a:bodyPr>
          <a:lstStyle/>
          <a:p>
            <a:pPr algn="just"/>
            <a:r>
              <a:rPr lang="it-IT" dirty="0">
                <a:solidFill>
                  <a:srgbClr val="C00000"/>
                </a:solidFill>
              </a:rPr>
              <a:t>Chiunque operi o lavori all’intero del posto di lavoro a qualsiasi titolo e ritenga di essere vittima di un atto o di un comportamento lesivo della </a:t>
            </a:r>
            <a:r>
              <a:rPr lang="it-IT" dirty="0" err="1">
                <a:solidFill>
                  <a:srgbClr val="C00000"/>
                </a:solidFill>
              </a:rPr>
              <a:t>dignita</a:t>
            </a:r>
            <a:r>
              <a:rPr lang="it-IT" dirty="0">
                <a:solidFill>
                  <a:srgbClr val="C00000"/>
                </a:solidFill>
              </a:rPr>
              <a:t>̀ della persona, può rivolgersi alla consigliera di fiducia, ad es.: tutti coloro che </a:t>
            </a:r>
            <a:r>
              <a:rPr lang="it-IT" b="1" dirty="0">
                <a:solidFill>
                  <a:srgbClr val="C00000"/>
                </a:solidFill>
              </a:rPr>
              <a:t>lavorano</a:t>
            </a:r>
            <a:r>
              <a:rPr lang="it-IT" dirty="0">
                <a:solidFill>
                  <a:srgbClr val="C00000"/>
                </a:solidFill>
              </a:rPr>
              <a:t> presso l’Ente a qualsiasi titolo (es. Università: studenti, personale docente e tecnico-amministrativo strutturato, titolari di borse di studio italiani e stranieri, visitatori o ospiti autorizzati, stagiste/i, titolari di assegno o di contratto, personale in outsourcing, collaboratori coordinati e continuativi, consulenti, dottorande/i e post dottorande/i, specializzande/i, tirocinanti e laureate/i, frequentatori, ecc.).</a:t>
            </a:r>
          </a:p>
          <a:p>
            <a:pPr algn="just"/>
            <a:endParaRPr lang="it-IT" dirty="0">
              <a:solidFill>
                <a:srgbClr val="C00000"/>
              </a:solidFill>
            </a:endParaRPr>
          </a:p>
          <a:p>
            <a:pPr algn="just"/>
            <a:endParaRPr lang="it-IT" dirty="0">
              <a:solidFill>
                <a:srgbClr val="C00000"/>
              </a:solidFill>
            </a:endParaRPr>
          </a:p>
        </p:txBody>
      </p:sp>
    </p:spTree>
    <p:extLst>
      <p:ext uri="{BB962C8B-B14F-4D97-AF65-F5344CB8AC3E}">
        <p14:creationId xmlns:p14="http://schemas.microsoft.com/office/powerpoint/2010/main" val="105561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2286000" y="514350"/>
            <a:ext cx="7486650" cy="5453063"/>
          </a:xfrm>
        </p:spPr>
      </p:pic>
    </p:spTree>
    <p:extLst>
      <p:ext uri="{BB962C8B-B14F-4D97-AF65-F5344CB8AC3E}">
        <p14:creationId xmlns:p14="http://schemas.microsoft.com/office/powerpoint/2010/main" val="57838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99306"/>
            <a:ext cx="10515600" cy="1325563"/>
          </a:xfrm>
        </p:spPr>
        <p:txBody>
          <a:bodyPr/>
          <a:lstStyle/>
          <a:p>
            <a:r>
              <a:rPr lang="it-IT" b="1" dirty="0">
                <a:solidFill>
                  <a:srgbClr val="C00000"/>
                </a:solidFill>
              </a:rPr>
              <a:t>Quali sono i suoi compiti e i suoi poteri</a:t>
            </a:r>
          </a:p>
        </p:txBody>
      </p:sp>
      <p:sp>
        <p:nvSpPr>
          <p:cNvPr id="3" name="Segnaposto contenuto 2"/>
          <p:cNvSpPr>
            <a:spLocks noGrp="1"/>
          </p:cNvSpPr>
          <p:nvPr>
            <p:ph idx="1"/>
          </p:nvPr>
        </p:nvSpPr>
        <p:spPr>
          <a:xfrm>
            <a:off x="838200" y="2124869"/>
            <a:ext cx="10515600" cy="4351338"/>
          </a:xfrm>
        </p:spPr>
        <p:txBody>
          <a:bodyPr>
            <a:normAutofit fontScale="92500"/>
          </a:bodyPr>
          <a:lstStyle/>
          <a:p>
            <a:pPr algn="just"/>
            <a:r>
              <a:rPr lang="it-IT" dirty="0">
                <a:solidFill>
                  <a:srgbClr val="C00000"/>
                </a:solidFill>
              </a:rPr>
              <a:t>Ascolta gli uomini e le donne che si rivolgono al suo Ufficio per rappresentare un disagio legato a situazioni di </a:t>
            </a:r>
            <a:r>
              <a:rPr lang="it-IT" b="1" dirty="0">
                <a:solidFill>
                  <a:srgbClr val="C00000"/>
                </a:solidFill>
              </a:rPr>
              <a:t>discriminazioni, molestie sessuali, molestie morali e mobbing</a:t>
            </a:r>
            <a:r>
              <a:rPr lang="it-IT" dirty="0">
                <a:solidFill>
                  <a:srgbClr val="C00000"/>
                </a:solidFill>
              </a:rPr>
              <a:t>;</a:t>
            </a:r>
          </a:p>
          <a:p>
            <a:pPr algn="just"/>
            <a:r>
              <a:rPr lang="it-IT" dirty="0">
                <a:solidFill>
                  <a:srgbClr val="C00000"/>
                </a:solidFill>
              </a:rPr>
              <a:t>Fornisce </a:t>
            </a:r>
            <a:r>
              <a:rPr lang="it-IT" b="1" dirty="0">
                <a:solidFill>
                  <a:srgbClr val="C00000"/>
                </a:solidFill>
              </a:rPr>
              <a:t>consulenza e assistenza</a:t>
            </a:r>
            <a:r>
              <a:rPr lang="it-IT" dirty="0">
                <a:solidFill>
                  <a:srgbClr val="C00000"/>
                </a:solidFill>
              </a:rPr>
              <a:t>;</a:t>
            </a:r>
          </a:p>
          <a:p>
            <a:pPr algn="just"/>
            <a:r>
              <a:rPr lang="it-IT" dirty="0">
                <a:solidFill>
                  <a:srgbClr val="C00000"/>
                </a:solidFill>
              </a:rPr>
              <a:t>Valuta il caso e predispone una </a:t>
            </a:r>
            <a:r>
              <a:rPr lang="it-IT" b="1" dirty="0">
                <a:solidFill>
                  <a:srgbClr val="C00000"/>
                </a:solidFill>
              </a:rPr>
              <a:t>strategia di intervento</a:t>
            </a:r>
            <a:r>
              <a:rPr lang="it-IT" dirty="0">
                <a:solidFill>
                  <a:srgbClr val="C00000"/>
                </a:solidFill>
              </a:rPr>
              <a:t> che propone al al lavoratore o alla lavoratrice per superare la situazione di disagio;</a:t>
            </a:r>
          </a:p>
          <a:p>
            <a:pPr algn="just"/>
            <a:r>
              <a:rPr lang="it-IT" dirty="0">
                <a:solidFill>
                  <a:srgbClr val="C00000"/>
                </a:solidFill>
              </a:rPr>
              <a:t>Sostiene il/la lavoratore/</a:t>
            </a:r>
            <a:r>
              <a:rPr lang="it-IT" dirty="0" err="1">
                <a:solidFill>
                  <a:srgbClr val="C00000"/>
                </a:solidFill>
              </a:rPr>
              <a:t>trice</a:t>
            </a:r>
            <a:r>
              <a:rPr lang="it-IT" dirty="0">
                <a:solidFill>
                  <a:srgbClr val="C00000"/>
                </a:solidFill>
              </a:rPr>
              <a:t> durante l’erogazione del proprio servizio.</a:t>
            </a:r>
          </a:p>
          <a:p>
            <a:pPr algn="just"/>
            <a:r>
              <a:rPr lang="it-IT" dirty="0">
                <a:solidFill>
                  <a:srgbClr val="C00000"/>
                </a:solidFill>
              </a:rPr>
              <a:t>La/il Consigliera/e di Fiducia, anche ai fini di una completa tutela legale, fornisce consulenza ed assistenza a chi denuncia di essere vittima di molestia sessuale o morale.</a:t>
            </a:r>
          </a:p>
        </p:txBody>
      </p:sp>
    </p:spTree>
    <p:extLst>
      <p:ext uri="{BB962C8B-B14F-4D97-AF65-F5344CB8AC3E}">
        <p14:creationId xmlns:p14="http://schemas.microsoft.com/office/powerpoint/2010/main" val="188339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89013"/>
            <a:ext cx="10515600" cy="1325563"/>
          </a:xfrm>
        </p:spPr>
        <p:txBody>
          <a:bodyPr/>
          <a:lstStyle/>
          <a:p>
            <a:r>
              <a:rPr lang="it-IT" b="1" dirty="0">
                <a:solidFill>
                  <a:srgbClr val="C00000"/>
                </a:solidFill>
              </a:rPr>
              <a:t>Quali procedura può attivare?</a:t>
            </a:r>
          </a:p>
        </p:txBody>
      </p:sp>
      <p:sp>
        <p:nvSpPr>
          <p:cNvPr id="3" name="Segnaposto contenuto 2"/>
          <p:cNvSpPr>
            <a:spLocks noGrp="1"/>
          </p:cNvSpPr>
          <p:nvPr>
            <p:ph idx="1"/>
          </p:nvPr>
        </p:nvSpPr>
        <p:spPr>
          <a:xfrm>
            <a:off x="838200" y="2309813"/>
            <a:ext cx="10515600" cy="4351338"/>
          </a:xfrm>
        </p:spPr>
        <p:txBody>
          <a:bodyPr/>
          <a:lstStyle/>
          <a:p>
            <a:pPr algn="just"/>
            <a:r>
              <a:rPr lang="it-IT" dirty="0">
                <a:solidFill>
                  <a:srgbClr val="C00000"/>
                </a:solidFill>
              </a:rPr>
              <a:t>Chiunque sia stato oggetto di </a:t>
            </a:r>
            <a:r>
              <a:rPr lang="it-IT" b="1" dirty="0">
                <a:solidFill>
                  <a:srgbClr val="C00000"/>
                </a:solidFill>
              </a:rPr>
              <a:t>molestia sessuale</a:t>
            </a:r>
            <a:r>
              <a:rPr lang="it-IT" dirty="0">
                <a:solidFill>
                  <a:srgbClr val="C00000"/>
                </a:solidFill>
              </a:rPr>
              <a:t> o </a:t>
            </a:r>
            <a:r>
              <a:rPr lang="it-IT" b="1" dirty="0">
                <a:solidFill>
                  <a:srgbClr val="C00000"/>
                </a:solidFill>
              </a:rPr>
              <a:t>morale</a:t>
            </a:r>
            <a:r>
              <a:rPr lang="it-IT" dirty="0">
                <a:solidFill>
                  <a:srgbClr val="C00000"/>
                </a:solidFill>
              </a:rPr>
              <a:t> </a:t>
            </a:r>
            <a:r>
              <a:rPr lang="it-IT" dirty="0" err="1">
                <a:solidFill>
                  <a:srgbClr val="C00000"/>
                </a:solidFill>
              </a:rPr>
              <a:t>puo</a:t>
            </a:r>
            <a:r>
              <a:rPr lang="it-IT" dirty="0">
                <a:solidFill>
                  <a:srgbClr val="C00000"/>
                </a:solidFill>
              </a:rPr>
              <a:t>̀ rivolgersi, entro un </a:t>
            </a:r>
            <a:r>
              <a:rPr lang="it-IT" b="1" dirty="0">
                <a:solidFill>
                  <a:srgbClr val="C00000"/>
                </a:solidFill>
              </a:rPr>
              <a:t>termine preciso</a:t>
            </a:r>
            <a:r>
              <a:rPr lang="it-IT" dirty="0">
                <a:solidFill>
                  <a:srgbClr val="C00000"/>
                </a:solidFill>
              </a:rPr>
              <a:t> dal suo verificarsi, alla/al Consigliera/e di Fiducia, la/il quale, raccolte tutte le informazioni, sempre previo consenso della/del denunciante e secondo la procedura del consenso informato rispetto a coloro che sono richiesti di fornire le informazioni, indirizza la persona molestata ad adottare una procedura.</a:t>
            </a:r>
          </a:p>
        </p:txBody>
      </p:sp>
    </p:spTree>
    <p:extLst>
      <p:ext uri="{BB962C8B-B14F-4D97-AF65-F5344CB8AC3E}">
        <p14:creationId xmlns:p14="http://schemas.microsoft.com/office/powerpoint/2010/main" val="131714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0400" y="361950"/>
            <a:ext cx="10515600" cy="1325563"/>
          </a:xfrm>
        </p:spPr>
        <p:txBody>
          <a:bodyPr/>
          <a:lstStyle/>
          <a:p>
            <a:r>
              <a:rPr lang="it-IT" b="1" dirty="0">
                <a:solidFill>
                  <a:srgbClr val="C00000"/>
                </a:solidFill>
              </a:rPr>
              <a:t>La procedura informale (1/2)</a:t>
            </a: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a:solidFill>
                  <a:srgbClr val="C00000"/>
                </a:solidFill>
              </a:rPr>
              <a:t>La/il Consigliera/e di Fiducia su richiesta della persona coinvolta assume la trattazione del caso di molestia e al fine dell’interruzione della stessa: </a:t>
            </a:r>
          </a:p>
          <a:p>
            <a:pPr marL="0" indent="0" algn="just">
              <a:buNone/>
            </a:pPr>
            <a:r>
              <a:rPr lang="it-IT" dirty="0">
                <a:solidFill>
                  <a:srgbClr val="C00000"/>
                </a:solidFill>
              </a:rPr>
              <a:t>a) concorda con la/il molestata/o l’iter </a:t>
            </a:r>
            <a:r>
              <a:rPr lang="it-IT" dirty="0" err="1">
                <a:solidFill>
                  <a:srgbClr val="C00000"/>
                </a:solidFill>
              </a:rPr>
              <a:t>piu</a:t>
            </a:r>
            <a:r>
              <a:rPr lang="it-IT" dirty="0">
                <a:solidFill>
                  <a:srgbClr val="C00000"/>
                </a:solidFill>
              </a:rPr>
              <a:t>̀ idoneo all’interruzione definitiva del comportamento molestante;</a:t>
            </a:r>
          </a:p>
          <a:p>
            <a:pPr marL="0" indent="0" algn="just">
              <a:buNone/>
            </a:pPr>
            <a:r>
              <a:rPr lang="it-IT" dirty="0">
                <a:solidFill>
                  <a:srgbClr val="C00000"/>
                </a:solidFill>
              </a:rPr>
              <a:t>b) </a:t>
            </a:r>
            <a:r>
              <a:rPr lang="it-IT" dirty="0" err="1">
                <a:solidFill>
                  <a:srgbClr val="C00000"/>
                </a:solidFill>
              </a:rPr>
              <a:t>puo</a:t>
            </a:r>
            <a:r>
              <a:rPr lang="it-IT" dirty="0">
                <a:solidFill>
                  <a:srgbClr val="C00000"/>
                </a:solidFill>
              </a:rPr>
              <a:t>̀ invitare a </a:t>
            </a:r>
            <a:r>
              <a:rPr lang="it-IT" b="1" dirty="0">
                <a:solidFill>
                  <a:srgbClr val="C00000"/>
                </a:solidFill>
              </a:rPr>
              <a:t>colloquio</a:t>
            </a:r>
            <a:r>
              <a:rPr lang="it-IT" dirty="0">
                <a:solidFill>
                  <a:srgbClr val="C00000"/>
                </a:solidFill>
              </a:rPr>
              <a:t> il soggetto indicato dalla/dal molestata/o quale autore della molestia;</a:t>
            </a:r>
          </a:p>
          <a:p>
            <a:pPr marL="0" indent="0" algn="just">
              <a:buNone/>
            </a:pPr>
            <a:r>
              <a:rPr lang="it-IT" dirty="0">
                <a:solidFill>
                  <a:srgbClr val="C00000"/>
                </a:solidFill>
              </a:rPr>
              <a:t>c) acquisisce </a:t>
            </a:r>
            <a:r>
              <a:rPr lang="it-IT" b="1" dirty="0">
                <a:solidFill>
                  <a:srgbClr val="C00000"/>
                </a:solidFill>
              </a:rPr>
              <a:t>informazioni</a:t>
            </a:r>
            <a:r>
              <a:rPr lang="it-IT" dirty="0">
                <a:solidFill>
                  <a:srgbClr val="C00000"/>
                </a:solidFill>
              </a:rPr>
              <a:t> necessarie all’espletamento del proprio incarico, anche a mezzo di raccolta di </a:t>
            </a:r>
            <a:r>
              <a:rPr lang="it-IT" b="1" dirty="0">
                <a:solidFill>
                  <a:srgbClr val="C00000"/>
                </a:solidFill>
              </a:rPr>
              <a:t>testimonianze</a:t>
            </a:r>
            <a:r>
              <a:rPr lang="it-IT" dirty="0">
                <a:solidFill>
                  <a:srgbClr val="C00000"/>
                </a:solidFill>
              </a:rPr>
              <a:t> da parte di persone informate e </a:t>
            </a:r>
            <a:r>
              <a:rPr lang="it-IT" dirty="0" err="1">
                <a:solidFill>
                  <a:srgbClr val="C00000"/>
                </a:solidFill>
              </a:rPr>
              <a:t>puo</a:t>
            </a:r>
            <a:r>
              <a:rPr lang="it-IT" dirty="0">
                <a:solidFill>
                  <a:srgbClr val="C00000"/>
                </a:solidFill>
              </a:rPr>
              <a:t>̀ accedere agli </a:t>
            </a:r>
            <a:r>
              <a:rPr lang="it-IT" b="1" dirty="0">
                <a:solidFill>
                  <a:srgbClr val="C00000"/>
                </a:solidFill>
              </a:rPr>
              <a:t>atti amministrativi rilevanti</a:t>
            </a:r>
            <a:r>
              <a:rPr lang="it-IT" dirty="0">
                <a:solidFill>
                  <a:srgbClr val="C00000"/>
                </a:solidFill>
              </a:rPr>
              <a:t>;</a:t>
            </a:r>
          </a:p>
          <a:p>
            <a:pPr marL="0" indent="0" algn="just">
              <a:buNone/>
            </a:pPr>
            <a:r>
              <a:rPr lang="it-IT" dirty="0">
                <a:solidFill>
                  <a:srgbClr val="C00000"/>
                </a:solidFill>
              </a:rPr>
              <a:t>d) </a:t>
            </a:r>
            <a:r>
              <a:rPr lang="it-IT" dirty="0" err="1">
                <a:solidFill>
                  <a:srgbClr val="C00000"/>
                </a:solidFill>
              </a:rPr>
              <a:t>puo</a:t>
            </a:r>
            <a:r>
              <a:rPr lang="it-IT" dirty="0">
                <a:solidFill>
                  <a:srgbClr val="C00000"/>
                </a:solidFill>
              </a:rPr>
              <a:t>̀ organizzare </a:t>
            </a:r>
            <a:r>
              <a:rPr lang="it-IT" b="1" dirty="0">
                <a:solidFill>
                  <a:srgbClr val="C00000"/>
                </a:solidFill>
              </a:rPr>
              <a:t>incontri </a:t>
            </a:r>
            <a:r>
              <a:rPr lang="it-IT" dirty="0">
                <a:solidFill>
                  <a:srgbClr val="C00000"/>
                </a:solidFill>
              </a:rPr>
              <a:t>tra la/il molestata/o e la/il presunta/o autore, al fine di tentare la conciliazione tra i due;</a:t>
            </a:r>
          </a:p>
          <a:p>
            <a:pPr marL="0" indent="0" algn="just">
              <a:buNone/>
            </a:pPr>
            <a:r>
              <a:rPr lang="it-IT" dirty="0">
                <a:solidFill>
                  <a:srgbClr val="C00000"/>
                </a:solidFill>
              </a:rPr>
              <a:t>e) propone all’amministrazione le </a:t>
            </a:r>
            <a:r>
              <a:rPr lang="it-IT" b="1" dirty="0">
                <a:solidFill>
                  <a:srgbClr val="C00000"/>
                </a:solidFill>
              </a:rPr>
              <a:t>misure ritenute idonee </a:t>
            </a:r>
            <a:r>
              <a:rPr lang="it-IT" dirty="0">
                <a:solidFill>
                  <a:srgbClr val="C00000"/>
                </a:solidFill>
              </a:rPr>
              <a:t>per salvaguardare il benessere psicofisico delle persone interessate.</a:t>
            </a:r>
          </a:p>
        </p:txBody>
      </p:sp>
    </p:spTree>
    <p:extLst>
      <p:ext uri="{BB962C8B-B14F-4D97-AF65-F5344CB8AC3E}">
        <p14:creationId xmlns:p14="http://schemas.microsoft.com/office/powerpoint/2010/main" val="171772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654050"/>
            <a:ext cx="10515600" cy="1325563"/>
          </a:xfrm>
        </p:spPr>
        <p:txBody>
          <a:bodyPr/>
          <a:lstStyle/>
          <a:p>
            <a:r>
              <a:rPr lang="it-IT" b="1" dirty="0">
                <a:solidFill>
                  <a:srgbClr val="C00000"/>
                </a:solidFill>
              </a:rPr>
              <a:t>La procedura informale (2/2)</a:t>
            </a:r>
          </a:p>
        </p:txBody>
      </p:sp>
      <p:sp>
        <p:nvSpPr>
          <p:cNvPr id="6" name="Segnaposto contenuto 5"/>
          <p:cNvSpPr>
            <a:spLocks noGrp="1"/>
          </p:cNvSpPr>
          <p:nvPr>
            <p:ph idx="1"/>
          </p:nvPr>
        </p:nvSpPr>
        <p:spPr/>
        <p:txBody>
          <a:bodyPr>
            <a:normAutofit/>
          </a:bodyPr>
          <a:lstStyle/>
          <a:p>
            <a:pPr marL="0" indent="0" algn="just">
              <a:buNone/>
            </a:pPr>
            <a:endParaRPr lang="it-IT" dirty="0">
              <a:solidFill>
                <a:srgbClr val="C00000"/>
              </a:solidFill>
            </a:endParaRPr>
          </a:p>
          <a:p>
            <a:pPr marL="0" indent="0" algn="just">
              <a:buNone/>
            </a:pPr>
            <a:r>
              <a:rPr lang="it-IT" dirty="0">
                <a:solidFill>
                  <a:srgbClr val="C00000"/>
                </a:solidFill>
              </a:rPr>
              <a:t>2. La/il Consigliera/e di Fiducia non </a:t>
            </a:r>
            <a:r>
              <a:rPr lang="it-IT" dirty="0" err="1">
                <a:solidFill>
                  <a:srgbClr val="C00000"/>
                </a:solidFill>
              </a:rPr>
              <a:t>puo</a:t>
            </a:r>
            <a:r>
              <a:rPr lang="it-IT" dirty="0">
                <a:solidFill>
                  <a:srgbClr val="C00000"/>
                </a:solidFill>
              </a:rPr>
              <a:t>̀ adottare alcuna iniziativa senza il consenso espresso della persona vittima di molestie. La segnalazione </a:t>
            </a:r>
            <a:r>
              <a:rPr lang="it-IT" dirty="0" err="1">
                <a:solidFill>
                  <a:srgbClr val="C00000"/>
                </a:solidFill>
              </a:rPr>
              <a:t>puo</a:t>
            </a:r>
            <a:r>
              <a:rPr lang="it-IT" dirty="0">
                <a:solidFill>
                  <a:srgbClr val="C00000"/>
                </a:solidFill>
              </a:rPr>
              <a:t>̀ essere ritirata dalla/dal denunciante in ogni momento della procedura informale;</a:t>
            </a:r>
          </a:p>
          <a:p>
            <a:pPr marL="0" indent="0" algn="just">
              <a:buNone/>
            </a:pPr>
            <a:endParaRPr lang="it-IT" dirty="0">
              <a:solidFill>
                <a:srgbClr val="C00000"/>
              </a:solidFill>
            </a:endParaRPr>
          </a:p>
          <a:p>
            <a:pPr marL="0" indent="0" algn="just">
              <a:buNone/>
            </a:pPr>
            <a:r>
              <a:rPr lang="it-IT" dirty="0">
                <a:solidFill>
                  <a:srgbClr val="C00000"/>
                </a:solidFill>
              </a:rPr>
              <a:t>3. Il </a:t>
            </a:r>
            <a:r>
              <a:rPr lang="it-IT" b="1" dirty="0">
                <a:solidFill>
                  <a:srgbClr val="C00000"/>
                </a:solidFill>
              </a:rPr>
              <a:t>termine della definizione della procedura informale e di giorni 120</a:t>
            </a:r>
            <a:r>
              <a:rPr lang="it-IT" dirty="0">
                <a:solidFill>
                  <a:srgbClr val="C00000"/>
                </a:solidFill>
              </a:rPr>
              <a:t> dalla sottoscrizione del consenso.</a:t>
            </a:r>
          </a:p>
        </p:txBody>
      </p:sp>
    </p:spTree>
    <p:extLst>
      <p:ext uri="{BB962C8B-B14F-4D97-AF65-F5344CB8AC3E}">
        <p14:creationId xmlns:p14="http://schemas.microsoft.com/office/powerpoint/2010/main" val="70744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0400" y="361950"/>
            <a:ext cx="10515600" cy="1325563"/>
          </a:xfrm>
        </p:spPr>
        <p:txBody>
          <a:bodyPr/>
          <a:lstStyle/>
          <a:p>
            <a:r>
              <a:rPr lang="it-IT" b="1" dirty="0">
                <a:solidFill>
                  <a:srgbClr val="C00000"/>
                </a:solidFill>
              </a:rPr>
              <a:t>La procedura formale (1/2)</a:t>
            </a:r>
          </a:p>
        </p:txBody>
      </p:sp>
      <p:sp>
        <p:nvSpPr>
          <p:cNvPr id="3" name="Segnaposto contenuto 2"/>
          <p:cNvSpPr>
            <a:spLocks noGrp="1"/>
          </p:cNvSpPr>
          <p:nvPr>
            <p:ph idx="1"/>
          </p:nvPr>
        </p:nvSpPr>
        <p:spPr/>
        <p:txBody>
          <a:bodyPr>
            <a:normAutofit lnSpcReduction="10000"/>
          </a:bodyPr>
          <a:lstStyle/>
          <a:p>
            <a:pPr marL="0" indent="0" algn="just">
              <a:buNone/>
            </a:pPr>
            <a:r>
              <a:rPr lang="it-IT" dirty="0">
                <a:solidFill>
                  <a:srgbClr val="C00000"/>
                </a:solidFill>
              </a:rPr>
              <a:t>1. Qualora la/il molestata/o ritenga </a:t>
            </a:r>
            <a:r>
              <a:rPr lang="it-IT" b="1" dirty="0">
                <a:solidFill>
                  <a:srgbClr val="C00000"/>
                </a:solidFill>
              </a:rPr>
              <a:t>non idonea la procedura informale</a:t>
            </a:r>
            <a:r>
              <a:rPr lang="it-IT" dirty="0">
                <a:solidFill>
                  <a:srgbClr val="C00000"/>
                </a:solidFill>
              </a:rPr>
              <a:t> o </a:t>
            </a:r>
            <a:r>
              <a:rPr lang="it-IT" b="1" dirty="0">
                <a:solidFill>
                  <a:srgbClr val="C00000"/>
                </a:solidFill>
              </a:rPr>
              <a:t>non soddisfacenti i risultati così raggiunti</a:t>
            </a:r>
            <a:r>
              <a:rPr lang="it-IT" dirty="0">
                <a:solidFill>
                  <a:srgbClr val="C00000"/>
                </a:solidFill>
              </a:rPr>
              <a:t>, è consentito alla/allo stessa/o il ricorso alla procedura formale di denuncia dell’evento lesivo all’amministrazione universitaria a mezzo di </a:t>
            </a:r>
            <a:r>
              <a:rPr lang="it-IT" u="sng" dirty="0">
                <a:solidFill>
                  <a:srgbClr val="C00000"/>
                </a:solidFill>
              </a:rPr>
              <a:t>segnalazione scritta diretta all’Ente</a:t>
            </a:r>
            <a:r>
              <a:rPr lang="it-IT" dirty="0">
                <a:solidFill>
                  <a:srgbClr val="C00000"/>
                </a:solidFill>
              </a:rPr>
              <a:t>.</a:t>
            </a:r>
          </a:p>
          <a:p>
            <a:pPr marL="0" indent="0" algn="just">
              <a:buNone/>
            </a:pPr>
            <a:r>
              <a:rPr lang="it-IT" dirty="0">
                <a:solidFill>
                  <a:srgbClr val="C00000"/>
                </a:solidFill>
              </a:rPr>
              <a:t>2. L’Ente avvia una istruttoria che cambia da amministrazione ad amministrazione.</a:t>
            </a:r>
          </a:p>
          <a:p>
            <a:pPr marL="0" indent="0" algn="just">
              <a:buNone/>
            </a:pPr>
            <a:r>
              <a:rPr lang="it-IT" dirty="0">
                <a:solidFill>
                  <a:srgbClr val="C00000"/>
                </a:solidFill>
              </a:rPr>
              <a:t>3. La Commissione istruttoria, qualora ritenga la denuncia non manifestamente infondata, investe i soggetti competenti per i procedimenti e le sanzioni disciplinari, secondo le normative vigenti per ognuna delle categorie menzionate .</a:t>
            </a:r>
          </a:p>
        </p:txBody>
      </p:sp>
    </p:spTree>
    <p:extLst>
      <p:ext uri="{BB962C8B-B14F-4D97-AF65-F5344CB8AC3E}">
        <p14:creationId xmlns:p14="http://schemas.microsoft.com/office/powerpoint/2010/main" val="78470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0400" y="419100"/>
            <a:ext cx="10515600" cy="1325563"/>
          </a:xfrm>
        </p:spPr>
        <p:txBody>
          <a:bodyPr/>
          <a:lstStyle/>
          <a:p>
            <a:r>
              <a:rPr lang="it-IT" b="1" dirty="0">
                <a:solidFill>
                  <a:srgbClr val="C00000"/>
                </a:solidFill>
              </a:rPr>
              <a:t>La procedura formale (2/2)</a:t>
            </a:r>
          </a:p>
        </p:txBody>
      </p:sp>
      <p:sp>
        <p:nvSpPr>
          <p:cNvPr id="3" name="Segnaposto contenuto 2"/>
          <p:cNvSpPr>
            <a:spLocks noGrp="1"/>
          </p:cNvSpPr>
          <p:nvPr>
            <p:ph idx="1"/>
          </p:nvPr>
        </p:nvSpPr>
        <p:spPr/>
        <p:txBody>
          <a:bodyPr/>
          <a:lstStyle/>
          <a:p>
            <a:pPr marL="0" indent="0" algn="just">
              <a:buNone/>
            </a:pPr>
            <a:r>
              <a:rPr lang="it-IT" dirty="0">
                <a:solidFill>
                  <a:srgbClr val="C00000"/>
                </a:solidFill>
              </a:rPr>
              <a:t>4. La Commissione istruttoria, pendente la procedura formale interna, si attiva per assicurare alla/al denunciante adeguata tutela da forme di ritorsione o da atti persecutori.</a:t>
            </a:r>
          </a:p>
          <a:p>
            <a:pPr marL="0" indent="0">
              <a:buNone/>
            </a:pPr>
            <a:r>
              <a:rPr lang="it-IT" dirty="0">
                <a:solidFill>
                  <a:srgbClr val="C00000"/>
                </a:solidFill>
              </a:rPr>
              <a:t>5. Ove la denuncia risulti manifestamente infondata, la Commissione istruttoria, su richiesta della/del denunciata/o </a:t>
            </a:r>
            <a:r>
              <a:rPr lang="it-IT" dirty="0" err="1">
                <a:solidFill>
                  <a:srgbClr val="C00000"/>
                </a:solidFill>
              </a:rPr>
              <a:t>puo</a:t>
            </a:r>
            <a:r>
              <a:rPr lang="it-IT" dirty="0">
                <a:solidFill>
                  <a:srgbClr val="C00000"/>
                </a:solidFill>
              </a:rPr>
              <a:t>̀ assumere iniziative per la riabilitazione della persona accusata.</a:t>
            </a:r>
          </a:p>
          <a:p>
            <a:pPr marL="0" indent="0">
              <a:buNone/>
            </a:pPr>
            <a:r>
              <a:rPr lang="it-IT" dirty="0">
                <a:solidFill>
                  <a:srgbClr val="C00000"/>
                </a:solidFill>
              </a:rPr>
              <a:t>La Commissione istruttoria, in ogni fase della sua </a:t>
            </a:r>
            <a:r>
              <a:rPr lang="it-IT" dirty="0" err="1">
                <a:solidFill>
                  <a:srgbClr val="C00000"/>
                </a:solidFill>
              </a:rPr>
              <a:t>attivita</a:t>
            </a:r>
            <a:r>
              <a:rPr lang="it-IT" dirty="0">
                <a:solidFill>
                  <a:srgbClr val="C00000"/>
                </a:solidFill>
              </a:rPr>
              <a:t>̀, è tenuta ad operare nella </a:t>
            </a:r>
            <a:r>
              <a:rPr lang="it-IT" b="1" dirty="0">
                <a:solidFill>
                  <a:srgbClr val="C00000"/>
                </a:solidFill>
              </a:rPr>
              <a:t>massima riservatezza</a:t>
            </a:r>
            <a:r>
              <a:rPr lang="it-IT" dirty="0">
                <a:solidFill>
                  <a:srgbClr val="C00000"/>
                </a:solidFill>
              </a:rPr>
              <a:t>.</a:t>
            </a:r>
          </a:p>
          <a:p>
            <a:pPr marL="0" indent="0" algn="just">
              <a:buNone/>
            </a:pPr>
            <a:endParaRPr lang="it-IT" dirty="0">
              <a:solidFill>
                <a:srgbClr val="C00000"/>
              </a:solidFill>
            </a:endParaRPr>
          </a:p>
          <a:p>
            <a:pPr algn="just"/>
            <a:endParaRPr lang="it-IT" dirty="0"/>
          </a:p>
        </p:txBody>
      </p:sp>
    </p:spTree>
    <p:extLst>
      <p:ext uri="{BB962C8B-B14F-4D97-AF65-F5344CB8AC3E}">
        <p14:creationId xmlns:p14="http://schemas.microsoft.com/office/powerpoint/2010/main" val="95801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0400" y="419100"/>
            <a:ext cx="10515600" cy="1325563"/>
          </a:xfrm>
        </p:spPr>
        <p:txBody>
          <a:bodyPr/>
          <a:lstStyle/>
          <a:p>
            <a:r>
              <a:rPr lang="it-IT" b="1" dirty="0">
                <a:solidFill>
                  <a:srgbClr val="C00000"/>
                </a:solidFill>
              </a:rPr>
              <a:t>La procedura formale esterna</a:t>
            </a:r>
          </a:p>
        </p:txBody>
      </p:sp>
      <p:sp>
        <p:nvSpPr>
          <p:cNvPr id="4" name="Segnaposto contenuto 3"/>
          <p:cNvSpPr>
            <a:spLocks noGrp="1"/>
          </p:cNvSpPr>
          <p:nvPr>
            <p:ph idx="1"/>
          </p:nvPr>
        </p:nvSpPr>
        <p:spPr/>
        <p:txBody>
          <a:bodyPr/>
          <a:lstStyle/>
          <a:p>
            <a:pPr marL="0" indent="0" algn="just">
              <a:buNone/>
            </a:pPr>
            <a:endParaRPr lang="it-IT" dirty="0">
              <a:solidFill>
                <a:srgbClr val="C00000"/>
              </a:solidFill>
            </a:endParaRPr>
          </a:p>
          <a:p>
            <a:pPr marL="0" indent="0" algn="just">
              <a:buNone/>
            </a:pPr>
            <a:endParaRPr lang="it-IT" dirty="0">
              <a:solidFill>
                <a:srgbClr val="C00000"/>
              </a:solidFill>
            </a:endParaRPr>
          </a:p>
          <a:p>
            <a:pPr marL="0" indent="0" algn="just">
              <a:buNone/>
            </a:pPr>
            <a:r>
              <a:rPr lang="it-IT" dirty="0">
                <a:solidFill>
                  <a:srgbClr val="C00000"/>
                </a:solidFill>
              </a:rPr>
              <a:t>La/il molestata/o </a:t>
            </a:r>
            <a:r>
              <a:rPr lang="it-IT" dirty="0" err="1">
                <a:solidFill>
                  <a:srgbClr val="C00000"/>
                </a:solidFill>
              </a:rPr>
              <a:t>puo</a:t>
            </a:r>
            <a:r>
              <a:rPr lang="it-IT" dirty="0">
                <a:solidFill>
                  <a:srgbClr val="C00000"/>
                </a:solidFill>
              </a:rPr>
              <a:t>̀ comunque ed </a:t>
            </a:r>
            <a:r>
              <a:rPr lang="it-IT" b="1" dirty="0">
                <a:solidFill>
                  <a:srgbClr val="C00000"/>
                </a:solidFill>
              </a:rPr>
              <a:t>indipendentemente </a:t>
            </a:r>
            <a:r>
              <a:rPr lang="it-IT" dirty="0">
                <a:solidFill>
                  <a:srgbClr val="C00000"/>
                </a:solidFill>
              </a:rPr>
              <a:t>dall’avvio di un procedimento interno informale o formale denunciare l’evento molestante alle </a:t>
            </a:r>
            <a:r>
              <a:rPr lang="it-IT" dirty="0" err="1">
                <a:solidFill>
                  <a:srgbClr val="C00000"/>
                </a:solidFill>
              </a:rPr>
              <a:t>autorita</a:t>
            </a:r>
            <a:r>
              <a:rPr lang="it-IT" dirty="0">
                <a:solidFill>
                  <a:srgbClr val="C00000"/>
                </a:solidFill>
              </a:rPr>
              <a:t>̀ competenti, al fine dell’avvio di un procedimento giudiziario.</a:t>
            </a:r>
          </a:p>
        </p:txBody>
      </p:sp>
    </p:spTree>
    <p:extLst>
      <p:ext uri="{BB962C8B-B14F-4D97-AF65-F5344CB8AC3E}">
        <p14:creationId xmlns:p14="http://schemas.microsoft.com/office/powerpoint/2010/main" val="18069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Art. 2087 Codice Civile</a:t>
            </a:r>
          </a:p>
        </p:txBody>
      </p:sp>
      <p:sp>
        <p:nvSpPr>
          <p:cNvPr id="3" name="Segnaposto contenuto 2"/>
          <p:cNvSpPr>
            <a:spLocks noGrp="1"/>
          </p:cNvSpPr>
          <p:nvPr>
            <p:ph idx="1"/>
          </p:nvPr>
        </p:nvSpPr>
        <p:spPr/>
        <p:txBody>
          <a:bodyPr>
            <a:normAutofit/>
          </a:bodyPr>
          <a:lstStyle/>
          <a:p>
            <a:pPr algn="just"/>
            <a:r>
              <a:rPr lang="it-IT" dirty="0">
                <a:solidFill>
                  <a:srgbClr val="C00000"/>
                </a:solidFill>
              </a:rPr>
              <a:t>Riguardo al diritto civile  l' articolo 2087 del Codice civile prevede “</a:t>
            </a:r>
            <a:r>
              <a:rPr lang="it-IT" i="1" dirty="0">
                <a:solidFill>
                  <a:srgbClr val="C00000"/>
                </a:solidFill>
              </a:rPr>
              <a:t>un generale obbligo di sicurezza sul lavoro, imponendo all'imprenditore di adottare tutte le misure necessarie per proteggere non solo l'</a:t>
            </a:r>
            <a:r>
              <a:rPr lang="it-IT" i="1" dirty="0" err="1">
                <a:solidFill>
                  <a:srgbClr val="C00000"/>
                </a:solidFill>
              </a:rPr>
              <a:t>integrita</a:t>
            </a:r>
            <a:r>
              <a:rPr lang="it-IT" i="1" dirty="0">
                <a:solidFill>
                  <a:srgbClr val="C00000"/>
                </a:solidFill>
              </a:rPr>
              <a:t>̀ fisica, ma anche il benessere psicologico del lavoratore</a:t>
            </a:r>
            <a:r>
              <a:rPr lang="it-IT" dirty="0">
                <a:solidFill>
                  <a:srgbClr val="C00000"/>
                </a:solidFill>
              </a:rPr>
              <a:t>”.</a:t>
            </a:r>
          </a:p>
        </p:txBody>
      </p:sp>
    </p:spTree>
    <p:extLst>
      <p:ext uri="{BB962C8B-B14F-4D97-AF65-F5344CB8AC3E}">
        <p14:creationId xmlns:p14="http://schemas.microsoft.com/office/powerpoint/2010/main" val="77700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4219915" y="1825625"/>
            <a:ext cx="3752169" cy="4351338"/>
          </a:xfrm>
        </p:spPr>
      </p:pic>
    </p:spTree>
    <p:extLst>
      <p:ext uri="{BB962C8B-B14F-4D97-AF65-F5344CB8AC3E}">
        <p14:creationId xmlns:p14="http://schemas.microsoft.com/office/powerpoint/2010/main" val="134223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0400" y="936625"/>
            <a:ext cx="9918700" cy="1325563"/>
          </a:xfrm>
        </p:spPr>
        <p:txBody>
          <a:bodyPr/>
          <a:lstStyle/>
          <a:p>
            <a:r>
              <a:rPr lang="it-IT" b="1" dirty="0">
                <a:solidFill>
                  <a:srgbClr val="C00000"/>
                </a:solidFill>
              </a:rPr>
              <a:t>Assicurazione di riservatezza e protezione </a:t>
            </a:r>
            <a:br>
              <a:rPr lang="it-IT" b="1" dirty="0">
                <a:solidFill>
                  <a:srgbClr val="C00000"/>
                </a:solidFill>
              </a:rPr>
            </a:br>
            <a:r>
              <a:rPr lang="it-IT" b="1" dirty="0">
                <a:solidFill>
                  <a:srgbClr val="C00000"/>
                </a:solidFill>
              </a:rPr>
              <a:t>da eventuali ritorsioni</a:t>
            </a:r>
          </a:p>
        </p:txBody>
      </p:sp>
      <p:sp>
        <p:nvSpPr>
          <p:cNvPr id="4" name="Segnaposto contenuto 3"/>
          <p:cNvSpPr>
            <a:spLocks noGrp="1"/>
          </p:cNvSpPr>
          <p:nvPr>
            <p:ph idx="1"/>
          </p:nvPr>
        </p:nvSpPr>
        <p:spPr>
          <a:xfrm>
            <a:off x="838200" y="2214563"/>
            <a:ext cx="10515600" cy="4351338"/>
          </a:xfrm>
        </p:spPr>
        <p:txBody>
          <a:bodyPr/>
          <a:lstStyle/>
          <a:p>
            <a:pPr marL="0" indent="0" algn="just">
              <a:buNone/>
            </a:pPr>
            <a:endParaRPr lang="it-IT" dirty="0">
              <a:solidFill>
                <a:srgbClr val="C00000"/>
              </a:solidFill>
            </a:endParaRPr>
          </a:p>
          <a:p>
            <a:pPr marL="514350" indent="-514350" algn="just">
              <a:buAutoNum type="arabicPeriod"/>
            </a:pPr>
            <a:r>
              <a:rPr lang="it-IT" dirty="0">
                <a:solidFill>
                  <a:srgbClr val="C00000"/>
                </a:solidFill>
              </a:rPr>
              <a:t>La persona che ha subito molestie sessuali o morali ha diritto di richiedere </a:t>
            </a:r>
            <a:r>
              <a:rPr lang="it-IT" u="sng" dirty="0">
                <a:solidFill>
                  <a:srgbClr val="C00000"/>
                </a:solidFill>
              </a:rPr>
              <a:t>l’omissione del proprio nome in ogni documento soggetto, per qualsivoglia motivo, a pubblicazione</a:t>
            </a:r>
          </a:p>
          <a:p>
            <a:pPr marL="514350" indent="-514350" algn="just">
              <a:buAutoNum type="arabicPeriod"/>
            </a:pPr>
            <a:endParaRPr lang="it-IT" u="sng" dirty="0">
              <a:solidFill>
                <a:srgbClr val="C00000"/>
              </a:solidFill>
            </a:endParaRPr>
          </a:p>
          <a:p>
            <a:pPr marL="0" indent="0" algn="just">
              <a:buNone/>
            </a:pPr>
            <a:r>
              <a:rPr lang="it-IT" dirty="0">
                <a:solidFill>
                  <a:srgbClr val="C00000"/>
                </a:solidFill>
              </a:rPr>
              <a:t>2. E’ da considerarsi </a:t>
            </a:r>
            <a:r>
              <a:rPr lang="it-IT" u="sng" dirty="0">
                <a:solidFill>
                  <a:srgbClr val="C00000"/>
                </a:solidFill>
              </a:rPr>
              <a:t>molestia anche ogni forma di ritorsione</a:t>
            </a:r>
            <a:r>
              <a:rPr lang="it-IT" dirty="0">
                <a:solidFill>
                  <a:srgbClr val="C00000"/>
                </a:solidFill>
              </a:rPr>
              <a:t> contro chiunque denunci comportamenti molestanti o se ne renda testimone.</a:t>
            </a:r>
          </a:p>
        </p:txBody>
      </p:sp>
    </p:spTree>
    <p:extLst>
      <p:ext uri="{BB962C8B-B14F-4D97-AF65-F5344CB8AC3E}">
        <p14:creationId xmlns:p14="http://schemas.microsoft.com/office/powerpoint/2010/main" val="210066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93700"/>
            <a:ext cx="10515600" cy="1325563"/>
          </a:xfrm>
        </p:spPr>
        <p:txBody>
          <a:bodyPr/>
          <a:lstStyle/>
          <a:p>
            <a:r>
              <a:rPr lang="it-IT" dirty="0">
                <a:solidFill>
                  <a:srgbClr val="C00000"/>
                </a:solidFill>
              </a:rPr>
              <a:t>D. </a:t>
            </a:r>
            <a:r>
              <a:rPr lang="it-IT" dirty="0" err="1">
                <a:solidFill>
                  <a:srgbClr val="C00000"/>
                </a:solidFill>
              </a:rPr>
              <a:t>lgs</a:t>
            </a:r>
            <a:r>
              <a:rPr lang="it-IT" dirty="0">
                <a:solidFill>
                  <a:srgbClr val="C00000"/>
                </a:solidFill>
              </a:rPr>
              <a:t>. n. 81/2008 - Testo unico in materia di salute e sicurezza nei luoghi di lavoro</a:t>
            </a:r>
          </a:p>
        </p:txBody>
      </p:sp>
      <p:sp>
        <p:nvSpPr>
          <p:cNvPr id="3" name="Segnaposto contenuto 2"/>
          <p:cNvSpPr>
            <a:spLocks noGrp="1"/>
          </p:cNvSpPr>
          <p:nvPr>
            <p:ph idx="1"/>
          </p:nvPr>
        </p:nvSpPr>
        <p:spPr/>
        <p:txBody>
          <a:bodyPr/>
          <a:lstStyle/>
          <a:p>
            <a:pPr algn="just"/>
            <a:r>
              <a:rPr lang="it-IT" dirty="0">
                <a:solidFill>
                  <a:srgbClr val="C00000"/>
                </a:solidFill>
              </a:rPr>
              <a:t>E in attuazione di questo obbligo generale il </a:t>
            </a:r>
            <a:r>
              <a:rPr lang="it-IT" dirty="0" err="1">
                <a:solidFill>
                  <a:srgbClr val="C00000"/>
                </a:solidFill>
              </a:rPr>
              <a:t>D.Lgs.</a:t>
            </a:r>
            <a:r>
              <a:rPr lang="it-IT" dirty="0">
                <a:solidFill>
                  <a:srgbClr val="C00000"/>
                </a:solidFill>
              </a:rPr>
              <a:t> 81/2008 - Testo unico in materia di salute e sicurezza nei luoghi di lavoro - all'articolo 28, “</a:t>
            </a:r>
            <a:r>
              <a:rPr lang="it-IT" i="1" dirty="0">
                <a:solidFill>
                  <a:srgbClr val="C00000"/>
                </a:solidFill>
              </a:rPr>
              <a:t>ha collocato, fra i rischi lavorativi oggetto della valutazione che ogni datore di lavoro è obbligato ad effettuare, quelli ‘riguardanti gruppi di lavoratori esposti a rischi particolari, tra cui (...) quelli riguardanti le lavoratrici in stato di gravidanza (...), </a:t>
            </a:r>
            <a:r>
              <a:rPr lang="it-IT" i="1" dirty="0" err="1">
                <a:solidFill>
                  <a:srgbClr val="C00000"/>
                </a:solidFill>
              </a:rPr>
              <a:t>nonche</a:t>
            </a:r>
            <a:r>
              <a:rPr lang="it-IT" i="1" dirty="0">
                <a:solidFill>
                  <a:srgbClr val="C00000"/>
                </a:solidFill>
              </a:rPr>
              <a:t>́ quelli connessi alle differenze di genere</a:t>
            </a:r>
            <a:r>
              <a:rPr lang="it-IT" dirty="0">
                <a:solidFill>
                  <a:srgbClr val="C00000"/>
                </a:solidFill>
              </a:rPr>
              <a:t>’”.</a:t>
            </a:r>
          </a:p>
          <a:p>
            <a:endParaRPr lang="it-IT" dirty="0">
              <a:solidFill>
                <a:srgbClr val="C00000"/>
              </a:solidFill>
            </a:endParaRPr>
          </a:p>
        </p:txBody>
      </p:sp>
    </p:spTree>
    <p:extLst>
      <p:ext uri="{BB962C8B-B14F-4D97-AF65-F5344CB8AC3E}">
        <p14:creationId xmlns:p14="http://schemas.microsoft.com/office/powerpoint/2010/main" val="191285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Codice Pari Opportunità</a:t>
            </a:r>
          </a:p>
        </p:txBody>
      </p:sp>
      <p:sp>
        <p:nvSpPr>
          <p:cNvPr id="3" name="Segnaposto contenuto 2"/>
          <p:cNvSpPr>
            <a:spLocks noGrp="1"/>
          </p:cNvSpPr>
          <p:nvPr>
            <p:ph idx="1"/>
          </p:nvPr>
        </p:nvSpPr>
        <p:spPr/>
        <p:txBody>
          <a:bodyPr>
            <a:normAutofit fontScale="92500" lnSpcReduction="10000"/>
          </a:bodyPr>
          <a:lstStyle/>
          <a:p>
            <a:pPr algn="just"/>
            <a:r>
              <a:rPr lang="it-IT" dirty="0">
                <a:solidFill>
                  <a:srgbClr val="C00000"/>
                </a:solidFill>
              </a:rPr>
              <a:t>Inoltre l'articolo 26 del decreto legislativo 11 aprile 2006, n. 198 (c.d. codice delle pari </a:t>
            </a:r>
            <a:r>
              <a:rPr lang="it-IT" dirty="0" err="1">
                <a:solidFill>
                  <a:srgbClr val="C00000"/>
                </a:solidFill>
              </a:rPr>
              <a:t>opportunita</a:t>
            </a:r>
            <a:r>
              <a:rPr lang="it-IT" dirty="0">
                <a:solidFill>
                  <a:srgbClr val="C00000"/>
                </a:solidFill>
              </a:rPr>
              <a:t>̀ tra uomo e donna) sancisce “</a:t>
            </a:r>
            <a:r>
              <a:rPr lang="it-IT" i="1" dirty="0">
                <a:solidFill>
                  <a:srgbClr val="C00000"/>
                </a:solidFill>
              </a:rPr>
              <a:t>una equiparazione tra molestie sessuali e discriminazioni di genere”</a:t>
            </a:r>
            <a:r>
              <a:rPr lang="it-IT" dirty="0">
                <a:solidFill>
                  <a:srgbClr val="C00000"/>
                </a:solidFill>
              </a:rPr>
              <a:t> (</a:t>
            </a:r>
            <a:r>
              <a:rPr lang="it-IT" dirty="0" err="1">
                <a:solidFill>
                  <a:srgbClr val="C00000"/>
                </a:solidFill>
              </a:rPr>
              <a:t>Cass</a:t>
            </a:r>
            <a:r>
              <a:rPr lang="it-IT" dirty="0">
                <a:solidFill>
                  <a:srgbClr val="C00000"/>
                </a:solidFill>
              </a:rPr>
              <a:t>. civ. Sez. lavoro, Sentenza 15 novembre 2016, n. 23286). Le molestie sessuali sono, infatti, identificate come </a:t>
            </a:r>
            <a:r>
              <a:rPr lang="it-IT" b="1" dirty="0">
                <a:solidFill>
                  <a:srgbClr val="C00000"/>
                </a:solidFill>
              </a:rPr>
              <a:t>discriminazioni</a:t>
            </a:r>
            <a:r>
              <a:rPr lang="it-IT" dirty="0">
                <a:solidFill>
                  <a:srgbClr val="C00000"/>
                </a:solidFill>
              </a:rPr>
              <a:t> costituite da </a:t>
            </a:r>
            <a:r>
              <a:rPr lang="it-IT" i="1" dirty="0">
                <a:solidFill>
                  <a:srgbClr val="C00000"/>
                </a:solidFill>
              </a:rPr>
              <a:t>‘quei comportamenti indesiderati a connotazione sessuale, espressi in forma fisica, verbale o non verbale, aventi lo scopo o l'effetto di violare la </a:t>
            </a:r>
            <a:r>
              <a:rPr lang="it-IT" i="1" dirty="0" err="1">
                <a:solidFill>
                  <a:srgbClr val="C00000"/>
                </a:solidFill>
              </a:rPr>
              <a:t>dignita</a:t>
            </a:r>
            <a:r>
              <a:rPr lang="it-IT" i="1" dirty="0">
                <a:solidFill>
                  <a:srgbClr val="C00000"/>
                </a:solidFill>
              </a:rPr>
              <a:t>̀ di una lavoratrice o di un lavoratore e di creare un clima intimidatorio, ostile, degradante, umiliante o offensivo</a:t>
            </a:r>
            <a:r>
              <a:rPr lang="it-IT" dirty="0">
                <a:solidFill>
                  <a:srgbClr val="C00000"/>
                </a:solidFill>
              </a:rPr>
              <a:t>’. Questa parificazione è funzionale all'estensione alle molestie della disciplina e della tutela previste per le discriminazioni, in modo particolare, per quanto riguarda i meccanismi processuali e sanzionatori”. </a:t>
            </a:r>
          </a:p>
        </p:txBody>
      </p:sp>
    </p:spTree>
    <p:extLst>
      <p:ext uri="{BB962C8B-B14F-4D97-AF65-F5344CB8AC3E}">
        <p14:creationId xmlns:p14="http://schemas.microsoft.com/office/powerpoint/2010/main" val="145902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Art. 40 Regime probatorio</a:t>
            </a:r>
          </a:p>
        </p:txBody>
      </p:sp>
      <p:sp>
        <p:nvSpPr>
          <p:cNvPr id="3" name="Segnaposto contenuto 2"/>
          <p:cNvSpPr>
            <a:spLocks noGrp="1"/>
          </p:cNvSpPr>
          <p:nvPr>
            <p:ph idx="1"/>
          </p:nvPr>
        </p:nvSpPr>
        <p:spPr/>
        <p:txBody>
          <a:bodyPr>
            <a:normAutofit fontScale="92500" lnSpcReduction="10000"/>
          </a:bodyPr>
          <a:lstStyle/>
          <a:p>
            <a:pPr algn="just"/>
            <a:r>
              <a:rPr lang="it-IT" dirty="0">
                <a:solidFill>
                  <a:srgbClr val="C00000"/>
                </a:solidFill>
              </a:rPr>
              <a:t>In particolare – riporta il documento – “l'equiparazione tra molestie sessuali e discriminazioni di genere è considerata estesa anche al regime probatorio previsto dall'art. 40 del codice delle pari </a:t>
            </a:r>
            <a:r>
              <a:rPr lang="it-IT" dirty="0" err="1">
                <a:solidFill>
                  <a:srgbClr val="C00000"/>
                </a:solidFill>
              </a:rPr>
              <a:t>opportunita</a:t>
            </a:r>
            <a:r>
              <a:rPr lang="it-IT" dirty="0">
                <a:solidFill>
                  <a:srgbClr val="C00000"/>
                </a:solidFill>
              </a:rPr>
              <a:t>̀, secondo cui qualora il ricorrente fornisca elementi di fatto (desunti anche da dati di carattere statistico) idonei a fondare la presunzione dell'esistenza di atti, patti o comportamenti discriminatori, l'onere della prova spetta al convenuto che deve dimostrarne l'insussistenza”. E secondo la giurisprudenza (Cassazione, sez. Lavoro, Sentenza 20 luglio – 15 novembre 2016, n. 23286), “per dimostrare le molestie sessuali del datore di lavoro, il giudice potrebbe basarsi anche sulle conferme di altre lavoratrici che abbiano subito lo stesso ‘trattamento’, ritenendo in tal caso raggiunta la prova”.</a:t>
            </a:r>
          </a:p>
          <a:p>
            <a:endParaRPr lang="it-IT" dirty="0">
              <a:solidFill>
                <a:srgbClr val="C00000"/>
              </a:solidFill>
            </a:endParaRPr>
          </a:p>
        </p:txBody>
      </p:sp>
    </p:spTree>
    <p:extLst>
      <p:ext uri="{BB962C8B-B14F-4D97-AF65-F5344CB8AC3E}">
        <p14:creationId xmlns:p14="http://schemas.microsoft.com/office/powerpoint/2010/main" val="188766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Finanziaria 2018</a:t>
            </a:r>
          </a:p>
        </p:txBody>
      </p:sp>
      <p:sp>
        <p:nvSpPr>
          <p:cNvPr id="3" name="Segnaposto contenuto 2"/>
          <p:cNvSpPr>
            <a:spLocks noGrp="1"/>
          </p:cNvSpPr>
          <p:nvPr>
            <p:ph idx="1"/>
          </p:nvPr>
        </p:nvSpPr>
        <p:spPr/>
        <p:txBody>
          <a:bodyPr>
            <a:normAutofit fontScale="85000" lnSpcReduction="20000"/>
          </a:bodyPr>
          <a:lstStyle/>
          <a:p>
            <a:pPr algn="just"/>
            <a:r>
              <a:rPr lang="it-IT" dirty="0">
                <a:solidFill>
                  <a:srgbClr val="C00000"/>
                </a:solidFill>
              </a:rPr>
              <a:t>Sempre a livello normativo si ricorda poi che, </a:t>
            </a:r>
            <a:r>
              <a:rPr lang="it-IT" dirty="0" err="1">
                <a:solidFill>
                  <a:srgbClr val="C00000"/>
                </a:solidFill>
              </a:rPr>
              <a:t>piu</a:t>
            </a:r>
            <a:r>
              <a:rPr lang="it-IT" dirty="0">
                <a:solidFill>
                  <a:srgbClr val="C00000"/>
                </a:solidFill>
              </a:rPr>
              <a:t>̀ recentemente, “la legge 27 dicembre 2017, n. 205 (Bilancio di previsione dello Stato per l'anno finanziario 2018 e bilancio pluriennale per il triennio 2018-2020) ha modificato l'articolo 26, inserendovi due nuovi commi”.</a:t>
            </a:r>
          </a:p>
          <a:p>
            <a:pPr algn="just"/>
            <a:r>
              <a:rPr lang="it-IT" dirty="0">
                <a:solidFill>
                  <a:srgbClr val="C00000"/>
                </a:solidFill>
              </a:rPr>
              <a:t>La prima nuova disposizione (comma 3-bis) “</a:t>
            </a:r>
            <a:r>
              <a:rPr lang="it-IT" i="1" dirty="0">
                <a:solidFill>
                  <a:srgbClr val="C00000"/>
                </a:solidFill>
              </a:rPr>
              <a:t>prevede una specifica tutela per chi agisce in giudizio per aver subito una molestia o molestia sessuale in azienda. Si prevede che la lavoratrice o il lavoratore che agisce in giudizio per la dichiarazione delle discriminazioni per molestia o molestia sessuale sul luogo di lavoro non </a:t>
            </a:r>
            <a:r>
              <a:rPr lang="it-IT" i="1" dirty="0" err="1">
                <a:solidFill>
                  <a:srgbClr val="C00000"/>
                </a:solidFill>
              </a:rPr>
              <a:t>puo</a:t>
            </a:r>
            <a:r>
              <a:rPr lang="it-IT" i="1" dirty="0">
                <a:solidFill>
                  <a:srgbClr val="C00000"/>
                </a:solidFill>
              </a:rPr>
              <a:t>̀ essere: sanzionato, </a:t>
            </a:r>
            <a:r>
              <a:rPr lang="it-IT" i="1" dirty="0" err="1">
                <a:solidFill>
                  <a:srgbClr val="C00000"/>
                </a:solidFill>
              </a:rPr>
              <a:t>demansionato</a:t>
            </a:r>
            <a:r>
              <a:rPr lang="it-IT" i="1" dirty="0">
                <a:solidFill>
                  <a:srgbClr val="C00000"/>
                </a:solidFill>
              </a:rPr>
              <a:t>, licenziato, trasferito o sottoposto ad altra misura organizzativa avente effetti negativi, diretti o indiretti, sulle condizioni di lavoro se tale misura è la conseguenza della denuncia stessa. L’eventuale licenziamento ritorsivo o discriminatorio nei confronti della lavoratrice o del lavoratore denunciante è nullo e questi ha diritto non </a:t>
            </a:r>
            <a:r>
              <a:rPr lang="it-IT" i="1" dirty="0" err="1">
                <a:solidFill>
                  <a:srgbClr val="C00000"/>
                </a:solidFill>
              </a:rPr>
              <a:t>gia</a:t>
            </a:r>
            <a:r>
              <a:rPr lang="it-IT" i="1" dirty="0">
                <a:solidFill>
                  <a:srgbClr val="C00000"/>
                </a:solidFill>
              </a:rPr>
              <a:t>̀ al risarcimento del danno, ma alla reintegra sul posto di lavoro. Allo stesso modo sono nulli anche il mutamento di mansioni </a:t>
            </a:r>
            <a:r>
              <a:rPr lang="it-IT" i="1" dirty="0" err="1">
                <a:solidFill>
                  <a:srgbClr val="C00000"/>
                </a:solidFill>
              </a:rPr>
              <a:t>nonche</a:t>
            </a:r>
            <a:r>
              <a:rPr lang="it-IT" i="1" dirty="0">
                <a:solidFill>
                  <a:srgbClr val="C00000"/>
                </a:solidFill>
              </a:rPr>
              <a:t>́ qualsiasi altra misura ritorsiva o discriminatoria adottata nei confronti del denunciante</a:t>
            </a:r>
            <a:r>
              <a:rPr lang="it-IT" dirty="0">
                <a:solidFill>
                  <a:srgbClr val="C00000"/>
                </a:solidFill>
              </a:rPr>
              <a:t>”.</a:t>
            </a:r>
          </a:p>
        </p:txBody>
      </p:sp>
    </p:spTree>
    <p:extLst>
      <p:ext uri="{BB962C8B-B14F-4D97-AF65-F5344CB8AC3E}">
        <p14:creationId xmlns:p14="http://schemas.microsoft.com/office/powerpoint/2010/main" val="1323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pPr algn="just"/>
            <a:r>
              <a:rPr lang="it-IT" dirty="0">
                <a:solidFill>
                  <a:srgbClr val="C00000"/>
                </a:solidFill>
              </a:rPr>
              <a:t>Tuttavia questa tutela non è garantita “</a:t>
            </a:r>
            <a:r>
              <a:rPr lang="it-IT" i="1" dirty="0">
                <a:solidFill>
                  <a:srgbClr val="C00000"/>
                </a:solidFill>
              </a:rPr>
              <a:t>nei casi in cui sia accertata, anche con sentenza di primo grado, la </a:t>
            </a:r>
            <a:r>
              <a:rPr lang="it-IT" i="1" dirty="0" err="1">
                <a:solidFill>
                  <a:srgbClr val="C00000"/>
                </a:solidFill>
              </a:rPr>
              <a:t>responsabilita</a:t>
            </a:r>
            <a:r>
              <a:rPr lang="it-IT" i="1" dirty="0">
                <a:solidFill>
                  <a:srgbClr val="C00000"/>
                </a:solidFill>
              </a:rPr>
              <a:t>̀ penale del denunciante per i reati di calunnia o diffamazione ovvero l’infondatezza della denuncia</a:t>
            </a:r>
            <a:r>
              <a:rPr lang="it-IT" dirty="0">
                <a:solidFill>
                  <a:srgbClr val="C00000"/>
                </a:solidFill>
              </a:rPr>
              <a:t>”. E relativamente alla distinzione tra le ipotesi della «calunnia» e quella della «infondatezza della denuncia» si rileva “</a:t>
            </a:r>
            <a:r>
              <a:rPr lang="it-IT" i="1" dirty="0">
                <a:solidFill>
                  <a:srgbClr val="C00000"/>
                </a:solidFill>
              </a:rPr>
              <a:t>come la calunnia scatti solo in caso di malafede, ossia nel caso in cui chi agisce ben conosce l’altrui innocenza; l’infondatezza invece sembra voler richiamare le ipotesi di assenza totale di condizioni che rendano credibile la denuncia stessa</a:t>
            </a:r>
            <a:r>
              <a:rPr lang="it-IT" dirty="0">
                <a:solidFill>
                  <a:srgbClr val="C00000"/>
                </a:solidFill>
              </a:rPr>
              <a:t>”.</a:t>
            </a:r>
          </a:p>
          <a:p>
            <a:pPr algn="just"/>
            <a:r>
              <a:rPr lang="it-IT" dirty="0">
                <a:solidFill>
                  <a:srgbClr val="C00000"/>
                </a:solidFill>
              </a:rPr>
              <a:t>Si ricorda poi che il nuovo comma 3-ter dell'articolo 26 del codice delle pari </a:t>
            </a:r>
            <a:r>
              <a:rPr lang="it-IT" dirty="0" err="1">
                <a:solidFill>
                  <a:srgbClr val="C00000"/>
                </a:solidFill>
              </a:rPr>
              <a:t>opportunita</a:t>
            </a:r>
            <a:r>
              <a:rPr lang="it-IT" dirty="0">
                <a:solidFill>
                  <a:srgbClr val="C00000"/>
                </a:solidFill>
              </a:rPr>
              <a:t>̀ “</a:t>
            </a:r>
            <a:r>
              <a:rPr lang="it-IT" i="1" dirty="0">
                <a:solidFill>
                  <a:srgbClr val="C00000"/>
                </a:solidFill>
              </a:rPr>
              <a:t>precisa come obbligo del datore di lavoro, ai sensi del ricordato articolo 2087 c.c., sia quello di assicurare condizioni di lavoro tali da garantire l’</a:t>
            </a:r>
            <a:r>
              <a:rPr lang="it-IT" i="1" dirty="0" err="1">
                <a:solidFill>
                  <a:srgbClr val="C00000"/>
                </a:solidFill>
              </a:rPr>
              <a:t>integrita</a:t>
            </a:r>
            <a:r>
              <a:rPr lang="it-IT" i="1" dirty="0">
                <a:solidFill>
                  <a:srgbClr val="C00000"/>
                </a:solidFill>
              </a:rPr>
              <a:t>̀ fisica e morale e la </a:t>
            </a:r>
            <a:r>
              <a:rPr lang="it-IT" i="1" dirty="0" err="1">
                <a:solidFill>
                  <a:srgbClr val="C00000"/>
                </a:solidFill>
              </a:rPr>
              <a:t>dignita</a:t>
            </a:r>
            <a:r>
              <a:rPr lang="it-IT" i="1" dirty="0">
                <a:solidFill>
                  <a:srgbClr val="C00000"/>
                </a:solidFill>
              </a:rPr>
              <a:t>̀ dei lavoratori, anche concordando con le organizzazioni sindacali dei lavoratori le iniziative, di natura informativa e formativa, </a:t>
            </a:r>
            <a:r>
              <a:rPr lang="it-IT" i="1" dirty="0" err="1">
                <a:solidFill>
                  <a:srgbClr val="C00000"/>
                </a:solidFill>
              </a:rPr>
              <a:t>piu</a:t>
            </a:r>
            <a:r>
              <a:rPr lang="it-IT" i="1" dirty="0">
                <a:solidFill>
                  <a:srgbClr val="C00000"/>
                </a:solidFill>
              </a:rPr>
              <a:t>̀ opportune al fine di prevenire il fenomeno delle molestie sessuali nei luoghi di lavoro. Aggiunge, inoltre, che le imprese, i sindacati, i datori di lavoro e i lavoratori e le lavoratrici si impegnano ad assicurare il mantenimento nei luoghi di lavoro di un ambiente di lavoro in cui sia rispettata la </a:t>
            </a:r>
            <a:r>
              <a:rPr lang="it-IT" i="1" dirty="0" err="1">
                <a:solidFill>
                  <a:srgbClr val="C00000"/>
                </a:solidFill>
              </a:rPr>
              <a:t>dignita</a:t>
            </a:r>
            <a:r>
              <a:rPr lang="it-IT" i="1" dirty="0">
                <a:solidFill>
                  <a:srgbClr val="C00000"/>
                </a:solidFill>
              </a:rPr>
              <a:t>̀ di ognuno e siano favorite le relazioni interpersonali, basate su </a:t>
            </a:r>
            <a:r>
              <a:rPr lang="it-IT" i="1" dirty="0" err="1">
                <a:solidFill>
                  <a:srgbClr val="C00000"/>
                </a:solidFill>
              </a:rPr>
              <a:t>princìpi</a:t>
            </a:r>
            <a:r>
              <a:rPr lang="it-IT" i="1" dirty="0">
                <a:solidFill>
                  <a:srgbClr val="C00000"/>
                </a:solidFill>
              </a:rPr>
              <a:t> di eguaglianza e di reciproca correttezza</a:t>
            </a:r>
            <a:r>
              <a:rPr lang="it-IT" dirty="0">
                <a:solidFill>
                  <a:srgbClr val="C00000"/>
                </a:solidFill>
              </a:rPr>
              <a:t>”.</a:t>
            </a:r>
          </a:p>
        </p:txBody>
      </p:sp>
    </p:spTree>
    <p:extLst>
      <p:ext uri="{BB962C8B-B14F-4D97-AF65-F5344CB8AC3E}">
        <p14:creationId xmlns:p14="http://schemas.microsoft.com/office/powerpoint/2010/main" val="182447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 profili penalistici e le molestie sessuali</a:t>
            </a:r>
          </a:p>
        </p:txBody>
      </p:sp>
      <p:sp>
        <p:nvSpPr>
          <p:cNvPr id="3" name="Segnaposto contenuto 2"/>
          <p:cNvSpPr>
            <a:spLocks noGrp="1"/>
          </p:cNvSpPr>
          <p:nvPr>
            <p:ph idx="1"/>
          </p:nvPr>
        </p:nvSpPr>
        <p:spPr/>
        <p:txBody>
          <a:bodyPr>
            <a:normAutofit fontScale="70000" lnSpcReduction="20000"/>
          </a:bodyPr>
          <a:lstStyle/>
          <a:p>
            <a:pPr algn="just"/>
            <a:r>
              <a:rPr lang="it-IT" dirty="0">
                <a:solidFill>
                  <a:srgbClr val="C00000"/>
                </a:solidFill>
              </a:rPr>
              <a:t> L'ordinamento italiano non prevede una fattispecie ad hoc riguardo ai reati. Infatti a livello giurisprudenziale le molestie sessuali sul lavoro “</a:t>
            </a:r>
            <a:r>
              <a:rPr lang="it-IT" i="1" dirty="0">
                <a:solidFill>
                  <a:srgbClr val="C00000"/>
                </a:solidFill>
              </a:rPr>
              <a:t>sono state, a seconda della gravità e delle </a:t>
            </a:r>
            <a:r>
              <a:rPr lang="it-IT" i="1" dirty="0" err="1">
                <a:solidFill>
                  <a:srgbClr val="C00000"/>
                </a:solidFill>
              </a:rPr>
              <a:t>modalita</a:t>
            </a:r>
            <a:r>
              <a:rPr lang="it-IT" i="1" dirty="0">
                <a:solidFill>
                  <a:srgbClr val="C00000"/>
                </a:solidFill>
              </a:rPr>
              <a:t>̀ dei comportamenti molesti, sussunte in vari reati</a:t>
            </a:r>
            <a:r>
              <a:rPr lang="it-IT" dirty="0">
                <a:solidFill>
                  <a:srgbClr val="C00000"/>
                </a:solidFill>
              </a:rPr>
              <a:t>”.</a:t>
            </a:r>
          </a:p>
          <a:p>
            <a:pPr algn="just"/>
            <a:r>
              <a:rPr lang="it-IT" dirty="0">
                <a:solidFill>
                  <a:srgbClr val="C00000"/>
                </a:solidFill>
              </a:rPr>
              <a:t>Si ricorda che secondo la dottrina (Manzini) molestia è ogni </a:t>
            </a:r>
            <a:r>
              <a:rPr lang="it-IT" dirty="0" err="1">
                <a:solidFill>
                  <a:srgbClr val="C00000"/>
                </a:solidFill>
              </a:rPr>
              <a:t>attivita</a:t>
            </a:r>
            <a:r>
              <a:rPr lang="it-IT" dirty="0">
                <a:solidFill>
                  <a:srgbClr val="C00000"/>
                </a:solidFill>
              </a:rPr>
              <a:t>̀ che alteri dolorosamente o fastidiosamente l'equilibrio psico-fisico normale di una persona. Tale definizione dottrinale del concetto di molestia è stata peraltro ripresa dalla giurisprudenza (</a:t>
            </a:r>
            <a:r>
              <a:rPr lang="it-IT" dirty="0" err="1">
                <a:solidFill>
                  <a:srgbClr val="C00000"/>
                </a:solidFill>
              </a:rPr>
              <a:t>Cass</a:t>
            </a:r>
            <a:r>
              <a:rPr lang="it-IT" dirty="0">
                <a:solidFill>
                  <a:srgbClr val="C00000"/>
                </a:solidFill>
              </a:rPr>
              <a:t>., sez. I, Sentenza 24 marzo 2005, n. 19718), secondo cui tale elemento è costituito da tutto </a:t>
            </a:r>
            <a:r>
              <a:rPr lang="it-IT" dirty="0" err="1">
                <a:solidFill>
                  <a:srgbClr val="C00000"/>
                </a:solidFill>
              </a:rPr>
              <a:t>cio</a:t>
            </a:r>
            <a:r>
              <a:rPr lang="it-IT" dirty="0">
                <a:solidFill>
                  <a:srgbClr val="C00000"/>
                </a:solidFill>
              </a:rPr>
              <a:t>̀ che altera dolosamente, fastidiosamente e importunamente lo stato psichico di una persona, con azione durevole o momentanea; non è necessario che tale condotta integri (anche) un serio attentato al bene della </a:t>
            </a:r>
            <a:r>
              <a:rPr lang="it-IT" dirty="0" err="1">
                <a:solidFill>
                  <a:srgbClr val="C00000"/>
                </a:solidFill>
              </a:rPr>
              <a:t>integrita</a:t>
            </a:r>
            <a:r>
              <a:rPr lang="it-IT" dirty="0">
                <a:solidFill>
                  <a:srgbClr val="C00000"/>
                </a:solidFill>
              </a:rPr>
              <a:t>̀ morale della persona offesa”.</a:t>
            </a:r>
          </a:p>
          <a:p>
            <a:pPr algn="just"/>
            <a:r>
              <a:rPr lang="it-IT" dirty="0">
                <a:solidFill>
                  <a:srgbClr val="C00000"/>
                </a:solidFill>
              </a:rPr>
              <a:t>E nei casi di molestie </a:t>
            </a:r>
            <a:r>
              <a:rPr lang="it-IT" dirty="0" err="1">
                <a:solidFill>
                  <a:srgbClr val="C00000"/>
                </a:solidFill>
              </a:rPr>
              <a:t>piu</a:t>
            </a:r>
            <a:r>
              <a:rPr lang="it-IT" dirty="0">
                <a:solidFill>
                  <a:srgbClr val="C00000"/>
                </a:solidFill>
              </a:rPr>
              <a:t>̀ gravi, </a:t>
            </a:r>
            <a:r>
              <a:rPr lang="it-IT" i="1" dirty="0">
                <a:solidFill>
                  <a:srgbClr val="C00000"/>
                </a:solidFill>
              </a:rPr>
              <a:t>“concretizzatisi in toccamenti di zone erogene (si vedano a titolo esemplificativo </a:t>
            </a:r>
            <a:r>
              <a:rPr lang="it-IT" i="1" dirty="0" err="1">
                <a:solidFill>
                  <a:srgbClr val="C00000"/>
                </a:solidFill>
              </a:rPr>
              <a:t>Cass</a:t>
            </a:r>
            <a:r>
              <a:rPr lang="it-IT" i="1" dirty="0">
                <a:solidFill>
                  <a:srgbClr val="C00000"/>
                </a:solidFill>
              </a:rPr>
              <a:t>., sez. III, Sentenza 27 marzo 2014, n. 36704; </a:t>
            </a:r>
            <a:r>
              <a:rPr lang="it-IT" i="1" dirty="0" err="1">
                <a:solidFill>
                  <a:srgbClr val="C00000"/>
                </a:solidFill>
              </a:rPr>
              <a:t>Cass</a:t>
            </a:r>
            <a:r>
              <a:rPr lang="it-IT" i="1" dirty="0">
                <a:solidFill>
                  <a:srgbClr val="C00000"/>
                </a:solidFill>
              </a:rPr>
              <a:t>., sez. III, Sentenza 26 settembre 2013, n. 42871), la giurisprudenza ha ritenuto integrato </a:t>
            </a:r>
            <a:r>
              <a:rPr lang="it-IT" b="1" i="1" dirty="0">
                <a:solidFill>
                  <a:srgbClr val="C00000"/>
                </a:solidFill>
              </a:rPr>
              <a:t>il reato di violenza sessuale di cui all'articolo 609-bis c.p.</a:t>
            </a:r>
            <a:r>
              <a:rPr lang="it-IT" b="1" dirty="0">
                <a:solidFill>
                  <a:srgbClr val="C00000"/>
                </a:solidFill>
              </a:rPr>
              <a:t>”</a:t>
            </a:r>
            <a:r>
              <a:rPr lang="it-IT" dirty="0">
                <a:solidFill>
                  <a:srgbClr val="C00000"/>
                </a:solidFill>
              </a:rPr>
              <a:t>.</a:t>
            </a:r>
          </a:p>
          <a:p>
            <a:pPr algn="just"/>
            <a:r>
              <a:rPr lang="it-IT" dirty="0">
                <a:solidFill>
                  <a:srgbClr val="C00000"/>
                </a:solidFill>
              </a:rPr>
              <a:t>In giurisprudenza si è poi affermato che “</a:t>
            </a:r>
            <a:r>
              <a:rPr lang="it-IT" i="1" dirty="0">
                <a:solidFill>
                  <a:srgbClr val="C00000"/>
                </a:solidFill>
              </a:rPr>
              <a:t>tra i casi di minore gravità di cui all'articolo 609 bis, ultimo comma, possono annoverarsi comportamenti di molestia sessuale consistenti in atti concludenti</a:t>
            </a:r>
            <a:r>
              <a:rPr lang="it-IT" dirty="0">
                <a:solidFill>
                  <a:srgbClr val="C00000"/>
                </a:solidFill>
              </a:rPr>
              <a:t>”</a:t>
            </a:r>
          </a:p>
        </p:txBody>
      </p:sp>
    </p:spTree>
    <p:extLst>
      <p:ext uri="{BB962C8B-B14F-4D97-AF65-F5344CB8AC3E}">
        <p14:creationId xmlns:p14="http://schemas.microsoft.com/office/powerpoint/2010/main" val="12061109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3160</Words>
  <Application>Microsoft Macintosh PowerPoint</Application>
  <PresentationFormat>Widescreen</PresentationFormat>
  <Paragraphs>95</Paragraphs>
  <Slides>31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31</vt:i4>
      </vt:variant>
    </vt:vector>
  </HeadingPairs>
  <TitlesOfParts>
    <vt:vector size="35" baseType="lpstr">
      <vt:lpstr>Arial</vt:lpstr>
      <vt:lpstr>Calibri</vt:lpstr>
      <vt:lpstr>Calibri Light</vt:lpstr>
      <vt:lpstr>Tema di Office</vt:lpstr>
      <vt:lpstr>  Le molestie sessuali sul lavoro e il ruolo della Consigliera di Fiducia </vt:lpstr>
      <vt:lpstr>Presentazione standard di PowerPoint</vt:lpstr>
      <vt:lpstr>Art. 2087 Codice Civile</vt:lpstr>
      <vt:lpstr>D. lgs. n. 81/2008 - Testo unico in materia di salute e sicurezza nei luoghi di lavoro</vt:lpstr>
      <vt:lpstr>Codice Pari Opportunità</vt:lpstr>
      <vt:lpstr>Art. 40 Regime probatorio</vt:lpstr>
      <vt:lpstr>Finanziaria 2018</vt:lpstr>
      <vt:lpstr>Presentazione standard di PowerPoint</vt:lpstr>
      <vt:lpstr>I profili penalistici e le molestie sessuali</vt:lpstr>
      <vt:lpstr>Presentazione standard di PowerPoint</vt:lpstr>
      <vt:lpstr>Presentazione standard di PowerPoint</vt:lpstr>
      <vt:lpstr>            Chi è?</vt:lpstr>
      <vt:lpstr>Fonti normative</vt:lpstr>
      <vt:lpstr>Presentazione standard di PowerPoint</vt:lpstr>
      <vt:lpstr>            Definizione di Molestia sessuale (1/2)</vt:lpstr>
      <vt:lpstr>            Definizione di Molestia sessuale (2/2)</vt:lpstr>
      <vt:lpstr>Presentazione standard di PowerPoint</vt:lpstr>
      <vt:lpstr>            Definizione di Molestia morale (1/2)</vt:lpstr>
      <vt:lpstr>            Definizione di Molestia morale (2/2)</vt:lpstr>
      <vt:lpstr>Presentazione standard di PowerPoint</vt:lpstr>
      <vt:lpstr>Chi si può rivolgere alla Consigliera di Fiducia?</vt:lpstr>
      <vt:lpstr>Presentazione standard di PowerPoint</vt:lpstr>
      <vt:lpstr>Quali sono i suoi compiti e i suoi poteri</vt:lpstr>
      <vt:lpstr>Quali procedura può attivare?</vt:lpstr>
      <vt:lpstr>La procedura informale (1/2)</vt:lpstr>
      <vt:lpstr>La procedura informale (2/2)</vt:lpstr>
      <vt:lpstr>La procedura formale (1/2)</vt:lpstr>
      <vt:lpstr>La procedura formale (2/2)</vt:lpstr>
      <vt:lpstr>La procedura formale esterna</vt:lpstr>
      <vt:lpstr>Presentazione standard di PowerPoint</vt:lpstr>
      <vt:lpstr>Assicurazione di riservatezza e protezione  da eventuali ritorsioni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 Stella Ciarletta</dc:creator>
  <cp:lastModifiedBy>Maria Stella Ciarletta</cp:lastModifiedBy>
  <cp:revision>33</cp:revision>
  <dcterms:created xsi:type="dcterms:W3CDTF">2017-09-27T13:57:40Z</dcterms:created>
  <dcterms:modified xsi:type="dcterms:W3CDTF">2020-12-20T15:18:23Z</dcterms:modified>
</cp:coreProperties>
</file>