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1" r:id="rId5"/>
    <p:sldId id="263" r:id="rId6"/>
    <p:sldId id="275" r:id="rId7"/>
    <p:sldId id="276" r:id="rId8"/>
    <p:sldId id="262" r:id="rId9"/>
    <p:sldId id="274" r:id="rId10"/>
    <p:sldId id="264" r:id="rId11"/>
    <p:sldId id="260" r:id="rId12"/>
    <p:sldId id="278" r:id="rId13"/>
    <p:sldId id="265" r:id="rId14"/>
    <p:sldId id="266" r:id="rId15"/>
    <p:sldId id="268" r:id="rId16"/>
    <p:sldId id="269" r:id="rId17"/>
    <p:sldId id="280" r:id="rId18"/>
    <p:sldId id="270" r:id="rId19"/>
    <p:sldId id="279" r:id="rId20"/>
    <p:sldId id="273" r:id="rId21"/>
    <p:sldId id="257" r:id="rId22"/>
    <p:sldId id="281" r:id="rId23"/>
    <p:sldId id="282" r:id="rId24"/>
    <p:sldId id="283" r:id="rId25"/>
  </p:sldIdLst>
  <p:sldSz cx="12192000" cy="6858000"/>
  <p:notesSz cx="12192000" cy="685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25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Calibri Light" panose="020F0302020204030204"/>
                <a:cs typeface="Calibri Light" panose="020F03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Calibri Light" panose="020F0302020204030204"/>
                <a:cs typeface="Calibri Light" panose="020F03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38200" y="2825495"/>
            <a:ext cx="10515600" cy="965200"/>
          </a:xfrm>
          <a:custGeom>
            <a:avLst/>
            <a:gdLst/>
            <a:ahLst/>
            <a:cxnLst/>
            <a:rect l="l" t="t" r="r" b="b"/>
            <a:pathLst>
              <a:path w="10515600" h="965200">
                <a:moveTo>
                  <a:pt x="10515600" y="0"/>
                </a:moveTo>
                <a:lnTo>
                  <a:pt x="0" y="0"/>
                </a:lnTo>
                <a:lnTo>
                  <a:pt x="0" y="964691"/>
                </a:lnTo>
                <a:lnTo>
                  <a:pt x="10515600" y="964691"/>
                </a:lnTo>
                <a:lnTo>
                  <a:pt x="10515600" y="0"/>
                </a:lnTo>
                <a:close/>
              </a:path>
            </a:pathLst>
          </a:custGeom>
          <a:solidFill>
            <a:srgbClr val="2E54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Calibri Light" panose="020F0302020204030204"/>
                <a:cs typeface="Calibri Light" panose="020F03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6322" y="3346145"/>
            <a:ext cx="2959354" cy="391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bg1"/>
                </a:solidFill>
                <a:latin typeface="Calibri Light" panose="020F0302020204030204"/>
                <a:cs typeface="Calibri Light" panose="020F03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732914" y="3053283"/>
            <a:ext cx="8726170" cy="21609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e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914400" y="200417"/>
            <a:ext cx="10363200" cy="1440180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50"/>
              </a:spcBef>
            </a:pPr>
            <a:r>
              <a:rPr sz="4000" b="1" spc="-25" dirty="0">
                <a:solidFill>
                  <a:srgbClr val="4471C4"/>
                </a:solidFill>
                <a:latin typeface="Calibri" panose="020F0502020204030204"/>
                <a:cs typeface="Calibri" panose="020F0502020204030204"/>
              </a:rPr>
              <a:t>PROGETTO</a:t>
            </a:r>
            <a:r>
              <a:rPr sz="4000" b="1" spc="-5" dirty="0">
                <a:solidFill>
                  <a:srgbClr val="4471C4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4000" b="1" spc="-20" dirty="0">
                <a:solidFill>
                  <a:srgbClr val="4471C4"/>
                </a:solidFill>
                <a:latin typeface="Calibri" panose="020F0502020204030204"/>
                <a:cs typeface="Calibri" panose="020F0502020204030204"/>
              </a:rPr>
              <a:t>DELIVERY</a:t>
            </a:r>
            <a:r>
              <a:rPr sz="4000" b="1" dirty="0">
                <a:solidFill>
                  <a:srgbClr val="4471C4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4000" b="1" spc="-10" dirty="0">
                <a:solidFill>
                  <a:srgbClr val="4471C4"/>
                </a:solidFill>
                <a:latin typeface="Calibri" panose="020F0502020204030204"/>
                <a:cs typeface="Calibri" panose="020F0502020204030204"/>
              </a:rPr>
              <a:t>UNIT</a:t>
            </a:r>
            <a:r>
              <a:rPr sz="4000" b="1" spc="5" dirty="0">
                <a:solidFill>
                  <a:srgbClr val="4471C4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4000" b="1" spc="-5" dirty="0">
                <a:solidFill>
                  <a:srgbClr val="4471C4"/>
                </a:solidFill>
                <a:latin typeface="Calibri" panose="020F0502020204030204"/>
                <a:cs typeface="Calibri" panose="020F0502020204030204"/>
              </a:rPr>
              <a:t>NAZIONALE</a:t>
            </a:r>
            <a:endParaRPr sz="4000" dirty="0">
              <a:latin typeface="Calibri" panose="020F0502020204030204"/>
              <a:cs typeface="Calibri" panose="020F0502020204030204"/>
            </a:endParaRPr>
          </a:p>
          <a:p>
            <a:pPr marL="1905" algn="ctr">
              <a:lnSpc>
                <a:spcPct val="100000"/>
              </a:lnSpc>
              <a:spcBef>
                <a:spcPts val="165"/>
              </a:spcBef>
            </a:pPr>
            <a:r>
              <a:rPr sz="1400" b="1" spc="-5" dirty="0">
                <a:solidFill>
                  <a:srgbClr val="4471C4"/>
                </a:solidFill>
                <a:latin typeface="Calibri" panose="020F0502020204030204"/>
                <a:cs typeface="Calibri" panose="020F0502020204030204"/>
              </a:rPr>
              <a:t>CUP</a:t>
            </a:r>
            <a:r>
              <a:rPr sz="1400" b="1" spc="-35" dirty="0">
                <a:solidFill>
                  <a:srgbClr val="4471C4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400" b="1" spc="-5" dirty="0">
                <a:solidFill>
                  <a:srgbClr val="4471C4"/>
                </a:solidFill>
                <a:latin typeface="Calibri" panose="020F0502020204030204"/>
                <a:cs typeface="Calibri" panose="020F0502020204030204"/>
              </a:rPr>
              <a:t>J54B16000140007</a:t>
            </a:r>
            <a:endParaRPr sz="1400" dirty="0">
              <a:latin typeface="Calibri" panose="020F0502020204030204"/>
              <a:cs typeface="Calibri" panose="020F0502020204030204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33597" y="5416297"/>
            <a:ext cx="7613904" cy="83210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04800" y="2991600"/>
            <a:ext cx="11582400" cy="25218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2300" dirty="0">
              <a:latin typeface="Calibri" panose="020F0502020204030204"/>
              <a:cs typeface="Calibri" panose="020F0502020204030204"/>
            </a:endParaRPr>
          </a:p>
          <a:p>
            <a:pPr algn="ctr"/>
            <a:r>
              <a:rPr lang="it-IT" sz="2600" b="1" spc="-20" dirty="0">
                <a:solidFill>
                  <a:srgbClr val="4471C4"/>
                </a:solidFill>
                <a:latin typeface="Calibri" panose="020F0502020204030204"/>
                <a:ea typeface="+mj-ea"/>
                <a:cs typeface="Calibri" panose="020F0502020204030204"/>
              </a:rPr>
              <a:t>PROGETTO PILOTA</a:t>
            </a:r>
          </a:p>
          <a:p>
            <a:pPr algn="ctr"/>
            <a:endParaRPr lang="it-IT" sz="2600" b="1" spc="-20" dirty="0">
              <a:solidFill>
                <a:srgbClr val="4471C4"/>
              </a:solidFill>
              <a:latin typeface="Calibri" panose="020F0502020204030204"/>
              <a:ea typeface="+mj-ea"/>
              <a:cs typeface="Calibri" panose="020F0502020204030204"/>
            </a:endParaRPr>
          </a:p>
          <a:p>
            <a:pPr algn="ctr"/>
            <a:r>
              <a:rPr lang="it-IT" sz="2600" b="1" spc="-20" dirty="0">
                <a:solidFill>
                  <a:srgbClr val="4471C4"/>
                </a:solidFill>
                <a:latin typeface="Calibri" panose="020F0502020204030204"/>
                <a:ea typeface="+mj-ea"/>
                <a:cs typeface="Calibri" panose="020F0502020204030204"/>
              </a:rPr>
              <a:t>AZIENDE AUA NEL COMUNE DI MARCIANISE E CATEGORIZZAZIONE DEL RISCHIO</a:t>
            </a:r>
          </a:p>
          <a:p>
            <a:pPr algn="ctr">
              <a:lnSpc>
                <a:spcPct val="100000"/>
              </a:lnSpc>
            </a:pPr>
            <a:endParaRPr lang="it-IT" sz="2600" b="1" spc="-20" dirty="0">
              <a:solidFill>
                <a:srgbClr val="4471C4"/>
              </a:solidFill>
              <a:latin typeface="Calibri" panose="020F0502020204030204"/>
              <a:ea typeface="+mj-ea"/>
              <a:cs typeface="Calibri" panose="020F0502020204030204"/>
            </a:endParaRPr>
          </a:p>
          <a:p>
            <a:pPr marL="56515" algn="ctr">
              <a:lnSpc>
                <a:spcPct val="100000"/>
              </a:lnSpc>
              <a:spcBef>
                <a:spcPts val="5"/>
              </a:spcBef>
            </a:pPr>
            <a:r>
              <a:rPr lang="it-IT" sz="1600" i="1" spc="-10" dirty="0" err="1">
                <a:solidFill>
                  <a:srgbClr val="4471C4"/>
                </a:solidFill>
                <a:latin typeface="Calibri" panose="020F0502020204030204"/>
                <a:cs typeface="Calibri" panose="020F0502020204030204"/>
              </a:rPr>
              <a:t>GdL</a:t>
            </a:r>
            <a:r>
              <a:rPr lang="it-IT" sz="1600" i="1" spc="-10" dirty="0">
                <a:solidFill>
                  <a:srgbClr val="4471C4"/>
                </a:solidFill>
                <a:latin typeface="Calibri" panose="020F0502020204030204"/>
                <a:cs typeface="Calibri" panose="020F0502020204030204"/>
              </a:rPr>
              <a:t> ARPAC: Giuseppina Merola – Maria Teresa Filazzola – Antonio D’Ambrosio – Pasquale Falco</a:t>
            </a:r>
          </a:p>
          <a:p>
            <a:pPr marL="56515" algn="ctr">
              <a:lnSpc>
                <a:spcPct val="100000"/>
              </a:lnSpc>
              <a:spcBef>
                <a:spcPts val="5"/>
              </a:spcBef>
            </a:pPr>
            <a:r>
              <a:rPr lang="it-IT" sz="1600" i="1" spc="-10" dirty="0">
                <a:solidFill>
                  <a:srgbClr val="4471C4"/>
                </a:solidFill>
                <a:latin typeface="Calibri" panose="020F0502020204030204"/>
                <a:cs typeface="Calibri" panose="020F0502020204030204"/>
              </a:rPr>
              <a:t>Gianluca Russo - Giuseppe De Palma – Simone Macchione</a:t>
            </a:r>
            <a:endParaRPr sz="1600" i="1" spc="-10" dirty="0">
              <a:solidFill>
                <a:srgbClr val="4471C4"/>
              </a:solidFill>
              <a:latin typeface="Calibri" panose="020F0502020204030204"/>
              <a:cs typeface="Calibri" panose="020F0502020204030204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29781" y="6233856"/>
            <a:ext cx="1621536" cy="365188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3671298" y="1188977"/>
            <a:ext cx="48494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1" u="none" strike="noStrike" kern="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</a:rPr>
              <a:t>Webinar del 18 novembre 2022</a:t>
            </a:r>
          </a:p>
        </p:txBody>
      </p:sp>
      <p:sp>
        <p:nvSpPr>
          <p:cNvPr id="7" name="Rettangolo 6"/>
          <p:cNvSpPr/>
          <p:nvPr/>
        </p:nvSpPr>
        <p:spPr>
          <a:xfrm>
            <a:off x="3509017" y="2015938"/>
            <a:ext cx="510158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515" algn="ctr">
              <a:lnSpc>
                <a:spcPct val="100000"/>
              </a:lnSpc>
              <a:spcBef>
                <a:spcPts val="5"/>
              </a:spcBef>
            </a:pPr>
            <a:r>
              <a:rPr lang="it-IT" sz="2800" b="1" i="1" spc="-10" dirty="0">
                <a:solidFill>
                  <a:srgbClr val="4471C4"/>
                </a:solidFill>
                <a:cs typeface="Calibri" panose="020F0502020204030204"/>
              </a:rPr>
              <a:t>Relatore </a:t>
            </a:r>
            <a:r>
              <a:rPr lang="it-IT" sz="2800" b="1" i="1" spc="-35" dirty="0">
                <a:solidFill>
                  <a:srgbClr val="4471C4"/>
                </a:solidFill>
                <a:cs typeface="Calibri" panose="020F0502020204030204"/>
              </a:rPr>
              <a:t> Maria Teresa Filazzola</a:t>
            </a:r>
          </a:p>
          <a:p>
            <a:pPr marL="56515" algn="ctr">
              <a:lnSpc>
                <a:spcPct val="100000"/>
              </a:lnSpc>
              <a:spcBef>
                <a:spcPts val="5"/>
              </a:spcBef>
            </a:pPr>
            <a:r>
              <a:rPr lang="it-IT" sz="2800" b="1" i="1" spc="-35" dirty="0">
                <a:solidFill>
                  <a:srgbClr val="4471C4"/>
                </a:solidFill>
                <a:cs typeface="Calibri" panose="020F0502020204030204"/>
              </a:rPr>
              <a:t>Gianluca Russo </a:t>
            </a:r>
          </a:p>
          <a:p>
            <a:pPr marL="56515" algn="ctr">
              <a:lnSpc>
                <a:spcPct val="100000"/>
              </a:lnSpc>
              <a:spcBef>
                <a:spcPts val="5"/>
              </a:spcBef>
            </a:pPr>
            <a:r>
              <a:rPr lang="it-IT" sz="2800" b="1" i="1" spc="-35" dirty="0">
                <a:solidFill>
                  <a:srgbClr val="4471C4"/>
                </a:solidFill>
                <a:cs typeface="Calibri" panose="020F0502020204030204"/>
              </a:rPr>
              <a:t> ARPAC – Progetto RAC II</a:t>
            </a:r>
            <a:endParaRPr lang="it-IT" sz="2800" b="1" dirty="0">
              <a:cs typeface="Calibri" panose="020F0502020204030204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A536A718-96DA-439A-0CAC-E9EC2038CB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0866" y="2047219"/>
            <a:ext cx="780356" cy="1060796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EBA691CF-683A-3875-C482-6B90A6B64817}"/>
              </a:ext>
            </a:extLst>
          </p:cNvPr>
          <p:cNvSpPr txBox="1"/>
          <p:nvPr/>
        </p:nvSpPr>
        <p:spPr>
          <a:xfrm>
            <a:off x="1868862" y="170285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6515" algn="ctr">
              <a:lnSpc>
                <a:spcPct val="100000"/>
              </a:lnSpc>
              <a:spcBef>
                <a:spcPts val="5"/>
              </a:spcBef>
            </a:pPr>
            <a:r>
              <a:rPr lang="it-IT" sz="1800" b="1" i="1" spc="-10" dirty="0">
                <a:solidFill>
                  <a:srgbClr val="4471C4"/>
                </a:solidFill>
                <a:cs typeface="Calibri" panose="020F0502020204030204"/>
              </a:rPr>
              <a:t>In collaborazione con </a:t>
            </a:r>
            <a:endParaRPr lang="it-IT" sz="1800" b="1" dirty="0">
              <a:cs typeface="Calibri" panose="020F0502020204030204"/>
            </a:endParaRP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8C0674B0-5AFA-623D-D446-D53A7FCBD1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1741202"/>
            <a:ext cx="1353429" cy="292633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02EFCBC8-0A0F-9127-78F0-C4726C49BA3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52131" y="1712197"/>
            <a:ext cx="670618" cy="34140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4755" y="245363"/>
            <a:ext cx="10515600" cy="646430"/>
          </a:xfrm>
          <a:prstGeom prst="rect">
            <a:avLst/>
          </a:prstGeom>
          <a:solidFill>
            <a:srgbClr val="2E5496"/>
          </a:solidFill>
        </p:spPr>
        <p:txBody>
          <a:bodyPr vert="horz" wrap="square" lIns="0" tIns="87630" rIns="0" bIns="0" rtlCol="0">
            <a:spAutoFit/>
          </a:bodyPr>
          <a:lstStyle/>
          <a:p>
            <a:pPr marL="118110" algn="ctr">
              <a:lnSpc>
                <a:spcPts val="2335"/>
              </a:lnSpc>
              <a:spcBef>
                <a:spcPts val="690"/>
              </a:spcBef>
            </a:pP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PROGETTO</a:t>
            </a:r>
            <a:r>
              <a:rPr sz="2000" spc="-6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DELIVERY</a:t>
            </a:r>
            <a:r>
              <a:rPr sz="2000" spc="-5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UNIT</a:t>
            </a:r>
            <a:r>
              <a:rPr sz="2000" spc="-5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NAZIONALE</a:t>
            </a:r>
            <a:endParaRPr sz="2000" dirty="0">
              <a:latin typeface="Calibri Light" panose="020F0302020204030204"/>
              <a:cs typeface="Calibri Light" panose="020F0302020204030204"/>
            </a:endParaRPr>
          </a:p>
          <a:p>
            <a:pPr marL="1905" algn="ctr">
              <a:lnSpc>
                <a:spcPts val="1615"/>
              </a:lnSpc>
            </a:pPr>
            <a:r>
              <a:rPr sz="1400" spc="-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CUP</a:t>
            </a:r>
            <a:r>
              <a:rPr sz="1400" spc="-7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J54B16000140007</a:t>
            </a:r>
            <a:endParaRPr sz="1400" dirty="0">
              <a:latin typeface="Calibri Light" panose="020F0302020204030204"/>
              <a:cs typeface="Calibri Light" panose="020F0302020204030204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88891" y="6059422"/>
            <a:ext cx="6274308" cy="68579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53539" y="6297548"/>
            <a:ext cx="1143000" cy="257174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069A068E-592B-5A86-FD90-F30601C13BBA}"/>
              </a:ext>
            </a:extLst>
          </p:cNvPr>
          <p:cNvSpPr txBox="1"/>
          <p:nvPr/>
        </p:nvSpPr>
        <p:spPr>
          <a:xfrm>
            <a:off x="1653539" y="1083959"/>
            <a:ext cx="8001000" cy="58003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0215" algn="l"/>
              </a:tabLst>
            </a:pPr>
            <a:r>
              <a:rPr lang="it-IT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E’ stato quindi costruito un algoritmo che al valore assegnato alla categoria ATECO somma un valore numerico che tiene in considerazione le tipologie di autorizzazione rilasciate in ambito AUA</a:t>
            </a:r>
            <a:r>
              <a:rPr lang="it-IT" sz="20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come di seguito indicato:</a:t>
            </a:r>
            <a:endParaRPr lang="it-IT" sz="1400" dirty="0">
              <a:solidFill>
                <a:srgbClr val="000000"/>
              </a:solidFill>
              <a:effectLst/>
              <a:latin typeface="+mj-lt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742950" lvl="1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E’ stato assegnato un valore 2 in presenza di</a:t>
            </a:r>
            <a:r>
              <a:rPr lang="it-IT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ciascuna Autorizzazione allo scarico (art 124 D-Lgs 152/2006) e Autorizzazione alle emissioni in atmosfera (art. 269 comma 2. </a:t>
            </a:r>
            <a:r>
              <a:rPr lang="it-IT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D.Lgs</a:t>
            </a:r>
            <a:r>
              <a:rPr lang="it-IT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152/2006).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E’ stato assegnato un valore 1 in presenza di </a:t>
            </a:r>
            <a:r>
              <a:rPr lang="it-IT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Comunicazione rifiuti (Semplificata - Art. 214 e 216 </a:t>
            </a:r>
            <a:r>
              <a:rPr lang="it-IT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D.Lgs.</a:t>
            </a:r>
            <a:r>
              <a:rPr lang="it-IT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152/2006) e Comunicazione impatto acustico (Comunicazione o nulla osta di cui all'art. 8, commi 4 o comma 6, legge 26 ottobre 1995, n. 447</a:t>
            </a:r>
            <a:endParaRPr lang="it-IT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367030"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it-IT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Algoritmo:</a:t>
            </a:r>
            <a:endParaRPr lang="it-IT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367030" algn="ctr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it-IT" sz="1800" dirty="0">
                <a:effectLst/>
                <a:latin typeface="+mj-lt"/>
                <a:ea typeface="Microsoft YaHei" panose="020B0503020204020204" pitchFamily="34" charset="-122"/>
                <a:cs typeface="Calibri Light" panose="020F0302020204030204" pitchFamily="34" charset="0"/>
              </a:rPr>
              <a:t>=Valore </a:t>
            </a:r>
            <a:r>
              <a:rPr lang="it-IT" sz="1800" dirty="0" err="1">
                <a:effectLst/>
                <a:latin typeface="+mj-lt"/>
                <a:ea typeface="Microsoft YaHei" panose="020B0503020204020204" pitchFamily="34" charset="-122"/>
                <a:cs typeface="Calibri Light" panose="020F0302020204030204" pitchFamily="34" charset="0"/>
              </a:rPr>
              <a:t>Ateco+SE</a:t>
            </a:r>
            <a:r>
              <a:rPr lang="it-IT" sz="1800" dirty="0">
                <a:effectLst/>
                <a:latin typeface="+mj-lt"/>
                <a:ea typeface="Microsoft YaHei" panose="020B0503020204020204" pitchFamily="34" charset="-122"/>
                <a:cs typeface="Calibri Light" panose="020F0302020204030204" pitchFamily="34" charset="0"/>
              </a:rPr>
              <a:t>(P2="SI";2;)+SE(Q2="SI";2;)+SE(R2="SI";1;)+SE(S2="SI";1;)</a:t>
            </a:r>
            <a:endParaRPr lang="it-IT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0215" algn="l"/>
              </a:tabLst>
            </a:pPr>
            <a:r>
              <a:rPr lang="it-IT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I valori  ottenuti sono compresi in un range variabile da </a:t>
            </a:r>
            <a:r>
              <a:rPr lang="it-IT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3 a 11</a:t>
            </a:r>
            <a:r>
              <a:rPr lang="it-IT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dove al valore </a:t>
            </a:r>
            <a:r>
              <a:rPr lang="it-IT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it-IT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corrisponde il rischio </a:t>
            </a:r>
            <a:r>
              <a:rPr lang="it-IT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piu’</a:t>
            </a:r>
            <a:r>
              <a:rPr lang="it-IT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basso e ad </a:t>
            </a:r>
            <a:r>
              <a:rPr lang="it-IT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11</a:t>
            </a:r>
            <a:r>
              <a:rPr lang="it-IT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il rischio </a:t>
            </a:r>
            <a:r>
              <a:rPr lang="it-IT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piu’</a:t>
            </a:r>
            <a:r>
              <a:rPr lang="it-IT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elevato.</a:t>
            </a:r>
            <a:endParaRPr lang="it-IT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0215" algn="l"/>
              </a:tabLs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0215" algn="l"/>
              </a:tabLst>
            </a:pPr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FF6BA206-B550-B717-EE16-5DF37D11D4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37129" y="5493926"/>
            <a:ext cx="786452" cy="106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222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24195219-4198-1746-EA7C-59EC50D7AF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0821"/>
            <a:ext cx="12192000" cy="6496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14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6E0107-08F6-624E-F2CD-FD631D7C33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9ECBE68-1CE4-EC47-895C-185CEE59DA48}"/>
              </a:ext>
            </a:extLst>
          </p:cNvPr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A452BEC0-3719-DE51-4EA8-EFFA07EF26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889" y="0"/>
            <a:ext cx="1176622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898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4755" y="245363"/>
            <a:ext cx="10515600" cy="646430"/>
          </a:xfrm>
          <a:prstGeom prst="rect">
            <a:avLst/>
          </a:prstGeom>
          <a:solidFill>
            <a:srgbClr val="2E5496"/>
          </a:solidFill>
        </p:spPr>
        <p:txBody>
          <a:bodyPr vert="horz" wrap="square" lIns="0" tIns="87630" rIns="0" bIns="0" rtlCol="0">
            <a:spAutoFit/>
          </a:bodyPr>
          <a:lstStyle/>
          <a:p>
            <a:pPr marL="118110" algn="ctr">
              <a:lnSpc>
                <a:spcPts val="2335"/>
              </a:lnSpc>
              <a:spcBef>
                <a:spcPts val="690"/>
              </a:spcBef>
            </a:pP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PROGETTO</a:t>
            </a:r>
            <a:r>
              <a:rPr sz="2000" spc="-6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DELIVERY</a:t>
            </a:r>
            <a:r>
              <a:rPr sz="2000" spc="-5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UNIT</a:t>
            </a:r>
            <a:r>
              <a:rPr sz="2000" spc="-5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NAZIONALE</a:t>
            </a:r>
            <a:endParaRPr sz="2000" dirty="0">
              <a:latin typeface="Calibri Light" panose="020F0302020204030204"/>
              <a:cs typeface="Calibri Light" panose="020F0302020204030204"/>
            </a:endParaRPr>
          </a:p>
          <a:p>
            <a:pPr marL="1905" algn="ctr">
              <a:lnSpc>
                <a:spcPts val="1615"/>
              </a:lnSpc>
            </a:pPr>
            <a:r>
              <a:rPr sz="1400" spc="-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CUP</a:t>
            </a:r>
            <a:r>
              <a:rPr sz="1400" spc="-7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J54B16000140007</a:t>
            </a:r>
            <a:endParaRPr sz="1400" dirty="0">
              <a:latin typeface="Calibri Light" panose="020F0302020204030204"/>
              <a:cs typeface="Calibri Light" panose="020F0302020204030204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88891" y="6059422"/>
            <a:ext cx="6274308" cy="68579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53539" y="6297548"/>
            <a:ext cx="1143000" cy="257174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069A068E-592B-5A86-FD90-F30601C13BBA}"/>
              </a:ext>
            </a:extLst>
          </p:cNvPr>
          <p:cNvSpPr txBox="1"/>
          <p:nvPr/>
        </p:nvSpPr>
        <p:spPr>
          <a:xfrm>
            <a:off x="2895600" y="1524000"/>
            <a:ext cx="8001000" cy="3886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2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 B. Analisi di rischio SSPC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it-IT" sz="2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2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Azioni sviluppate:</a:t>
            </a:r>
            <a:endParaRPr lang="it-IT" sz="2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Elaborazione Indicatori</a:t>
            </a:r>
            <a:r>
              <a:rPr lang="it-IT" sz="2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Impatto potenziale.</a:t>
            </a:r>
            <a:r>
              <a:rPr lang="it-IT" sz="2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Analisi di rischio. </a:t>
            </a:r>
            <a:endParaRPr lang="it-IT" sz="2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0215" algn="l"/>
              </a:tabLs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0215" algn="l"/>
              </a:tabLst>
            </a:pPr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9A1F9BDA-FDDE-C450-603C-B060B35DCC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49000" y="5526477"/>
            <a:ext cx="786452" cy="106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58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4755" y="245363"/>
            <a:ext cx="10515600" cy="646430"/>
          </a:xfrm>
          <a:prstGeom prst="rect">
            <a:avLst/>
          </a:prstGeom>
          <a:solidFill>
            <a:srgbClr val="2E5496"/>
          </a:solidFill>
        </p:spPr>
        <p:txBody>
          <a:bodyPr vert="horz" wrap="square" lIns="0" tIns="87630" rIns="0" bIns="0" rtlCol="0">
            <a:spAutoFit/>
          </a:bodyPr>
          <a:lstStyle/>
          <a:p>
            <a:pPr marL="118110" algn="ctr">
              <a:lnSpc>
                <a:spcPts val="2335"/>
              </a:lnSpc>
              <a:spcBef>
                <a:spcPts val="690"/>
              </a:spcBef>
            </a:pP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PROGETTO</a:t>
            </a:r>
            <a:r>
              <a:rPr sz="2000" spc="-6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DELIVERY</a:t>
            </a:r>
            <a:r>
              <a:rPr sz="2000" spc="-5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UNIT</a:t>
            </a:r>
            <a:r>
              <a:rPr sz="2000" spc="-5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NAZIONALE</a:t>
            </a:r>
            <a:endParaRPr sz="2000" dirty="0">
              <a:latin typeface="Calibri Light" panose="020F0302020204030204"/>
              <a:cs typeface="Calibri Light" panose="020F0302020204030204"/>
            </a:endParaRPr>
          </a:p>
          <a:p>
            <a:pPr marL="1905" algn="ctr">
              <a:lnSpc>
                <a:spcPts val="1615"/>
              </a:lnSpc>
            </a:pPr>
            <a:r>
              <a:rPr sz="1400" spc="-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CUP</a:t>
            </a:r>
            <a:r>
              <a:rPr sz="1400" spc="-7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J54B16000140007</a:t>
            </a:r>
            <a:endParaRPr sz="1400" dirty="0">
              <a:latin typeface="Calibri Light" panose="020F0302020204030204"/>
              <a:cs typeface="Calibri Light" panose="020F0302020204030204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88891" y="6059422"/>
            <a:ext cx="6274308" cy="68579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53539" y="6297548"/>
            <a:ext cx="1143000" cy="257174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7F3C84C4-2234-F654-374C-3665C76F177C}"/>
              </a:ext>
            </a:extLst>
          </p:cNvPr>
          <p:cNvSpPr txBox="1"/>
          <p:nvPr/>
        </p:nvSpPr>
        <p:spPr>
          <a:xfrm>
            <a:off x="2057399" y="1121055"/>
            <a:ext cx="8481061" cy="44217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it-IT" sz="24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Elaborazione Indicatori</a:t>
            </a:r>
            <a:r>
              <a:rPr lang="it-IT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0" algn="just">
              <a:lnSpc>
                <a:spcPct val="107000"/>
              </a:lnSpc>
            </a:pPr>
            <a:endParaRPr lang="it-IT" sz="2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r>
              <a:rPr lang="it-IT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Sono stati elaborati gli indicatori previsti dal metodo SSPC come di seguito specificato.</a:t>
            </a:r>
          </a:p>
          <a:p>
            <a:pPr marL="742950" lvl="1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it-IT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Per ciascuna azienda è stato possibile riproporre ed elaborare gli indicatori SSPC relativi all’attributo dell’impatto reale e di vulnerabilità del territorio.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it-IT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Gli indicatori di impatto reale sono stati sostituiti dalla presenza (valore 2) o assenza (valore 0) di autorizzazione specifica alle emissioni ed agli scarichi e della comunicazione inerente i rifiuti o l’impatto acustico.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BB80AEF6-7A44-2638-4901-FCD75AFFAE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2800" y="5588091"/>
            <a:ext cx="786452" cy="106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5653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CC12B4-5752-D4FE-C54D-A356C747F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03CE705B-98C8-DDB5-D5D1-3F3D761947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47650"/>
            <a:ext cx="10544175" cy="636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9212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4755" y="245363"/>
            <a:ext cx="10515600" cy="646430"/>
          </a:xfrm>
          <a:prstGeom prst="rect">
            <a:avLst/>
          </a:prstGeom>
          <a:solidFill>
            <a:srgbClr val="2E5496"/>
          </a:solidFill>
        </p:spPr>
        <p:txBody>
          <a:bodyPr vert="horz" wrap="square" lIns="0" tIns="87630" rIns="0" bIns="0" rtlCol="0">
            <a:spAutoFit/>
          </a:bodyPr>
          <a:lstStyle/>
          <a:p>
            <a:pPr marL="118110" algn="ctr">
              <a:lnSpc>
                <a:spcPts val="2335"/>
              </a:lnSpc>
              <a:spcBef>
                <a:spcPts val="690"/>
              </a:spcBef>
            </a:pP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PROGETTO</a:t>
            </a:r>
            <a:r>
              <a:rPr sz="2000" spc="-6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DELIVERY</a:t>
            </a:r>
            <a:r>
              <a:rPr sz="2000" spc="-5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UNIT</a:t>
            </a:r>
            <a:r>
              <a:rPr sz="2000" spc="-5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NAZIONALE</a:t>
            </a:r>
            <a:endParaRPr sz="2000" dirty="0">
              <a:latin typeface="Calibri Light" panose="020F0302020204030204"/>
              <a:cs typeface="Calibri Light" panose="020F0302020204030204"/>
            </a:endParaRPr>
          </a:p>
          <a:p>
            <a:pPr marL="1905" algn="ctr">
              <a:lnSpc>
                <a:spcPts val="1615"/>
              </a:lnSpc>
            </a:pPr>
            <a:r>
              <a:rPr sz="1400" spc="-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CUP</a:t>
            </a:r>
            <a:r>
              <a:rPr sz="1400" spc="-7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J54B16000140007</a:t>
            </a:r>
            <a:endParaRPr sz="1400" dirty="0">
              <a:latin typeface="Calibri Light" panose="020F0302020204030204"/>
              <a:cs typeface="Calibri Light" panose="020F0302020204030204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88891" y="6059422"/>
            <a:ext cx="6274308" cy="68579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53539" y="6297548"/>
            <a:ext cx="1143000" cy="257174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7F3C84C4-2234-F654-374C-3665C76F177C}"/>
              </a:ext>
            </a:extLst>
          </p:cNvPr>
          <p:cNvSpPr txBox="1"/>
          <p:nvPr/>
        </p:nvSpPr>
        <p:spPr>
          <a:xfrm>
            <a:off x="1828800" y="1752600"/>
            <a:ext cx="7848600" cy="28858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it-IT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Impatto potenziale. </a:t>
            </a:r>
            <a:r>
              <a:rPr lang="it-IT" sz="2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Per l’elaborazione degli indicatori di impatto potenziale è stato utilizzato lo stesso criterio dell’analisi di cui a punto 1A, assegnando un valore di rischio ad ogni categoria ATECO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</a:pPr>
            <a:endPara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9991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D6330E76-77EC-B2D9-C895-967AF9D07D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66725"/>
            <a:ext cx="11277600" cy="592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956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4755" y="245363"/>
            <a:ext cx="10515600" cy="646430"/>
          </a:xfrm>
          <a:prstGeom prst="rect">
            <a:avLst/>
          </a:prstGeom>
          <a:solidFill>
            <a:srgbClr val="2E5496"/>
          </a:solidFill>
        </p:spPr>
        <p:txBody>
          <a:bodyPr vert="horz" wrap="square" lIns="0" tIns="87630" rIns="0" bIns="0" rtlCol="0">
            <a:spAutoFit/>
          </a:bodyPr>
          <a:lstStyle/>
          <a:p>
            <a:pPr marL="118110" algn="ctr">
              <a:lnSpc>
                <a:spcPts val="2335"/>
              </a:lnSpc>
              <a:spcBef>
                <a:spcPts val="690"/>
              </a:spcBef>
            </a:pP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PROGETTO</a:t>
            </a:r>
            <a:r>
              <a:rPr sz="2000" spc="-6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DELIVERY</a:t>
            </a:r>
            <a:r>
              <a:rPr sz="2000" spc="-5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UNIT</a:t>
            </a:r>
            <a:r>
              <a:rPr sz="2000" spc="-5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NAZIONALE</a:t>
            </a:r>
            <a:endParaRPr sz="2000" dirty="0">
              <a:latin typeface="Calibri Light" panose="020F0302020204030204"/>
              <a:cs typeface="Calibri Light" panose="020F0302020204030204"/>
            </a:endParaRPr>
          </a:p>
          <a:p>
            <a:pPr marL="1905" algn="ctr">
              <a:lnSpc>
                <a:spcPts val="1615"/>
              </a:lnSpc>
            </a:pPr>
            <a:r>
              <a:rPr sz="1400" spc="-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CUP</a:t>
            </a:r>
            <a:r>
              <a:rPr sz="1400" spc="-7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J54B16000140007</a:t>
            </a:r>
            <a:endParaRPr sz="1400" dirty="0">
              <a:latin typeface="Calibri Light" panose="020F0302020204030204"/>
              <a:cs typeface="Calibri Light" panose="020F0302020204030204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88891" y="6059422"/>
            <a:ext cx="6274308" cy="68579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53539" y="6297548"/>
            <a:ext cx="1143000" cy="257174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7F3C84C4-2234-F654-374C-3665C76F177C}"/>
              </a:ext>
            </a:extLst>
          </p:cNvPr>
          <p:cNvSpPr txBox="1"/>
          <p:nvPr/>
        </p:nvSpPr>
        <p:spPr>
          <a:xfrm>
            <a:off x="1447800" y="1273241"/>
            <a:ext cx="8305800" cy="440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Analisi di rischio. </a:t>
            </a:r>
            <a:r>
              <a:rPr lang="it-IT" sz="2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Gli indicatori così costruiti sono stati trasferiti nel format csv SSPC (template marcianise.csv) e sono stati elaborati attraverso il programma SSPC che ha restituito il report (Report Marcianise) contenente i vettori di rischio elaborati per ciascuna azienda.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6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I valori  ottenuti sono compresi in un range variabile da </a:t>
            </a:r>
            <a:r>
              <a:rPr lang="it-IT" sz="26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2,24 a 6,16</a:t>
            </a:r>
            <a:r>
              <a:rPr lang="it-IT" sz="26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dove al valore </a:t>
            </a:r>
            <a:r>
              <a:rPr lang="it-IT" sz="26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2,24 </a:t>
            </a:r>
            <a:r>
              <a:rPr lang="it-IT" sz="26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corrisponde il rischio più basso e ad </a:t>
            </a:r>
            <a:r>
              <a:rPr lang="it-IT" sz="26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6,16</a:t>
            </a:r>
            <a:r>
              <a:rPr lang="it-IT" sz="26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 il rischio più elevato.</a:t>
            </a:r>
            <a:endParaRPr lang="it-IT" sz="26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  <a:spcAft>
                <a:spcPts val="800"/>
              </a:spcAft>
            </a:pPr>
            <a:endPara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893706E9-EE49-8C11-CBA1-16C2C9700B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49000" y="5552581"/>
            <a:ext cx="786452" cy="106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9478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6D89BAD5-FB17-F1D9-5B7A-6CD73108A7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657225"/>
            <a:ext cx="10810875" cy="554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441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4755" y="245363"/>
            <a:ext cx="10515600" cy="646430"/>
          </a:xfrm>
          <a:prstGeom prst="rect">
            <a:avLst/>
          </a:prstGeom>
          <a:solidFill>
            <a:srgbClr val="2E5496"/>
          </a:solidFill>
        </p:spPr>
        <p:txBody>
          <a:bodyPr vert="horz" wrap="square" lIns="0" tIns="87630" rIns="0" bIns="0" rtlCol="0">
            <a:spAutoFit/>
          </a:bodyPr>
          <a:lstStyle/>
          <a:p>
            <a:pPr marL="118110" algn="ctr">
              <a:lnSpc>
                <a:spcPts val="2335"/>
              </a:lnSpc>
              <a:spcBef>
                <a:spcPts val="690"/>
              </a:spcBef>
            </a:pP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PROGETTO</a:t>
            </a:r>
            <a:r>
              <a:rPr sz="2000" spc="-6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DELIVERY</a:t>
            </a:r>
            <a:r>
              <a:rPr sz="2000" spc="-5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UNIT</a:t>
            </a:r>
            <a:r>
              <a:rPr sz="2000" spc="-5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NAZIONALE</a:t>
            </a:r>
            <a:endParaRPr sz="2000" dirty="0">
              <a:latin typeface="Calibri Light" panose="020F0302020204030204"/>
              <a:cs typeface="Calibri Light" panose="020F0302020204030204"/>
            </a:endParaRPr>
          </a:p>
          <a:p>
            <a:pPr marL="1905" algn="ctr">
              <a:lnSpc>
                <a:spcPts val="1615"/>
              </a:lnSpc>
            </a:pPr>
            <a:r>
              <a:rPr sz="1400" spc="-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CUP</a:t>
            </a:r>
            <a:r>
              <a:rPr sz="1400" spc="-7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J54B16000140007</a:t>
            </a:r>
            <a:endParaRPr sz="1400" dirty="0">
              <a:latin typeface="Calibri Light" panose="020F0302020204030204"/>
              <a:cs typeface="Calibri Light" panose="020F0302020204030204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88891" y="6059422"/>
            <a:ext cx="6274308" cy="68579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53539" y="6297548"/>
            <a:ext cx="1143000" cy="257174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20725" y="2046605"/>
            <a:ext cx="10509885" cy="310341"/>
          </a:xfrm>
          <a:prstGeom prst="rect">
            <a:avLst/>
          </a:prstGeom>
          <a:solidFill>
            <a:srgbClr val="F9F9F9"/>
          </a:solidFill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20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8515212-8D54-078C-C723-C52411E1CFC6}"/>
              </a:ext>
            </a:extLst>
          </p:cNvPr>
          <p:cNvSpPr txBox="1"/>
          <p:nvPr/>
        </p:nvSpPr>
        <p:spPr>
          <a:xfrm>
            <a:off x="2796539" y="2063063"/>
            <a:ext cx="6096000" cy="1835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Obiettivo</a:t>
            </a:r>
            <a:r>
              <a:rPr lang="it-IT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Elaborazione </a:t>
            </a:r>
            <a:r>
              <a:rPr lang="it-IT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metodiche di categorizzazione del rischio per le aziende in possesso autorizzazione AUA.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it-IT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Area di studio: Comune di Marcianise.</a:t>
            </a:r>
            <a:endParaRPr lang="it-IT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312795FB-0878-44D2-04CA-E9E4F1BA70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37129" y="5708098"/>
            <a:ext cx="786452" cy="1060796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DD4D52-A099-C787-2A98-0AF806030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5D4505B-A253-272D-CCD6-9A0A0CAA12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35333743-5544-9B8D-1B6E-AD3EB9EFB0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425"/>
            <a:ext cx="12192000" cy="6777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1886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78555" y="2985135"/>
            <a:ext cx="506857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800" b="1" spc="-55" dirty="0"/>
              <a:t>Titolo sezione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716BCAD-6FC8-A101-2118-42626424D6F7}"/>
              </a:ext>
            </a:extLst>
          </p:cNvPr>
          <p:cNvSpPr txBox="1"/>
          <p:nvPr/>
        </p:nvSpPr>
        <p:spPr>
          <a:xfrm>
            <a:off x="4953000" y="354706"/>
            <a:ext cx="2362200" cy="670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Confronto tra metodo 2A  e metodo 2B</a:t>
            </a:r>
            <a:endParaRPr lang="it-IT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B1384D2F-F96F-5EBB-8C06-564F61A49C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0874" y="5638800"/>
            <a:ext cx="786452" cy="1060796"/>
          </a:xfrm>
          <a:prstGeom prst="rect">
            <a:avLst/>
          </a:prstGeom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A9FFBE09-2E18-0EF6-D8B8-05A88540DE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378739" cy="6858000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4604BA0F-407D-E319-2CE2-04D21F1036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67546" y="21767"/>
            <a:ext cx="4524454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A73F8C76-68D8-DA43-406B-E9CAD3AD68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9203" y="0"/>
            <a:ext cx="4073593" cy="6858000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EFB7EE78-23CB-2717-17BF-FF5767E07BC5}"/>
              </a:ext>
            </a:extLst>
          </p:cNvPr>
          <p:cNvSpPr txBox="1"/>
          <p:nvPr/>
        </p:nvSpPr>
        <p:spPr>
          <a:xfrm>
            <a:off x="228600" y="304800"/>
            <a:ext cx="6094324" cy="7745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b="1" dirty="0">
                <a:latin typeface="+mj-lt"/>
                <a:cs typeface="Times New Roman" panose="02020603050405020304" pitchFamily="18" charset="0"/>
              </a:rPr>
              <a:t>3. Verifica check list – controlli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b="1" dirty="0">
                <a:latin typeface="+mj-lt"/>
                <a:cs typeface="Times New Roman" panose="02020603050405020304" pitchFamily="18" charset="0"/>
              </a:rPr>
              <a:t>(dott. Gianluca Russo)</a:t>
            </a:r>
          </a:p>
        </p:txBody>
      </p:sp>
    </p:spTree>
    <p:extLst>
      <p:ext uri="{BB962C8B-B14F-4D97-AF65-F5344CB8AC3E}">
        <p14:creationId xmlns:p14="http://schemas.microsoft.com/office/powerpoint/2010/main" val="17439814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getto 3">
            <a:extLst>
              <a:ext uri="{FF2B5EF4-FFF2-40B4-BE49-F238E27FC236}">
                <a16:creationId xmlns:a16="http://schemas.microsoft.com/office/drawing/2014/main" id="{04500B68-5A4A-CDBA-9137-616872D098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5935900"/>
              </p:ext>
            </p:extLst>
          </p:nvPr>
        </p:nvGraphicFramePr>
        <p:xfrm>
          <a:off x="1523999" y="971550"/>
          <a:ext cx="10033295" cy="306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038998" imgH="2457294" progId="Excel.Sheet.12">
                  <p:embed/>
                </p:oleObj>
              </mc:Choice>
              <mc:Fallback>
                <p:oleObj name="Worksheet" r:id="rId2" imgW="8038998" imgH="245729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23999" y="971550"/>
                        <a:ext cx="10033295" cy="3067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38379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A69E52E1-3082-D3D7-3892-07FBCD3E6A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65578"/>
              </p:ext>
            </p:extLst>
          </p:nvPr>
        </p:nvGraphicFramePr>
        <p:xfrm>
          <a:off x="2590800" y="1143000"/>
          <a:ext cx="6857999" cy="3962398"/>
        </p:xfrm>
        <a:graphic>
          <a:graphicData uri="http://schemas.openxmlformats.org/drawingml/2006/table">
            <a:tbl>
              <a:tblPr/>
              <a:tblGrid>
                <a:gridCol w="1315851">
                  <a:extLst>
                    <a:ext uri="{9D8B030D-6E8A-4147-A177-3AD203B41FA5}">
                      <a16:colId xmlns:a16="http://schemas.microsoft.com/office/drawing/2014/main" val="1404155909"/>
                    </a:ext>
                  </a:extLst>
                </a:gridCol>
                <a:gridCol w="2393946">
                  <a:extLst>
                    <a:ext uri="{9D8B030D-6E8A-4147-A177-3AD203B41FA5}">
                      <a16:colId xmlns:a16="http://schemas.microsoft.com/office/drawing/2014/main" val="1139199508"/>
                    </a:ext>
                  </a:extLst>
                </a:gridCol>
                <a:gridCol w="1426529">
                  <a:extLst>
                    <a:ext uri="{9D8B030D-6E8A-4147-A177-3AD203B41FA5}">
                      <a16:colId xmlns:a16="http://schemas.microsoft.com/office/drawing/2014/main" val="1324794552"/>
                    </a:ext>
                  </a:extLst>
                </a:gridCol>
                <a:gridCol w="934622">
                  <a:extLst>
                    <a:ext uri="{9D8B030D-6E8A-4147-A177-3AD203B41FA5}">
                      <a16:colId xmlns:a16="http://schemas.microsoft.com/office/drawing/2014/main" val="878876188"/>
                    </a:ext>
                  </a:extLst>
                </a:gridCol>
                <a:gridCol w="787051">
                  <a:extLst>
                    <a:ext uri="{9D8B030D-6E8A-4147-A177-3AD203B41FA5}">
                      <a16:colId xmlns:a16="http://schemas.microsoft.com/office/drawing/2014/main" val="2710497730"/>
                    </a:ext>
                  </a:extLst>
                </a:gridCol>
              </a:tblGrid>
              <a:tr h="141985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azienda</a:t>
                      </a:r>
                    </a:p>
                  </a:txBody>
                  <a:tcPr marL="9009" marR="9009" marT="90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Comune</a:t>
                      </a:r>
                    </a:p>
                  </a:txBody>
                  <a:tcPr marL="9009" marR="9009" marT="90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Scheda FVG</a:t>
                      </a:r>
                      <a:b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Sommatoria</a:t>
                      </a:r>
                    </a:p>
                  </a:txBody>
                  <a:tcPr marL="9009" marR="9009" marT="90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Valori scheda cod ATECO -  AE</a:t>
                      </a:r>
                    </a:p>
                  </a:txBody>
                  <a:tcPr marL="9009" marR="9009" marT="90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Valori SSPC</a:t>
                      </a:r>
                    </a:p>
                  </a:txBody>
                  <a:tcPr marL="9009" marR="9009" marT="90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2516960"/>
                  </a:ext>
                </a:extLst>
              </a:tr>
              <a:tr h="280670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CE_Russo1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TEVEROLA</a:t>
                      </a:r>
                    </a:p>
                  </a:txBody>
                  <a:tcPr marL="9009" marR="9009" marT="90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1,25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4,85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891"/>
                  </a:ext>
                </a:extLst>
              </a:tr>
              <a:tr h="280670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CE_Russo2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SAN CIPRIANO Di AVERSA</a:t>
                      </a:r>
                    </a:p>
                  </a:txBody>
                  <a:tcPr marL="9009" marR="9009" marT="90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6,50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2,24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5865146"/>
                  </a:ext>
                </a:extLst>
              </a:tr>
              <a:tr h="280670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CE_Russo3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FALCIANO DEL MASSICO</a:t>
                      </a:r>
                    </a:p>
                  </a:txBody>
                  <a:tcPr marL="9009" marR="9009" marT="90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-4,50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4,01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5501862"/>
                  </a:ext>
                </a:extLst>
              </a:tr>
              <a:tr h="280670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CE_Russo4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PIETRAVAIRANO</a:t>
                      </a:r>
                    </a:p>
                  </a:txBody>
                  <a:tcPr marL="9009" marR="9009" marT="90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5,75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4,41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9757183"/>
                  </a:ext>
                </a:extLst>
              </a:tr>
              <a:tr h="280670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CE_Russo5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MARCIANISE</a:t>
                      </a:r>
                    </a:p>
                  </a:txBody>
                  <a:tcPr marL="9009" marR="9009" marT="90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3,00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3,35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057869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CE_Russo6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TEVEROLA</a:t>
                      </a:r>
                    </a:p>
                  </a:txBody>
                  <a:tcPr marL="9009" marR="9009" marT="90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0,25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3,94</a:t>
                      </a:r>
                    </a:p>
                  </a:txBody>
                  <a:tcPr marL="9009" marR="9009" marT="90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5239643"/>
                  </a:ext>
                </a:extLst>
              </a:tr>
              <a:tr h="280670"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9" marR="9009" marT="900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9" marR="9009" marT="900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9" marR="9009" marT="900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9" marR="9009" marT="900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9" marR="9009" marT="900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6910117"/>
                  </a:ext>
                </a:extLst>
              </a:tr>
              <a:tr h="280670">
                <a:tc gridSpan="2"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Rosso azienda non conforme</a:t>
                      </a:r>
                    </a:p>
                  </a:txBody>
                  <a:tcPr marL="9009" marR="9009" marT="90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9" marR="9009" marT="90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9" marR="9009" marT="90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9" marR="9009" marT="90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0001320"/>
                  </a:ext>
                </a:extLst>
              </a:tr>
              <a:tr h="280670">
                <a:tc gridSpan="2"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A9D08E"/>
                          </a:solidFill>
                          <a:effectLst/>
                          <a:latin typeface="Arial" panose="020B0604020202020204" pitchFamily="34" charset="0"/>
                        </a:rPr>
                        <a:t>Verde azienda conforme</a:t>
                      </a:r>
                    </a:p>
                  </a:txBody>
                  <a:tcPr marL="9009" marR="9009" marT="90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9" marR="9009" marT="90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9" marR="9009" marT="90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9" marR="9009" marT="90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8832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9168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4755" y="245363"/>
            <a:ext cx="10515600" cy="646430"/>
          </a:xfrm>
          <a:prstGeom prst="rect">
            <a:avLst/>
          </a:prstGeom>
          <a:solidFill>
            <a:srgbClr val="2E5496"/>
          </a:solidFill>
        </p:spPr>
        <p:txBody>
          <a:bodyPr vert="horz" wrap="square" lIns="0" tIns="87630" rIns="0" bIns="0" rtlCol="0">
            <a:spAutoFit/>
          </a:bodyPr>
          <a:lstStyle/>
          <a:p>
            <a:pPr marL="118110" algn="ctr">
              <a:lnSpc>
                <a:spcPts val="2335"/>
              </a:lnSpc>
              <a:spcBef>
                <a:spcPts val="690"/>
              </a:spcBef>
            </a:pP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PROGETTO</a:t>
            </a:r>
            <a:r>
              <a:rPr sz="2000" spc="-6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DELIVERY</a:t>
            </a:r>
            <a:r>
              <a:rPr sz="2000" spc="-5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UNIT</a:t>
            </a:r>
            <a:r>
              <a:rPr sz="2000" spc="-5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NAZIONALE</a:t>
            </a:r>
            <a:endParaRPr sz="2000" dirty="0">
              <a:latin typeface="Calibri Light" panose="020F0302020204030204"/>
              <a:cs typeface="Calibri Light" panose="020F0302020204030204"/>
            </a:endParaRPr>
          </a:p>
          <a:p>
            <a:pPr marL="1905" algn="ctr">
              <a:lnSpc>
                <a:spcPts val="1615"/>
              </a:lnSpc>
            </a:pPr>
            <a:r>
              <a:rPr sz="1400" spc="-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CUP</a:t>
            </a:r>
            <a:r>
              <a:rPr sz="1400" spc="-7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J54B16000140007</a:t>
            </a:r>
            <a:endParaRPr sz="1400" dirty="0">
              <a:latin typeface="Calibri Light" panose="020F0302020204030204"/>
              <a:cs typeface="Calibri Light" panose="020F0302020204030204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88891" y="6059422"/>
            <a:ext cx="6274308" cy="68579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53539" y="6297548"/>
            <a:ext cx="1143000" cy="257174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1DF43F3D-E4B0-5D2B-3B8B-6403096FD32E}"/>
              </a:ext>
            </a:extLst>
          </p:cNvPr>
          <p:cNvSpPr txBox="1"/>
          <p:nvPr/>
        </p:nvSpPr>
        <p:spPr>
          <a:xfrm>
            <a:off x="2590800" y="1187850"/>
            <a:ext cx="6096000" cy="4884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Il progetto è stato sviluppato secondo le seguenti fasi.</a:t>
            </a:r>
          </a:p>
          <a:p>
            <a:pPr marL="342900" indent="-342900">
              <a:buAutoNum type="arabicPeriod"/>
            </a:pPr>
            <a:r>
              <a:rPr lang="it-IT" sz="24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Censimento aziende AUA - Marcianise</a:t>
            </a:r>
          </a:p>
          <a:p>
            <a:pPr marL="342900" indent="-342900">
              <a:buAutoNum type="arabicPeriod"/>
            </a:pPr>
            <a:endParaRPr lang="it-IT" sz="2400" b="1" dirty="0">
              <a:latin typeface="+mj-lt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it-IT" sz="24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Analisi di rischio</a:t>
            </a:r>
            <a:endParaRPr lang="it-IT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  <a:spcAft>
                <a:spcPts val="800"/>
              </a:spcAft>
            </a:pPr>
            <a:r>
              <a:rPr lang="it-IT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 A. Analisi di rischio semplificata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</a:pPr>
            <a:r>
              <a:rPr lang="it-IT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 B. Analisi di rischio SSPC (Sistema di Supporto alla Pianificazione dei Controlli)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</a:pPr>
            <a:endParaRPr lang="it-IT" sz="2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it-IT" sz="2400" b="1" dirty="0">
                <a:latin typeface="+mj-lt"/>
                <a:cs typeface="Times New Roman" panose="02020603050405020304" pitchFamily="18" charset="0"/>
              </a:rPr>
              <a:t>Verifica check list – controlli </a:t>
            </a:r>
          </a:p>
          <a:p>
            <a:pPr marL="342900" indent="-342900">
              <a:buAutoNum type="arabicPeriod"/>
            </a:pPr>
            <a:endParaRPr lang="it-IT" dirty="0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44A57947-82BB-E5A0-8797-96A954111D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71012" y="5681465"/>
            <a:ext cx="786452" cy="106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250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4755" y="245363"/>
            <a:ext cx="10515600" cy="646430"/>
          </a:xfrm>
          <a:prstGeom prst="rect">
            <a:avLst/>
          </a:prstGeom>
          <a:solidFill>
            <a:srgbClr val="2E5496"/>
          </a:solidFill>
        </p:spPr>
        <p:txBody>
          <a:bodyPr vert="horz" wrap="square" lIns="0" tIns="87630" rIns="0" bIns="0" rtlCol="0">
            <a:spAutoFit/>
          </a:bodyPr>
          <a:lstStyle/>
          <a:p>
            <a:pPr marL="118110" algn="ctr">
              <a:lnSpc>
                <a:spcPts val="2335"/>
              </a:lnSpc>
              <a:spcBef>
                <a:spcPts val="690"/>
              </a:spcBef>
            </a:pP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PROGETTO</a:t>
            </a:r>
            <a:r>
              <a:rPr sz="2000" spc="-6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DELIVERY</a:t>
            </a:r>
            <a:r>
              <a:rPr sz="2000" spc="-5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UNIT</a:t>
            </a:r>
            <a:r>
              <a:rPr sz="2000" spc="-5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NAZIONALE</a:t>
            </a:r>
            <a:endParaRPr sz="2000" dirty="0">
              <a:latin typeface="Calibri Light" panose="020F0302020204030204"/>
              <a:cs typeface="Calibri Light" panose="020F0302020204030204"/>
            </a:endParaRPr>
          </a:p>
          <a:p>
            <a:pPr marL="1905" algn="ctr">
              <a:lnSpc>
                <a:spcPts val="1615"/>
              </a:lnSpc>
            </a:pPr>
            <a:r>
              <a:rPr sz="1400" spc="-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CUP</a:t>
            </a:r>
            <a:r>
              <a:rPr sz="1400" spc="-7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J54B16000140007</a:t>
            </a:r>
            <a:endParaRPr sz="1400" dirty="0">
              <a:latin typeface="Calibri Light" panose="020F0302020204030204"/>
              <a:cs typeface="Calibri Light" panose="020F0302020204030204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88891" y="6059422"/>
            <a:ext cx="6274308" cy="68579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53539" y="6297548"/>
            <a:ext cx="1143000" cy="257174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1DF43F3D-E4B0-5D2B-3B8B-6403096FD32E}"/>
              </a:ext>
            </a:extLst>
          </p:cNvPr>
          <p:cNvSpPr txBox="1"/>
          <p:nvPr/>
        </p:nvSpPr>
        <p:spPr>
          <a:xfrm>
            <a:off x="1653539" y="1048633"/>
            <a:ext cx="8077200" cy="5295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Il </a:t>
            </a:r>
            <a:r>
              <a:rPr lang="it-IT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Censimento</a:t>
            </a:r>
            <a:endParaRPr lang="it-IT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it-IT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E’ stato effettuato il censimento delle aziende AUA presenti nel comune di Marcianise (file Aziende AUA Marcianise) incrociando i database presenti in ARPAC con le informazioni pubblicate nell’albo pretorio del comune di Marcianise e nell’albo pretorio della provincia di Caserta.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Sono state censite 121 aziende in possesso di autorizzazione AUA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Titoli autorizzativi:</a:t>
            </a:r>
            <a:endParaRPr lang="it-IT" sz="18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Times" panose="02020603050405020304" pitchFamily="18" charset="0"/>
              <a:buChar char="-"/>
            </a:pP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Autorizzazione agli scarichi (art 124 D-Lgs 152/2006)</a:t>
            </a:r>
          </a:p>
          <a:p>
            <a:pPr marL="342900" lvl="0" indent="-342900" algn="just">
              <a:lnSpc>
                <a:spcPct val="107000"/>
              </a:lnSpc>
              <a:buFont typeface="Times" panose="02020603050405020304" pitchFamily="18" charset="0"/>
              <a:buChar char="-"/>
            </a:pP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Autorizzazione alle emissioni in atmosfera (art. 269 comma 2. </a:t>
            </a:r>
            <a:r>
              <a:rPr lang="it-IT" sz="20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D.Lgs</a:t>
            </a: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152/2006/art. 272 </a:t>
            </a:r>
            <a:r>
              <a:rPr lang="it-IT" sz="20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D.Lgs</a:t>
            </a: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152/2006)</a:t>
            </a:r>
          </a:p>
          <a:p>
            <a:pPr marL="342900" lvl="0" indent="-342900" algn="just">
              <a:lnSpc>
                <a:spcPct val="107000"/>
              </a:lnSpc>
              <a:buFont typeface="Times" panose="02020603050405020304" pitchFamily="18" charset="0"/>
              <a:buChar char="-"/>
            </a:pP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Comunicazioni materia di rifiuti (Semplificata - Art. 215 e 216 </a:t>
            </a:r>
            <a:r>
              <a:rPr lang="it-IT" sz="20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D.Lgs.</a:t>
            </a: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152/2006)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Times" panose="02020603050405020304" pitchFamily="18" charset="0"/>
              <a:buChar char="-"/>
            </a:pP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Comunicazione impatto acustico (Comunicazione o nulla osta di cui all'art. 8, commi 4 o comma 6, legge 26 ottobre 1995, n. 447)</a:t>
            </a:r>
          </a:p>
          <a:p>
            <a:pPr marL="342900" indent="-342900">
              <a:buAutoNum type="arabicPeriod"/>
            </a:pPr>
            <a:endParaRPr lang="it-IT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A3C75F7D-6E97-5900-727C-3C65A99ABC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2874" y="5767150"/>
            <a:ext cx="786452" cy="106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549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4755" y="245363"/>
            <a:ext cx="10515600" cy="646430"/>
          </a:xfrm>
          <a:prstGeom prst="rect">
            <a:avLst/>
          </a:prstGeom>
          <a:solidFill>
            <a:srgbClr val="2E5496"/>
          </a:solidFill>
        </p:spPr>
        <p:txBody>
          <a:bodyPr vert="horz" wrap="square" lIns="0" tIns="87630" rIns="0" bIns="0" rtlCol="0">
            <a:spAutoFit/>
          </a:bodyPr>
          <a:lstStyle/>
          <a:p>
            <a:pPr marL="118110" algn="ctr">
              <a:lnSpc>
                <a:spcPts val="2335"/>
              </a:lnSpc>
              <a:spcBef>
                <a:spcPts val="690"/>
              </a:spcBef>
            </a:pP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PROGETTO</a:t>
            </a:r>
            <a:r>
              <a:rPr sz="2000" spc="-6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DELIVERY</a:t>
            </a:r>
            <a:r>
              <a:rPr sz="2000" spc="-5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UNIT</a:t>
            </a:r>
            <a:r>
              <a:rPr sz="2000" spc="-5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NAZIONALE</a:t>
            </a:r>
            <a:endParaRPr sz="2000" dirty="0">
              <a:latin typeface="Calibri Light" panose="020F0302020204030204"/>
              <a:cs typeface="Calibri Light" panose="020F0302020204030204"/>
            </a:endParaRPr>
          </a:p>
          <a:p>
            <a:pPr marL="1905" algn="ctr">
              <a:lnSpc>
                <a:spcPts val="1615"/>
              </a:lnSpc>
            </a:pPr>
            <a:r>
              <a:rPr sz="1400" spc="-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CUP</a:t>
            </a:r>
            <a:r>
              <a:rPr sz="1400" spc="-7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J54B16000140007</a:t>
            </a:r>
            <a:endParaRPr sz="1400" dirty="0">
              <a:latin typeface="Calibri Light" panose="020F0302020204030204"/>
              <a:cs typeface="Calibri Light" panose="020F0302020204030204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88891" y="6059422"/>
            <a:ext cx="6274308" cy="68579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53539" y="6297548"/>
            <a:ext cx="1143000" cy="257174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069A068E-592B-5A86-FD90-F30601C13BBA}"/>
              </a:ext>
            </a:extLst>
          </p:cNvPr>
          <p:cNvSpPr txBox="1"/>
          <p:nvPr/>
        </p:nvSpPr>
        <p:spPr>
          <a:xfrm>
            <a:off x="1524000" y="1219200"/>
            <a:ext cx="8001000" cy="47295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it-IT" sz="24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Azioni sviluppate</a:t>
            </a:r>
            <a:r>
              <a:rPr lang="it-IT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it-IT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0215" algn="l"/>
              </a:tabLst>
            </a:pPr>
            <a:r>
              <a:rPr lang="it-IT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Sono state reperite le categorie ATECO degli impianti AUA autorizzati nel comune di Marcianise.</a:t>
            </a:r>
            <a:endParaRPr lang="it-IT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0215" algn="l"/>
              </a:tabLst>
            </a:pPr>
            <a:r>
              <a:rPr lang="it-IT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Sono state individuate le macrocategorie ATECO di ciascun impianto.</a:t>
            </a:r>
            <a:endParaRPr lang="it-IT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0215" algn="l"/>
              </a:tabLst>
            </a:pPr>
            <a:r>
              <a:rPr lang="it-IT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A ciascun impianto è stato assegnato il punteggio ATECO della corrispondente categoria secondo il seguente criterio: utilizzando come riferimento il lavoro dell’ARPA Emilia Romagna sono state considerate le categorie ATECO di primo e secondo livello </a:t>
            </a:r>
            <a:r>
              <a:rPr lang="it-IT" sz="24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cui </a:t>
            </a:r>
            <a:r>
              <a:rPr lang="it-IT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sono stati assegnati valori di rischio variabili da 0 a 5. </a:t>
            </a:r>
            <a:endParaRPr lang="it-IT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3BCDCEDD-E0DC-4B2C-6842-8B2A0CF1E4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82416" y="5665929"/>
            <a:ext cx="786452" cy="106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26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35A64076-7DF6-2F43-05FF-3AC9150530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914400"/>
            <a:ext cx="7467600" cy="5635705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E6120E57-7964-778C-75E3-B2522C389083}"/>
              </a:ext>
            </a:extLst>
          </p:cNvPr>
          <p:cNvSpPr txBox="1"/>
          <p:nvPr/>
        </p:nvSpPr>
        <p:spPr>
          <a:xfrm>
            <a:off x="2743200" y="381000"/>
            <a:ext cx="6094520" cy="4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it-IT" sz="24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Censimento</a:t>
            </a:r>
            <a:endParaRPr lang="it-IT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850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E6120E57-7964-778C-75E3-B2522C389083}"/>
              </a:ext>
            </a:extLst>
          </p:cNvPr>
          <p:cNvSpPr txBox="1"/>
          <p:nvPr/>
        </p:nvSpPr>
        <p:spPr>
          <a:xfrm>
            <a:off x="1143000" y="457200"/>
            <a:ext cx="6094520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it-IT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Censimento</a:t>
            </a:r>
            <a:endParaRPr lang="it-IT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6AA630DD-0233-488D-09EF-3879313D2D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76200"/>
            <a:ext cx="388323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437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4755" y="245363"/>
            <a:ext cx="10515600" cy="646430"/>
          </a:xfrm>
          <a:prstGeom prst="rect">
            <a:avLst/>
          </a:prstGeom>
          <a:solidFill>
            <a:srgbClr val="2E5496"/>
          </a:solidFill>
        </p:spPr>
        <p:txBody>
          <a:bodyPr vert="horz" wrap="square" lIns="0" tIns="87630" rIns="0" bIns="0" rtlCol="0">
            <a:spAutoFit/>
          </a:bodyPr>
          <a:lstStyle/>
          <a:p>
            <a:pPr marL="118110" algn="ctr">
              <a:lnSpc>
                <a:spcPts val="2335"/>
              </a:lnSpc>
              <a:spcBef>
                <a:spcPts val="690"/>
              </a:spcBef>
            </a:pP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PROGETTO</a:t>
            </a:r>
            <a:r>
              <a:rPr sz="2000" spc="-6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DELIVERY</a:t>
            </a:r>
            <a:r>
              <a:rPr sz="2000" spc="-5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UNIT</a:t>
            </a:r>
            <a:r>
              <a:rPr sz="2000" spc="-5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NAZIONALE</a:t>
            </a:r>
            <a:endParaRPr sz="2000" dirty="0">
              <a:latin typeface="Calibri Light" panose="020F0302020204030204"/>
              <a:cs typeface="Calibri Light" panose="020F0302020204030204"/>
            </a:endParaRPr>
          </a:p>
          <a:p>
            <a:pPr marL="1905" algn="ctr">
              <a:lnSpc>
                <a:spcPts val="1615"/>
              </a:lnSpc>
            </a:pPr>
            <a:r>
              <a:rPr sz="1400" spc="-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CUP</a:t>
            </a:r>
            <a:r>
              <a:rPr sz="1400" spc="-75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 Light" panose="020F0302020204030204"/>
                <a:cs typeface="Calibri Light" panose="020F0302020204030204"/>
              </a:rPr>
              <a:t>J54B16000140007</a:t>
            </a:r>
            <a:endParaRPr sz="1400" dirty="0">
              <a:latin typeface="Calibri Light" panose="020F0302020204030204"/>
              <a:cs typeface="Calibri Light" panose="020F0302020204030204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88891" y="6059422"/>
            <a:ext cx="6274308" cy="68579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53539" y="6297548"/>
            <a:ext cx="1143000" cy="257174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1DF43F3D-E4B0-5D2B-3B8B-6403096FD32E}"/>
              </a:ext>
            </a:extLst>
          </p:cNvPr>
          <p:cNvSpPr txBox="1"/>
          <p:nvPr/>
        </p:nvSpPr>
        <p:spPr>
          <a:xfrm>
            <a:off x="1653539" y="1219200"/>
            <a:ext cx="8077200" cy="40436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it-IT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it-IT" sz="24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Analisi di rischio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it-IT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 A. Analisi di rischio semplificata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it-IT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E’ stato elaborato  un indicatore di rischio semplificato che tiene conto dei seguenti fattori:</a:t>
            </a:r>
            <a:endParaRPr lang="it-IT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it-IT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Indicatore di impatto potenziale legato alla categoria di azienda (codice ATECO) (</a:t>
            </a:r>
            <a:r>
              <a:rPr lang="it-IT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rif.</a:t>
            </a:r>
            <a:r>
              <a:rPr lang="it-IT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il lavoro di ARPA AE).</a:t>
            </a:r>
            <a:endParaRPr lang="it-IT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</a:pPr>
            <a:r>
              <a:rPr lang="it-IT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Titolo autorizzativo</a:t>
            </a:r>
            <a:endParaRPr lang="it-IT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1F1FE618-78E0-E9EF-8186-AA8ED88EF2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69099" y="5584392"/>
            <a:ext cx="786452" cy="106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91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8D6D4AC7-03EC-675A-5013-C5B05C632F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799" y="304800"/>
            <a:ext cx="7480959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636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959</Words>
  <Application>Microsoft Office PowerPoint</Application>
  <PresentationFormat>Widescreen</PresentationFormat>
  <Paragraphs>127</Paragraphs>
  <Slides>24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33" baseType="lpstr">
      <vt:lpstr>Arial</vt:lpstr>
      <vt:lpstr>Calibri</vt:lpstr>
      <vt:lpstr>Calibri Light</vt:lpstr>
      <vt:lpstr>Courier New</vt:lpstr>
      <vt:lpstr>Symbol</vt:lpstr>
      <vt:lpstr>Times</vt:lpstr>
      <vt:lpstr>Times New Roman</vt:lpstr>
      <vt:lpstr>Office Theme</vt:lpstr>
      <vt:lpstr>Worksheet</vt:lpstr>
      <vt:lpstr>PROGETTO DELIVERY UNIT NAZIONALE CUP J54B16000140007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Titolo sezione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PROGETTO DELIVERY UNIT NAZIONALE_x000d_CUP J54B16000140007</dc:title>
  <dc:subject>webinar 27-4-2022</dc:subject>
  <dc:creator>gliuzzo</dc:creator>
  <cp:lastModifiedBy>Annarita Budelli</cp:lastModifiedBy>
  <cp:revision>125</cp:revision>
  <dcterms:created xsi:type="dcterms:W3CDTF">2022-04-22T13:17:00Z</dcterms:created>
  <dcterms:modified xsi:type="dcterms:W3CDTF">2022-11-18T04:49:05Z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2022-01-25T06:00:00Z</vt:filetime>
  </property>
  <property fmtid="{D5CDD505-2E9C-101B-9397-08002B2CF9AE}" pid="3" name="Creator">
    <vt:lpwstr>Microsoft® PowerPoint® per Microsoft 365</vt:lpwstr>
  </property>
  <property fmtid="{D5CDD505-2E9C-101B-9397-08002B2CF9AE}" pid="4" name="LastSaved">
    <vt:filetime>2022-04-22T06:00:00Z</vt:filetime>
  </property>
  <property fmtid="{D5CDD505-2E9C-101B-9397-08002B2CF9AE}" pid="5" name="ICV">
    <vt:lpwstr>C4E1602007304487ACB5001CD6CBE023</vt:lpwstr>
  </property>
  <property fmtid="{D5CDD505-2E9C-101B-9397-08002B2CF9AE}" pid="6" name="KSOProductBuildVer">
    <vt:lpwstr>1033-11.2.0.11074</vt:lpwstr>
  </property>
</Properties>
</file>