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71"/>
  </p:notesMasterIdLst>
  <p:sldIdLst>
    <p:sldId id="1506" r:id="rId2"/>
    <p:sldId id="1761" r:id="rId3"/>
    <p:sldId id="1733" r:id="rId4"/>
    <p:sldId id="1783" r:id="rId5"/>
    <p:sldId id="1784" r:id="rId6"/>
    <p:sldId id="1785" r:id="rId7"/>
    <p:sldId id="1786" r:id="rId8"/>
    <p:sldId id="1809" r:id="rId9"/>
    <p:sldId id="1810" r:id="rId10"/>
    <p:sldId id="1811" r:id="rId11"/>
    <p:sldId id="1812" r:id="rId12"/>
    <p:sldId id="1787" r:id="rId13"/>
    <p:sldId id="1788" r:id="rId14"/>
    <p:sldId id="1790" r:id="rId15"/>
    <p:sldId id="1789" r:id="rId16"/>
    <p:sldId id="1791" r:id="rId17"/>
    <p:sldId id="1792" r:id="rId18"/>
    <p:sldId id="1793" r:id="rId19"/>
    <p:sldId id="1794" r:id="rId20"/>
    <p:sldId id="1795" r:id="rId21"/>
    <p:sldId id="1796" r:id="rId22"/>
    <p:sldId id="1798" r:id="rId23"/>
    <p:sldId id="1799" r:id="rId24"/>
    <p:sldId id="1800" r:id="rId25"/>
    <p:sldId id="1801" r:id="rId26"/>
    <p:sldId id="1802" r:id="rId27"/>
    <p:sldId id="1803" r:id="rId28"/>
    <p:sldId id="1804" r:id="rId29"/>
    <p:sldId id="1805" r:id="rId30"/>
    <p:sldId id="1806" r:id="rId31"/>
    <p:sldId id="1807" r:id="rId32"/>
    <p:sldId id="1808" r:id="rId33"/>
    <p:sldId id="1689" r:id="rId34"/>
    <p:sldId id="1813" r:id="rId35"/>
    <p:sldId id="1763" r:id="rId36"/>
    <p:sldId id="1730" r:id="rId37"/>
    <p:sldId id="1731" r:id="rId38"/>
    <p:sldId id="1774" r:id="rId39"/>
    <p:sldId id="1775" r:id="rId40"/>
    <p:sldId id="1776" r:id="rId41"/>
    <p:sldId id="1777" r:id="rId42"/>
    <p:sldId id="1778" r:id="rId43"/>
    <p:sldId id="1779" r:id="rId44"/>
    <p:sldId id="1732" r:id="rId45"/>
    <p:sldId id="1772" r:id="rId46"/>
    <p:sldId id="1734" r:id="rId47"/>
    <p:sldId id="1735" r:id="rId48"/>
    <p:sldId id="1736" r:id="rId49"/>
    <p:sldId id="1725" r:id="rId50"/>
    <p:sldId id="1780" r:id="rId51"/>
    <p:sldId id="1739" r:id="rId52"/>
    <p:sldId id="1765" r:id="rId53"/>
    <p:sldId id="1766" r:id="rId54"/>
    <p:sldId id="1781" r:id="rId55"/>
    <p:sldId id="1767" r:id="rId56"/>
    <p:sldId id="1782" r:id="rId57"/>
    <p:sldId id="1768" r:id="rId58"/>
    <p:sldId id="1762" r:id="rId59"/>
    <p:sldId id="1737" r:id="rId60"/>
    <p:sldId id="1769" r:id="rId61"/>
    <p:sldId id="1662" r:id="rId62"/>
    <p:sldId id="1663" r:id="rId63"/>
    <p:sldId id="1665" r:id="rId64"/>
    <p:sldId id="1666" r:id="rId65"/>
    <p:sldId id="1667" r:id="rId66"/>
    <p:sldId id="1740" r:id="rId67"/>
    <p:sldId id="1741" r:id="rId68"/>
    <p:sldId id="1670" r:id="rId69"/>
    <p:sldId id="1505" r:id="rId70"/>
  </p:sldIdLst>
  <p:sldSz cx="9144000" cy="6858000" type="screen4x3"/>
  <p:notesSz cx="6858000"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0033CC"/>
    <a:srgbClr val="0066FF"/>
    <a:srgbClr val="FF3300"/>
    <a:srgbClr val="3333CC"/>
    <a:srgbClr val="333399"/>
    <a:srgbClr val="FFFF66"/>
    <a:srgbClr val="FFCC66"/>
    <a:srgbClr val="CC0000"/>
    <a:srgbClr val="D6D9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Stile chi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Stile chiaro 3 - Colore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09" autoAdjust="0"/>
    <p:restoredTop sz="99824" autoAdjust="0"/>
  </p:normalViewPr>
  <p:slideViewPr>
    <p:cSldViewPr>
      <p:cViewPr varScale="1">
        <p:scale>
          <a:sx n="63" d="100"/>
          <a:sy n="63" d="100"/>
        </p:scale>
        <p:origin x="1168"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it-IT"/>
          </a:p>
        </p:txBody>
      </p:sp>
      <p:sp>
        <p:nvSpPr>
          <p:cNvPr id="9219"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it-IT"/>
          </a:p>
        </p:txBody>
      </p:sp>
      <p:sp>
        <p:nvSpPr>
          <p:cNvPr id="77828"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714875"/>
            <a:ext cx="5486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it-IT"/>
          </a:p>
        </p:txBody>
      </p:sp>
      <p:sp>
        <p:nvSpPr>
          <p:cNvPr id="9223" name="Rectangle 7"/>
          <p:cNvSpPr>
            <a:spLocks noGrp="1" noChangeArrowheads="1"/>
          </p:cNvSpPr>
          <p:nvPr>
            <p:ph type="sldNum" sz="quarter" idx="5"/>
          </p:nvPr>
        </p:nvSpPr>
        <p:spPr bwMode="auto">
          <a:xfrm>
            <a:off x="3884613"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34DDAFD-6C8E-435C-94C7-A1BC3E5B0090}" type="slidenum">
              <a:rPr lang="it-IT"/>
              <a:pPr>
                <a:defRPr/>
              </a:pPr>
              <a:t>‹N›</a:t>
            </a:fld>
            <a:endParaRPr lang="it-IT"/>
          </a:p>
        </p:txBody>
      </p:sp>
    </p:spTree>
    <p:extLst>
      <p:ext uri="{BB962C8B-B14F-4D97-AF65-F5344CB8AC3E}">
        <p14:creationId xmlns:p14="http://schemas.microsoft.com/office/powerpoint/2010/main" val="12791856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11"/>
          <p:cNvSpPr>
            <a:spLocks noGrp="1" noChangeArrowheads="1"/>
          </p:cNvSpPr>
          <p:nvPr>
            <p:ph type="sldNum" sz="quarter"/>
          </p:nvPr>
        </p:nvSpPr>
        <p:spPr>
          <a:noFill/>
        </p:spPr>
        <p:txBody>
          <a:bodyPr/>
          <a:lstStyle/>
          <a:p>
            <a:fld id="{9991BBF1-0899-47B5-A0A3-F0DC06538B24}" type="slidenum">
              <a:rPr lang="it-IT" smtClean="0">
                <a:cs typeface="Arial" pitchFamily="34" charset="0"/>
              </a:rPr>
              <a:pPr/>
              <a:t>1</a:t>
            </a:fld>
            <a:endParaRPr lang="it-IT">
              <a:cs typeface="Arial" pitchFamily="34" charset="0"/>
            </a:endParaRPr>
          </a:p>
        </p:txBody>
      </p:sp>
      <p:sp>
        <p:nvSpPr>
          <p:cNvPr id="189443" name="Text Box 1"/>
          <p:cNvSpPr txBox="1">
            <a:spLocks noChangeArrowheads="1"/>
          </p:cNvSpPr>
          <p:nvPr/>
        </p:nvSpPr>
        <p:spPr bwMode="auto">
          <a:xfrm>
            <a:off x="3806143" y="9360537"/>
            <a:ext cx="2907426" cy="488321"/>
          </a:xfrm>
          <a:prstGeom prst="rect">
            <a:avLst/>
          </a:prstGeom>
          <a:noFill/>
          <a:ln w="9525">
            <a:noFill/>
            <a:round/>
            <a:headEnd/>
            <a:tailEnd/>
          </a:ln>
        </p:spPr>
        <p:txBody>
          <a:bodyPr lIns="89676" tIns="46632" rIns="89676" bIns="46632" anchor="b"/>
          <a:lstStyle/>
          <a:p>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fld id="{206420CC-B58B-40E4-ACA4-4BD767055B24}" type="slidenum">
              <a:rPr lang="it-IT">
                <a:solidFill>
                  <a:srgbClr val="000000"/>
                </a:solidFill>
                <a:latin typeface="Calibri" pitchFamily="34" charset="0"/>
                <a:cs typeface="Arial" pitchFamily="34" charset="0"/>
              </a:rPr>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t>1</a:t>
            </a:fld>
            <a:endParaRPr lang="it-IT" dirty="0">
              <a:solidFill>
                <a:srgbClr val="000000"/>
              </a:solidFill>
              <a:latin typeface="Calibri" pitchFamily="34" charset="0"/>
              <a:cs typeface="Arial" pitchFamily="34" charset="0"/>
            </a:endParaRPr>
          </a:p>
        </p:txBody>
      </p:sp>
      <p:sp>
        <p:nvSpPr>
          <p:cNvPr id="189444" name="Text Box 2"/>
          <p:cNvSpPr txBox="1">
            <a:spLocks noChangeArrowheads="1"/>
          </p:cNvSpPr>
          <p:nvPr/>
        </p:nvSpPr>
        <p:spPr bwMode="auto">
          <a:xfrm>
            <a:off x="1119454" y="738824"/>
            <a:ext cx="4480969" cy="3695700"/>
          </a:xfrm>
          <a:prstGeom prst="rect">
            <a:avLst/>
          </a:prstGeom>
          <a:solidFill>
            <a:srgbClr val="FFFFFF"/>
          </a:solidFill>
          <a:ln w="9360">
            <a:solidFill>
              <a:srgbClr val="000000"/>
            </a:solidFill>
            <a:miter lim="800000"/>
            <a:headEnd/>
            <a:tailEnd/>
          </a:ln>
        </p:spPr>
        <p:txBody>
          <a:bodyPr wrap="none" lIns="91111" tIns="45555" rIns="91111" bIns="45555" anchor="ctr"/>
          <a:lstStyle/>
          <a:p>
            <a:endParaRPr lang="it-IT"/>
          </a:p>
        </p:txBody>
      </p:sp>
      <p:sp>
        <p:nvSpPr>
          <p:cNvPr id="189445" name="Rectangle 3"/>
          <p:cNvSpPr>
            <a:spLocks noGrp="1" noChangeArrowheads="1"/>
          </p:cNvSpPr>
          <p:nvPr>
            <p:ph type="body"/>
          </p:nvPr>
        </p:nvSpPr>
        <p:spPr>
          <a:xfrm>
            <a:off x="671672" y="4681855"/>
            <a:ext cx="5373378" cy="4531236"/>
          </a:xfrm>
          <a:noFill/>
          <a:ln/>
        </p:spPr>
        <p:txBody>
          <a:bodyPr wrap="none" anchor="ctr"/>
          <a:lstStyle/>
          <a:p>
            <a:endParaRPr lang="it-IT"/>
          </a:p>
        </p:txBody>
      </p:sp>
      <p:sp>
        <p:nvSpPr>
          <p:cNvPr id="189446" name="Text Box 4"/>
          <p:cNvSpPr txBox="1">
            <a:spLocks noChangeArrowheads="1"/>
          </p:cNvSpPr>
          <p:nvPr/>
        </p:nvSpPr>
        <p:spPr bwMode="auto">
          <a:xfrm>
            <a:off x="3806143" y="9360538"/>
            <a:ext cx="2912157" cy="493078"/>
          </a:xfrm>
          <a:prstGeom prst="rect">
            <a:avLst/>
          </a:prstGeom>
          <a:noFill/>
          <a:ln w="9525">
            <a:noFill/>
            <a:round/>
            <a:headEnd/>
            <a:tailEnd/>
          </a:ln>
        </p:spPr>
        <p:txBody>
          <a:bodyPr lIns="89676" tIns="46632" rIns="89676" bIns="46632" anchor="b"/>
          <a:lstStyle/>
          <a:p>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fld id="{3A76991C-71AF-45F0-AE32-306A6ABEDAF3}" type="slidenum">
              <a:rPr lang="en-US">
                <a:solidFill>
                  <a:srgbClr val="000000"/>
                </a:solidFill>
                <a:latin typeface="Calibri" pitchFamily="34" charset="0"/>
              </a:rPr>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t>1</a:t>
            </a:fld>
            <a:endParaRPr lang="en-US" dirty="0">
              <a:solidFill>
                <a:srgbClr val="000000"/>
              </a:solidFill>
              <a:latin typeface="Calibri" pitchFamily="34" charset="0"/>
            </a:endParaRPr>
          </a:p>
        </p:txBody>
      </p:sp>
    </p:spTree>
    <p:extLst>
      <p:ext uri="{BB962C8B-B14F-4D97-AF65-F5344CB8AC3E}">
        <p14:creationId xmlns:p14="http://schemas.microsoft.com/office/powerpoint/2010/main" val="1721584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Segnaposto immagine diapositiva 1"/>
          <p:cNvSpPr>
            <a:spLocks noGrp="1" noRot="1" noChangeAspect="1" noTextEdit="1"/>
          </p:cNvSpPr>
          <p:nvPr>
            <p:ph type="sldImg"/>
          </p:nvPr>
        </p:nvSpPr>
        <p:spPr>
          <a:ln/>
        </p:spPr>
      </p:sp>
      <p:sp>
        <p:nvSpPr>
          <p:cNvPr id="302083" name="Segnaposto note 2"/>
          <p:cNvSpPr>
            <a:spLocks noGrp="1"/>
          </p:cNvSpPr>
          <p:nvPr>
            <p:ph type="body" idx="1"/>
          </p:nvPr>
        </p:nvSpPr>
        <p:spPr>
          <a:noFill/>
          <a:ln/>
        </p:spPr>
        <p:txBody>
          <a:bodyPr/>
          <a:lstStyle/>
          <a:p>
            <a:endParaRPr lang="it-IT"/>
          </a:p>
        </p:txBody>
      </p:sp>
      <p:sp>
        <p:nvSpPr>
          <p:cNvPr id="302084" name="Segnaposto numero diapositiva 3"/>
          <p:cNvSpPr>
            <a:spLocks noGrp="1"/>
          </p:cNvSpPr>
          <p:nvPr>
            <p:ph type="sldNum" sz="quarter"/>
          </p:nvPr>
        </p:nvSpPr>
        <p:spPr>
          <a:noFill/>
        </p:spPr>
        <p:txBody>
          <a:bodyPr/>
          <a:lstStyle/>
          <a:p>
            <a:fld id="{AEC9DBB0-3757-412F-B01B-D6905669C7C8}" type="slidenum">
              <a:rPr lang="en-US" smtClean="0">
                <a:cs typeface="Arial" pitchFamily="34" charset="0"/>
              </a:rPr>
              <a:pPr/>
              <a:t>69</a:t>
            </a:fld>
            <a:endParaRPr lang="en-US">
              <a:cs typeface="Arial" pitchFamily="34" charset="0"/>
            </a:endParaRPr>
          </a:p>
        </p:txBody>
      </p:sp>
    </p:spTree>
    <p:extLst>
      <p:ext uri="{BB962C8B-B14F-4D97-AF65-F5344CB8AC3E}">
        <p14:creationId xmlns:p14="http://schemas.microsoft.com/office/powerpoint/2010/main" val="3055145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9401B92-E4BA-471C-8D80-8B576006C1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68EA9934-59B3-4F29-8DF2-FFB79123904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C3D8E85-FD41-47EF-8B42-6BC27E58E944}"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B3108C5-7934-426C-BB12-5076A9AA07D9}"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706090"/>
          </a:xfrm>
        </p:spPr>
        <p:txBody>
          <a:bodyPr/>
          <a:lstStyle>
            <a:lvl1pPr>
              <a:defRPr sz="3200" b="1">
                <a:solidFill>
                  <a:srgbClr val="FF0000"/>
                </a:solidFill>
                <a:latin typeface="Calibri" panose="020F0502020204030204" pitchFamily="34" charset="0"/>
                <a:cs typeface="Calibri" panose="020F0502020204030204" pitchFamily="34" charset="0"/>
              </a:defRPr>
            </a:lvl1pPr>
          </a:lstStyle>
          <a:p>
            <a:r>
              <a:rPr lang="it-IT" dirty="0"/>
              <a:t>Fare clic per modificare lo stile del titolo</a:t>
            </a:r>
          </a:p>
        </p:txBody>
      </p:sp>
      <p:sp>
        <p:nvSpPr>
          <p:cNvPr id="3" name="Segnaposto contenuto 2"/>
          <p:cNvSpPr>
            <a:spLocks noGrp="1"/>
          </p:cNvSpPr>
          <p:nvPr>
            <p:ph idx="1"/>
          </p:nvPr>
        </p:nvSpPr>
        <p:spPr>
          <a:xfrm>
            <a:off x="457200" y="1124744"/>
            <a:ext cx="8229600" cy="5001419"/>
          </a:xfrm>
        </p:spPr>
        <p:txBody>
          <a:bodyPr/>
          <a:lstStyle>
            <a:lvl1pPr algn="just">
              <a:defRPr sz="2400">
                <a:latin typeface="Calibri" panose="020F0502020204030204" pitchFamily="34" charset="0"/>
                <a:cs typeface="Calibri" panose="020F0502020204030204" pitchFamily="34" charset="0"/>
              </a:defRPr>
            </a:lvl1pPr>
            <a:lvl2pPr algn="just">
              <a:defRPr sz="2000">
                <a:latin typeface="Calibri" panose="020F0502020204030204" pitchFamily="34" charset="0"/>
                <a:cs typeface="Calibri" panose="020F0502020204030204" pitchFamily="34" charset="0"/>
              </a:defRPr>
            </a:lvl2pPr>
            <a:lvl3pPr algn="just">
              <a:defRPr sz="1800">
                <a:latin typeface="Calibri" panose="020F0502020204030204" pitchFamily="34" charset="0"/>
                <a:cs typeface="Calibri" panose="020F0502020204030204" pitchFamily="34" charset="0"/>
              </a:defRPr>
            </a:lvl3pPr>
            <a:lvl4pPr algn="just">
              <a:defRPr>
                <a:latin typeface="Calibri" panose="020F0502020204030204" pitchFamily="34" charset="0"/>
                <a:cs typeface="Calibri" panose="020F0502020204030204" pitchFamily="34" charset="0"/>
              </a:defRPr>
            </a:lvl4pPr>
            <a:lvl5pPr algn="just">
              <a:defRPr>
                <a:latin typeface="Calibri" panose="020F0502020204030204" pitchFamily="34" charset="0"/>
                <a:cs typeface="Calibri" panose="020F0502020204030204" pitchFamily="34" charset="0"/>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310BEF9C-E8AA-4320-831E-DA3F969F0A12}"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B99E5C10-DF0C-4D43-A82D-91715331A7B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10C3D6B-B2BE-40F6-93FA-540A2EF443B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8"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604A3937-76AD-4565-BC01-6D579F63566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4"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6C26F44F-9379-481D-B60E-D1932F666C27}"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3"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7E44A29D-A808-4134-AE18-98D4CFE76AB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A478A38-0CC8-4023-9053-C551D0A4950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39EF356F-6C0C-4A11-AA11-C4E7FCA7F3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charset="0"/>
                <a:cs typeface="+mn-cs"/>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cs typeface="+mn-cs"/>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cs typeface="+mn-cs"/>
              </a:defRPr>
            </a:lvl1pPr>
          </a:lstStyle>
          <a:p>
            <a:pPr>
              <a:defRPr/>
            </a:pPr>
            <a:fld id="{88BCA828-E31F-4DAB-BF76-C915851720B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 id="2147484416"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467544" y="2205162"/>
            <a:ext cx="8280920" cy="2303958"/>
          </a:xfrm>
          <a:prstGeom prst="rect">
            <a:avLst/>
          </a:prstGeom>
          <a:noFill/>
          <a:ln w="9525">
            <a:noFill/>
            <a:round/>
            <a:headEnd/>
            <a:tailEnd/>
          </a:ln>
        </p:spPr>
        <p:txBody>
          <a:bodyPr lIns="90000" tIns="46800" rIns="90000" bIns="46800" anchor="ct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800" b="1" dirty="0">
              <a:solidFill>
                <a:srgbClr val="000000"/>
              </a:solidFill>
              <a:latin typeface="Calibri" pitchFamily="34" charset="0"/>
            </a:endParaRP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rPr>
              <a:t>LA PROGRAMMAZIONE DEI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rPr>
              <a:t>FONDI STRUTTURALI 2014-2020</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800" b="1" dirty="0"/>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chemeClr val="accent2"/>
                </a:solidFill>
              </a:rPr>
              <a:t>IV giornata </a:t>
            </a:r>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chemeClr val="accent2"/>
                </a:solidFill>
              </a:rPr>
              <a:t>La programmazione dei Fondi 2021-2027</a:t>
            </a:r>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800" b="1" dirty="0">
              <a:latin typeface="Calibri" pitchFamily="34" charset="0"/>
              <a:cs typeface="Calibri" pitchFamily="34" charset="0"/>
            </a:endParaRPr>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cs typeface="Calibri" pitchFamily="34" charset="0"/>
              </a:rPr>
              <a:t> Lorenzo Improta</a:t>
            </a:r>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cs typeface="Calibri" pitchFamily="34" charset="0"/>
              </a:rPr>
              <a:t>Michele Nicolaj </a:t>
            </a:r>
          </a:p>
        </p:txBody>
      </p:sp>
      <p:sp>
        <p:nvSpPr>
          <p:cNvPr id="15363" name="Text Box 2"/>
          <p:cNvSpPr txBox="1">
            <a:spLocks noChangeArrowheads="1"/>
          </p:cNvSpPr>
          <p:nvPr/>
        </p:nvSpPr>
        <p:spPr bwMode="auto">
          <a:xfrm>
            <a:off x="900113" y="5661247"/>
            <a:ext cx="7335837" cy="791941"/>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i="1" dirty="0">
                <a:solidFill>
                  <a:srgbClr val="3333CC"/>
                </a:solidFill>
                <a:latin typeface="Calibri" pitchFamily="34" charset="0"/>
              </a:rPr>
              <a:t>2 luglio 2020</a:t>
            </a:r>
          </a:p>
        </p:txBody>
      </p:sp>
      <p:sp>
        <p:nvSpPr>
          <p:cNvPr id="15364" name="Text Box 3"/>
          <p:cNvSpPr txBox="1">
            <a:spLocks noChangeArrowheads="1"/>
          </p:cNvSpPr>
          <p:nvPr/>
        </p:nvSpPr>
        <p:spPr bwMode="auto">
          <a:xfrm>
            <a:off x="6553200" y="6248400"/>
            <a:ext cx="1903413" cy="455613"/>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030D3EF-0F0D-4AF5-B079-447ACF97BBC9}" type="slidenum">
              <a:rPr lang="it-IT" sz="1200">
                <a:solidFill>
                  <a:srgbClr val="898989"/>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it-IT" sz="1200">
              <a:solidFill>
                <a:srgbClr val="898989"/>
              </a:solidFill>
              <a:latin typeface="Calibri" pitchFamily="34" charset="0"/>
            </a:endParaRPr>
          </a:p>
        </p:txBody>
      </p:sp>
      <p:grpSp>
        <p:nvGrpSpPr>
          <p:cNvPr id="7" name="Group 1">
            <a:extLst>
              <a:ext uri="{FF2B5EF4-FFF2-40B4-BE49-F238E27FC236}">
                <a16:creationId xmlns:a16="http://schemas.microsoft.com/office/drawing/2014/main" id="{114866DA-82FB-45FC-8E22-2F30255DC621}"/>
              </a:ext>
            </a:extLst>
          </p:cNvPr>
          <p:cNvGrpSpPr>
            <a:grpSpLocks/>
          </p:cNvGrpSpPr>
          <p:nvPr/>
        </p:nvGrpSpPr>
        <p:grpSpPr bwMode="auto">
          <a:xfrm>
            <a:off x="216024" y="0"/>
            <a:ext cx="4283968" cy="1988840"/>
            <a:chOff x="0" y="0"/>
            <a:chExt cx="5424" cy="2050"/>
          </a:xfrm>
        </p:grpSpPr>
        <p:pic>
          <p:nvPicPr>
            <p:cNvPr id="8" name="Picture 4">
              <a:extLst>
                <a:ext uri="{FF2B5EF4-FFF2-40B4-BE49-F238E27FC236}">
                  <a16:creationId xmlns:a16="http://schemas.microsoft.com/office/drawing/2014/main" id="{1DEFFD56-AEE0-4E17-99FB-85EAFC803E86}"/>
                </a:ext>
              </a:extLst>
            </p:cNvPr>
            <p:cNvPicPr>
              <a:picLocks noChangeAspect="1" noChangeArrowheads="1"/>
            </p:cNvPicPr>
            <p:nvPr/>
          </p:nvPicPr>
          <p:blipFill>
            <a:blip r:embed="rId3" cstate="print"/>
            <a:srcRect/>
            <a:stretch>
              <a:fillRect/>
            </a:stretch>
          </p:blipFill>
          <p:spPr bwMode="auto">
            <a:xfrm>
              <a:off x="0" y="0"/>
              <a:ext cx="5424" cy="2050"/>
            </a:xfrm>
            <a:prstGeom prst="rect">
              <a:avLst/>
            </a:prstGeom>
            <a:noFill/>
          </p:spPr>
        </p:pic>
        <p:pic>
          <p:nvPicPr>
            <p:cNvPr id="9" name="Picture 3">
              <a:extLst>
                <a:ext uri="{FF2B5EF4-FFF2-40B4-BE49-F238E27FC236}">
                  <a16:creationId xmlns:a16="http://schemas.microsoft.com/office/drawing/2014/main" id="{EB1BE206-4FB3-41DF-A08E-C12D9A934F42}"/>
                </a:ext>
              </a:extLst>
            </p:cNvPr>
            <p:cNvPicPr>
              <a:picLocks noChangeAspect="1" noChangeArrowheads="1"/>
            </p:cNvPicPr>
            <p:nvPr/>
          </p:nvPicPr>
          <p:blipFill>
            <a:blip r:embed="rId4" cstate="print"/>
            <a:srcRect/>
            <a:stretch>
              <a:fillRect/>
            </a:stretch>
          </p:blipFill>
          <p:spPr bwMode="auto">
            <a:xfrm>
              <a:off x="2369" y="0"/>
              <a:ext cx="684" cy="770"/>
            </a:xfrm>
            <a:prstGeom prst="rect">
              <a:avLst/>
            </a:prstGeom>
            <a:noFill/>
          </p:spPr>
        </p:pic>
        <p:sp>
          <p:nvSpPr>
            <p:cNvPr id="10" name="Text Box 2">
              <a:extLst>
                <a:ext uri="{FF2B5EF4-FFF2-40B4-BE49-F238E27FC236}">
                  <a16:creationId xmlns:a16="http://schemas.microsoft.com/office/drawing/2014/main" id="{89F046B6-456F-45BC-B060-7F11F8D19B4E}"/>
                </a:ext>
              </a:extLst>
            </p:cNvPr>
            <p:cNvSpPr txBox="1">
              <a:spLocks noChangeArrowheads="1"/>
            </p:cNvSpPr>
            <p:nvPr/>
          </p:nvSpPr>
          <p:spPr bwMode="auto">
            <a:xfrm>
              <a:off x="0" y="850"/>
              <a:ext cx="5229" cy="1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dirty="0">
                  <a:ln>
                    <a:noFill/>
                  </a:ln>
                  <a:solidFill>
                    <a:srgbClr val="006600"/>
                  </a:solidFill>
                  <a:effectLst/>
                  <a:latin typeface="Arial" pitchFamily="34" charset="0"/>
                  <a:ea typeface="Calibri" pitchFamily="34" charset="0"/>
                  <a:cs typeface="Arial" pitchFamily="34" charset="0"/>
                </a:rPr>
                <a:t>Regione Calabria</a:t>
              </a:r>
              <a:endParaRPr kumimoji="0" lang="it-IT"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100" b="0" i="1" u="none" strike="noStrike" cap="none" normalizeH="0" baseline="0" dirty="0">
                  <a:ln>
                    <a:noFill/>
                  </a:ln>
                  <a:solidFill>
                    <a:srgbClr val="006600"/>
                  </a:solidFill>
                  <a:effectLst/>
                  <a:latin typeface="Arial" pitchFamily="34" charset="0"/>
                  <a:ea typeface="Calibri" pitchFamily="34" charset="0"/>
                  <a:cs typeface="Arial" pitchFamily="34" charset="0"/>
                </a:rPr>
                <a:t>Dipartimento Organizzazione e Risorse Umane Settore Gestione Giuridica del Personale Formazione e Sviluppo Risorse Umane</a:t>
              </a:r>
              <a:endParaRPr kumimoji="0" lang="it-IT" sz="1800" b="0" i="0" u="none" strike="noStrike" cap="none" normalizeH="0" baseline="0" dirty="0">
                <a:ln>
                  <a:noFill/>
                </a:ln>
                <a:solidFill>
                  <a:schemeClr val="tx1"/>
                </a:solidFill>
                <a:effectLst/>
                <a:latin typeface="Arial" pitchFamily="34" charset="0"/>
                <a:cs typeface="Arial" pitchFamily="34" charset="0"/>
              </a:endParaRPr>
            </a:p>
          </p:txBody>
        </p:sp>
      </p:grpSp>
      <p:grpSp>
        <p:nvGrpSpPr>
          <p:cNvPr id="11" name="Group 7">
            <a:extLst>
              <a:ext uri="{FF2B5EF4-FFF2-40B4-BE49-F238E27FC236}">
                <a16:creationId xmlns:a16="http://schemas.microsoft.com/office/drawing/2014/main" id="{EA4EAF19-73F0-4A6A-9CC8-C65519CFA95D}"/>
              </a:ext>
            </a:extLst>
          </p:cNvPr>
          <p:cNvGrpSpPr>
            <a:grpSpLocks/>
          </p:cNvGrpSpPr>
          <p:nvPr/>
        </p:nvGrpSpPr>
        <p:grpSpPr bwMode="auto">
          <a:xfrm>
            <a:off x="5652120" y="276572"/>
            <a:ext cx="2994025" cy="992188"/>
            <a:chOff x="0" y="0"/>
            <a:chExt cx="4716" cy="1563"/>
          </a:xfrm>
        </p:grpSpPr>
        <p:pic>
          <p:nvPicPr>
            <p:cNvPr id="12" name="Picture 9">
              <a:extLst>
                <a:ext uri="{FF2B5EF4-FFF2-40B4-BE49-F238E27FC236}">
                  <a16:creationId xmlns:a16="http://schemas.microsoft.com/office/drawing/2014/main" id="{4806D04E-560B-4431-9FB4-0CCFA44B01F3}"/>
                </a:ext>
              </a:extLst>
            </p:cNvPr>
            <p:cNvPicPr>
              <a:picLocks noChangeAspect="1" noChangeArrowheads="1"/>
            </p:cNvPicPr>
            <p:nvPr/>
          </p:nvPicPr>
          <p:blipFill>
            <a:blip r:embed="rId5" cstate="print"/>
            <a:srcRect/>
            <a:stretch>
              <a:fillRect/>
            </a:stretch>
          </p:blipFill>
          <p:spPr bwMode="auto">
            <a:xfrm>
              <a:off x="0" y="0"/>
              <a:ext cx="4716" cy="1562"/>
            </a:xfrm>
            <a:prstGeom prst="rect">
              <a:avLst/>
            </a:prstGeom>
            <a:noFill/>
          </p:spPr>
        </p:pic>
        <p:pic>
          <p:nvPicPr>
            <p:cNvPr id="13" name="Picture 8">
              <a:extLst>
                <a:ext uri="{FF2B5EF4-FFF2-40B4-BE49-F238E27FC236}">
                  <a16:creationId xmlns:a16="http://schemas.microsoft.com/office/drawing/2014/main" id="{11F384B1-15E8-41B9-8243-3EFBC205D903}"/>
                </a:ext>
              </a:extLst>
            </p:cNvPr>
            <p:cNvPicPr>
              <a:picLocks noChangeAspect="1" noChangeArrowheads="1"/>
            </p:cNvPicPr>
            <p:nvPr/>
          </p:nvPicPr>
          <p:blipFill>
            <a:blip r:embed="rId6" cstate="print"/>
            <a:srcRect/>
            <a:stretch>
              <a:fillRect/>
            </a:stretch>
          </p:blipFill>
          <p:spPr bwMode="auto">
            <a:xfrm>
              <a:off x="415" y="233"/>
              <a:ext cx="3883" cy="970"/>
            </a:xfrm>
            <a:prstGeom prst="rect">
              <a:avLst/>
            </a:prstGeom>
            <a:noFill/>
          </p:spPr>
        </p:pic>
      </p:grpSp>
    </p:spTree>
    <p:extLst>
      <p:ext uri="{BB962C8B-B14F-4D97-AF65-F5344CB8AC3E}">
        <p14:creationId xmlns:p14="http://schemas.microsoft.com/office/powerpoint/2010/main" val="346383637"/>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476251"/>
          </a:xfrm>
        </p:spPr>
        <p:txBody>
          <a:bodyPr/>
          <a:lstStyle/>
          <a:p>
            <a:r>
              <a:rPr lang="it-IT" dirty="0"/>
              <a:t>Allegato X - Requisiti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10</a:t>
            </a:fld>
            <a:endParaRPr lang="it-IT"/>
          </a:p>
        </p:txBody>
      </p:sp>
      <p:graphicFrame>
        <p:nvGraphicFramePr>
          <p:cNvPr id="3" name="Tabella 2">
            <a:extLst>
              <a:ext uri="{FF2B5EF4-FFF2-40B4-BE49-F238E27FC236}">
                <a16:creationId xmlns:a16="http://schemas.microsoft.com/office/drawing/2014/main" id="{D190DDF9-0F83-491A-81A4-147052DFE239}"/>
              </a:ext>
            </a:extLst>
          </p:cNvPr>
          <p:cNvGraphicFramePr>
            <a:graphicFrameLocks noGrp="1"/>
          </p:cNvGraphicFramePr>
          <p:nvPr>
            <p:extLst>
              <p:ext uri="{D42A27DB-BD31-4B8C-83A1-F6EECF244321}">
                <p14:modId xmlns:p14="http://schemas.microsoft.com/office/powerpoint/2010/main" val="3312938698"/>
              </p:ext>
            </p:extLst>
          </p:nvPr>
        </p:nvGraphicFramePr>
        <p:xfrm>
          <a:off x="467544" y="836712"/>
          <a:ext cx="8065008" cy="4824536"/>
        </p:xfrm>
        <a:graphic>
          <a:graphicData uri="http://schemas.openxmlformats.org/drawingml/2006/table">
            <a:tbl>
              <a:tblPr firstRow="1" firstCol="1" bandRow="1">
                <a:tableStyleId>{ED083AE6-46FA-4A59-8FB0-9F97EB10719F}</a:tableStyleId>
              </a:tblPr>
              <a:tblGrid>
                <a:gridCol w="396798">
                  <a:extLst>
                    <a:ext uri="{9D8B030D-6E8A-4147-A177-3AD203B41FA5}">
                      <a16:colId xmlns:a16="http://schemas.microsoft.com/office/drawing/2014/main" val="3372897056"/>
                    </a:ext>
                  </a:extLst>
                </a:gridCol>
                <a:gridCol w="6948018">
                  <a:extLst>
                    <a:ext uri="{9D8B030D-6E8A-4147-A177-3AD203B41FA5}">
                      <a16:colId xmlns:a16="http://schemas.microsoft.com/office/drawing/2014/main" val="3112205367"/>
                    </a:ext>
                  </a:extLst>
                </a:gridCol>
                <a:gridCol w="720192">
                  <a:extLst>
                    <a:ext uri="{9D8B030D-6E8A-4147-A177-3AD203B41FA5}">
                      <a16:colId xmlns:a16="http://schemas.microsoft.com/office/drawing/2014/main" val="1730503894"/>
                    </a:ext>
                  </a:extLst>
                </a:gridCol>
              </a:tblGrid>
              <a:tr h="2448511">
                <a:tc>
                  <a:txBody>
                    <a:bodyPr/>
                    <a:lstStyle/>
                    <a:p>
                      <a:pPr algn="just">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11</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effectLst/>
                          <a:latin typeface="Calibri" panose="020F0502020204030204" pitchFamily="34" charset="0"/>
                          <a:cs typeface="Calibri" panose="020F0502020204030204" pitchFamily="34" charset="0"/>
                        </a:rPr>
                        <a:t>Adeguata separazione delle funzioni e indipendenza funzionale tra l'autorità di audit (e qualsiasi altro organismo di audit o controllo sul quale l'autorità di audit fa affidamento ed esercita supervisione, se del caso) e le altre autorità del programma e il lavoro di audit eseguito secondo gli standard internazionalmente riconosciuti in materia.</a:t>
                      </a:r>
                      <a:endParaRPr lang="it-IT" sz="2200" b="0" dirty="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ctr">
                        <a:lnSpc>
                          <a:spcPct val="115000"/>
                        </a:lnSpc>
                        <a:spcBef>
                          <a:spcPts val="300"/>
                        </a:spcBef>
                        <a:spcAft>
                          <a:spcPts val="300"/>
                        </a:spcAft>
                      </a:pPr>
                      <a:r>
                        <a:rPr lang="it-IT" sz="2200" b="0" dirty="0" err="1">
                          <a:effectLst/>
                          <a:latin typeface="Calibri" panose="020F0502020204030204" pitchFamily="34" charset="0"/>
                          <a:cs typeface="Calibri" panose="020F0502020204030204" pitchFamily="34" charset="0"/>
                        </a:rPr>
                        <a:t>AdA</a:t>
                      </a:r>
                      <a:endParaRPr lang="it-IT" sz="2200" b="0" dirty="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1672015497"/>
                  </a:ext>
                </a:extLst>
              </a:tr>
              <a:tr h="387950">
                <a:tc>
                  <a:txBody>
                    <a:bodyPr/>
                    <a:lstStyle/>
                    <a:p>
                      <a:pPr algn="just">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12</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Audit adeguati dei sistemi</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AdA</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4062321301"/>
                  </a:ext>
                </a:extLst>
              </a:tr>
              <a:tr h="387950">
                <a:tc>
                  <a:txBody>
                    <a:bodyPr/>
                    <a:lstStyle/>
                    <a:p>
                      <a:pPr algn="just">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13</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Audit adeguati delle operazioni</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AdA</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3294369347"/>
                  </a:ext>
                </a:extLst>
              </a:tr>
              <a:tr h="387950">
                <a:tc>
                  <a:txBody>
                    <a:bodyPr/>
                    <a:lstStyle/>
                    <a:p>
                      <a:pPr algn="just">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14</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Audit adeguati dei conti</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AdA</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1625782132"/>
                  </a:ext>
                </a:extLst>
              </a:tr>
              <a:tr h="1212175">
                <a:tc>
                  <a:txBody>
                    <a:bodyPr/>
                    <a:lstStyle/>
                    <a:p>
                      <a:pPr algn="just">
                        <a:lnSpc>
                          <a:spcPct val="115000"/>
                        </a:lnSpc>
                        <a:spcBef>
                          <a:spcPts val="300"/>
                        </a:spcBef>
                        <a:spcAft>
                          <a:spcPts val="300"/>
                        </a:spcAft>
                      </a:pPr>
                      <a:r>
                        <a:rPr lang="it-IT" sz="2200" b="0">
                          <a:effectLst/>
                          <a:latin typeface="Calibri" panose="020F0502020204030204" pitchFamily="34" charset="0"/>
                          <a:cs typeface="Calibri" panose="020F0502020204030204" pitchFamily="34" charset="0"/>
                        </a:rPr>
                        <a:t>15</a:t>
                      </a:r>
                      <a:endParaRPr lang="it-IT" sz="2200" b="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effectLst/>
                          <a:latin typeface="Calibri" panose="020F0502020204030204" pitchFamily="34" charset="0"/>
                          <a:cs typeface="Calibri" panose="020F0502020204030204" pitchFamily="34" charset="0"/>
                        </a:rPr>
                        <a:t>Procedure adeguate per l'emissione di un parere di audit affidabile e per la preparazione della relazione annuale di controllo</a:t>
                      </a:r>
                      <a:endParaRPr lang="it-IT" sz="2200" b="0" dirty="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AdA</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2521486831"/>
                  </a:ext>
                </a:extLst>
              </a:tr>
            </a:tbl>
          </a:graphicData>
        </a:graphic>
      </p:graphicFrame>
    </p:spTree>
    <p:extLst>
      <p:ext uri="{BB962C8B-B14F-4D97-AF65-F5344CB8AC3E}">
        <p14:creationId xmlns:p14="http://schemas.microsoft.com/office/powerpoint/2010/main" val="4135464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476251"/>
          </a:xfrm>
        </p:spPr>
        <p:txBody>
          <a:bodyPr/>
          <a:lstStyle/>
          <a:p>
            <a:r>
              <a:rPr lang="it-IT" dirty="0"/>
              <a:t>Allegato XI – Pista di controllo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11</a:t>
            </a:fld>
            <a:endParaRPr lang="it-IT"/>
          </a:p>
        </p:txBody>
      </p:sp>
      <p:sp>
        <p:nvSpPr>
          <p:cNvPr id="5" name="Segnaposto contenuto 2">
            <a:extLst>
              <a:ext uri="{FF2B5EF4-FFF2-40B4-BE49-F238E27FC236}">
                <a16:creationId xmlns:a16="http://schemas.microsoft.com/office/drawing/2014/main" id="{67B8C273-A7D0-4EB8-B51C-2C3EA3BB615B}"/>
              </a:ext>
            </a:extLst>
          </p:cNvPr>
          <p:cNvSpPr>
            <a:spLocks noGrp="1"/>
          </p:cNvSpPr>
          <p:nvPr>
            <p:ph idx="1"/>
          </p:nvPr>
        </p:nvSpPr>
        <p:spPr>
          <a:xfrm>
            <a:off x="457200" y="836612"/>
            <a:ext cx="8363272" cy="5616724"/>
          </a:xfrm>
        </p:spPr>
        <p:txBody>
          <a:bodyPr>
            <a:noAutofit/>
          </a:bodyPr>
          <a:lstStyle/>
          <a:p>
            <a:pPr marL="514350" indent="-514350">
              <a:buFont typeface="+mj-lt"/>
              <a:buAutoNum type="romanUcPeriod"/>
            </a:pPr>
            <a:r>
              <a:rPr lang="it-IT" sz="2200" dirty="0"/>
              <a:t>Elementi obbligatori della pista di controllo per le sovvenzioni</a:t>
            </a:r>
          </a:p>
          <a:p>
            <a:pPr marL="538163" lvl="1" indent="0">
              <a:buNone/>
            </a:pPr>
            <a:r>
              <a:rPr lang="it-IT" sz="2200" dirty="0"/>
              <a:t>(tra cui i </a:t>
            </a:r>
            <a:r>
              <a:rPr lang="it-IT" sz="2200" u="sng" dirty="0"/>
              <a:t>dati relativi agli indicatori di output e di risultato</a:t>
            </a:r>
            <a:r>
              <a:rPr lang="it-IT" sz="2200" dirty="0"/>
              <a:t>, che consentano il riscontro con i corrispondenti target finali e con i target intermedi comunicati)</a:t>
            </a:r>
          </a:p>
          <a:p>
            <a:pPr marL="514350" indent="-514350">
              <a:buFont typeface="+mj-lt"/>
              <a:buAutoNum type="romanUcPeriod"/>
            </a:pPr>
            <a:r>
              <a:rPr lang="it-IT" sz="2200" dirty="0"/>
              <a:t>Elementi obbligatori per la pista di controllo per gli strumenti finanziari</a:t>
            </a:r>
          </a:p>
          <a:p>
            <a:pPr marL="0" indent="0">
              <a:buNone/>
            </a:pPr>
            <a:r>
              <a:rPr lang="it-IT" sz="2200" dirty="0"/>
              <a:t>Disposizioni per la pista di controllo per il rimborso del sostegno dei fondi della Commissione al programma in base alle opzioni semplificate in materia di costi o al finanziamento non collegato ai costi</a:t>
            </a:r>
          </a:p>
          <a:p>
            <a:pPr marL="514350" indent="-514350">
              <a:buFont typeface="+mj-lt"/>
              <a:buAutoNum type="romanUcPeriod" startAt="3"/>
            </a:pPr>
            <a:r>
              <a:rPr lang="it-IT" sz="2200" dirty="0"/>
              <a:t>Elementi obbligatori di una pista di controllo per le opzioni semplificate in materia di costi da mantenere a livello dell'autorità di gestione/dell'organismo intermedio</a:t>
            </a:r>
          </a:p>
          <a:p>
            <a:pPr marL="514350" indent="-514350">
              <a:buFont typeface="+mj-lt"/>
              <a:buAutoNum type="romanUcPeriod" startAt="3"/>
            </a:pPr>
            <a:r>
              <a:rPr lang="it-IT" sz="2200" dirty="0"/>
              <a:t>Elementi obbligatori di una pista di controllo per il finanziamento non collegato ai costi, da mantenere a livello dell'autorità di gestione/dell'organismo intermedio:</a:t>
            </a:r>
          </a:p>
          <a:p>
            <a:pPr marL="514350" indent="-514350">
              <a:buFont typeface="+mj-lt"/>
              <a:buAutoNum type="romanUcPeriod" startAt="3"/>
            </a:pPr>
            <a:endParaRPr lang="it-IT" sz="2200" dirty="0"/>
          </a:p>
        </p:txBody>
      </p:sp>
    </p:spTree>
    <p:extLst>
      <p:ext uri="{BB962C8B-B14F-4D97-AF65-F5344CB8AC3E}">
        <p14:creationId xmlns:p14="http://schemas.microsoft.com/office/powerpoint/2010/main" val="1905844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Autorità del Programma</a:t>
            </a:r>
          </a:p>
        </p:txBody>
      </p:sp>
      <p:sp>
        <p:nvSpPr>
          <p:cNvPr id="106499" name="Segnaposto contenuto 2"/>
          <p:cNvSpPr>
            <a:spLocks noGrp="1"/>
          </p:cNvSpPr>
          <p:nvPr>
            <p:ph idx="1"/>
          </p:nvPr>
        </p:nvSpPr>
        <p:spPr>
          <a:xfrm>
            <a:off x="457200" y="836612"/>
            <a:ext cx="8363272" cy="5616724"/>
          </a:xfrm>
        </p:spPr>
        <p:txBody>
          <a:bodyPr>
            <a:noAutofit/>
          </a:bodyPr>
          <a:lstStyle/>
          <a:p>
            <a:pPr marL="0" indent="0">
              <a:buNone/>
            </a:pPr>
            <a:r>
              <a:rPr lang="it-IT" b="1" dirty="0">
                <a:solidFill>
                  <a:schemeClr val="accent2"/>
                </a:solidFill>
              </a:rPr>
              <a:t>Autorità di gestione </a:t>
            </a:r>
            <a:r>
              <a:rPr lang="it-IT" dirty="0"/>
              <a:t>(+ eventuali organismi intermedi)</a:t>
            </a:r>
          </a:p>
          <a:p>
            <a:pPr marL="0" indent="0">
              <a:buNone/>
            </a:pPr>
            <a:r>
              <a:rPr lang="it-IT" b="1" dirty="0">
                <a:solidFill>
                  <a:schemeClr val="accent2"/>
                </a:solidFill>
              </a:rPr>
              <a:t>Autorità di audit </a:t>
            </a:r>
            <a:r>
              <a:rPr lang="it-IT" dirty="0"/>
              <a:t>– soggetto pubblico indipendente</a:t>
            </a:r>
          </a:p>
          <a:p>
            <a:pPr marL="0" indent="0">
              <a:buNone/>
            </a:pPr>
            <a:r>
              <a:rPr lang="it-IT" b="1" dirty="0">
                <a:solidFill>
                  <a:schemeClr val="accent2"/>
                </a:solidFill>
              </a:rPr>
              <a:t>Autorità del programma </a:t>
            </a:r>
            <a:r>
              <a:rPr lang="it-IT" dirty="0"/>
              <a:t>(opzionale) – a cui può essere affidata la funzione contabile</a:t>
            </a:r>
          </a:p>
          <a:p>
            <a:pPr marL="0" indent="0">
              <a:buNone/>
            </a:pPr>
            <a:endParaRPr lang="it-IT" dirty="0"/>
          </a:p>
          <a:p>
            <a:pPr marL="0" indent="0">
              <a:buNone/>
            </a:pPr>
            <a:r>
              <a:rPr lang="it-IT" dirty="0"/>
              <a:t>Gli Stati membri assicurano che sia rispettato il </a:t>
            </a:r>
            <a:r>
              <a:rPr lang="it-IT" b="1" dirty="0">
                <a:solidFill>
                  <a:schemeClr val="accent2"/>
                </a:solidFill>
              </a:rPr>
              <a:t>principio della separazione delle funzioni</a:t>
            </a:r>
            <a:r>
              <a:rPr lang="it-IT" dirty="0"/>
              <a:t> tra le autorità del programma e all'interno di queste.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12</a:t>
            </a:fld>
            <a:endParaRPr lang="it-IT"/>
          </a:p>
        </p:txBody>
      </p:sp>
    </p:spTree>
    <p:extLst>
      <p:ext uri="{BB962C8B-B14F-4D97-AF65-F5344CB8AC3E}">
        <p14:creationId xmlns:p14="http://schemas.microsoft.com/office/powerpoint/2010/main" val="1689414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Sistemi di gestione e controllo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13</a:t>
            </a:fld>
            <a:endParaRPr lang="it-IT"/>
          </a:p>
        </p:txBody>
      </p:sp>
      <p:sp>
        <p:nvSpPr>
          <p:cNvPr id="9" name="Segnaposto contenuto 2">
            <a:extLst>
              <a:ext uri="{FF2B5EF4-FFF2-40B4-BE49-F238E27FC236}">
                <a16:creationId xmlns:a16="http://schemas.microsoft.com/office/drawing/2014/main" id="{F9B0C106-C67E-431E-B797-AFA59F491DD9}"/>
              </a:ext>
            </a:extLst>
          </p:cNvPr>
          <p:cNvSpPr txBox="1">
            <a:spLocks/>
          </p:cNvSpPr>
          <p:nvPr/>
        </p:nvSpPr>
        <p:spPr bwMode="auto">
          <a:xfrm>
            <a:off x="4705672" y="836712"/>
            <a:ext cx="4114800" cy="5616724"/>
          </a:xfrm>
          <a:prstGeom prst="rect">
            <a:avLst/>
          </a:prstGeom>
          <a:noFill/>
          <a:ln w="19050">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just" rtl="0" eaLnBrk="0" fontAlgn="base" hangingPunct="0">
              <a:spcBef>
                <a:spcPct val="20000"/>
              </a:spcBef>
              <a:spcAft>
                <a:spcPct val="0"/>
              </a:spcAft>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2pPr>
            <a:lvl3pPr marL="1143000" indent="-228600" algn="just" rtl="0" eaLnBrk="0" fontAlgn="base" hangingPunct="0">
              <a:spcBef>
                <a:spcPct val="20000"/>
              </a:spcBef>
              <a:spcAft>
                <a:spcPct val="0"/>
              </a:spcAft>
              <a:buChar char="•"/>
              <a:defRPr sz="1800">
                <a:solidFill>
                  <a:schemeClr val="tx1"/>
                </a:solidFill>
                <a:latin typeface="Calibri" panose="020F0502020204030204" pitchFamily="34" charset="0"/>
                <a:cs typeface="Calibri" panose="020F0502020204030204" pitchFamily="34" charset="0"/>
              </a:defRPr>
            </a:lvl3pPr>
            <a:lvl4pPr marL="16002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4pPr>
            <a:lvl5pPr marL="20574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it-IT" b="1" kern="0" dirty="0">
                <a:solidFill>
                  <a:schemeClr val="accent2"/>
                </a:solidFill>
              </a:rPr>
              <a:t>Affidamento su sistemi di gestione nazionali (artt.77-79)</a:t>
            </a:r>
          </a:p>
          <a:p>
            <a:pPr algn="l">
              <a:buFont typeface="Arial" panose="020B0604020202020204" pitchFamily="34" charset="0"/>
              <a:buChar char="•"/>
            </a:pPr>
            <a:r>
              <a:rPr lang="it-IT" kern="0" dirty="0"/>
              <a:t>controlli di I livello ordinari</a:t>
            </a:r>
          </a:p>
          <a:p>
            <a:pPr algn="l">
              <a:buFont typeface="Arial" panose="020B0604020202020204" pitchFamily="34" charset="0"/>
              <a:buChar char="•"/>
            </a:pPr>
            <a:r>
              <a:rPr lang="it-IT" kern="0" dirty="0"/>
              <a:t>riduzione dei controlli di II livello a 30 operazioni</a:t>
            </a:r>
          </a:p>
          <a:p>
            <a:pPr algn="l">
              <a:buFont typeface="Arial" panose="020B0604020202020204" pitchFamily="34" charset="0"/>
              <a:buChar char="•"/>
            </a:pPr>
            <a:r>
              <a:rPr lang="it-IT" kern="0" dirty="0"/>
              <a:t>controlli della CE sull’operato </a:t>
            </a:r>
            <a:r>
              <a:rPr lang="it-IT" kern="0" dirty="0" err="1"/>
              <a:t>dell’AdA</a:t>
            </a:r>
            <a:endParaRPr lang="it-IT" kern="0" dirty="0"/>
          </a:p>
        </p:txBody>
      </p:sp>
      <p:sp>
        <p:nvSpPr>
          <p:cNvPr id="12" name="Segnaposto contenuto 2">
            <a:extLst>
              <a:ext uri="{FF2B5EF4-FFF2-40B4-BE49-F238E27FC236}">
                <a16:creationId xmlns:a16="http://schemas.microsoft.com/office/drawing/2014/main" id="{A4183DA7-5D99-4EE3-B487-093CDD6EF814}"/>
              </a:ext>
            </a:extLst>
          </p:cNvPr>
          <p:cNvSpPr txBox="1">
            <a:spLocks/>
          </p:cNvSpPr>
          <p:nvPr/>
        </p:nvSpPr>
        <p:spPr bwMode="auto">
          <a:xfrm>
            <a:off x="395536" y="836612"/>
            <a:ext cx="4114800" cy="5616724"/>
          </a:xfrm>
          <a:prstGeom prst="rect">
            <a:avLst/>
          </a:prstGeom>
          <a:noFill/>
          <a:ln w="19050">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just" rtl="0" eaLnBrk="0" fontAlgn="base" hangingPunct="0">
              <a:spcBef>
                <a:spcPct val="20000"/>
              </a:spcBef>
              <a:spcAft>
                <a:spcPct val="0"/>
              </a:spcAft>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2pPr>
            <a:lvl3pPr marL="1143000" indent="-228600" algn="just" rtl="0" eaLnBrk="0" fontAlgn="base" hangingPunct="0">
              <a:spcBef>
                <a:spcPct val="20000"/>
              </a:spcBef>
              <a:spcAft>
                <a:spcPct val="0"/>
              </a:spcAft>
              <a:buChar char="•"/>
              <a:defRPr sz="1800">
                <a:solidFill>
                  <a:schemeClr val="tx1"/>
                </a:solidFill>
                <a:latin typeface="Calibri" panose="020F0502020204030204" pitchFamily="34" charset="0"/>
                <a:cs typeface="Calibri" panose="020F0502020204030204" pitchFamily="34" charset="0"/>
              </a:defRPr>
            </a:lvl3pPr>
            <a:lvl4pPr marL="16002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4pPr>
            <a:lvl5pPr marL="20574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it-IT" b="1" kern="0" dirty="0">
                <a:solidFill>
                  <a:schemeClr val="accent2"/>
                </a:solidFill>
              </a:rPr>
              <a:t>Standard (artt. 66-76)</a:t>
            </a:r>
          </a:p>
          <a:p>
            <a:pPr marL="0" indent="0">
              <a:buFontTx/>
              <a:buNone/>
            </a:pPr>
            <a:r>
              <a:rPr lang="it-IT" kern="0" dirty="0"/>
              <a:t>Sostanzialmente in linea con il SIGECO 2014-2020. L’</a:t>
            </a:r>
            <a:r>
              <a:rPr lang="it-IT" kern="0" dirty="0" err="1"/>
              <a:t>AdG</a:t>
            </a:r>
            <a:r>
              <a:rPr lang="it-IT" kern="0" dirty="0"/>
              <a:t> svolge le funzioni di:</a:t>
            </a:r>
          </a:p>
          <a:p>
            <a:pPr marL="457200" indent="-457200" algn="l">
              <a:buFont typeface="+mj-lt"/>
              <a:buAutoNum type="alphaLcParenR"/>
            </a:pPr>
            <a:r>
              <a:rPr lang="it-IT" dirty="0"/>
              <a:t>selezione delle operazioni,</a:t>
            </a:r>
          </a:p>
          <a:p>
            <a:pPr marL="457200" indent="-457200" algn="l">
              <a:buFont typeface="+mj-lt"/>
              <a:buAutoNum type="alphaLcParenR"/>
            </a:pPr>
            <a:r>
              <a:rPr lang="it-IT" dirty="0"/>
              <a:t>gestione  e controllo,</a:t>
            </a:r>
          </a:p>
          <a:p>
            <a:pPr marL="457200" indent="-457200" algn="l">
              <a:buFont typeface="+mj-lt"/>
              <a:buAutoNum type="alphaLcParenR"/>
            </a:pPr>
            <a:r>
              <a:rPr lang="it-IT" dirty="0"/>
              <a:t>sostegno al comitato di sorveglianza, </a:t>
            </a:r>
          </a:p>
          <a:p>
            <a:pPr marL="457200" indent="-457200" algn="l">
              <a:buFont typeface="+mj-lt"/>
              <a:buAutoNum type="alphaLcParenR"/>
            </a:pPr>
            <a:r>
              <a:rPr lang="it-IT" dirty="0"/>
              <a:t>supervisione degli OI, </a:t>
            </a:r>
          </a:p>
          <a:p>
            <a:pPr marL="457200" indent="-457200" algn="l">
              <a:buFont typeface="+mj-lt"/>
              <a:buAutoNum type="alphaLcParenR"/>
            </a:pPr>
            <a:r>
              <a:rPr lang="it-IT" dirty="0"/>
              <a:t>registrazione e conservazione dei dati relativi a ciascuna operazione</a:t>
            </a:r>
          </a:p>
          <a:p>
            <a:pPr marL="0" indent="0">
              <a:buFontTx/>
              <a:buNone/>
            </a:pPr>
            <a:endParaRPr lang="it-IT" kern="0" dirty="0"/>
          </a:p>
        </p:txBody>
      </p:sp>
    </p:spTree>
    <p:extLst>
      <p:ext uri="{BB962C8B-B14F-4D97-AF65-F5344CB8AC3E}">
        <p14:creationId xmlns:p14="http://schemas.microsoft.com/office/powerpoint/2010/main" val="1665070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err="1"/>
              <a:t>AdG</a:t>
            </a:r>
            <a:r>
              <a:rPr lang="it-IT" dirty="0"/>
              <a:t> - Selezione delle operazioni (art. 67)</a:t>
            </a:r>
          </a:p>
        </p:txBody>
      </p:sp>
      <p:sp>
        <p:nvSpPr>
          <p:cNvPr id="106499" name="Segnaposto contenuto 2"/>
          <p:cNvSpPr>
            <a:spLocks noGrp="1"/>
          </p:cNvSpPr>
          <p:nvPr>
            <p:ph idx="1"/>
          </p:nvPr>
        </p:nvSpPr>
        <p:spPr>
          <a:xfrm>
            <a:off x="457200" y="764704"/>
            <a:ext cx="8229600" cy="5832648"/>
          </a:xfrm>
        </p:spPr>
        <p:txBody>
          <a:bodyPr>
            <a:noAutofit/>
          </a:bodyPr>
          <a:lstStyle/>
          <a:p>
            <a:pPr marL="0" indent="0">
              <a:buNone/>
            </a:pPr>
            <a:r>
              <a:rPr lang="it-IT" sz="2000" dirty="0"/>
              <a:t>Per la selezione delle operazioni l’</a:t>
            </a:r>
            <a:r>
              <a:rPr lang="it-IT" sz="2000" dirty="0" err="1"/>
              <a:t>AdG</a:t>
            </a:r>
            <a:r>
              <a:rPr lang="it-IT" sz="2000" dirty="0"/>
              <a:t> stabilisce e applica criteri e procedure non discriminatori e trasparenti, garantisce la parità di genere e tiene conto della </a:t>
            </a:r>
            <a:r>
              <a:rPr lang="it-IT" sz="2000" b="1" dirty="0">
                <a:solidFill>
                  <a:schemeClr val="accent2"/>
                </a:solidFill>
              </a:rPr>
              <a:t>Carta dei diritti fondamentali dell’Unione europea</a:t>
            </a:r>
            <a:r>
              <a:rPr lang="it-IT" sz="2000" dirty="0"/>
              <a:t> e del principio dello sviluppo sostenibile e della politica dell'Unione in materia ambientale. </a:t>
            </a:r>
          </a:p>
          <a:p>
            <a:pPr marL="0" indent="0">
              <a:buNone/>
            </a:pPr>
            <a:r>
              <a:rPr lang="it-IT" sz="2000" dirty="0"/>
              <a:t>Inoltre:</a:t>
            </a:r>
          </a:p>
          <a:p>
            <a:pPr>
              <a:buFont typeface="Arial" panose="020B0604020202020204" pitchFamily="34" charset="0"/>
              <a:buChar char="•"/>
            </a:pPr>
            <a:r>
              <a:rPr lang="it-IT" sz="2000" dirty="0"/>
              <a:t>garantisce che le operazioni selezionate siano </a:t>
            </a:r>
            <a:r>
              <a:rPr lang="it-IT" sz="2000" u="sng" dirty="0"/>
              <a:t>conformi al programma</a:t>
            </a:r>
            <a:r>
              <a:rPr lang="it-IT" sz="2000" dirty="0"/>
              <a:t> e forniscano un contributo efficace al conseguimento degli obiettivi specifici;</a:t>
            </a:r>
          </a:p>
          <a:p>
            <a:pPr>
              <a:buFont typeface="Arial" panose="020B0604020202020204" pitchFamily="34" charset="0"/>
              <a:buChar char="•"/>
            </a:pPr>
            <a:r>
              <a:rPr lang="it-IT" sz="2000" dirty="0"/>
              <a:t>garantisce che le operazioni selezionate </a:t>
            </a:r>
            <a:r>
              <a:rPr lang="it-IT" sz="2000" b="1" dirty="0">
                <a:solidFill>
                  <a:schemeClr val="accent2"/>
                </a:solidFill>
              </a:rPr>
              <a:t>siano coerenti con le corrispondenti strategie e con i documenti di programmazione redatti per il soddisfacimento delle condizioni abilitanti</a:t>
            </a:r>
            <a:r>
              <a:rPr lang="it-IT" sz="2000" dirty="0"/>
              <a:t>;</a:t>
            </a:r>
          </a:p>
          <a:p>
            <a:pPr>
              <a:buFont typeface="Arial" panose="020B0604020202020204" pitchFamily="34" charset="0"/>
              <a:buChar char="•"/>
            </a:pPr>
            <a:r>
              <a:rPr lang="it-IT" sz="2000" strike="sngStrike" dirty="0"/>
              <a:t>garantisce che le operazioni selezionate presentino il miglior rapporto tra l'importo del sostegno, le attività intraprese e il conseguimento degli obiettivi;</a:t>
            </a:r>
          </a:p>
          <a:p>
            <a:pPr>
              <a:buFont typeface="Arial" panose="020B0604020202020204" pitchFamily="34" charset="0"/>
              <a:buChar char="•"/>
            </a:pPr>
            <a:r>
              <a:rPr lang="it-IT" sz="2000" dirty="0"/>
              <a:t>verifica che il beneficiario disponga delle </a:t>
            </a:r>
            <a:r>
              <a:rPr lang="it-IT" sz="2000" b="1" dirty="0">
                <a:solidFill>
                  <a:schemeClr val="accent2"/>
                </a:solidFill>
              </a:rPr>
              <a:t>necessarie risorse finanziarie </a:t>
            </a:r>
            <a:r>
              <a:rPr lang="it-IT" sz="2000" dirty="0"/>
              <a:t>e dei meccanismi per provvedere ai </a:t>
            </a:r>
            <a:r>
              <a:rPr lang="it-IT" sz="2000" b="1" dirty="0">
                <a:solidFill>
                  <a:schemeClr val="accent2"/>
                </a:solidFill>
              </a:rPr>
              <a:t>costi di gestione e di manutenzione</a:t>
            </a:r>
            <a:r>
              <a:rPr lang="it-IT" sz="2000" dirty="0"/>
              <a:t>;</a:t>
            </a:r>
          </a:p>
          <a:p>
            <a:pPr>
              <a:buFont typeface="Arial" panose="020B0604020202020204" pitchFamily="34" charset="0"/>
              <a:buChar char="•"/>
            </a:pPr>
            <a:r>
              <a:rPr lang="it-IT" sz="2000" dirty="0"/>
              <a:t>garantisce che le operazioni selezionate, se previsto, siano soggette a una valutazione dell'impatto ambientale o a una procedura di screening;</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14</a:t>
            </a:fld>
            <a:endParaRPr lang="it-IT"/>
          </a:p>
        </p:txBody>
      </p:sp>
    </p:spTree>
    <p:extLst>
      <p:ext uri="{BB962C8B-B14F-4D97-AF65-F5344CB8AC3E}">
        <p14:creationId xmlns:p14="http://schemas.microsoft.com/office/powerpoint/2010/main" val="2911367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err="1"/>
              <a:t>AdG</a:t>
            </a:r>
            <a:r>
              <a:rPr lang="it-IT" dirty="0"/>
              <a:t> - Selezione delle operazioni (art. 67)</a:t>
            </a:r>
          </a:p>
        </p:txBody>
      </p:sp>
      <p:sp>
        <p:nvSpPr>
          <p:cNvPr id="106499" name="Segnaposto contenuto 2"/>
          <p:cNvSpPr>
            <a:spLocks noGrp="1"/>
          </p:cNvSpPr>
          <p:nvPr>
            <p:ph idx="1"/>
          </p:nvPr>
        </p:nvSpPr>
        <p:spPr>
          <a:xfrm>
            <a:off x="457200" y="980728"/>
            <a:ext cx="8229600" cy="5400600"/>
          </a:xfrm>
        </p:spPr>
        <p:txBody>
          <a:bodyPr>
            <a:normAutofit lnSpcReduction="10000"/>
          </a:bodyPr>
          <a:lstStyle/>
          <a:p>
            <a:pPr>
              <a:buFont typeface="Arial" panose="020B0604020202020204" pitchFamily="34" charset="0"/>
              <a:buChar char="•"/>
            </a:pPr>
            <a:r>
              <a:rPr lang="it-IT" dirty="0"/>
              <a:t>verifica che, ove le operazioni siano cominciate prima della presentazione di una domanda di finanziamento all'autorità di gestione, sia stato osservato il diritto applicabile;</a:t>
            </a:r>
          </a:p>
          <a:p>
            <a:pPr>
              <a:buFont typeface="Arial" panose="020B0604020202020204" pitchFamily="34" charset="0"/>
              <a:buChar char="•"/>
            </a:pPr>
            <a:r>
              <a:rPr lang="it-IT" dirty="0"/>
              <a:t>si assicura che le operazioni selezionate rientrino nell'ambito di applicazione del fondo interessato e siano attribuite a una tipologia di intervento;</a:t>
            </a:r>
          </a:p>
          <a:p>
            <a:r>
              <a:rPr lang="it-IT" dirty="0"/>
              <a:t>si assicura che nelle operazioni non rientrino attività che erano parte di un'operazione oggetto di delocalizzazione;</a:t>
            </a:r>
          </a:p>
          <a:p>
            <a:r>
              <a:rPr lang="it-IT" dirty="0"/>
              <a:t>si assicura che le operazioni selezionate non siano oggetto di un parere motivato della Commissione per infrazione che metta a rischio la legittimità e la regolarità delle spese o dell'esecuzione delle operazioni;</a:t>
            </a:r>
          </a:p>
          <a:p>
            <a:r>
              <a:rPr lang="it-IT" strike="sngStrike" dirty="0"/>
              <a:t>(j) garantisce l'immunizzazione dagli effetti del clima degli investimenti in infrastrutture la cui durata prevista è di almeno cinque anni.</a:t>
            </a:r>
            <a:endParaRPr lang="it-IT" strike="sngStrike" dirty="0">
              <a:latin typeface="Calibri" pitchFamily="34" charset="0"/>
              <a:cs typeface="Calibri" pitchFamily="34" charset="0"/>
            </a:endParaRPr>
          </a:p>
          <a:p>
            <a:endParaRPr lang="it-IT"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15</a:t>
            </a:fld>
            <a:endParaRPr lang="it-IT"/>
          </a:p>
        </p:txBody>
      </p:sp>
    </p:spTree>
    <p:extLst>
      <p:ext uri="{BB962C8B-B14F-4D97-AF65-F5344CB8AC3E}">
        <p14:creationId xmlns:p14="http://schemas.microsoft.com/office/powerpoint/2010/main" val="3261231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err="1"/>
              <a:t>AdG</a:t>
            </a:r>
            <a:r>
              <a:rPr lang="it-IT" dirty="0"/>
              <a:t> - Selezione delle operazioni (art. 67)</a:t>
            </a:r>
          </a:p>
        </p:txBody>
      </p:sp>
      <p:sp>
        <p:nvSpPr>
          <p:cNvPr id="106499" name="Segnaposto contenuto 2"/>
          <p:cNvSpPr>
            <a:spLocks noGrp="1"/>
          </p:cNvSpPr>
          <p:nvPr>
            <p:ph idx="1"/>
          </p:nvPr>
        </p:nvSpPr>
        <p:spPr>
          <a:xfrm>
            <a:off x="457200" y="836613"/>
            <a:ext cx="8229600" cy="5688731"/>
          </a:xfrm>
        </p:spPr>
        <p:txBody>
          <a:bodyPr>
            <a:normAutofit/>
          </a:bodyPr>
          <a:lstStyle/>
          <a:p>
            <a:pPr>
              <a:buFont typeface="Arial" panose="020B0604020202020204" pitchFamily="34" charset="0"/>
              <a:buChar char="•"/>
            </a:pPr>
            <a:r>
              <a:rPr lang="it-IT" sz="2200" dirty="0"/>
              <a:t>L'autorità di gestione garantisce che il beneficiario riceva un documento ove sono esposte tutte le condizioni del sostegno a ciascuna operazione, comprese le prescrizioni specifiche riguardanti i prodotti o servizi da fornire, il piano di finanziamento, il limite temporale del suo svolgimento e, ove applicabile, il metodo da applicare per determinare i costi dell'operazione e le condizioni di erogazione della sovvenzione. </a:t>
            </a:r>
          </a:p>
          <a:p>
            <a:pPr>
              <a:buFont typeface="Arial" panose="020B0604020202020204" pitchFamily="34" charset="0"/>
              <a:buChar char="•"/>
            </a:pPr>
            <a:r>
              <a:rPr lang="it-IT" sz="2200" dirty="0"/>
              <a:t>Per le operazioni che hanno ricevuto </a:t>
            </a:r>
            <a:r>
              <a:rPr lang="it-IT" sz="2200" b="1" dirty="0">
                <a:solidFill>
                  <a:schemeClr val="accent2"/>
                </a:solidFill>
              </a:rPr>
              <a:t>un marchio di eccellenza </a:t>
            </a:r>
            <a:r>
              <a:rPr lang="it-IT" sz="2200" dirty="0"/>
              <a:t>l’</a:t>
            </a:r>
            <a:r>
              <a:rPr lang="it-IT" sz="2200" dirty="0" err="1"/>
              <a:t>AdG</a:t>
            </a:r>
            <a:r>
              <a:rPr lang="it-IT" sz="2200" dirty="0"/>
              <a:t> può decidere di concedere sostegno a carico del FESR o del FSE+ direttamente, a condizione che tali operazione siano coerenti con gli obiettivi del programma. </a:t>
            </a:r>
          </a:p>
          <a:p>
            <a:pPr>
              <a:buFont typeface="Arial" panose="020B0604020202020204" pitchFamily="34" charset="0"/>
              <a:buChar char="•"/>
            </a:pPr>
            <a:r>
              <a:rPr lang="it-IT" sz="2200" dirty="0"/>
              <a:t>Quando l'autorità di gestione seleziona un'</a:t>
            </a:r>
            <a:r>
              <a:rPr lang="it-IT" sz="2200" b="1" dirty="0">
                <a:solidFill>
                  <a:schemeClr val="accent2"/>
                </a:solidFill>
              </a:rPr>
              <a:t>operazione di importanza strategica</a:t>
            </a:r>
            <a:r>
              <a:rPr lang="it-IT" sz="2200" dirty="0"/>
              <a:t>, essa informa immediatamente la Commissione e le fornisce tutte le informazioni pertinenti a tale operazione.  condizioni di erogazione della sovvenzione. </a:t>
            </a:r>
            <a:endParaRPr lang="it-IT" sz="2200"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16</a:t>
            </a:fld>
            <a:endParaRPr lang="it-IT"/>
          </a:p>
        </p:txBody>
      </p:sp>
    </p:spTree>
    <p:extLst>
      <p:ext uri="{BB962C8B-B14F-4D97-AF65-F5344CB8AC3E}">
        <p14:creationId xmlns:p14="http://schemas.microsoft.com/office/powerpoint/2010/main" val="873624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err="1"/>
              <a:t>AdG</a:t>
            </a:r>
            <a:r>
              <a:rPr lang="it-IT" dirty="0"/>
              <a:t> - Gestione e controllo (art. 68)</a:t>
            </a:r>
          </a:p>
        </p:txBody>
      </p:sp>
      <p:sp>
        <p:nvSpPr>
          <p:cNvPr id="106499" name="Segnaposto contenuto 2"/>
          <p:cNvSpPr>
            <a:spLocks noGrp="1"/>
          </p:cNvSpPr>
          <p:nvPr>
            <p:ph idx="1"/>
          </p:nvPr>
        </p:nvSpPr>
        <p:spPr>
          <a:xfrm>
            <a:off x="457200" y="620688"/>
            <a:ext cx="8229600" cy="5688731"/>
          </a:xfrm>
        </p:spPr>
        <p:txBody>
          <a:bodyPr>
            <a:noAutofit/>
          </a:bodyPr>
          <a:lstStyle/>
          <a:p>
            <a:pPr marL="0" indent="0">
              <a:buNone/>
            </a:pPr>
            <a:r>
              <a:rPr lang="it-IT" sz="2000" dirty="0"/>
              <a:t>L'autorità di gestione: </a:t>
            </a:r>
          </a:p>
          <a:p>
            <a:pPr marL="457200" indent="-457200">
              <a:buFont typeface="+mj-lt"/>
              <a:buAutoNum type="alphaLcParenR"/>
            </a:pPr>
            <a:r>
              <a:rPr lang="it-IT" sz="2000" dirty="0"/>
              <a:t>esegue verifiche di gestione per accertarsi che i prodotti e i servizi cofinanziati siano stati forniti, che l'operazione sia conforme al diritto applicabile, al programma e alle condizioni per il sostegno dell'operazione, e verifica: </a:t>
            </a:r>
          </a:p>
          <a:p>
            <a:pPr marL="803275" lvl="1" indent="-265113">
              <a:buNone/>
            </a:pPr>
            <a:r>
              <a:rPr lang="it-IT" dirty="0"/>
              <a:t>i) 	a costi reali, che l'importo delle spese dichiarate dai beneficiari in relazione a tali costi sia stato erogato e che i beneficiari tengano una contabilità separata di tutte le transazioni relative all'operazione; </a:t>
            </a:r>
          </a:p>
          <a:p>
            <a:pPr marL="803275" lvl="1" indent="-265113">
              <a:buNone/>
            </a:pPr>
            <a:r>
              <a:rPr lang="it-IT" dirty="0"/>
              <a:t>ii) a costi semplificati, che siano state rispettate le condizioni per il rimborso della spesa al beneficiario; </a:t>
            </a:r>
          </a:p>
          <a:p>
            <a:pPr marL="457200" indent="-457200">
              <a:buFont typeface="+mj-lt"/>
              <a:buAutoNum type="alphaLcParenR"/>
            </a:pPr>
            <a:r>
              <a:rPr lang="it-IT" sz="2000" dirty="0"/>
              <a:t>garantisce, subordinatamente alla disponibilità di finanziamenti, che ciascun beneficiario riceva l'importo dovuto integralmente ed entro 90 giorni dalla data della presentazione della domanda di pagamento da parte del beneficiario; </a:t>
            </a:r>
          </a:p>
          <a:p>
            <a:pPr marL="457200" indent="-457200">
              <a:buFont typeface="+mj-lt"/>
              <a:buAutoNum type="alphaLcParenR"/>
            </a:pPr>
            <a:r>
              <a:rPr lang="it-IT" sz="2000" dirty="0"/>
              <a:t>pone in atto misure e procedure antifrode efficaci e proporzionate, tenendo conto dei rischi individuati; </a:t>
            </a:r>
          </a:p>
          <a:p>
            <a:pPr marL="457200" indent="-457200">
              <a:buFont typeface="+mj-lt"/>
              <a:buAutoNum type="alphaLcParenR"/>
            </a:pPr>
            <a:r>
              <a:rPr lang="it-IT" sz="2000" dirty="0"/>
              <a:t>previene, rileva e rettifica le irregolarità; </a:t>
            </a:r>
          </a:p>
          <a:p>
            <a:pPr marL="457200" indent="-457200">
              <a:buFont typeface="+mj-lt"/>
              <a:buAutoNum type="alphaLcParenR"/>
            </a:pPr>
            <a:r>
              <a:rPr lang="it-IT" sz="2000" dirty="0"/>
              <a:t>conferma che le spese registrate nei conti sono legittime e regolari;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17</a:t>
            </a:fld>
            <a:endParaRPr lang="it-IT"/>
          </a:p>
        </p:txBody>
      </p:sp>
    </p:spTree>
    <p:extLst>
      <p:ext uri="{BB962C8B-B14F-4D97-AF65-F5344CB8AC3E}">
        <p14:creationId xmlns:p14="http://schemas.microsoft.com/office/powerpoint/2010/main" val="4133086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err="1"/>
              <a:t>AdG</a:t>
            </a:r>
            <a:r>
              <a:rPr lang="it-IT" dirty="0"/>
              <a:t> - Gestione e controllo (art. 68)</a:t>
            </a:r>
          </a:p>
        </p:txBody>
      </p:sp>
      <p:sp>
        <p:nvSpPr>
          <p:cNvPr id="106499" name="Segnaposto contenuto 2"/>
          <p:cNvSpPr>
            <a:spLocks noGrp="1"/>
          </p:cNvSpPr>
          <p:nvPr>
            <p:ph idx="1"/>
          </p:nvPr>
        </p:nvSpPr>
        <p:spPr>
          <a:xfrm>
            <a:off x="457200" y="692597"/>
            <a:ext cx="8229600" cy="5688731"/>
          </a:xfrm>
        </p:spPr>
        <p:txBody>
          <a:bodyPr>
            <a:noAutofit/>
          </a:bodyPr>
          <a:lstStyle/>
          <a:p>
            <a:pPr marL="457200" indent="-457200">
              <a:buFont typeface="+mj-lt"/>
              <a:buAutoNum type="alphaLcParenR" startAt="6"/>
            </a:pPr>
            <a:r>
              <a:rPr lang="it-IT" dirty="0"/>
              <a:t>redige la dichiarazione di affidabilità di gestione;</a:t>
            </a:r>
          </a:p>
          <a:p>
            <a:pPr marL="457200" indent="-457200">
              <a:buFont typeface="+mj-lt"/>
              <a:buAutoNum type="alphaLcParenR" startAt="6"/>
            </a:pPr>
            <a:r>
              <a:rPr lang="it-IT" dirty="0"/>
              <a:t>fornisce previsioni dell'importo delle domande di pagamento intermedio che saranno presentate nell'anno civile in corso e in quelli successivi entro il 31 gennaio e il 31.</a:t>
            </a:r>
          </a:p>
          <a:p>
            <a:pPr marL="457200" indent="-457200">
              <a:buFont typeface="+mj-lt"/>
              <a:buAutoNum type="alphaLcParenR" startAt="6"/>
            </a:pPr>
            <a:endParaRPr lang="it-IT" dirty="0"/>
          </a:p>
          <a:p>
            <a:pPr marL="0" indent="0">
              <a:buNone/>
            </a:pPr>
            <a:r>
              <a:rPr lang="it-IT" b="1" dirty="0">
                <a:solidFill>
                  <a:schemeClr val="accent2"/>
                </a:solidFill>
              </a:rPr>
              <a:t>Le verifiche di gestione di cui alla lettera a) del paragrafo 1 [i controlli di I livello, inclusi i controlli documentali] sono basate sulla valutazione dei rischi e proporzionate ai rischi individuati, definiti in una strategia di gestione dei rischi. </a:t>
            </a:r>
          </a:p>
          <a:p>
            <a:pPr marL="0" indent="0">
              <a:buNone/>
            </a:pPr>
            <a:r>
              <a:rPr lang="it-IT" dirty="0"/>
              <a:t>Le verifiche di gestione comprendono verifiche amministrative riguardanti le domande di pagamento presentate dai beneficiari e le verifiche sul posto delle operazioni. Esse sono eseguite al più tardi prima della redazione dei conti in conformità all'articolo 92.</a:t>
            </a:r>
          </a:p>
          <a:p>
            <a:pPr marL="457200" indent="-457200">
              <a:buFont typeface="+mj-lt"/>
              <a:buAutoNum type="alphaLcParenR" startAt="6"/>
            </a:pPr>
            <a:endParaRPr lang="it-IT" dirty="0"/>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18</a:t>
            </a:fld>
            <a:endParaRPr lang="it-IT"/>
          </a:p>
        </p:txBody>
      </p:sp>
    </p:spTree>
    <p:extLst>
      <p:ext uri="{BB962C8B-B14F-4D97-AF65-F5344CB8AC3E}">
        <p14:creationId xmlns:p14="http://schemas.microsoft.com/office/powerpoint/2010/main" val="2854983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Funzione contabile – eventualmente delegata all’Autorità del Programma (art. 70)</a:t>
            </a:r>
          </a:p>
        </p:txBody>
      </p:sp>
      <p:sp>
        <p:nvSpPr>
          <p:cNvPr id="106499" name="Segnaposto contenuto 2"/>
          <p:cNvSpPr>
            <a:spLocks noGrp="1"/>
          </p:cNvSpPr>
          <p:nvPr>
            <p:ph idx="1"/>
          </p:nvPr>
        </p:nvSpPr>
        <p:spPr>
          <a:xfrm>
            <a:off x="457200" y="1196752"/>
            <a:ext cx="8229600" cy="5112667"/>
          </a:xfrm>
        </p:spPr>
        <p:txBody>
          <a:bodyPr>
            <a:noAutofit/>
          </a:bodyPr>
          <a:lstStyle/>
          <a:p>
            <a:pPr marL="0" indent="0">
              <a:buNone/>
            </a:pPr>
            <a:r>
              <a:rPr lang="it-IT" dirty="0"/>
              <a:t>1. Rientrano nella funzione contabile i seguenti compiti: </a:t>
            </a:r>
          </a:p>
          <a:p>
            <a:pPr marL="857250" lvl="1" indent="-457200">
              <a:buFont typeface="+mj-lt"/>
              <a:buAutoNum type="alphaLcParenR"/>
            </a:pPr>
            <a:r>
              <a:rPr lang="it-IT" sz="2400" dirty="0"/>
              <a:t>redigere e presentare le </a:t>
            </a:r>
            <a:r>
              <a:rPr lang="it-IT" sz="2400" b="1" dirty="0">
                <a:solidFill>
                  <a:schemeClr val="accent2"/>
                </a:solidFill>
                <a:ea typeface="+mn-ea"/>
              </a:rPr>
              <a:t>domande di pagamento </a:t>
            </a:r>
            <a:r>
              <a:rPr lang="it-IT" sz="2400" dirty="0"/>
              <a:t>alla Commissione; </a:t>
            </a:r>
          </a:p>
          <a:p>
            <a:pPr marL="857250" lvl="1" indent="-457200">
              <a:buFont typeface="+mj-lt"/>
              <a:buAutoNum type="alphaLcParenR"/>
            </a:pPr>
            <a:r>
              <a:rPr lang="it-IT" sz="2400" dirty="0"/>
              <a:t>redigere i </a:t>
            </a:r>
            <a:r>
              <a:rPr lang="it-IT" sz="2400" b="1" dirty="0">
                <a:solidFill>
                  <a:schemeClr val="accent2"/>
                </a:solidFill>
                <a:ea typeface="+mn-ea"/>
              </a:rPr>
              <a:t>conti</a:t>
            </a:r>
            <a:r>
              <a:rPr lang="it-IT" sz="2400" dirty="0"/>
              <a:t> e conservare </a:t>
            </a:r>
            <a:r>
              <a:rPr lang="it-IT" sz="2400" b="1" dirty="0">
                <a:solidFill>
                  <a:schemeClr val="accent2"/>
                </a:solidFill>
                <a:ea typeface="+mn-ea"/>
              </a:rPr>
              <a:t>registrazioni</a:t>
            </a:r>
            <a:r>
              <a:rPr lang="it-IT" sz="2400" dirty="0"/>
              <a:t> di tutti gli elementi dei conti in un sistema elettronico; </a:t>
            </a:r>
          </a:p>
          <a:p>
            <a:pPr marL="857250" lvl="1" indent="-457200">
              <a:buFont typeface="+mj-lt"/>
              <a:buAutoNum type="alphaLcParenR"/>
            </a:pPr>
            <a:r>
              <a:rPr lang="it-IT" sz="2400" dirty="0"/>
              <a:t>convertire in euro gli importi delle spese sostenute in un'altra valuta. </a:t>
            </a:r>
          </a:p>
          <a:p>
            <a:pPr marL="0" indent="0">
              <a:buNone/>
            </a:pPr>
            <a:r>
              <a:rPr lang="it-IT" dirty="0"/>
              <a:t>2. La funzione contabile non comprende le verifiche a livello di beneficiari. </a:t>
            </a:r>
          </a:p>
          <a:p>
            <a:pPr marL="0" indent="0">
              <a:buNone/>
            </a:pPr>
            <a:r>
              <a:rPr lang="it-IT" dirty="0"/>
              <a:t>3. In deroga al paragrafo 1, lettera c), il regolamento CTE può stabilire un metodo diverso per la conversione in euro di importi di spese sostenute in un'altra valuta.</a:t>
            </a:r>
          </a:p>
          <a:p>
            <a:pPr marL="457200" indent="-457200">
              <a:buFont typeface="+mj-lt"/>
              <a:buAutoNum type="alphaLcParenR" startAt="6"/>
            </a:pPr>
            <a:endParaRPr lang="it-IT" dirty="0"/>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19</a:t>
            </a:fld>
            <a:endParaRPr lang="it-IT"/>
          </a:p>
        </p:txBody>
      </p:sp>
    </p:spTree>
    <p:extLst>
      <p:ext uri="{BB962C8B-B14F-4D97-AF65-F5344CB8AC3E}">
        <p14:creationId xmlns:p14="http://schemas.microsoft.com/office/powerpoint/2010/main" val="3758232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Programma</a:t>
            </a:r>
          </a:p>
        </p:txBody>
      </p:sp>
      <p:sp>
        <p:nvSpPr>
          <p:cNvPr id="3" name="Segnaposto contenuto 2"/>
          <p:cNvSpPr>
            <a:spLocks noGrp="1"/>
          </p:cNvSpPr>
          <p:nvPr>
            <p:ph idx="1"/>
          </p:nvPr>
        </p:nvSpPr>
        <p:spPr>
          <a:xfrm>
            <a:off x="457200" y="980728"/>
            <a:ext cx="8363272" cy="5001419"/>
          </a:xfrm>
        </p:spPr>
        <p:txBody>
          <a:bodyPr/>
          <a:lstStyle/>
          <a:p>
            <a:pPr algn="ctr">
              <a:buNone/>
            </a:pPr>
            <a:r>
              <a:rPr lang="it-IT" b="1" dirty="0">
                <a:solidFill>
                  <a:schemeClr val="accent2"/>
                </a:solidFill>
              </a:rPr>
              <a:t>IV giornata - 2 luglio 2020 </a:t>
            </a:r>
          </a:p>
          <a:p>
            <a:pPr algn="ctr">
              <a:buNone/>
            </a:pPr>
            <a:r>
              <a:rPr lang="it-IT" b="1" dirty="0">
                <a:solidFill>
                  <a:schemeClr val="accent2"/>
                </a:solidFill>
              </a:rPr>
              <a:t>La programmazione dei Fondi 2021-2027 </a:t>
            </a:r>
            <a:endParaRPr lang="it-IT" dirty="0">
              <a:solidFill>
                <a:schemeClr val="accent2"/>
              </a:solidFill>
            </a:endParaRPr>
          </a:p>
          <a:p>
            <a:pPr lvl="0"/>
            <a:r>
              <a:rPr lang="it-IT" dirty="0"/>
              <a:t>Il sistema di gestione e controllo 2021-2027</a:t>
            </a:r>
          </a:p>
          <a:p>
            <a:pPr lvl="0"/>
            <a:r>
              <a:rPr lang="it-IT" dirty="0"/>
              <a:t>Indicatori e risultati</a:t>
            </a:r>
          </a:p>
          <a:p>
            <a:pPr lvl="0"/>
            <a:r>
              <a:rPr lang="it-IT" dirty="0"/>
              <a:t>L’accordo di partenariato</a:t>
            </a:r>
          </a:p>
          <a:p>
            <a:pPr lvl="0"/>
            <a:r>
              <a:rPr lang="it-IT" dirty="0"/>
              <a:t>I programmi operativi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a:t>
            </a:fld>
            <a:endParaRPr lang="it-IT"/>
          </a:p>
        </p:txBody>
      </p:sp>
    </p:spTree>
    <p:extLst>
      <p:ext uri="{BB962C8B-B14F-4D97-AF65-F5344CB8AC3E}">
        <p14:creationId xmlns:p14="http://schemas.microsoft.com/office/powerpoint/2010/main" val="9425926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Funzioni dell'autorità di audit (art.71)</a:t>
            </a:r>
          </a:p>
        </p:txBody>
      </p:sp>
      <p:sp>
        <p:nvSpPr>
          <p:cNvPr id="106499" name="Segnaposto contenuto 2"/>
          <p:cNvSpPr>
            <a:spLocks noGrp="1"/>
          </p:cNvSpPr>
          <p:nvPr>
            <p:ph idx="1"/>
          </p:nvPr>
        </p:nvSpPr>
        <p:spPr>
          <a:xfrm>
            <a:off x="457200" y="620688"/>
            <a:ext cx="8229600" cy="5688731"/>
          </a:xfrm>
        </p:spPr>
        <p:txBody>
          <a:bodyPr>
            <a:noAutofit/>
          </a:bodyPr>
          <a:lstStyle/>
          <a:p>
            <a:pPr marL="0" indent="0">
              <a:buNone/>
            </a:pPr>
            <a:r>
              <a:rPr lang="it-IT" dirty="0"/>
              <a:t>1. L'autorità di audit è responsabile di eseguire gli </a:t>
            </a:r>
            <a:r>
              <a:rPr lang="it-IT" b="1" dirty="0">
                <a:solidFill>
                  <a:schemeClr val="accent2"/>
                </a:solidFill>
              </a:rPr>
              <a:t>audit dei sistemi</a:t>
            </a:r>
            <a:r>
              <a:rPr lang="it-IT" dirty="0"/>
              <a:t>, gli </a:t>
            </a:r>
            <a:r>
              <a:rPr lang="it-IT" b="1" dirty="0">
                <a:solidFill>
                  <a:schemeClr val="accent2"/>
                </a:solidFill>
              </a:rPr>
              <a:t>audit delle operazioni </a:t>
            </a:r>
            <a:r>
              <a:rPr lang="it-IT" dirty="0"/>
              <a:t>e gli </a:t>
            </a:r>
            <a:r>
              <a:rPr lang="it-IT" b="1" dirty="0">
                <a:solidFill>
                  <a:schemeClr val="accent2"/>
                </a:solidFill>
              </a:rPr>
              <a:t>audit dei conti </a:t>
            </a:r>
            <a:r>
              <a:rPr lang="it-IT" dirty="0"/>
              <a:t>al fine di fornire alla Commissione una garanzia indipendente del funzionamento efficace dei sistemi di gestione e controllo e della legittimità e regolarità delle spese incluse nei conti presentati alla Commissione. </a:t>
            </a:r>
          </a:p>
          <a:p>
            <a:pPr marL="0" indent="0">
              <a:buNone/>
            </a:pPr>
            <a:r>
              <a:rPr lang="it-IT" dirty="0"/>
              <a:t>2. Le attività di audit sono svolte in conformità alle norme internazionalmente riconosciute. </a:t>
            </a:r>
          </a:p>
          <a:p>
            <a:pPr marL="0" indent="0">
              <a:buNone/>
            </a:pPr>
            <a:r>
              <a:rPr lang="it-IT" dirty="0"/>
              <a:t>3. L'autorità di audit redige e presenta alla Commissione: </a:t>
            </a:r>
          </a:p>
          <a:p>
            <a:pPr marL="0" indent="0">
              <a:buNone/>
            </a:pPr>
            <a:r>
              <a:rPr lang="it-IT" dirty="0"/>
              <a:t>(a) un </a:t>
            </a:r>
            <a:r>
              <a:rPr lang="it-IT" b="1" dirty="0">
                <a:solidFill>
                  <a:schemeClr val="accent2"/>
                </a:solidFill>
              </a:rPr>
              <a:t>parere di audit annuale </a:t>
            </a:r>
            <a:r>
              <a:rPr lang="it-IT" dirty="0"/>
              <a:t>su</a:t>
            </a:r>
          </a:p>
          <a:p>
            <a:pPr marL="803275" indent="-514350">
              <a:buFont typeface="+mj-lt"/>
              <a:buAutoNum type="romanLcPeriod"/>
            </a:pPr>
            <a:r>
              <a:rPr lang="it-IT" dirty="0"/>
              <a:t>la completezza, la veridicità e l'esattezza dei conti; </a:t>
            </a:r>
          </a:p>
          <a:p>
            <a:pPr marL="803275" indent="-514350">
              <a:buFont typeface="+mj-lt"/>
              <a:buAutoNum type="romanLcPeriod"/>
            </a:pPr>
            <a:r>
              <a:rPr lang="it-IT" dirty="0"/>
              <a:t>la legittimità e la regolarità delle spese incluse nei conti presentati alla Commissione; </a:t>
            </a:r>
          </a:p>
          <a:p>
            <a:pPr marL="803275" indent="-514350">
              <a:buFont typeface="+mj-lt"/>
              <a:buAutoNum type="romanLcPeriod"/>
            </a:pPr>
            <a:r>
              <a:rPr lang="it-IT" dirty="0"/>
              <a:t>il funzionamento efficace dei sistemi di gestione e controllo;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20</a:t>
            </a:fld>
            <a:endParaRPr lang="it-IT"/>
          </a:p>
        </p:txBody>
      </p:sp>
    </p:spTree>
    <p:extLst>
      <p:ext uri="{BB962C8B-B14F-4D97-AF65-F5344CB8AC3E}">
        <p14:creationId xmlns:p14="http://schemas.microsoft.com/office/powerpoint/2010/main" val="2923196203"/>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Funzioni dell'autorità di audit (art. 71)</a:t>
            </a:r>
          </a:p>
        </p:txBody>
      </p:sp>
      <p:sp>
        <p:nvSpPr>
          <p:cNvPr id="106499" name="Segnaposto contenuto 2"/>
          <p:cNvSpPr>
            <a:spLocks noGrp="1"/>
          </p:cNvSpPr>
          <p:nvPr>
            <p:ph idx="1"/>
          </p:nvPr>
        </p:nvSpPr>
        <p:spPr>
          <a:xfrm>
            <a:off x="457200" y="620688"/>
            <a:ext cx="8229600" cy="5688731"/>
          </a:xfrm>
        </p:spPr>
        <p:txBody>
          <a:bodyPr>
            <a:noAutofit/>
          </a:bodyPr>
          <a:lstStyle/>
          <a:p>
            <a:pPr marL="0" indent="0">
              <a:buNone/>
            </a:pPr>
            <a:r>
              <a:rPr lang="it-IT" dirty="0"/>
              <a:t>(b) una </a:t>
            </a:r>
            <a:r>
              <a:rPr lang="it-IT" b="1" dirty="0">
                <a:solidFill>
                  <a:schemeClr val="accent2"/>
                </a:solidFill>
              </a:rPr>
              <a:t>relazione annuale di controllo </a:t>
            </a:r>
            <a:r>
              <a:rPr lang="it-IT" dirty="0"/>
              <a:t>che corrobori il parere di audit di cui alla lettera a), e contenga una sintesi delle constatazioni, comprendente un'analisi della natura e della portata degli errori e delle carenze riscontrati nei sistemi, le azioni correttive proposte e attuate nonché il risultante </a:t>
            </a:r>
            <a:r>
              <a:rPr lang="it-IT" b="1" dirty="0">
                <a:solidFill>
                  <a:schemeClr val="accent2"/>
                </a:solidFill>
              </a:rPr>
              <a:t>tasso di errore totale e il risultante tasso di errore residuo </a:t>
            </a:r>
            <a:r>
              <a:rPr lang="it-IT" dirty="0"/>
              <a:t>per le spese inserite nei conti presentati alla Commissione. </a:t>
            </a:r>
          </a:p>
          <a:p>
            <a:pPr marL="0" indent="0">
              <a:buNone/>
            </a:pPr>
            <a:r>
              <a:rPr lang="it-IT" dirty="0"/>
              <a:t>5. L'autorità di audit trasmette alla Commissione le relazioni sugli audit di sistema appena conclusa la procedura in contraddittorio con i pertinenti soggetti sottoposti all'audit. </a:t>
            </a:r>
          </a:p>
          <a:p>
            <a:pPr marL="0" indent="0">
              <a:buNone/>
            </a:pPr>
            <a:r>
              <a:rPr lang="it-IT" dirty="0"/>
              <a:t>6. La Commissione e le autorità di audit si riuniscono periodicamente e almeno una volta all'anno, salvo diverso accordo, per esaminare la strategia di audit, la relazione annuale di controllo e il parere di audit, per coordinare i loro piani e metodi di audit, nonché per scambiarsi opinioni su questioni relative al miglioramento dei sistemi di gestione e controllo.</a:t>
            </a:r>
          </a:p>
          <a:p>
            <a:pPr marL="457200" indent="-457200">
              <a:buFont typeface="+mj-lt"/>
              <a:buAutoNum type="alphaLcParenR" startAt="6"/>
            </a:pPr>
            <a:endParaRPr lang="it-IT" dirty="0"/>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21</a:t>
            </a:fld>
            <a:endParaRPr lang="it-IT"/>
          </a:p>
        </p:txBody>
      </p:sp>
    </p:spTree>
    <p:extLst>
      <p:ext uri="{BB962C8B-B14F-4D97-AF65-F5344CB8AC3E}">
        <p14:creationId xmlns:p14="http://schemas.microsoft.com/office/powerpoint/2010/main" val="2630618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Strategia di audit (art. 72)</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L'autorità di audit predispone una strategia di audit che comprenda gli audit del sistema e gli audit delle operazioni, in base a una valutazione dei rischi, tenendo presente la descrizione del sistema di gestione e controllo prescritta dall'articolo 63, paragrafo 9. La strategia di audit comprende </a:t>
            </a:r>
            <a:r>
              <a:rPr lang="it-IT" b="1" dirty="0">
                <a:solidFill>
                  <a:schemeClr val="accent2"/>
                </a:solidFill>
              </a:rPr>
              <a:t>audit dei sistemi delle nuove autorità di gestione e delle autorità incaricate della funzione contabile </a:t>
            </a:r>
            <a:r>
              <a:rPr lang="it-IT" dirty="0"/>
              <a:t>da eseguire entro nove mesi dopo il primo anno di funzionamento. La strategia di audit è redatta in conformità al modello dell'allegato XVIII ed è aggiornata annualmente dopo la prima relazione annuale di controllo e il parere di audit forniti alla Commissione. Può riguardare uno o più programmi. </a:t>
            </a:r>
          </a:p>
          <a:p>
            <a:pPr marL="0" indent="0">
              <a:buNone/>
            </a:pPr>
            <a:r>
              <a:rPr lang="it-IT" dirty="0"/>
              <a:t>La strategia di audit è presentata alla Commissione su richiesta.</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22</a:t>
            </a:fld>
            <a:endParaRPr lang="it-IT" dirty="0"/>
          </a:p>
        </p:txBody>
      </p:sp>
    </p:spTree>
    <p:extLst>
      <p:ext uri="{BB962C8B-B14F-4D97-AF65-F5344CB8AC3E}">
        <p14:creationId xmlns:p14="http://schemas.microsoft.com/office/powerpoint/2010/main" val="3875355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Audit delle operazioni (art. 73)</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1. Gli audit delle operazioni riguardano le spese dichiarate alla Commissione durante un periodo contabile in base ad un campione. Tale campione è rappresentativo e basato su metodi di campionamento statistici. </a:t>
            </a:r>
          </a:p>
          <a:p>
            <a:pPr marL="0" indent="0">
              <a:buNone/>
            </a:pPr>
            <a:r>
              <a:rPr lang="it-IT" dirty="0"/>
              <a:t>2. Se una popolazione è composta da meno di 300 unità di campionamento, può essere utilizzato un metodo di campionamento non statistico che copre almeno il 10 % delle unità di campionamento della popolazione del periodo contabile, selezionate in modo casuale. </a:t>
            </a:r>
          </a:p>
          <a:p>
            <a:pPr marL="0" indent="0">
              <a:buNone/>
            </a:pPr>
            <a:r>
              <a:rPr lang="it-IT" dirty="0"/>
              <a:t>3. </a:t>
            </a:r>
            <a:r>
              <a:rPr lang="it-IT" b="1" dirty="0">
                <a:solidFill>
                  <a:schemeClr val="accent2"/>
                </a:solidFill>
              </a:rPr>
              <a:t>Gli audit delle operazioni comprendono le verifiche sul posto dell'attuazione materiale dell'operazione solo se la tipologia di operazione in questione lo richiede</a:t>
            </a:r>
            <a:r>
              <a:rPr lang="it-IT" dirty="0"/>
              <a: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23</a:t>
            </a:fld>
            <a:endParaRPr lang="it-IT" dirty="0"/>
          </a:p>
        </p:txBody>
      </p:sp>
    </p:spTree>
    <p:extLst>
      <p:ext uri="{BB962C8B-B14F-4D97-AF65-F5344CB8AC3E}">
        <p14:creationId xmlns:p14="http://schemas.microsoft.com/office/powerpoint/2010/main" val="1242370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Modalità di audit unico (art. 74)</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1. La Commissione e le autorità di audit tengono in debito conto </a:t>
            </a:r>
            <a:r>
              <a:rPr lang="it-IT" b="1" dirty="0">
                <a:solidFill>
                  <a:schemeClr val="accent2"/>
                </a:solidFill>
              </a:rPr>
              <a:t>i principi dell'audit unico </a:t>
            </a:r>
            <a:r>
              <a:rPr lang="it-IT" dirty="0"/>
              <a:t>e di proporzionalità in rapporto al livello di rischio per il bilancio dell'Unione. </a:t>
            </a:r>
            <a:r>
              <a:rPr lang="it-IT" b="1" dirty="0">
                <a:solidFill>
                  <a:schemeClr val="accent2"/>
                </a:solidFill>
              </a:rPr>
              <a:t>Evitano la duplicazione di audit di una stessa spesa dichiarata alla Commissione</a:t>
            </a:r>
            <a:r>
              <a:rPr lang="it-IT" dirty="0"/>
              <a:t> al fine di minimizzare i costi delle verifiche di gestione e degli audit e gli oneri amministrativi per i beneficiari. </a:t>
            </a:r>
          </a:p>
          <a:p>
            <a:pPr marL="0" indent="0">
              <a:buNone/>
            </a:pPr>
            <a:r>
              <a:rPr lang="it-IT" dirty="0"/>
              <a:t>La Commissione e le autorità di audit utilizzano tutte le informazioni e i dati delle registrazioni disponibili nel sistema elettronico, compresi i risultati delle verifiche di gestione, e richiedono e ottengono ulteriori documenti e dati di audit dai beneficiari interessati unicamente se, secondo il loro giudizio professionale, ciò è necessario per corroborare solide conclusioni di audit.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24</a:t>
            </a:fld>
            <a:endParaRPr lang="it-IT" dirty="0"/>
          </a:p>
        </p:txBody>
      </p:sp>
    </p:spTree>
    <p:extLst>
      <p:ext uri="{BB962C8B-B14F-4D97-AF65-F5344CB8AC3E}">
        <p14:creationId xmlns:p14="http://schemas.microsoft.com/office/powerpoint/2010/main" val="2530254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Modalità di audit unico (art. 74)</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2. Per i programmi per i quali la Commissione conclude che l'opinione dell'autorità di audit è affidabile e lo Stato membro interessato partecipa alla cooperazione rafforzata in materia di Procura europea, gli audit della Commissione </a:t>
            </a:r>
            <a:r>
              <a:rPr lang="it-IT" b="1" dirty="0">
                <a:solidFill>
                  <a:schemeClr val="accent2"/>
                </a:solidFill>
              </a:rPr>
              <a:t>si limitano alla verifica dell'operato dell'autorità di audit</a:t>
            </a:r>
            <a:r>
              <a:rPr lang="it-IT" dirty="0"/>
              <a:t>. </a:t>
            </a:r>
          </a:p>
          <a:p>
            <a:pPr marL="0" indent="0">
              <a:buNone/>
            </a:pPr>
            <a:r>
              <a:rPr lang="it-IT" dirty="0"/>
              <a:t>3. Le operazioni per le quali le spese totali ammissibili non superano 400 000 EUR per il FESR e il Fondo di coesione, 300 000 EUR per il FSE+ o 200 000 EUR per il FEAMP, l'AMIF, l'ISF e il BMVI </a:t>
            </a:r>
            <a:r>
              <a:rPr lang="it-IT" b="1" dirty="0">
                <a:solidFill>
                  <a:schemeClr val="accent2"/>
                </a:solidFill>
              </a:rPr>
              <a:t>non sono soggette a più di un audit da parte dell'autorità di audit o della Commissione prima della presentazione dei conti del periodo contabile in cui l'operazione è completata</a:t>
            </a:r>
            <a:r>
              <a:rPr lang="it-IT" dirty="0"/>
              <a: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25</a:t>
            </a:fld>
            <a:endParaRPr lang="it-IT" dirty="0"/>
          </a:p>
        </p:txBody>
      </p:sp>
    </p:spTree>
    <p:extLst>
      <p:ext uri="{BB962C8B-B14F-4D97-AF65-F5344CB8AC3E}">
        <p14:creationId xmlns:p14="http://schemas.microsoft.com/office/powerpoint/2010/main" val="2234791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Modalità di audit unico (art. 74)</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Altre operazioni non sono soggette a più di un audit per periodo contabile da parte dell'autorità di audit o della Commissione prima della presentazione dei conti del periodo contabile in cui l'operazione è completata. </a:t>
            </a:r>
            <a:r>
              <a:rPr lang="it-IT" b="1" dirty="0">
                <a:solidFill>
                  <a:schemeClr val="accent2"/>
                </a:solidFill>
              </a:rPr>
              <a:t>Le operazioni non sono soggette a audit da parte della Commissione o dell'autorità di audit in qualsiasi anno nel quale è stato già svolto un audit dalla Corte dei conti europea</a:t>
            </a:r>
            <a:r>
              <a:rPr lang="it-IT" dirty="0"/>
              <a:t>, purché i risultati dell'audit della Corte dei conti europea di tali operazioni possano essere utilizzati dall'autorità di audit o dalla Commissione al fine di ottemperare ai loro rispettivi compiti. </a:t>
            </a:r>
          </a:p>
          <a:p>
            <a:pPr marL="0" indent="0">
              <a:buNone/>
            </a:pPr>
            <a:r>
              <a:rPr lang="it-IT" dirty="0"/>
              <a:t>4. In deroga al paragrafo 3, qualsiasi operazione può essere soggetta a più di un audit se l'autorità di audit conclude, in base al proprio giudizio professionale, che non è possibile redigere un parere di audit valido.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26</a:t>
            </a:fld>
            <a:endParaRPr lang="it-IT" dirty="0"/>
          </a:p>
        </p:txBody>
      </p:sp>
    </p:spTree>
    <p:extLst>
      <p:ext uri="{BB962C8B-B14F-4D97-AF65-F5344CB8AC3E}">
        <p14:creationId xmlns:p14="http://schemas.microsoft.com/office/powerpoint/2010/main" val="669282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Modalità di audit unico (art. 74)</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5. I paragrafi 2 e 3 non si applicano: </a:t>
            </a:r>
          </a:p>
          <a:p>
            <a:pPr marL="457200" indent="-457200">
              <a:buFont typeface="+mj-lt"/>
              <a:buAutoNum type="alphaLcParenR"/>
            </a:pPr>
            <a:r>
              <a:rPr lang="it-IT" dirty="0"/>
              <a:t> </a:t>
            </a:r>
            <a:r>
              <a:rPr lang="it-IT" b="1" dirty="0">
                <a:solidFill>
                  <a:schemeClr val="accent2"/>
                </a:solidFill>
              </a:rPr>
              <a:t>se esiste un rischio </a:t>
            </a:r>
            <a:r>
              <a:rPr lang="it-IT" dirty="0"/>
              <a:t>specifico di irregolarità o un indizio di frode; </a:t>
            </a:r>
          </a:p>
          <a:p>
            <a:pPr marL="457200" indent="-457200">
              <a:buFont typeface="+mj-lt"/>
              <a:buAutoNum type="alphaLcParenR"/>
            </a:pPr>
            <a:r>
              <a:rPr lang="it-IT" b="1" dirty="0">
                <a:solidFill>
                  <a:schemeClr val="accent2"/>
                </a:solidFill>
              </a:rPr>
              <a:t>se è necessario ripetere il lavoro dell'autorità di audit </a:t>
            </a:r>
            <a:r>
              <a:rPr lang="it-IT" dirty="0"/>
              <a:t>per ottenere garanzie in merito al suo funzionamento efficace; </a:t>
            </a:r>
          </a:p>
          <a:p>
            <a:pPr marL="457200" indent="-457200">
              <a:buFont typeface="+mj-lt"/>
              <a:buAutoNum type="alphaLcParenR"/>
            </a:pPr>
            <a:r>
              <a:rPr lang="it-IT" dirty="0"/>
              <a:t>se vi sono indizi di </a:t>
            </a:r>
            <a:r>
              <a:rPr lang="it-IT" b="1" dirty="0">
                <a:solidFill>
                  <a:schemeClr val="accent2"/>
                </a:solidFill>
              </a:rPr>
              <a:t>carenza grave nell'operato dell'autorità di audit.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27</a:t>
            </a:fld>
            <a:endParaRPr lang="it-IT" dirty="0"/>
          </a:p>
        </p:txBody>
      </p:sp>
    </p:spTree>
    <p:extLst>
      <p:ext uri="{BB962C8B-B14F-4D97-AF65-F5344CB8AC3E}">
        <p14:creationId xmlns:p14="http://schemas.microsoft.com/office/powerpoint/2010/main" val="2513367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Disponibilità dei documenti (art. 76)</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1. Fatte salve le norme in materia di aiuti di Stato, l'autorità di gestione garantisce che tutti i documenti giustificativi riguardanti un'operazione sostenuta dai fondi siano conservati al livello opportuno </a:t>
            </a:r>
            <a:r>
              <a:rPr lang="it-IT" b="1" dirty="0">
                <a:solidFill>
                  <a:schemeClr val="accent2"/>
                </a:solidFill>
              </a:rPr>
              <a:t>per un periodo di 5 anni a partire dal 31 dicembre dell'anno in cui è effettuato l'ultimo pagamento </a:t>
            </a:r>
            <a:r>
              <a:rPr lang="it-IT" dirty="0"/>
              <a:t>dell'autorità di gestione </a:t>
            </a:r>
            <a:r>
              <a:rPr lang="it-IT" b="1" dirty="0">
                <a:solidFill>
                  <a:schemeClr val="accent2"/>
                </a:solidFill>
              </a:rPr>
              <a:t>al beneficiario</a:t>
            </a:r>
            <a:r>
              <a:rPr lang="it-IT" dirty="0"/>
              <a:t>. </a:t>
            </a:r>
          </a:p>
          <a:p>
            <a:pPr marL="0" indent="0">
              <a:buNone/>
            </a:pPr>
            <a:r>
              <a:rPr lang="it-IT" dirty="0"/>
              <a:t>2. Detto periodo di tempo si interrompe in caso di procedimento giudiziario o su richiesta della Commissione.</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28</a:t>
            </a:fld>
            <a:endParaRPr lang="it-IT" dirty="0"/>
          </a:p>
        </p:txBody>
      </p:sp>
    </p:spTree>
    <p:extLst>
      <p:ext uri="{BB962C8B-B14F-4D97-AF65-F5344CB8AC3E}">
        <p14:creationId xmlns:p14="http://schemas.microsoft.com/office/powerpoint/2010/main" val="1619019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Sistema semplificato (art. 77)</a:t>
            </a:r>
          </a:p>
        </p:txBody>
      </p:sp>
      <p:sp>
        <p:nvSpPr>
          <p:cNvPr id="106499" name="Segnaposto contenuto 2"/>
          <p:cNvSpPr>
            <a:spLocks noGrp="1"/>
          </p:cNvSpPr>
          <p:nvPr>
            <p:ph idx="1"/>
          </p:nvPr>
        </p:nvSpPr>
        <p:spPr>
          <a:xfrm>
            <a:off x="457200" y="836613"/>
            <a:ext cx="8229600" cy="5472806"/>
          </a:xfrm>
        </p:spPr>
        <p:txBody>
          <a:bodyPr>
            <a:noAutofit/>
          </a:bodyPr>
          <a:lstStyle/>
          <a:p>
            <a:pPr marL="0" indent="0">
              <a:buNone/>
            </a:pPr>
            <a:r>
              <a:rPr lang="it-IT" dirty="0"/>
              <a:t>Gli SM possono applicare le seguenti modalità proporzionate migliorate per il sistema di gestione e controllo di un programma se sono soddisfatte le condizioni esposte all'articolo 78: </a:t>
            </a:r>
          </a:p>
          <a:p>
            <a:pPr marL="457200" indent="-457200">
              <a:buFont typeface="+mj-lt"/>
              <a:buAutoNum type="alphaLcParenR"/>
            </a:pPr>
            <a:r>
              <a:rPr lang="it-IT" dirty="0"/>
              <a:t>in deroga all'articolo 68, paragrafo 1, lettera a), e all'articolo 68, paragrafo 2, </a:t>
            </a:r>
            <a:r>
              <a:rPr lang="it-IT" b="1" dirty="0">
                <a:solidFill>
                  <a:schemeClr val="accent2"/>
                </a:solidFill>
              </a:rPr>
              <a:t>l'autorità di gestione può applicare solo procedure nazionali per effettuare verifiche di gestione</a:t>
            </a:r>
            <a:r>
              <a:rPr lang="it-IT" dirty="0"/>
              <a:t>; </a:t>
            </a:r>
          </a:p>
          <a:p>
            <a:pPr marL="457200" indent="-457200">
              <a:buFont typeface="+mj-lt"/>
              <a:buAutoNum type="alphaLcParenR"/>
            </a:pPr>
            <a:r>
              <a:rPr lang="it-IT" dirty="0"/>
              <a:t>in deroga all'articolo 73, paragrafi 1 e 3, </a:t>
            </a:r>
            <a:r>
              <a:rPr lang="it-IT" b="1" dirty="0">
                <a:solidFill>
                  <a:schemeClr val="accent2"/>
                </a:solidFill>
              </a:rPr>
              <a:t>l'autorità di audit può limitare la propria attività di audit </a:t>
            </a:r>
            <a:r>
              <a:rPr lang="it-IT" dirty="0"/>
              <a:t>a un campione statistico di 30 unità di campionamento; </a:t>
            </a:r>
          </a:p>
          <a:p>
            <a:pPr marL="457200" indent="-457200">
              <a:buFont typeface="+mj-lt"/>
              <a:buAutoNum type="alphaLcParenR"/>
            </a:pPr>
            <a:r>
              <a:rPr lang="it-IT" b="1" dirty="0">
                <a:solidFill>
                  <a:schemeClr val="accent2"/>
                </a:solidFill>
              </a:rPr>
              <a:t>la Commissione limita i propri audit alla revisione dell'operato dell'autorità di audit </a:t>
            </a:r>
            <a:r>
              <a:rPr lang="it-IT" dirty="0"/>
              <a:t>mediante ripetizione dell'audit, unicamente a livello di questa, salvo che le informazioni disponibili suggeriscano carenza grave nell'operato dell'autorità di audit.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29</a:t>
            </a:fld>
            <a:endParaRPr lang="it-IT" dirty="0"/>
          </a:p>
        </p:txBody>
      </p:sp>
    </p:spTree>
    <p:extLst>
      <p:ext uri="{BB962C8B-B14F-4D97-AF65-F5344CB8AC3E}">
        <p14:creationId xmlns:p14="http://schemas.microsoft.com/office/powerpoint/2010/main" val="1993900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Il sistema di gestione e controllo 2021-2027</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3</a:t>
            </a:fld>
            <a:endParaRPr lang="it-IT" dirty="0"/>
          </a:p>
        </p:txBody>
      </p:sp>
    </p:spTree>
    <p:extLst>
      <p:ext uri="{BB962C8B-B14F-4D97-AF65-F5344CB8AC3E}">
        <p14:creationId xmlns:p14="http://schemas.microsoft.com/office/powerpoint/2010/main" val="26159542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Condizioni di applicazione delle modalità proporzionate migliorate (art. 78)</a:t>
            </a:r>
          </a:p>
        </p:txBody>
      </p:sp>
      <p:sp>
        <p:nvSpPr>
          <p:cNvPr id="106499" name="Segnaposto contenuto 2"/>
          <p:cNvSpPr>
            <a:spLocks noGrp="1"/>
          </p:cNvSpPr>
          <p:nvPr>
            <p:ph idx="1"/>
          </p:nvPr>
        </p:nvSpPr>
        <p:spPr>
          <a:xfrm>
            <a:off x="457200" y="1124745"/>
            <a:ext cx="8229600" cy="5184674"/>
          </a:xfrm>
        </p:spPr>
        <p:txBody>
          <a:bodyPr>
            <a:noAutofit/>
          </a:bodyPr>
          <a:lstStyle/>
          <a:p>
            <a:pPr marL="0" indent="0">
              <a:buNone/>
            </a:pPr>
            <a:r>
              <a:rPr lang="it-IT" dirty="0"/>
              <a:t>1. </a:t>
            </a:r>
            <a:r>
              <a:rPr lang="it-IT" b="1" dirty="0">
                <a:solidFill>
                  <a:schemeClr val="accent2"/>
                </a:solidFill>
              </a:rPr>
              <a:t>Lo SM può applicare le modalità proporzionate migliorate se la Commissione ha confermato</a:t>
            </a:r>
            <a:r>
              <a:rPr lang="it-IT" dirty="0"/>
              <a:t>, nelle proprie relazioni annuali di attività pubblicate per gli ultimi due anni prima della decisione dello Stato membro di applicare le disposizioni del presente articolo, </a:t>
            </a:r>
            <a:r>
              <a:rPr lang="it-IT" b="1" dirty="0">
                <a:solidFill>
                  <a:schemeClr val="accent2"/>
                </a:solidFill>
              </a:rPr>
              <a:t>che il sistema di gestione e controllo del programma funziona efficacemente e che il tasso totale di errore per ciascun anno è inferiore al 2 %. </a:t>
            </a:r>
            <a:r>
              <a:rPr lang="it-IT" dirty="0"/>
              <a:t>La CE tiene conto della partecipazione dello Stato membro in questione alla cooperazione rafforzata in materia di Procura europea. </a:t>
            </a:r>
          </a:p>
          <a:p>
            <a:pPr marL="0" indent="0">
              <a:buNone/>
            </a:pPr>
            <a:r>
              <a:rPr lang="it-IT" dirty="0"/>
              <a:t>Se uno Stato membro decide di avvalersi di tale opzione, esso notifica alla Commissione l'applicazione delle modalità proporzionate, che prende inizio dal periodo contabile successivo.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30</a:t>
            </a:fld>
            <a:endParaRPr lang="it-IT" dirty="0"/>
          </a:p>
        </p:txBody>
      </p:sp>
    </p:spTree>
    <p:extLst>
      <p:ext uri="{BB962C8B-B14F-4D97-AF65-F5344CB8AC3E}">
        <p14:creationId xmlns:p14="http://schemas.microsoft.com/office/powerpoint/2010/main" val="35665071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Condizioni di applicazione delle modalità proporzionate migliorate (art. 78)</a:t>
            </a:r>
          </a:p>
        </p:txBody>
      </p:sp>
      <p:sp>
        <p:nvSpPr>
          <p:cNvPr id="106499" name="Segnaposto contenuto 2"/>
          <p:cNvSpPr>
            <a:spLocks noGrp="1"/>
          </p:cNvSpPr>
          <p:nvPr>
            <p:ph idx="1"/>
          </p:nvPr>
        </p:nvSpPr>
        <p:spPr>
          <a:xfrm>
            <a:off x="457200" y="1124745"/>
            <a:ext cx="8229600" cy="5184674"/>
          </a:xfrm>
        </p:spPr>
        <p:txBody>
          <a:bodyPr>
            <a:noAutofit/>
          </a:bodyPr>
          <a:lstStyle/>
          <a:p>
            <a:pPr marL="0" indent="0">
              <a:buNone/>
            </a:pPr>
            <a:r>
              <a:rPr lang="it-IT" dirty="0"/>
              <a:t>2. </a:t>
            </a:r>
            <a:r>
              <a:rPr lang="it-IT" b="1" dirty="0">
                <a:solidFill>
                  <a:schemeClr val="accent2"/>
                </a:solidFill>
              </a:rPr>
              <a:t>All'inizio del periodo di programmazione lo Stato membro può applicare le modalità proporzionate, purché le condizioni </a:t>
            </a:r>
            <a:r>
              <a:rPr lang="it-IT" dirty="0"/>
              <a:t>esposte nel paragrafo 1 del presente articolo </a:t>
            </a:r>
            <a:r>
              <a:rPr lang="it-IT" b="1" dirty="0">
                <a:solidFill>
                  <a:schemeClr val="accent2"/>
                </a:solidFill>
              </a:rPr>
              <a:t>siano soddisfatte in relazione a un programma analogo attuato nel periodo 2014-2020 e se le modalità di gestione e controllo stabilite per il programma 2021-2027 sono basate in gran misura su quelle relative al programma precedente</a:t>
            </a:r>
            <a:r>
              <a:rPr lang="it-IT" dirty="0"/>
              <a:t>. In tal caso le modalità proporzionate migliorate si applicano dall'avvio del programma.</a:t>
            </a:r>
          </a:p>
          <a:p>
            <a:pPr marL="0" indent="0">
              <a:buNone/>
            </a:pPr>
            <a:r>
              <a:rPr lang="it-IT" dirty="0"/>
              <a:t>3. Lo Stato membro stabilisce o aggiorna di conseguenza la descrizione del sistema di gestione e controllo e la strategia di audit.</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31</a:t>
            </a:fld>
            <a:endParaRPr lang="it-IT" dirty="0"/>
          </a:p>
        </p:txBody>
      </p:sp>
    </p:spTree>
    <p:extLst>
      <p:ext uri="{BB962C8B-B14F-4D97-AF65-F5344CB8AC3E}">
        <p14:creationId xmlns:p14="http://schemas.microsoft.com/office/powerpoint/2010/main" val="4187065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Modulazione durante il periodo di programmazione (art. 79)</a:t>
            </a:r>
          </a:p>
        </p:txBody>
      </p:sp>
      <p:sp>
        <p:nvSpPr>
          <p:cNvPr id="106499" name="Segnaposto contenuto 2"/>
          <p:cNvSpPr>
            <a:spLocks noGrp="1"/>
          </p:cNvSpPr>
          <p:nvPr>
            <p:ph idx="1"/>
          </p:nvPr>
        </p:nvSpPr>
        <p:spPr>
          <a:xfrm>
            <a:off x="457200" y="1124745"/>
            <a:ext cx="8229600" cy="5184674"/>
          </a:xfrm>
        </p:spPr>
        <p:txBody>
          <a:bodyPr>
            <a:noAutofit/>
          </a:bodyPr>
          <a:lstStyle/>
          <a:p>
            <a:pPr marL="0" indent="0">
              <a:buNone/>
            </a:pPr>
            <a:r>
              <a:rPr lang="it-IT" dirty="0"/>
              <a:t>1. Se la Commissione o l'autorità di audit concludono, in base agli audit effettuati e alla relazione annuale di controllo, che le condizioni di cui all'articolo 78 non sono più soddisfatte, </a:t>
            </a:r>
            <a:r>
              <a:rPr lang="it-IT" b="1" dirty="0">
                <a:solidFill>
                  <a:schemeClr val="accent2"/>
                </a:solidFill>
              </a:rPr>
              <a:t>la Commissione chiede all'autorità di audit di effettuare ulteriori attività di audit e di adottare azioni correttive</a:t>
            </a:r>
            <a:r>
              <a:rPr lang="it-IT" dirty="0"/>
              <a:t>. </a:t>
            </a:r>
          </a:p>
          <a:p>
            <a:pPr marL="0" indent="0">
              <a:buNone/>
            </a:pPr>
            <a:r>
              <a:rPr lang="it-IT" dirty="0"/>
              <a:t>2. Se la successiva relazione annuale di controllo conferma che le condizioni continuano a non essere soddisfatte, limitando in tal modo la garanzia di funzionamento efficace dei sistemi di gestione e controllo e di legittimità e regolarità delle spese fornita alla Commissione, </a:t>
            </a:r>
            <a:r>
              <a:rPr lang="it-IT" b="1" dirty="0">
                <a:solidFill>
                  <a:schemeClr val="accent2"/>
                </a:solidFill>
              </a:rPr>
              <a:t>la Commissione chiede all'autorità di audit di effettuare audit dei sistemi</a:t>
            </a:r>
            <a:r>
              <a:rPr lang="it-IT" dirty="0"/>
              <a:t>. </a:t>
            </a:r>
          </a:p>
          <a:p>
            <a:pPr marL="0" indent="0">
              <a:buNone/>
            </a:pPr>
            <a:r>
              <a:rPr lang="it-IT" dirty="0"/>
              <a:t>3. La Commissione, dopo aver dato allo Stato membro la possibilità di presentare osservazioni</a:t>
            </a:r>
            <a:r>
              <a:rPr lang="it-IT" b="1" dirty="0">
                <a:solidFill>
                  <a:schemeClr val="accent2"/>
                </a:solidFill>
              </a:rPr>
              <a:t>, informa lo Stato membro che le modalità proporzionate migliorate non si applicano più</a:t>
            </a:r>
            <a:r>
              <a:rPr lang="it-IT" dirty="0"/>
              <a: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32</a:t>
            </a:fld>
            <a:endParaRPr lang="it-IT" dirty="0"/>
          </a:p>
        </p:txBody>
      </p:sp>
    </p:spTree>
    <p:extLst>
      <p:ext uri="{BB962C8B-B14F-4D97-AF65-F5344CB8AC3E}">
        <p14:creationId xmlns:p14="http://schemas.microsoft.com/office/powerpoint/2010/main" val="29619869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pPr algn="ctr"/>
            <a:r>
              <a:rPr lang="it-IT" dirty="0"/>
              <a:t>SIGECO 2021-2027 …in sintesi</a:t>
            </a:r>
          </a:p>
        </p:txBody>
      </p:sp>
      <p:sp>
        <p:nvSpPr>
          <p:cNvPr id="106499" name="Segnaposto contenuto 2"/>
          <p:cNvSpPr>
            <a:spLocks noGrp="1"/>
          </p:cNvSpPr>
          <p:nvPr>
            <p:ph idx="1"/>
          </p:nvPr>
        </p:nvSpPr>
        <p:spPr>
          <a:xfrm>
            <a:off x="457200" y="836612"/>
            <a:ext cx="8229600" cy="5328691"/>
          </a:xfrm>
        </p:spPr>
        <p:txBody>
          <a:bodyPr>
            <a:normAutofit/>
          </a:bodyPr>
          <a:lstStyle/>
          <a:p>
            <a:pPr>
              <a:buFont typeface="Arial" panose="020B0604020202020204" pitchFamily="34" charset="0"/>
              <a:buChar char="•"/>
            </a:pPr>
            <a:r>
              <a:rPr lang="it-IT" dirty="0">
                <a:latin typeface="Calibri" pitchFamily="34" charset="0"/>
                <a:cs typeface="Calibri" pitchFamily="34" charset="0"/>
              </a:rPr>
              <a:t>Scomparsa dell’Autorità di certificazione con la possibilità per l’</a:t>
            </a:r>
            <a:r>
              <a:rPr lang="it-IT" dirty="0" err="1">
                <a:latin typeface="Calibri" pitchFamily="34" charset="0"/>
                <a:cs typeface="Calibri" pitchFamily="34" charset="0"/>
              </a:rPr>
              <a:t>AdG</a:t>
            </a:r>
            <a:r>
              <a:rPr lang="it-IT" dirty="0">
                <a:latin typeface="Calibri" pitchFamily="34" charset="0"/>
                <a:cs typeface="Calibri" pitchFamily="34" charset="0"/>
              </a:rPr>
              <a:t> di delegare le funzioni contabili all’Autorit</a:t>
            </a:r>
            <a:r>
              <a:rPr lang="it-IT" dirty="0"/>
              <a:t>à del Programma</a:t>
            </a:r>
            <a:endParaRPr lang="it-IT" dirty="0">
              <a:latin typeface="Calibri" pitchFamily="34" charset="0"/>
              <a:cs typeface="Calibri" pitchFamily="34" charset="0"/>
            </a:endParaRPr>
          </a:p>
          <a:p>
            <a:pPr>
              <a:buFont typeface="Arial" panose="020B0604020202020204" pitchFamily="34" charset="0"/>
              <a:buChar char="•"/>
            </a:pPr>
            <a:r>
              <a:rPr lang="it-IT" dirty="0">
                <a:latin typeface="Calibri" pitchFamily="34" charset="0"/>
                <a:cs typeface="Calibri" pitchFamily="34" charset="0"/>
              </a:rPr>
              <a:t>Mantenimento dei sistemi di gestione e controllo attuali, senza processo di designazione</a:t>
            </a:r>
          </a:p>
          <a:p>
            <a:pPr>
              <a:buFont typeface="Arial" panose="020B0604020202020204" pitchFamily="34" charset="0"/>
              <a:buChar char="•"/>
            </a:pPr>
            <a:r>
              <a:rPr lang="it-IT" dirty="0">
                <a:latin typeface="Calibri" pitchFamily="34" charset="0"/>
                <a:cs typeface="Calibri" pitchFamily="34" charset="0"/>
              </a:rPr>
              <a:t>Due sistemi: standard e «semplificato" (i programmi a basso rischio possono fare maggiore affidamento sui sistemi nazionali)</a:t>
            </a:r>
          </a:p>
          <a:p>
            <a:pPr>
              <a:buFont typeface="Arial" panose="020B0604020202020204" pitchFamily="34" charset="0"/>
              <a:buChar char="•"/>
            </a:pPr>
            <a:r>
              <a:rPr lang="it-IT" dirty="0"/>
              <a:t>C</a:t>
            </a:r>
            <a:r>
              <a:rPr lang="it-IT" dirty="0">
                <a:latin typeface="Calibri" pitchFamily="34" charset="0"/>
                <a:cs typeface="Calibri" pitchFamily="34" charset="0"/>
              </a:rPr>
              <a:t>ontrolli documentali di I livello a campione</a:t>
            </a:r>
          </a:p>
          <a:p>
            <a:pPr>
              <a:buFont typeface="Arial" panose="020B0604020202020204" pitchFamily="34" charset="0"/>
              <a:buChar char="•"/>
            </a:pPr>
            <a:r>
              <a:rPr lang="it-IT" dirty="0">
                <a:latin typeface="Calibri" pitchFamily="34" charset="0"/>
                <a:cs typeface="Calibri" pitchFamily="34" charset="0"/>
              </a:rPr>
              <a:t>Estensione del principio dell'audit unico</a:t>
            </a:r>
          </a:p>
          <a:p>
            <a:pPr>
              <a:buFont typeface="Arial" panose="020B0604020202020204" pitchFamily="34" charset="0"/>
              <a:buChar char="•"/>
            </a:pPr>
            <a:r>
              <a:rPr lang="it-IT" dirty="0">
                <a:latin typeface="Calibri" pitchFamily="34" charset="0"/>
                <a:cs typeface="Calibri" pitchFamily="34" charset="0"/>
              </a:rPr>
              <a:t>Maggiore certezza relativa alla tenuta della documentazione</a:t>
            </a:r>
          </a:p>
          <a:p>
            <a:pPr>
              <a:buFont typeface="Arial" panose="020B0604020202020204" pitchFamily="34" charset="0"/>
              <a:buChar char="•"/>
            </a:pPr>
            <a:r>
              <a:rPr lang="it-IT" dirty="0"/>
              <a:t>Etc.</a:t>
            </a:r>
            <a:endParaRPr lang="it-IT" dirty="0">
              <a:latin typeface="Calibri" pitchFamily="34" charset="0"/>
              <a:cs typeface="Calibri" pitchFamily="34" charset="0"/>
            </a:endParaRPr>
          </a:p>
          <a:p>
            <a:pPr>
              <a:buFont typeface="Arial" panose="020B0604020202020204" pitchFamily="34" charset="0"/>
              <a:buChar char="•"/>
            </a:pPr>
            <a:endParaRPr lang="it-IT"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33</a:t>
            </a:fld>
            <a:endParaRPr lang="it-IT"/>
          </a:p>
        </p:txBody>
      </p:sp>
    </p:spTree>
    <p:extLst>
      <p:ext uri="{BB962C8B-B14F-4D97-AF65-F5344CB8AC3E}">
        <p14:creationId xmlns:p14="http://schemas.microsoft.com/office/powerpoint/2010/main" val="1416299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Condizioni delle operazioni soggette a esecuzione scaglionata (art. 111)</a:t>
            </a:r>
          </a:p>
        </p:txBody>
      </p:sp>
      <p:sp>
        <p:nvSpPr>
          <p:cNvPr id="106499" name="Segnaposto contenuto 2"/>
          <p:cNvSpPr>
            <a:spLocks noGrp="1"/>
          </p:cNvSpPr>
          <p:nvPr>
            <p:ph idx="1"/>
          </p:nvPr>
        </p:nvSpPr>
        <p:spPr>
          <a:xfrm>
            <a:off x="457200" y="980628"/>
            <a:ext cx="8229600" cy="5688732"/>
          </a:xfrm>
        </p:spPr>
        <p:txBody>
          <a:bodyPr>
            <a:noAutofit/>
          </a:bodyPr>
          <a:lstStyle/>
          <a:p>
            <a:pPr marL="0" indent="0">
              <a:buNone/>
            </a:pPr>
            <a:r>
              <a:rPr lang="it-IT" sz="2000" dirty="0"/>
              <a:t>1. L'autorità di gestione può selezionare un'operazione che consiste nella seconda fase di un'operazione selezionata per ricevere sostegno e avviata a norma del regolamento (UE) n. 1303/2013, purché siano soddisfatte le seguenti condizioni cumulative: </a:t>
            </a:r>
          </a:p>
          <a:p>
            <a:pPr marL="457200" indent="-457200">
              <a:buFont typeface="+mj-lt"/>
              <a:buAutoNum type="alphaLcParenR"/>
            </a:pPr>
            <a:r>
              <a:rPr lang="it-IT" sz="2000" dirty="0"/>
              <a:t>l'operazione, così come selezionata per ricevere sostegno a norma del regolamento (UE) n.1303/2013, presenta due fasi distinguibili sotto l'aspetto finanziario e piste di controllo distinte; </a:t>
            </a:r>
          </a:p>
          <a:p>
            <a:pPr marL="457200" indent="-457200">
              <a:buFont typeface="+mj-lt"/>
              <a:buAutoNum type="alphaLcParenR"/>
            </a:pPr>
            <a:r>
              <a:rPr lang="it-IT" sz="2000" dirty="0"/>
              <a:t>il costo totale dell'operazione è superiore a </a:t>
            </a:r>
            <a:r>
              <a:rPr lang="it-IT" sz="2000" strike="sngStrike" dirty="0"/>
              <a:t>10 000 000</a:t>
            </a:r>
            <a:r>
              <a:rPr lang="it-IT" sz="2000" dirty="0"/>
              <a:t> 5.000.000EUR; </a:t>
            </a:r>
          </a:p>
          <a:p>
            <a:pPr marL="457200" indent="-457200">
              <a:buFont typeface="+mj-lt"/>
              <a:buAutoNum type="alphaLcParenR"/>
            </a:pPr>
            <a:r>
              <a:rPr lang="it-IT" sz="2000" dirty="0"/>
              <a:t>le spese incluse in una domanda di pagamento della prima fase non sono incluse in nessuna domanda di pagamento riguardante la seconda fase; </a:t>
            </a:r>
          </a:p>
          <a:p>
            <a:pPr marL="457200" indent="-457200">
              <a:buFont typeface="+mj-lt"/>
              <a:buAutoNum type="alphaLcParenR"/>
            </a:pPr>
            <a:r>
              <a:rPr lang="it-IT" sz="2000" dirty="0"/>
              <a:t>la seconda fase dell'operazione ottempera al diritto applicabile ed è ammissibile al sostegno del FESR, del FSE+ e del Fondo di coesione a norma del presente regolamento o dei regolamenti specifici dei fondi; </a:t>
            </a:r>
          </a:p>
          <a:p>
            <a:pPr marL="457200" indent="-457200">
              <a:buFont typeface="+mj-lt"/>
              <a:buAutoNum type="alphaLcParenR"/>
            </a:pPr>
            <a:r>
              <a:rPr lang="it-IT" sz="2000" dirty="0"/>
              <a:t>lo Stato membro si impegna a completare durante il periodo di programmazione e a rendere operativa la seconda fase finale nella relazione finale di attuazione presentata in conformità all'articolo 141 del regolamento (UE) n. 1303/2013.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34</a:t>
            </a:fld>
            <a:endParaRPr lang="it-IT"/>
          </a:p>
        </p:txBody>
      </p:sp>
    </p:spTree>
    <p:extLst>
      <p:ext uri="{BB962C8B-B14F-4D97-AF65-F5344CB8AC3E}">
        <p14:creationId xmlns:p14="http://schemas.microsoft.com/office/powerpoint/2010/main" val="2305727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Indicatori e risultati</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35</a:t>
            </a:fld>
            <a:endParaRPr lang="it-IT" dirty="0"/>
          </a:p>
        </p:txBody>
      </p:sp>
    </p:spTree>
    <p:extLst>
      <p:ext uri="{BB962C8B-B14F-4D97-AF65-F5344CB8AC3E}">
        <p14:creationId xmlns:p14="http://schemas.microsoft.com/office/powerpoint/2010/main" val="16907526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Quadro di riferimento dell'efficacia dell'attuazione </a:t>
            </a:r>
            <a:r>
              <a:rPr lang="it-IT" sz="2400" dirty="0"/>
              <a:t>(art. 12)</a:t>
            </a:r>
            <a:endParaRPr lang="it-IT" dirty="0"/>
          </a:p>
        </p:txBody>
      </p:sp>
      <p:sp>
        <p:nvSpPr>
          <p:cNvPr id="106499" name="Segnaposto contenuto 2"/>
          <p:cNvSpPr>
            <a:spLocks noGrp="1"/>
          </p:cNvSpPr>
          <p:nvPr>
            <p:ph idx="1"/>
          </p:nvPr>
        </p:nvSpPr>
        <p:spPr>
          <a:xfrm>
            <a:off x="457200" y="836612"/>
            <a:ext cx="8229600" cy="5328691"/>
          </a:xfrm>
        </p:spPr>
        <p:txBody>
          <a:bodyPr>
            <a:normAutofit fontScale="92500" lnSpcReduction="10000"/>
          </a:bodyPr>
          <a:lstStyle/>
          <a:p>
            <a:pPr marL="0" indent="0">
              <a:buNone/>
            </a:pPr>
            <a:r>
              <a:rPr lang="it-IT" dirty="0">
                <a:latin typeface="Calibri" pitchFamily="34" charset="0"/>
                <a:cs typeface="Calibri" pitchFamily="34" charset="0"/>
              </a:rPr>
              <a:t>Lo SM prevede un </a:t>
            </a:r>
            <a:r>
              <a:rPr lang="it-IT" b="1" dirty="0">
                <a:solidFill>
                  <a:schemeClr val="accent2"/>
                </a:solidFill>
                <a:latin typeface="Calibri" pitchFamily="34" charset="0"/>
                <a:cs typeface="Calibri" pitchFamily="34" charset="0"/>
              </a:rPr>
              <a:t>Quadro di riferimento dell’efficacia dell’attuazione </a:t>
            </a:r>
            <a:r>
              <a:rPr lang="it-IT" dirty="0">
                <a:latin typeface="Calibri" pitchFamily="34" charset="0"/>
                <a:cs typeface="Calibri" pitchFamily="34" charset="0"/>
              </a:rPr>
              <a:t>che prevede la sorveglianza, la predisposizione di relazioni e la valutazione della performance di un programma durante l'attuazione e contribuisce a misurare la performance generale dei fondi.</a:t>
            </a:r>
          </a:p>
          <a:p>
            <a:pPr>
              <a:buNone/>
            </a:pPr>
            <a:r>
              <a:rPr lang="it-IT" dirty="0">
                <a:latin typeface="Calibri" pitchFamily="34" charset="0"/>
                <a:cs typeface="Calibri" pitchFamily="34" charset="0"/>
              </a:rPr>
              <a:t>Il </a:t>
            </a:r>
            <a:r>
              <a:rPr lang="it-IT" dirty="0"/>
              <a:t>Quadro di riferimento dell’efficacia dell’attuazione </a:t>
            </a:r>
            <a:r>
              <a:rPr lang="it-IT" dirty="0">
                <a:latin typeface="Calibri" pitchFamily="34" charset="0"/>
                <a:cs typeface="Calibri" pitchFamily="34" charset="0"/>
              </a:rPr>
              <a:t>contiene: </a:t>
            </a:r>
          </a:p>
          <a:p>
            <a:pPr marL="457200" indent="-457200">
              <a:buFont typeface="+mj-lt"/>
              <a:buAutoNum type="alphaLcParenR"/>
            </a:pPr>
            <a:r>
              <a:rPr lang="it-IT" b="1" dirty="0">
                <a:solidFill>
                  <a:schemeClr val="accent2"/>
                </a:solidFill>
                <a:latin typeface="Calibri" pitchFamily="34" charset="0"/>
                <a:cs typeface="Calibri" pitchFamily="34" charset="0"/>
              </a:rPr>
              <a:t>indicatori di output e di risultato </a:t>
            </a:r>
            <a:r>
              <a:rPr lang="it-IT" dirty="0">
                <a:latin typeface="Calibri" pitchFamily="34" charset="0"/>
                <a:cs typeface="Calibri" pitchFamily="34" charset="0"/>
              </a:rPr>
              <a:t>collegati ad obiettivi specifici stabiliti nei regolamenti specifici dei fondi selezionati dal programma; </a:t>
            </a:r>
          </a:p>
          <a:p>
            <a:pPr marL="457200" indent="-457200">
              <a:buFont typeface="+mj-lt"/>
              <a:buAutoNum type="alphaLcParenR"/>
            </a:pPr>
            <a:r>
              <a:rPr lang="it-IT" b="1" dirty="0">
                <a:solidFill>
                  <a:schemeClr val="accent2"/>
                </a:solidFill>
                <a:latin typeface="Calibri" pitchFamily="34" charset="0"/>
                <a:cs typeface="Calibri" pitchFamily="34" charset="0"/>
              </a:rPr>
              <a:t>target intermedi </a:t>
            </a:r>
            <a:r>
              <a:rPr lang="it-IT" dirty="0">
                <a:latin typeface="Calibri" pitchFamily="34" charset="0"/>
                <a:cs typeface="Calibri" pitchFamily="34" charset="0"/>
              </a:rPr>
              <a:t>da conseguire entro la fine dell'anno </a:t>
            </a:r>
            <a:r>
              <a:rPr lang="it-IT" b="1" dirty="0">
                <a:solidFill>
                  <a:schemeClr val="accent2"/>
                </a:solidFill>
                <a:latin typeface="Calibri" pitchFamily="34" charset="0"/>
                <a:cs typeface="Calibri" pitchFamily="34" charset="0"/>
              </a:rPr>
              <a:t>2024</a:t>
            </a:r>
            <a:r>
              <a:rPr lang="it-IT" dirty="0">
                <a:latin typeface="Calibri" pitchFamily="34" charset="0"/>
                <a:cs typeface="Calibri" pitchFamily="34" charset="0"/>
              </a:rPr>
              <a:t> per gli indicatori di output; e </a:t>
            </a:r>
          </a:p>
          <a:p>
            <a:pPr marL="457200" indent="-457200">
              <a:buFont typeface="+mj-lt"/>
              <a:buAutoNum type="alphaLcParenR"/>
            </a:pPr>
            <a:r>
              <a:rPr lang="it-IT" b="1" dirty="0">
                <a:solidFill>
                  <a:schemeClr val="accent2"/>
                </a:solidFill>
                <a:latin typeface="Calibri" pitchFamily="34" charset="0"/>
                <a:cs typeface="Calibri" pitchFamily="34" charset="0"/>
              </a:rPr>
              <a:t>target finali </a:t>
            </a:r>
            <a:r>
              <a:rPr lang="it-IT" dirty="0">
                <a:latin typeface="Calibri" pitchFamily="34" charset="0"/>
                <a:cs typeface="Calibri" pitchFamily="34" charset="0"/>
              </a:rPr>
              <a:t>da conseguire entro la fine dell'anno </a:t>
            </a:r>
            <a:r>
              <a:rPr lang="it-IT" b="1" dirty="0">
                <a:solidFill>
                  <a:schemeClr val="accent2"/>
                </a:solidFill>
                <a:latin typeface="Calibri" pitchFamily="34" charset="0"/>
                <a:cs typeface="Calibri" pitchFamily="34" charset="0"/>
              </a:rPr>
              <a:t>2029</a:t>
            </a:r>
            <a:r>
              <a:rPr lang="it-IT" dirty="0">
                <a:latin typeface="Calibri" pitchFamily="34" charset="0"/>
                <a:cs typeface="Calibri" pitchFamily="34" charset="0"/>
              </a:rPr>
              <a:t> per gli indicatori di output e di risultato. </a:t>
            </a:r>
          </a:p>
          <a:p>
            <a:pPr marL="0" indent="0">
              <a:buNone/>
            </a:pPr>
            <a:r>
              <a:rPr lang="it-IT" dirty="0">
                <a:latin typeface="Calibri" pitchFamily="34" charset="0"/>
                <a:cs typeface="Calibri" pitchFamily="34" charset="0"/>
              </a:rPr>
              <a:t>I target intermedi e i target finali sono stabiliti in relazione a ciascun obiettivo specifico.</a:t>
            </a:r>
          </a:p>
          <a:p>
            <a:pPr marL="0" indent="0">
              <a:buNone/>
            </a:pPr>
            <a:r>
              <a:rPr lang="it-IT" u="sng" dirty="0">
                <a:solidFill>
                  <a:schemeClr val="accent2"/>
                </a:solidFill>
                <a:latin typeface="Calibri" pitchFamily="34" charset="0"/>
                <a:cs typeface="Calibri" pitchFamily="34" charset="0"/>
              </a:rPr>
              <a:t>Non è prevista la riserva di efficacia dell’attuazione del PF</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36</a:t>
            </a:fld>
            <a:endParaRPr lang="it-IT"/>
          </a:p>
        </p:txBody>
      </p:sp>
    </p:spTree>
    <p:extLst>
      <p:ext uri="{BB962C8B-B14F-4D97-AF65-F5344CB8AC3E}">
        <p14:creationId xmlns:p14="http://schemas.microsoft.com/office/powerpoint/2010/main" val="5587734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Metodologia per istituire il quadro di riferimento dell'efficacia dell'attuazione</a:t>
            </a:r>
          </a:p>
        </p:txBody>
      </p:sp>
      <p:sp>
        <p:nvSpPr>
          <p:cNvPr id="106499" name="Segnaposto contenuto 2"/>
          <p:cNvSpPr>
            <a:spLocks noGrp="1"/>
          </p:cNvSpPr>
          <p:nvPr>
            <p:ph idx="1"/>
          </p:nvPr>
        </p:nvSpPr>
        <p:spPr>
          <a:xfrm>
            <a:off x="457200" y="1052736"/>
            <a:ext cx="8229600" cy="5112567"/>
          </a:xfrm>
        </p:spPr>
        <p:txBody>
          <a:bodyPr>
            <a:normAutofit/>
          </a:bodyPr>
          <a:lstStyle/>
          <a:p>
            <a:pPr marL="0" indent="0">
              <a:buNone/>
            </a:pPr>
            <a:r>
              <a:rPr lang="it-IT" dirty="0">
                <a:latin typeface="Calibri" pitchFamily="34" charset="0"/>
                <a:cs typeface="Calibri" pitchFamily="34" charset="0"/>
              </a:rPr>
              <a:t>Le metodologie per istituire il quadro di riferimento dell'efficacia dell'attuazione comprendono: </a:t>
            </a:r>
          </a:p>
          <a:p>
            <a:pPr marL="457200" indent="-457200">
              <a:buFont typeface="+mj-lt"/>
              <a:buAutoNum type="alphaLcParenR"/>
            </a:pPr>
            <a:r>
              <a:rPr lang="it-IT" dirty="0">
                <a:latin typeface="Calibri" pitchFamily="34" charset="0"/>
                <a:cs typeface="Calibri" pitchFamily="34" charset="0"/>
              </a:rPr>
              <a:t>i </a:t>
            </a:r>
            <a:r>
              <a:rPr lang="it-IT" b="1" dirty="0">
                <a:solidFill>
                  <a:schemeClr val="accent2"/>
                </a:solidFill>
                <a:latin typeface="Calibri" pitchFamily="34" charset="0"/>
                <a:cs typeface="Calibri" pitchFamily="34" charset="0"/>
              </a:rPr>
              <a:t>criteri</a:t>
            </a:r>
            <a:r>
              <a:rPr lang="it-IT" dirty="0">
                <a:latin typeface="Calibri" pitchFamily="34" charset="0"/>
                <a:cs typeface="Calibri" pitchFamily="34" charset="0"/>
              </a:rPr>
              <a:t> applicati dagli Stati membri per </a:t>
            </a:r>
            <a:r>
              <a:rPr lang="it-IT" b="1" dirty="0">
                <a:solidFill>
                  <a:schemeClr val="accent2"/>
                </a:solidFill>
                <a:latin typeface="Calibri" pitchFamily="34" charset="0"/>
                <a:cs typeface="Calibri" pitchFamily="34" charset="0"/>
              </a:rPr>
              <a:t>selezionare gli indicatori</a:t>
            </a:r>
            <a:r>
              <a:rPr lang="it-IT" dirty="0">
                <a:latin typeface="Calibri" pitchFamily="34" charset="0"/>
                <a:cs typeface="Calibri" pitchFamily="34" charset="0"/>
              </a:rPr>
              <a:t>; </a:t>
            </a:r>
          </a:p>
          <a:p>
            <a:pPr marL="457200" indent="-457200">
              <a:buFont typeface="+mj-lt"/>
              <a:buAutoNum type="alphaLcParenR"/>
            </a:pPr>
            <a:r>
              <a:rPr lang="it-IT" dirty="0">
                <a:latin typeface="Calibri" pitchFamily="34" charset="0"/>
                <a:cs typeface="Calibri" pitchFamily="34" charset="0"/>
              </a:rPr>
              <a:t>i </a:t>
            </a:r>
            <a:r>
              <a:rPr lang="it-IT" b="1" dirty="0">
                <a:solidFill>
                  <a:schemeClr val="accent2"/>
                </a:solidFill>
                <a:latin typeface="Calibri" pitchFamily="34" charset="0"/>
                <a:cs typeface="Calibri" pitchFamily="34" charset="0"/>
              </a:rPr>
              <a:t>dati o gli elementi di prova utilizzati</a:t>
            </a:r>
            <a:r>
              <a:rPr lang="it-IT" dirty="0">
                <a:latin typeface="Calibri" pitchFamily="34" charset="0"/>
                <a:cs typeface="Calibri" pitchFamily="34" charset="0"/>
              </a:rPr>
              <a:t>, il sistema di garanzia di qualità dei dati e il metodo di calcolo; </a:t>
            </a:r>
          </a:p>
          <a:p>
            <a:pPr marL="457200" indent="-457200">
              <a:buFont typeface="+mj-lt"/>
              <a:buAutoNum type="alphaLcParenR"/>
            </a:pPr>
            <a:r>
              <a:rPr lang="it-IT" dirty="0">
                <a:latin typeface="Calibri" pitchFamily="34" charset="0"/>
                <a:cs typeface="Calibri" pitchFamily="34" charset="0"/>
              </a:rPr>
              <a:t>i </a:t>
            </a:r>
            <a:r>
              <a:rPr lang="it-IT" b="1" dirty="0">
                <a:solidFill>
                  <a:schemeClr val="accent2"/>
                </a:solidFill>
                <a:latin typeface="Calibri" pitchFamily="34" charset="0"/>
                <a:cs typeface="Calibri" pitchFamily="34" charset="0"/>
              </a:rPr>
              <a:t>fattori che possono influire sul conseguimento dei target </a:t>
            </a:r>
            <a:r>
              <a:rPr lang="it-IT" dirty="0">
                <a:latin typeface="Calibri" pitchFamily="34" charset="0"/>
                <a:cs typeface="Calibri" pitchFamily="34" charset="0"/>
              </a:rPr>
              <a:t>intermedi e dei target finali e come sono stati tenuti presenti.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37</a:t>
            </a:fld>
            <a:endParaRPr lang="it-IT"/>
          </a:p>
        </p:txBody>
      </p:sp>
    </p:spTree>
    <p:extLst>
      <p:ext uri="{BB962C8B-B14F-4D97-AF65-F5344CB8AC3E}">
        <p14:creationId xmlns:p14="http://schemas.microsoft.com/office/powerpoint/2010/main" val="2627674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C5F714-58E0-48A7-9E3A-71B8ECA85703}"/>
              </a:ext>
            </a:extLst>
          </p:cNvPr>
          <p:cNvSpPr>
            <a:spLocks noGrp="1"/>
          </p:cNvSpPr>
          <p:nvPr>
            <p:ph type="title"/>
          </p:nvPr>
        </p:nvSpPr>
        <p:spPr/>
        <p:txBody>
          <a:bodyPr/>
          <a:lstStyle/>
          <a:p>
            <a:r>
              <a:rPr lang="it-IT" dirty="0"/>
              <a:t>Riesame intermedio e importo della flessibilità</a:t>
            </a:r>
          </a:p>
        </p:txBody>
      </p:sp>
      <p:sp>
        <p:nvSpPr>
          <p:cNvPr id="3" name="Segnaposto contenuto 2">
            <a:extLst>
              <a:ext uri="{FF2B5EF4-FFF2-40B4-BE49-F238E27FC236}">
                <a16:creationId xmlns:a16="http://schemas.microsoft.com/office/drawing/2014/main" id="{5086EFA9-EB62-41ED-B7E4-136310C71B2C}"/>
              </a:ext>
            </a:extLst>
          </p:cNvPr>
          <p:cNvSpPr>
            <a:spLocks noGrp="1"/>
          </p:cNvSpPr>
          <p:nvPr>
            <p:ph idx="1"/>
          </p:nvPr>
        </p:nvSpPr>
        <p:spPr>
          <a:xfrm>
            <a:off x="457200" y="843936"/>
            <a:ext cx="8229600" cy="5001419"/>
          </a:xfrm>
        </p:spPr>
        <p:txBody>
          <a:bodyPr/>
          <a:lstStyle/>
          <a:p>
            <a:pPr marL="0" indent="0">
              <a:buNone/>
            </a:pPr>
            <a:r>
              <a:rPr lang="it-IT" sz="2000" dirty="0"/>
              <a:t>Per i programmi sostenuti dal FESR, dal FSE+, dal FC e dal JTF, lo Stato membro rivede ciascun programma tenendo presenti gli elementi seguenti: </a:t>
            </a:r>
          </a:p>
          <a:p>
            <a:r>
              <a:rPr lang="it-IT" sz="2000" dirty="0"/>
              <a:t>(a) le nuove sfide individuate nelle pertinenti raccomandazioni specifiche per paese adottate nel 2024; </a:t>
            </a:r>
          </a:p>
          <a:p>
            <a:r>
              <a:rPr lang="it-IT" sz="2000" dirty="0"/>
              <a:t>a bis) i progressi nell'attuazione del piano nazionale per l'energia e il clima, se pertinente; </a:t>
            </a:r>
          </a:p>
          <a:p>
            <a:r>
              <a:rPr lang="it-IT" sz="2000" dirty="0"/>
              <a:t>a ter) i progressi nell'attuazione dei principi del pilastro europeo dei diritti sociali; </a:t>
            </a:r>
          </a:p>
          <a:p>
            <a:r>
              <a:rPr lang="it-IT" sz="2000" dirty="0"/>
              <a:t>(b) la situazione socioeconomica dello Stato membro interessato o della regione interessata, con particolare enfasi sui bisogni territoriali, tenendo conto di ogni importante sviluppo finanziario, economico o sociale negativo; </a:t>
            </a:r>
          </a:p>
          <a:p>
            <a:r>
              <a:rPr lang="it-IT" sz="2000" dirty="0"/>
              <a:t>(b bis) i principali risultati delle valutazioni pertinenti; </a:t>
            </a:r>
          </a:p>
          <a:p>
            <a:r>
              <a:rPr lang="it-IT" sz="2000" dirty="0"/>
              <a:t>(c) i progressi compiuti verso il conseguimento dei target intermedi, tenendo conto delle principali difficoltà incontrate nell'attuazione del programma; </a:t>
            </a:r>
          </a:p>
          <a:p>
            <a:r>
              <a:rPr lang="it-IT" sz="2000" dirty="0"/>
              <a:t>(d) i risultati dell'adeguamento tecnico di cui all'articolo 104, paragrafo 2, se applicabile</a:t>
            </a:r>
          </a:p>
        </p:txBody>
      </p:sp>
      <p:sp>
        <p:nvSpPr>
          <p:cNvPr id="4" name="Segnaposto numero diapositiva 3">
            <a:extLst>
              <a:ext uri="{FF2B5EF4-FFF2-40B4-BE49-F238E27FC236}">
                <a16:creationId xmlns:a16="http://schemas.microsoft.com/office/drawing/2014/main" id="{7674315E-D9A0-4424-A172-183E5E13DC8A}"/>
              </a:ext>
            </a:extLst>
          </p:cNvPr>
          <p:cNvSpPr>
            <a:spLocks noGrp="1"/>
          </p:cNvSpPr>
          <p:nvPr>
            <p:ph type="sldNum" sz="quarter" idx="12"/>
          </p:nvPr>
        </p:nvSpPr>
        <p:spPr/>
        <p:txBody>
          <a:bodyPr/>
          <a:lstStyle/>
          <a:p>
            <a:pPr>
              <a:defRPr/>
            </a:pPr>
            <a:fld id="{310BEF9C-E8AA-4320-831E-DA3F969F0A12}" type="slidenum">
              <a:rPr lang="it-IT" smtClean="0"/>
              <a:pPr>
                <a:defRPr/>
              </a:pPr>
              <a:t>38</a:t>
            </a:fld>
            <a:endParaRPr lang="it-IT"/>
          </a:p>
        </p:txBody>
      </p:sp>
    </p:spTree>
    <p:extLst>
      <p:ext uri="{BB962C8B-B14F-4D97-AF65-F5344CB8AC3E}">
        <p14:creationId xmlns:p14="http://schemas.microsoft.com/office/powerpoint/2010/main" val="9098512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C5F714-58E0-48A7-9E3A-71B8ECA85703}"/>
              </a:ext>
            </a:extLst>
          </p:cNvPr>
          <p:cNvSpPr>
            <a:spLocks noGrp="1"/>
          </p:cNvSpPr>
          <p:nvPr>
            <p:ph type="title"/>
          </p:nvPr>
        </p:nvSpPr>
        <p:spPr/>
        <p:txBody>
          <a:bodyPr/>
          <a:lstStyle/>
          <a:p>
            <a:r>
              <a:rPr lang="it-IT" dirty="0"/>
              <a:t>Riesame intermedio e importo della flessibilità</a:t>
            </a:r>
          </a:p>
        </p:txBody>
      </p:sp>
      <p:sp>
        <p:nvSpPr>
          <p:cNvPr id="3" name="Segnaposto contenuto 2">
            <a:extLst>
              <a:ext uri="{FF2B5EF4-FFF2-40B4-BE49-F238E27FC236}">
                <a16:creationId xmlns:a16="http://schemas.microsoft.com/office/drawing/2014/main" id="{5086EFA9-EB62-41ED-B7E4-136310C71B2C}"/>
              </a:ext>
            </a:extLst>
          </p:cNvPr>
          <p:cNvSpPr>
            <a:spLocks noGrp="1"/>
          </p:cNvSpPr>
          <p:nvPr>
            <p:ph idx="1"/>
          </p:nvPr>
        </p:nvSpPr>
        <p:spPr>
          <a:xfrm>
            <a:off x="457200" y="843936"/>
            <a:ext cx="8229600" cy="5001419"/>
          </a:xfrm>
        </p:spPr>
        <p:txBody>
          <a:bodyPr/>
          <a:lstStyle/>
          <a:p>
            <a:r>
              <a:rPr lang="it-IT" dirty="0"/>
              <a:t>Lo Stato membro presenta una </a:t>
            </a:r>
            <a:r>
              <a:rPr lang="it-IT" b="1" dirty="0">
                <a:solidFill>
                  <a:schemeClr val="accent2"/>
                </a:solidFill>
              </a:rPr>
              <a:t>valutazione</a:t>
            </a:r>
            <a:r>
              <a:rPr lang="it-IT" dirty="0"/>
              <a:t> per ciascun programma </a:t>
            </a:r>
            <a:r>
              <a:rPr lang="it-IT" b="1" dirty="0">
                <a:solidFill>
                  <a:schemeClr val="accent2"/>
                </a:solidFill>
              </a:rPr>
              <a:t>sull'esito della revisione intermedia</a:t>
            </a:r>
            <a:r>
              <a:rPr lang="it-IT" dirty="0"/>
              <a:t>, compresa una proposta di assegnazione definitiva dell'importo di flessibilità di cui all'articolo 80, paragrafo 1, secondo comma, entro il 31 marzo 2025 </a:t>
            </a:r>
          </a:p>
          <a:p>
            <a:r>
              <a:rPr lang="it-IT" dirty="0"/>
              <a:t>Se ritenuto necessario a seguito della revisione intermedia del programma o, nel caso in cui siano state individuate nuove sfide ai sensi del paragrafo 1, lettera a), lo Stato membro presenta alla Commissione la valutazione unitamente al programma modificato.</a:t>
            </a:r>
            <a:endParaRPr lang="it-IT" sz="2000" dirty="0"/>
          </a:p>
        </p:txBody>
      </p:sp>
      <p:sp>
        <p:nvSpPr>
          <p:cNvPr id="4" name="Segnaposto numero diapositiva 3">
            <a:extLst>
              <a:ext uri="{FF2B5EF4-FFF2-40B4-BE49-F238E27FC236}">
                <a16:creationId xmlns:a16="http://schemas.microsoft.com/office/drawing/2014/main" id="{7674315E-D9A0-4424-A172-183E5E13DC8A}"/>
              </a:ext>
            </a:extLst>
          </p:cNvPr>
          <p:cNvSpPr>
            <a:spLocks noGrp="1"/>
          </p:cNvSpPr>
          <p:nvPr>
            <p:ph type="sldNum" sz="quarter" idx="12"/>
          </p:nvPr>
        </p:nvSpPr>
        <p:spPr/>
        <p:txBody>
          <a:bodyPr/>
          <a:lstStyle/>
          <a:p>
            <a:pPr>
              <a:defRPr/>
            </a:pPr>
            <a:fld id="{310BEF9C-E8AA-4320-831E-DA3F969F0A12}" type="slidenum">
              <a:rPr lang="it-IT" smtClean="0"/>
              <a:pPr>
                <a:defRPr/>
              </a:pPr>
              <a:t>39</a:t>
            </a:fld>
            <a:endParaRPr lang="it-IT"/>
          </a:p>
        </p:txBody>
      </p:sp>
    </p:spTree>
    <p:extLst>
      <p:ext uri="{BB962C8B-B14F-4D97-AF65-F5344CB8AC3E}">
        <p14:creationId xmlns:p14="http://schemas.microsoft.com/office/powerpoint/2010/main" val="2723638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SIGECO - Regole generali </a:t>
            </a:r>
            <a:r>
              <a:rPr lang="it-IT" sz="2400" dirty="0"/>
              <a:t>(art. 63)</a:t>
            </a:r>
            <a:endParaRPr lang="it-IT" dirty="0"/>
          </a:p>
        </p:txBody>
      </p:sp>
      <p:sp>
        <p:nvSpPr>
          <p:cNvPr id="106499" name="Segnaposto contenuto 2"/>
          <p:cNvSpPr>
            <a:spLocks noGrp="1"/>
          </p:cNvSpPr>
          <p:nvPr>
            <p:ph idx="1"/>
          </p:nvPr>
        </p:nvSpPr>
        <p:spPr>
          <a:xfrm>
            <a:off x="457200" y="836612"/>
            <a:ext cx="8229600" cy="5328691"/>
          </a:xfrm>
        </p:spPr>
        <p:txBody>
          <a:bodyPr>
            <a:normAutofit fontScale="92500"/>
          </a:bodyPr>
          <a:lstStyle/>
          <a:p>
            <a:pPr marL="457200" indent="-457200">
              <a:buFont typeface="+mj-lt"/>
              <a:buAutoNum type="arabicPeriod"/>
            </a:pPr>
            <a:r>
              <a:rPr lang="it-IT" dirty="0"/>
              <a:t>Gli SM dispongono di sistemi di gestione e controllo dei loro programmi in conformità al presente titolo e ne garantiscono il funzionamento secondo una </a:t>
            </a:r>
            <a:r>
              <a:rPr lang="it-IT" sz="2600" b="1" dirty="0">
                <a:solidFill>
                  <a:schemeClr val="accent2"/>
                </a:solidFill>
              </a:rPr>
              <a:t>sana gestione finanziaria </a:t>
            </a:r>
            <a:r>
              <a:rPr lang="it-IT" dirty="0"/>
              <a:t>e i requisiti chiave elencati nell'allegato X. </a:t>
            </a:r>
          </a:p>
          <a:p>
            <a:pPr marL="457200" indent="-457200">
              <a:buFont typeface="+mj-lt"/>
              <a:buAutoNum type="arabicPeriod"/>
            </a:pPr>
            <a:r>
              <a:rPr lang="it-IT" dirty="0"/>
              <a:t>Gli SM assicurano la legittimità e la regolarità delle spese incluse nei conti presentati alla Commissione e adottano tutte le azioni necessarie per </a:t>
            </a:r>
            <a:r>
              <a:rPr lang="it-IT" sz="2600" b="1" dirty="0">
                <a:solidFill>
                  <a:schemeClr val="accent2"/>
                </a:solidFill>
              </a:rPr>
              <a:t>prevenire, rilevare, rettificare e segnalare le irregolarità, comprese le frodi.</a:t>
            </a:r>
          </a:p>
          <a:p>
            <a:pPr marL="457200" indent="-457200">
              <a:buFont typeface="+mj-lt"/>
              <a:buAutoNum type="arabicPeriod"/>
            </a:pPr>
            <a:r>
              <a:rPr lang="it-IT" dirty="0"/>
              <a:t>Su richiesta della Commissione, gli Stati membri adottano le azioni necessarie per </a:t>
            </a:r>
            <a:r>
              <a:rPr lang="it-IT" sz="2600" b="1" dirty="0">
                <a:solidFill>
                  <a:schemeClr val="accent2"/>
                </a:solidFill>
              </a:rPr>
              <a:t>assicurare il funzionamento efficace dei propri sistemi di gestione e controllo </a:t>
            </a:r>
            <a:r>
              <a:rPr lang="it-IT" dirty="0"/>
              <a:t>e la legittimità e la regolarità delle spese presentate alla Commissione</a:t>
            </a:r>
          </a:p>
          <a:p>
            <a:pPr marL="457200" indent="-457200">
              <a:buFont typeface="+mj-lt"/>
              <a:buAutoNum type="arabicPeriod"/>
            </a:pPr>
            <a:r>
              <a:rPr lang="it-IT" sz="2600" b="1" dirty="0">
                <a:solidFill>
                  <a:schemeClr val="accent2"/>
                </a:solidFill>
              </a:rPr>
              <a:t>Gli Stati membri assicurano la qualità e l'affidabilità del sistema di sorveglianza e dei dati riguardanti gli indicatori.</a:t>
            </a:r>
          </a:p>
          <a:p>
            <a:pPr marL="457200" indent="-457200">
              <a:buFont typeface="+mj-lt"/>
              <a:buAutoNum type="arabicPeriod"/>
            </a:pPr>
            <a:endParaRPr lang="it-IT" u="sng" dirty="0">
              <a:solidFill>
                <a:schemeClr val="accent2"/>
              </a:solidFill>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a:t>
            </a:fld>
            <a:endParaRPr lang="it-IT"/>
          </a:p>
        </p:txBody>
      </p:sp>
    </p:spTree>
    <p:extLst>
      <p:ext uri="{BB962C8B-B14F-4D97-AF65-F5344CB8AC3E}">
        <p14:creationId xmlns:p14="http://schemas.microsoft.com/office/powerpoint/2010/main" val="34491015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1DB3B8-F9D2-480D-A3A9-7F682504B784}"/>
              </a:ext>
            </a:extLst>
          </p:cNvPr>
          <p:cNvSpPr>
            <a:spLocks noGrp="1"/>
          </p:cNvSpPr>
          <p:nvPr>
            <p:ph type="title"/>
          </p:nvPr>
        </p:nvSpPr>
        <p:spPr/>
        <p:txBody>
          <a:bodyPr/>
          <a:lstStyle/>
          <a:p>
            <a:r>
              <a:rPr lang="it-IT" dirty="0"/>
              <a:t>Indicatori</a:t>
            </a:r>
          </a:p>
        </p:txBody>
      </p:sp>
      <p:sp>
        <p:nvSpPr>
          <p:cNvPr id="3" name="Segnaposto contenuto 2">
            <a:extLst>
              <a:ext uri="{FF2B5EF4-FFF2-40B4-BE49-F238E27FC236}">
                <a16:creationId xmlns:a16="http://schemas.microsoft.com/office/drawing/2014/main" id="{A744EE9B-3239-4F7D-9042-AD539EB2DF95}"/>
              </a:ext>
            </a:extLst>
          </p:cNvPr>
          <p:cNvSpPr>
            <a:spLocks noGrp="1"/>
          </p:cNvSpPr>
          <p:nvPr>
            <p:ph idx="1"/>
          </p:nvPr>
        </p:nvSpPr>
        <p:spPr>
          <a:xfrm>
            <a:off x="451632" y="980728"/>
            <a:ext cx="8229600" cy="5001419"/>
          </a:xfrm>
        </p:spPr>
        <p:txBody>
          <a:bodyPr/>
          <a:lstStyle/>
          <a:p>
            <a:r>
              <a:rPr lang="it-IT" dirty="0"/>
              <a:t>"</a:t>
            </a:r>
            <a:r>
              <a:rPr lang="it-IT" b="1" dirty="0">
                <a:solidFill>
                  <a:schemeClr val="accent2"/>
                </a:solidFill>
              </a:rPr>
              <a:t>indicatore di output</a:t>
            </a:r>
            <a:r>
              <a:rPr lang="it-IT" dirty="0"/>
              <a:t>": indicatore per misurare i risultati tangibili specifici dell'intervento; </a:t>
            </a:r>
          </a:p>
          <a:p>
            <a:r>
              <a:rPr lang="it-IT" dirty="0"/>
              <a:t>"</a:t>
            </a:r>
            <a:r>
              <a:rPr lang="it-IT" b="1" dirty="0">
                <a:solidFill>
                  <a:schemeClr val="accent2"/>
                </a:solidFill>
              </a:rPr>
              <a:t>indicatore di risultato</a:t>
            </a:r>
            <a:r>
              <a:rPr lang="it-IT" dirty="0"/>
              <a:t>": indicatore per misurare gli effetti a breve termine degli interventi finanziari, particolarmente in riferimento ai destinatari diretti, alla popolazione mirata o agli utenti dell'infrastruttura; </a:t>
            </a:r>
          </a:p>
          <a:p>
            <a:endParaRPr lang="it-IT" dirty="0"/>
          </a:p>
          <a:p>
            <a:pPr marL="0" indent="0">
              <a:buNone/>
            </a:pPr>
            <a:r>
              <a:rPr lang="it-IT" b="1" dirty="0">
                <a:solidFill>
                  <a:schemeClr val="accent2"/>
                </a:solidFill>
              </a:rPr>
              <a:t>Gli indicatori previsti sono:</a:t>
            </a:r>
          </a:p>
          <a:p>
            <a:r>
              <a:rPr lang="it-IT" b="1" dirty="0">
                <a:solidFill>
                  <a:schemeClr val="accent2"/>
                </a:solidFill>
              </a:rPr>
              <a:t>Indicatori comuni </a:t>
            </a:r>
            <a:r>
              <a:rPr lang="it-IT" dirty="0"/>
              <a:t>di output/risultato</a:t>
            </a:r>
          </a:p>
          <a:p>
            <a:r>
              <a:rPr lang="it-IT" b="1" dirty="0">
                <a:solidFill>
                  <a:schemeClr val="accent2"/>
                </a:solidFill>
              </a:rPr>
              <a:t>Indicatori specifici </a:t>
            </a:r>
            <a:r>
              <a:rPr lang="it-IT" dirty="0"/>
              <a:t>output/risultato</a:t>
            </a:r>
          </a:p>
          <a:p>
            <a:endParaRPr lang="it-IT" dirty="0"/>
          </a:p>
          <a:p>
            <a:r>
              <a:rPr lang="it-IT" dirty="0"/>
              <a:t>Per gli indicatori di output i valori di base sono fissati a zero. </a:t>
            </a:r>
          </a:p>
          <a:p>
            <a:r>
              <a:rPr lang="it-IT" dirty="0"/>
              <a:t>I target intermedi fissati per il 2024 e i target finali fissati per il 2029 sono cumulativi</a:t>
            </a:r>
          </a:p>
        </p:txBody>
      </p:sp>
      <p:sp>
        <p:nvSpPr>
          <p:cNvPr id="4" name="Segnaposto numero diapositiva 3">
            <a:extLst>
              <a:ext uri="{FF2B5EF4-FFF2-40B4-BE49-F238E27FC236}">
                <a16:creationId xmlns:a16="http://schemas.microsoft.com/office/drawing/2014/main" id="{6B80D513-D28C-4774-BA81-ACA7095DB0E1}"/>
              </a:ext>
            </a:extLst>
          </p:cNvPr>
          <p:cNvSpPr>
            <a:spLocks noGrp="1"/>
          </p:cNvSpPr>
          <p:nvPr>
            <p:ph type="sldNum" sz="quarter" idx="12"/>
          </p:nvPr>
        </p:nvSpPr>
        <p:spPr/>
        <p:txBody>
          <a:bodyPr/>
          <a:lstStyle/>
          <a:p>
            <a:pPr>
              <a:defRPr/>
            </a:pPr>
            <a:fld id="{310BEF9C-E8AA-4320-831E-DA3F969F0A12}" type="slidenum">
              <a:rPr lang="it-IT" smtClean="0"/>
              <a:pPr>
                <a:defRPr/>
              </a:pPr>
              <a:t>40</a:t>
            </a:fld>
            <a:endParaRPr lang="it-IT"/>
          </a:p>
        </p:txBody>
      </p:sp>
    </p:spTree>
    <p:extLst>
      <p:ext uri="{BB962C8B-B14F-4D97-AF65-F5344CB8AC3E}">
        <p14:creationId xmlns:p14="http://schemas.microsoft.com/office/powerpoint/2010/main" val="32976527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3220AF-4FB8-4CE3-9C5E-68C4DD7E44B9}"/>
              </a:ext>
            </a:extLst>
          </p:cNvPr>
          <p:cNvSpPr>
            <a:spLocks noGrp="1"/>
          </p:cNvSpPr>
          <p:nvPr>
            <p:ph type="title"/>
          </p:nvPr>
        </p:nvSpPr>
        <p:spPr/>
        <p:txBody>
          <a:bodyPr/>
          <a:lstStyle/>
          <a:p>
            <a:r>
              <a:rPr lang="it-IT" dirty="0"/>
              <a:t>Indicatori comuni output FESR </a:t>
            </a:r>
            <a:br>
              <a:rPr lang="it-IT" dirty="0"/>
            </a:br>
            <a:r>
              <a:rPr lang="it-IT" sz="2400" dirty="0"/>
              <a:t>(</a:t>
            </a:r>
            <a:r>
              <a:rPr lang="it-IT" sz="2400" dirty="0" err="1"/>
              <a:t>All</a:t>
            </a:r>
            <a:r>
              <a:rPr lang="it-IT" sz="2400" dirty="0"/>
              <a:t>. 1 regolamento FESR)</a:t>
            </a:r>
            <a:endParaRPr lang="it-IT" dirty="0"/>
          </a:p>
        </p:txBody>
      </p:sp>
      <p:sp>
        <p:nvSpPr>
          <p:cNvPr id="4" name="Segnaposto numero diapositiva 3">
            <a:extLst>
              <a:ext uri="{FF2B5EF4-FFF2-40B4-BE49-F238E27FC236}">
                <a16:creationId xmlns:a16="http://schemas.microsoft.com/office/drawing/2014/main" id="{3ABE440B-7BD3-409E-8B24-C6734A2115EF}"/>
              </a:ext>
            </a:extLst>
          </p:cNvPr>
          <p:cNvSpPr>
            <a:spLocks noGrp="1"/>
          </p:cNvSpPr>
          <p:nvPr>
            <p:ph type="sldNum" sz="quarter" idx="12"/>
          </p:nvPr>
        </p:nvSpPr>
        <p:spPr/>
        <p:txBody>
          <a:bodyPr/>
          <a:lstStyle/>
          <a:p>
            <a:pPr>
              <a:defRPr/>
            </a:pPr>
            <a:fld id="{310BEF9C-E8AA-4320-831E-DA3F969F0A12}" type="slidenum">
              <a:rPr lang="it-IT" smtClean="0"/>
              <a:pPr>
                <a:defRPr/>
              </a:pPr>
              <a:t>41</a:t>
            </a:fld>
            <a:endParaRPr lang="it-IT"/>
          </a:p>
        </p:txBody>
      </p:sp>
      <p:pic>
        <p:nvPicPr>
          <p:cNvPr id="5" name="Immagine 4">
            <a:extLst>
              <a:ext uri="{FF2B5EF4-FFF2-40B4-BE49-F238E27FC236}">
                <a16:creationId xmlns:a16="http://schemas.microsoft.com/office/drawing/2014/main" id="{A51531B8-5DB4-412D-BBDA-7A8141967474}"/>
              </a:ext>
            </a:extLst>
          </p:cNvPr>
          <p:cNvPicPr>
            <a:picLocks noChangeAspect="1"/>
          </p:cNvPicPr>
          <p:nvPr/>
        </p:nvPicPr>
        <p:blipFill>
          <a:blip r:embed="rId2"/>
          <a:stretch>
            <a:fillRect/>
          </a:stretch>
        </p:blipFill>
        <p:spPr>
          <a:xfrm>
            <a:off x="0" y="1367160"/>
            <a:ext cx="9144000" cy="4123680"/>
          </a:xfrm>
          <a:prstGeom prst="rect">
            <a:avLst/>
          </a:prstGeom>
        </p:spPr>
      </p:pic>
    </p:spTree>
    <p:extLst>
      <p:ext uri="{BB962C8B-B14F-4D97-AF65-F5344CB8AC3E}">
        <p14:creationId xmlns:p14="http://schemas.microsoft.com/office/powerpoint/2010/main" val="24246098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3220AF-4FB8-4CE3-9C5E-68C4DD7E44B9}"/>
              </a:ext>
            </a:extLst>
          </p:cNvPr>
          <p:cNvSpPr>
            <a:spLocks noGrp="1"/>
          </p:cNvSpPr>
          <p:nvPr>
            <p:ph type="title"/>
          </p:nvPr>
        </p:nvSpPr>
        <p:spPr/>
        <p:txBody>
          <a:bodyPr/>
          <a:lstStyle/>
          <a:p>
            <a:r>
              <a:rPr lang="it-IT" dirty="0"/>
              <a:t>Indicatori comuni output FESR </a:t>
            </a:r>
            <a:br>
              <a:rPr lang="it-IT" dirty="0"/>
            </a:br>
            <a:r>
              <a:rPr lang="it-IT" sz="2400" dirty="0"/>
              <a:t>(</a:t>
            </a:r>
            <a:r>
              <a:rPr lang="it-IT" sz="2400" dirty="0" err="1"/>
              <a:t>All</a:t>
            </a:r>
            <a:r>
              <a:rPr lang="it-IT" sz="2400" dirty="0"/>
              <a:t>. 1 regolamento FESR)</a:t>
            </a:r>
            <a:endParaRPr lang="it-IT" dirty="0"/>
          </a:p>
        </p:txBody>
      </p:sp>
      <p:sp>
        <p:nvSpPr>
          <p:cNvPr id="4" name="Segnaposto numero diapositiva 3">
            <a:extLst>
              <a:ext uri="{FF2B5EF4-FFF2-40B4-BE49-F238E27FC236}">
                <a16:creationId xmlns:a16="http://schemas.microsoft.com/office/drawing/2014/main" id="{3ABE440B-7BD3-409E-8B24-C6734A2115EF}"/>
              </a:ext>
            </a:extLst>
          </p:cNvPr>
          <p:cNvSpPr>
            <a:spLocks noGrp="1"/>
          </p:cNvSpPr>
          <p:nvPr>
            <p:ph type="sldNum" sz="quarter" idx="12"/>
          </p:nvPr>
        </p:nvSpPr>
        <p:spPr/>
        <p:txBody>
          <a:bodyPr/>
          <a:lstStyle/>
          <a:p>
            <a:pPr>
              <a:defRPr/>
            </a:pPr>
            <a:fld id="{310BEF9C-E8AA-4320-831E-DA3F969F0A12}" type="slidenum">
              <a:rPr lang="it-IT" smtClean="0"/>
              <a:pPr>
                <a:defRPr/>
              </a:pPr>
              <a:t>42</a:t>
            </a:fld>
            <a:endParaRPr lang="it-IT"/>
          </a:p>
        </p:txBody>
      </p:sp>
      <p:pic>
        <p:nvPicPr>
          <p:cNvPr id="3" name="Immagine 2">
            <a:extLst>
              <a:ext uri="{FF2B5EF4-FFF2-40B4-BE49-F238E27FC236}">
                <a16:creationId xmlns:a16="http://schemas.microsoft.com/office/drawing/2014/main" id="{791324F6-5D51-4CA6-BDCA-8ECA0C80B6DF}"/>
              </a:ext>
            </a:extLst>
          </p:cNvPr>
          <p:cNvPicPr>
            <a:picLocks noChangeAspect="1"/>
          </p:cNvPicPr>
          <p:nvPr/>
        </p:nvPicPr>
        <p:blipFill>
          <a:blip r:embed="rId2"/>
          <a:stretch>
            <a:fillRect/>
          </a:stretch>
        </p:blipFill>
        <p:spPr>
          <a:xfrm>
            <a:off x="-18220" y="2996952"/>
            <a:ext cx="9144000" cy="2545551"/>
          </a:xfrm>
          <a:prstGeom prst="rect">
            <a:avLst/>
          </a:prstGeom>
        </p:spPr>
      </p:pic>
      <p:pic>
        <p:nvPicPr>
          <p:cNvPr id="6" name="Immagine 5">
            <a:extLst>
              <a:ext uri="{FF2B5EF4-FFF2-40B4-BE49-F238E27FC236}">
                <a16:creationId xmlns:a16="http://schemas.microsoft.com/office/drawing/2014/main" id="{BC46DDB9-5987-4F5E-8899-4A7125E93CBE}"/>
              </a:ext>
            </a:extLst>
          </p:cNvPr>
          <p:cNvPicPr>
            <a:picLocks noChangeAspect="1"/>
          </p:cNvPicPr>
          <p:nvPr/>
        </p:nvPicPr>
        <p:blipFill>
          <a:blip r:embed="rId3"/>
          <a:stretch>
            <a:fillRect/>
          </a:stretch>
        </p:blipFill>
        <p:spPr>
          <a:xfrm>
            <a:off x="18220" y="2420888"/>
            <a:ext cx="9144000" cy="635423"/>
          </a:xfrm>
          <a:prstGeom prst="rect">
            <a:avLst/>
          </a:prstGeom>
        </p:spPr>
      </p:pic>
    </p:spTree>
    <p:extLst>
      <p:ext uri="{BB962C8B-B14F-4D97-AF65-F5344CB8AC3E}">
        <p14:creationId xmlns:p14="http://schemas.microsoft.com/office/powerpoint/2010/main" val="27318426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3220AF-4FB8-4CE3-9C5E-68C4DD7E44B9}"/>
              </a:ext>
            </a:extLst>
          </p:cNvPr>
          <p:cNvSpPr>
            <a:spLocks noGrp="1"/>
          </p:cNvSpPr>
          <p:nvPr>
            <p:ph type="title"/>
          </p:nvPr>
        </p:nvSpPr>
        <p:spPr/>
        <p:txBody>
          <a:bodyPr/>
          <a:lstStyle/>
          <a:p>
            <a:r>
              <a:rPr lang="it-IT" dirty="0"/>
              <a:t>Indicatori di performance FESR </a:t>
            </a:r>
            <a:br>
              <a:rPr lang="it-IT" dirty="0"/>
            </a:br>
            <a:r>
              <a:rPr lang="it-IT" sz="2400" dirty="0"/>
              <a:t>(</a:t>
            </a:r>
            <a:r>
              <a:rPr lang="it-IT" sz="2400" dirty="0" err="1"/>
              <a:t>All</a:t>
            </a:r>
            <a:r>
              <a:rPr lang="it-IT" sz="2400" dirty="0"/>
              <a:t>. 2 regolamento FESR)</a:t>
            </a:r>
            <a:endParaRPr lang="it-IT" dirty="0"/>
          </a:p>
        </p:txBody>
      </p:sp>
      <p:sp>
        <p:nvSpPr>
          <p:cNvPr id="4" name="Segnaposto numero diapositiva 3">
            <a:extLst>
              <a:ext uri="{FF2B5EF4-FFF2-40B4-BE49-F238E27FC236}">
                <a16:creationId xmlns:a16="http://schemas.microsoft.com/office/drawing/2014/main" id="{3ABE440B-7BD3-409E-8B24-C6734A2115EF}"/>
              </a:ext>
            </a:extLst>
          </p:cNvPr>
          <p:cNvSpPr>
            <a:spLocks noGrp="1"/>
          </p:cNvSpPr>
          <p:nvPr>
            <p:ph type="sldNum" sz="quarter" idx="12"/>
          </p:nvPr>
        </p:nvSpPr>
        <p:spPr/>
        <p:txBody>
          <a:bodyPr/>
          <a:lstStyle/>
          <a:p>
            <a:pPr>
              <a:defRPr/>
            </a:pPr>
            <a:fld id="{310BEF9C-E8AA-4320-831E-DA3F969F0A12}" type="slidenum">
              <a:rPr lang="it-IT" smtClean="0"/>
              <a:pPr>
                <a:defRPr/>
              </a:pPr>
              <a:t>43</a:t>
            </a:fld>
            <a:endParaRPr lang="it-IT"/>
          </a:p>
        </p:txBody>
      </p:sp>
      <p:pic>
        <p:nvPicPr>
          <p:cNvPr id="5" name="Immagine 4">
            <a:extLst>
              <a:ext uri="{FF2B5EF4-FFF2-40B4-BE49-F238E27FC236}">
                <a16:creationId xmlns:a16="http://schemas.microsoft.com/office/drawing/2014/main" id="{8F5220E1-98BA-4A8A-9FD2-8BF600B68090}"/>
              </a:ext>
            </a:extLst>
          </p:cNvPr>
          <p:cNvPicPr>
            <a:picLocks noChangeAspect="1"/>
          </p:cNvPicPr>
          <p:nvPr/>
        </p:nvPicPr>
        <p:blipFill>
          <a:blip r:embed="rId2"/>
          <a:stretch>
            <a:fillRect/>
          </a:stretch>
        </p:blipFill>
        <p:spPr>
          <a:xfrm>
            <a:off x="0" y="1917988"/>
            <a:ext cx="9144000" cy="3022023"/>
          </a:xfrm>
          <a:prstGeom prst="rect">
            <a:avLst/>
          </a:prstGeom>
        </p:spPr>
      </p:pic>
    </p:spTree>
    <p:extLst>
      <p:ext uri="{BB962C8B-B14F-4D97-AF65-F5344CB8AC3E}">
        <p14:creationId xmlns:p14="http://schemas.microsoft.com/office/powerpoint/2010/main" val="27229747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1368896"/>
          </a:xfrm>
        </p:spPr>
        <p:txBody>
          <a:bodyPr/>
          <a:lstStyle/>
          <a:p>
            <a:pPr marL="0" indent="0">
              <a:buNone/>
            </a:pPr>
            <a:r>
              <a:rPr lang="it-IT" dirty="0">
                <a:latin typeface="Calibri" pitchFamily="34" charset="0"/>
                <a:cs typeface="Calibri" pitchFamily="34" charset="0"/>
              </a:rPr>
              <a:t>FSE</a:t>
            </a:r>
            <a:br>
              <a:rPr lang="it-IT" dirty="0">
                <a:latin typeface="Calibri" pitchFamily="34" charset="0"/>
                <a:cs typeface="Calibri" pitchFamily="34" charset="0"/>
              </a:rPr>
            </a:br>
            <a:r>
              <a:rPr lang="it-IT" dirty="0">
                <a:latin typeface="Calibri" pitchFamily="34" charset="0"/>
                <a:cs typeface="Calibri" pitchFamily="34" charset="0"/>
              </a:rPr>
              <a:t>Indicatori comuni – definizioni </a:t>
            </a:r>
            <a:r>
              <a:rPr lang="it-IT" sz="2400" b="0" dirty="0">
                <a:latin typeface="Calibri" pitchFamily="34" charset="0"/>
                <a:cs typeface="Calibri" pitchFamily="34" charset="0"/>
              </a:rPr>
              <a:t>(art. 2 Reg. FSE+) </a:t>
            </a:r>
            <a:endParaRPr lang="it-IT" b="0" dirty="0">
              <a:latin typeface="Calibri" pitchFamily="34" charset="0"/>
              <a:cs typeface="Calibri" pitchFamily="34" charset="0"/>
            </a:endParaRPr>
          </a:p>
        </p:txBody>
      </p:sp>
      <p:sp>
        <p:nvSpPr>
          <p:cNvPr id="106499" name="Segnaposto contenuto 2"/>
          <p:cNvSpPr>
            <a:spLocks noGrp="1"/>
          </p:cNvSpPr>
          <p:nvPr>
            <p:ph idx="1"/>
          </p:nvPr>
        </p:nvSpPr>
        <p:spPr>
          <a:xfrm>
            <a:off x="457200" y="1484784"/>
            <a:ext cx="8229600" cy="4680519"/>
          </a:xfrm>
        </p:spPr>
        <p:txBody>
          <a:bodyPr>
            <a:normAutofit/>
          </a:bodyPr>
          <a:lstStyle/>
          <a:p>
            <a:pPr marL="0" indent="0">
              <a:buNone/>
            </a:pPr>
            <a:r>
              <a:rPr lang="it-IT" dirty="0">
                <a:latin typeface="Calibri" pitchFamily="34" charset="0"/>
                <a:cs typeface="Calibri" pitchFamily="34" charset="0"/>
              </a:rPr>
              <a:t>5) "</a:t>
            </a:r>
            <a:r>
              <a:rPr lang="it-IT" b="1" dirty="0">
                <a:solidFill>
                  <a:schemeClr val="accent2"/>
                </a:solidFill>
                <a:latin typeface="Calibri" pitchFamily="34" charset="0"/>
                <a:cs typeface="Calibri" pitchFamily="34" charset="0"/>
              </a:rPr>
              <a:t>indicatori comuni di risultato immediato</a:t>
            </a:r>
            <a:r>
              <a:rPr lang="it-IT" dirty="0">
                <a:latin typeface="Calibri" pitchFamily="34" charset="0"/>
                <a:cs typeface="Calibri" pitchFamily="34" charset="0"/>
              </a:rPr>
              <a:t>": gli indicatori comuni di risultato che colgono gli effetti entro </a:t>
            </a:r>
            <a:r>
              <a:rPr lang="it-IT" b="1" dirty="0">
                <a:solidFill>
                  <a:schemeClr val="accent2"/>
                </a:solidFill>
                <a:latin typeface="Calibri" pitchFamily="34" charset="0"/>
                <a:cs typeface="Calibri" pitchFamily="34" charset="0"/>
              </a:rPr>
              <a:t>quattro settimane</a:t>
            </a:r>
            <a:r>
              <a:rPr lang="it-IT" dirty="0">
                <a:latin typeface="Calibri" pitchFamily="34" charset="0"/>
                <a:cs typeface="Calibri" pitchFamily="34" charset="0"/>
              </a:rPr>
              <a:t> dal giorno in cui il partecipante abbandona l'operazione (data di uscita);</a:t>
            </a:r>
          </a:p>
          <a:p>
            <a:pPr marL="0" indent="0">
              <a:buNone/>
            </a:pPr>
            <a:r>
              <a:rPr lang="it-IT" dirty="0">
                <a:latin typeface="Calibri" pitchFamily="34" charset="0"/>
                <a:cs typeface="Calibri" pitchFamily="34" charset="0"/>
              </a:rPr>
              <a:t>6) "</a:t>
            </a:r>
            <a:r>
              <a:rPr lang="it-IT" b="1" dirty="0">
                <a:solidFill>
                  <a:schemeClr val="accent2"/>
                </a:solidFill>
                <a:latin typeface="Calibri" pitchFamily="34" charset="0"/>
                <a:cs typeface="Calibri" pitchFamily="34" charset="0"/>
              </a:rPr>
              <a:t>indicatori comuni di risultato a lungo termine</a:t>
            </a:r>
            <a:r>
              <a:rPr lang="it-IT" dirty="0">
                <a:latin typeface="Calibri" pitchFamily="34" charset="0"/>
                <a:cs typeface="Calibri" pitchFamily="34" charset="0"/>
              </a:rPr>
              <a:t>": gli indicatori comuni di risultato che colgono gli effetti </a:t>
            </a:r>
            <a:r>
              <a:rPr lang="it-IT" b="1" dirty="0">
                <a:solidFill>
                  <a:schemeClr val="accent2"/>
                </a:solidFill>
              </a:rPr>
              <a:t>sei mesi </a:t>
            </a:r>
            <a:r>
              <a:rPr lang="it-IT" dirty="0">
                <a:latin typeface="Calibri" pitchFamily="34" charset="0"/>
                <a:cs typeface="Calibri" pitchFamily="34" charset="0"/>
              </a:rPr>
              <a:t>dopo che il partecipante ha abbandonato l'operazione;</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44</a:t>
            </a:fld>
            <a:endParaRPr lang="it-IT"/>
          </a:p>
        </p:txBody>
      </p:sp>
    </p:spTree>
    <p:extLst>
      <p:ext uri="{BB962C8B-B14F-4D97-AF65-F5344CB8AC3E}">
        <p14:creationId xmlns:p14="http://schemas.microsoft.com/office/powerpoint/2010/main" val="34014997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28128"/>
            <a:ext cx="8229600" cy="1008856"/>
          </a:xfrm>
        </p:spPr>
        <p:txBody>
          <a:bodyPr/>
          <a:lstStyle/>
          <a:p>
            <a:pPr marL="0" indent="0">
              <a:buNone/>
            </a:pPr>
            <a:r>
              <a:rPr lang="it-IT" dirty="0">
                <a:latin typeface="Calibri" pitchFamily="34" charset="0"/>
                <a:cs typeface="Calibri" pitchFamily="34" charset="0"/>
              </a:rPr>
              <a:t>Indicatori comuni per il sostegno generale della componente del FSE+ - gestione concorrente. </a:t>
            </a:r>
          </a:p>
        </p:txBody>
      </p:sp>
      <p:sp>
        <p:nvSpPr>
          <p:cNvPr id="106499" name="Segnaposto contenuto 2"/>
          <p:cNvSpPr>
            <a:spLocks noGrp="1"/>
          </p:cNvSpPr>
          <p:nvPr>
            <p:ph idx="1"/>
          </p:nvPr>
        </p:nvSpPr>
        <p:spPr>
          <a:xfrm>
            <a:off x="457200" y="1052736"/>
            <a:ext cx="8229600" cy="5544616"/>
          </a:xfrm>
        </p:spPr>
        <p:txBody>
          <a:bodyPr>
            <a:normAutofit fontScale="85000" lnSpcReduction="10000"/>
          </a:bodyPr>
          <a:lstStyle/>
          <a:p>
            <a:pPr marL="0" indent="0">
              <a:buNone/>
            </a:pPr>
            <a:r>
              <a:rPr lang="it-IT" b="1" dirty="0">
                <a:latin typeface="Calibri" pitchFamily="34" charset="0"/>
                <a:cs typeface="Calibri" pitchFamily="34" charset="0"/>
              </a:rPr>
              <a:t>1) Indicatori comuni di output relativi alle operazioni rivolte alle persone</a:t>
            </a:r>
          </a:p>
          <a:p>
            <a:pPr marL="400050" lvl="1" indent="0">
              <a:buNone/>
            </a:pPr>
            <a:r>
              <a:rPr lang="it-IT" sz="2400" b="1" dirty="0">
                <a:solidFill>
                  <a:schemeClr val="accent2"/>
                </a:solidFill>
                <a:latin typeface="Calibri" pitchFamily="34" charset="0"/>
                <a:cs typeface="Calibri" pitchFamily="34" charset="0"/>
              </a:rPr>
              <a:t>1 a) Indicatori comuni di output per i partecipanti</a:t>
            </a:r>
          </a:p>
          <a:p>
            <a:pPr lvl="2" indent="-342900"/>
            <a:r>
              <a:rPr lang="it-IT" sz="2200" dirty="0"/>
              <a:t>disoccupati, compresi i disoccupati di lungo periodo</a:t>
            </a:r>
          </a:p>
          <a:p>
            <a:pPr lvl="2" indent="-342900"/>
            <a:r>
              <a:rPr lang="it-IT" sz="2200" dirty="0"/>
              <a:t>disoccupati di lungo periodo</a:t>
            </a:r>
          </a:p>
          <a:p>
            <a:pPr lvl="2" indent="-342900"/>
            <a:r>
              <a:rPr lang="it-IT" sz="2200" dirty="0">
                <a:latin typeface="Calibri" pitchFamily="34" charset="0"/>
                <a:cs typeface="Calibri" pitchFamily="34" charset="0"/>
              </a:rPr>
              <a:t>inattivi</a:t>
            </a:r>
          </a:p>
          <a:p>
            <a:pPr lvl="2" indent="-342900"/>
            <a:r>
              <a:rPr lang="it-IT" sz="2200" dirty="0">
                <a:latin typeface="Calibri" pitchFamily="34" charset="0"/>
                <a:cs typeface="Calibri" pitchFamily="34" charset="0"/>
              </a:rPr>
              <a:t>lavoratori, compresi i lavoratori autonomi</a:t>
            </a:r>
          </a:p>
          <a:p>
            <a:pPr lvl="2" indent="-342900"/>
            <a:r>
              <a:rPr lang="it-IT" sz="2200" dirty="0">
                <a:latin typeface="Calibri" pitchFamily="34" charset="0"/>
                <a:cs typeface="Calibri" pitchFamily="34" charset="0"/>
              </a:rPr>
              <a:t>persone di età inferiore a 30 anni</a:t>
            </a:r>
          </a:p>
          <a:p>
            <a:pPr lvl="2" indent="-342900"/>
            <a:r>
              <a:rPr lang="it-IT" sz="2200" dirty="0">
                <a:latin typeface="Calibri" pitchFamily="34" charset="0"/>
                <a:cs typeface="Calibri" pitchFamily="34" charset="0"/>
              </a:rPr>
              <a:t>persone di età superiore a 54 anni</a:t>
            </a:r>
          </a:p>
          <a:p>
            <a:pPr lvl="2" indent="-342900"/>
            <a:r>
              <a:rPr lang="it-IT" sz="2200" dirty="0">
                <a:latin typeface="Calibri" pitchFamily="34" charset="0"/>
                <a:cs typeface="Calibri" pitchFamily="34" charset="0"/>
              </a:rPr>
              <a:t>titolari di un diploma di istruzione…</a:t>
            </a:r>
          </a:p>
          <a:p>
            <a:pPr lvl="2" indent="-342900"/>
            <a:r>
              <a:rPr lang="it-IT" sz="2200" dirty="0">
                <a:latin typeface="Calibri" pitchFamily="34" charset="0"/>
                <a:cs typeface="Calibri" pitchFamily="34" charset="0"/>
              </a:rPr>
              <a:t>Etc.</a:t>
            </a:r>
          </a:p>
          <a:p>
            <a:pPr marL="400050" lvl="1" indent="0">
              <a:buNone/>
            </a:pPr>
            <a:r>
              <a:rPr lang="it-IT" sz="2400" b="1" dirty="0">
                <a:solidFill>
                  <a:schemeClr val="accent2"/>
                </a:solidFill>
                <a:latin typeface="Calibri" pitchFamily="34" charset="0"/>
                <a:cs typeface="Calibri" pitchFamily="34" charset="0"/>
              </a:rPr>
              <a:t>1 b) Altri indicatori comuni di output</a:t>
            </a:r>
          </a:p>
          <a:p>
            <a:pPr lvl="2" indent="-342900">
              <a:buFont typeface="Arial" panose="020B0604020202020204" pitchFamily="34" charset="0"/>
              <a:buChar char="•"/>
            </a:pPr>
            <a:r>
              <a:rPr lang="it-IT" sz="2200" dirty="0">
                <a:latin typeface="Calibri" pitchFamily="34" charset="0"/>
                <a:cs typeface="Calibri" pitchFamily="34" charset="0"/>
              </a:rPr>
              <a:t>partecipanti con disabilità</a:t>
            </a:r>
          </a:p>
          <a:p>
            <a:pPr lvl="2" indent="-342900">
              <a:buFont typeface="Arial" panose="020B0604020202020204" pitchFamily="34" charset="0"/>
              <a:buChar char="•"/>
            </a:pPr>
            <a:r>
              <a:rPr lang="it-IT" sz="2200" dirty="0">
                <a:latin typeface="Calibri" pitchFamily="34" charset="0"/>
                <a:cs typeface="Calibri" pitchFamily="34" charset="0"/>
              </a:rPr>
              <a:t>cittadini di paesi terzi</a:t>
            </a:r>
          </a:p>
          <a:p>
            <a:pPr lvl="2" indent="-342900">
              <a:buFont typeface="Arial" panose="020B0604020202020204" pitchFamily="34" charset="0"/>
              <a:buChar char="•"/>
            </a:pPr>
            <a:r>
              <a:rPr lang="it-IT" sz="2200" dirty="0">
                <a:latin typeface="Calibri" pitchFamily="34" charset="0"/>
                <a:cs typeface="Calibri" pitchFamily="34" charset="0"/>
              </a:rPr>
              <a:t>partecipanti di origine straniera</a:t>
            </a:r>
          </a:p>
          <a:p>
            <a:pPr lvl="2" indent="-342900">
              <a:buFont typeface="Arial" panose="020B0604020202020204" pitchFamily="34" charset="0"/>
              <a:buChar char="•"/>
            </a:pPr>
            <a:r>
              <a:rPr lang="it-IT" sz="2200" dirty="0">
                <a:latin typeface="Calibri" pitchFamily="34" charset="0"/>
                <a:cs typeface="Calibri" pitchFamily="34" charset="0"/>
              </a:rPr>
              <a:t>minoranze (comprese le comunità emarginate come i rom)</a:t>
            </a:r>
          </a:p>
          <a:p>
            <a:pPr lvl="2" indent="-342900">
              <a:buFont typeface="Arial" panose="020B0604020202020204" pitchFamily="34" charset="0"/>
              <a:buChar char="•"/>
            </a:pPr>
            <a:r>
              <a:rPr lang="it-IT" sz="2200" dirty="0">
                <a:latin typeface="Calibri" pitchFamily="34" charset="0"/>
                <a:cs typeface="Calibri" pitchFamily="34" charset="0"/>
              </a:rPr>
              <a:t>senzatetto o persone colpite da esclusione abitativa</a:t>
            </a:r>
          </a:p>
          <a:p>
            <a:pPr lvl="2" indent="-342900">
              <a:buFont typeface="Arial" panose="020B0604020202020204" pitchFamily="34" charset="0"/>
              <a:buChar char="•"/>
            </a:pPr>
            <a:r>
              <a:rPr lang="it-IT" sz="2200" dirty="0">
                <a:latin typeface="Calibri" pitchFamily="34" charset="0"/>
                <a:cs typeface="Calibri" pitchFamily="34" charset="0"/>
              </a:rPr>
              <a:t>partecipanti provenienti da zone rurali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45</a:t>
            </a:fld>
            <a:endParaRPr lang="it-IT" dirty="0"/>
          </a:p>
        </p:txBody>
      </p:sp>
    </p:spTree>
    <p:extLst>
      <p:ext uri="{BB962C8B-B14F-4D97-AF65-F5344CB8AC3E}">
        <p14:creationId xmlns:p14="http://schemas.microsoft.com/office/powerpoint/2010/main" val="30538116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1368896"/>
          </a:xfrm>
        </p:spPr>
        <p:txBody>
          <a:bodyPr/>
          <a:lstStyle/>
          <a:p>
            <a:pPr marL="0" indent="0">
              <a:buNone/>
            </a:pPr>
            <a:r>
              <a:rPr lang="it-IT" dirty="0">
                <a:latin typeface="Calibri" pitchFamily="34" charset="0"/>
                <a:cs typeface="Calibri" pitchFamily="34" charset="0"/>
              </a:rPr>
              <a:t>Indicatori comuni per il sostegno generale della componente del FSE+ in regime di gestione concorrente. </a:t>
            </a:r>
          </a:p>
        </p:txBody>
      </p:sp>
      <p:sp>
        <p:nvSpPr>
          <p:cNvPr id="106499" name="Segnaposto contenuto 2"/>
          <p:cNvSpPr>
            <a:spLocks noGrp="1"/>
          </p:cNvSpPr>
          <p:nvPr>
            <p:ph idx="1"/>
          </p:nvPr>
        </p:nvSpPr>
        <p:spPr>
          <a:xfrm>
            <a:off x="457200" y="1484784"/>
            <a:ext cx="8229600" cy="5184576"/>
          </a:xfrm>
        </p:spPr>
        <p:txBody>
          <a:bodyPr>
            <a:normAutofit/>
          </a:bodyPr>
          <a:lstStyle/>
          <a:p>
            <a:pPr marL="0" indent="0">
              <a:buNone/>
            </a:pPr>
            <a:r>
              <a:rPr lang="it-IT" sz="2000" b="1" dirty="0">
                <a:solidFill>
                  <a:schemeClr val="accent2"/>
                </a:solidFill>
                <a:latin typeface="Calibri" panose="020F0502020204030204" pitchFamily="34" charset="0"/>
                <a:cs typeface="Calibri" pitchFamily="34" charset="0"/>
              </a:rPr>
              <a:t>2) Gli indicatori comuni di output per gli enti</a:t>
            </a:r>
          </a:p>
          <a:p>
            <a:pPr lvl="1">
              <a:buFont typeface="Arial" panose="020B0604020202020204" pitchFamily="34" charset="0"/>
              <a:buChar char="•"/>
            </a:pPr>
            <a:r>
              <a:rPr lang="it-IT" dirty="0">
                <a:latin typeface="Calibri" panose="020F0502020204030204" pitchFamily="34" charset="0"/>
                <a:cs typeface="Calibri" panose="020F0502020204030204" pitchFamily="34" charset="0"/>
              </a:rPr>
              <a:t>numero di pubbliche amministrazioni o servizi pubblici sostenuti a livello nazionale, regionale o locale, </a:t>
            </a:r>
          </a:p>
          <a:p>
            <a:pPr lvl="1">
              <a:buFont typeface="Arial" panose="020B0604020202020204" pitchFamily="34" charset="0"/>
              <a:buChar char="•"/>
            </a:pPr>
            <a:r>
              <a:rPr lang="it-IT" dirty="0">
                <a:latin typeface="Calibri" panose="020F0502020204030204" pitchFamily="34" charset="0"/>
                <a:cs typeface="Calibri" panose="020F0502020204030204" pitchFamily="34" charset="0"/>
              </a:rPr>
              <a:t>numero di micro, piccole e medie imprese sostenute (comprese le società cooperative e le imprese sociali). </a:t>
            </a:r>
          </a:p>
          <a:p>
            <a:pPr marL="0" indent="0">
              <a:buNone/>
            </a:pPr>
            <a:r>
              <a:rPr lang="it-IT" sz="2000" b="1" dirty="0">
                <a:solidFill>
                  <a:schemeClr val="accent2"/>
                </a:solidFill>
                <a:latin typeface="Calibri" panose="020F0502020204030204" pitchFamily="34" charset="0"/>
                <a:cs typeface="Calibri" pitchFamily="34" charset="0"/>
              </a:rPr>
              <a:t>3) Gli indicatori comuni di risultato immediato per i partecipanti</a:t>
            </a:r>
          </a:p>
          <a:p>
            <a:pPr lvl="1">
              <a:buFont typeface="Arial" panose="020B0604020202020204" pitchFamily="34" charset="0"/>
              <a:buChar char="•"/>
            </a:pPr>
            <a:r>
              <a:rPr lang="it-IT" dirty="0">
                <a:latin typeface="Calibri" panose="020F0502020204030204" pitchFamily="34" charset="0"/>
                <a:cs typeface="Calibri" pitchFamily="34" charset="0"/>
              </a:rPr>
              <a:t>partecipanti che cercano un lavoro alla fine della loro partecipazione all'intervento</a:t>
            </a:r>
          </a:p>
          <a:p>
            <a:pPr lvl="1">
              <a:buFont typeface="Arial" panose="020B0604020202020204" pitchFamily="34" charset="0"/>
              <a:buChar char="•"/>
            </a:pPr>
            <a:r>
              <a:rPr lang="it-IT" dirty="0">
                <a:latin typeface="Calibri" panose="020F0502020204030204" pitchFamily="34" charset="0"/>
                <a:cs typeface="Calibri" pitchFamily="34" charset="0"/>
              </a:rPr>
              <a:t>partecipanti in un percorso di istruzione o di formazione alla fine della loro partecipazione all'intervento</a:t>
            </a:r>
          </a:p>
          <a:p>
            <a:pPr lvl="1">
              <a:buFont typeface="Arial" panose="020B0604020202020204" pitchFamily="34" charset="0"/>
              <a:buChar char="•"/>
            </a:pPr>
            <a:r>
              <a:rPr lang="it-IT" dirty="0">
                <a:latin typeface="Calibri" panose="020F0502020204030204" pitchFamily="34" charset="0"/>
                <a:cs typeface="Calibri" pitchFamily="34" charset="0"/>
              </a:rPr>
              <a:t>partecipanti che ottengono una qualifica alla fine della loro partecipazione all'intervento</a:t>
            </a:r>
          </a:p>
          <a:p>
            <a:pPr lvl="1">
              <a:buFont typeface="Arial" panose="020B0604020202020204" pitchFamily="34" charset="0"/>
              <a:buChar char="•"/>
            </a:pPr>
            <a:r>
              <a:rPr lang="it-IT" dirty="0">
                <a:latin typeface="Calibri" panose="020F0502020204030204" pitchFamily="34" charset="0"/>
                <a:cs typeface="Calibri" pitchFamily="34" charset="0"/>
              </a:rPr>
              <a:t>partecipanti che hanno un lavoro, anche autonomo, alla fine della loro partecipazione all'intervento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46</a:t>
            </a:fld>
            <a:endParaRPr lang="it-IT"/>
          </a:p>
        </p:txBody>
      </p:sp>
    </p:spTree>
    <p:extLst>
      <p:ext uri="{BB962C8B-B14F-4D97-AF65-F5344CB8AC3E}">
        <p14:creationId xmlns:p14="http://schemas.microsoft.com/office/powerpoint/2010/main" val="38923725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1368896"/>
          </a:xfrm>
        </p:spPr>
        <p:txBody>
          <a:bodyPr/>
          <a:lstStyle/>
          <a:p>
            <a:pPr marL="0" indent="0">
              <a:buNone/>
            </a:pPr>
            <a:r>
              <a:rPr lang="it-IT" dirty="0">
                <a:latin typeface="Calibri" pitchFamily="34" charset="0"/>
                <a:cs typeface="Calibri" pitchFamily="34" charset="0"/>
              </a:rPr>
              <a:t>Indicatori comuni per il sostegno generale della componente del FSE+ in regime di gestione concorrente. </a:t>
            </a:r>
          </a:p>
        </p:txBody>
      </p:sp>
      <p:sp>
        <p:nvSpPr>
          <p:cNvPr id="106499" name="Segnaposto contenuto 2"/>
          <p:cNvSpPr>
            <a:spLocks noGrp="1"/>
          </p:cNvSpPr>
          <p:nvPr>
            <p:ph idx="1"/>
          </p:nvPr>
        </p:nvSpPr>
        <p:spPr>
          <a:xfrm>
            <a:off x="457200" y="1484784"/>
            <a:ext cx="8229600" cy="5184576"/>
          </a:xfrm>
        </p:spPr>
        <p:txBody>
          <a:bodyPr>
            <a:normAutofit/>
          </a:bodyPr>
          <a:lstStyle/>
          <a:p>
            <a:pPr marL="0" indent="0">
              <a:buNone/>
            </a:pPr>
            <a:r>
              <a:rPr lang="it-IT" sz="2000" b="1" dirty="0">
                <a:solidFill>
                  <a:schemeClr val="accent2"/>
                </a:solidFill>
                <a:latin typeface="Calibri" pitchFamily="34" charset="0"/>
                <a:cs typeface="Calibri" pitchFamily="34" charset="0"/>
              </a:rPr>
              <a:t>4) Indicatori comuni di risultato a lungo termine per i partecipanti:</a:t>
            </a:r>
          </a:p>
          <a:p>
            <a:pPr lvl="1"/>
            <a:r>
              <a:rPr lang="it-IT" dirty="0">
                <a:latin typeface="Calibri" pitchFamily="34" charset="0"/>
                <a:cs typeface="Calibri" pitchFamily="34" charset="0"/>
              </a:rPr>
              <a:t>partecipanti che hanno un lavoro, anche autonomo, sei mesi dopo la fine della loro partecipazione all'intervento</a:t>
            </a:r>
          </a:p>
          <a:p>
            <a:pPr lvl="1"/>
            <a:r>
              <a:rPr lang="it-IT" dirty="0">
                <a:latin typeface="Calibri" pitchFamily="34" charset="0"/>
                <a:cs typeface="Calibri" pitchFamily="34" charset="0"/>
              </a:rPr>
              <a:t>partecipanti che godono di una migliore situazione sul mercato del lavoro sei mesi dopo la fine della loro partecipazione all'intervento</a:t>
            </a:r>
          </a:p>
          <a:p>
            <a:pPr lvl="1"/>
            <a:endParaRPr lang="it-IT" dirty="0">
              <a:latin typeface="Calibri" pitchFamily="34" charset="0"/>
              <a:cs typeface="Calibri" pitchFamily="34" charset="0"/>
            </a:endParaRPr>
          </a:p>
          <a:p>
            <a:pPr marL="0" lvl="1" indent="0">
              <a:buNone/>
            </a:pPr>
            <a:r>
              <a:rPr lang="it-IT" dirty="0">
                <a:latin typeface="Calibri" pitchFamily="34" charset="0"/>
                <a:cs typeface="Calibri" pitchFamily="34" charset="0"/>
              </a:rPr>
              <a:t>Come requisito minimo, questi dati devono essere raccolti sulla base di un </a:t>
            </a:r>
            <a:r>
              <a:rPr lang="it-IT" b="1" dirty="0">
                <a:latin typeface="Calibri" pitchFamily="34" charset="0"/>
                <a:cs typeface="Calibri" pitchFamily="34" charset="0"/>
              </a:rPr>
              <a:t>campione rappresentativo </a:t>
            </a:r>
            <a:r>
              <a:rPr lang="it-IT" dirty="0">
                <a:latin typeface="Calibri" pitchFamily="34" charset="0"/>
                <a:cs typeface="Calibri" pitchFamily="34" charset="0"/>
              </a:rPr>
              <a:t>di partecipanti all'interno di ciascun obiettivo specifico. La validità interna del campione deve essere garantita in un modo tale per cui i dati possano essere generalizzati al livello dell'obiettivo specifico.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47</a:t>
            </a:fld>
            <a:endParaRPr lang="it-IT"/>
          </a:p>
        </p:txBody>
      </p:sp>
    </p:spTree>
    <p:extLst>
      <p:ext uri="{BB962C8B-B14F-4D97-AF65-F5344CB8AC3E}">
        <p14:creationId xmlns:p14="http://schemas.microsoft.com/office/powerpoint/2010/main" val="21574895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1080864"/>
          </a:xfrm>
        </p:spPr>
        <p:txBody>
          <a:bodyPr/>
          <a:lstStyle/>
          <a:p>
            <a:pPr marL="0" indent="0">
              <a:buNone/>
            </a:pPr>
            <a:r>
              <a:rPr lang="it-IT" dirty="0">
                <a:latin typeface="Calibri" pitchFamily="34" charset="0"/>
                <a:cs typeface="Calibri" pitchFamily="34" charset="0"/>
              </a:rPr>
              <a:t>Indicatori comuni per il sostegno del FSE+ volto a contrastare </a:t>
            </a:r>
            <a:r>
              <a:rPr lang="it-IT" u="sng" dirty="0">
                <a:latin typeface="Calibri" pitchFamily="34" charset="0"/>
                <a:cs typeface="Calibri" pitchFamily="34" charset="0"/>
              </a:rPr>
              <a:t>la deprivazione materia</a:t>
            </a:r>
            <a:r>
              <a:rPr lang="it-IT" dirty="0">
                <a:latin typeface="Calibri" pitchFamily="34" charset="0"/>
                <a:cs typeface="Calibri" pitchFamily="34" charset="0"/>
              </a:rPr>
              <a:t>le</a:t>
            </a:r>
          </a:p>
        </p:txBody>
      </p:sp>
      <p:sp>
        <p:nvSpPr>
          <p:cNvPr id="106499" name="Segnaposto contenuto 2"/>
          <p:cNvSpPr>
            <a:spLocks noGrp="1"/>
          </p:cNvSpPr>
          <p:nvPr>
            <p:ph idx="1"/>
          </p:nvPr>
        </p:nvSpPr>
        <p:spPr>
          <a:xfrm>
            <a:off x="457200" y="1484784"/>
            <a:ext cx="8229600" cy="5184576"/>
          </a:xfrm>
        </p:spPr>
        <p:txBody>
          <a:bodyPr>
            <a:normAutofit lnSpcReduction="10000"/>
          </a:bodyPr>
          <a:lstStyle/>
          <a:p>
            <a:pPr marL="0" indent="0">
              <a:buNone/>
            </a:pPr>
            <a:r>
              <a:rPr lang="it-IT" b="1" dirty="0">
                <a:solidFill>
                  <a:schemeClr val="accent2"/>
                </a:solidFill>
                <a:latin typeface="Calibri" panose="020F0502020204030204" pitchFamily="34" charset="0"/>
                <a:cs typeface="Calibri" pitchFamily="34" charset="0"/>
              </a:rPr>
              <a:t>Indicatori di output</a:t>
            </a:r>
          </a:p>
          <a:p>
            <a:pPr marL="857250" lvl="1" indent="-457200">
              <a:buAutoNum type="alphaLcParenR"/>
            </a:pPr>
            <a:r>
              <a:rPr lang="it-IT" sz="2400" dirty="0">
                <a:latin typeface="Calibri" panose="020F0502020204030204" pitchFamily="34" charset="0"/>
                <a:cs typeface="Calibri" pitchFamily="34" charset="0"/>
              </a:rPr>
              <a:t>Valore monetario totale dei prodotti alimentari e dei beni distribuiti</a:t>
            </a:r>
          </a:p>
          <a:p>
            <a:pPr marL="857250" lvl="1" indent="-457200">
              <a:buFontTx/>
              <a:buAutoNum type="alphaLcParenR"/>
            </a:pPr>
            <a:r>
              <a:rPr lang="it-IT" sz="2400" dirty="0">
                <a:latin typeface="Calibri" panose="020F0502020204030204" pitchFamily="34" charset="0"/>
                <a:cs typeface="Calibri" pitchFamily="34" charset="0"/>
              </a:rPr>
              <a:t>Quantità totale di sostegno alimentare distribuito</a:t>
            </a:r>
          </a:p>
          <a:p>
            <a:pPr marL="0" lvl="1" indent="0">
              <a:buNone/>
            </a:pPr>
            <a:endParaRPr lang="it-IT" sz="2400" b="1" dirty="0">
              <a:latin typeface="Calibri" panose="020F0502020204030204" pitchFamily="34" charset="0"/>
              <a:cs typeface="Calibri" panose="020F0502020204030204" pitchFamily="34" charset="0"/>
            </a:endParaRPr>
          </a:p>
          <a:p>
            <a:pPr marL="0" lvl="1" indent="0">
              <a:buNone/>
            </a:pPr>
            <a:r>
              <a:rPr lang="it-IT" sz="2400" b="1" dirty="0">
                <a:solidFill>
                  <a:schemeClr val="accent2"/>
                </a:solidFill>
                <a:latin typeface="Calibri" panose="020F0502020204030204" pitchFamily="34" charset="0"/>
                <a:cs typeface="Calibri" panose="020F0502020204030204" pitchFamily="34" charset="0"/>
              </a:rPr>
              <a:t>Indicatori comuni di risultato</a:t>
            </a:r>
            <a:r>
              <a:rPr lang="it-IT" sz="2400" dirty="0">
                <a:latin typeface="Calibri" panose="020F0502020204030204" pitchFamily="34" charset="0"/>
                <a:cs typeface="Calibri" panose="020F0502020204030204" pitchFamily="34" charset="0"/>
              </a:rPr>
              <a:t>	</a:t>
            </a:r>
          </a:p>
          <a:p>
            <a:pPr marL="400050" lvl="1" indent="0">
              <a:buNone/>
            </a:pPr>
            <a:r>
              <a:rPr lang="it-IT" sz="2400" dirty="0">
                <a:latin typeface="Calibri" panose="020F0502020204030204" pitchFamily="34" charset="0"/>
                <a:cs typeface="Calibri" panose="020F0502020204030204" pitchFamily="34" charset="0"/>
              </a:rPr>
              <a:t>Numero di destinatari finali che ricevono sostegno materiale</a:t>
            </a:r>
          </a:p>
          <a:p>
            <a:pPr lvl="1" indent="-342900">
              <a:buFont typeface="Arial" panose="020B0604020202020204" pitchFamily="34" charset="0"/>
              <a:buChar char="•"/>
            </a:pPr>
            <a:r>
              <a:rPr lang="it-IT" sz="2400" dirty="0">
                <a:latin typeface="Calibri" panose="020F0502020204030204" pitchFamily="34" charset="0"/>
                <a:cs typeface="Calibri" panose="020F0502020204030204" pitchFamily="34" charset="0"/>
              </a:rPr>
              <a:t>Numero di bambini di età inferiore a 18 anni</a:t>
            </a:r>
          </a:p>
          <a:p>
            <a:pPr lvl="1" indent="-342900">
              <a:buFont typeface="Arial" panose="020B0604020202020204" pitchFamily="34" charset="0"/>
              <a:buChar char="•"/>
            </a:pPr>
            <a:r>
              <a:rPr lang="it-IT" sz="2400" dirty="0">
                <a:latin typeface="Calibri" panose="020F0502020204030204" pitchFamily="34" charset="0"/>
                <a:cs typeface="Calibri" panose="020F0502020204030204" pitchFamily="34" charset="0"/>
              </a:rPr>
              <a:t>Numero di giovani di età compresa tra i 18 e i 29 anni</a:t>
            </a:r>
          </a:p>
          <a:p>
            <a:pPr lvl="1" indent="-342900">
              <a:buFont typeface="Arial" panose="020B0604020202020204" pitchFamily="34" charset="0"/>
              <a:buChar char="•"/>
            </a:pPr>
            <a:r>
              <a:rPr lang="it-IT" sz="2400" dirty="0">
                <a:latin typeface="Calibri" panose="020F0502020204030204" pitchFamily="34" charset="0"/>
                <a:cs typeface="Calibri" panose="020F0502020204030204" pitchFamily="34" charset="0"/>
              </a:rPr>
              <a:t>Numero di destinatari finali di età superiore a 54 anni</a:t>
            </a:r>
          </a:p>
          <a:p>
            <a:pPr lvl="1" indent="-342900">
              <a:buFont typeface="Arial" panose="020B0604020202020204" pitchFamily="34" charset="0"/>
              <a:buChar char="•"/>
            </a:pPr>
            <a:r>
              <a:rPr lang="it-IT" sz="2400" dirty="0">
                <a:latin typeface="Calibri" panose="020F0502020204030204" pitchFamily="34" charset="0"/>
                <a:cs typeface="Calibri" panose="020F0502020204030204" pitchFamily="34" charset="0"/>
              </a:rPr>
              <a:t>Numero di destinatari finali con disabilità</a:t>
            </a:r>
          </a:p>
          <a:p>
            <a:pPr lvl="1" indent="-342900">
              <a:buFont typeface="Arial" panose="020B0604020202020204" pitchFamily="34" charset="0"/>
              <a:buChar char="•"/>
            </a:pPr>
            <a:r>
              <a:rPr lang="it-IT" sz="2400" dirty="0">
                <a:latin typeface="Calibri" panose="020F0502020204030204" pitchFamily="34" charset="0"/>
                <a:cs typeface="Calibri" panose="020F0502020204030204" pitchFamily="34" charset="0"/>
              </a:rPr>
              <a:t>Numero di cittadini di paesi terzi</a:t>
            </a:r>
          </a:p>
          <a:p>
            <a:pPr lvl="1" indent="-342900">
              <a:buFont typeface="Arial" panose="020B0604020202020204" pitchFamily="34" charset="0"/>
              <a:buChar char="•"/>
            </a:pPr>
            <a:r>
              <a:rPr lang="it-IT" sz="2400" dirty="0">
                <a:latin typeface="Calibri" panose="020F0502020204030204" pitchFamily="34" charset="0"/>
                <a:cs typeface="Calibri" panose="020F0502020204030204" pitchFamily="34" charset="0"/>
              </a:rPr>
              <a:t>Etc.</a:t>
            </a:r>
          </a:p>
          <a:p>
            <a:pPr marL="857250" lvl="1" indent="-457200">
              <a:buAutoNum type="alphaLcParenR"/>
            </a:pPr>
            <a:endParaRPr lang="it-IT" sz="2400" dirty="0">
              <a:latin typeface="Calibri" panose="020F0502020204030204" pitchFamily="34" charset="0"/>
              <a:cs typeface="Calibri" panose="020F0502020204030204"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48</a:t>
            </a:fld>
            <a:endParaRPr lang="it-IT"/>
          </a:p>
        </p:txBody>
      </p:sp>
    </p:spTree>
    <p:extLst>
      <p:ext uri="{BB962C8B-B14F-4D97-AF65-F5344CB8AC3E}">
        <p14:creationId xmlns:p14="http://schemas.microsoft.com/office/powerpoint/2010/main" val="18990908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latin typeface="Calibri" panose="020F0502020204030204" pitchFamily="34" charset="0"/>
                <a:cs typeface="Calibri" panose="020F0502020204030204" pitchFamily="34" charset="0"/>
              </a:rPr>
              <a:t>La valutazione degli stati membri </a:t>
            </a:r>
            <a:r>
              <a:rPr lang="it-IT" sz="2400" dirty="0">
                <a:latin typeface="Calibri" panose="020F0502020204030204" pitchFamily="34" charset="0"/>
                <a:cs typeface="Calibri" panose="020F0502020204030204" pitchFamily="34" charset="0"/>
              </a:rPr>
              <a:t>(art. 39)</a:t>
            </a:r>
            <a:endParaRPr lang="it-IT" dirty="0">
              <a:latin typeface="Calibri" panose="020F0502020204030204" pitchFamily="34" charset="0"/>
              <a:cs typeface="Calibri" panose="020F0502020204030204" pitchFamily="34" charset="0"/>
            </a:endParaRPr>
          </a:p>
        </p:txBody>
      </p:sp>
      <p:sp>
        <p:nvSpPr>
          <p:cNvPr id="106499" name="Segnaposto contenuto 2"/>
          <p:cNvSpPr>
            <a:spLocks noGrp="1"/>
          </p:cNvSpPr>
          <p:nvPr>
            <p:ph idx="1"/>
          </p:nvPr>
        </p:nvSpPr>
        <p:spPr>
          <a:xfrm>
            <a:off x="457200" y="836612"/>
            <a:ext cx="8229600" cy="5760740"/>
          </a:xfrm>
        </p:spPr>
        <p:txBody>
          <a:bodyPr>
            <a:normAutofit fontScale="92500" lnSpcReduction="20000"/>
          </a:bodyPr>
          <a:lstStyle/>
          <a:p>
            <a:pPr marL="0" indent="0">
              <a:buNone/>
            </a:pPr>
            <a:r>
              <a:rPr lang="it-IT" dirty="0">
                <a:latin typeface="Calibri" pitchFamily="34" charset="0"/>
                <a:cs typeface="Calibri" pitchFamily="34" charset="0"/>
              </a:rPr>
              <a:t>1. Gli SM o l’</a:t>
            </a:r>
            <a:r>
              <a:rPr lang="it-IT" dirty="0" err="1">
                <a:latin typeface="Calibri" pitchFamily="34" charset="0"/>
                <a:cs typeface="Calibri" pitchFamily="34" charset="0"/>
              </a:rPr>
              <a:t>AdG</a:t>
            </a:r>
            <a:r>
              <a:rPr lang="it-IT" dirty="0">
                <a:latin typeface="Calibri" pitchFamily="34" charset="0"/>
                <a:cs typeface="Calibri" pitchFamily="34" charset="0"/>
              </a:rPr>
              <a:t> effettua valutazioni del programma. Ciascuna valutazione esamina il programma in termini di efficacia, efficienza, rilevanza, coerenza e valore aggiunto dell'UE al fine di migliorare la qualità della progettazione e dell'attuazione dei programmi.</a:t>
            </a:r>
          </a:p>
          <a:p>
            <a:pPr marL="0" indent="0">
              <a:buNone/>
            </a:pPr>
            <a:r>
              <a:rPr lang="it-IT" dirty="0">
                <a:latin typeface="Calibri" pitchFamily="34" charset="0"/>
                <a:cs typeface="Calibri" pitchFamily="34" charset="0"/>
              </a:rPr>
              <a:t>2. una valutazione per ciascun programma per valutarne gli effetti è effettuata entro il </a:t>
            </a:r>
            <a:r>
              <a:rPr lang="it-IT" b="1" dirty="0">
                <a:solidFill>
                  <a:schemeClr val="accent2"/>
                </a:solidFill>
                <a:latin typeface="Calibri" pitchFamily="34" charset="0"/>
                <a:cs typeface="Calibri" pitchFamily="34" charset="0"/>
              </a:rPr>
              <a:t>30 giugno 2029</a:t>
            </a:r>
            <a:r>
              <a:rPr lang="it-IT" dirty="0">
                <a:latin typeface="Calibri" pitchFamily="34" charset="0"/>
                <a:cs typeface="Calibri" pitchFamily="34" charset="0"/>
              </a:rPr>
              <a:t>.</a:t>
            </a:r>
          </a:p>
          <a:p>
            <a:pPr marL="0" indent="0">
              <a:buNone/>
            </a:pPr>
            <a:r>
              <a:rPr lang="it-IT" dirty="0">
                <a:latin typeface="Calibri" pitchFamily="34" charset="0"/>
                <a:cs typeface="Calibri" pitchFamily="34" charset="0"/>
              </a:rPr>
              <a:t>3. le valutazioni sono affidate a </a:t>
            </a:r>
            <a:r>
              <a:rPr lang="it-IT" b="1" dirty="0">
                <a:solidFill>
                  <a:schemeClr val="accent2"/>
                </a:solidFill>
                <a:latin typeface="Calibri" pitchFamily="34" charset="0"/>
                <a:cs typeface="Calibri" pitchFamily="34" charset="0"/>
              </a:rPr>
              <a:t>esperti funzionalmente indipendenti</a:t>
            </a:r>
            <a:r>
              <a:rPr lang="it-IT" dirty="0">
                <a:latin typeface="Calibri" pitchFamily="34" charset="0"/>
                <a:cs typeface="Calibri" pitchFamily="34" charset="0"/>
              </a:rPr>
              <a:t>.</a:t>
            </a:r>
          </a:p>
          <a:p>
            <a:pPr marL="0" indent="0">
              <a:buNone/>
            </a:pPr>
            <a:r>
              <a:rPr lang="it-IT" dirty="0">
                <a:latin typeface="Calibri" pitchFamily="34" charset="0"/>
                <a:cs typeface="Calibri" pitchFamily="34" charset="0"/>
              </a:rPr>
              <a:t>4. L'autorità di gestione dello Stato membro provvede alle procedure necessarie per la generazione e la raccolta dei dati necessari alle valutazioni.</a:t>
            </a:r>
          </a:p>
          <a:p>
            <a:pPr marL="0" indent="0">
              <a:buNone/>
            </a:pPr>
            <a:r>
              <a:rPr lang="it-IT" dirty="0">
                <a:latin typeface="Calibri" pitchFamily="34" charset="0"/>
                <a:cs typeface="Calibri" pitchFamily="34" charset="0"/>
              </a:rPr>
              <a:t>5. L'autorità di gestione dello Stato membro redige un piano di valutazione. Il piano di valutazione può riguardare più di un programma. Per l'AMIF, l'ISF e il BMVI il piano prevede una valutazione intermedia da completare entro il 31 marzo 2024.</a:t>
            </a:r>
          </a:p>
          <a:p>
            <a:pPr marL="0" indent="0">
              <a:buNone/>
            </a:pPr>
            <a:r>
              <a:rPr lang="it-IT" dirty="0">
                <a:latin typeface="Calibri" pitchFamily="34" charset="0"/>
                <a:cs typeface="Calibri" pitchFamily="34" charset="0"/>
              </a:rPr>
              <a:t>6. L'autorità di gestione presenta il </a:t>
            </a:r>
            <a:r>
              <a:rPr lang="it-IT" b="1" dirty="0">
                <a:solidFill>
                  <a:schemeClr val="accent2"/>
                </a:solidFill>
                <a:latin typeface="Calibri" pitchFamily="34" charset="0"/>
                <a:cs typeface="Calibri" pitchFamily="34" charset="0"/>
              </a:rPr>
              <a:t>piano di valutazione </a:t>
            </a:r>
            <a:r>
              <a:rPr lang="it-IT" dirty="0">
                <a:latin typeface="Calibri" pitchFamily="34" charset="0"/>
                <a:cs typeface="Calibri" pitchFamily="34" charset="0"/>
              </a:rPr>
              <a:t>al comitato di sorveglianza </a:t>
            </a:r>
            <a:r>
              <a:rPr lang="it-IT" b="1" dirty="0">
                <a:solidFill>
                  <a:schemeClr val="accent2"/>
                </a:solidFill>
                <a:latin typeface="Calibri" pitchFamily="34" charset="0"/>
                <a:cs typeface="Calibri" pitchFamily="34" charset="0"/>
              </a:rPr>
              <a:t>entro un anno dall'approvazione del programma</a:t>
            </a:r>
            <a:r>
              <a:rPr lang="it-IT" dirty="0">
                <a:latin typeface="Calibri" pitchFamily="34" charset="0"/>
                <a:cs typeface="Calibri" pitchFamily="34" charset="0"/>
              </a:rPr>
              <a:t>.</a:t>
            </a:r>
          </a:p>
          <a:p>
            <a:pPr marL="0" indent="0">
              <a:buNone/>
            </a:pPr>
            <a:r>
              <a:rPr lang="it-IT" dirty="0">
                <a:latin typeface="Calibri" pitchFamily="34" charset="0"/>
                <a:cs typeface="Calibri" pitchFamily="34" charset="0"/>
              </a:rPr>
              <a:t>7. L'autorità di gestione pubblica tutte le valutazioni sul sito web di cui all'articolo 44, paragrafo 1.</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49</a:t>
            </a:fld>
            <a:endParaRPr lang="it-IT"/>
          </a:p>
        </p:txBody>
      </p:sp>
    </p:spTree>
    <p:extLst>
      <p:ext uri="{BB962C8B-B14F-4D97-AF65-F5344CB8AC3E}">
        <p14:creationId xmlns:p14="http://schemas.microsoft.com/office/powerpoint/2010/main" val="4261062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SIGECO - Regole generali </a:t>
            </a:r>
            <a:r>
              <a:rPr lang="it-IT" sz="2400" dirty="0"/>
              <a:t>(art. 63)</a:t>
            </a:r>
            <a:endParaRPr lang="it-IT" dirty="0"/>
          </a:p>
        </p:txBody>
      </p:sp>
      <p:sp>
        <p:nvSpPr>
          <p:cNvPr id="106499" name="Segnaposto contenuto 2"/>
          <p:cNvSpPr>
            <a:spLocks noGrp="1"/>
          </p:cNvSpPr>
          <p:nvPr>
            <p:ph idx="1"/>
          </p:nvPr>
        </p:nvSpPr>
        <p:spPr>
          <a:xfrm>
            <a:off x="457200" y="836612"/>
            <a:ext cx="8229600" cy="5328691"/>
          </a:xfrm>
        </p:spPr>
        <p:txBody>
          <a:bodyPr>
            <a:normAutofit lnSpcReduction="10000"/>
          </a:bodyPr>
          <a:lstStyle/>
          <a:p>
            <a:pPr marL="457200" indent="-457200">
              <a:buFont typeface="+mj-lt"/>
              <a:buAutoNum type="arabicPeriod" startAt="5"/>
            </a:pPr>
            <a:r>
              <a:rPr lang="it-IT" dirty="0"/>
              <a:t>Gli SM dispongono di sistemi e procedure atti ad assicurare che tutti i documenti necessari per la </a:t>
            </a:r>
            <a:r>
              <a:rPr lang="it-IT" b="1" dirty="0">
                <a:solidFill>
                  <a:schemeClr val="accent2"/>
                </a:solidFill>
              </a:rPr>
              <a:t>pista di controllo,</a:t>
            </a:r>
            <a:r>
              <a:rPr lang="it-IT" dirty="0"/>
              <a:t> di cui all'allegato XI, sono conservati in conformità alle prescrizioni di cui all'articolo 76.</a:t>
            </a:r>
          </a:p>
          <a:p>
            <a:pPr marL="457200" indent="-457200">
              <a:buFont typeface="+mj-lt"/>
              <a:buAutoNum type="arabicPeriod" startAt="5"/>
            </a:pPr>
            <a:r>
              <a:rPr lang="it-IT" dirty="0"/>
              <a:t>Gli SM adottano disposizioni atte ad assicurare </a:t>
            </a:r>
            <a:r>
              <a:rPr lang="it-IT" b="1" dirty="0">
                <a:solidFill>
                  <a:schemeClr val="accent2"/>
                </a:solidFill>
              </a:rPr>
              <a:t>l'esame efficace dei reclami </a:t>
            </a:r>
            <a:r>
              <a:rPr lang="it-IT" dirty="0"/>
              <a:t>riguardanti i fondi. Su richiesta della Commissione gli Stati membri esaminano i reclami presentati alla Commissione che rientrano nell'ambito di applicazione dei loro programmi e informano la Commissione dei risultati di tali esami.</a:t>
            </a:r>
          </a:p>
          <a:p>
            <a:pPr marL="457200" indent="-457200">
              <a:buFont typeface="+mj-lt"/>
              <a:buAutoNum type="arabicPeriod" startAt="5"/>
            </a:pPr>
            <a:r>
              <a:rPr lang="it-IT" dirty="0"/>
              <a:t>Gli Stati membri garantiscono che tutti gli scambi di informazioni tra i beneficiari e le autorità del programma siano effettuati mediante </a:t>
            </a:r>
            <a:r>
              <a:rPr lang="it-IT" b="1" dirty="0">
                <a:solidFill>
                  <a:schemeClr val="accent2"/>
                </a:solidFill>
              </a:rPr>
              <a:t>sistemi elettronici per lo scambio di dati </a:t>
            </a:r>
            <a:r>
              <a:rPr lang="it-IT" dirty="0"/>
              <a:t>in conformità all'allegato XII.</a:t>
            </a:r>
          </a:p>
          <a:p>
            <a:pPr marL="457200" indent="-457200">
              <a:buFont typeface="+mj-lt"/>
              <a:buAutoNum type="arabicPeriod" startAt="5"/>
            </a:pPr>
            <a:endParaRPr lang="it-IT" u="sng" dirty="0">
              <a:solidFill>
                <a:schemeClr val="accent2"/>
              </a:solidFill>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a:t>
            </a:fld>
            <a:endParaRPr lang="it-IT"/>
          </a:p>
        </p:txBody>
      </p:sp>
    </p:spTree>
    <p:extLst>
      <p:ext uri="{BB962C8B-B14F-4D97-AF65-F5344CB8AC3E}">
        <p14:creationId xmlns:p14="http://schemas.microsoft.com/office/powerpoint/2010/main" val="3733707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0FA44D-BA81-474C-982F-C71B85E9C9B9}"/>
              </a:ext>
            </a:extLst>
          </p:cNvPr>
          <p:cNvSpPr>
            <a:spLocks noGrp="1"/>
          </p:cNvSpPr>
          <p:nvPr>
            <p:ph type="title"/>
          </p:nvPr>
        </p:nvSpPr>
        <p:spPr/>
        <p:txBody>
          <a:bodyPr/>
          <a:lstStyle/>
          <a:p>
            <a:r>
              <a:rPr lang="it-IT" dirty="0"/>
              <a:t>La valutazione della Commissione art. 40</a:t>
            </a:r>
          </a:p>
        </p:txBody>
      </p:sp>
      <p:sp>
        <p:nvSpPr>
          <p:cNvPr id="3" name="Segnaposto contenuto 2">
            <a:extLst>
              <a:ext uri="{FF2B5EF4-FFF2-40B4-BE49-F238E27FC236}">
                <a16:creationId xmlns:a16="http://schemas.microsoft.com/office/drawing/2014/main" id="{B976086B-2015-4B74-B80E-2A0E268A2A48}"/>
              </a:ext>
            </a:extLst>
          </p:cNvPr>
          <p:cNvSpPr>
            <a:spLocks noGrp="1"/>
          </p:cNvSpPr>
          <p:nvPr>
            <p:ph idx="1"/>
          </p:nvPr>
        </p:nvSpPr>
        <p:spPr>
          <a:xfrm>
            <a:off x="457200" y="928290"/>
            <a:ext cx="8229600" cy="5001419"/>
          </a:xfrm>
        </p:spPr>
        <p:txBody>
          <a:bodyPr/>
          <a:lstStyle/>
          <a:p>
            <a:r>
              <a:rPr lang="it-IT" dirty="0"/>
              <a:t>La Commissione effettua una </a:t>
            </a:r>
            <a:r>
              <a:rPr lang="it-IT" b="1" dirty="0">
                <a:solidFill>
                  <a:schemeClr val="accent2"/>
                </a:solidFill>
              </a:rPr>
              <a:t>valutazione intermedia </a:t>
            </a:r>
            <a:r>
              <a:rPr lang="it-IT" dirty="0"/>
              <a:t>per esaminare l'efficacia, l'efficienza, la rilevanza, la coerenza e il valore aggiunto dell'UE di ciascun fondo </a:t>
            </a:r>
            <a:r>
              <a:rPr lang="it-IT" b="1" dirty="0">
                <a:solidFill>
                  <a:schemeClr val="accent2"/>
                </a:solidFill>
              </a:rPr>
              <a:t>entro la fine del 2024</a:t>
            </a:r>
            <a:r>
              <a:rPr lang="it-IT" dirty="0"/>
              <a:t>. La Commissione può avvalersi di tutte le informazioni pertinenti già disponibili in conformità all'articolo [128] del regolamento finanziario. </a:t>
            </a:r>
          </a:p>
          <a:p>
            <a:r>
              <a:rPr lang="it-IT" dirty="0"/>
              <a:t>La Commissione effettua una </a:t>
            </a:r>
            <a:r>
              <a:rPr lang="it-IT" b="1" dirty="0">
                <a:solidFill>
                  <a:schemeClr val="accent2"/>
                </a:solidFill>
              </a:rPr>
              <a:t>valutazione retrospettiva </a:t>
            </a:r>
            <a:r>
              <a:rPr lang="it-IT" dirty="0"/>
              <a:t>per esaminare l'efficacia, l'efficienza, la rilevanza, la coerenza e il valore aggiunto dell'UE di ciascun fondo </a:t>
            </a:r>
            <a:r>
              <a:rPr lang="it-IT" b="1" dirty="0">
                <a:solidFill>
                  <a:schemeClr val="accent2"/>
                </a:solidFill>
              </a:rPr>
              <a:t>entro il 31 dicembre 2031</a:t>
            </a:r>
            <a:r>
              <a:rPr lang="it-IT" dirty="0"/>
              <a:t>. Nel caso del FESR, del FSE +, del Fondo di coesione e del FEAMP, questa valutazione si concentra in particolare sull'impatto sociale, economico e territoriale di tali fondi in relazione agli obiettivi politici di cui all'articolo 4, paragrafo 1. </a:t>
            </a:r>
          </a:p>
          <a:p>
            <a:r>
              <a:rPr lang="it-IT" dirty="0"/>
              <a:t>La Commissione pubblica i risultati della valutazione retrospettiva sul suo sito web.</a:t>
            </a:r>
          </a:p>
        </p:txBody>
      </p:sp>
      <p:sp>
        <p:nvSpPr>
          <p:cNvPr id="4" name="Segnaposto numero diapositiva 3">
            <a:extLst>
              <a:ext uri="{FF2B5EF4-FFF2-40B4-BE49-F238E27FC236}">
                <a16:creationId xmlns:a16="http://schemas.microsoft.com/office/drawing/2014/main" id="{EE3C5619-E0EB-454D-82B1-A888AF19714B}"/>
              </a:ext>
            </a:extLst>
          </p:cNvPr>
          <p:cNvSpPr>
            <a:spLocks noGrp="1"/>
          </p:cNvSpPr>
          <p:nvPr>
            <p:ph type="sldNum" sz="quarter" idx="12"/>
          </p:nvPr>
        </p:nvSpPr>
        <p:spPr/>
        <p:txBody>
          <a:bodyPr/>
          <a:lstStyle/>
          <a:p>
            <a:pPr>
              <a:defRPr/>
            </a:pPr>
            <a:fld id="{310BEF9C-E8AA-4320-831E-DA3F969F0A12}" type="slidenum">
              <a:rPr lang="it-IT" smtClean="0"/>
              <a:pPr>
                <a:defRPr/>
              </a:pPr>
              <a:t>50</a:t>
            </a:fld>
            <a:endParaRPr lang="it-IT"/>
          </a:p>
        </p:txBody>
      </p:sp>
    </p:spTree>
    <p:extLst>
      <p:ext uri="{BB962C8B-B14F-4D97-AF65-F5344CB8AC3E}">
        <p14:creationId xmlns:p14="http://schemas.microsoft.com/office/powerpoint/2010/main" val="5118375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latin typeface="Calibri" panose="020F0502020204030204" pitchFamily="34" charset="0"/>
                <a:cs typeface="Calibri" panose="020F0502020204030204" pitchFamily="34" charset="0"/>
              </a:rPr>
              <a:t>La valutazione degli SF </a:t>
            </a:r>
            <a:r>
              <a:rPr lang="it-IT" sz="2400" dirty="0">
                <a:latin typeface="Calibri" panose="020F0502020204030204" pitchFamily="34" charset="0"/>
                <a:cs typeface="Calibri" panose="020F0502020204030204" pitchFamily="34" charset="0"/>
              </a:rPr>
              <a:t>(art. 52)</a:t>
            </a:r>
            <a:endParaRPr lang="it-IT" dirty="0">
              <a:latin typeface="Calibri" panose="020F0502020204030204" pitchFamily="34" charset="0"/>
              <a:cs typeface="Calibri" panose="020F0502020204030204" pitchFamily="34" charset="0"/>
            </a:endParaRPr>
          </a:p>
        </p:txBody>
      </p:sp>
      <p:sp>
        <p:nvSpPr>
          <p:cNvPr id="106499" name="Segnaposto contenuto 2"/>
          <p:cNvSpPr>
            <a:spLocks noGrp="1"/>
          </p:cNvSpPr>
          <p:nvPr>
            <p:ph idx="1"/>
          </p:nvPr>
        </p:nvSpPr>
        <p:spPr>
          <a:xfrm>
            <a:off x="457200" y="836612"/>
            <a:ext cx="8229600" cy="5760740"/>
          </a:xfrm>
        </p:spPr>
        <p:txBody>
          <a:bodyPr>
            <a:normAutofit fontScale="92500" lnSpcReduction="10000"/>
          </a:bodyPr>
          <a:lstStyle/>
          <a:p>
            <a:pPr marL="0" indent="0">
              <a:buNone/>
            </a:pPr>
            <a:r>
              <a:rPr lang="it-IT" dirty="0">
                <a:latin typeface="Calibri" pitchFamily="34" charset="0"/>
                <a:cs typeface="Calibri" pitchFamily="34" charset="0"/>
              </a:rPr>
              <a:t>Il sostegno dei fondi erogato mediante strumenti finanziari si basa su una </a:t>
            </a:r>
            <a:r>
              <a:rPr lang="it-IT" b="1" dirty="0">
                <a:solidFill>
                  <a:schemeClr val="accent2"/>
                </a:solidFill>
                <a:latin typeface="Calibri" pitchFamily="34" charset="0"/>
                <a:cs typeface="Calibri" pitchFamily="34" charset="0"/>
              </a:rPr>
              <a:t>valutazione ex ante </a:t>
            </a:r>
            <a:r>
              <a:rPr lang="it-IT" dirty="0">
                <a:latin typeface="Calibri" pitchFamily="34" charset="0"/>
                <a:cs typeface="Calibri" pitchFamily="34" charset="0"/>
              </a:rPr>
              <a:t>redatta sotto la responsabilità dell'autorità di gestione. La valutazione ex ante è completata prima che le autorità di gestione eroghino contributi del programma a uno strumento finanziario.</a:t>
            </a:r>
          </a:p>
          <a:p>
            <a:pPr marL="0" indent="0">
              <a:buNone/>
            </a:pPr>
            <a:r>
              <a:rPr lang="it-IT" dirty="0">
                <a:latin typeface="Calibri" pitchFamily="34" charset="0"/>
                <a:cs typeface="Calibri" pitchFamily="34" charset="0"/>
              </a:rPr>
              <a:t>La valutazione ex ante comprende almeno gli elementi seguenti:</a:t>
            </a:r>
          </a:p>
          <a:p>
            <a:pPr marL="457200" indent="-457200">
              <a:buFont typeface="+mj-lt"/>
              <a:buAutoNum type="alphaLcParenR"/>
            </a:pPr>
            <a:r>
              <a:rPr lang="it-IT" dirty="0">
                <a:latin typeface="Calibri" pitchFamily="34" charset="0"/>
                <a:cs typeface="Calibri" pitchFamily="34" charset="0"/>
              </a:rPr>
              <a:t>l'importo proposto del contributo del programma a uno strumento finanziario e l'effetto leva previsto;</a:t>
            </a:r>
          </a:p>
          <a:p>
            <a:pPr marL="457200" indent="-457200">
              <a:buFont typeface="+mj-lt"/>
              <a:buAutoNum type="alphaLcParenR"/>
            </a:pPr>
            <a:r>
              <a:rPr lang="it-IT" dirty="0">
                <a:latin typeface="Calibri" pitchFamily="34" charset="0"/>
                <a:cs typeface="Calibri" pitchFamily="34" charset="0"/>
              </a:rPr>
              <a:t>i prodotti finanziari che si propone di offrire, compresa l'eventuale necessità di trattamento differenziato degli investitori;</a:t>
            </a:r>
          </a:p>
          <a:p>
            <a:pPr marL="457200" indent="-457200">
              <a:buFont typeface="+mj-lt"/>
              <a:buAutoNum type="alphaLcParenR"/>
            </a:pPr>
            <a:r>
              <a:rPr lang="it-IT" dirty="0">
                <a:latin typeface="Calibri" pitchFamily="34" charset="0"/>
                <a:cs typeface="Calibri" pitchFamily="34" charset="0"/>
              </a:rPr>
              <a:t>il gruppo proposto di destinatari finali;</a:t>
            </a:r>
          </a:p>
          <a:p>
            <a:pPr marL="457200" indent="-457200">
              <a:buFont typeface="+mj-lt"/>
              <a:buAutoNum type="alphaLcParenR"/>
            </a:pPr>
            <a:r>
              <a:rPr lang="it-IT" dirty="0">
                <a:latin typeface="Calibri" pitchFamily="34" charset="0"/>
                <a:cs typeface="Calibri" pitchFamily="34" charset="0"/>
              </a:rPr>
              <a:t> il contributo previsto dello strumento finanziario al conseguimento di obiettivi specifici.</a:t>
            </a:r>
          </a:p>
          <a:p>
            <a:pPr marL="0" indent="0">
              <a:buNone/>
            </a:pPr>
            <a:r>
              <a:rPr lang="it-IT" dirty="0">
                <a:latin typeface="Calibri" pitchFamily="34" charset="0"/>
                <a:cs typeface="Calibri" pitchFamily="34" charset="0"/>
              </a:rPr>
              <a:t>La valutazione ex ante può essere riveduta o aggiornata e può riguardare una parte o l'intero territorio dello Stato membro e può basarsi su valutazioni ex ante esistenti o aggiornate.</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51</a:t>
            </a:fld>
            <a:endParaRPr lang="it-IT"/>
          </a:p>
        </p:txBody>
      </p:sp>
    </p:spTree>
    <p:extLst>
      <p:ext uri="{BB962C8B-B14F-4D97-AF65-F5344CB8AC3E}">
        <p14:creationId xmlns:p14="http://schemas.microsoft.com/office/powerpoint/2010/main" val="42539875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FC8AB6-9C40-4D4F-8639-A12962A5DFD1}"/>
              </a:ext>
            </a:extLst>
          </p:cNvPr>
          <p:cNvSpPr>
            <a:spLocks noGrp="1"/>
          </p:cNvSpPr>
          <p:nvPr>
            <p:ph type="title"/>
          </p:nvPr>
        </p:nvSpPr>
        <p:spPr/>
        <p:txBody>
          <a:bodyPr/>
          <a:lstStyle/>
          <a:p>
            <a:r>
              <a:rPr lang="it-IT" dirty="0">
                <a:solidFill>
                  <a:srgbClr val="FF0000"/>
                </a:solidFill>
              </a:rPr>
              <a:t>L’ACCORDO DI PARTENARIATO</a:t>
            </a:r>
          </a:p>
        </p:txBody>
      </p:sp>
      <p:sp>
        <p:nvSpPr>
          <p:cNvPr id="4" name="Segnaposto numero diapositiva 3">
            <a:extLst>
              <a:ext uri="{FF2B5EF4-FFF2-40B4-BE49-F238E27FC236}">
                <a16:creationId xmlns:a16="http://schemas.microsoft.com/office/drawing/2014/main" id="{AAB46775-B1AB-473A-B255-3173C8AB385D}"/>
              </a:ext>
            </a:extLst>
          </p:cNvPr>
          <p:cNvSpPr>
            <a:spLocks noGrp="1"/>
          </p:cNvSpPr>
          <p:nvPr>
            <p:ph type="sldNum" sz="quarter" idx="12"/>
          </p:nvPr>
        </p:nvSpPr>
        <p:spPr/>
        <p:txBody>
          <a:bodyPr/>
          <a:lstStyle/>
          <a:p>
            <a:pPr>
              <a:defRPr/>
            </a:pPr>
            <a:fld id="{B99E5C10-DF0C-4D43-A82D-91715331A7B6}" type="slidenum">
              <a:rPr lang="it-IT" smtClean="0"/>
              <a:pPr>
                <a:defRPr/>
              </a:pPr>
              <a:t>52</a:t>
            </a:fld>
            <a:endParaRPr lang="it-IT"/>
          </a:p>
        </p:txBody>
      </p:sp>
    </p:spTree>
    <p:extLst>
      <p:ext uri="{BB962C8B-B14F-4D97-AF65-F5344CB8AC3E}">
        <p14:creationId xmlns:p14="http://schemas.microsoft.com/office/powerpoint/2010/main" val="34972876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6BEB78C-93EA-428C-93A7-40D6E5EEC630}"/>
              </a:ext>
            </a:extLst>
          </p:cNvPr>
          <p:cNvSpPr>
            <a:spLocks noGrp="1"/>
          </p:cNvSpPr>
          <p:nvPr>
            <p:ph type="title"/>
          </p:nvPr>
        </p:nvSpPr>
        <p:spPr/>
        <p:txBody>
          <a:bodyPr/>
          <a:lstStyle/>
          <a:p>
            <a:r>
              <a:rPr lang="it-IT" dirty="0"/>
              <a:t>Accordo di partenariato</a:t>
            </a:r>
          </a:p>
        </p:txBody>
      </p:sp>
      <p:sp>
        <p:nvSpPr>
          <p:cNvPr id="6" name="Segnaposto contenuto 5">
            <a:extLst>
              <a:ext uri="{FF2B5EF4-FFF2-40B4-BE49-F238E27FC236}">
                <a16:creationId xmlns:a16="http://schemas.microsoft.com/office/drawing/2014/main" id="{23C1B0BF-CEBE-40ED-B12E-A203B5DC60E6}"/>
              </a:ext>
            </a:extLst>
          </p:cNvPr>
          <p:cNvSpPr>
            <a:spLocks noGrp="1"/>
          </p:cNvSpPr>
          <p:nvPr>
            <p:ph idx="1"/>
          </p:nvPr>
        </p:nvSpPr>
        <p:spPr>
          <a:xfrm>
            <a:off x="251520" y="692696"/>
            <a:ext cx="8229600" cy="5001419"/>
          </a:xfrm>
        </p:spPr>
        <p:txBody>
          <a:bodyPr/>
          <a:lstStyle/>
          <a:p>
            <a:r>
              <a:rPr lang="it-IT" dirty="0"/>
              <a:t>Ciascuno Stato membro redige un accordo di partenariato che espone l’orientamento strategico per la programmazione e le modalità per un impiego efficace ed efficiente dei fondi per il periodo dal 1° gennaio 2021 al 31 dicembre 2027. </a:t>
            </a:r>
          </a:p>
          <a:p>
            <a:r>
              <a:rPr lang="it-IT" dirty="0"/>
              <a:t>L'accordo di partenariato è redatto conformemente al codice di condotta stabilito dal regolamento delegato (UE) n. 240/2014 della Commissione. Quando uno Stato membro prevede già un partenariato globale durante la preparazione dei suoi programmi, si ritiene che questo requisito sia rispettato.</a:t>
            </a:r>
          </a:p>
          <a:p>
            <a:r>
              <a:rPr lang="it-IT" dirty="0"/>
              <a:t>Lo Stato membro presenta l'accordo di partenariato alla Commissione prima della presentazione del primo programma o contestualmente. </a:t>
            </a:r>
          </a:p>
          <a:p>
            <a:r>
              <a:rPr lang="it-IT" dirty="0"/>
              <a:t>'accordo di partenariato può essere presentato unitamente al pertinente programma nazionale di riforma annuale e il piano nazionale per l'energia e il clima. </a:t>
            </a:r>
          </a:p>
        </p:txBody>
      </p:sp>
      <p:sp>
        <p:nvSpPr>
          <p:cNvPr id="4" name="Segnaposto numero diapositiva 3">
            <a:extLst>
              <a:ext uri="{FF2B5EF4-FFF2-40B4-BE49-F238E27FC236}">
                <a16:creationId xmlns:a16="http://schemas.microsoft.com/office/drawing/2014/main" id="{F6018F79-97E0-4B3B-891D-FBF23B7CD906}"/>
              </a:ext>
            </a:extLst>
          </p:cNvPr>
          <p:cNvSpPr>
            <a:spLocks noGrp="1"/>
          </p:cNvSpPr>
          <p:nvPr>
            <p:ph type="sldNum" sz="quarter" idx="12"/>
          </p:nvPr>
        </p:nvSpPr>
        <p:spPr/>
        <p:txBody>
          <a:bodyPr/>
          <a:lstStyle/>
          <a:p>
            <a:pPr>
              <a:defRPr/>
            </a:pPr>
            <a:fld id="{B99E5C10-DF0C-4D43-A82D-91715331A7B6}" type="slidenum">
              <a:rPr lang="it-IT" smtClean="0"/>
              <a:pPr>
                <a:defRPr/>
              </a:pPr>
              <a:t>53</a:t>
            </a:fld>
            <a:endParaRPr lang="it-IT"/>
          </a:p>
        </p:txBody>
      </p:sp>
    </p:spTree>
    <p:extLst>
      <p:ext uri="{BB962C8B-B14F-4D97-AF65-F5344CB8AC3E}">
        <p14:creationId xmlns:p14="http://schemas.microsoft.com/office/powerpoint/2010/main" val="10542281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6BEB78C-93EA-428C-93A7-40D6E5EEC630}"/>
              </a:ext>
            </a:extLst>
          </p:cNvPr>
          <p:cNvSpPr>
            <a:spLocks noGrp="1"/>
          </p:cNvSpPr>
          <p:nvPr>
            <p:ph type="title"/>
          </p:nvPr>
        </p:nvSpPr>
        <p:spPr/>
        <p:txBody>
          <a:bodyPr/>
          <a:lstStyle/>
          <a:p>
            <a:r>
              <a:rPr lang="it-IT" dirty="0"/>
              <a:t>Accordo di partenariato</a:t>
            </a:r>
          </a:p>
        </p:txBody>
      </p:sp>
      <p:sp>
        <p:nvSpPr>
          <p:cNvPr id="6" name="Segnaposto contenuto 5">
            <a:extLst>
              <a:ext uri="{FF2B5EF4-FFF2-40B4-BE49-F238E27FC236}">
                <a16:creationId xmlns:a16="http://schemas.microsoft.com/office/drawing/2014/main" id="{23C1B0BF-CEBE-40ED-B12E-A203B5DC60E6}"/>
              </a:ext>
            </a:extLst>
          </p:cNvPr>
          <p:cNvSpPr>
            <a:spLocks noGrp="1"/>
          </p:cNvSpPr>
          <p:nvPr>
            <p:ph idx="1"/>
          </p:nvPr>
        </p:nvSpPr>
        <p:spPr>
          <a:xfrm>
            <a:off x="440004" y="822722"/>
            <a:ext cx="8229600" cy="5001419"/>
          </a:xfrm>
        </p:spPr>
        <p:txBody>
          <a:bodyPr/>
          <a:lstStyle/>
          <a:p>
            <a:r>
              <a:rPr lang="it-IT" dirty="0"/>
              <a:t>L'accordo di partenariato deve essere un </a:t>
            </a:r>
            <a:r>
              <a:rPr lang="it-IT" b="1" dirty="0">
                <a:solidFill>
                  <a:schemeClr val="accent2"/>
                </a:solidFill>
              </a:rPr>
              <a:t>documento strategico e conciso</a:t>
            </a:r>
            <a:r>
              <a:rPr lang="it-IT" dirty="0"/>
              <a:t>. </a:t>
            </a:r>
            <a:r>
              <a:rPr lang="it-IT" b="1" dirty="0">
                <a:solidFill>
                  <a:schemeClr val="accent2"/>
                </a:solidFill>
              </a:rPr>
              <a:t>Non deve superare le 35 pagine</a:t>
            </a:r>
            <a:r>
              <a:rPr lang="it-IT" dirty="0"/>
              <a:t>, a meno che lo Stato membro, di propria iniziativa, non decida di estendere la lunghezza del documento. L'accordo di partenariato può essere presentato unitamente al pertinente programma nazionale di riforma annuale. </a:t>
            </a:r>
          </a:p>
          <a:p>
            <a:r>
              <a:rPr lang="it-IT" dirty="0"/>
              <a:t>Lo Stato membro redige l'accordo di partenariato in conformità al modello predisposto nell'allegato II. </a:t>
            </a:r>
          </a:p>
          <a:p>
            <a:r>
              <a:rPr lang="it-IT" dirty="0"/>
              <a:t>I programmi Interreg possono essere presentati alla Commissione prima della presentazione dell'accordo di partenariato. </a:t>
            </a:r>
          </a:p>
          <a:p>
            <a:r>
              <a:rPr lang="it-IT" dirty="0"/>
              <a:t>La BEI può, su richiesta degli Stati membri, partecipare alla preparazione dell'accordo di partenariato, nonché alle attività relative alla preparazione di operazioni, strumenti finanziari e PPP. </a:t>
            </a:r>
          </a:p>
        </p:txBody>
      </p:sp>
      <p:sp>
        <p:nvSpPr>
          <p:cNvPr id="4" name="Segnaposto numero diapositiva 3">
            <a:extLst>
              <a:ext uri="{FF2B5EF4-FFF2-40B4-BE49-F238E27FC236}">
                <a16:creationId xmlns:a16="http://schemas.microsoft.com/office/drawing/2014/main" id="{F6018F79-97E0-4B3B-891D-FBF23B7CD906}"/>
              </a:ext>
            </a:extLst>
          </p:cNvPr>
          <p:cNvSpPr>
            <a:spLocks noGrp="1"/>
          </p:cNvSpPr>
          <p:nvPr>
            <p:ph type="sldNum" sz="quarter" idx="12"/>
          </p:nvPr>
        </p:nvSpPr>
        <p:spPr/>
        <p:txBody>
          <a:bodyPr/>
          <a:lstStyle/>
          <a:p>
            <a:pPr>
              <a:defRPr/>
            </a:pPr>
            <a:fld id="{B99E5C10-DF0C-4D43-A82D-91715331A7B6}" type="slidenum">
              <a:rPr lang="it-IT" smtClean="0"/>
              <a:pPr>
                <a:defRPr/>
              </a:pPr>
              <a:t>54</a:t>
            </a:fld>
            <a:endParaRPr lang="it-IT"/>
          </a:p>
        </p:txBody>
      </p:sp>
    </p:spTree>
    <p:extLst>
      <p:ext uri="{BB962C8B-B14F-4D97-AF65-F5344CB8AC3E}">
        <p14:creationId xmlns:p14="http://schemas.microsoft.com/office/powerpoint/2010/main" val="26397970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09E7AE-A8F8-4171-A3F3-DC9A12FEB209}"/>
              </a:ext>
            </a:extLst>
          </p:cNvPr>
          <p:cNvSpPr>
            <a:spLocks noGrp="1"/>
          </p:cNvSpPr>
          <p:nvPr>
            <p:ph type="title"/>
          </p:nvPr>
        </p:nvSpPr>
        <p:spPr/>
        <p:txBody>
          <a:bodyPr/>
          <a:lstStyle/>
          <a:p>
            <a:r>
              <a:rPr lang="it-IT" dirty="0"/>
              <a:t>Contenuto dell'accordo di partenariato </a:t>
            </a:r>
          </a:p>
        </p:txBody>
      </p:sp>
      <p:sp>
        <p:nvSpPr>
          <p:cNvPr id="3" name="Segnaposto contenuto 2">
            <a:extLst>
              <a:ext uri="{FF2B5EF4-FFF2-40B4-BE49-F238E27FC236}">
                <a16:creationId xmlns:a16="http://schemas.microsoft.com/office/drawing/2014/main" id="{C5499BCB-D269-465E-B5B3-F4C4CD27A892}"/>
              </a:ext>
            </a:extLst>
          </p:cNvPr>
          <p:cNvSpPr>
            <a:spLocks noGrp="1"/>
          </p:cNvSpPr>
          <p:nvPr>
            <p:ph idx="1"/>
          </p:nvPr>
        </p:nvSpPr>
        <p:spPr>
          <a:xfrm>
            <a:off x="395536" y="1772816"/>
            <a:ext cx="8229600" cy="4069758"/>
          </a:xfrm>
        </p:spPr>
        <p:txBody>
          <a:bodyPr/>
          <a:lstStyle/>
          <a:p>
            <a:r>
              <a:rPr lang="it-IT" b="1" dirty="0">
                <a:solidFill>
                  <a:schemeClr val="accent2"/>
                </a:solidFill>
              </a:rPr>
              <a:t>obiettivi strategici </a:t>
            </a:r>
            <a:r>
              <a:rPr lang="it-IT" dirty="0"/>
              <a:t>selezionati, e i fondi e i programmi che perseguiranno detti obiettivi strategici e la giustificazione, e se pertinente, la giustificazione per aver scelto come modalità di attuazione </a:t>
            </a:r>
            <a:r>
              <a:rPr lang="it-IT" dirty="0" err="1"/>
              <a:t>InvestEU</a:t>
            </a:r>
            <a:r>
              <a:rPr lang="it-IT" dirty="0"/>
              <a:t>, tenendo presenti le pertinenti raccomandazioni specifiche per paese il piano nazionale per l'energia e il clima, i principi del pilastro europeo dei diritti sociali e, se del caso, le sfide regionali;  </a:t>
            </a:r>
          </a:p>
        </p:txBody>
      </p:sp>
      <p:sp>
        <p:nvSpPr>
          <p:cNvPr id="4" name="Segnaposto numero diapositiva 3">
            <a:extLst>
              <a:ext uri="{FF2B5EF4-FFF2-40B4-BE49-F238E27FC236}">
                <a16:creationId xmlns:a16="http://schemas.microsoft.com/office/drawing/2014/main" id="{B6ED49B6-557E-418B-AFF1-C92B1FD3AA7B}"/>
              </a:ext>
            </a:extLst>
          </p:cNvPr>
          <p:cNvSpPr>
            <a:spLocks noGrp="1"/>
          </p:cNvSpPr>
          <p:nvPr>
            <p:ph type="sldNum" sz="quarter" idx="12"/>
          </p:nvPr>
        </p:nvSpPr>
        <p:spPr/>
        <p:txBody>
          <a:bodyPr/>
          <a:lstStyle/>
          <a:p>
            <a:pPr>
              <a:defRPr/>
            </a:pPr>
            <a:fld id="{310BEF9C-E8AA-4320-831E-DA3F969F0A12}" type="slidenum">
              <a:rPr lang="it-IT" smtClean="0"/>
              <a:pPr>
                <a:defRPr/>
              </a:pPr>
              <a:t>55</a:t>
            </a:fld>
            <a:endParaRPr lang="it-IT"/>
          </a:p>
        </p:txBody>
      </p:sp>
    </p:spTree>
    <p:extLst>
      <p:ext uri="{BB962C8B-B14F-4D97-AF65-F5344CB8AC3E}">
        <p14:creationId xmlns:p14="http://schemas.microsoft.com/office/powerpoint/2010/main" val="22715145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09E7AE-A8F8-4171-A3F3-DC9A12FEB209}"/>
              </a:ext>
            </a:extLst>
          </p:cNvPr>
          <p:cNvSpPr>
            <a:spLocks noGrp="1"/>
          </p:cNvSpPr>
          <p:nvPr>
            <p:ph type="title"/>
          </p:nvPr>
        </p:nvSpPr>
        <p:spPr/>
        <p:txBody>
          <a:bodyPr/>
          <a:lstStyle/>
          <a:p>
            <a:r>
              <a:rPr lang="it-IT" dirty="0"/>
              <a:t>Contenuto dell'accordo di partenariato </a:t>
            </a:r>
          </a:p>
        </p:txBody>
      </p:sp>
      <p:sp>
        <p:nvSpPr>
          <p:cNvPr id="3" name="Segnaposto contenuto 2">
            <a:extLst>
              <a:ext uri="{FF2B5EF4-FFF2-40B4-BE49-F238E27FC236}">
                <a16:creationId xmlns:a16="http://schemas.microsoft.com/office/drawing/2014/main" id="{C5499BCB-D269-465E-B5B3-F4C4CD27A892}"/>
              </a:ext>
            </a:extLst>
          </p:cNvPr>
          <p:cNvSpPr>
            <a:spLocks noGrp="1"/>
          </p:cNvSpPr>
          <p:nvPr>
            <p:ph idx="1"/>
          </p:nvPr>
        </p:nvSpPr>
        <p:spPr>
          <a:xfrm>
            <a:off x="395536" y="841155"/>
            <a:ext cx="8229600" cy="5001419"/>
          </a:xfrm>
        </p:spPr>
        <p:txBody>
          <a:bodyPr/>
          <a:lstStyle/>
          <a:p>
            <a:r>
              <a:rPr lang="it-IT" dirty="0"/>
              <a:t>per ciascuno degli obiettivi strategici selezionati: </a:t>
            </a:r>
          </a:p>
          <a:p>
            <a:pPr lvl="1"/>
            <a:r>
              <a:rPr lang="it-IT" sz="2400" dirty="0"/>
              <a:t>i) una sintesi delle </a:t>
            </a:r>
            <a:r>
              <a:rPr lang="it-IT" sz="2400" b="1" dirty="0">
                <a:solidFill>
                  <a:schemeClr val="accent2"/>
                </a:solidFill>
              </a:rPr>
              <a:t>scelte strategiche e dei principali risultati </a:t>
            </a:r>
            <a:r>
              <a:rPr lang="it-IT" sz="2400" dirty="0"/>
              <a:t>attesi per ciascuno dei fondi, coperti dall'accordo di partenariato ; </a:t>
            </a:r>
          </a:p>
          <a:p>
            <a:pPr lvl="1"/>
            <a:r>
              <a:rPr lang="it-IT" sz="2400" dirty="0"/>
              <a:t>ii) </a:t>
            </a:r>
            <a:r>
              <a:rPr lang="it-IT" sz="2400" b="1" dirty="0">
                <a:solidFill>
                  <a:schemeClr val="accent2"/>
                </a:solidFill>
              </a:rPr>
              <a:t>coordinamento, delimitazione e complementarità tra i fondi </a:t>
            </a:r>
            <a:r>
              <a:rPr lang="it-IT" sz="2400" dirty="0"/>
              <a:t>e, se pertinente, coordinamento tra i programmi nazionali e regionali; </a:t>
            </a:r>
          </a:p>
          <a:p>
            <a:pPr lvl="1"/>
            <a:r>
              <a:rPr lang="it-IT" sz="2400" dirty="0"/>
              <a:t>iii) le complementarità e le sinergie tra i fondi coperti dall’Accordo di partenariato, l’AMIF, l’ISF, il BMVI e altri strumenti dell'Unione, tra cui i progetti strategici integrati e i progetti strategici per la natura del programma LIFE e, se del caso, progetti finanziati nell'ambito di Orizzonte Europa;  </a:t>
            </a:r>
          </a:p>
        </p:txBody>
      </p:sp>
      <p:sp>
        <p:nvSpPr>
          <p:cNvPr id="4" name="Segnaposto numero diapositiva 3">
            <a:extLst>
              <a:ext uri="{FF2B5EF4-FFF2-40B4-BE49-F238E27FC236}">
                <a16:creationId xmlns:a16="http://schemas.microsoft.com/office/drawing/2014/main" id="{B6ED49B6-557E-418B-AFF1-C92B1FD3AA7B}"/>
              </a:ext>
            </a:extLst>
          </p:cNvPr>
          <p:cNvSpPr>
            <a:spLocks noGrp="1"/>
          </p:cNvSpPr>
          <p:nvPr>
            <p:ph type="sldNum" sz="quarter" idx="12"/>
          </p:nvPr>
        </p:nvSpPr>
        <p:spPr/>
        <p:txBody>
          <a:bodyPr/>
          <a:lstStyle/>
          <a:p>
            <a:pPr>
              <a:defRPr/>
            </a:pPr>
            <a:fld id="{310BEF9C-E8AA-4320-831E-DA3F969F0A12}" type="slidenum">
              <a:rPr lang="it-IT" smtClean="0"/>
              <a:pPr>
                <a:defRPr/>
              </a:pPr>
              <a:t>56</a:t>
            </a:fld>
            <a:endParaRPr lang="it-IT"/>
          </a:p>
        </p:txBody>
      </p:sp>
    </p:spTree>
    <p:extLst>
      <p:ext uri="{BB962C8B-B14F-4D97-AF65-F5344CB8AC3E}">
        <p14:creationId xmlns:p14="http://schemas.microsoft.com/office/powerpoint/2010/main" val="22924378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09E7AE-A8F8-4171-A3F3-DC9A12FEB209}"/>
              </a:ext>
            </a:extLst>
          </p:cNvPr>
          <p:cNvSpPr>
            <a:spLocks noGrp="1"/>
          </p:cNvSpPr>
          <p:nvPr>
            <p:ph type="title"/>
          </p:nvPr>
        </p:nvSpPr>
        <p:spPr/>
        <p:txBody>
          <a:bodyPr/>
          <a:lstStyle/>
          <a:p>
            <a:r>
              <a:rPr lang="it-IT" dirty="0"/>
              <a:t>Contenuto dell'accordo di partenariato </a:t>
            </a:r>
          </a:p>
        </p:txBody>
      </p:sp>
      <p:sp>
        <p:nvSpPr>
          <p:cNvPr id="3" name="Segnaposto contenuto 2">
            <a:extLst>
              <a:ext uri="{FF2B5EF4-FFF2-40B4-BE49-F238E27FC236}">
                <a16:creationId xmlns:a16="http://schemas.microsoft.com/office/drawing/2014/main" id="{C5499BCB-D269-465E-B5B3-F4C4CD27A892}"/>
              </a:ext>
            </a:extLst>
          </p:cNvPr>
          <p:cNvSpPr>
            <a:spLocks noGrp="1"/>
          </p:cNvSpPr>
          <p:nvPr>
            <p:ph idx="1"/>
          </p:nvPr>
        </p:nvSpPr>
        <p:spPr>
          <a:xfrm>
            <a:off x="395536" y="852444"/>
            <a:ext cx="8229600" cy="5001419"/>
          </a:xfrm>
        </p:spPr>
        <p:txBody>
          <a:bodyPr/>
          <a:lstStyle/>
          <a:p>
            <a:r>
              <a:rPr lang="it-IT" dirty="0"/>
              <a:t>la dotazione finanziaria preliminare a carico di ciascuno dei fondi suddivisa per obiettivo strategico a livello nazionale, e se del caso a livello regionale rispettando le regole specifiche di ciascun fondo sulla concentrazione tematica; </a:t>
            </a:r>
          </a:p>
          <a:p>
            <a:r>
              <a:rPr lang="it-IT" dirty="0"/>
              <a:t>se pertinente, la ripartizione delle risorse finanziarie per categoria di regioni; </a:t>
            </a:r>
          </a:p>
          <a:p>
            <a:r>
              <a:rPr lang="it-IT" dirty="0"/>
              <a:t>per l'assistenza tecnica, la scelta dello Stato membro della forma del contributo dell'Unione </a:t>
            </a:r>
          </a:p>
          <a:p>
            <a:r>
              <a:rPr lang="it-IT" dirty="0"/>
              <a:t>l'elenco dei programmi previsti nell'ambito dei fondi con le rispettive dotazioni finanziarie preliminari suddivise per fondo e il corrispondente contributo nazionale per categoria di regioni; </a:t>
            </a:r>
          </a:p>
          <a:p>
            <a:r>
              <a:rPr lang="it-IT" dirty="0"/>
              <a:t>una sintesi delle azioni che lo Stato membro interessato adotta per rafforzare la propria capacità amministrativa di attuazione dei fondi. </a:t>
            </a:r>
          </a:p>
        </p:txBody>
      </p:sp>
      <p:sp>
        <p:nvSpPr>
          <p:cNvPr id="4" name="Segnaposto numero diapositiva 3">
            <a:extLst>
              <a:ext uri="{FF2B5EF4-FFF2-40B4-BE49-F238E27FC236}">
                <a16:creationId xmlns:a16="http://schemas.microsoft.com/office/drawing/2014/main" id="{B6ED49B6-557E-418B-AFF1-C92B1FD3AA7B}"/>
              </a:ext>
            </a:extLst>
          </p:cNvPr>
          <p:cNvSpPr>
            <a:spLocks noGrp="1"/>
          </p:cNvSpPr>
          <p:nvPr>
            <p:ph type="sldNum" sz="quarter" idx="12"/>
          </p:nvPr>
        </p:nvSpPr>
        <p:spPr/>
        <p:txBody>
          <a:bodyPr/>
          <a:lstStyle/>
          <a:p>
            <a:pPr>
              <a:defRPr/>
            </a:pPr>
            <a:fld id="{310BEF9C-E8AA-4320-831E-DA3F969F0A12}" type="slidenum">
              <a:rPr lang="it-IT" smtClean="0"/>
              <a:pPr>
                <a:defRPr/>
              </a:pPr>
              <a:t>57</a:t>
            </a:fld>
            <a:endParaRPr lang="it-IT"/>
          </a:p>
        </p:txBody>
      </p:sp>
    </p:spTree>
    <p:extLst>
      <p:ext uri="{BB962C8B-B14F-4D97-AF65-F5344CB8AC3E}">
        <p14:creationId xmlns:p14="http://schemas.microsoft.com/office/powerpoint/2010/main" val="1483854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I programmi operativi</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58</a:t>
            </a:fld>
            <a:endParaRPr lang="it-IT" dirty="0"/>
          </a:p>
        </p:txBody>
      </p:sp>
    </p:spTree>
    <p:extLst>
      <p:ext uri="{BB962C8B-B14F-4D97-AF65-F5344CB8AC3E}">
        <p14:creationId xmlns:p14="http://schemas.microsoft.com/office/powerpoint/2010/main" val="125024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Preparazione e presentazione dei PO (art. 16)</a:t>
            </a:r>
          </a:p>
        </p:txBody>
      </p:sp>
      <p:sp>
        <p:nvSpPr>
          <p:cNvPr id="106499" name="Segnaposto contenuto 2"/>
          <p:cNvSpPr>
            <a:spLocks noGrp="1"/>
          </p:cNvSpPr>
          <p:nvPr>
            <p:ph idx="1"/>
          </p:nvPr>
        </p:nvSpPr>
        <p:spPr>
          <a:xfrm>
            <a:off x="457200" y="836612"/>
            <a:ext cx="8229600" cy="5328691"/>
          </a:xfrm>
        </p:spPr>
        <p:txBody>
          <a:bodyPr>
            <a:normAutofit/>
          </a:bodyPr>
          <a:lstStyle/>
          <a:p>
            <a:r>
              <a:rPr lang="it-IT" dirty="0"/>
              <a:t>Gli Stati membri preparano i programmi per attuare i fondi per il periodo compreso fra il 1° gennaio 2021 e il 31 dicembre 2027, in collaborazione con i partner. </a:t>
            </a:r>
          </a:p>
          <a:p>
            <a:r>
              <a:rPr lang="it-IT" dirty="0"/>
              <a:t>Gli Stati membri presentano i programmi alla Commissione non oltre 3 mesi dopo la presentazione dell'accordo di partenariato. </a:t>
            </a:r>
          </a:p>
          <a:p>
            <a:r>
              <a:rPr lang="it-IT" dirty="0"/>
              <a:t>Gli Stati membri redigono i programmi in conformità al modello di programma di cui all'allegato V.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59</a:t>
            </a:fld>
            <a:endParaRPr lang="it-IT"/>
          </a:p>
        </p:txBody>
      </p:sp>
    </p:spTree>
    <p:extLst>
      <p:ext uri="{BB962C8B-B14F-4D97-AF65-F5344CB8AC3E}">
        <p14:creationId xmlns:p14="http://schemas.microsoft.com/office/powerpoint/2010/main" val="3556522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SIGECO - Regole generali </a:t>
            </a:r>
            <a:r>
              <a:rPr lang="it-IT" sz="2400" dirty="0"/>
              <a:t>(art. 63)</a:t>
            </a:r>
            <a:endParaRPr lang="it-IT" dirty="0"/>
          </a:p>
        </p:txBody>
      </p:sp>
      <p:sp>
        <p:nvSpPr>
          <p:cNvPr id="106499" name="Segnaposto contenuto 2"/>
          <p:cNvSpPr>
            <a:spLocks noGrp="1"/>
          </p:cNvSpPr>
          <p:nvPr>
            <p:ph idx="1"/>
          </p:nvPr>
        </p:nvSpPr>
        <p:spPr>
          <a:xfrm>
            <a:off x="457200" y="836612"/>
            <a:ext cx="8363272" cy="5616724"/>
          </a:xfrm>
        </p:spPr>
        <p:txBody>
          <a:bodyPr>
            <a:noAutofit/>
          </a:bodyPr>
          <a:lstStyle/>
          <a:p>
            <a:pPr marL="457200" indent="-457200">
              <a:buFont typeface="+mj-lt"/>
              <a:buAutoNum type="arabicPeriod" startAt="8"/>
            </a:pPr>
            <a:r>
              <a:rPr lang="it-IT" sz="2300" dirty="0"/>
              <a:t>Gli SM garantiscono che tutti gli scambi ufficiali di informazioni con la Commissione siano effettuati mediante un sistema elettronico per lo </a:t>
            </a:r>
            <a:r>
              <a:rPr lang="it-IT" sz="2300" b="1" dirty="0">
                <a:solidFill>
                  <a:schemeClr val="accent2"/>
                </a:solidFill>
              </a:rPr>
              <a:t>scambio di dati </a:t>
            </a:r>
            <a:r>
              <a:rPr lang="it-IT" sz="2300" dirty="0"/>
              <a:t>in conformità all'allegato XIII.</a:t>
            </a:r>
          </a:p>
          <a:p>
            <a:pPr marL="457200" indent="-457200">
              <a:buFont typeface="+mj-lt"/>
              <a:buAutoNum type="arabicPeriod" startAt="8"/>
            </a:pPr>
            <a:r>
              <a:rPr lang="it-IT" sz="2300" dirty="0"/>
              <a:t>Dopo l'approvazione del programma e almeno al momento della presentazione della domanda di pagamento finale per il primo periodo contabile e non oltre il 30 giugno 2023, ciascuno SM elabora una </a:t>
            </a:r>
            <a:r>
              <a:rPr lang="it-IT" sz="2300" b="1" dirty="0">
                <a:solidFill>
                  <a:schemeClr val="accent2"/>
                </a:solidFill>
              </a:rPr>
              <a:t>descrizione del sistema di gestione e controllo </a:t>
            </a:r>
            <a:r>
              <a:rPr lang="it-IT" sz="2300" dirty="0"/>
              <a:t>in conformità al modello di cui all'allegato XIV. Esso tiene aggiornata detta descrizione per rispecchiare tutte le modifiche successive.</a:t>
            </a:r>
          </a:p>
          <a:p>
            <a:pPr marL="457200" indent="-457200">
              <a:buFont typeface="+mj-lt"/>
              <a:buAutoNum type="arabicPeriod" startAt="8"/>
            </a:pPr>
            <a:r>
              <a:rPr lang="it-IT" sz="2300" dirty="0"/>
              <a:t>Alla Commissione è conferito il potere di adottare atti delegati, stabilendo i criteri per determinare i casi di irregolarità da segnalare e i dati da fornire.</a:t>
            </a:r>
          </a:p>
          <a:p>
            <a:pPr marL="457200" indent="-457200">
              <a:buFont typeface="+mj-lt"/>
              <a:buAutoNum type="arabicPeriod" startAt="8"/>
            </a:pPr>
            <a:r>
              <a:rPr lang="it-IT" sz="2300" dirty="0"/>
              <a:t>La Commissione adotta un atto di esecuzione che stabilisca il formato da usare per segnalare le irregolarità.</a:t>
            </a:r>
            <a:endParaRPr lang="it-IT" sz="2300" u="sng" dirty="0">
              <a:solidFill>
                <a:schemeClr val="accent2"/>
              </a:solidFill>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a:t>
            </a:fld>
            <a:endParaRPr lang="it-IT"/>
          </a:p>
        </p:txBody>
      </p:sp>
    </p:spTree>
    <p:extLst>
      <p:ext uri="{BB962C8B-B14F-4D97-AF65-F5344CB8AC3E}">
        <p14:creationId xmlns:p14="http://schemas.microsoft.com/office/powerpoint/2010/main" val="33615995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La presentazione dei PO</a:t>
            </a:r>
          </a:p>
        </p:txBody>
      </p:sp>
      <p:sp>
        <p:nvSpPr>
          <p:cNvPr id="106499" name="Segnaposto contenuto 2"/>
          <p:cNvSpPr>
            <a:spLocks noGrp="1"/>
          </p:cNvSpPr>
          <p:nvPr>
            <p:ph idx="1"/>
          </p:nvPr>
        </p:nvSpPr>
        <p:spPr>
          <a:xfrm>
            <a:off x="457200" y="836612"/>
            <a:ext cx="8229600" cy="5328691"/>
          </a:xfrm>
        </p:spPr>
        <p:txBody>
          <a:bodyPr>
            <a:normAutofit/>
          </a:bodyPr>
          <a:lstStyle/>
          <a:p>
            <a:r>
              <a:rPr lang="it-IT" dirty="0"/>
              <a:t>Ciascun programma stabilisce la strategia grazie alla quale contribuirà al conseguimento degli obiettivi strategici e alla comunicazione dei risultati </a:t>
            </a:r>
          </a:p>
          <a:p>
            <a:pPr>
              <a:buFont typeface="Arial" panose="020B0604020202020204" pitchFamily="34" charset="0"/>
              <a:buChar char="•"/>
            </a:pPr>
            <a:r>
              <a:rPr lang="it-IT" dirty="0">
                <a:latin typeface="Calibri" pitchFamily="34" charset="0"/>
                <a:cs typeface="Calibri" pitchFamily="34" charset="0"/>
              </a:rPr>
              <a:t>Un programma è costituito da una o più </a:t>
            </a:r>
            <a:r>
              <a:rPr lang="it-IT" b="1" dirty="0">
                <a:solidFill>
                  <a:schemeClr val="accent2"/>
                </a:solidFill>
                <a:latin typeface="Calibri" pitchFamily="34" charset="0"/>
                <a:cs typeface="Calibri" pitchFamily="34" charset="0"/>
              </a:rPr>
              <a:t>priorità</a:t>
            </a:r>
            <a:r>
              <a:rPr lang="it-IT" dirty="0">
                <a:latin typeface="Calibri" pitchFamily="34" charset="0"/>
                <a:cs typeface="Calibri" pitchFamily="34" charset="0"/>
              </a:rPr>
              <a:t>. </a:t>
            </a:r>
          </a:p>
          <a:p>
            <a:pPr>
              <a:buFont typeface="Arial" panose="020B0604020202020204" pitchFamily="34" charset="0"/>
              <a:buChar char="•"/>
            </a:pPr>
            <a:r>
              <a:rPr lang="it-IT" dirty="0"/>
              <a:t>Ciascuna priorità corrisponde a un unico obiettivo strategico o all'obiettivo specifico del JTF o all'assistenza tecnica e può avvalersi del sostegno di uno o più fondi.  </a:t>
            </a:r>
            <a:endParaRPr lang="it-IT" dirty="0">
              <a:latin typeface="Calibri" pitchFamily="34" charset="0"/>
              <a:cs typeface="Calibri" pitchFamily="34" charset="0"/>
            </a:endParaRPr>
          </a:p>
          <a:p>
            <a:pPr>
              <a:buFont typeface="Arial" panose="020B0604020202020204" pitchFamily="34" charset="0"/>
              <a:buChar char="•"/>
            </a:pPr>
            <a:r>
              <a:rPr lang="it-IT" dirty="0">
                <a:latin typeface="Calibri" pitchFamily="34" charset="0"/>
                <a:cs typeface="Calibri" pitchFamily="34" charset="0"/>
              </a:rPr>
              <a:t>Ciascuna priorità corrisponde a </a:t>
            </a:r>
            <a:r>
              <a:rPr lang="it-IT" b="1" dirty="0">
                <a:solidFill>
                  <a:schemeClr val="accent2"/>
                </a:solidFill>
                <a:latin typeface="Calibri" pitchFamily="34" charset="0"/>
                <a:cs typeface="Calibri" pitchFamily="34" charset="0"/>
              </a:rPr>
              <a:t>un unico obiettivo strategico</a:t>
            </a:r>
            <a:r>
              <a:rPr lang="it-IT" dirty="0">
                <a:latin typeface="Calibri" pitchFamily="34" charset="0"/>
                <a:cs typeface="Calibri" pitchFamily="34" charset="0"/>
              </a:rPr>
              <a:t> o all'assistenza tecnica. </a:t>
            </a:r>
          </a:p>
          <a:p>
            <a:pPr>
              <a:buFont typeface="Arial" panose="020B0604020202020204" pitchFamily="34" charset="0"/>
              <a:buChar char="•"/>
            </a:pPr>
            <a:r>
              <a:rPr lang="it-IT" dirty="0">
                <a:latin typeface="Calibri" pitchFamily="34" charset="0"/>
                <a:cs typeface="Calibri" pitchFamily="34" charset="0"/>
              </a:rPr>
              <a:t>Una priorità che corrisponde a un obiettivo strategico consiste di </a:t>
            </a:r>
            <a:r>
              <a:rPr lang="it-IT" b="1" dirty="0">
                <a:solidFill>
                  <a:schemeClr val="accent2"/>
                </a:solidFill>
                <a:latin typeface="Calibri" pitchFamily="34" charset="0"/>
                <a:cs typeface="Calibri" pitchFamily="34" charset="0"/>
              </a:rPr>
              <a:t>uno o più obiettivi specifici</a:t>
            </a:r>
            <a:r>
              <a:rPr lang="it-IT" dirty="0">
                <a:latin typeface="Calibri" pitchFamily="34" charset="0"/>
                <a:cs typeface="Calibri" pitchFamily="34" charset="0"/>
              </a:rPr>
              <a:t>. </a:t>
            </a:r>
          </a:p>
          <a:p>
            <a:pPr>
              <a:buFont typeface="Arial" panose="020B0604020202020204" pitchFamily="34" charset="0"/>
              <a:buChar char="•"/>
            </a:pPr>
            <a:r>
              <a:rPr lang="it-IT" dirty="0">
                <a:latin typeface="Calibri" pitchFamily="34" charset="0"/>
                <a:cs typeface="Calibri" pitchFamily="34" charset="0"/>
              </a:rPr>
              <a:t>Più priorità possono corrispondere allo stesso obiettivo strategico.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60</a:t>
            </a:fld>
            <a:endParaRPr lang="it-IT"/>
          </a:p>
        </p:txBody>
      </p:sp>
    </p:spTree>
    <p:extLst>
      <p:ext uri="{BB962C8B-B14F-4D97-AF65-F5344CB8AC3E}">
        <p14:creationId xmlns:p14="http://schemas.microsoft.com/office/powerpoint/2010/main" val="37836088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pPr algn="ctr"/>
            <a:r>
              <a:rPr lang="it-IT" dirty="0"/>
              <a:t>Programmi operativi – Contenuto </a:t>
            </a:r>
            <a:r>
              <a:rPr lang="it-IT" sz="2400" b="0" dirty="0"/>
              <a:t>(art-17)</a:t>
            </a:r>
            <a:endParaRPr lang="it-IT" b="0" dirty="0"/>
          </a:p>
        </p:txBody>
      </p:sp>
      <p:sp>
        <p:nvSpPr>
          <p:cNvPr id="106499" name="Segnaposto contenuto 2"/>
          <p:cNvSpPr>
            <a:spLocks noGrp="1"/>
          </p:cNvSpPr>
          <p:nvPr>
            <p:ph idx="1"/>
          </p:nvPr>
        </p:nvSpPr>
        <p:spPr>
          <a:xfrm>
            <a:off x="457200" y="836612"/>
            <a:ext cx="8229600" cy="5760740"/>
          </a:xfrm>
        </p:spPr>
        <p:txBody>
          <a:bodyPr>
            <a:normAutofit fontScale="77500" lnSpcReduction="20000"/>
          </a:bodyPr>
          <a:lstStyle/>
          <a:p>
            <a:pPr marL="0" indent="0">
              <a:lnSpc>
                <a:spcPct val="120000"/>
              </a:lnSpc>
              <a:buNone/>
            </a:pPr>
            <a:r>
              <a:rPr lang="it-IT" dirty="0">
                <a:latin typeface="Calibri" pitchFamily="34" charset="0"/>
                <a:cs typeface="Calibri" pitchFamily="34" charset="0"/>
              </a:rPr>
              <a:t>Ciascun programma espone: </a:t>
            </a:r>
          </a:p>
          <a:p>
            <a:pPr marL="0" indent="0">
              <a:lnSpc>
                <a:spcPct val="120000"/>
              </a:lnSpc>
              <a:buNone/>
            </a:pPr>
            <a:r>
              <a:rPr lang="it-IT" dirty="0">
                <a:latin typeface="Calibri" pitchFamily="34" charset="0"/>
                <a:cs typeface="Calibri" pitchFamily="34" charset="0"/>
              </a:rPr>
              <a:t>(a) una </a:t>
            </a:r>
            <a:r>
              <a:rPr lang="it-IT" b="1" dirty="0">
                <a:solidFill>
                  <a:schemeClr val="accent2"/>
                </a:solidFill>
                <a:latin typeface="Calibri" pitchFamily="34" charset="0"/>
                <a:cs typeface="Calibri" pitchFamily="34" charset="0"/>
              </a:rPr>
              <a:t>sintesi delle principali sfide</a:t>
            </a:r>
            <a:r>
              <a:rPr lang="it-IT" dirty="0">
                <a:latin typeface="Calibri" pitchFamily="34" charset="0"/>
                <a:cs typeface="Calibri" pitchFamily="34" charset="0"/>
              </a:rPr>
              <a:t>, tenendo presenti: </a:t>
            </a:r>
          </a:p>
          <a:p>
            <a:pPr marL="514350" indent="-514350">
              <a:lnSpc>
                <a:spcPct val="120000"/>
              </a:lnSpc>
              <a:buFont typeface="+mj-lt"/>
              <a:buAutoNum type="romanLcPeriod"/>
            </a:pPr>
            <a:r>
              <a:rPr lang="it-IT" dirty="0">
                <a:latin typeface="Calibri" pitchFamily="34" charset="0"/>
                <a:cs typeface="Calibri" pitchFamily="34" charset="0"/>
              </a:rPr>
              <a:t>le disuguaglianze di carattere economico, sociale e territoriale, </a:t>
            </a:r>
            <a:r>
              <a:rPr lang="it-IT" dirty="0"/>
              <a:t>nonché le disuguaglianze, </a:t>
            </a:r>
            <a:r>
              <a:rPr lang="it-IT" dirty="0">
                <a:latin typeface="Calibri" pitchFamily="34" charset="0"/>
                <a:cs typeface="Calibri" pitchFamily="34" charset="0"/>
              </a:rPr>
              <a:t> ad eccezione dei programmi sostenuti dal FEAMP; </a:t>
            </a:r>
          </a:p>
          <a:p>
            <a:pPr marL="514350" indent="-514350">
              <a:lnSpc>
                <a:spcPct val="120000"/>
              </a:lnSpc>
              <a:buFont typeface="+mj-lt"/>
              <a:buAutoNum type="romanLcPeriod"/>
            </a:pPr>
            <a:r>
              <a:rPr lang="it-IT" dirty="0">
                <a:latin typeface="Calibri" pitchFamily="34" charset="0"/>
                <a:cs typeface="Calibri" pitchFamily="34" charset="0"/>
              </a:rPr>
              <a:t>i fallimenti del mercato</a:t>
            </a:r>
          </a:p>
          <a:p>
            <a:pPr marL="514350" indent="-514350">
              <a:lnSpc>
                <a:spcPct val="120000"/>
              </a:lnSpc>
              <a:buFont typeface="+mj-lt"/>
              <a:buAutoNum type="romanLcPeriod"/>
            </a:pPr>
            <a:r>
              <a:rPr lang="it-IT" dirty="0"/>
              <a:t>esigenze di investimento, complementarità e sinergie con altre forme di sostegno </a:t>
            </a:r>
            <a:r>
              <a:rPr lang="it-IT" dirty="0">
                <a:latin typeface="Calibri" pitchFamily="34" charset="0"/>
                <a:cs typeface="Calibri" pitchFamily="34" charset="0"/>
              </a:rPr>
              <a:t>; </a:t>
            </a:r>
          </a:p>
          <a:p>
            <a:pPr marL="514350" indent="-514350">
              <a:lnSpc>
                <a:spcPct val="120000"/>
              </a:lnSpc>
              <a:buFont typeface="+mj-lt"/>
              <a:buAutoNum type="romanLcPeriod"/>
            </a:pPr>
            <a:r>
              <a:rPr lang="it-IT" dirty="0">
                <a:latin typeface="Calibri" pitchFamily="34" charset="0"/>
                <a:cs typeface="Calibri" pitchFamily="34" charset="0"/>
              </a:rPr>
              <a:t>le sfide individuate nelle pertinenti raccomandazioni specifiche per paese e in altre raccomandazioni pertinenti dell'Unione indirizzate allo Stato membro; </a:t>
            </a:r>
          </a:p>
          <a:p>
            <a:pPr marL="514350" indent="-514350">
              <a:lnSpc>
                <a:spcPct val="120000"/>
              </a:lnSpc>
              <a:buFont typeface="+mj-lt"/>
              <a:buAutoNum type="romanLcPeriod"/>
            </a:pPr>
            <a:r>
              <a:rPr lang="it-IT" dirty="0">
                <a:latin typeface="Calibri" pitchFamily="34" charset="0"/>
                <a:cs typeface="Calibri" pitchFamily="34" charset="0"/>
              </a:rPr>
              <a:t>le sfide relative alla capacità amministrativa e alla governance; </a:t>
            </a:r>
          </a:p>
          <a:p>
            <a:pPr marL="514350" indent="-514350">
              <a:lnSpc>
                <a:spcPct val="120000"/>
              </a:lnSpc>
              <a:buFont typeface="+mj-lt"/>
              <a:buAutoNum type="romanLcPeriod"/>
            </a:pPr>
            <a:r>
              <a:rPr lang="it-IT" dirty="0">
                <a:latin typeface="Calibri" pitchFamily="34" charset="0"/>
                <a:cs typeface="Calibri" pitchFamily="34" charset="0"/>
              </a:rPr>
              <a:t>gli insegnamenti tratti da esperienze precedenti; </a:t>
            </a:r>
          </a:p>
          <a:p>
            <a:pPr marL="514350" indent="-514350">
              <a:lnSpc>
                <a:spcPct val="120000"/>
              </a:lnSpc>
              <a:buFont typeface="+mj-lt"/>
              <a:buAutoNum type="romanLcPeriod"/>
            </a:pPr>
            <a:r>
              <a:rPr lang="it-IT" dirty="0">
                <a:latin typeface="Calibri" pitchFamily="34" charset="0"/>
                <a:cs typeface="Calibri" pitchFamily="34" charset="0"/>
              </a:rPr>
              <a:t>le strategie macroregionali e per i bacini marittimi qualora gli Stati membri e le regioni partecipino a tali strategie; </a:t>
            </a:r>
          </a:p>
          <a:p>
            <a:pPr marL="514350" indent="-514350">
              <a:lnSpc>
                <a:spcPct val="120000"/>
              </a:lnSpc>
              <a:buFont typeface="+mj-lt"/>
              <a:buAutoNum type="romanLcPeriod"/>
            </a:pPr>
            <a:r>
              <a:rPr lang="it-IT" dirty="0">
                <a:latin typeface="Calibri" pitchFamily="34" charset="0"/>
                <a:cs typeface="Calibri" pitchFamily="34" charset="0"/>
              </a:rPr>
              <a:t>per i programmi sostenuti dall'AMIF, dall'ISF e dal BMVI, i progressi conseguiti nell'attuazione del pertinente </a:t>
            </a:r>
            <a:r>
              <a:rPr lang="it-IT" dirty="0" err="1">
                <a:latin typeface="Calibri" pitchFamily="34" charset="0"/>
                <a:cs typeface="Calibri" pitchFamily="34" charset="0"/>
              </a:rPr>
              <a:t>acquis</a:t>
            </a:r>
            <a:r>
              <a:rPr lang="it-IT" dirty="0">
                <a:latin typeface="Calibri" pitchFamily="34" charset="0"/>
                <a:cs typeface="Calibri" pitchFamily="34" charset="0"/>
              </a:rPr>
              <a:t> e dei pertinenti piani di azione dell'Unione;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61</a:t>
            </a:fld>
            <a:endParaRPr lang="it-IT"/>
          </a:p>
        </p:txBody>
      </p:sp>
    </p:spTree>
    <p:extLst>
      <p:ext uri="{BB962C8B-B14F-4D97-AF65-F5344CB8AC3E}">
        <p14:creationId xmlns:p14="http://schemas.microsoft.com/office/powerpoint/2010/main" val="418315801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Programmi operativi – Contenuto </a:t>
            </a:r>
            <a:r>
              <a:rPr lang="it-IT" sz="2400" b="0" dirty="0"/>
              <a:t>(art-17)</a:t>
            </a:r>
            <a:endParaRPr lang="it-IT" dirty="0"/>
          </a:p>
        </p:txBody>
      </p:sp>
      <p:sp>
        <p:nvSpPr>
          <p:cNvPr id="106499" name="Segnaposto contenuto 2"/>
          <p:cNvSpPr>
            <a:spLocks noGrp="1"/>
          </p:cNvSpPr>
          <p:nvPr>
            <p:ph idx="1"/>
          </p:nvPr>
        </p:nvSpPr>
        <p:spPr>
          <a:xfrm>
            <a:off x="457200" y="836612"/>
            <a:ext cx="8229600" cy="5760740"/>
          </a:xfrm>
        </p:spPr>
        <p:txBody>
          <a:bodyPr>
            <a:normAutofit/>
          </a:bodyPr>
          <a:lstStyle/>
          <a:p>
            <a:pPr marL="0" indent="0">
              <a:buNone/>
            </a:pPr>
            <a:r>
              <a:rPr lang="it-IT" dirty="0">
                <a:latin typeface="Calibri" pitchFamily="34" charset="0"/>
                <a:cs typeface="Calibri" pitchFamily="34" charset="0"/>
              </a:rPr>
              <a:t>(b) la </a:t>
            </a:r>
            <a:r>
              <a:rPr lang="it-IT" b="1" dirty="0">
                <a:solidFill>
                  <a:schemeClr val="accent2"/>
                </a:solidFill>
                <a:latin typeface="Calibri" pitchFamily="34" charset="0"/>
                <a:cs typeface="Calibri" pitchFamily="34" charset="0"/>
              </a:rPr>
              <a:t>giustificazione degli obiettivi strategici </a:t>
            </a:r>
            <a:r>
              <a:rPr lang="it-IT" dirty="0">
                <a:latin typeface="Calibri" pitchFamily="34" charset="0"/>
                <a:cs typeface="Calibri" pitchFamily="34" charset="0"/>
              </a:rPr>
              <a:t>selezionati, </a:t>
            </a:r>
            <a:r>
              <a:rPr lang="it-IT" dirty="0">
                <a:solidFill>
                  <a:schemeClr val="accent2"/>
                </a:solidFill>
                <a:latin typeface="Calibri" pitchFamily="34" charset="0"/>
                <a:cs typeface="Calibri" pitchFamily="34" charset="0"/>
              </a:rPr>
              <a:t>delle priorità, degli obiettivi specifici </a:t>
            </a:r>
            <a:r>
              <a:rPr lang="it-IT" dirty="0">
                <a:latin typeface="Calibri" pitchFamily="34" charset="0"/>
                <a:cs typeface="Calibri" pitchFamily="34" charset="0"/>
              </a:rPr>
              <a:t>e </a:t>
            </a:r>
            <a:r>
              <a:rPr lang="it-IT" b="1" dirty="0">
                <a:solidFill>
                  <a:schemeClr val="accent2"/>
                </a:solidFill>
                <a:latin typeface="Calibri" pitchFamily="34" charset="0"/>
                <a:cs typeface="Calibri" pitchFamily="34" charset="0"/>
              </a:rPr>
              <a:t>delle forme di sostegno corrispondenti</a:t>
            </a:r>
            <a:r>
              <a:rPr lang="it-IT" dirty="0">
                <a:latin typeface="Calibri" pitchFamily="34" charset="0"/>
                <a:cs typeface="Calibri" pitchFamily="34" charset="0"/>
              </a:rPr>
              <a:t>; </a:t>
            </a:r>
          </a:p>
          <a:p>
            <a:pPr marL="0" indent="0">
              <a:buNone/>
            </a:pPr>
            <a:r>
              <a:rPr lang="it-IT" dirty="0">
                <a:latin typeface="Calibri" pitchFamily="34" charset="0"/>
                <a:cs typeface="Calibri" pitchFamily="34" charset="0"/>
              </a:rPr>
              <a:t>(c) per ciascuna priorità, ad eccezione dell'assistenza tecnica, </a:t>
            </a:r>
            <a:r>
              <a:rPr lang="it-IT" b="1" dirty="0">
                <a:solidFill>
                  <a:schemeClr val="accent2"/>
                </a:solidFill>
                <a:latin typeface="Calibri" pitchFamily="34" charset="0"/>
                <a:cs typeface="Calibri" pitchFamily="34" charset="0"/>
              </a:rPr>
              <a:t>gli obiettivi specifici</a:t>
            </a:r>
            <a:r>
              <a:rPr lang="it-IT" dirty="0">
                <a:latin typeface="Calibri" pitchFamily="34" charset="0"/>
                <a:cs typeface="Calibri" pitchFamily="34" charset="0"/>
              </a:rPr>
              <a:t>; </a:t>
            </a:r>
          </a:p>
          <a:p>
            <a:pPr marL="0" indent="0">
              <a:buNone/>
            </a:pPr>
            <a:r>
              <a:rPr lang="it-IT" dirty="0">
                <a:latin typeface="Calibri" pitchFamily="34" charset="0"/>
                <a:cs typeface="Calibri" pitchFamily="34" charset="0"/>
              </a:rPr>
              <a:t>(d) per ciascun obiettivo specifico: </a:t>
            </a:r>
          </a:p>
          <a:p>
            <a:pPr marL="514350" indent="-514350">
              <a:buFont typeface="+mj-lt"/>
              <a:buAutoNum type="romanLcPeriod"/>
            </a:pPr>
            <a:r>
              <a:rPr lang="it-IT" dirty="0"/>
              <a:t>le </a:t>
            </a:r>
            <a:r>
              <a:rPr lang="it-IT" b="1" dirty="0">
                <a:solidFill>
                  <a:schemeClr val="accent2"/>
                </a:solidFill>
              </a:rPr>
              <a:t>tipologie di azioni correlate</a:t>
            </a:r>
            <a:r>
              <a:rPr lang="it-IT" dirty="0"/>
              <a:t>, tra cui l'elenco delle </a:t>
            </a:r>
            <a:r>
              <a:rPr lang="it-IT" b="1" dirty="0">
                <a:solidFill>
                  <a:schemeClr val="accent2"/>
                </a:solidFill>
              </a:rPr>
              <a:t>operazioni previste di importanza strategica </a:t>
            </a:r>
            <a:r>
              <a:rPr lang="it-IT" dirty="0"/>
              <a:t>e i contributi attesi al conseguimento di tali obiettivi specifici e alle eventuali strategie macroregionali e per i bacini marittimi; </a:t>
            </a:r>
          </a:p>
          <a:p>
            <a:pPr marL="514350" indent="-514350">
              <a:buFont typeface="+mj-lt"/>
              <a:buAutoNum type="romanLcPeriod"/>
            </a:pPr>
            <a:r>
              <a:rPr lang="it-IT" dirty="0">
                <a:latin typeface="Calibri" pitchFamily="34" charset="0"/>
                <a:cs typeface="Calibri" pitchFamily="34" charset="0"/>
              </a:rPr>
              <a:t>gli </a:t>
            </a:r>
            <a:r>
              <a:rPr lang="it-IT" b="1" dirty="0">
                <a:solidFill>
                  <a:schemeClr val="accent2"/>
                </a:solidFill>
                <a:latin typeface="Calibri" pitchFamily="34" charset="0"/>
                <a:cs typeface="Calibri" pitchFamily="34" charset="0"/>
              </a:rPr>
              <a:t>indicatori di output </a:t>
            </a:r>
            <a:r>
              <a:rPr lang="it-IT" dirty="0">
                <a:latin typeface="Calibri" pitchFamily="34" charset="0"/>
                <a:cs typeface="Calibri" pitchFamily="34" charset="0"/>
              </a:rPr>
              <a:t>e gli indicatori </a:t>
            </a:r>
            <a:r>
              <a:rPr lang="it-IT" b="1" dirty="0">
                <a:solidFill>
                  <a:schemeClr val="accent2"/>
                </a:solidFill>
                <a:latin typeface="Calibri" pitchFamily="34" charset="0"/>
                <a:cs typeface="Calibri" pitchFamily="34" charset="0"/>
              </a:rPr>
              <a:t>di risultato </a:t>
            </a:r>
            <a:r>
              <a:rPr lang="it-IT" dirty="0">
                <a:latin typeface="Calibri" pitchFamily="34" charset="0"/>
                <a:cs typeface="Calibri" pitchFamily="34" charset="0"/>
              </a:rPr>
              <a:t>con i corrispondenti target intermedi e target finali; </a:t>
            </a:r>
          </a:p>
          <a:p>
            <a:pPr marL="514350" indent="-514350">
              <a:buFont typeface="+mj-lt"/>
              <a:buAutoNum type="romanLcPeriod"/>
            </a:pPr>
            <a:r>
              <a:rPr lang="it-IT" dirty="0">
                <a:latin typeface="Calibri" pitchFamily="34" charset="0"/>
                <a:cs typeface="Calibri" pitchFamily="34" charset="0"/>
              </a:rPr>
              <a:t>i principali gruppi di </a:t>
            </a:r>
            <a:r>
              <a:rPr lang="it-IT" b="1" dirty="0">
                <a:solidFill>
                  <a:schemeClr val="accent2"/>
                </a:solidFill>
                <a:latin typeface="Calibri" pitchFamily="34" charset="0"/>
                <a:cs typeface="Calibri" pitchFamily="34" charset="0"/>
              </a:rPr>
              <a:t>destinatari</a:t>
            </a:r>
            <a:r>
              <a:rPr lang="it-IT" dirty="0">
                <a:latin typeface="Calibri" pitchFamily="34" charset="0"/>
                <a:cs typeface="Calibri" pitchFamily="34" charset="0"/>
              </a:rPr>
              <a: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62</a:t>
            </a:fld>
            <a:endParaRPr lang="it-IT"/>
          </a:p>
        </p:txBody>
      </p:sp>
    </p:spTree>
    <p:extLst>
      <p:ext uri="{BB962C8B-B14F-4D97-AF65-F5344CB8AC3E}">
        <p14:creationId xmlns:p14="http://schemas.microsoft.com/office/powerpoint/2010/main" val="152270634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Programmi operativi – Contenuto </a:t>
            </a:r>
            <a:r>
              <a:rPr lang="it-IT" sz="2400" b="0" dirty="0"/>
              <a:t>(art-17)</a:t>
            </a:r>
            <a:endParaRPr lang="it-IT" dirty="0"/>
          </a:p>
        </p:txBody>
      </p:sp>
      <p:sp>
        <p:nvSpPr>
          <p:cNvPr id="106499" name="Segnaposto contenuto 2"/>
          <p:cNvSpPr>
            <a:spLocks noGrp="1"/>
          </p:cNvSpPr>
          <p:nvPr>
            <p:ph idx="1"/>
          </p:nvPr>
        </p:nvSpPr>
        <p:spPr>
          <a:xfrm>
            <a:off x="457200" y="836612"/>
            <a:ext cx="8229600" cy="5760740"/>
          </a:xfrm>
        </p:spPr>
        <p:txBody>
          <a:bodyPr>
            <a:normAutofit/>
          </a:bodyPr>
          <a:lstStyle/>
          <a:p>
            <a:pPr marL="914400" lvl="1" indent="-514350">
              <a:buFont typeface="+mj-lt"/>
              <a:buAutoNum type="romanLcPeriod" startAt="4"/>
            </a:pPr>
            <a:r>
              <a:rPr lang="it-IT" sz="2400" dirty="0">
                <a:latin typeface="Calibri" pitchFamily="34" charset="0"/>
                <a:cs typeface="Calibri" pitchFamily="34" charset="0"/>
              </a:rPr>
              <a:t>i </a:t>
            </a:r>
            <a:r>
              <a:rPr lang="it-IT" sz="2400" b="1" dirty="0">
                <a:solidFill>
                  <a:schemeClr val="accent2"/>
                </a:solidFill>
                <a:latin typeface="Calibri" pitchFamily="34" charset="0"/>
                <a:cs typeface="Calibri" pitchFamily="34" charset="0"/>
              </a:rPr>
              <a:t>territori</a:t>
            </a:r>
            <a:r>
              <a:rPr lang="it-IT" sz="2400" dirty="0">
                <a:latin typeface="Calibri" pitchFamily="34" charset="0"/>
                <a:cs typeface="Calibri" pitchFamily="34" charset="0"/>
              </a:rPr>
              <a:t> specifici cui è diretta l'azione, tra cui l'utilizzo previsto degli investimenti territoriali integrati, dello sviluppo locale di tipo partecipativo o di altri strumenti territoriali; </a:t>
            </a:r>
          </a:p>
          <a:p>
            <a:pPr marL="914400" lvl="1" indent="-514350">
              <a:buFont typeface="+mj-lt"/>
              <a:buAutoNum type="romanLcPeriod" startAt="4"/>
            </a:pPr>
            <a:r>
              <a:rPr lang="it-IT" sz="2400" dirty="0">
                <a:latin typeface="Calibri" pitchFamily="34" charset="0"/>
                <a:cs typeface="Calibri" pitchFamily="34" charset="0"/>
              </a:rPr>
              <a:t>le </a:t>
            </a:r>
            <a:r>
              <a:rPr lang="it-IT" sz="2400" b="1" dirty="0">
                <a:solidFill>
                  <a:schemeClr val="accent2"/>
                </a:solidFill>
                <a:latin typeface="Calibri" pitchFamily="34" charset="0"/>
                <a:cs typeface="Calibri" pitchFamily="34" charset="0"/>
              </a:rPr>
              <a:t>azioni interregionali e transnazionali </a:t>
            </a:r>
            <a:r>
              <a:rPr lang="it-IT" sz="2400" dirty="0">
                <a:latin typeface="Calibri" pitchFamily="34" charset="0"/>
                <a:cs typeface="Calibri" pitchFamily="34" charset="0"/>
              </a:rPr>
              <a:t>con beneficiari situati in almeno un altro Stato membro; </a:t>
            </a:r>
          </a:p>
          <a:p>
            <a:pPr marL="914400" lvl="1" indent="-514350">
              <a:buFont typeface="+mj-lt"/>
              <a:buAutoNum type="romanLcPeriod" startAt="4"/>
            </a:pPr>
            <a:r>
              <a:rPr lang="it-IT" sz="2400" dirty="0">
                <a:latin typeface="Calibri" pitchFamily="34" charset="0"/>
                <a:cs typeface="Calibri" pitchFamily="34" charset="0"/>
              </a:rPr>
              <a:t>l'utilizzo previsto degli </a:t>
            </a:r>
            <a:r>
              <a:rPr lang="it-IT" sz="2400" b="1" dirty="0">
                <a:solidFill>
                  <a:schemeClr val="accent2"/>
                </a:solidFill>
                <a:latin typeface="Calibri" pitchFamily="34" charset="0"/>
                <a:cs typeface="Calibri" pitchFamily="34" charset="0"/>
              </a:rPr>
              <a:t>strumenti finanziari</a:t>
            </a:r>
            <a:r>
              <a:rPr lang="it-IT" sz="2400" dirty="0">
                <a:latin typeface="Calibri" pitchFamily="34" charset="0"/>
                <a:cs typeface="Calibri" pitchFamily="34" charset="0"/>
              </a:rPr>
              <a:t>; </a:t>
            </a:r>
          </a:p>
          <a:p>
            <a:pPr marL="914400" lvl="1" indent="-514350">
              <a:buFont typeface="+mj-lt"/>
              <a:buAutoNum type="romanLcPeriod" startAt="4"/>
            </a:pPr>
            <a:r>
              <a:rPr lang="it-IT" sz="2400" dirty="0">
                <a:latin typeface="Calibri" pitchFamily="34" charset="0"/>
                <a:cs typeface="Calibri" pitchFamily="34" charset="0"/>
              </a:rPr>
              <a:t>le </a:t>
            </a:r>
            <a:r>
              <a:rPr lang="it-IT" sz="2400" b="1" dirty="0">
                <a:solidFill>
                  <a:schemeClr val="accent2"/>
                </a:solidFill>
                <a:latin typeface="Calibri" pitchFamily="34" charset="0"/>
                <a:cs typeface="Calibri" pitchFamily="34" charset="0"/>
              </a:rPr>
              <a:t>tipologie di intervento </a:t>
            </a:r>
            <a:r>
              <a:rPr lang="it-IT" sz="2400" dirty="0">
                <a:latin typeface="Calibri" pitchFamily="34" charset="0"/>
                <a:cs typeface="Calibri" pitchFamily="34" charset="0"/>
              </a:rPr>
              <a:t>e una </a:t>
            </a:r>
            <a:r>
              <a:rPr lang="it-IT" sz="2400" b="1" dirty="0">
                <a:solidFill>
                  <a:schemeClr val="accent2"/>
                </a:solidFill>
                <a:latin typeface="Calibri" pitchFamily="34" charset="0"/>
                <a:cs typeface="Calibri" pitchFamily="34" charset="0"/>
              </a:rPr>
              <a:t>ripartizione</a:t>
            </a:r>
            <a:r>
              <a:rPr lang="it-IT" sz="2400" dirty="0">
                <a:latin typeface="Calibri" pitchFamily="34" charset="0"/>
                <a:cs typeface="Calibri" pitchFamily="34" charset="0"/>
              </a:rPr>
              <a:t> indicativa </a:t>
            </a:r>
            <a:r>
              <a:rPr lang="it-IT" sz="2400" b="1" dirty="0">
                <a:solidFill>
                  <a:schemeClr val="accent2"/>
                </a:solidFill>
                <a:latin typeface="Calibri" pitchFamily="34" charset="0"/>
                <a:cs typeface="Calibri" pitchFamily="34" charset="0"/>
              </a:rPr>
              <a:t>delle risorse programmate </a:t>
            </a:r>
            <a:r>
              <a:rPr lang="it-IT" sz="2400" dirty="0">
                <a:latin typeface="Calibri" pitchFamily="34" charset="0"/>
                <a:cs typeface="Calibri" pitchFamily="34" charset="0"/>
              </a:rPr>
              <a:t>per tipologia di intervento o settore di sostegno; </a:t>
            </a:r>
          </a:p>
          <a:p>
            <a:pPr marL="0" indent="0">
              <a:buNone/>
            </a:pPr>
            <a:r>
              <a:rPr lang="it-IT" dirty="0">
                <a:latin typeface="Calibri" pitchFamily="34" charset="0"/>
                <a:cs typeface="Calibri" pitchFamily="34" charset="0"/>
              </a:rPr>
              <a:t>(e) il ricorso previsto all'</a:t>
            </a:r>
            <a:r>
              <a:rPr lang="it-IT" b="1" dirty="0">
                <a:solidFill>
                  <a:schemeClr val="accent2"/>
                </a:solidFill>
                <a:latin typeface="Calibri" pitchFamily="34" charset="0"/>
                <a:cs typeface="Calibri" pitchFamily="34" charset="0"/>
              </a:rPr>
              <a:t>assistenza tecnica </a:t>
            </a:r>
            <a:r>
              <a:rPr lang="it-IT" dirty="0">
                <a:latin typeface="Calibri" pitchFamily="34" charset="0"/>
                <a:cs typeface="Calibri" pitchFamily="34" charset="0"/>
              </a:rPr>
              <a:t>in conformità agli articoli da 30 a 32 e le pertinenti tipologie di intervento;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63</a:t>
            </a:fld>
            <a:endParaRPr lang="it-IT"/>
          </a:p>
        </p:txBody>
      </p:sp>
    </p:spTree>
    <p:extLst>
      <p:ext uri="{BB962C8B-B14F-4D97-AF65-F5344CB8AC3E}">
        <p14:creationId xmlns:p14="http://schemas.microsoft.com/office/powerpoint/2010/main" val="32018233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Programmi operativi – Contenuto </a:t>
            </a:r>
            <a:r>
              <a:rPr lang="it-IT" sz="2400" b="0" dirty="0"/>
              <a:t>(art-17)</a:t>
            </a:r>
            <a:endParaRPr lang="it-IT" dirty="0"/>
          </a:p>
        </p:txBody>
      </p:sp>
      <p:sp>
        <p:nvSpPr>
          <p:cNvPr id="106499" name="Segnaposto contenuto 2"/>
          <p:cNvSpPr>
            <a:spLocks noGrp="1"/>
          </p:cNvSpPr>
          <p:nvPr>
            <p:ph idx="1"/>
          </p:nvPr>
        </p:nvSpPr>
        <p:spPr>
          <a:xfrm>
            <a:off x="457200" y="836612"/>
            <a:ext cx="8229600" cy="5760740"/>
          </a:xfrm>
        </p:spPr>
        <p:txBody>
          <a:bodyPr>
            <a:normAutofit fontScale="92500" lnSpcReduction="10000"/>
          </a:bodyPr>
          <a:lstStyle/>
          <a:p>
            <a:pPr marL="0" indent="0">
              <a:buNone/>
            </a:pPr>
            <a:r>
              <a:rPr lang="it-IT" dirty="0">
                <a:latin typeface="Calibri" pitchFamily="34" charset="0"/>
                <a:cs typeface="Calibri" pitchFamily="34" charset="0"/>
              </a:rPr>
              <a:t>(f) un </a:t>
            </a:r>
            <a:r>
              <a:rPr lang="it-IT" b="1" dirty="0">
                <a:solidFill>
                  <a:schemeClr val="accent2"/>
                </a:solidFill>
                <a:latin typeface="Calibri" pitchFamily="34" charset="0"/>
                <a:cs typeface="Calibri" pitchFamily="34" charset="0"/>
              </a:rPr>
              <a:t>piano di finanziamento </a:t>
            </a:r>
            <a:r>
              <a:rPr lang="it-IT" dirty="0">
                <a:latin typeface="Calibri" pitchFamily="34" charset="0"/>
                <a:cs typeface="Calibri" pitchFamily="34" charset="0"/>
              </a:rPr>
              <a:t>che contenga: </a:t>
            </a:r>
          </a:p>
          <a:p>
            <a:pPr marL="514350" indent="-514350">
              <a:buFont typeface="+mj-lt"/>
              <a:buAutoNum type="romanLcPeriod"/>
            </a:pPr>
            <a:r>
              <a:rPr lang="it-IT" dirty="0">
                <a:latin typeface="Calibri" pitchFamily="34" charset="0"/>
                <a:cs typeface="Calibri" pitchFamily="34" charset="0"/>
              </a:rPr>
              <a:t>una tabella che specifichi le </a:t>
            </a:r>
            <a:r>
              <a:rPr lang="it-IT" b="1" dirty="0">
                <a:solidFill>
                  <a:schemeClr val="accent2"/>
                </a:solidFill>
                <a:latin typeface="Calibri" pitchFamily="34" charset="0"/>
                <a:cs typeface="Calibri" pitchFamily="34" charset="0"/>
              </a:rPr>
              <a:t>dotazioni finanziarie totali per ciascuno dei fondi e per ciascuna categoria di regioni </a:t>
            </a:r>
            <a:r>
              <a:rPr lang="it-IT" dirty="0">
                <a:latin typeface="Calibri" pitchFamily="34" charset="0"/>
                <a:cs typeface="Calibri" pitchFamily="34" charset="0"/>
              </a:rPr>
              <a:t>per l'intero periodo di programmazione e per anno, compresi gli eventuali importi trasferiti in conformità all'articolo 21; </a:t>
            </a:r>
          </a:p>
          <a:p>
            <a:pPr marL="514350" indent="-514350">
              <a:buFont typeface="+mj-lt"/>
              <a:buAutoNum type="romanLcPeriod"/>
            </a:pPr>
            <a:r>
              <a:rPr lang="it-IT" dirty="0">
                <a:latin typeface="Calibri" pitchFamily="34" charset="0"/>
                <a:cs typeface="Calibri" pitchFamily="34" charset="0"/>
              </a:rPr>
              <a:t>una tabella che specifichi le </a:t>
            </a:r>
            <a:r>
              <a:rPr lang="it-IT" b="1" dirty="0">
                <a:solidFill>
                  <a:schemeClr val="accent2"/>
                </a:solidFill>
                <a:latin typeface="Calibri" pitchFamily="34" charset="0"/>
                <a:cs typeface="Calibri" pitchFamily="34" charset="0"/>
              </a:rPr>
              <a:t>dotazioni finanziarie complessive per ogni priorità</a:t>
            </a:r>
            <a:r>
              <a:rPr lang="it-IT" dirty="0">
                <a:latin typeface="Calibri" pitchFamily="34" charset="0"/>
                <a:cs typeface="Calibri" pitchFamily="34" charset="0"/>
              </a:rPr>
              <a:t>, suddivisa per fondo e per categoria di regioni e il contributo nazionale, e se è composto da contributi pubblici e privati; </a:t>
            </a:r>
          </a:p>
          <a:p>
            <a:pPr marL="514350" indent="-514350">
              <a:buFont typeface="+mj-lt"/>
              <a:buAutoNum type="romanLcPeriod"/>
            </a:pPr>
            <a:r>
              <a:rPr lang="it-IT" dirty="0">
                <a:latin typeface="Calibri" pitchFamily="34" charset="0"/>
                <a:cs typeface="Calibri" pitchFamily="34" charset="0"/>
              </a:rPr>
              <a:t>per i programmi sostenuti dal FEAMP, una tabella che specifichi per ciascuna tipologia di settore di sostegno l'importo delle dotazioni finanziarie totali del sostegno a carico del fondo e il contributo nazionale; </a:t>
            </a:r>
          </a:p>
          <a:p>
            <a:pPr marL="514350" indent="-514350">
              <a:buFont typeface="+mj-lt"/>
              <a:buAutoNum type="romanLcPeriod"/>
            </a:pPr>
            <a:r>
              <a:rPr lang="it-IT" dirty="0">
                <a:latin typeface="Calibri" pitchFamily="34" charset="0"/>
                <a:cs typeface="Calibri" pitchFamily="34" charset="0"/>
              </a:rPr>
              <a:t>per i programmi sostenuti dall'AMIF, dall'ISF e dal BMVI una tabella che specifichi, per obiettivo specifico, le dotazioni finanziarie totali per tipologia di azione, il contributo nazionale, e se è composto da contributi pubblici e privati;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64</a:t>
            </a:fld>
            <a:endParaRPr lang="it-IT"/>
          </a:p>
        </p:txBody>
      </p:sp>
    </p:spTree>
    <p:extLst>
      <p:ext uri="{BB962C8B-B14F-4D97-AF65-F5344CB8AC3E}">
        <p14:creationId xmlns:p14="http://schemas.microsoft.com/office/powerpoint/2010/main" val="40095065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Programmi operativi – Contenuto </a:t>
            </a:r>
            <a:r>
              <a:rPr lang="it-IT" sz="2400" b="0" dirty="0"/>
              <a:t>(art-17)</a:t>
            </a:r>
            <a:endParaRPr lang="it-IT" dirty="0"/>
          </a:p>
        </p:txBody>
      </p:sp>
      <p:sp>
        <p:nvSpPr>
          <p:cNvPr id="106499" name="Segnaposto contenuto 2"/>
          <p:cNvSpPr>
            <a:spLocks noGrp="1"/>
          </p:cNvSpPr>
          <p:nvPr>
            <p:ph idx="1"/>
          </p:nvPr>
        </p:nvSpPr>
        <p:spPr>
          <a:xfrm>
            <a:off x="457200" y="836612"/>
            <a:ext cx="8229600" cy="5760740"/>
          </a:xfrm>
        </p:spPr>
        <p:txBody>
          <a:bodyPr>
            <a:normAutofit lnSpcReduction="10000"/>
          </a:bodyPr>
          <a:lstStyle/>
          <a:p>
            <a:pPr marL="0" indent="0">
              <a:buNone/>
            </a:pPr>
            <a:r>
              <a:rPr lang="it-IT" dirty="0">
                <a:latin typeface="Calibri" pitchFamily="34" charset="0"/>
                <a:cs typeface="Calibri" pitchFamily="34" charset="0"/>
              </a:rPr>
              <a:t>(g) le azioni adottate per </a:t>
            </a:r>
            <a:r>
              <a:rPr lang="it-IT" b="1" dirty="0">
                <a:solidFill>
                  <a:schemeClr val="accent2"/>
                </a:solidFill>
                <a:latin typeface="Calibri" pitchFamily="34" charset="0"/>
                <a:cs typeface="Calibri" pitchFamily="34" charset="0"/>
              </a:rPr>
              <a:t>coinvolgere i partner pertinenti </a:t>
            </a:r>
            <a:r>
              <a:rPr lang="it-IT" dirty="0">
                <a:latin typeface="Calibri" pitchFamily="34" charset="0"/>
                <a:cs typeface="Calibri" pitchFamily="34" charset="0"/>
              </a:rPr>
              <a:t>di cui all'articolo 6 nella preparazione del programma e il loro ruolo nelle attività di esecuzione, sorveglianza e valutazione del programma; </a:t>
            </a:r>
          </a:p>
          <a:p>
            <a:pPr marL="0" indent="0">
              <a:buNone/>
            </a:pPr>
            <a:r>
              <a:rPr lang="it-IT" dirty="0">
                <a:latin typeface="Calibri" pitchFamily="34" charset="0"/>
                <a:cs typeface="Calibri" pitchFamily="34" charset="0"/>
              </a:rPr>
              <a:t>(h) </a:t>
            </a:r>
            <a:r>
              <a:rPr lang="it-IT" b="1" dirty="0">
                <a:solidFill>
                  <a:schemeClr val="accent2"/>
                </a:solidFill>
                <a:latin typeface="Calibri" pitchFamily="34" charset="0"/>
                <a:cs typeface="Calibri" pitchFamily="34" charset="0"/>
              </a:rPr>
              <a:t>per ciascuna condizione </a:t>
            </a:r>
            <a:r>
              <a:rPr lang="it-IT" dirty="0">
                <a:latin typeface="Calibri" pitchFamily="34" charset="0"/>
                <a:cs typeface="Calibri" pitchFamily="34" charset="0"/>
              </a:rPr>
              <a:t>abilitante, stabilita in conformità all'articolo 11, all'allegato III e all'allegato IV, </a:t>
            </a:r>
            <a:r>
              <a:rPr lang="it-IT" b="1" dirty="0">
                <a:solidFill>
                  <a:schemeClr val="accent2"/>
                </a:solidFill>
                <a:latin typeface="Calibri" pitchFamily="34" charset="0"/>
                <a:cs typeface="Calibri" pitchFamily="34" charset="0"/>
              </a:rPr>
              <a:t>una valutazione che indichi se la condizione abilitante è soddisfatta alla data di presentazione del programma</a:t>
            </a:r>
            <a:r>
              <a:rPr lang="it-IT" dirty="0">
                <a:latin typeface="Calibri" pitchFamily="34" charset="0"/>
                <a:cs typeface="Calibri" pitchFamily="34" charset="0"/>
              </a:rPr>
              <a:t>; </a:t>
            </a:r>
          </a:p>
          <a:p>
            <a:pPr marL="0" indent="0">
              <a:buNone/>
            </a:pPr>
            <a:r>
              <a:rPr lang="it-IT" dirty="0">
                <a:latin typeface="Calibri" pitchFamily="34" charset="0"/>
                <a:cs typeface="Calibri" pitchFamily="34" charset="0"/>
              </a:rPr>
              <a:t>(i) l'approccio previsto in termini di </a:t>
            </a:r>
            <a:r>
              <a:rPr lang="it-IT" b="1" dirty="0">
                <a:solidFill>
                  <a:schemeClr val="accent2"/>
                </a:solidFill>
                <a:latin typeface="Calibri" pitchFamily="34" charset="0"/>
                <a:cs typeface="Calibri" pitchFamily="34" charset="0"/>
              </a:rPr>
              <a:t>comunicazione e visibilità </a:t>
            </a:r>
            <a:r>
              <a:rPr lang="it-IT" dirty="0">
                <a:latin typeface="Calibri" pitchFamily="34" charset="0"/>
                <a:cs typeface="Calibri" pitchFamily="34" charset="0"/>
              </a:rPr>
              <a:t>del programma mediante la definizione dei suoi obiettivi, del pubblico destinatario, dei canali di comunicazione, della diffusione sui social media, del bilancio previsto e dei pertinenti indicatori di sorveglianza e valutazione; </a:t>
            </a:r>
          </a:p>
          <a:p>
            <a:pPr marL="0" indent="0">
              <a:buNone/>
            </a:pPr>
            <a:r>
              <a:rPr lang="it-IT" dirty="0">
                <a:latin typeface="Calibri" pitchFamily="34" charset="0"/>
                <a:cs typeface="Calibri" pitchFamily="34" charset="0"/>
              </a:rPr>
              <a:t>(j) </a:t>
            </a:r>
            <a:r>
              <a:rPr lang="it-IT" b="1" dirty="0">
                <a:solidFill>
                  <a:schemeClr val="accent2"/>
                </a:solidFill>
                <a:latin typeface="Calibri" pitchFamily="34" charset="0"/>
                <a:cs typeface="Calibri" pitchFamily="34" charset="0"/>
              </a:rPr>
              <a:t>l'autorità di gestione, l'autorità di audit e l'organismo che riceve i pagamenti della Commissione</a:t>
            </a:r>
            <a:r>
              <a:rPr lang="it-IT" dirty="0">
                <a:latin typeface="Calibri" pitchFamily="34" charset="0"/>
                <a:cs typeface="Calibri" pitchFamily="34" charset="0"/>
              </a:rPr>
              <a:t>.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65</a:t>
            </a:fld>
            <a:endParaRPr lang="it-IT"/>
          </a:p>
        </p:txBody>
      </p:sp>
    </p:spTree>
    <p:extLst>
      <p:ext uri="{BB962C8B-B14F-4D97-AF65-F5344CB8AC3E}">
        <p14:creationId xmlns:p14="http://schemas.microsoft.com/office/powerpoint/2010/main" val="36010524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Programmi operativi – Struttura </a:t>
            </a:r>
            <a:r>
              <a:rPr lang="it-IT" sz="2400" b="0" dirty="0"/>
              <a:t>(</a:t>
            </a:r>
            <a:r>
              <a:rPr lang="it-IT" sz="2400" b="0" dirty="0" err="1"/>
              <a:t>all</a:t>
            </a:r>
            <a:r>
              <a:rPr lang="it-IT" sz="2400" b="0" dirty="0"/>
              <a:t>. V)</a:t>
            </a:r>
            <a:endParaRPr lang="it-IT" dirty="0"/>
          </a:p>
        </p:txBody>
      </p:sp>
      <p:sp>
        <p:nvSpPr>
          <p:cNvPr id="106499" name="Segnaposto contenuto 2"/>
          <p:cNvSpPr>
            <a:spLocks noGrp="1"/>
          </p:cNvSpPr>
          <p:nvPr>
            <p:ph idx="1"/>
          </p:nvPr>
        </p:nvSpPr>
        <p:spPr>
          <a:xfrm>
            <a:off x="457200" y="692696"/>
            <a:ext cx="8229600" cy="5904656"/>
          </a:xfrm>
        </p:spPr>
        <p:txBody>
          <a:bodyPr>
            <a:normAutofit fontScale="92500" lnSpcReduction="10000"/>
          </a:bodyPr>
          <a:lstStyle/>
          <a:p>
            <a:pPr marL="457200" indent="-457200">
              <a:buFont typeface="+mj-lt"/>
              <a:buAutoNum type="arabicPeriod"/>
            </a:pPr>
            <a:r>
              <a:rPr lang="it-IT" b="1" dirty="0">
                <a:solidFill>
                  <a:schemeClr val="accent2"/>
                </a:solidFill>
                <a:latin typeface="Calibri" pitchFamily="34" charset="0"/>
                <a:cs typeface="Calibri" pitchFamily="34" charset="0"/>
              </a:rPr>
              <a:t>Strategia del programma</a:t>
            </a:r>
            <a:r>
              <a:rPr lang="it-IT" dirty="0">
                <a:latin typeface="Calibri" pitchFamily="34" charset="0"/>
                <a:cs typeface="Calibri" pitchFamily="34" charset="0"/>
              </a:rPr>
              <a:t>: principali sfide in materia di sviluppo e risposte strategiche</a:t>
            </a:r>
          </a:p>
          <a:p>
            <a:pPr marL="457200" indent="-457200">
              <a:buFont typeface="+mj-lt"/>
              <a:buAutoNum type="arabicPeriod"/>
            </a:pPr>
            <a:r>
              <a:rPr lang="it-IT" b="1" dirty="0">
                <a:solidFill>
                  <a:schemeClr val="accent2"/>
                </a:solidFill>
                <a:latin typeface="Calibri" pitchFamily="34" charset="0"/>
                <a:cs typeface="Calibri" pitchFamily="34" charset="0"/>
              </a:rPr>
              <a:t>Priorità</a:t>
            </a:r>
            <a:r>
              <a:rPr lang="it-IT" dirty="0">
                <a:latin typeface="Calibri" pitchFamily="34" charset="0"/>
                <a:cs typeface="Calibri" pitchFamily="34" charset="0"/>
              </a:rPr>
              <a:t> diverse dall'assistenza tecnica</a:t>
            </a:r>
          </a:p>
          <a:p>
            <a:pPr marL="0" indent="0">
              <a:buNone/>
              <a:tabLst>
                <a:tab pos="447675" algn="l"/>
              </a:tabLst>
            </a:pPr>
            <a:r>
              <a:rPr lang="it-IT" dirty="0">
                <a:latin typeface="Calibri" pitchFamily="34" charset="0"/>
                <a:cs typeface="Calibri" pitchFamily="34" charset="0"/>
              </a:rPr>
              <a:t>	2.1 Titolo della priorità </a:t>
            </a:r>
          </a:p>
          <a:p>
            <a:pPr marL="800100" lvl="2" indent="0">
              <a:buNone/>
              <a:tabLst>
                <a:tab pos="447675" algn="l"/>
              </a:tabLst>
            </a:pPr>
            <a:r>
              <a:rPr lang="it-IT" sz="2000" dirty="0">
                <a:latin typeface="Calibri" panose="020F0502020204030204" pitchFamily="34" charset="0"/>
                <a:cs typeface="Calibri" pitchFamily="34" charset="0"/>
              </a:rPr>
              <a:t>2.1.1 Obiettivo specifico</a:t>
            </a:r>
          </a:p>
          <a:p>
            <a:pPr marL="1257300" lvl="3" indent="0">
              <a:buNone/>
              <a:tabLst>
                <a:tab pos="447675" algn="l"/>
              </a:tabLst>
            </a:pPr>
            <a:r>
              <a:rPr lang="it-IT" dirty="0">
                <a:latin typeface="Calibri" panose="020F0502020204030204" pitchFamily="34" charset="0"/>
                <a:cs typeface="Calibri" pitchFamily="34" charset="0"/>
              </a:rPr>
              <a:t>2.1.1.1 Interventi dei fondi</a:t>
            </a:r>
          </a:p>
          <a:p>
            <a:pPr marL="1257300" lvl="3" indent="0">
              <a:buNone/>
              <a:tabLst>
                <a:tab pos="447675" algn="l"/>
              </a:tabLst>
            </a:pPr>
            <a:r>
              <a:rPr lang="it-IT" dirty="0">
                <a:latin typeface="Calibri" panose="020F0502020204030204" pitchFamily="34" charset="0"/>
                <a:cs typeface="Calibri" pitchFamily="34" charset="0"/>
              </a:rPr>
              <a:t>2.1.1.2 Indicatori</a:t>
            </a:r>
          </a:p>
          <a:p>
            <a:pPr marL="1257300" lvl="3" indent="0">
              <a:buNone/>
              <a:tabLst>
                <a:tab pos="447675" algn="l"/>
              </a:tabLst>
            </a:pPr>
            <a:r>
              <a:rPr lang="it-IT" dirty="0">
                <a:latin typeface="Calibri" panose="020F0502020204030204" pitchFamily="34" charset="0"/>
                <a:cs typeface="Calibri" pitchFamily="34" charset="0"/>
              </a:rPr>
              <a:t>2.1.1.3 Ripartizione indicativa delle risorse (UE) del programma per tipologia di intervento</a:t>
            </a:r>
          </a:p>
          <a:p>
            <a:pPr marL="800100" lvl="2" indent="0">
              <a:buNone/>
              <a:tabLst>
                <a:tab pos="447675" algn="l"/>
              </a:tabLst>
            </a:pPr>
            <a:r>
              <a:rPr lang="it-IT" sz="2000" dirty="0">
                <a:latin typeface="Calibri" panose="020F0502020204030204" pitchFamily="34" charset="0"/>
                <a:cs typeface="Calibri" pitchFamily="34" charset="0"/>
              </a:rPr>
              <a:t>2.1.2 Obiettivo specifico che affronta la deprivazione materiale</a:t>
            </a:r>
          </a:p>
          <a:p>
            <a:pPr marL="400050" lvl="1" indent="0">
              <a:buNone/>
              <a:tabLst>
                <a:tab pos="447675" algn="l"/>
              </a:tabLst>
            </a:pPr>
            <a:r>
              <a:rPr lang="it-IT" sz="2400" dirty="0">
                <a:latin typeface="Calibri" panose="020F0502020204030204" pitchFamily="34" charset="0"/>
                <a:cs typeface="Calibri" pitchFamily="34" charset="0"/>
              </a:rPr>
              <a:t>2.T. Priorità Assistenza tecnica</a:t>
            </a:r>
          </a:p>
          <a:p>
            <a:pPr marL="457200" indent="-457200">
              <a:buAutoNum type="arabicPeriod" startAt="3"/>
              <a:tabLst>
                <a:tab pos="447675" algn="l"/>
              </a:tabLst>
            </a:pPr>
            <a:r>
              <a:rPr lang="it-IT" b="1" dirty="0">
                <a:solidFill>
                  <a:schemeClr val="accent2"/>
                </a:solidFill>
                <a:latin typeface="Calibri" pitchFamily="34" charset="0"/>
                <a:cs typeface="Calibri" pitchFamily="34" charset="0"/>
              </a:rPr>
              <a:t>Piano di finanziamento</a:t>
            </a:r>
          </a:p>
          <a:p>
            <a:pPr marL="0" indent="0">
              <a:buNone/>
              <a:tabLst>
                <a:tab pos="447675" algn="l"/>
              </a:tabLst>
            </a:pPr>
            <a:r>
              <a:rPr lang="it-IT" dirty="0">
                <a:latin typeface="Calibri" pitchFamily="34" charset="0"/>
                <a:cs typeface="Calibri" pitchFamily="34" charset="0"/>
              </a:rPr>
              <a:t>	3.A Trasferimenti e contributi</a:t>
            </a:r>
          </a:p>
          <a:p>
            <a:pPr marL="400050" lvl="1" indent="0">
              <a:buNone/>
              <a:tabLst>
                <a:tab pos="447675" algn="l"/>
              </a:tabLst>
            </a:pPr>
            <a:r>
              <a:rPr lang="it-IT" sz="2400" dirty="0">
                <a:latin typeface="Calibri" panose="020F0502020204030204" pitchFamily="34" charset="0"/>
                <a:ea typeface="+mn-ea"/>
                <a:cs typeface="Calibri" panose="020F0502020204030204" pitchFamily="34" charset="0"/>
              </a:rPr>
              <a:t>	3.1 Dotazioni finanziarie per anno</a:t>
            </a:r>
          </a:p>
          <a:p>
            <a:pPr marL="400050" lvl="1" indent="0">
              <a:buNone/>
              <a:tabLst>
                <a:tab pos="447675" algn="l"/>
              </a:tabLst>
            </a:pPr>
            <a:r>
              <a:rPr lang="it-IT" sz="2400" dirty="0">
                <a:latin typeface="Calibri" panose="020F0502020204030204" pitchFamily="34" charset="0"/>
                <a:ea typeface="+mn-ea"/>
                <a:cs typeface="Calibri" panose="020F0502020204030204" pitchFamily="34" charset="0"/>
              </a:rPr>
              <a:t>3.2 Dotazioni finanziarie totali per fondo e cofinanziamento nazionale</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66</a:t>
            </a:fld>
            <a:endParaRPr lang="it-IT" dirty="0"/>
          </a:p>
        </p:txBody>
      </p:sp>
    </p:spTree>
    <p:extLst>
      <p:ext uri="{BB962C8B-B14F-4D97-AF65-F5344CB8AC3E}">
        <p14:creationId xmlns:p14="http://schemas.microsoft.com/office/powerpoint/2010/main" val="183019235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r>
              <a:rPr lang="it-IT" dirty="0"/>
              <a:t>Programmi operativi – Struttura </a:t>
            </a:r>
            <a:r>
              <a:rPr lang="it-IT" sz="2400" b="0" dirty="0"/>
              <a:t>(</a:t>
            </a:r>
            <a:r>
              <a:rPr lang="it-IT" sz="2400" b="0" dirty="0" err="1"/>
              <a:t>all</a:t>
            </a:r>
            <a:r>
              <a:rPr lang="it-IT" sz="2400" b="0" dirty="0"/>
              <a:t>. V)</a:t>
            </a:r>
            <a:endParaRPr lang="it-IT" dirty="0"/>
          </a:p>
        </p:txBody>
      </p:sp>
      <p:sp>
        <p:nvSpPr>
          <p:cNvPr id="106499" name="Segnaposto contenuto 2"/>
          <p:cNvSpPr>
            <a:spLocks noGrp="1"/>
          </p:cNvSpPr>
          <p:nvPr>
            <p:ph idx="1"/>
          </p:nvPr>
        </p:nvSpPr>
        <p:spPr>
          <a:xfrm>
            <a:off x="457200" y="692696"/>
            <a:ext cx="8229600" cy="5904656"/>
          </a:xfrm>
        </p:spPr>
        <p:txBody>
          <a:bodyPr>
            <a:normAutofit/>
          </a:bodyPr>
          <a:lstStyle/>
          <a:p>
            <a:pPr marL="457200" indent="-457200">
              <a:buAutoNum type="arabicPeriod" startAt="4"/>
            </a:pPr>
            <a:r>
              <a:rPr lang="it-IT" b="1" dirty="0">
                <a:solidFill>
                  <a:schemeClr val="accent2"/>
                </a:solidFill>
                <a:latin typeface="Calibri" pitchFamily="34" charset="0"/>
                <a:cs typeface="Calibri" pitchFamily="34" charset="0"/>
              </a:rPr>
              <a:t>Condizioni abilitanti</a:t>
            </a:r>
          </a:p>
          <a:p>
            <a:pPr marL="457200" indent="-457200">
              <a:buAutoNum type="arabicPeriod" startAt="4"/>
            </a:pPr>
            <a:r>
              <a:rPr lang="it-IT" b="1" dirty="0">
                <a:solidFill>
                  <a:schemeClr val="accent2"/>
                </a:solidFill>
                <a:latin typeface="Calibri" pitchFamily="34" charset="0"/>
                <a:cs typeface="Calibri" pitchFamily="34" charset="0"/>
              </a:rPr>
              <a:t>Autorità</a:t>
            </a:r>
            <a:r>
              <a:rPr lang="it-IT" dirty="0">
                <a:latin typeface="Calibri" pitchFamily="34" charset="0"/>
                <a:cs typeface="Calibri" pitchFamily="34" charset="0"/>
              </a:rPr>
              <a:t> del programma </a:t>
            </a:r>
          </a:p>
          <a:p>
            <a:pPr marL="457200" indent="-457200">
              <a:buAutoNum type="arabicPeriod" startAt="4"/>
            </a:pPr>
            <a:r>
              <a:rPr lang="it-IT" b="1" dirty="0">
                <a:solidFill>
                  <a:schemeClr val="accent2"/>
                </a:solidFill>
                <a:latin typeface="Calibri" pitchFamily="34" charset="0"/>
                <a:cs typeface="Calibri" pitchFamily="34" charset="0"/>
              </a:rPr>
              <a:t>Partenariato </a:t>
            </a:r>
          </a:p>
          <a:p>
            <a:pPr marL="457200" indent="-457200">
              <a:buAutoNum type="arabicPeriod" startAt="4"/>
            </a:pPr>
            <a:r>
              <a:rPr lang="it-IT" b="1" dirty="0">
                <a:solidFill>
                  <a:schemeClr val="accent2"/>
                </a:solidFill>
                <a:latin typeface="Calibri" pitchFamily="34" charset="0"/>
                <a:cs typeface="Calibri" pitchFamily="34" charset="0"/>
              </a:rPr>
              <a:t>Comunicazione e visibilità</a:t>
            </a:r>
          </a:p>
          <a:p>
            <a:pPr marL="457200" indent="-457200">
              <a:buAutoNum type="arabicPeriod" startAt="4"/>
            </a:pPr>
            <a:r>
              <a:rPr lang="it-IT" b="1" dirty="0">
                <a:solidFill>
                  <a:schemeClr val="accent2"/>
                </a:solidFill>
                <a:latin typeface="Calibri" pitchFamily="34" charset="0"/>
                <a:cs typeface="Calibri" pitchFamily="34" charset="0"/>
              </a:rPr>
              <a:t>Uso di costi unitari, somme forfettarie, tassi forfettari e finanziamento non collegato ai costi</a:t>
            </a:r>
          </a:p>
          <a:p>
            <a:pPr marL="457200" indent="-457200">
              <a:buAutoNum type="arabicPeriod" startAt="4"/>
            </a:pPr>
            <a:endParaRPr lang="it-IT" sz="2400" dirty="0">
              <a:latin typeface="Calibri" panose="020F0502020204030204" pitchFamily="34" charset="0"/>
              <a:ea typeface="+mn-ea"/>
              <a:cs typeface="Calibri" panose="020F0502020204030204" pitchFamily="34" charset="0"/>
            </a:endParaRPr>
          </a:p>
          <a:p>
            <a:pPr marL="0" indent="0">
              <a:buNone/>
            </a:pPr>
            <a:r>
              <a:rPr lang="it-IT" dirty="0">
                <a:latin typeface="Calibri" panose="020F0502020204030204" pitchFamily="34" charset="0"/>
                <a:cs typeface="Calibri" panose="020F0502020204030204" pitchFamily="34" charset="0"/>
              </a:rPr>
              <a:t>APPENDICI</a:t>
            </a:r>
          </a:p>
          <a:p>
            <a:pPr>
              <a:buFont typeface="Arial" panose="020B0604020202020204" pitchFamily="34" charset="0"/>
              <a:buChar char="•"/>
            </a:pPr>
            <a:r>
              <a:rPr lang="it-IT" dirty="0">
                <a:latin typeface="Calibri" panose="020F0502020204030204" pitchFamily="34" charset="0"/>
                <a:cs typeface="Calibri" panose="020F0502020204030204" pitchFamily="34" charset="0"/>
              </a:rPr>
              <a:t>Rimborso delle spese ammissibili in base a costi unitari, somme forfettarie e tassi forfettari (articolo 88 del CPR)</a:t>
            </a:r>
          </a:p>
          <a:p>
            <a:pPr>
              <a:buFont typeface="Arial" panose="020B0604020202020204" pitchFamily="34" charset="0"/>
              <a:buChar char="•"/>
            </a:pPr>
            <a:r>
              <a:rPr lang="it-IT" dirty="0">
                <a:latin typeface="Calibri" panose="020F0502020204030204" pitchFamily="34" charset="0"/>
                <a:cs typeface="Calibri" panose="020F0502020204030204" pitchFamily="34" charset="0"/>
              </a:rPr>
              <a:t>Finanziamento non collegato ai costi (articolo 89 del CPR)</a:t>
            </a:r>
          </a:p>
          <a:p>
            <a:pPr>
              <a:buFont typeface="Arial" panose="020B0604020202020204" pitchFamily="34" charset="0"/>
              <a:buChar char="•"/>
            </a:pPr>
            <a:r>
              <a:rPr lang="it-IT" dirty="0">
                <a:latin typeface="Calibri" panose="020F0502020204030204" pitchFamily="34" charset="0"/>
                <a:cs typeface="Calibri" panose="020F0502020204030204" pitchFamily="34" charset="0"/>
              </a:rPr>
              <a:t>Piano d'azione FEAMP per la piccola pesca costiera</a:t>
            </a:r>
          </a:p>
          <a:p>
            <a:pPr>
              <a:buFont typeface="Arial" panose="020B0604020202020204" pitchFamily="34" charset="0"/>
              <a:buChar char="•"/>
            </a:pPr>
            <a:r>
              <a:rPr lang="it-IT" dirty="0">
                <a:latin typeface="Calibri" panose="020F0502020204030204" pitchFamily="34" charset="0"/>
                <a:cs typeface="Calibri" panose="020F0502020204030204" pitchFamily="34" charset="0"/>
              </a:rPr>
              <a:t>Piano d'azione FEAMP per ciascuna regione </a:t>
            </a:r>
            <a:r>
              <a:rPr lang="it-IT" dirty="0" err="1">
                <a:latin typeface="Calibri" panose="020F0502020204030204" pitchFamily="34" charset="0"/>
                <a:cs typeface="Calibri" panose="020F0502020204030204" pitchFamily="34" charset="0"/>
              </a:rPr>
              <a:t>ultraperiferica</a:t>
            </a:r>
            <a:endParaRPr lang="it-IT" dirty="0">
              <a:latin typeface="Calibri" panose="020F0502020204030204" pitchFamily="34" charset="0"/>
              <a:cs typeface="Calibri" panose="020F0502020204030204" pitchFamily="34" charset="0"/>
            </a:endParaRPr>
          </a:p>
          <a:p>
            <a:pPr marL="0" indent="0">
              <a:buNone/>
            </a:pPr>
            <a:endParaRPr lang="it-IT" sz="2400" dirty="0">
              <a:latin typeface="Calibri" panose="020F0502020204030204" pitchFamily="34" charset="0"/>
              <a:ea typeface="+mn-ea"/>
              <a:cs typeface="Calibri" panose="020F0502020204030204"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67</a:t>
            </a:fld>
            <a:endParaRPr lang="it-IT" dirty="0"/>
          </a:p>
        </p:txBody>
      </p:sp>
    </p:spTree>
    <p:extLst>
      <p:ext uri="{BB962C8B-B14F-4D97-AF65-F5344CB8AC3E}">
        <p14:creationId xmlns:p14="http://schemas.microsoft.com/office/powerpoint/2010/main" val="13877242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457200" y="115888"/>
            <a:ext cx="8229600" cy="720725"/>
          </a:xfrm>
        </p:spPr>
        <p:txBody>
          <a:bodyPr/>
          <a:lstStyle/>
          <a:p>
            <a:pPr algn="ctr"/>
            <a:r>
              <a:rPr lang="it-IT" dirty="0"/>
              <a:t>Modifica dei Programmi </a:t>
            </a:r>
            <a:r>
              <a:rPr lang="it-IT" sz="2400" b="0" dirty="0"/>
              <a:t>(art.19)</a:t>
            </a:r>
            <a:endParaRPr lang="it-IT" b="0" dirty="0"/>
          </a:p>
        </p:txBody>
      </p:sp>
      <p:sp>
        <p:nvSpPr>
          <p:cNvPr id="106499" name="Segnaposto contenuto 2"/>
          <p:cNvSpPr>
            <a:spLocks noGrp="1"/>
          </p:cNvSpPr>
          <p:nvPr>
            <p:ph idx="1"/>
          </p:nvPr>
        </p:nvSpPr>
        <p:spPr>
          <a:xfrm>
            <a:off x="457200" y="980728"/>
            <a:ext cx="8229600" cy="5616624"/>
          </a:xfrm>
        </p:spPr>
        <p:txBody>
          <a:bodyPr>
            <a:normAutofit/>
          </a:bodyPr>
          <a:lstStyle/>
          <a:p>
            <a:pPr marL="0" indent="0">
              <a:buNone/>
            </a:pPr>
            <a:r>
              <a:rPr lang="it-IT" dirty="0">
                <a:latin typeface="Calibri" pitchFamily="34" charset="0"/>
                <a:cs typeface="Calibri" pitchFamily="34" charset="0"/>
              </a:rPr>
              <a:t>Lo Stato membro può trasferire durante il periodo di programmazione un importo che va fino al 5 % (</a:t>
            </a:r>
            <a:r>
              <a:rPr lang="it-IT" dirty="0">
                <a:solidFill>
                  <a:srgbClr val="FF3300"/>
                </a:solidFill>
                <a:latin typeface="Calibri" pitchFamily="34" charset="0"/>
                <a:cs typeface="Calibri" pitchFamily="34" charset="0"/>
              </a:rPr>
              <a:t>8% Consiglio</a:t>
            </a:r>
            <a:r>
              <a:rPr lang="it-IT" dirty="0">
                <a:latin typeface="Calibri" pitchFamily="34" charset="0"/>
                <a:cs typeface="Calibri" pitchFamily="34" charset="0"/>
              </a:rPr>
              <a:t>) della dotazione iniziale di una priorità e non superiore al 3 % (</a:t>
            </a:r>
            <a:r>
              <a:rPr lang="it-IT" dirty="0">
                <a:solidFill>
                  <a:srgbClr val="FF3300"/>
                </a:solidFill>
                <a:latin typeface="Calibri" pitchFamily="34" charset="0"/>
                <a:cs typeface="Calibri" pitchFamily="34" charset="0"/>
              </a:rPr>
              <a:t>4% Consiglio</a:t>
            </a:r>
            <a:r>
              <a:rPr lang="it-IT" dirty="0">
                <a:latin typeface="Calibri" pitchFamily="34" charset="0"/>
                <a:cs typeface="Calibri" pitchFamily="34" charset="0"/>
              </a:rPr>
              <a:t>) del bilancio del programma a un'altra priorità dello stesso fondo a sostegno dello stesso programma. Per i programmi sostenuti dal FESR e dal FSE+, il trasferimento riguarda solo dotazioni per la stessa categoria di regioni.</a:t>
            </a:r>
          </a:p>
          <a:p>
            <a:pPr marL="0" indent="0">
              <a:buNone/>
            </a:pPr>
            <a:r>
              <a:rPr lang="it-IT" dirty="0">
                <a:latin typeface="Calibri" pitchFamily="34" charset="0"/>
                <a:cs typeface="Calibri" pitchFamily="34" charset="0"/>
              </a:rPr>
              <a:t>Tali trasferimenti non incidono sugli anni precedenti. Essi sono considerati non rilevanti e non richiedono una decisione di modifica del programma da parte della Commissione. Essi avvengono comunque nel rispetto di tutti i requisiti normativi. Lo Stato membro presenta alla Commissione la versione riveduta della tabella di cui all'articolo 17, paragrafo 3, lettera f), punto ii) o punto iii) o punto iv), a seconda dei casi.</a:t>
            </a:r>
            <a:endParaRPr lang="it-IT" dirty="0">
              <a:solidFill>
                <a:srgbClr val="FF3300"/>
              </a:solidFill>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68</a:t>
            </a:fld>
            <a:endParaRPr lang="it-IT"/>
          </a:p>
        </p:txBody>
      </p:sp>
    </p:spTree>
    <p:extLst>
      <p:ext uri="{BB962C8B-B14F-4D97-AF65-F5344CB8AC3E}">
        <p14:creationId xmlns:p14="http://schemas.microsoft.com/office/powerpoint/2010/main" val="22717865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7" name="Rectangle 2"/>
          <p:cNvSpPr>
            <a:spLocks noGrp="1" noChangeArrowheads="1"/>
          </p:cNvSpPr>
          <p:nvPr>
            <p:ph idx="1"/>
          </p:nvPr>
        </p:nvSpPr>
        <p:spPr>
          <a:xfrm>
            <a:off x="684213" y="1700213"/>
            <a:ext cx="7848600" cy="3776662"/>
          </a:xfrm>
        </p:spPr>
        <p:txBody>
          <a:bodyPr/>
          <a:lstStyle/>
          <a:p>
            <a:pPr algn="ctr">
              <a:spcBef>
                <a:spcPct val="0"/>
              </a:spcBef>
              <a:buFontTx/>
              <a:buNone/>
            </a:pPr>
            <a:r>
              <a:rPr lang="it-IT" sz="4000" b="1" dirty="0">
                <a:solidFill>
                  <a:srgbClr val="FF3300"/>
                </a:solidFill>
                <a:latin typeface="Segoe Print" pitchFamily="2" charset="0"/>
              </a:rPr>
              <a:t>Grazie per l’attenzione</a:t>
            </a:r>
          </a:p>
          <a:p>
            <a:pPr algn="ctr">
              <a:spcBef>
                <a:spcPct val="0"/>
              </a:spcBef>
              <a:buFontTx/>
              <a:buNone/>
            </a:pPr>
            <a:endParaRPr lang="it-IT" sz="4000" b="1" dirty="0">
              <a:solidFill>
                <a:srgbClr val="FF3300"/>
              </a:solidFill>
              <a:latin typeface="Segoe Print" pitchFamily="2" charset="0"/>
            </a:endParaRPr>
          </a:p>
          <a:p>
            <a:pPr algn="ctr">
              <a:spcBef>
                <a:spcPct val="0"/>
              </a:spcBef>
              <a:buNone/>
            </a:pPr>
            <a:r>
              <a:rPr lang="it-IT" b="1" dirty="0">
                <a:solidFill>
                  <a:srgbClr val="FF3300"/>
                </a:solidFill>
                <a:latin typeface="Script MT Bold" panose="03040602040607080904" pitchFamily="66" charset="0"/>
              </a:rPr>
              <a:t>Lorenzo Improta  </a:t>
            </a:r>
          </a:p>
          <a:p>
            <a:pPr algn="ctr">
              <a:spcBef>
                <a:spcPct val="0"/>
              </a:spcBef>
              <a:buFontTx/>
              <a:buNone/>
            </a:pPr>
            <a:endParaRPr lang="it-IT" b="1" dirty="0">
              <a:solidFill>
                <a:srgbClr val="FF3300"/>
              </a:solidFill>
              <a:latin typeface="Script MT Bold" panose="03040602040607080904" pitchFamily="66" charset="0"/>
            </a:endParaRPr>
          </a:p>
          <a:p>
            <a:pPr algn="ctr">
              <a:spcBef>
                <a:spcPct val="0"/>
              </a:spcBef>
              <a:buFontTx/>
              <a:buNone/>
            </a:pPr>
            <a:r>
              <a:rPr lang="it-IT" b="1" dirty="0">
                <a:solidFill>
                  <a:srgbClr val="FF3300"/>
                </a:solidFill>
                <a:latin typeface="Script MT Bold" panose="03040602040607080904" pitchFamily="66" charset="0"/>
              </a:rPr>
              <a:t>Michele Nicolaj</a:t>
            </a:r>
          </a:p>
          <a:p>
            <a:pPr algn="ctr">
              <a:spcBef>
                <a:spcPct val="0"/>
              </a:spcBef>
              <a:buFontTx/>
              <a:buNone/>
            </a:pPr>
            <a:endParaRPr lang="it-IT" sz="4000" dirty="0">
              <a:solidFill>
                <a:srgbClr val="FF3300"/>
              </a:solidFill>
            </a:endParaRPr>
          </a:p>
          <a:p>
            <a:pPr algn="ctr">
              <a:spcBef>
                <a:spcPct val="0"/>
              </a:spcBef>
              <a:buFontTx/>
              <a:buNone/>
            </a:pPr>
            <a:endParaRPr lang="it-IT" dirty="0"/>
          </a:p>
        </p:txBody>
      </p:sp>
      <p:sp>
        <p:nvSpPr>
          <p:cNvPr id="154626" name="Segnaposto numero diapositiva 4"/>
          <p:cNvSpPr>
            <a:spLocks noGrp="1"/>
          </p:cNvSpPr>
          <p:nvPr>
            <p:ph type="sldNum" sz="quarter" idx="12"/>
          </p:nvPr>
        </p:nvSpPr>
        <p:spPr>
          <a:xfrm>
            <a:off x="5940425" y="6165850"/>
            <a:ext cx="2894013" cy="455613"/>
          </a:xfrm>
          <a:noFill/>
        </p:spPr>
        <p:txBody>
          <a:bodyPr/>
          <a:lstStyle/>
          <a:p>
            <a:fld id="{DB19CB00-9936-4AE0-92B8-DBDD77F54680}" type="slidenum">
              <a:rPr lang="it-IT" smtClean="0">
                <a:latin typeface="Arial" pitchFamily="34" charset="0"/>
              </a:rPr>
              <a:pPr/>
              <a:t>69</a:t>
            </a:fld>
            <a:endParaRPr lang="it-IT">
              <a:latin typeface="Arial" pitchFamily="34" charset="0"/>
            </a:endParaRPr>
          </a:p>
        </p:txBody>
      </p:sp>
    </p:spTree>
    <p:extLst>
      <p:ext uri="{BB962C8B-B14F-4D97-AF65-F5344CB8AC3E}">
        <p14:creationId xmlns:p14="http://schemas.microsoft.com/office/powerpoint/2010/main" val="3042940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SIGECO - Allegati</a:t>
            </a:r>
          </a:p>
        </p:txBody>
      </p:sp>
      <p:sp>
        <p:nvSpPr>
          <p:cNvPr id="106499" name="Segnaposto contenuto 2"/>
          <p:cNvSpPr>
            <a:spLocks noGrp="1"/>
          </p:cNvSpPr>
          <p:nvPr>
            <p:ph idx="1"/>
          </p:nvPr>
        </p:nvSpPr>
        <p:spPr>
          <a:xfrm>
            <a:off x="457200" y="836612"/>
            <a:ext cx="8363272" cy="5616724"/>
          </a:xfrm>
        </p:spPr>
        <p:txBody>
          <a:bodyPr>
            <a:noAutofit/>
          </a:bodyPr>
          <a:lstStyle/>
          <a:p>
            <a:pPr marL="720725" indent="-720725">
              <a:buNone/>
            </a:pPr>
            <a:r>
              <a:rPr lang="it-IT" b="1" dirty="0">
                <a:latin typeface="Calibri" pitchFamily="34" charset="0"/>
                <a:cs typeface="Calibri" pitchFamily="34" charset="0"/>
              </a:rPr>
              <a:t>X</a:t>
            </a:r>
            <a:r>
              <a:rPr lang="it-IT" dirty="0">
                <a:latin typeface="Calibri" pitchFamily="34" charset="0"/>
                <a:cs typeface="Calibri" pitchFamily="34" charset="0"/>
              </a:rPr>
              <a:t>	</a:t>
            </a:r>
            <a:r>
              <a:rPr lang="it-IT" b="1" dirty="0">
                <a:solidFill>
                  <a:schemeClr val="accent2"/>
                </a:solidFill>
              </a:rPr>
              <a:t>Requisiti fondamentali dei sistemi di gestione e controllo e loro classificazione </a:t>
            </a:r>
          </a:p>
          <a:p>
            <a:pPr marL="720725" indent="-720725">
              <a:buNone/>
            </a:pPr>
            <a:r>
              <a:rPr lang="it-IT" b="1" dirty="0"/>
              <a:t>XI	</a:t>
            </a:r>
            <a:r>
              <a:rPr lang="it-IT" b="1" dirty="0">
                <a:solidFill>
                  <a:schemeClr val="accent2"/>
                </a:solidFill>
              </a:rPr>
              <a:t>Elementi per la pista di controllo</a:t>
            </a:r>
          </a:p>
          <a:p>
            <a:pPr marL="720725" indent="-720725">
              <a:buNone/>
            </a:pPr>
            <a:r>
              <a:rPr lang="it-IT" b="1" dirty="0">
                <a:latin typeface="Calibri" pitchFamily="34" charset="0"/>
                <a:cs typeface="Calibri" pitchFamily="34" charset="0"/>
              </a:rPr>
              <a:t>XII</a:t>
            </a:r>
            <a:r>
              <a:rPr lang="it-IT" b="1" dirty="0"/>
              <a:t>	</a:t>
            </a:r>
            <a:r>
              <a:rPr lang="it-IT" dirty="0"/>
              <a:t>Coesione elettronica: sistemi elettronici per lo scambio di dati tra le autorità e i beneficiari</a:t>
            </a:r>
          </a:p>
          <a:p>
            <a:pPr marL="720725" indent="-720725">
              <a:buNone/>
            </a:pPr>
            <a:r>
              <a:rPr lang="it-IT" b="1" dirty="0">
                <a:latin typeface="Calibri" pitchFamily="34" charset="0"/>
                <a:cs typeface="Calibri" pitchFamily="34" charset="0"/>
              </a:rPr>
              <a:t>XIII</a:t>
            </a:r>
            <a:r>
              <a:rPr lang="it-IT" dirty="0">
                <a:latin typeface="Calibri" pitchFamily="34" charset="0"/>
                <a:cs typeface="Calibri" pitchFamily="34" charset="0"/>
              </a:rPr>
              <a:t>	</a:t>
            </a:r>
            <a:r>
              <a:rPr lang="it-IT" dirty="0"/>
              <a:t>SFC2021: sistemi elettronici per lo scambio di dati tra gli Stati membri e la Commissione</a:t>
            </a:r>
          </a:p>
          <a:p>
            <a:pPr marL="720725" indent="-720725">
              <a:buNone/>
            </a:pPr>
            <a:r>
              <a:rPr lang="it-IT" b="1" dirty="0">
                <a:latin typeface="Calibri" pitchFamily="34" charset="0"/>
                <a:cs typeface="Calibri" pitchFamily="34" charset="0"/>
              </a:rPr>
              <a:t>XIV</a:t>
            </a:r>
            <a:r>
              <a:rPr lang="it-IT" dirty="0">
                <a:latin typeface="Calibri" pitchFamily="34" charset="0"/>
                <a:cs typeface="Calibri" pitchFamily="34" charset="0"/>
              </a:rPr>
              <a:t>	</a:t>
            </a:r>
            <a:r>
              <a:rPr lang="it-IT" dirty="0"/>
              <a:t>Modello per la descrizione del sistema di gestione e controllo</a:t>
            </a:r>
            <a:endParaRPr lang="it-IT"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7</a:t>
            </a:fld>
            <a:endParaRPr lang="it-IT"/>
          </a:p>
        </p:txBody>
      </p:sp>
    </p:spTree>
    <p:extLst>
      <p:ext uri="{BB962C8B-B14F-4D97-AF65-F5344CB8AC3E}">
        <p14:creationId xmlns:p14="http://schemas.microsoft.com/office/powerpoint/2010/main" val="580780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Allegato X - Requisiti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8</a:t>
            </a:fld>
            <a:endParaRPr lang="it-IT"/>
          </a:p>
        </p:txBody>
      </p:sp>
      <p:graphicFrame>
        <p:nvGraphicFramePr>
          <p:cNvPr id="7" name="Tabella 6">
            <a:extLst>
              <a:ext uri="{FF2B5EF4-FFF2-40B4-BE49-F238E27FC236}">
                <a16:creationId xmlns:a16="http://schemas.microsoft.com/office/drawing/2014/main" id="{38731E77-1EE6-4E14-9B96-8DE21A5F99B3}"/>
              </a:ext>
            </a:extLst>
          </p:cNvPr>
          <p:cNvGraphicFramePr>
            <a:graphicFrameLocks noGrp="1"/>
          </p:cNvGraphicFramePr>
          <p:nvPr>
            <p:extLst>
              <p:ext uri="{D42A27DB-BD31-4B8C-83A1-F6EECF244321}">
                <p14:modId xmlns:p14="http://schemas.microsoft.com/office/powerpoint/2010/main" val="2546716738"/>
              </p:ext>
            </p:extLst>
          </p:nvPr>
        </p:nvGraphicFramePr>
        <p:xfrm>
          <a:off x="365760" y="764704"/>
          <a:ext cx="8238715" cy="5670550"/>
        </p:xfrm>
        <a:graphic>
          <a:graphicData uri="http://schemas.openxmlformats.org/drawingml/2006/table">
            <a:tbl>
              <a:tblPr firstRow="1" firstCol="1" bandRow="1">
                <a:tableStyleId>{ED083AE6-46FA-4A59-8FB0-9F97EB10719F}</a:tableStyleId>
              </a:tblPr>
              <a:tblGrid>
                <a:gridCol w="405344">
                  <a:extLst>
                    <a:ext uri="{9D8B030D-6E8A-4147-A177-3AD203B41FA5}">
                      <a16:colId xmlns:a16="http://schemas.microsoft.com/office/drawing/2014/main" val="3682736923"/>
                    </a:ext>
                  </a:extLst>
                </a:gridCol>
                <a:gridCol w="6472169">
                  <a:extLst>
                    <a:ext uri="{9D8B030D-6E8A-4147-A177-3AD203B41FA5}">
                      <a16:colId xmlns:a16="http://schemas.microsoft.com/office/drawing/2014/main" val="3731405836"/>
                    </a:ext>
                  </a:extLst>
                </a:gridCol>
                <a:gridCol w="1361202">
                  <a:extLst>
                    <a:ext uri="{9D8B030D-6E8A-4147-A177-3AD203B41FA5}">
                      <a16:colId xmlns:a16="http://schemas.microsoft.com/office/drawing/2014/main" val="1866168372"/>
                    </a:ext>
                  </a:extLst>
                </a:gridCol>
              </a:tblGrid>
              <a:tr h="957547">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1</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Separazione delle funzioni e disposizioni scritte appropriate relativamente ai compiti di relazione, supervisione e sorveglianza delegati a un organismo intermedio</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ctr">
                        <a:lnSpc>
                          <a:spcPct val="115000"/>
                        </a:lnSpc>
                        <a:spcBef>
                          <a:spcPts val="300"/>
                        </a:spcBef>
                        <a:spcAft>
                          <a:spcPts val="300"/>
                        </a:spcAft>
                      </a:pPr>
                      <a:r>
                        <a:rPr lang="it-IT" sz="2200" b="0" dirty="0" err="1">
                          <a:solidFill>
                            <a:schemeClr val="tx1"/>
                          </a:solidFill>
                          <a:effectLst/>
                          <a:latin typeface="Calibri" panose="020F0502020204030204" pitchFamily="34" charset="0"/>
                          <a:cs typeface="Calibri" panose="020F0502020204030204" pitchFamily="34" charset="0"/>
                        </a:rPr>
                        <a:t>AdG</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4237133624"/>
                  </a:ext>
                </a:extLst>
              </a:tr>
              <a:tr h="631987">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2</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Criteri e procedure appropriate per la selezione delle operazioni</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2508920830"/>
                  </a:ext>
                </a:extLst>
              </a:tr>
              <a:tr h="957547">
                <a:tc>
                  <a:txBody>
                    <a:bodyPr/>
                    <a:lstStyle/>
                    <a:p>
                      <a:pPr algn="ctr">
                        <a:lnSpc>
                          <a:spcPct val="115000"/>
                        </a:lnSpc>
                        <a:spcBef>
                          <a:spcPts val="300"/>
                        </a:spcBef>
                        <a:spcAft>
                          <a:spcPts val="300"/>
                        </a:spcAft>
                      </a:pPr>
                      <a:r>
                        <a:rPr lang="it-IT" sz="2200" b="0">
                          <a:solidFill>
                            <a:schemeClr val="tx1"/>
                          </a:solidFill>
                          <a:effectLst/>
                          <a:latin typeface="Calibri" panose="020F0502020204030204" pitchFamily="34" charset="0"/>
                          <a:cs typeface="Calibri" panose="020F0502020204030204" pitchFamily="34" charset="0"/>
                        </a:rPr>
                        <a:t>3</a:t>
                      </a:r>
                      <a:endParaRPr lang="it-IT" sz="2200" b="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Informazioni appropriate ai beneficiari sulle condizioni applicabili in relazione al sostegno per le operazioni selezionate</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2908080396"/>
                  </a:ext>
                </a:extLst>
              </a:tr>
              <a:tr h="1283109">
                <a:tc>
                  <a:txBody>
                    <a:bodyPr/>
                    <a:lstStyle/>
                    <a:p>
                      <a:pPr algn="ctr">
                        <a:lnSpc>
                          <a:spcPct val="115000"/>
                        </a:lnSpc>
                        <a:spcBef>
                          <a:spcPts val="300"/>
                        </a:spcBef>
                        <a:spcAft>
                          <a:spcPts val="300"/>
                        </a:spcAft>
                      </a:pPr>
                      <a:r>
                        <a:rPr lang="it-IT" sz="2200" b="0">
                          <a:solidFill>
                            <a:schemeClr val="tx1"/>
                          </a:solidFill>
                          <a:effectLst/>
                          <a:latin typeface="Calibri" panose="020F0502020204030204" pitchFamily="34" charset="0"/>
                          <a:cs typeface="Calibri" panose="020F0502020204030204" pitchFamily="34" charset="0"/>
                        </a:rPr>
                        <a:t>4</a:t>
                      </a:r>
                      <a:endParaRPr lang="it-IT" sz="2200" b="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Verifiche di gestione appropriate, comprese adeguate procedure per verificare l'adempimento delle condizioni per il finanziamento non collegato ai costi e per le opzioni semplificate in materia di costi</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853962407"/>
                  </a:ext>
                </a:extLst>
              </a:tr>
              <a:tr h="631987">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5</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Sistema efficace atto ad assicurare che si dispone di tutti i documenti necessari alla pista di controllo</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4105642444"/>
                  </a:ext>
                </a:extLst>
              </a:tr>
            </a:tbl>
          </a:graphicData>
        </a:graphic>
      </p:graphicFrame>
    </p:spTree>
    <p:extLst>
      <p:ext uri="{BB962C8B-B14F-4D97-AF65-F5344CB8AC3E}">
        <p14:creationId xmlns:p14="http://schemas.microsoft.com/office/powerpoint/2010/main" val="154137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476251"/>
          </a:xfrm>
        </p:spPr>
        <p:txBody>
          <a:bodyPr/>
          <a:lstStyle/>
          <a:p>
            <a:r>
              <a:rPr lang="it-IT" dirty="0"/>
              <a:t>Allegato X - Requisiti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9</a:t>
            </a:fld>
            <a:endParaRPr lang="it-IT"/>
          </a:p>
        </p:txBody>
      </p:sp>
      <p:graphicFrame>
        <p:nvGraphicFramePr>
          <p:cNvPr id="2" name="Tabella 1">
            <a:extLst>
              <a:ext uri="{FF2B5EF4-FFF2-40B4-BE49-F238E27FC236}">
                <a16:creationId xmlns:a16="http://schemas.microsoft.com/office/drawing/2014/main" id="{A877B175-A39E-44F3-A6CB-B7CEC3C8D8FB}"/>
              </a:ext>
            </a:extLst>
          </p:cNvPr>
          <p:cNvGraphicFramePr>
            <a:graphicFrameLocks noGrp="1"/>
          </p:cNvGraphicFramePr>
          <p:nvPr>
            <p:extLst>
              <p:ext uri="{D42A27DB-BD31-4B8C-83A1-F6EECF244321}">
                <p14:modId xmlns:p14="http://schemas.microsoft.com/office/powerpoint/2010/main" val="1346705508"/>
              </p:ext>
            </p:extLst>
          </p:nvPr>
        </p:nvGraphicFramePr>
        <p:xfrm>
          <a:off x="284480" y="579120"/>
          <a:ext cx="8320024" cy="5877881"/>
        </p:xfrm>
        <a:graphic>
          <a:graphicData uri="http://schemas.openxmlformats.org/drawingml/2006/table">
            <a:tbl>
              <a:tblPr firstRow="1" firstCol="1" bandRow="1">
                <a:tableStyleId>{616DA210-FB5B-4158-B5E0-FEB733F419BA}</a:tableStyleId>
              </a:tblPr>
              <a:tblGrid>
                <a:gridCol w="409344">
                  <a:extLst>
                    <a:ext uri="{9D8B030D-6E8A-4147-A177-3AD203B41FA5}">
                      <a16:colId xmlns:a16="http://schemas.microsoft.com/office/drawing/2014/main" val="1396810426"/>
                    </a:ext>
                  </a:extLst>
                </a:gridCol>
                <a:gridCol w="6834766">
                  <a:extLst>
                    <a:ext uri="{9D8B030D-6E8A-4147-A177-3AD203B41FA5}">
                      <a16:colId xmlns:a16="http://schemas.microsoft.com/office/drawing/2014/main" val="2138535407"/>
                    </a:ext>
                  </a:extLst>
                </a:gridCol>
                <a:gridCol w="1075914">
                  <a:extLst>
                    <a:ext uri="{9D8B030D-6E8A-4147-A177-3AD203B41FA5}">
                      <a16:colId xmlns:a16="http://schemas.microsoft.com/office/drawing/2014/main" val="2269109090"/>
                    </a:ext>
                  </a:extLst>
                </a:gridCol>
              </a:tblGrid>
              <a:tr h="2664665">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6</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Sistema elettronico affidabile (compresi i collegamenti con sistemi elettronici per lo scambio di dati con i beneficiari) per la registrazione e la conservazione dei dati a fini di sorveglianza, valutazione, gestione finanziaria, verifiche e audit, compresi adeguati processi volti a garantire la sicurezza, l'integrità e la riservatezza dei dati e l'autenticazione degli utenti.</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3218960029"/>
                  </a:ext>
                </a:extLst>
              </a:tr>
              <a:tr h="350489">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7</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a:solidFill>
                            <a:schemeClr val="tx1"/>
                          </a:solidFill>
                          <a:effectLst/>
                          <a:latin typeface="Calibri" panose="020F0502020204030204" pitchFamily="34" charset="0"/>
                          <a:cs typeface="Calibri" panose="020F0502020204030204" pitchFamily="34" charset="0"/>
                        </a:rPr>
                        <a:t>Efficace attuazione di misure antifrode proporzionate</a:t>
                      </a:r>
                      <a:endParaRPr lang="it-IT" sz="2200" b="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3011560575"/>
                  </a:ext>
                </a:extLst>
              </a:tr>
              <a:tr h="722807">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8</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Procedure appropriate per elaborare la dichiarazione di affidabilità di gestione</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2052368092"/>
                  </a:ext>
                </a:extLst>
              </a:tr>
              <a:tr h="722807">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9</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Procedure appropriate per confermare che le spese registrate nei conti sono legittime e regolari </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kumimoji="0" lang="it-IT" sz="2200" b="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AdG</a:t>
                      </a:r>
                      <a:endParaRPr kumimoji="0" lang="it-IT" sz="2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977786197"/>
                  </a:ext>
                </a:extLst>
              </a:tr>
              <a:tr h="1341441">
                <a:tc>
                  <a:txBody>
                    <a:bodyPr/>
                    <a:lstStyle/>
                    <a:p>
                      <a:pPr algn="ctr">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10</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l">
                        <a:lnSpc>
                          <a:spcPct val="115000"/>
                        </a:lnSpc>
                        <a:spcBef>
                          <a:spcPts val="300"/>
                        </a:spcBef>
                        <a:spcAft>
                          <a:spcPts val="300"/>
                        </a:spcAft>
                      </a:pPr>
                      <a:r>
                        <a:rPr lang="it-IT" sz="2200" b="0" dirty="0">
                          <a:solidFill>
                            <a:schemeClr val="tx1"/>
                          </a:solidFill>
                          <a:effectLst/>
                          <a:latin typeface="Calibri" panose="020F0502020204030204" pitchFamily="34" charset="0"/>
                          <a:cs typeface="Calibri" panose="020F0502020204030204" pitchFamily="34" charset="0"/>
                        </a:rPr>
                        <a:t>Procedure appropriate per la compilazione e la presentazione delle domande di pagamento intermedio e dei conti</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tc>
                  <a:txBody>
                    <a:bodyPr/>
                    <a:lstStyle/>
                    <a:p>
                      <a:pPr algn="ctr">
                        <a:lnSpc>
                          <a:spcPct val="115000"/>
                        </a:lnSpc>
                        <a:spcBef>
                          <a:spcPts val="300"/>
                        </a:spcBef>
                        <a:spcAft>
                          <a:spcPts val="300"/>
                        </a:spcAft>
                      </a:pPr>
                      <a:r>
                        <a:rPr lang="it-IT" sz="2200" b="0" dirty="0" err="1">
                          <a:solidFill>
                            <a:schemeClr val="tx1"/>
                          </a:solidFill>
                          <a:effectLst/>
                          <a:latin typeface="Calibri" panose="020F0502020204030204" pitchFamily="34" charset="0"/>
                          <a:cs typeface="Calibri" panose="020F0502020204030204" pitchFamily="34" charset="0"/>
                        </a:rPr>
                        <a:t>AdG</a:t>
                      </a:r>
                      <a:r>
                        <a:rPr lang="it-IT" sz="2200" b="0" dirty="0">
                          <a:solidFill>
                            <a:schemeClr val="tx1"/>
                          </a:solidFill>
                          <a:effectLst/>
                          <a:latin typeface="Calibri" panose="020F0502020204030204" pitchFamily="34" charset="0"/>
                          <a:cs typeface="Calibri" panose="020F0502020204030204" pitchFamily="34" charset="0"/>
                        </a:rPr>
                        <a:t> / Autorità del PO</a:t>
                      </a:r>
                      <a:endParaRPr lang="it-IT"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val="2103394622"/>
                  </a:ext>
                </a:extLst>
              </a:tr>
            </a:tbl>
          </a:graphicData>
        </a:graphic>
      </p:graphicFrame>
    </p:spTree>
    <p:extLst>
      <p:ext uri="{BB962C8B-B14F-4D97-AF65-F5344CB8AC3E}">
        <p14:creationId xmlns:p14="http://schemas.microsoft.com/office/powerpoint/2010/main" val="573493529"/>
      </p:ext>
    </p:extLst>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11789</TotalTime>
  <Words>7372</Words>
  <Application>Microsoft Office PowerPoint</Application>
  <PresentationFormat>Presentazione su schermo (4:3)</PresentationFormat>
  <Paragraphs>505</Paragraphs>
  <Slides>69</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69</vt:i4>
      </vt:variant>
    </vt:vector>
  </HeadingPairs>
  <TitlesOfParts>
    <vt:vector size="74" baseType="lpstr">
      <vt:lpstr>Arial</vt:lpstr>
      <vt:lpstr>Calibri</vt:lpstr>
      <vt:lpstr>Script MT Bold</vt:lpstr>
      <vt:lpstr>Segoe Print</vt:lpstr>
      <vt:lpstr>Struttura predefinita</vt:lpstr>
      <vt:lpstr>Presentazione standard di PowerPoint</vt:lpstr>
      <vt:lpstr>Programma</vt:lpstr>
      <vt:lpstr>Il sistema di gestione e controllo 2021-2027</vt:lpstr>
      <vt:lpstr>SIGECO - Regole generali (art. 63)</vt:lpstr>
      <vt:lpstr>SIGECO - Regole generali (art. 63)</vt:lpstr>
      <vt:lpstr>SIGECO - Regole generali (art. 63)</vt:lpstr>
      <vt:lpstr>SIGECO - Allegati</vt:lpstr>
      <vt:lpstr>Allegato X - Requisiti</vt:lpstr>
      <vt:lpstr>Allegato X - Requisiti</vt:lpstr>
      <vt:lpstr>Allegato X - Requisiti</vt:lpstr>
      <vt:lpstr>Allegato XI – Pista di controllo</vt:lpstr>
      <vt:lpstr>Autorità del Programma</vt:lpstr>
      <vt:lpstr>Sistemi di gestione e controllo</vt:lpstr>
      <vt:lpstr>AdG - Selezione delle operazioni (art. 67)</vt:lpstr>
      <vt:lpstr>AdG - Selezione delle operazioni (art. 67)</vt:lpstr>
      <vt:lpstr>AdG - Selezione delle operazioni (art. 67)</vt:lpstr>
      <vt:lpstr>AdG - Gestione e controllo (art. 68)</vt:lpstr>
      <vt:lpstr>AdG - Gestione e controllo (art. 68)</vt:lpstr>
      <vt:lpstr>Funzione contabile – eventualmente delegata all’Autorità del Programma (art. 70)</vt:lpstr>
      <vt:lpstr>Funzioni dell'autorità di audit (art.71)</vt:lpstr>
      <vt:lpstr>Funzioni dell'autorità di audit (art. 71)</vt:lpstr>
      <vt:lpstr>Strategia di audit (art. 72)</vt:lpstr>
      <vt:lpstr>Audit delle operazioni (art. 73)</vt:lpstr>
      <vt:lpstr>Modalità di audit unico (art. 74)</vt:lpstr>
      <vt:lpstr>Modalità di audit unico (art. 74)</vt:lpstr>
      <vt:lpstr>Modalità di audit unico (art. 74)</vt:lpstr>
      <vt:lpstr>Modalità di audit unico (art. 74)</vt:lpstr>
      <vt:lpstr>Disponibilità dei documenti (art. 76)</vt:lpstr>
      <vt:lpstr>Sistema semplificato (art. 77)</vt:lpstr>
      <vt:lpstr>Condizioni di applicazione delle modalità proporzionate migliorate (art. 78)</vt:lpstr>
      <vt:lpstr>Condizioni di applicazione delle modalità proporzionate migliorate (art. 78)</vt:lpstr>
      <vt:lpstr>Modulazione durante il periodo di programmazione (art. 79)</vt:lpstr>
      <vt:lpstr>SIGECO 2021-2027 …in sintesi</vt:lpstr>
      <vt:lpstr>Condizioni delle operazioni soggette a esecuzione scaglionata (art. 111)</vt:lpstr>
      <vt:lpstr>Indicatori e risultati</vt:lpstr>
      <vt:lpstr>Quadro di riferimento dell'efficacia dell'attuazione (art. 12)</vt:lpstr>
      <vt:lpstr>Metodologia per istituire il quadro di riferimento dell'efficacia dell'attuazione</vt:lpstr>
      <vt:lpstr>Riesame intermedio e importo della flessibilità</vt:lpstr>
      <vt:lpstr>Riesame intermedio e importo della flessibilità</vt:lpstr>
      <vt:lpstr>Indicatori</vt:lpstr>
      <vt:lpstr>Indicatori comuni output FESR  (All. 1 regolamento FESR)</vt:lpstr>
      <vt:lpstr>Indicatori comuni output FESR  (All. 1 regolamento FESR)</vt:lpstr>
      <vt:lpstr>Indicatori di performance FESR  (All. 2 regolamento FESR)</vt:lpstr>
      <vt:lpstr>FSE Indicatori comuni – definizioni (art. 2 Reg. FSE+) </vt:lpstr>
      <vt:lpstr>Indicatori comuni per il sostegno generale della componente del FSE+ - gestione concorrente. </vt:lpstr>
      <vt:lpstr>Indicatori comuni per il sostegno generale della componente del FSE+ in regime di gestione concorrente. </vt:lpstr>
      <vt:lpstr>Indicatori comuni per il sostegno generale della componente del FSE+ in regime di gestione concorrente. </vt:lpstr>
      <vt:lpstr>Indicatori comuni per il sostegno del FSE+ volto a contrastare la deprivazione materiale</vt:lpstr>
      <vt:lpstr>La valutazione degli stati membri (art. 39)</vt:lpstr>
      <vt:lpstr>La valutazione della Commissione art. 40</vt:lpstr>
      <vt:lpstr>La valutazione degli SF (art. 52)</vt:lpstr>
      <vt:lpstr>L’ACCORDO DI PARTENARIATO</vt:lpstr>
      <vt:lpstr>Accordo di partenariato</vt:lpstr>
      <vt:lpstr>Accordo di partenariato</vt:lpstr>
      <vt:lpstr>Contenuto dell'accordo di partenariato </vt:lpstr>
      <vt:lpstr>Contenuto dell'accordo di partenariato </vt:lpstr>
      <vt:lpstr>Contenuto dell'accordo di partenariato </vt:lpstr>
      <vt:lpstr>I programmi operativi</vt:lpstr>
      <vt:lpstr>Preparazione e presentazione dei PO (art. 16)</vt:lpstr>
      <vt:lpstr>La presentazione dei PO</vt:lpstr>
      <vt:lpstr>Programmi operativi – Contenuto (art-17)</vt:lpstr>
      <vt:lpstr>Programmi operativi – Contenuto (art-17)</vt:lpstr>
      <vt:lpstr>Programmi operativi – Contenuto (art-17)</vt:lpstr>
      <vt:lpstr>Programmi operativi – Contenuto (art-17)</vt:lpstr>
      <vt:lpstr>Programmi operativi – Contenuto (art-17)</vt:lpstr>
      <vt:lpstr>Programmi operativi – Struttura (all. V)</vt:lpstr>
      <vt:lpstr>Programmi operativi – Struttura (all. V)</vt:lpstr>
      <vt:lpstr>Modifica dei Programmi (art.19)</vt:lpstr>
      <vt:lpstr>Presentazione standard di PowerPoint</vt:lpstr>
    </vt:vector>
  </TitlesOfParts>
  <Company>CLES S.r.l.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locale di tipo partecipativo</dc:title>
  <dc:creator>****</dc:creator>
  <cp:lastModifiedBy>****</cp:lastModifiedBy>
  <cp:revision>1822</cp:revision>
  <cp:lastPrinted>2013-09-18T14:10:13Z</cp:lastPrinted>
  <dcterms:created xsi:type="dcterms:W3CDTF">2012-03-01T17:56:19Z</dcterms:created>
  <dcterms:modified xsi:type="dcterms:W3CDTF">2020-07-02T00:08:08Z</dcterms:modified>
</cp:coreProperties>
</file>