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46"/>
  </p:notesMasterIdLst>
  <p:sldIdLst>
    <p:sldId id="2147308566" r:id="rId5"/>
    <p:sldId id="2147308569" r:id="rId6"/>
    <p:sldId id="2147308567" r:id="rId7"/>
    <p:sldId id="2147308568" r:id="rId8"/>
    <p:sldId id="2147308571" r:id="rId9"/>
    <p:sldId id="2147308572" r:id="rId10"/>
    <p:sldId id="320" r:id="rId11"/>
    <p:sldId id="292" r:id="rId12"/>
    <p:sldId id="340" r:id="rId13"/>
    <p:sldId id="294" r:id="rId14"/>
    <p:sldId id="2147308573" r:id="rId15"/>
    <p:sldId id="2147308576" r:id="rId16"/>
    <p:sldId id="2147308574" r:id="rId17"/>
    <p:sldId id="2147308577" r:id="rId18"/>
    <p:sldId id="2147308578" r:id="rId19"/>
    <p:sldId id="297" r:id="rId20"/>
    <p:sldId id="323" r:id="rId21"/>
    <p:sldId id="322" r:id="rId22"/>
    <p:sldId id="325" r:id="rId23"/>
    <p:sldId id="324" r:id="rId24"/>
    <p:sldId id="326" r:id="rId25"/>
    <p:sldId id="327" r:id="rId26"/>
    <p:sldId id="328" r:id="rId27"/>
    <p:sldId id="329" r:id="rId28"/>
    <p:sldId id="330" r:id="rId29"/>
    <p:sldId id="331" r:id="rId30"/>
    <p:sldId id="333" r:id="rId31"/>
    <p:sldId id="332" r:id="rId32"/>
    <p:sldId id="334" r:id="rId33"/>
    <p:sldId id="335" r:id="rId34"/>
    <p:sldId id="336" r:id="rId35"/>
    <p:sldId id="337" r:id="rId36"/>
    <p:sldId id="338" r:id="rId37"/>
    <p:sldId id="339" r:id="rId38"/>
    <p:sldId id="2147308579" r:id="rId39"/>
    <p:sldId id="2147308580" r:id="rId40"/>
    <p:sldId id="2147308583" r:id="rId41"/>
    <p:sldId id="2147308581" r:id="rId42"/>
    <p:sldId id="2147308582" r:id="rId43"/>
    <p:sldId id="2147308570" r:id="rId44"/>
    <p:sldId id="2147308558" r:id="rId45"/>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pos="98" userDrawn="1">
          <p15:clr>
            <a:srgbClr val="A4A3A4"/>
          </p15:clr>
        </p15:guide>
        <p15:guide id="4" pos="7469"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tente_locale" initials="u" lastIdx="1" clrIdx="0">
    <p:extLst>
      <p:ext uri="{19B8F6BF-5375-455C-9EA6-DF929625EA0E}">
        <p15:presenceInfo xmlns:p15="http://schemas.microsoft.com/office/powerpoint/2012/main" userId="utente_locale"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B1C1F"/>
    <a:srgbClr val="053F82"/>
    <a:srgbClr val="0861CE"/>
    <a:srgbClr val="003A74"/>
    <a:srgbClr val="FFCE8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showGuides="1">
      <p:cViewPr varScale="1">
        <p:scale>
          <a:sx n="80" d="100"/>
          <a:sy n="80" d="100"/>
        </p:scale>
        <p:origin x="782" y="53"/>
      </p:cViewPr>
      <p:guideLst>
        <p:guide orient="horz" pos="2160"/>
        <p:guide pos="3840"/>
        <p:guide pos="98"/>
        <p:guide pos="746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presProps" Target="presProps.xml"/><Relationship Id="rId8" Type="http://schemas.openxmlformats.org/officeDocument/2006/relationships/slide" Target="slides/slide4.xml"/><Relationship Id="rId51" Type="http://schemas.openxmlformats.org/officeDocument/2006/relationships/tableStyles" Target="tableStyle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notesMaster" Target="notesMasters/notesMaster1.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6-02-04T15:29:03.476" idx="1">
    <p:pos x="5364" y="3102"/>
    <p:text/>
    <p:extLst>
      <p:ext uri="{C676402C-5697-4E1C-873F-D02D1690AC5C}">
        <p15:threadingInfo xmlns:p15="http://schemas.microsoft.com/office/powerpoint/2012/main" timeZoneBias="-6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DB0CB2-F556-43CB-858A-F1A881720899}" type="datetimeFigureOut">
              <a:rPr lang="en-GB" smtClean="0"/>
              <a:t>04/02/2026</a:t>
            </a:fld>
            <a:endParaRPr lang="en-GB"/>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GB"/>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D81954-8E2B-4EC8-95EE-A124DEF553E1}" type="slidenum">
              <a:rPr lang="en-GB" smtClean="0"/>
              <a:t>‹N›</a:t>
            </a:fld>
            <a:endParaRPr lang="en-GB"/>
          </a:p>
        </p:txBody>
      </p:sp>
    </p:spTree>
    <p:extLst>
      <p:ext uri="{BB962C8B-B14F-4D97-AF65-F5344CB8AC3E}">
        <p14:creationId xmlns:p14="http://schemas.microsoft.com/office/powerpoint/2010/main" val="1165646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F08AFC-53C8-D520-E6DE-340978FE74F2}"/>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5E27EDD4-A530-35D7-BE56-F1BE470F50AD}"/>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AE5A6F13-6CD4-2012-7FC0-B195A931F911}"/>
              </a:ext>
            </a:extLst>
          </p:cNvPr>
          <p:cNvSpPr>
            <a:spLocks noGrp="1"/>
          </p:cNvSpPr>
          <p:nvPr>
            <p:ph type="body" idx="1"/>
          </p:nvPr>
        </p:nvSpPr>
        <p:spPr/>
        <p:txBody>
          <a:bodyPr/>
          <a:lstStyle/>
          <a:p>
            <a:endParaRPr lang="en-GB" dirty="0"/>
          </a:p>
        </p:txBody>
      </p:sp>
      <p:sp>
        <p:nvSpPr>
          <p:cNvPr id="4" name="Segnaposto numero diapositiva 3">
            <a:extLst>
              <a:ext uri="{FF2B5EF4-FFF2-40B4-BE49-F238E27FC236}">
                <a16:creationId xmlns:a16="http://schemas.microsoft.com/office/drawing/2014/main" id="{08973121-9384-4E4B-25C3-2F300945A4BA}"/>
              </a:ext>
            </a:extLst>
          </p:cNvPr>
          <p:cNvSpPr>
            <a:spLocks noGrp="1"/>
          </p:cNvSpPr>
          <p:nvPr>
            <p:ph type="sldNum" sz="quarter" idx="5"/>
          </p:nvPr>
        </p:nvSpPr>
        <p:spPr/>
        <p:txBody>
          <a:bodyPr/>
          <a:lstStyle/>
          <a:p>
            <a:fld id="{B9D81954-8E2B-4EC8-95EE-A124DEF553E1}" type="slidenum">
              <a:rPr lang="en-GB" smtClean="0"/>
              <a:t>1</a:t>
            </a:fld>
            <a:endParaRPr lang="en-GB"/>
          </a:p>
        </p:txBody>
      </p:sp>
    </p:spTree>
    <p:extLst>
      <p:ext uri="{BB962C8B-B14F-4D97-AF65-F5344CB8AC3E}">
        <p14:creationId xmlns:p14="http://schemas.microsoft.com/office/powerpoint/2010/main" val="12507778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704B1DF-A4CC-A916-3B46-0133C5415267}"/>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7ADC5D05-BCFD-7907-F125-670D2CC4200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6" name="Segnaposto numero diapositiva 5">
            <a:extLst>
              <a:ext uri="{FF2B5EF4-FFF2-40B4-BE49-F238E27FC236}">
                <a16:creationId xmlns:a16="http://schemas.microsoft.com/office/drawing/2014/main" id="{2E0506CD-829D-76BB-2395-529580ECAA1F}"/>
              </a:ext>
            </a:extLst>
          </p:cNvPr>
          <p:cNvSpPr>
            <a:spLocks noGrp="1"/>
          </p:cNvSpPr>
          <p:nvPr>
            <p:ph type="sldNum" sz="quarter" idx="12"/>
          </p:nvPr>
        </p:nvSpPr>
        <p:spPr/>
        <p:txBody>
          <a:bodyPr/>
          <a:lstStyle/>
          <a:p>
            <a:fld id="{056095FA-1406-467F-B0DE-8585D650A8F4}" type="slidenum">
              <a:rPr lang="it-IT" smtClean="0"/>
              <a:t>‹N›</a:t>
            </a:fld>
            <a:endParaRPr lang="it-IT"/>
          </a:p>
        </p:txBody>
      </p:sp>
    </p:spTree>
    <p:extLst>
      <p:ext uri="{BB962C8B-B14F-4D97-AF65-F5344CB8AC3E}">
        <p14:creationId xmlns:p14="http://schemas.microsoft.com/office/powerpoint/2010/main" val="23843969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0B73BC8-C6EF-98A3-E976-108885E60C64}"/>
              </a:ext>
            </a:extLst>
          </p:cNvPr>
          <p:cNvSpPr>
            <a:spLocks noGrp="1"/>
          </p:cNvSpPr>
          <p:nvPr>
            <p:ph type="title"/>
          </p:nvPr>
        </p:nvSpPr>
        <p:spPr/>
        <p:txBody>
          <a:bodyPr/>
          <a:lstStyle>
            <a:lvl1pPr>
              <a:defRPr>
                <a:solidFill>
                  <a:srgbClr val="053F82"/>
                </a:solidFill>
                <a:latin typeface="Titilium"/>
              </a:defRPr>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A1439540-5BED-50BD-CE88-7E9F14D28976}"/>
              </a:ext>
            </a:extLst>
          </p:cNvPr>
          <p:cNvSpPr>
            <a:spLocks noGrp="1"/>
          </p:cNvSpPr>
          <p:nvPr>
            <p:ph idx="1"/>
          </p:nvPr>
        </p:nvSpPr>
        <p:spPr/>
        <p:txBody>
          <a:bodyPr/>
          <a:lstStyle>
            <a:lvl1pPr>
              <a:defRPr>
                <a:solidFill>
                  <a:srgbClr val="053F82"/>
                </a:solidFill>
                <a:latin typeface="Titilium"/>
              </a:defRPr>
            </a:lvl1pPr>
            <a:lvl2pPr>
              <a:defRPr>
                <a:solidFill>
                  <a:srgbClr val="053F82"/>
                </a:solidFill>
                <a:latin typeface="Titilium"/>
              </a:defRPr>
            </a:lvl2pPr>
            <a:lvl3pPr>
              <a:defRPr>
                <a:solidFill>
                  <a:srgbClr val="053F82"/>
                </a:solidFill>
                <a:latin typeface="Titilium"/>
              </a:defRPr>
            </a:lvl3pPr>
            <a:lvl4pPr>
              <a:defRPr>
                <a:solidFill>
                  <a:srgbClr val="053F82"/>
                </a:solidFill>
                <a:latin typeface="Titilium"/>
              </a:defRPr>
            </a:lvl4pPr>
            <a:lvl5pPr>
              <a:defRPr>
                <a:solidFill>
                  <a:srgbClr val="053F82"/>
                </a:solidFill>
                <a:latin typeface="Titilium"/>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pic>
        <p:nvPicPr>
          <p:cNvPr id="7" name="Picture 2" descr="Formez, al servizio della PA">
            <a:extLst>
              <a:ext uri="{FF2B5EF4-FFF2-40B4-BE49-F238E27FC236}">
                <a16:creationId xmlns:a16="http://schemas.microsoft.com/office/drawing/2014/main" id="{E6FE505D-83AC-DC50-709B-C90EA09AD297}"/>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874477" y="59424"/>
            <a:ext cx="1317523" cy="624280"/>
          </a:xfrm>
          <a:prstGeom prst="rect">
            <a:avLst/>
          </a:prstGeom>
          <a:noFill/>
          <a:extLst>
            <a:ext uri="{909E8E84-426E-40DD-AFC4-6F175D3DCCD1}">
              <a14:hiddenFill xmlns:a14="http://schemas.microsoft.com/office/drawing/2010/main">
                <a:solidFill>
                  <a:srgbClr val="FFFFFF"/>
                </a:solidFill>
              </a14:hiddenFill>
            </a:ext>
          </a:extLst>
        </p:spPr>
      </p:pic>
      <p:sp>
        <p:nvSpPr>
          <p:cNvPr id="6" name="Segnaposto numero diapositiva 5">
            <a:extLst>
              <a:ext uri="{FF2B5EF4-FFF2-40B4-BE49-F238E27FC236}">
                <a16:creationId xmlns:a16="http://schemas.microsoft.com/office/drawing/2014/main" id="{847C56E9-3043-C46D-9C27-350000E103D7}"/>
              </a:ext>
            </a:extLst>
          </p:cNvPr>
          <p:cNvSpPr>
            <a:spLocks noGrp="1"/>
          </p:cNvSpPr>
          <p:nvPr>
            <p:ph type="sldNum" sz="quarter" idx="12"/>
          </p:nvPr>
        </p:nvSpPr>
        <p:spPr/>
        <p:txBody>
          <a:bodyPr/>
          <a:lstStyle>
            <a:lvl1pPr>
              <a:defRPr>
                <a:solidFill>
                  <a:schemeClr val="bg1"/>
                </a:solidFill>
                <a:latin typeface="Titilium"/>
              </a:defRPr>
            </a:lvl1pPr>
          </a:lstStyle>
          <a:p>
            <a:fld id="{056095FA-1406-467F-B0DE-8585D650A8F4}" type="slidenum">
              <a:rPr lang="it-IT" smtClean="0"/>
              <a:pPr/>
              <a:t>‹N›</a:t>
            </a:fld>
            <a:endParaRPr lang="it-IT"/>
          </a:p>
        </p:txBody>
      </p:sp>
    </p:spTree>
    <p:extLst>
      <p:ext uri="{BB962C8B-B14F-4D97-AF65-F5344CB8AC3E}">
        <p14:creationId xmlns:p14="http://schemas.microsoft.com/office/powerpoint/2010/main" val="36618964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5BE63C2-9D08-FA6E-DC3B-95D44D966261}"/>
              </a:ext>
            </a:extLst>
          </p:cNvPr>
          <p:cNvSpPr>
            <a:spLocks noGrp="1"/>
          </p:cNvSpPr>
          <p:nvPr>
            <p:ph type="title"/>
          </p:nvPr>
        </p:nvSpPr>
        <p:spPr>
          <a:xfrm>
            <a:off x="831850" y="1709738"/>
            <a:ext cx="10515600" cy="2852737"/>
          </a:xfrm>
        </p:spPr>
        <p:txBody>
          <a:bodyPr anchor="b"/>
          <a:lstStyle>
            <a:lvl1pPr>
              <a:defRPr sz="6000">
                <a:solidFill>
                  <a:srgbClr val="053F82"/>
                </a:solidFill>
                <a:latin typeface="Titilium"/>
              </a:defRPr>
            </a:lvl1pPr>
          </a:lstStyle>
          <a:p>
            <a:r>
              <a:rPr lang="it-IT" dirty="0"/>
              <a:t>Fare clic per modificare lo stile del titolo dello schema</a:t>
            </a:r>
          </a:p>
        </p:txBody>
      </p:sp>
      <p:sp>
        <p:nvSpPr>
          <p:cNvPr id="3" name="Segnaposto testo 2">
            <a:extLst>
              <a:ext uri="{FF2B5EF4-FFF2-40B4-BE49-F238E27FC236}">
                <a16:creationId xmlns:a16="http://schemas.microsoft.com/office/drawing/2014/main" id="{163626D2-FC0A-B3A7-7D1B-658C78B94821}"/>
              </a:ext>
            </a:extLst>
          </p:cNvPr>
          <p:cNvSpPr>
            <a:spLocks noGrp="1"/>
          </p:cNvSpPr>
          <p:nvPr>
            <p:ph type="body" idx="1"/>
          </p:nvPr>
        </p:nvSpPr>
        <p:spPr>
          <a:xfrm>
            <a:off x="831850" y="4589463"/>
            <a:ext cx="10515600" cy="1500187"/>
          </a:xfrm>
        </p:spPr>
        <p:txBody>
          <a:bodyPr/>
          <a:lstStyle>
            <a:lvl1pPr marL="0" indent="0">
              <a:buNone/>
              <a:defRPr sz="2400">
                <a:solidFill>
                  <a:srgbClr val="053F82"/>
                </a:solidFill>
                <a:latin typeface="Titilium"/>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gli stili del testo dello schema</a:t>
            </a:r>
          </a:p>
        </p:txBody>
      </p:sp>
      <p:sp>
        <p:nvSpPr>
          <p:cNvPr id="6" name="Segnaposto numero diapositiva 5">
            <a:extLst>
              <a:ext uri="{FF2B5EF4-FFF2-40B4-BE49-F238E27FC236}">
                <a16:creationId xmlns:a16="http://schemas.microsoft.com/office/drawing/2014/main" id="{5D04D4F2-6604-BA2E-0D2D-E1CEBB4CC84B}"/>
              </a:ext>
            </a:extLst>
          </p:cNvPr>
          <p:cNvSpPr>
            <a:spLocks noGrp="1"/>
          </p:cNvSpPr>
          <p:nvPr>
            <p:ph type="sldNum" sz="quarter" idx="12"/>
          </p:nvPr>
        </p:nvSpPr>
        <p:spPr/>
        <p:txBody>
          <a:bodyPr/>
          <a:lstStyle>
            <a:lvl1pPr>
              <a:defRPr>
                <a:solidFill>
                  <a:schemeClr val="bg1"/>
                </a:solidFill>
                <a:latin typeface="Titilium"/>
              </a:defRPr>
            </a:lvl1pPr>
          </a:lstStyle>
          <a:p>
            <a:fld id="{056095FA-1406-467F-B0DE-8585D650A8F4}" type="slidenum">
              <a:rPr lang="it-IT" smtClean="0"/>
              <a:pPr/>
              <a:t>‹N›</a:t>
            </a:fld>
            <a:endParaRPr lang="it-IT"/>
          </a:p>
        </p:txBody>
      </p:sp>
    </p:spTree>
    <p:extLst>
      <p:ext uri="{BB962C8B-B14F-4D97-AF65-F5344CB8AC3E}">
        <p14:creationId xmlns:p14="http://schemas.microsoft.com/office/powerpoint/2010/main" val="19409774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7A27C03-7D83-ABB3-1004-34C769E73CCA}"/>
              </a:ext>
            </a:extLst>
          </p:cNvPr>
          <p:cNvSpPr>
            <a:spLocks noGrp="1"/>
          </p:cNvSpPr>
          <p:nvPr>
            <p:ph type="title"/>
          </p:nvPr>
        </p:nvSpPr>
        <p:spPr/>
        <p:txBody>
          <a:bodyPr/>
          <a:lstStyle>
            <a:lvl1pPr>
              <a:defRPr>
                <a:solidFill>
                  <a:srgbClr val="053F82"/>
                </a:solidFill>
                <a:latin typeface="Titilium"/>
              </a:defRPr>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C63C9B8A-06BC-7A62-E123-4A99A86AAD35}"/>
              </a:ext>
            </a:extLst>
          </p:cNvPr>
          <p:cNvSpPr>
            <a:spLocks noGrp="1"/>
          </p:cNvSpPr>
          <p:nvPr>
            <p:ph sz="half" idx="1"/>
          </p:nvPr>
        </p:nvSpPr>
        <p:spPr>
          <a:xfrm>
            <a:off x="838200" y="1825625"/>
            <a:ext cx="5181600" cy="4351338"/>
          </a:xfrm>
        </p:spPr>
        <p:txBody>
          <a:bodyPr/>
          <a:lstStyle>
            <a:lvl1pPr>
              <a:defRPr>
                <a:solidFill>
                  <a:srgbClr val="053F82"/>
                </a:solidFill>
                <a:latin typeface="Titilium"/>
              </a:defRPr>
            </a:lvl1pPr>
            <a:lvl2pPr>
              <a:defRPr>
                <a:solidFill>
                  <a:srgbClr val="053F82"/>
                </a:solidFill>
                <a:latin typeface="Titilium"/>
              </a:defRPr>
            </a:lvl2pPr>
            <a:lvl3pPr>
              <a:defRPr>
                <a:solidFill>
                  <a:srgbClr val="053F82"/>
                </a:solidFill>
                <a:latin typeface="Titilium"/>
              </a:defRPr>
            </a:lvl3pPr>
            <a:lvl4pPr>
              <a:defRPr>
                <a:solidFill>
                  <a:srgbClr val="053F82"/>
                </a:solidFill>
                <a:latin typeface="Titilium"/>
              </a:defRPr>
            </a:lvl4pPr>
            <a:lvl5pPr>
              <a:defRPr>
                <a:solidFill>
                  <a:srgbClr val="053F82"/>
                </a:solidFill>
                <a:latin typeface="Titilium"/>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9799345C-331B-574E-62E1-69F256C1CBA7}"/>
              </a:ext>
            </a:extLst>
          </p:cNvPr>
          <p:cNvSpPr>
            <a:spLocks noGrp="1"/>
          </p:cNvSpPr>
          <p:nvPr>
            <p:ph sz="half" idx="2"/>
          </p:nvPr>
        </p:nvSpPr>
        <p:spPr>
          <a:xfrm>
            <a:off x="6172200" y="1825625"/>
            <a:ext cx="5181600" cy="4351338"/>
          </a:xfrm>
        </p:spPr>
        <p:txBody>
          <a:bodyPr/>
          <a:lstStyle>
            <a:lvl1pPr>
              <a:defRPr>
                <a:solidFill>
                  <a:srgbClr val="053F82"/>
                </a:solidFill>
                <a:latin typeface="Titilium"/>
              </a:defRPr>
            </a:lvl1pPr>
            <a:lvl2pPr>
              <a:defRPr>
                <a:solidFill>
                  <a:srgbClr val="053F82"/>
                </a:solidFill>
                <a:latin typeface="Titilium"/>
              </a:defRPr>
            </a:lvl2pPr>
            <a:lvl3pPr>
              <a:defRPr>
                <a:solidFill>
                  <a:srgbClr val="053F82"/>
                </a:solidFill>
                <a:latin typeface="Titilium"/>
              </a:defRPr>
            </a:lvl3pPr>
            <a:lvl4pPr>
              <a:defRPr>
                <a:solidFill>
                  <a:srgbClr val="053F82"/>
                </a:solidFill>
                <a:latin typeface="Titilium"/>
              </a:defRPr>
            </a:lvl4pPr>
            <a:lvl5pPr>
              <a:defRPr>
                <a:solidFill>
                  <a:srgbClr val="053F82"/>
                </a:solidFill>
                <a:latin typeface="Titilium"/>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numero diapositiva 6">
            <a:extLst>
              <a:ext uri="{FF2B5EF4-FFF2-40B4-BE49-F238E27FC236}">
                <a16:creationId xmlns:a16="http://schemas.microsoft.com/office/drawing/2014/main" id="{25760206-DA13-B3AF-1C84-11A72E7F2A4D}"/>
              </a:ext>
            </a:extLst>
          </p:cNvPr>
          <p:cNvSpPr>
            <a:spLocks noGrp="1"/>
          </p:cNvSpPr>
          <p:nvPr>
            <p:ph type="sldNum" sz="quarter" idx="12"/>
          </p:nvPr>
        </p:nvSpPr>
        <p:spPr/>
        <p:txBody>
          <a:bodyPr/>
          <a:lstStyle>
            <a:lvl1pPr>
              <a:defRPr>
                <a:solidFill>
                  <a:schemeClr val="bg1"/>
                </a:solidFill>
                <a:latin typeface="Titilium"/>
              </a:defRPr>
            </a:lvl1pPr>
          </a:lstStyle>
          <a:p>
            <a:fld id="{056095FA-1406-467F-B0DE-8585D650A8F4}" type="slidenum">
              <a:rPr lang="it-IT" smtClean="0"/>
              <a:pPr/>
              <a:t>‹N›</a:t>
            </a:fld>
            <a:endParaRPr lang="it-IT"/>
          </a:p>
        </p:txBody>
      </p:sp>
    </p:spTree>
    <p:extLst>
      <p:ext uri="{BB962C8B-B14F-4D97-AF65-F5344CB8AC3E}">
        <p14:creationId xmlns:p14="http://schemas.microsoft.com/office/powerpoint/2010/main" val="2336409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D33C640-C733-EB11-827B-B241AE13C0CB}"/>
              </a:ext>
            </a:extLst>
          </p:cNvPr>
          <p:cNvSpPr>
            <a:spLocks noGrp="1"/>
          </p:cNvSpPr>
          <p:nvPr>
            <p:ph type="title"/>
          </p:nvPr>
        </p:nvSpPr>
        <p:spPr>
          <a:xfrm>
            <a:off x="839788" y="365125"/>
            <a:ext cx="10515600" cy="1325563"/>
          </a:xfrm>
        </p:spPr>
        <p:txBody>
          <a:bodyPr/>
          <a:lstStyle>
            <a:lvl1pPr>
              <a:defRPr>
                <a:solidFill>
                  <a:srgbClr val="053F82"/>
                </a:solidFill>
                <a:latin typeface="Titilium"/>
              </a:defRPr>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DCE24F00-986B-5FB8-AFC4-E364FE805193}"/>
              </a:ext>
            </a:extLst>
          </p:cNvPr>
          <p:cNvSpPr>
            <a:spLocks noGrp="1"/>
          </p:cNvSpPr>
          <p:nvPr>
            <p:ph type="body" idx="1"/>
          </p:nvPr>
        </p:nvSpPr>
        <p:spPr>
          <a:xfrm>
            <a:off x="839788" y="1681163"/>
            <a:ext cx="5157787" cy="823912"/>
          </a:xfrm>
        </p:spPr>
        <p:txBody>
          <a:bodyPr anchor="b"/>
          <a:lstStyle>
            <a:lvl1pPr marL="0" indent="0">
              <a:buNone/>
              <a:defRPr sz="2400" b="1">
                <a:solidFill>
                  <a:srgbClr val="053F82"/>
                </a:solidFill>
                <a:latin typeface="Titilium"/>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41F2EB5E-44CC-233B-EA76-28872CBCFCB9}"/>
              </a:ext>
            </a:extLst>
          </p:cNvPr>
          <p:cNvSpPr>
            <a:spLocks noGrp="1"/>
          </p:cNvSpPr>
          <p:nvPr>
            <p:ph sz="half" idx="2"/>
          </p:nvPr>
        </p:nvSpPr>
        <p:spPr>
          <a:xfrm>
            <a:off x="839788" y="2505075"/>
            <a:ext cx="5157787" cy="3684588"/>
          </a:xfrm>
        </p:spPr>
        <p:txBody>
          <a:bodyPr/>
          <a:lstStyle>
            <a:lvl1pPr>
              <a:defRPr>
                <a:solidFill>
                  <a:srgbClr val="053F82"/>
                </a:solidFill>
                <a:latin typeface="Titilium"/>
              </a:defRPr>
            </a:lvl1pPr>
            <a:lvl2pPr>
              <a:defRPr>
                <a:solidFill>
                  <a:srgbClr val="053F82"/>
                </a:solidFill>
                <a:latin typeface="Titilium"/>
              </a:defRPr>
            </a:lvl2pPr>
            <a:lvl3pPr>
              <a:defRPr>
                <a:solidFill>
                  <a:srgbClr val="053F82"/>
                </a:solidFill>
                <a:latin typeface="Titilium"/>
              </a:defRPr>
            </a:lvl3pPr>
            <a:lvl4pPr>
              <a:defRPr>
                <a:solidFill>
                  <a:srgbClr val="053F82"/>
                </a:solidFill>
                <a:latin typeface="Titilium"/>
              </a:defRPr>
            </a:lvl4pPr>
            <a:lvl5pPr>
              <a:defRPr>
                <a:solidFill>
                  <a:srgbClr val="053F82"/>
                </a:solidFill>
                <a:latin typeface="Titilium"/>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68C41B84-DF10-1653-A659-78D301885173}"/>
              </a:ext>
            </a:extLst>
          </p:cNvPr>
          <p:cNvSpPr>
            <a:spLocks noGrp="1"/>
          </p:cNvSpPr>
          <p:nvPr>
            <p:ph type="body" sz="quarter" idx="3"/>
          </p:nvPr>
        </p:nvSpPr>
        <p:spPr>
          <a:xfrm>
            <a:off x="6172200" y="1681163"/>
            <a:ext cx="5183188" cy="823912"/>
          </a:xfrm>
        </p:spPr>
        <p:txBody>
          <a:bodyPr anchor="b"/>
          <a:lstStyle>
            <a:lvl1pPr marL="0" indent="0">
              <a:buNone/>
              <a:defRPr sz="2400" b="1">
                <a:solidFill>
                  <a:srgbClr val="053F82"/>
                </a:solidFill>
                <a:latin typeface="Titilium"/>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DB43E71F-2B2C-5DF5-E663-F0B320583D77}"/>
              </a:ext>
            </a:extLst>
          </p:cNvPr>
          <p:cNvSpPr>
            <a:spLocks noGrp="1"/>
          </p:cNvSpPr>
          <p:nvPr>
            <p:ph sz="quarter" idx="4"/>
          </p:nvPr>
        </p:nvSpPr>
        <p:spPr>
          <a:xfrm>
            <a:off x="6172200" y="2505075"/>
            <a:ext cx="5183188" cy="3684588"/>
          </a:xfrm>
        </p:spPr>
        <p:txBody>
          <a:bodyPr/>
          <a:lstStyle>
            <a:lvl1pPr>
              <a:defRPr>
                <a:solidFill>
                  <a:srgbClr val="053F82"/>
                </a:solidFill>
                <a:latin typeface="Titilium"/>
              </a:defRPr>
            </a:lvl1pPr>
            <a:lvl2pPr>
              <a:defRPr>
                <a:solidFill>
                  <a:srgbClr val="053F82"/>
                </a:solidFill>
                <a:latin typeface="Titilium"/>
              </a:defRPr>
            </a:lvl2pPr>
            <a:lvl3pPr>
              <a:defRPr>
                <a:solidFill>
                  <a:srgbClr val="053F82"/>
                </a:solidFill>
                <a:latin typeface="Titilium"/>
              </a:defRPr>
            </a:lvl3pPr>
            <a:lvl4pPr>
              <a:defRPr>
                <a:solidFill>
                  <a:srgbClr val="053F82"/>
                </a:solidFill>
                <a:latin typeface="Titilium"/>
              </a:defRPr>
            </a:lvl4pPr>
            <a:lvl5pPr>
              <a:defRPr>
                <a:solidFill>
                  <a:srgbClr val="053F82"/>
                </a:solidFill>
                <a:latin typeface="Titilium"/>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9" name="Segnaposto numero diapositiva 8">
            <a:extLst>
              <a:ext uri="{FF2B5EF4-FFF2-40B4-BE49-F238E27FC236}">
                <a16:creationId xmlns:a16="http://schemas.microsoft.com/office/drawing/2014/main" id="{B055FBC5-123E-7ABC-E4BD-2FD7E8D274AE}"/>
              </a:ext>
            </a:extLst>
          </p:cNvPr>
          <p:cNvSpPr>
            <a:spLocks noGrp="1"/>
          </p:cNvSpPr>
          <p:nvPr>
            <p:ph type="sldNum" sz="quarter" idx="12"/>
          </p:nvPr>
        </p:nvSpPr>
        <p:spPr/>
        <p:txBody>
          <a:bodyPr/>
          <a:lstStyle>
            <a:lvl1pPr>
              <a:defRPr>
                <a:solidFill>
                  <a:schemeClr val="bg1"/>
                </a:solidFill>
                <a:latin typeface="Titilium"/>
              </a:defRPr>
            </a:lvl1pPr>
          </a:lstStyle>
          <a:p>
            <a:fld id="{056095FA-1406-467F-B0DE-8585D650A8F4}" type="slidenum">
              <a:rPr lang="it-IT" smtClean="0"/>
              <a:pPr/>
              <a:t>‹N›</a:t>
            </a:fld>
            <a:endParaRPr lang="it-IT"/>
          </a:p>
        </p:txBody>
      </p:sp>
    </p:spTree>
    <p:extLst>
      <p:ext uri="{BB962C8B-B14F-4D97-AF65-F5344CB8AC3E}">
        <p14:creationId xmlns:p14="http://schemas.microsoft.com/office/powerpoint/2010/main" val="34761904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ED0A766-DA9F-1788-AE9D-048F5E800154}"/>
              </a:ext>
            </a:extLst>
          </p:cNvPr>
          <p:cNvSpPr>
            <a:spLocks noGrp="1"/>
          </p:cNvSpPr>
          <p:nvPr>
            <p:ph type="title"/>
          </p:nvPr>
        </p:nvSpPr>
        <p:spPr>
          <a:xfrm>
            <a:off x="1536290" y="2766219"/>
            <a:ext cx="9817510" cy="1325563"/>
          </a:xfrm>
        </p:spPr>
        <p:txBody>
          <a:bodyPr/>
          <a:lstStyle>
            <a:lvl1pPr algn="ctr">
              <a:defRPr b="1">
                <a:solidFill>
                  <a:srgbClr val="053F82"/>
                </a:solidFill>
                <a:latin typeface="Titilium"/>
              </a:defRPr>
            </a:lvl1pPr>
          </a:lstStyle>
          <a:p>
            <a:r>
              <a:rPr lang="it-IT" dirty="0"/>
              <a:t>Fare clic per modificare lo stile del titolo dello schema</a:t>
            </a:r>
          </a:p>
        </p:txBody>
      </p:sp>
      <p:sp>
        <p:nvSpPr>
          <p:cNvPr id="5" name="Segnaposto numero diapositiva 4">
            <a:extLst>
              <a:ext uri="{FF2B5EF4-FFF2-40B4-BE49-F238E27FC236}">
                <a16:creationId xmlns:a16="http://schemas.microsoft.com/office/drawing/2014/main" id="{422C8A15-8BAE-12BA-CD2F-E3B93EAAB973}"/>
              </a:ext>
            </a:extLst>
          </p:cNvPr>
          <p:cNvSpPr>
            <a:spLocks noGrp="1"/>
          </p:cNvSpPr>
          <p:nvPr>
            <p:ph type="sldNum" sz="quarter" idx="12"/>
          </p:nvPr>
        </p:nvSpPr>
        <p:spPr/>
        <p:txBody>
          <a:bodyPr/>
          <a:lstStyle>
            <a:lvl1pPr>
              <a:defRPr>
                <a:solidFill>
                  <a:schemeClr val="bg1"/>
                </a:solidFill>
              </a:defRPr>
            </a:lvl1pPr>
          </a:lstStyle>
          <a:p>
            <a:fld id="{056095FA-1406-467F-B0DE-8585D650A8F4}" type="slidenum">
              <a:rPr lang="it-IT" smtClean="0"/>
              <a:pPr/>
              <a:t>‹N›</a:t>
            </a:fld>
            <a:endParaRPr lang="it-IT"/>
          </a:p>
        </p:txBody>
      </p:sp>
      <p:pic>
        <p:nvPicPr>
          <p:cNvPr id="9" name="Picture 2" descr="Formez, al servizio della PA">
            <a:extLst>
              <a:ext uri="{FF2B5EF4-FFF2-40B4-BE49-F238E27FC236}">
                <a16:creationId xmlns:a16="http://schemas.microsoft.com/office/drawing/2014/main" id="{DF7BA6DA-0C94-96FD-0AF9-7FAD7C656A8A}"/>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874477" y="59424"/>
            <a:ext cx="1317523" cy="6242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844135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4" name="Segnaposto numero diapositiva 3">
            <a:extLst>
              <a:ext uri="{FF2B5EF4-FFF2-40B4-BE49-F238E27FC236}">
                <a16:creationId xmlns:a16="http://schemas.microsoft.com/office/drawing/2014/main" id="{82309BD0-06DA-37D6-2DC3-D3DAFD161321}"/>
              </a:ext>
            </a:extLst>
          </p:cNvPr>
          <p:cNvSpPr>
            <a:spLocks noGrp="1"/>
          </p:cNvSpPr>
          <p:nvPr>
            <p:ph type="sldNum" sz="quarter" idx="12"/>
          </p:nvPr>
        </p:nvSpPr>
        <p:spPr/>
        <p:txBody>
          <a:bodyPr/>
          <a:lstStyle>
            <a:lvl1pPr>
              <a:defRPr>
                <a:solidFill>
                  <a:schemeClr val="bg1"/>
                </a:solidFill>
              </a:defRPr>
            </a:lvl1pPr>
          </a:lstStyle>
          <a:p>
            <a:fld id="{056095FA-1406-467F-B0DE-8585D650A8F4}" type="slidenum">
              <a:rPr lang="it-IT" smtClean="0"/>
              <a:pPr/>
              <a:t>‹N›</a:t>
            </a:fld>
            <a:endParaRPr lang="it-IT"/>
          </a:p>
        </p:txBody>
      </p:sp>
      <p:pic>
        <p:nvPicPr>
          <p:cNvPr id="5" name="Picture 2" descr="Formez, al servizio della PA">
            <a:extLst>
              <a:ext uri="{FF2B5EF4-FFF2-40B4-BE49-F238E27FC236}">
                <a16:creationId xmlns:a16="http://schemas.microsoft.com/office/drawing/2014/main" id="{C465A5EE-35F7-E6FC-C27F-CD7E4DF20658}"/>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874477" y="59424"/>
            <a:ext cx="1317523" cy="6242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656299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1_Diapositiva titolo">
    <p:spTree>
      <p:nvGrpSpPr>
        <p:cNvPr id="1" name=""/>
        <p:cNvGrpSpPr/>
        <p:nvPr/>
      </p:nvGrpSpPr>
      <p:grpSpPr>
        <a:xfrm>
          <a:off x="0" y="0"/>
          <a:ext cx="0" cy="0"/>
          <a:chOff x="0" y="0"/>
          <a:chExt cx="0" cy="0"/>
        </a:xfrm>
      </p:grpSpPr>
      <p:sp>
        <p:nvSpPr>
          <p:cNvPr id="7" name="Rettangolo 6">
            <a:extLst>
              <a:ext uri="{FF2B5EF4-FFF2-40B4-BE49-F238E27FC236}">
                <a16:creationId xmlns:a16="http://schemas.microsoft.com/office/drawing/2014/main" id="{619A56C7-2351-93DC-625F-CEB790950723}"/>
              </a:ext>
            </a:extLst>
          </p:cNvPr>
          <p:cNvSpPr/>
          <p:nvPr userDrawn="1"/>
        </p:nvSpPr>
        <p:spPr>
          <a:xfrm>
            <a:off x="0" y="1136072"/>
            <a:ext cx="12192000" cy="5116946"/>
          </a:xfrm>
          <a:prstGeom prst="rect">
            <a:avLst/>
          </a:prstGeom>
          <a:solidFill>
            <a:srgbClr val="003A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 name="CasellaDiTesto 1">
            <a:extLst>
              <a:ext uri="{FF2B5EF4-FFF2-40B4-BE49-F238E27FC236}">
                <a16:creationId xmlns:a16="http://schemas.microsoft.com/office/drawing/2014/main" id="{C6E9D282-D704-3AF2-CECE-AD1847C77751}"/>
              </a:ext>
            </a:extLst>
          </p:cNvPr>
          <p:cNvSpPr txBox="1"/>
          <p:nvPr userDrawn="1"/>
        </p:nvSpPr>
        <p:spPr>
          <a:xfrm>
            <a:off x="437368" y="2316478"/>
            <a:ext cx="11317264" cy="2554545"/>
          </a:xfrm>
          <a:prstGeom prst="rect">
            <a:avLst/>
          </a:prstGeom>
          <a:noFill/>
        </p:spPr>
        <p:txBody>
          <a:bodyPr wrap="square">
            <a:spAutoFit/>
          </a:bodyPr>
          <a:lstStyle/>
          <a:p>
            <a:pPr marL="0" marR="0" lvl="0" indent="0" algn="ctr" defTabSz="914400" rtl="0" eaLnBrk="1" fontAlgn="auto" latinLnBrk="0" hangingPunct="1">
              <a:spcBef>
                <a:spcPts val="0"/>
              </a:spcBef>
              <a:spcAft>
                <a:spcPts val="0"/>
              </a:spcAft>
              <a:buClr>
                <a:srgbClr val="000000"/>
              </a:buClr>
              <a:buSzTx/>
              <a:buFont typeface="Arial"/>
              <a:buNone/>
              <a:tabLst/>
              <a:defRPr/>
            </a:pPr>
            <a:r>
              <a:rPr kumimoji="0" lang="it" sz="2000" b="0" i="0" u="none" strike="noStrike" kern="0" cap="none" spc="0" normalizeH="0" baseline="0" noProof="0" dirty="0">
                <a:ln>
                  <a:noFill/>
                </a:ln>
                <a:solidFill>
                  <a:schemeClr val="bg1"/>
                </a:solidFill>
                <a:effectLst/>
                <a:uLnTx/>
                <a:uFillTx/>
                <a:latin typeface="Titilium"/>
                <a:ea typeface="Open Sans" panose="020B0606030504020204" pitchFamily="34" charset="0"/>
                <a:cs typeface="Poppins" panose="00000500000000000000" pitchFamily="2" charset="0"/>
                <a:sym typeface="Roboto"/>
              </a:rPr>
              <a:t>Realizzato nell’ambito del progetto </a:t>
            </a:r>
          </a:p>
          <a:p>
            <a:pPr marL="0" marR="0" lvl="0" indent="0" algn="ctr" defTabSz="914400" rtl="0" eaLnBrk="1" fontAlgn="auto" latinLnBrk="0" hangingPunct="1">
              <a:spcBef>
                <a:spcPts val="0"/>
              </a:spcBef>
              <a:spcAft>
                <a:spcPts val="0"/>
              </a:spcAft>
              <a:buClr>
                <a:srgbClr val="000000"/>
              </a:buClr>
              <a:buSzTx/>
              <a:buFont typeface="Arial"/>
              <a:buNone/>
              <a:tabLst/>
              <a:defRPr/>
            </a:pPr>
            <a:r>
              <a:rPr kumimoji="0" lang="it" sz="2000" b="0" i="0" u="none" strike="noStrike" kern="0" cap="none" spc="0" normalizeH="0" baseline="0" noProof="0" dirty="0">
                <a:ln>
                  <a:noFill/>
                </a:ln>
                <a:solidFill>
                  <a:schemeClr val="bg1"/>
                </a:solidFill>
                <a:effectLst/>
                <a:uLnTx/>
                <a:uFillTx/>
                <a:latin typeface="Titilium"/>
                <a:ea typeface="Open Sans" panose="020B0606030504020204" pitchFamily="34" charset="0"/>
                <a:cs typeface="Poppins" panose="00000500000000000000" pitchFamily="2" charset="0"/>
                <a:sym typeface="Roboto"/>
              </a:rPr>
              <a:t>«</a:t>
            </a:r>
            <a:r>
              <a:rPr kumimoji="0" lang="it-IT" sz="2000" b="1" i="0" u="none" strike="noStrike" kern="0" cap="none" spc="0" normalizeH="0" baseline="0" noProof="0" dirty="0">
                <a:ln>
                  <a:noFill/>
                </a:ln>
                <a:solidFill>
                  <a:schemeClr val="bg1"/>
                </a:solidFill>
                <a:effectLst/>
                <a:uLnTx/>
                <a:uFillTx/>
                <a:latin typeface="Titilium"/>
                <a:ea typeface="Open Sans" panose="020B0606030504020204" pitchFamily="34" charset="0"/>
                <a:cs typeface="Poppins" panose="00000500000000000000" pitchFamily="2" charset="0"/>
                <a:sym typeface="Roboto"/>
              </a:rPr>
              <a:t>Rafforzare le competenze per la transizione ecologica e amministrativa</a:t>
            </a:r>
            <a:br>
              <a:rPr lang="it-IT" sz="2000" b="1" kern="0" dirty="0">
                <a:solidFill>
                  <a:schemeClr val="bg1"/>
                </a:solidFill>
                <a:latin typeface="Titilium"/>
                <a:ea typeface="Open Sans" panose="020B0606030504020204" pitchFamily="34" charset="0"/>
                <a:cs typeface="Poppins" panose="00000500000000000000" pitchFamily="2" charset="0"/>
                <a:sym typeface="Roboto"/>
              </a:rPr>
            </a:br>
            <a:r>
              <a:rPr kumimoji="0" lang="it-IT" sz="2000" b="1" i="0" u="none" strike="noStrike" kern="0" cap="none" spc="0" normalizeH="0" baseline="0" noProof="0" dirty="0">
                <a:ln>
                  <a:noFill/>
                </a:ln>
                <a:solidFill>
                  <a:schemeClr val="bg1"/>
                </a:solidFill>
                <a:effectLst/>
                <a:uLnTx/>
                <a:uFillTx/>
                <a:latin typeface="Titilium"/>
                <a:ea typeface="Open Sans" panose="020B0606030504020204" pitchFamily="34" charset="0"/>
                <a:cs typeface="Poppins" panose="00000500000000000000" pitchFamily="2" charset="0"/>
                <a:sym typeface="Roboto"/>
              </a:rPr>
              <a:t>e per l’innovazione della PA</a:t>
            </a:r>
            <a:r>
              <a:rPr kumimoji="0" lang="it-IT" sz="2000" b="0" i="0" u="none" strike="noStrike" kern="0" cap="none" spc="0" normalizeH="0" baseline="0" noProof="0" dirty="0">
                <a:ln>
                  <a:noFill/>
                </a:ln>
                <a:solidFill>
                  <a:schemeClr val="bg1"/>
                </a:solidFill>
                <a:effectLst/>
                <a:uLnTx/>
                <a:uFillTx/>
                <a:latin typeface="Titilium"/>
                <a:ea typeface="Open Sans" panose="020B0606030504020204" pitchFamily="34" charset="0"/>
                <a:cs typeface="Poppins" panose="00000500000000000000" pitchFamily="2" charset="0"/>
                <a:sym typeface="Roboto"/>
              </a:rPr>
              <a:t>»</a:t>
            </a:r>
          </a:p>
          <a:p>
            <a:pPr marL="0" marR="0" lvl="0" indent="0" algn="ctr" defTabSz="914400" rtl="0" eaLnBrk="1" fontAlgn="auto" latinLnBrk="0" hangingPunct="1">
              <a:spcBef>
                <a:spcPts val="0"/>
              </a:spcBef>
              <a:spcAft>
                <a:spcPts val="0"/>
              </a:spcAft>
              <a:buClr>
                <a:srgbClr val="000000"/>
              </a:buClr>
              <a:buSzTx/>
              <a:buFont typeface="Arial"/>
              <a:buNone/>
              <a:tabLst/>
              <a:defRPr/>
            </a:pPr>
            <a:endParaRPr kumimoji="0" lang="it-IT" sz="2000" b="0" i="0" u="none" strike="noStrike" kern="0" cap="none" spc="0" normalizeH="0" baseline="0" noProof="0" dirty="0">
              <a:ln>
                <a:noFill/>
              </a:ln>
              <a:solidFill>
                <a:schemeClr val="bg1"/>
              </a:solidFill>
              <a:effectLst/>
              <a:uLnTx/>
              <a:uFillTx/>
              <a:latin typeface="Titilium"/>
              <a:ea typeface="Open Sans" panose="020B0606030504020204" pitchFamily="34" charset="0"/>
              <a:cs typeface="Poppins" panose="00000500000000000000" pitchFamily="2" charset="0"/>
              <a:sym typeface="Roboto"/>
            </a:endParaRPr>
          </a:p>
          <a:p>
            <a:pPr marL="0" marR="0" lvl="0" indent="0" algn="ctr" defTabSz="914400" rtl="0" eaLnBrk="1" fontAlgn="auto" latinLnBrk="0" hangingPunct="1">
              <a:spcBef>
                <a:spcPts val="0"/>
              </a:spcBef>
              <a:spcAft>
                <a:spcPts val="0"/>
              </a:spcAft>
              <a:buClr>
                <a:srgbClr val="000000"/>
              </a:buClr>
              <a:buSzTx/>
              <a:buFont typeface="Arial"/>
              <a:buNone/>
              <a:tabLst/>
              <a:defRPr/>
            </a:pPr>
            <a:r>
              <a:rPr kumimoji="0" lang="it-IT" sz="2000" b="1" i="0" u="none" strike="noStrike" kern="0" cap="none" spc="0" normalizeH="0" baseline="0" noProof="0" dirty="0">
                <a:ln>
                  <a:noFill/>
                </a:ln>
                <a:solidFill>
                  <a:schemeClr val="bg1"/>
                </a:solidFill>
                <a:effectLst/>
                <a:uLnTx/>
                <a:uFillTx/>
                <a:latin typeface="Titilium"/>
                <a:ea typeface="Open Sans" panose="020B0606030504020204" pitchFamily="34" charset="0"/>
                <a:cs typeface="Poppins" panose="00000500000000000000" pitchFamily="2" charset="0"/>
                <a:sym typeface="Roboto"/>
              </a:rPr>
              <a:t>Piano Nazionale di Ripresa e Resilienza </a:t>
            </a:r>
          </a:p>
          <a:p>
            <a:pPr marL="0" marR="0" lvl="0" indent="0" algn="ctr" defTabSz="914400" rtl="0" eaLnBrk="1" fontAlgn="auto" latinLnBrk="0" hangingPunct="1">
              <a:spcBef>
                <a:spcPts val="0"/>
              </a:spcBef>
              <a:spcAft>
                <a:spcPts val="0"/>
              </a:spcAft>
              <a:buClr>
                <a:srgbClr val="000000"/>
              </a:buClr>
              <a:buSzTx/>
              <a:buFont typeface="Arial"/>
              <a:buNone/>
              <a:tabLst/>
              <a:defRPr/>
            </a:pPr>
            <a:r>
              <a:rPr kumimoji="0" lang="it-IT" sz="2000" b="1" i="0" u="none" strike="noStrike" kern="0" cap="none" spc="0" normalizeH="0" baseline="0" noProof="0" dirty="0">
                <a:ln>
                  <a:noFill/>
                </a:ln>
                <a:solidFill>
                  <a:schemeClr val="bg1"/>
                </a:solidFill>
                <a:effectLst/>
                <a:uLnTx/>
                <a:uFillTx/>
                <a:latin typeface="Titilium"/>
                <a:ea typeface="Open Sans" panose="020B0606030504020204" pitchFamily="34" charset="0"/>
                <a:cs typeface="Poppins" panose="00000500000000000000" pitchFamily="2" charset="0"/>
                <a:sym typeface="Roboto"/>
              </a:rPr>
              <a:t>M1C1 - Sub-investimento 2.3.1 – Titolo progetto di riferimento: </a:t>
            </a:r>
          </a:p>
          <a:p>
            <a:pPr marL="0" marR="0" lvl="0" indent="0" algn="ctr" defTabSz="914400" rtl="0" eaLnBrk="1" fontAlgn="auto" latinLnBrk="0" hangingPunct="1">
              <a:spcBef>
                <a:spcPts val="0"/>
              </a:spcBef>
              <a:spcAft>
                <a:spcPts val="0"/>
              </a:spcAft>
              <a:buClr>
                <a:srgbClr val="000000"/>
              </a:buClr>
              <a:buSzTx/>
              <a:buFont typeface="Arial"/>
              <a:buNone/>
              <a:tabLst/>
              <a:defRPr/>
            </a:pPr>
            <a:r>
              <a:rPr kumimoji="0" lang="it-IT" sz="2000" b="0" i="0" u="none" strike="noStrike" kern="0" cap="none" spc="0" normalizeH="0" baseline="0" noProof="0" dirty="0">
                <a:ln>
                  <a:noFill/>
                </a:ln>
                <a:solidFill>
                  <a:schemeClr val="bg1"/>
                </a:solidFill>
                <a:effectLst/>
                <a:uLnTx/>
                <a:uFillTx/>
                <a:latin typeface="Titilium"/>
                <a:ea typeface="Open Sans" panose="020B0606030504020204" pitchFamily="34" charset="0"/>
                <a:cs typeface="Poppins" panose="00000500000000000000" pitchFamily="2" charset="0"/>
                <a:sym typeface="Roboto"/>
              </a:rPr>
              <a:t>Investimenti in istruzione e formazione – Servizi e soluzioni tecnologiche </a:t>
            </a:r>
          </a:p>
          <a:p>
            <a:pPr marL="0" marR="0" lvl="0" indent="0" algn="ctr" defTabSz="914400" rtl="0" eaLnBrk="1" fontAlgn="auto" latinLnBrk="0" hangingPunct="1">
              <a:spcBef>
                <a:spcPts val="0"/>
              </a:spcBef>
              <a:spcAft>
                <a:spcPts val="0"/>
              </a:spcAft>
              <a:buClr>
                <a:srgbClr val="000000"/>
              </a:buClr>
              <a:buSzTx/>
              <a:buFont typeface="Arial"/>
              <a:buNone/>
              <a:tabLst/>
              <a:defRPr/>
            </a:pPr>
            <a:r>
              <a:rPr kumimoji="0" lang="it-IT" sz="2000" b="0" i="0" u="none" strike="noStrike" kern="0" cap="none" spc="0" normalizeH="0" baseline="0" noProof="0" dirty="0">
                <a:ln>
                  <a:noFill/>
                </a:ln>
                <a:solidFill>
                  <a:schemeClr val="bg1"/>
                </a:solidFill>
                <a:effectLst/>
                <a:uLnTx/>
                <a:uFillTx/>
                <a:latin typeface="Titilium"/>
                <a:ea typeface="Open Sans" panose="020B0606030504020204" pitchFamily="34" charset="0"/>
                <a:cs typeface="Poppins" panose="00000500000000000000" pitchFamily="2" charset="0"/>
                <a:sym typeface="Roboto"/>
              </a:rPr>
              <a:t>a supporto dello sviluppo del capitale umano delle Pubbliche Amministrazioni</a:t>
            </a:r>
          </a:p>
        </p:txBody>
      </p:sp>
      <p:pic>
        <p:nvPicPr>
          <p:cNvPr id="3" name="Picture 2" descr="Formez, al servizio della PA">
            <a:extLst>
              <a:ext uri="{FF2B5EF4-FFF2-40B4-BE49-F238E27FC236}">
                <a16:creationId xmlns:a16="http://schemas.microsoft.com/office/drawing/2014/main" id="{A4D91B39-AA86-5EE4-E7FC-94CBE323315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501633" y="91424"/>
            <a:ext cx="1990945" cy="943367"/>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4" descr="Presidenza del Consiglio dei Ministri, Dipartimento della Funzione Pubblica">
            <a:extLst>
              <a:ext uri="{FF2B5EF4-FFF2-40B4-BE49-F238E27FC236}">
                <a16:creationId xmlns:a16="http://schemas.microsoft.com/office/drawing/2014/main" id="{1624B19B-BF61-A2AC-C503-3CDFE6072104}"/>
              </a:ext>
            </a:extLst>
          </p:cNvPr>
          <p:cNvPicPr>
            <a:picLocks noChangeAspect="1" noChangeArrowheads="1"/>
          </p:cNvPicPr>
          <p:nvPr userDrawn="1"/>
        </p:nvPicPr>
        <p:blipFill>
          <a:blip r:embed="rId3">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5394926" y="-145615"/>
            <a:ext cx="2103520" cy="140234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5" descr="Finanziato dall'Unione europea, NextGeneratioEU">
            <a:extLst>
              <a:ext uri="{FF2B5EF4-FFF2-40B4-BE49-F238E27FC236}">
                <a16:creationId xmlns:a16="http://schemas.microsoft.com/office/drawing/2014/main" id="{A3BD5F6F-ABFD-B5E5-A331-7C4CF94FC3DC}"/>
              </a:ext>
            </a:extLst>
          </p:cNvPr>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2937797" y="105510"/>
            <a:ext cx="2473362" cy="9093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4217683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5" name="Rettangolo 14">
            <a:extLst>
              <a:ext uri="{FF2B5EF4-FFF2-40B4-BE49-F238E27FC236}">
                <a16:creationId xmlns:a16="http://schemas.microsoft.com/office/drawing/2014/main" id="{B6CEAC13-621C-FEF2-2AAD-A8167EBFA8AE}"/>
              </a:ext>
            </a:extLst>
          </p:cNvPr>
          <p:cNvSpPr/>
          <p:nvPr userDrawn="1"/>
        </p:nvSpPr>
        <p:spPr>
          <a:xfrm>
            <a:off x="0" y="6518948"/>
            <a:ext cx="12192000" cy="364617"/>
          </a:xfrm>
          <a:prstGeom prst="rect">
            <a:avLst/>
          </a:prstGeom>
          <a:solidFill>
            <a:srgbClr val="053F82"/>
          </a:solidFill>
          <a:ln>
            <a:noFill/>
          </a:ln>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1219170" rtl="0" eaLnBrk="1" fontAlgn="base" latinLnBrk="0" hangingPunct="1">
              <a:lnSpc>
                <a:spcPct val="100000"/>
              </a:lnSpc>
              <a:spcBef>
                <a:spcPct val="0"/>
              </a:spcBef>
              <a:spcAft>
                <a:spcPct val="0"/>
              </a:spcAft>
              <a:buClrTx/>
              <a:buSzTx/>
              <a:buFontTx/>
              <a:buNone/>
              <a:tabLst/>
              <a:defRPr/>
            </a:pPr>
            <a:endParaRPr kumimoji="0" lang="en-GB" sz="3467" b="0" i="0" u="none" strike="noStrike" kern="1200" cap="none" spc="0" normalizeH="0" baseline="0" noProof="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sp>
        <p:nvSpPr>
          <p:cNvPr id="2" name="Segnaposto titolo 1">
            <a:extLst>
              <a:ext uri="{FF2B5EF4-FFF2-40B4-BE49-F238E27FC236}">
                <a16:creationId xmlns:a16="http://schemas.microsoft.com/office/drawing/2014/main" id="{41FF9603-F2F5-77A4-878C-1C86FA99EFF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E391E5BF-DDFB-A551-DFAC-6E67C718B50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numero diapositiva 5">
            <a:extLst>
              <a:ext uri="{FF2B5EF4-FFF2-40B4-BE49-F238E27FC236}">
                <a16:creationId xmlns:a16="http://schemas.microsoft.com/office/drawing/2014/main" id="{046825D8-E898-5DD9-D48D-BFAFA40B9872}"/>
              </a:ext>
            </a:extLst>
          </p:cNvPr>
          <p:cNvSpPr>
            <a:spLocks noGrp="1"/>
          </p:cNvSpPr>
          <p:nvPr>
            <p:ph type="sldNum" sz="quarter" idx="4"/>
          </p:nvPr>
        </p:nvSpPr>
        <p:spPr>
          <a:xfrm>
            <a:off x="8610600" y="6518440"/>
            <a:ext cx="2743200" cy="365125"/>
          </a:xfrm>
          <a:prstGeom prst="rect">
            <a:avLst/>
          </a:prstGeom>
        </p:spPr>
        <p:txBody>
          <a:bodyPr vert="horz" lIns="91440" tIns="45720" rIns="91440" bIns="45720" rtlCol="0" anchor="ctr"/>
          <a:lstStyle>
            <a:lvl1pPr algn="r">
              <a:defRPr sz="1200" b="1">
                <a:solidFill>
                  <a:schemeClr val="bg1"/>
                </a:solidFill>
                <a:latin typeface="Calibri" panose="020F0502020204030204" pitchFamily="34" charset="0"/>
                <a:ea typeface="Calibri" panose="020F0502020204030204" pitchFamily="34" charset="0"/>
                <a:cs typeface="Calibri" panose="020F0502020204030204" pitchFamily="34" charset="0"/>
              </a:defRPr>
            </a:lvl1pPr>
          </a:lstStyle>
          <a:p>
            <a:fld id="{056095FA-1406-467F-B0DE-8585D650A8F4}" type="slidenum">
              <a:rPr lang="it-IT" smtClean="0"/>
              <a:pPr/>
              <a:t>‹N›</a:t>
            </a:fld>
            <a:endParaRPr lang="it-IT" dirty="0"/>
          </a:p>
        </p:txBody>
      </p:sp>
    </p:spTree>
    <p:extLst>
      <p:ext uri="{BB962C8B-B14F-4D97-AF65-F5344CB8AC3E}">
        <p14:creationId xmlns:p14="http://schemas.microsoft.com/office/powerpoint/2010/main" val="22052799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Lst>
  <p:hf hdr="0" ftr="0" dt="0"/>
  <p:txStyles>
    <p:titleStyle>
      <a:lvl1pPr algn="l" defTabSz="914400" rtl="0" eaLnBrk="1" latinLnBrk="0" hangingPunct="1">
        <a:lnSpc>
          <a:spcPct val="90000"/>
        </a:lnSpc>
        <a:spcBef>
          <a:spcPct val="0"/>
        </a:spcBef>
        <a:buNone/>
        <a:defRPr sz="4400" kern="1200">
          <a:solidFill>
            <a:schemeClr val="tx1"/>
          </a:solidFill>
          <a:latin typeface="Calibri" panose="020F0502020204030204" pitchFamily="34" charset="0"/>
          <a:ea typeface="Calibri" panose="020F0502020204030204" pitchFamily="34" charset="0"/>
          <a:cs typeface="Calibri" panose="020F050202020403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Calibri" panose="020F0502020204030204" pitchFamily="34" charset="0"/>
          <a:ea typeface="Calibri" panose="020F0502020204030204" pitchFamily="34" charset="0"/>
          <a:cs typeface="Calibri" panose="020F050202020403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Calibri" panose="020F0502020204030204" pitchFamily="34" charset="0"/>
          <a:ea typeface="Calibri" panose="020F0502020204030204" pitchFamily="34" charset="0"/>
          <a:cs typeface="Calibri" panose="020F050202020403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libri" panose="020F0502020204030204" pitchFamily="34" charset="0"/>
          <a:ea typeface="Calibri" panose="020F0502020204030204" pitchFamily="34" charset="0"/>
          <a:cs typeface="Calibri" panose="020F050202020403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alibri" panose="020F0502020204030204" pitchFamily="34" charset="0"/>
          <a:ea typeface="Calibri" panose="020F0502020204030204" pitchFamily="34" charset="0"/>
          <a:cs typeface="Calibri" panose="020F050202020403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alibri" panose="020F0502020204030204" pitchFamily="34" charset="0"/>
          <a:ea typeface="Calibri" panose="020F0502020204030204" pitchFamily="34" charset="0"/>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hyperlink" Target="https://www.normattiva.it/uri-res/N2Ls?urn:nir:stato:legge:2012-12-24;234" TargetMode="Externa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hyperlink" Target="https://www.affarieuropei.gov.it/media/7352/dm-23-novembre-2023.pdf" TargetMode="Externa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hyperlink" Target="https://www.normattiva.it/uri-res/N2Ls?urn:nir:stato:legge:2012-12-24;234" TargetMode="Externa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4C7826-5337-C5AF-78FB-424722ECB0CE}"/>
            </a:ext>
          </a:extLst>
        </p:cNvPr>
        <p:cNvGrpSpPr/>
        <p:nvPr/>
      </p:nvGrpSpPr>
      <p:grpSpPr>
        <a:xfrm>
          <a:off x="0" y="0"/>
          <a:ext cx="0" cy="0"/>
          <a:chOff x="0" y="0"/>
          <a:chExt cx="0" cy="0"/>
        </a:xfrm>
      </p:grpSpPr>
      <p:pic>
        <p:nvPicPr>
          <p:cNvPr id="5" name="Picture 2" descr="Formez, al servizio della PA">
            <a:extLst>
              <a:ext uri="{FF2B5EF4-FFF2-40B4-BE49-F238E27FC236}">
                <a16:creationId xmlns:a16="http://schemas.microsoft.com/office/drawing/2014/main" id="{171BBA31-EAF9-7F3D-AE4F-54B5BDA1CDC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35107" y="339051"/>
            <a:ext cx="1990945" cy="943367"/>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 descr="Presidenza del Consiglio dei Ministri, Dipartimento della Funzione Pubblica">
            <a:extLst>
              <a:ext uri="{FF2B5EF4-FFF2-40B4-BE49-F238E27FC236}">
                <a16:creationId xmlns:a16="http://schemas.microsoft.com/office/drawing/2014/main" id="{1795DEC6-48E0-7CCF-5033-A4855CD7BEA3}"/>
              </a:ext>
            </a:extLst>
          </p:cNvPr>
          <p:cNvPicPr>
            <a:picLocks noChangeAspect="1" noChangeArrowheads="1"/>
          </p:cNvPicPr>
          <p:nvPr/>
        </p:nvPicPr>
        <p:blipFill>
          <a:blip r:embed="rId4">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5228400" y="102012"/>
            <a:ext cx="2103520" cy="140234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5" descr="Finanziato dall'Unione europea, NextGeneratioEU">
            <a:extLst>
              <a:ext uri="{FF2B5EF4-FFF2-40B4-BE49-F238E27FC236}">
                <a16:creationId xmlns:a16="http://schemas.microsoft.com/office/drawing/2014/main" id="{FB6AB214-03C5-4346-9391-FC9BD092951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71271" y="353137"/>
            <a:ext cx="2473362" cy="909322"/>
          </a:xfrm>
          <a:prstGeom prst="rect">
            <a:avLst/>
          </a:prstGeom>
          <a:noFill/>
          <a:extLst>
            <a:ext uri="{909E8E84-426E-40DD-AFC4-6F175D3DCCD1}">
              <a14:hiddenFill xmlns:a14="http://schemas.microsoft.com/office/drawing/2010/main">
                <a:solidFill>
                  <a:srgbClr val="FFFFFF"/>
                </a:solidFill>
              </a14:hiddenFill>
            </a:ext>
          </a:extLst>
        </p:spPr>
      </p:pic>
      <p:sp>
        <p:nvSpPr>
          <p:cNvPr id="8" name="CasellaDiTesto 7">
            <a:extLst>
              <a:ext uri="{FF2B5EF4-FFF2-40B4-BE49-F238E27FC236}">
                <a16:creationId xmlns:a16="http://schemas.microsoft.com/office/drawing/2014/main" id="{2C73F87A-67A7-591E-B550-7C28FDD9499E}"/>
              </a:ext>
            </a:extLst>
          </p:cNvPr>
          <p:cNvSpPr txBox="1"/>
          <p:nvPr/>
        </p:nvSpPr>
        <p:spPr>
          <a:xfrm>
            <a:off x="1385846" y="1755484"/>
            <a:ext cx="3344693" cy="523220"/>
          </a:xfrm>
          <a:prstGeom prst="rect">
            <a:avLst/>
          </a:prstGeom>
          <a:noFill/>
        </p:spPr>
        <p:txBody>
          <a:bodyPr wrap="square">
            <a:spAutoFit/>
          </a:bodyPr>
          <a:lstStyle/>
          <a:p>
            <a:pPr marL="0" marR="0" lvl="0" indent="0" defTabSz="914400" rtl="0" eaLnBrk="1" fontAlgn="base" latinLnBrk="0" hangingPunct="1">
              <a:lnSpc>
                <a:spcPct val="100000"/>
              </a:lnSpc>
              <a:spcBef>
                <a:spcPts val="600"/>
              </a:spcBef>
              <a:spcAft>
                <a:spcPts val="600"/>
              </a:spcAft>
              <a:buClrTx/>
              <a:buSzTx/>
              <a:buFontTx/>
              <a:buNone/>
              <a:tabLst/>
              <a:defRPr/>
            </a:pPr>
            <a:r>
              <a:rPr lang="it-IT" sz="2800" dirty="0">
                <a:solidFill>
                  <a:srgbClr val="053F82"/>
                </a:solidFill>
                <a:latin typeface="Titilium"/>
              </a:rPr>
              <a:t>Webinar</a:t>
            </a:r>
            <a:endParaRPr kumimoji="0" lang="it-IT" sz="2800" i="0" u="none" strike="noStrike" kern="1200" cap="none" spc="0" normalizeH="0" baseline="0" noProof="0" dirty="0">
              <a:ln>
                <a:noFill/>
              </a:ln>
              <a:solidFill>
                <a:srgbClr val="053F82"/>
              </a:solidFill>
              <a:effectLst/>
              <a:uLnTx/>
              <a:uFillTx/>
              <a:latin typeface="Titilium"/>
            </a:endParaRPr>
          </a:p>
        </p:txBody>
      </p:sp>
      <p:sp>
        <p:nvSpPr>
          <p:cNvPr id="11" name="Rettangolo 10">
            <a:extLst>
              <a:ext uri="{FF2B5EF4-FFF2-40B4-BE49-F238E27FC236}">
                <a16:creationId xmlns:a16="http://schemas.microsoft.com/office/drawing/2014/main" id="{51067FC1-AB50-96C0-90DE-C1DF4A1E38FE}"/>
              </a:ext>
            </a:extLst>
          </p:cNvPr>
          <p:cNvSpPr/>
          <p:nvPr/>
        </p:nvSpPr>
        <p:spPr>
          <a:xfrm>
            <a:off x="0" y="6518948"/>
            <a:ext cx="12192000" cy="364617"/>
          </a:xfrm>
          <a:prstGeom prst="rect">
            <a:avLst/>
          </a:prstGeom>
          <a:solidFill>
            <a:srgbClr val="053F82"/>
          </a:solidFill>
          <a:ln>
            <a:noFill/>
          </a:ln>
        </p:spPr>
        <p:style>
          <a:lnRef idx="2">
            <a:schemeClr val="dk1"/>
          </a:lnRef>
          <a:fillRef idx="1">
            <a:schemeClr val="lt1"/>
          </a:fillRef>
          <a:effectRef idx="0">
            <a:schemeClr val="dk1"/>
          </a:effectRef>
          <a:fontRef idx="minor">
            <a:schemeClr val="dk1"/>
          </a:fontRef>
        </p:style>
        <p:txBody>
          <a:bodyPr rtlCol="0" anchor="ctr"/>
          <a:lstStyle/>
          <a:p>
            <a:pPr algn="ctr" defTabSz="1219170" fontAlgn="base">
              <a:spcBef>
                <a:spcPct val="0"/>
              </a:spcBef>
              <a:spcAft>
                <a:spcPct val="0"/>
              </a:spcAft>
              <a:defRPr/>
            </a:pPr>
            <a:endParaRPr lang="en-GB" sz="3467">
              <a:solidFill>
                <a:schemeClr val="bg1"/>
              </a:solidFill>
              <a:latin typeface="Calibri"/>
            </a:endParaRPr>
          </a:p>
        </p:txBody>
      </p:sp>
      <p:sp>
        <p:nvSpPr>
          <p:cNvPr id="2" name="Titolo 1">
            <a:extLst>
              <a:ext uri="{FF2B5EF4-FFF2-40B4-BE49-F238E27FC236}">
                <a16:creationId xmlns:a16="http://schemas.microsoft.com/office/drawing/2014/main" id="{9117DB82-98B6-5EFE-6F8E-8506EE2A4CCD}"/>
              </a:ext>
            </a:extLst>
          </p:cNvPr>
          <p:cNvSpPr>
            <a:spLocks noGrp="1"/>
          </p:cNvSpPr>
          <p:nvPr>
            <p:ph type="title"/>
          </p:nvPr>
        </p:nvSpPr>
        <p:spPr>
          <a:xfrm>
            <a:off x="1346518" y="2278704"/>
            <a:ext cx="9675443" cy="2282159"/>
          </a:xfrm>
        </p:spPr>
        <p:txBody>
          <a:bodyPr anchor="ctr">
            <a:normAutofit fontScale="90000"/>
          </a:bodyPr>
          <a:lstStyle/>
          <a:p>
            <a:pPr algn="ctr"/>
            <a:r>
              <a:rPr lang="it-IT" sz="5600" dirty="0"/>
              <a:t>La partecipazione dell’Italia all’Unione europea: la </a:t>
            </a:r>
            <a:r>
              <a:rPr lang="it-IT" sz="5600" dirty="0">
                <a:hlinkClick r:id="rId6"/>
              </a:rPr>
              <a:t>legge 234 del 2012</a:t>
            </a:r>
            <a:endParaRPr lang="it-IT" sz="5600" dirty="0"/>
          </a:p>
        </p:txBody>
      </p:sp>
      <p:sp>
        <p:nvSpPr>
          <p:cNvPr id="3" name="Segnaposto testo 2">
            <a:extLst>
              <a:ext uri="{FF2B5EF4-FFF2-40B4-BE49-F238E27FC236}">
                <a16:creationId xmlns:a16="http://schemas.microsoft.com/office/drawing/2014/main" id="{8B126E7F-69CB-C74B-1E98-3BCAF0B7CDCE}"/>
              </a:ext>
            </a:extLst>
          </p:cNvPr>
          <p:cNvSpPr>
            <a:spLocks noGrp="1"/>
          </p:cNvSpPr>
          <p:nvPr>
            <p:ph type="body" idx="1"/>
          </p:nvPr>
        </p:nvSpPr>
        <p:spPr>
          <a:xfrm>
            <a:off x="1435008" y="4827655"/>
            <a:ext cx="4016728" cy="749453"/>
          </a:xfrm>
        </p:spPr>
        <p:txBody>
          <a:bodyPr/>
          <a:lstStyle/>
          <a:p>
            <a:r>
              <a:rPr lang="it-IT" dirty="0"/>
              <a:t>18 febbraio 2026</a:t>
            </a:r>
          </a:p>
        </p:txBody>
      </p:sp>
    </p:spTree>
    <p:extLst>
      <p:ext uri="{BB962C8B-B14F-4D97-AF65-F5344CB8AC3E}">
        <p14:creationId xmlns:p14="http://schemas.microsoft.com/office/powerpoint/2010/main" val="4186971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137BD70-8AB3-6C9C-38D1-52CDDB154BB1}"/>
              </a:ext>
            </a:extLst>
          </p:cNvPr>
          <p:cNvSpPr>
            <a:spLocks noGrp="1"/>
          </p:cNvSpPr>
          <p:nvPr>
            <p:ph type="title"/>
          </p:nvPr>
        </p:nvSpPr>
        <p:spPr/>
        <p:txBody>
          <a:bodyPr>
            <a:normAutofit/>
          </a:bodyPr>
          <a:lstStyle/>
          <a:p>
            <a:pPr algn="ctr"/>
            <a:r>
              <a:rPr lang="en-US" sz="4000" b="1" dirty="0"/>
              <a:t>ATTI GIURIDICI ADOTTATI DALL’UE (3)</a:t>
            </a:r>
            <a:endParaRPr lang="it-IT" sz="4000" dirty="0"/>
          </a:p>
        </p:txBody>
      </p:sp>
      <p:graphicFrame>
        <p:nvGraphicFramePr>
          <p:cNvPr id="4" name="Segnaposto contenuto 3">
            <a:extLst>
              <a:ext uri="{FF2B5EF4-FFF2-40B4-BE49-F238E27FC236}">
                <a16:creationId xmlns:a16="http://schemas.microsoft.com/office/drawing/2014/main" id="{E26216B2-E46D-A83E-B88C-853AB04A2EE0}"/>
              </a:ext>
            </a:extLst>
          </p:cNvPr>
          <p:cNvGraphicFramePr>
            <a:graphicFrameLocks noGrp="1"/>
          </p:cNvGraphicFramePr>
          <p:nvPr>
            <p:ph idx="1"/>
          </p:nvPr>
        </p:nvGraphicFramePr>
        <p:xfrm>
          <a:off x="1782618" y="1773382"/>
          <a:ext cx="9180000" cy="4398214"/>
        </p:xfrm>
        <a:graphic>
          <a:graphicData uri="http://schemas.openxmlformats.org/drawingml/2006/table">
            <a:tbl>
              <a:tblPr firstRow="1" firstCol="1" lastRow="1" lastCol="1" bandRow="1" bandCol="1">
                <a:tableStyleId>{5C22544A-7EE6-4342-B048-85BDC9FD1C3A}</a:tableStyleId>
              </a:tblPr>
              <a:tblGrid>
                <a:gridCol w="2444665">
                  <a:extLst>
                    <a:ext uri="{9D8B030D-6E8A-4147-A177-3AD203B41FA5}">
                      <a16:colId xmlns:a16="http://schemas.microsoft.com/office/drawing/2014/main" val="1706211783"/>
                    </a:ext>
                  </a:extLst>
                </a:gridCol>
                <a:gridCol w="1837362">
                  <a:extLst>
                    <a:ext uri="{9D8B030D-6E8A-4147-A177-3AD203B41FA5}">
                      <a16:colId xmlns:a16="http://schemas.microsoft.com/office/drawing/2014/main" val="1749919304"/>
                    </a:ext>
                  </a:extLst>
                </a:gridCol>
                <a:gridCol w="1956596">
                  <a:extLst>
                    <a:ext uri="{9D8B030D-6E8A-4147-A177-3AD203B41FA5}">
                      <a16:colId xmlns:a16="http://schemas.microsoft.com/office/drawing/2014/main" val="2579368715"/>
                    </a:ext>
                  </a:extLst>
                </a:gridCol>
                <a:gridCol w="2941377">
                  <a:extLst>
                    <a:ext uri="{9D8B030D-6E8A-4147-A177-3AD203B41FA5}">
                      <a16:colId xmlns:a16="http://schemas.microsoft.com/office/drawing/2014/main" val="4231494977"/>
                    </a:ext>
                  </a:extLst>
                </a:gridCol>
              </a:tblGrid>
              <a:tr h="358551">
                <a:tc>
                  <a:txBody>
                    <a:bodyPr/>
                    <a:lstStyle/>
                    <a:p>
                      <a:pPr indent="180340" algn="l">
                        <a:lnSpc>
                          <a:spcPts val="1500"/>
                        </a:lnSpc>
                        <a:spcBef>
                          <a:spcPts val="900"/>
                        </a:spcBef>
                      </a:pPr>
                      <a:r>
                        <a:rPr lang="it-IT" sz="1600" dirty="0">
                          <a:effectLst/>
                        </a:rPr>
                        <a:t> </a:t>
                      </a:r>
                      <a:r>
                        <a:rPr lang="it-IT" sz="1800" dirty="0">
                          <a:effectLst/>
                        </a:rPr>
                        <a:t>Commission </a:t>
                      </a:r>
                      <a:r>
                        <a:rPr lang="it-IT" sz="1800" dirty="0" err="1">
                          <a:effectLst/>
                        </a:rPr>
                        <a:t>legal</a:t>
                      </a:r>
                      <a:r>
                        <a:rPr lang="it-IT" sz="1800" dirty="0">
                          <a:effectLst/>
                        </a:rPr>
                        <a:t> acts</a:t>
                      </a:r>
                      <a:endParaRPr lang="it-IT" sz="1800" b="1" i="1" dirty="0">
                        <a:effectLst/>
                        <a:latin typeface="Times New Roman" panose="02020603050405020304" pitchFamily="18" charset="0"/>
                      </a:endParaRPr>
                    </a:p>
                  </a:txBody>
                  <a:tcPr marL="68580" marR="68580" marT="0" marB="0" anchor="ctr"/>
                </a:tc>
                <a:tc>
                  <a:txBody>
                    <a:bodyPr/>
                    <a:lstStyle/>
                    <a:p>
                      <a:pPr indent="180340" algn="ctr">
                        <a:lnSpc>
                          <a:spcPts val="1500"/>
                        </a:lnSpc>
                        <a:spcBef>
                          <a:spcPts val="900"/>
                        </a:spcBef>
                      </a:pPr>
                      <a:r>
                        <a:rPr lang="it-IT" sz="1600" dirty="0">
                          <a:effectLst/>
                        </a:rPr>
                        <a:t> </a:t>
                      </a:r>
                      <a:endParaRPr lang="it-IT" sz="1600" b="1" i="1" dirty="0">
                        <a:effectLst/>
                        <a:latin typeface="Times New Roman" panose="02020603050405020304" pitchFamily="18" charset="0"/>
                      </a:endParaRPr>
                    </a:p>
                  </a:txBody>
                  <a:tcPr marL="68580" marR="68580" marT="0" marB="0" anchor="ctr"/>
                </a:tc>
                <a:tc>
                  <a:txBody>
                    <a:bodyPr/>
                    <a:lstStyle/>
                    <a:p>
                      <a:pPr indent="180340" algn="ctr">
                        <a:lnSpc>
                          <a:spcPts val="1500"/>
                        </a:lnSpc>
                        <a:spcBef>
                          <a:spcPts val="900"/>
                        </a:spcBef>
                      </a:pPr>
                      <a:r>
                        <a:rPr lang="it-IT" sz="1600">
                          <a:effectLst/>
                        </a:rPr>
                        <a:t> </a:t>
                      </a:r>
                      <a:endParaRPr lang="it-IT" sz="1600" b="1" i="1">
                        <a:effectLst/>
                        <a:latin typeface="Times New Roman" panose="02020603050405020304" pitchFamily="18" charset="0"/>
                      </a:endParaRPr>
                    </a:p>
                  </a:txBody>
                  <a:tcPr marL="68580" marR="68580" marT="0" marB="0" anchor="ctr"/>
                </a:tc>
                <a:tc>
                  <a:txBody>
                    <a:bodyPr/>
                    <a:lstStyle/>
                    <a:p>
                      <a:pPr indent="180340" algn="ctr">
                        <a:lnSpc>
                          <a:spcPts val="1500"/>
                        </a:lnSpc>
                        <a:spcBef>
                          <a:spcPts val="900"/>
                        </a:spcBef>
                      </a:pPr>
                      <a:r>
                        <a:rPr lang="it-IT" sz="1600">
                          <a:effectLst/>
                          <a:highlight>
                            <a:srgbClr val="FFFF00"/>
                          </a:highlight>
                        </a:rPr>
                        <a:t> </a:t>
                      </a:r>
                      <a:endParaRPr lang="it-IT" sz="1600" b="1" i="1">
                        <a:effectLst/>
                        <a:latin typeface="Times New Roman" panose="02020603050405020304" pitchFamily="18" charset="0"/>
                      </a:endParaRPr>
                    </a:p>
                  </a:txBody>
                  <a:tcPr marL="68580" marR="68580" marT="0" marB="0" anchor="ctr"/>
                </a:tc>
                <a:extLst>
                  <a:ext uri="{0D108BD9-81ED-4DB2-BD59-A6C34878D82A}">
                    <a16:rowId xmlns:a16="http://schemas.microsoft.com/office/drawing/2014/main" val="2073187306"/>
                  </a:ext>
                </a:extLst>
              </a:tr>
              <a:tr h="1603349">
                <a:tc>
                  <a:txBody>
                    <a:bodyPr/>
                    <a:lstStyle/>
                    <a:p>
                      <a:pPr indent="180340" algn="l">
                        <a:lnSpc>
                          <a:spcPts val="1500"/>
                        </a:lnSpc>
                        <a:spcBef>
                          <a:spcPts val="900"/>
                        </a:spcBef>
                      </a:pPr>
                      <a:r>
                        <a:rPr lang="it-IT" sz="1600" dirty="0" err="1">
                          <a:effectLst/>
                        </a:rPr>
                        <a:t>Regulations</a:t>
                      </a:r>
                      <a:endParaRPr lang="it-IT" sz="1600" dirty="0">
                        <a:effectLst/>
                      </a:endParaRPr>
                    </a:p>
                    <a:p>
                      <a:pPr indent="180340" algn="l">
                        <a:lnSpc>
                          <a:spcPts val="1500"/>
                        </a:lnSpc>
                        <a:spcBef>
                          <a:spcPts val="900"/>
                        </a:spcBef>
                      </a:pPr>
                      <a:endParaRPr lang="it-IT" sz="1600" dirty="0">
                        <a:effectLst/>
                      </a:endParaRPr>
                    </a:p>
                    <a:p>
                      <a:pPr indent="180340" algn="just">
                        <a:lnSpc>
                          <a:spcPts val="1500"/>
                        </a:lnSpc>
                        <a:spcBef>
                          <a:spcPts val="300"/>
                        </a:spcBef>
                      </a:pPr>
                      <a:r>
                        <a:rPr lang="it-IT" sz="1600" dirty="0">
                          <a:effectLst/>
                        </a:rPr>
                        <a:t>- </a:t>
                      </a:r>
                      <a:r>
                        <a:rPr lang="it-IT" sz="1600" dirty="0" err="1">
                          <a:effectLst/>
                        </a:rPr>
                        <a:t>Delegated</a:t>
                      </a:r>
                      <a:r>
                        <a:rPr lang="it-IT" sz="1600" dirty="0">
                          <a:effectLst/>
                        </a:rPr>
                        <a:t> Reg</a:t>
                      </a:r>
                    </a:p>
                    <a:p>
                      <a:pPr indent="180340" algn="just">
                        <a:lnSpc>
                          <a:spcPts val="1500"/>
                        </a:lnSpc>
                        <a:spcBef>
                          <a:spcPts val="300"/>
                        </a:spcBef>
                      </a:pPr>
                      <a:r>
                        <a:rPr lang="it-IT" sz="1600" dirty="0">
                          <a:effectLst/>
                        </a:rPr>
                        <a:t>- </a:t>
                      </a:r>
                      <a:r>
                        <a:rPr lang="it-IT" sz="1600" dirty="0" err="1">
                          <a:effectLst/>
                        </a:rPr>
                        <a:t>Implementing</a:t>
                      </a:r>
                      <a:r>
                        <a:rPr lang="it-IT" sz="1600" dirty="0">
                          <a:effectLst/>
                        </a:rPr>
                        <a:t> Reg</a:t>
                      </a:r>
                      <a:endParaRPr lang="it-IT"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180340" algn="ctr">
                        <a:lnSpc>
                          <a:spcPts val="1500"/>
                        </a:lnSpc>
                        <a:spcBef>
                          <a:spcPts val="300"/>
                        </a:spcBef>
                      </a:pPr>
                      <a:r>
                        <a:rPr lang="it-IT" sz="1600" dirty="0">
                          <a:effectLst/>
                        </a:rPr>
                        <a:t>5.833</a:t>
                      </a:r>
                    </a:p>
                    <a:p>
                      <a:pPr indent="180340" algn="ctr">
                        <a:lnSpc>
                          <a:spcPts val="1500"/>
                        </a:lnSpc>
                        <a:spcBef>
                          <a:spcPts val="900"/>
                        </a:spcBef>
                      </a:pPr>
                      <a:endParaRPr lang="it-IT" sz="1600" dirty="0">
                        <a:effectLst/>
                      </a:endParaRPr>
                    </a:p>
                    <a:p>
                      <a:pPr indent="180340" algn="ctr">
                        <a:lnSpc>
                          <a:spcPts val="1500"/>
                        </a:lnSpc>
                        <a:spcBef>
                          <a:spcPts val="900"/>
                        </a:spcBef>
                      </a:pPr>
                      <a:r>
                        <a:rPr lang="it-IT" sz="1600" dirty="0">
                          <a:effectLst/>
                        </a:rPr>
                        <a:t>134</a:t>
                      </a:r>
                    </a:p>
                    <a:p>
                      <a:pPr indent="180340" algn="ctr">
                        <a:lnSpc>
                          <a:spcPts val="1500"/>
                        </a:lnSpc>
                        <a:spcBef>
                          <a:spcPts val="900"/>
                        </a:spcBef>
                      </a:pPr>
                      <a:r>
                        <a:rPr lang="it-IT" sz="1600" dirty="0">
                          <a:effectLst/>
                        </a:rPr>
                        <a:t>2.973</a:t>
                      </a:r>
                      <a:endParaRPr lang="it-IT" sz="1600" b="1" i="1" dirty="0">
                        <a:effectLst/>
                        <a:latin typeface="Times New Roman" panose="02020603050405020304" pitchFamily="18" charset="0"/>
                      </a:endParaRPr>
                    </a:p>
                  </a:txBody>
                  <a:tcPr marL="68580" marR="68580" marT="0" marB="0" anchor="ctr"/>
                </a:tc>
                <a:tc>
                  <a:txBody>
                    <a:bodyPr/>
                    <a:lstStyle/>
                    <a:p>
                      <a:pPr indent="23495" algn="ctr">
                        <a:lnSpc>
                          <a:spcPts val="1500"/>
                        </a:lnSpc>
                        <a:spcBef>
                          <a:spcPts val="300"/>
                        </a:spcBef>
                      </a:pPr>
                      <a:r>
                        <a:rPr lang="it-IT" sz="1600" dirty="0">
                          <a:effectLst/>
                        </a:rPr>
                        <a:t>4.986</a:t>
                      </a:r>
                    </a:p>
                    <a:p>
                      <a:pPr indent="23495" algn="ctr">
                        <a:lnSpc>
                          <a:spcPts val="1500"/>
                        </a:lnSpc>
                        <a:spcBef>
                          <a:spcPts val="300"/>
                        </a:spcBef>
                      </a:pPr>
                      <a:endParaRPr lang="it-IT" sz="1600" dirty="0">
                        <a:effectLst/>
                      </a:endParaRPr>
                    </a:p>
                    <a:p>
                      <a:pPr indent="23495" algn="ctr">
                        <a:lnSpc>
                          <a:spcPts val="1500"/>
                        </a:lnSpc>
                        <a:spcBef>
                          <a:spcPts val="300"/>
                        </a:spcBef>
                      </a:pPr>
                      <a:r>
                        <a:rPr lang="it-IT" sz="1600" dirty="0">
                          <a:effectLst/>
                        </a:rPr>
                        <a:t>568</a:t>
                      </a:r>
                    </a:p>
                    <a:p>
                      <a:pPr indent="23495" algn="ctr">
                        <a:lnSpc>
                          <a:spcPts val="1500"/>
                        </a:lnSpc>
                        <a:spcBef>
                          <a:spcPts val="300"/>
                        </a:spcBef>
                      </a:pPr>
                      <a:r>
                        <a:rPr lang="it-IT" sz="1600" dirty="0">
                          <a:effectLst/>
                        </a:rPr>
                        <a:t>3.568</a:t>
                      </a:r>
                      <a:endParaRPr lang="it-IT"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23495" algn="ctr">
                        <a:lnSpc>
                          <a:spcPts val="1500"/>
                        </a:lnSpc>
                        <a:spcBef>
                          <a:spcPts val="300"/>
                        </a:spcBef>
                      </a:pPr>
                      <a:r>
                        <a:rPr lang="it-IT" sz="1600" dirty="0">
                          <a:effectLst/>
                        </a:rPr>
                        <a:t>4.401</a:t>
                      </a:r>
                    </a:p>
                    <a:p>
                      <a:pPr indent="23495" algn="ctr">
                        <a:lnSpc>
                          <a:spcPts val="1500"/>
                        </a:lnSpc>
                        <a:spcBef>
                          <a:spcPts val="300"/>
                        </a:spcBef>
                      </a:pPr>
                      <a:endParaRPr lang="it-IT" sz="1600" dirty="0">
                        <a:effectLst/>
                      </a:endParaRPr>
                    </a:p>
                    <a:p>
                      <a:pPr indent="23495" algn="ctr">
                        <a:lnSpc>
                          <a:spcPts val="1500"/>
                        </a:lnSpc>
                        <a:spcBef>
                          <a:spcPts val="300"/>
                        </a:spcBef>
                      </a:pPr>
                      <a:r>
                        <a:rPr lang="it-IT" sz="1600" dirty="0">
                          <a:effectLst/>
                        </a:rPr>
                        <a:t>804</a:t>
                      </a:r>
                    </a:p>
                    <a:p>
                      <a:pPr indent="23495" algn="ctr">
                        <a:lnSpc>
                          <a:spcPts val="1500"/>
                        </a:lnSpc>
                        <a:spcBef>
                          <a:spcPts val="300"/>
                        </a:spcBef>
                      </a:pPr>
                      <a:r>
                        <a:rPr lang="it-IT" sz="1600" dirty="0">
                          <a:effectLst/>
                        </a:rPr>
                        <a:t>3129</a:t>
                      </a:r>
                      <a:endParaRPr lang="it-IT"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976191746"/>
                  </a:ext>
                </a:extLst>
              </a:tr>
              <a:tr h="1144536">
                <a:tc>
                  <a:txBody>
                    <a:bodyPr/>
                    <a:lstStyle/>
                    <a:p>
                      <a:pPr indent="180340" algn="l">
                        <a:lnSpc>
                          <a:spcPts val="1500"/>
                        </a:lnSpc>
                        <a:spcBef>
                          <a:spcPts val="900"/>
                        </a:spcBef>
                      </a:pPr>
                      <a:r>
                        <a:rPr lang="it-IT" sz="1600" dirty="0" err="1">
                          <a:effectLst/>
                        </a:rPr>
                        <a:t>Directives</a:t>
                      </a:r>
                      <a:endParaRPr lang="it-IT" sz="1600" dirty="0">
                        <a:effectLst/>
                      </a:endParaRPr>
                    </a:p>
                    <a:p>
                      <a:pPr indent="180340" algn="just">
                        <a:lnSpc>
                          <a:spcPts val="1500"/>
                        </a:lnSpc>
                        <a:spcBef>
                          <a:spcPts val="300"/>
                        </a:spcBef>
                      </a:pPr>
                      <a:r>
                        <a:rPr lang="it-IT" sz="1600" dirty="0">
                          <a:effectLst/>
                        </a:rPr>
                        <a:t>- </a:t>
                      </a:r>
                      <a:r>
                        <a:rPr lang="it-IT" sz="1600" dirty="0" err="1">
                          <a:effectLst/>
                        </a:rPr>
                        <a:t>Delegated</a:t>
                      </a:r>
                      <a:r>
                        <a:rPr lang="it-IT" sz="1600" dirty="0">
                          <a:effectLst/>
                        </a:rPr>
                        <a:t> Dir</a:t>
                      </a:r>
                    </a:p>
                    <a:p>
                      <a:pPr indent="180340" algn="just">
                        <a:lnSpc>
                          <a:spcPts val="1500"/>
                        </a:lnSpc>
                        <a:spcBef>
                          <a:spcPts val="300"/>
                        </a:spcBef>
                      </a:pPr>
                      <a:r>
                        <a:rPr lang="it-IT" sz="1600" dirty="0">
                          <a:effectLst/>
                        </a:rPr>
                        <a:t>- </a:t>
                      </a:r>
                      <a:r>
                        <a:rPr lang="it-IT" sz="1600" dirty="0" err="1">
                          <a:effectLst/>
                        </a:rPr>
                        <a:t>Implementing</a:t>
                      </a:r>
                      <a:r>
                        <a:rPr lang="it-IT" sz="1600" dirty="0">
                          <a:effectLst/>
                        </a:rPr>
                        <a:t> Dir</a:t>
                      </a:r>
                      <a:endParaRPr lang="it-IT"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180340" algn="ctr">
                        <a:lnSpc>
                          <a:spcPts val="1500"/>
                        </a:lnSpc>
                        <a:spcBef>
                          <a:spcPts val="300"/>
                        </a:spcBef>
                      </a:pPr>
                      <a:r>
                        <a:rPr lang="it-IT" sz="1600">
                          <a:effectLst/>
                        </a:rPr>
                        <a:t>284</a:t>
                      </a:r>
                    </a:p>
                    <a:p>
                      <a:pPr indent="180340" algn="ctr">
                        <a:lnSpc>
                          <a:spcPts val="1500"/>
                        </a:lnSpc>
                        <a:spcBef>
                          <a:spcPts val="300"/>
                        </a:spcBef>
                      </a:pPr>
                      <a:r>
                        <a:rPr lang="it-IT" sz="1600">
                          <a:effectLst/>
                        </a:rPr>
                        <a:t>26</a:t>
                      </a:r>
                    </a:p>
                    <a:p>
                      <a:pPr indent="180340" algn="ctr">
                        <a:lnSpc>
                          <a:spcPts val="1500"/>
                        </a:lnSpc>
                        <a:spcBef>
                          <a:spcPts val="300"/>
                        </a:spcBef>
                      </a:pPr>
                      <a:r>
                        <a:rPr lang="it-IT" sz="1600">
                          <a:effectLst/>
                        </a:rPr>
                        <a:t>39</a:t>
                      </a:r>
                      <a:endParaRPr lang="it-IT"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180340" algn="ctr">
                        <a:lnSpc>
                          <a:spcPts val="1500"/>
                        </a:lnSpc>
                        <a:spcBef>
                          <a:spcPts val="300"/>
                        </a:spcBef>
                      </a:pPr>
                      <a:r>
                        <a:rPr lang="it-IT" sz="1600" dirty="0">
                          <a:effectLst/>
                        </a:rPr>
                        <a:t>103</a:t>
                      </a:r>
                    </a:p>
                    <a:p>
                      <a:pPr indent="180340" algn="ctr">
                        <a:lnSpc>
                          <a:spcPts val="1500"/>
                        </a:lnSpc>
                        <a:spcBef>
                          <a:spcPts val="300"/>
                        </a:spcBef>
                      </a:pPr>
                      <a:r>
                        <a:rPr lang="it-IT" sz="1600" dirty="0">
                          <a:effectLst/>
                        </a:rPr>
                        <a:t>32</a:t>
                      </a:r>
                    </a:p>
                    <a:p>
                      <a:pPr indent="180340" algn="ctr">
                        <a:lnSpc>
                          <a:spcPts val="1500"/>
                        </a:lnSpc>
                        <a:spcBef>
                          <a:spcPts val="300"/>
                        </a:spcBef>
                      </a:pPr>
                      <a:r>
                        <a:rPr lang="it-IT" sz="1600" dirty="0">
                          <a:effectLst/>
                        </a:rPr>
                        <a:t>24</a:t>
                      </a:r>
                      <a:endParaRPr lang="it-IT"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180340" algn="ctr">
                        <a:lnSpc>
                          <a:spcPts val="1500"/>
                        </a:lnSpc>
                        <a:spcBef>
                          <a:spcPts val="300"/>
                        </a:spcBef>
                      </a:pPr>
                      <a:r>
                        <a:rPr lang="it-IT" sz="1600" dirty="0">
                          <a:effectLst/>
                        </a:rPr>
                        <a:t>85</a:t>
                      </a:r>
                    </a:p>
                    <a:p>
                      <a:pPr indent="180340" algn="ctr">
                        <a:lnSpc>
                          <a:spcPts val="1500"/>
                        </a:lnSpc>
                        <a:spcBef>
                          <a:spcPts val="300"/>
                        </a:spcBef>
                      </a:pPr>
                      <a:r>
                        <a:rPr lang="it-IT" sz="1600" dirty="0">
                          <a:effectLst/>
                        </a:rPr>
                        <a:t>56 </a:t>
                      </a:r>
                    </a:p>
                    <a:p>
                      <a:pPr indent="180340" algn="ctr">
                        <a:lnSpc>
                          <a:spcPts val="1500"/>
                        </a:lnSpc>
                        <a:spcBef>
                          <a:spcPts val="300"/>
                        </a:spcBef>
                      </a:pPr>
                      <a:r>
                        <a:rPr lang="it-IT" sz="1600" dirty="0">
                          <a:effectLst/>
                        </a:rPr>
                        <a:t>15 </a:t>
                      </a:r>
                      <a:endParaRPr lang="it-IT"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128018452"/>
                  </a:ext>
                </a:extLst>
              </a:tr>
              <a:tr h="1291778">
                <a:tc>
                  <a:txBody>
                    <a:bodyPr/>
                    <a:lstStyle/>
                    <a:p>
                      <a:pPr indent="180340" algn="l">
                        <a:lnSpc>
                          <a:spcPts val="1500"/>
                        </a:lnSpc>
                        <a:spcBef>
                          <a:spcPts val="900"/>
                        </a:spcBef>
                      </a:pPr>
                      <a:r>
                        <a:rPr lang="it-IT" sz="1600" dirty="0" err="1">
                          <a:effectLst/>
                        </a:rPr>
                        <a:t>Decisions</a:t>
                      </a:r>
                      <a:endParaRPr lang="it-IT" sz="1600" dirty="0">
                        <a:effectLst/>
                      </a:endParaRPr>
                    </a:p>
                    <a:p>
                      <a:pPr marL="104140" indent="-104140" algn="l">
                        <a:lnSpc>
                          <a:spcPts val="1500"/>
                        </a:lnSpc>
                        <a:spcBef>
                          <a:spcPts val="300"/>
                        </a:spcBef>
                      </a:pPr>
                      <a:r>
                        <a:rPr lang="it-IT" sz="1600" dirty="0">
                          <a:effectLst/>
                        </a:rPr>
                        <a:t>- </a:t>
                      </a:r>
                      <a:r>
                        <a:rPr lang="it-IT" sz="1600" dirty="0" err="1">
                          <a:effectLst/>
                        </a:rPr>
                        <a:t>Delegated</a:t>
                      </a:r>
                      <a:r>
                        <a:rPr lang="it-IT" sz="1600" dirty="0">
                          <a:effectLst/>
                        </a:rPr>
                        <a:t> </a:t>
                      </a:r>
                      <a:r>
                        <a:rPr lang="it-IT" sz="1600" dirty="0" err="1">
                          <a:effectLst/>
                        </a:rPr>
                        <a:t>dec</a:t>
                      </a:r>
                      <a:endParaRPr lang="it-IT" sz="1600" dirty="0">
                        <a:effectLst/>
                      </a:endParaRPr>
                    </a:p>
                    <a:p>
                      <a:pPr marL="104140" indent="-104140" algn="l">
                        <a:lnSpc>
                          <a:spcPts val="1500"/>
                        </a:lnSpc>
                        <a:spcBef>
                          <a:spcPts val="300"/>
                        </a:spcBef>
                      </a:pPr>
                      <a:r>
                        <a:rPr lang="it-IT" sz="1600" dirty="0">
                          <a:effectLst/>
                        </a:rPr>
                        <a:t>- </a:t>
                      </a:r>
                      <a:r>
                        <a:rPr lang="it-IT" sz="1600" dirty="0" err="1">
                          <a:effectLst/>
                        </a:rPr>
                        <a:t>Implementing</a:t>
                      </a:r>
                      <a:r>
                        <a:rPr lang="it-IT" sz="1600" dirty="0">
                          <a:effectLst/>
                        </a:rPr>
                        <a:t> </a:t>
                      </a:r>
                      <a:r>
                        <a:rPr lang="it-IT" sz="1600" dirty="0" err="1">
                          <a:effectLst/>
                        </a:rPr>
                        <a:t>dec</a:t>
                      </a:r>
                      <a:endParaRPr lang="it-IT"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180340" algn="ctr">
                        <a:lnSpc>
                          <a:spcPts val="1500"/>
                        </a:lnSpc>
                        <a:spcBef>
                          <a:spcPts val="300"/>
                        </a:spcBef>
                      </a:pPr>
                      <a:r>
                        <a:rPr lang="it-IT" sz="1600">
                          <a:effectLst/>
                        </a:rPr>
                        <a:t>3.047</a:t>
                      </a:r>
                    </a:p>
                    <a:p>
                      <a:pPr indent="180340" algn="ctr">
                        <a:lnSpc>
                          <a:spcPts val="1500"/>
                        </a:lnSpc>
                        <a:spcBef>
                          <a:spcPts val="300"/>
                        </a:spcBef>
                      </a:pPr>
                      <a:r>
                        <a:rPr lang="it-IT" sz="1600">
                          <a:effectLst/>
                        </a:rPr>
                        <a:t>4</a:t>
                      </a:r>
                    </a:p>
                    <a:p>
                      <a:pPr indent="180340" algn="ctr">
                        <a:lnSpc>
                          <a:spcPts val="1500"/>
                        </a:lnSpc>
                        <a:spcBef>
                          <a:spcPts val="300"/>
                        </a:spcBef>
                      </a:pPr>
                      <a:r>
                        <a:rPr lang="it-IT" sz="1600">
                          <a:effectLst/>
                        </a:rPr>
                        <a:t>693</a:t>
                      </a:r>
                      <a:endParaRPr lang="it-IT"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180340" algn="ctr">
                        <a:lnSpc>
                          <a:spcPts val="1500"/>
                        </a:lnSpc>
                        <a:spcBef>
                          <a:spcPts val="300"/>
                        </a:spcBef>
                      </a:pPr>
                      <a:r>
                        <a:rPr lang="it-IT" sz="1600" dirty="0">
                          <a:effectLst/>
                        </a:rPr>
                        <a:t>3.484</a:t>
                      </a:r>
                    </a:p>
                    <a:p>
                      <a:pPr indent="180340" algn="ctr">
                        <a:lnSpc>
                          <a:spcPts val="1500"/>
                        </a:lnSpc>
                        <a:spcBef>
                          <a:spcPts val="300"/>
                        </a:spcBef>
                      </a:pPr>
                      <a:r>
                        <a:rPr lang="it-IT" sz="1600" dirty="0">
                          <a:effectLst/>
                        </a:rPr>
                        <a:t>24</a:t>
                      </a:r>
                    </a:p>
                    <a:p>
                      <a:pPr indent="180340" algn="ctr">
                        <a:lnSpc>
                          <a:spcPts val="1500"/>
                        </a:lnSpc>
                        <a:spcBef>
                          <a:spcPts val="300"/>
                        </a:spcBef>
                      </a:pPr>
                      <a:r>
                        <a:rPr lang="it-IT" sz="1600" dirty="0">
                          <a:effectLst/>
                        </a:rPr>
                        <a:t>1.279</a:t>
                      </a:r>
                      <a:endParaRPr lang="it-IT"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180340" algn="ctr">
                        <a:lnSpc>
                          <a:spcPts val="1500"/>
                        </a:lnSpc>
                        <a:spcBef>
                          <a:spcPts val="300"/>
                        </a:spcBef>
                      </a:pPr>
                      <a:r>
                        <a:rPr lang="it-IT" sz="1600" dirty="0">
                          <a:effectLst/>
                        </a:rPr>
                        <a:t>3.539</a:t>
                      </a:r>
                    </a:p>
                    <a:p>
                      <a:pPr indent="180340" algn="ctr">
                        <a:lnSpc>
                          <a:spcPts val="1500"/>
                        </a:lnSpc>
                        <a:spcBef>
                          <a:spcPts val="300"/>
                        </a:spcBef>
                      </a:pPr>
                      <a:r>
                        <a:rPr lang="it-IT" sz="1600" dirty="0">
                          <a:effectLst/>
                        </a:rPr>
                        <a:t>12</a:t>
                      </a:r>
                    </a:p>
                    <a:p>
                      <a:pPr indent="180340" algn="ctr">
                        <a:lnSpc>
                          <a:spcPts val="1500"/>
                        </a:lnSpc>
                        <a:spcBef>
                          <a:spcPts val="300"/>
                        </a:spcBef>
                      </a:pPr>
                      <a:r>
                        <a:rPr lang="it-IT" sz="1600" dirty="0">
                          <a:effectLst/>
                        </a:rPr>
                        <a:t>1.400</a:t>
                      </a:r>
                      <a:endParaRPr lang="it-IT"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694970448"/>
                  </a:ext>
                </a:extLst>
              </a:tr>
            </a:tbl>
          </a:graphicData>
        </a:graphic>
      </p:graphicFrame>
    </p:spTree>
    <p:extLst>
      <p:ext uri="{BB962C8B-B14F-4D97-AF65-F5344CB8AC3E}">
        <p14:creationId xmlns:p14="http://schemas.microsoft.com/office/powerpoint/2010/main" val="34566350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5C97838-9865-41D5-8DE0-6B2BEE75F506}"/>
              </a:ext>
            </a:extLst>
          </p:cNvPr>
          <p:cNvSpPr>
            <a:spLocks noGrp="1"/>
          </p:cNvSpPr>
          <p:nvPr>
            <p:ph type="title"/>
          </p:nvPr>
        </p:nvSpPr>
        <p:spPr>
          <a:xfrm>
            <a:off x="831850" y="768350"/>
            <a:ext cx="10515600" cy="1500187"/>
          </a:xfrm>
        </p:spPr>
        <p:txBody>
          <a:bodyPr>
            <a:normAutofit/>
          </a:bodyPr>
          <a:lstStyle/>
          <a:p>
            <a:pPr algn="ctr"/>
            <a:r>
              <a:rPr lang="it-IT" sz="4400" b="1" dirty="0"/>
              <a:t>Comitato interministeriale per gli affari europei</a:t>
            </a:r>
          </a:p>
        </p:txBody>
      </p:sp>
      <p:sp>
        <p:nvSpPr>
          <p:cNvPr id="3" name="Segnaposto testo 2">
            <a:extLst>
              <a:ext uri="{FF2B5EF4-FFF2-40B4-BE49-F238E27FC236}">
                <a16:creationId xmlns:a16="http://schemas.microsoft.com/office/drawing/2014/main" id="{31EF341F-6968-49B9-8A11-2205100576FF}"/>
              </a:ext>
            </a:extLst>
          </p:cNvPr>
          <p:cNvSpPr>
            <a:spLocks noGrp="1"/>
          </p:cNvSpPr>
          <p:nvPr>
            <p:ph type="body" idx="1"/>
          </p:nvPr>
        </p:nvSpPr>
        <p:spPr>
          <a:xfrm>
            <a:off x="831850" y="2343151"/>
            <a:ext cx="10515600" cy="3746500"/>
          </a:xfrm>
        </p:spPr>
        <p:txBody>
          <a:bodyPr>
            <a:normAutofit fontScale="85000" lnSpcReduction="20000"/>
          </a:bodyPr>
          <a:lstStyle/>
          <a:p>
            <a:r>
              <a:rPr lang="it-IT" b="1" i="0" u="sng" dirty="0">
                <a:solidFill>
                  <a:srgbClr val="19191A"/>
                </a:solidFill>
                <a:effectLst/>
              </a:rPr>
              <a:t>COMPOSIZIONE:</a:t>
            </a:r>
          </a:p>
          <a:p>
            <a:r>
              <a:rPr lang="it-IT" b="0" i="0" dirty="0">
                <a:solidFill>
                  <a:srgbClr val="19191A"/>
                </a:solidFill>
                <a:effectLst/>
              </a:rPr>
              <a:t>- convocato e presieduto dal Presidente del Consiglio dei Ministri o, per sua delega, dal Ministro per gli affari europei. Partecipano il Ministro degli esteri, il Ministro dell'economia e delle finanze, il Ministro per gli affari regionali, il Ministro per la coesione territoriale e gli altri Ministri aventi competenza nelle materie oggetto dei provvedimenti e delle tematiche all'ordine del giorno.</a:t>
            </a:r>
            <a:endParaRPr lang="it-IT" sz="2400" dirty="0"/>
          </a:p>
          <a:p>
            <a:r>
              <a:rPr lang="it-IT" dirty="0">
                <a:solidFill>
                  <a:srgbClr val="19191A"/>
                </a:solidFill>
              </a:rPr>
              <a:t>- </a:t>
            </a:r>
            <a:r>
              <a:rPr lang="it-IT" b="0" i="0" dirty="0">
                <a:solidFill>
                  <a:srgbClr val="19191A"/>
                </a:solidFill>
                <a:effectLst/>
              </a:rPr>
              <a:t>quando si trattano materie che interessano le regioni e le province autonome, partecipano il presidente della Conferenza delle regioni e delle province autonome o un presidente di regione o di provincia autonoma da lui delegato e, per i rispettivi ambiti di competenza, il presidente dell'ANCI), dell'UPI e il presidente dell'UNCEM.</a:t>
            </a:r>
            <a:endParaRPr lang="it-IT" dirty="0"/>
          </a:p>
          <a:p>
            <a:r>
              <a:rPr lang="it-IT" sz="2400" b="1" u="sng" dirty="0">
                <a:solidFill>
                  <a:srgbClr val="1B1C1F"/>
                </a:solidFill>
              </a:rPr>
              <a:t>COMPITI:</a:t>
            </a:r>
          </a:p>
          <a:p>
            <a:r>
              <a:rPr lang="it-IT" sz="2400" dirty="0">
                <a:solidFill>
                  <a:srgbClr val="1B1C1F"/>
                </a:solidFill>
              </a:rPr>
              <a:t>concorda le linee politiche del Governo nel processo di formazione della posizione italiana nella fase di predisposizione degli atti dell'Unione europea e di consentire il puntuale adempimento dei compiti di cui alla LEGGE 234, tenendo conto degli indirizzi espressi dalle Camere</a:t>
            </a:r>
            <a:endParaRPr lang="it-IT" dirty="0">
              <a:solidFill>
                <a:srgbClr val="1B1C1F"/>
              </a:solidFill>
            </a:endParaRPr>
          </a:p>
        </p:txBody>
      </p:sp>
      <p:sp>
        <p:nvSpPr>
          <p:cNvPr id="4" name="Segnaposto numero diapositiva 3">
            <a:extLst>
              <a:ext uri="{FF2B5EF4-FFF2-40B4-BE49-F238E27FC236}">
                <a16:creationId xmlns:a16="http://schemas.microsoft.com/office/drawing/2014/main" id="{5A81C7EB-94F1-441C-A4DE-F4DD8985D8BF}"/>
              </a:ext>
            </a:extLst>
          </p:cNvPr>
          <p:cNvSpPr>
            <a:spLocks noGrp="1"/>
          </p:cNvSpPr>
          <p:nvPr>
            <p:ph type="sldNum" sz="quarter" idx="12"/>
          </p:nvPr>
        </p:nvSpPr>
        <p:spPr/>
        <p:txBody>
          <a:bodyPr/>
          <a:lstStyle/>
          <a:p>
            <a:fld id="{056095FA-1406-467F-B0DE-8585D650A8F4}" type="slidenum">
              <a:rPr lang="it-IT" smtClean="0"/>
              <a:pPr/>
              <a:t>11</a:t>
            </a:fld>
            <a:endParaRPr lang="it-IT"/>
          </a:p>
        </p:txBody>
      </p:sp>
    </p:spTree>
    <p:extLst>
      <p:ext uri="{BB962C8B-B14F-4D97-AF65-F5344CB8AC3E}">
        <p14:creationId xmlns:p14="http://schemas.microsoft.com/office/powerpoint/2010/main" val="10932803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5C97838-9865-41D5-8DE0-6B2BEE75F506}"/>
              </a:ext>
            </a:extLst>
          </p:cNvPr>
          <p:cNvSpPr>
            <a:spLocks noGrp="1"/>
          </p:cNvSpPr>
          <p:nvPr>
            <p:ph type="title"/>
          </p:nvPr>
        </p:nvSpPr>
        <p:spPr>
          <a:xfrm>
            <a:off x="831850" y="768350"/>
            <a:ext cx="10515600" cy="1500187"/>
          </a:xfrm>
        </p:spPr>
        <p:txBody>
          <a:bodyPr>
            <a:normAutofit/>
          </a:bodyPr>
          <a:lstStyle/>
          <a:p>
            <a:pPr algn="ctr"/>
            <a:r>
              <a:rPr lang="it-IT" sz="4400" b="1" dirty="0"/>
              <a:t>Comitato tecnico di valutazione del CIAE</a:t>
            </a:r>
          </a:p>
        </p:txBody>
      </p:sp>
      <p:sp>
        <p:nvSpPr>
          <p:cNvPr id="3" name="Segnaposto testo 2">
            <a:extLst>
              <a:ext uri="{FF2B5EF4-FFF2-40B4-BE49-F238E27FC236}">
                <a16:creationId xmlns:a16="http://schemas.microsoft.com/office/drawing/2014/main" id="{31EF341F-6968-49B9-8A11-2205100576FF}"/>
              </a:ext>
            </a:extLst>
          </p:cNvPr>
          <p:cNvSpPr>
            <a:spLocks noGrp="1"/>
          </p:cNvSpPr>
          <p:nvPr>
            <p:ph type="body" idx="1"/>
          </p:nvPr>
        </p:nvSpPr>
        <p:spPr>
          <a:xfrm>
            <a:off x="831850" y="2343151"/>
            <a:ext cx="10515600" cy="3746500"/>
          </a:xfrm>
        </p:spPr>
        <p:txBody>
          <a:bodyPr>
            <a:normAutofit fontScale="85000" lnSpcReduction="20000"/>
          </a:bodyPr>
          <a:lstStyle/>
          <a:p>
            <a:r>
              <a:rPr lang="it-IT" sz="2800" i="0" dirty="0">
                <a:solidFill>
                  <a:srgbClr val="19191A"/>
                </a:solidFill>
                <a:effectLst/>
              </a:rPr>
              <a:t>Istituito presso il Dipartimento affari europei</a:t>
            </a:r>
          </a:p>
          <a:p>
            <a:endParaRPr lang="it-IT" b="1" i="0" u="sng" dirty="0">
              <a:solidFill>
                <a:srgbClr val="19191A"/>
              </a:solidFill>
              <a:effectLst/>
            </a:endParaRPr>
          </a:p>
          <a:p>
            <a:r>
              <a:rPr lang="it-IT" b="1" i="0" u="sng" dirty="0">
                <a:solidFill>
                  <a:srgbClr val="19191A"/>
                </a:solidFill>
                <a:effectLst/>
              </a:rPr>
              <a:t>COMPOSIZIONE:</a:t>
            </a:r>
          </a:p>
          <a:p>
            <a:r>
              <a:rPr lang="it-IT" b="0" i="0" dirty="0">
                <a:solidFill>
                  <a:srgbClr val="19191A"/>
                </a:solidFill>
                <a:effectLst/>
              </a:rPr>
              <a:t>- coordinato e presieduto dal Segretario del CIAE, nominato con DPCM;</a:t>
            </a:r>
          </a:p>
          <a:p>
            <a:pPr marL="342900" indent="-342900">
              <a:buFontTx/>
              <a:buChar char="-"/>
            </a:pPr>
            <a:r>
              <a:rPr lang="it-IT" dirty="0">
                <a:solidFill>
                  <a:srgbClr val="19191A"/>
                </a:solidFill>
              </a:rPr>
              <a:t>un rappresentante designato da ogni Ministro, abilitato a esprimere la posizione dell'amministrazione;</a:t>
            </a:r>
          </a:p>
          <a:p>
            <a:pPr marL="342900" indent="-342900">
              <a:buFontTx/>
              <a:buChar char="-"/>
            </a:pPr>
            <a:r>
              <a:rPr lang="it-IT" b="0" i="0" dirty="0">
                <a:solidFill>
                  <a:srgbClr val="19191A"/>
                </a:solidFill>
                <a:effectLst/>
              </a:rPr>
              <a:t>partecipano, in qualità di osservatori, funzionari del Senato e della Camera;</a:t>
            </a:r>
            <a:endParaRPr lang="it-IT" dirty="0">
              <a:solidFill>
                <a:srgbClr val="19191A"/>
              </a:solidFill>
            </a:endParaRPr>
          </a:p>
          <a:p>
            <a:pPr marL="342900" indent="-342900">
              <a:buFontTx/>
              <a:buChar char="-"/>
            </a:pPr>
            <a:r>
              <a:rPr lang="it-IT" dirty="0">
                <a:solidFill>
                  <a:srgbClr val="1B1C1F"/>
                </a:solidFill>
              </a:rPr>
              <a:t>ove siano trattate materie che interessano regioni e province autonome, il Comitato è integrato da un rappresentante di ciascuna regione e provincia autonoma indicato dal rispettivo presidente e, per gli ambiti di competenza degli enti locali, da rappresentanti indicati dall'ANCI, dall'UPI e dall'UNCEM. Partecipano, in qualità di osservatori, rappresentanti della Conferenza dei presidenti delle assemblee legislative delle regioni e delle province autonome.</a:t>
            </a:r>
          </a:p>
        </p:txBody>
      </p:sp>
      <p:sp>
        <p:nvSpPr>
          <p:cNvPr id="4" name="Segnaposto numero diapositiva 3">
            <a:extLst>
              <a:ext uri="{FF2B5EF4-FFF2-40B4-BE49-F238E27FC236}">
                <a16:creationId xmlns:a16="http://schemas.microsoft.com/office/drawing/2014/main" id="{5A81C7EB-94F1-441C-A4DE-F4DD8985D8BF}"/>
              </a:ext>
            </a:extLst>
          </p:cNvPr>
          <p:cNvSpPr>
            <a:spLocks noGrp="1"/>
          </p:cNvSpPr>
          <p:nvPr>
            <p:ph type="sldNum" sz="quarter" idx="12"/>
          </p:nvPr>
        </p:nvSpPr>
        <p:spPr/>
        <p:txBody>
          <a:bodyPr/>
          <a:lstStyle/>
          <a:p>
            <a:fld id="{056095FA-1406-467F-B0DE-8585D650A8F4}" type="slidenum">
              <a:rPr lang="it-IT" smtClean="0"/>
              <a:pPr/>
              <a:t>12</a:t>
            </a:fld>
            <a:endParaRPr lang="it-IT"/>
          </a:p>
        </p:txBody>
      </p:sp>
    </p:spTree>
    <p:extLst>
      <p:ext uri="{BB962C8B-B14F-4D97-AF65-F5344CB8AC3E}">
        <p14:creationId xmlns:p14="http://schemas.microsoft.com/office/powerpoint/2010/main" val="33135140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C06D768-CCD8-4D90-87BF-4BE8D0C92DE7}"/>
              </a:ext>
            </a:extLst>
          </p:cNvPr>
          <p:cNvSpPr>
            <a:spLocks noGrp="1"/>
          </p:cNvSpPr>
          <p:nvPr>
            <p:ph type="title"/>
          </p:nvPr>
        </p:nvSpPr>
        <p:spPr>
          <a:xfrm>
            <a:off x="831850" y="1709738"/>
            <a:ext cx="10515600" cy="719137"/>
          </a:xfrm>
        </p:spPr>
        <p:txBody>
          <a:bodyPr>
            <a:noAutofit/>
          </a:bodyPr>
          <a:lstStyle/>
          <a:p>
            <a:r>
              <a:rPr lang="it-IT" sz="4800" b="1" dirty="0"/>
              <a:t>Comitato tecnico di valutazione del CIAE</a:t>
            </a:r>
            <a:endParaRPr lang="it-IT" sz="4800" dirty="0"/>
          </a:p>
        </p:txBody>
      </p:sp>
      <p:sp>
        <p:nvSpPr>
          <p:cNvPr id="3" name="Segnaposto testo 2">
            <a:extLst>
              <a:ext uri="{FF2B5EF4-FFF2-40B4-BE49-F238E27FC236}">
                <a16:creationId xmlns:a16="http://schemas.microsoft.com/office/drawing/2014/main" id="{15CB588C-02AE-4652-BCBE-4403B896866A}"/>
              </a:ext>
            </a:extLst>
          </p:cNvPr>
          <p:cNvSpPr>
            <a:spLocks noGrp="1"/>
          </p:cNvSpPr>
          <p:nvPr>
            <p:ph type="body" idx="1"/>
          </p:nvPr>
        </p:nvSpPr>
        <p:spPr>
          <a:xfrm>
            <a:off x="831850" y="2609851"/>
            <a:ext cx="10515600" cy="3479800"/>
          </a:xfrm>
        </p:spPr>
        <p:txBody>
          <a:bodyPr>
            <a:normAutofit fontScale="92500" lnSpcReduction="20000"/>
          </a:bodyPr>
          <a:lstStyle/>
          <a:p>
            <a:r>
              <a:rPr lang="it-IT" sz="2400" b="1" u="sng" dirty="0">
                <a:solidFill>
                  <a:srgbClr val="1B1C1F"/>
                </a:solidFill>
              </a:rPr>
              <a:t>COMPITI:</a:t>
            </a:r>
          </a:p>
          <a:p>
            <a:r>
              <a:rPr lang="it-IT" sz="2400" dirty="0">
                <a:solidFill>
                  <a:srgbClr val="1B1C1F"/>
                </a:solidFill>
              </a:rPr>
              <a:t>coordina, nel quadro degli indirizzi del Governo, la predisposizione della posizione italiana nella fase di formazione degli atti normativi dell’UE. A tal fine:</a:t>
            </a:r>
          </a:p>
          <a:p>
            <a:r>
              <a:rPr lang="it-IT" sz="2400" dirty="0">
                <a:solidFill>
                  <a:srgbClr val="1B1C1F"/>
                </a:solidFill>
              </a:rPr>
              <a:t>a) raccoglie le istanze provenienti dalle diverse amministrazioni sulle questioni in discussione presso l’UE e istruisce e definisce le posizioni che saranno espresse dall'Italia in sede di UE, previa, </a:t>
            </a:r>
            <a:r>
              <a:rPr lang="it-IT" sz="2400" u="sng" dirty="0">
                <a:solidFill>
                  <a:srgbClr val="1B1C1F"/>
                </a:solidFill>
              </a:rPr>
              <a:t>quando necessario, deliberazione del CIAE</a:t>
            </a:r>
            <a:r>
              <a:rPr lang="it-IT" sz="2400" dirty="0">
                <a:solidFill>
                  <a:srgbClr val="1B1C1F"/>
                </a:solidFill>
              </a:rPr>
              <a:t>;</a:t>
            </a:r>
          </a:p>
          <a:p>
            <a:r>
              <a:rPr lang="it-IT" sz="2400" dirty="0">
                <a:solidFill>
                  <a:srgbClr val="1B1C1F"/>
                </a:solidFill>
              </a:rPr>
              <a:t>b) trasmette le proprie deliberazioni ai competenti rappresentanti italiani incaricati di presentarle in tutte le diverse istanze dell’UE;</a:t>
            </a:r>
          </a:p>
          <a:p>
            <a:r>
              <a:rPr lang="it-IT" sz="2400" dirty="0">
                <a:solidFill>
                  <a:srgbClr val="1B1C1F"/>
                </a:solidFill>
              </a:rPr>
              <a:t>c) verifica l'esecuzione delle decisioni prese nel CIAE.</a:t>
            </a:r>
          </a:p>
          <a:p>
            <a:r>
              <a:rPr lang="it-IT" b="0" i="0" dirty="0">
                <a:solidFill>
                  <a:srgbClr val="19191A"/>
                </a:solidFill>
                <a:effectLst/>
              </a:rPr>
              <a:t>Nell'ambito del Comitato sono istituiti gruppi di lavoro incaricati di prepararne i lavori su specifiche tematiche. La composizione dei gruppi di lavoro riflette quella del Comitato.</a:t>
            </a:r>
            <a:endParaRPr lang="it-IT" dirty="0">
              <a:solidFill>
                <a:srgbClr val="1B1C1F"/>
              </a:solidFill>
            </a:endParaRPr>
          </a:p>
          <a:p>
            <a:endParaRPr lang="it-IT" dirty="0"/>
          </a:p>
        </p:txBody>
      </p:sp>
      <p:sp>
        <p:nvSpPr>
          <p:cNvPr id="4" name="Segnaposto numero diapositiva 3">
            <a:extLst>
              <a:ext uri="{FF2B5EF4-FFF2-40B4-BE49-F238E27FC236}">
                <a16:creationId xmlns:a16="http://schemas.microsoft.com/office/drawing/2014/main" id="{B4F022BD-2110-49FA-945F-E0E340FF9E74}"/>
              </a:ext>
            </a:extLst>
          </p:cNvPr>
          <p:cNvSpPr>
            <a:spLocks noGrp="1"/>
          </p:cNvSpPr>
          <p:nvPr>
            <p:ph type="sldNum" sz="quarter" idx="12"/>
          </p:nvPr>
        </p:nvSpPr>
        <p:spPr/>
        <p:txBody>
          <a:bodyPr/>
          <a:lstStyle/>
          <a:p>
            <a:fld id="{056095FA-1406-467F-B0DE-8585D650A8F4}" type="slidenum">
              <a:rPr lang="it-IT" smtClean="0"/>
              <a:pPr/>
              <a:t>13</a:t>
            </a:fld>
            <a:endParaRPr lang="it-IT"/>
          </a:p>
        </p:txBody>
      </p:sp>
    </p:spTree>
    <p:extLst>
      <p:ext uri="{BB962C8B-B14F-4D97-AF65-F5344CB8AC3E}">
        <p14:creationId xmlns:p14="http://schemas.microsoft.com/office/powerpoint/2010/main" val="39827398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1318CAF-53DE-4037-B45C-5883971EC0EE}"/>
              </a:ext>
            </a:extLst>
          </p:cNvPr>
          <p:cNvSpPr>
            <a:spLocks noGrp="1"/>
          </p:cNvSpPr>
          <p:nvPr>
            <p:ph type="title"/>
          </p:nvPr>
        </p:nvSpPr>
        <p:spPr>
          <a:xfrm>
            <a:off x="831850" y="1709739"/>
            <a:ext cx="10515600" cy="719136"/>
          </a:xfrm>
        </p:spPr>
        <p:txBody>
          <a:bodyPr>
            <a:normAutofit fontScale="90000"/>
          </a:bodyPr>
          <a:lstStyle/>
          <a:p>
            <a:pPr algn="ctr"/>
            <a:r>
              <a:rPr lang="it-IT" dirty="0"/>
              <a:t>Dipartimento per gli affari europei</a:t>
            </a:r>
            <a:br>
              <a:rPr lang="it-IT" dirty="0"/>
            </a:br>
            <a:endParaRPr lang="it-IT" dirty="0"/>
          </a:p>
        </p:txBody>
      </p:sp>
      <p:sp>
        <p:nvSpPr>
          <p:cNvPr id="3" name="Segnaposto testo 2">
            <a:extLst>
              <a:ext uri="{FF2B5EF4-FFF2-40B4-BE49-F238E27FC236}">
                <a16:creationId xmlns:a16="http://schemas.microsoft.com/office/drawing/2014/main" id="{54ABD297-DA18-47DD-A307-063E37F3C650}"/>
              </a:ext>
            </a:extLst>
          </p:cNvPr>
          <p:cNvSpPr>
            <a:spLocks noGrp="1"/>
          </p:cNvSpPr>
          <p:nvPr>
            <p:ph type="body" idx="1"/>
          </p:nvPr>
        </p:nvSpPr>
        <p:spPr>
          <a:xfrm>
            <a:off x="831850" y="1905001"/>
            <a:ext cx="10515600" cy="4184650"/>
          </a:xfrm>
        </p:spPr>
        <p:txBody>
          <a:bodyPr>
            <a:normAutofit fontScale="85000" lnSpcReduction="10000"/>
          </a:bodyPr>
          <a:lstStyle/>
          <a:p>
            <a:r>
              <a:rPr lang="it-IT" dirty="0"/>
              <a:t>Istituito presso la Presidenza del Consiglio (art. 18 legge 234 del 2012 e </a:t>
            </a:r>
            <a:r>
              <a:rPr lang="it-IT" b="0" i="0" u="sng" dirty="0">
                <a:solidFill>
                  <a:srgbClr val="0066CC"/>
                </a:solidFill>
                <a:effectLst/>
                <a:hlinkClick r:id="rId2" tooltip="DECRETO 23 novembre 2023 - Organizzazione e funzionamento del Dipartimento per gli affari europei nell'ambito della Presidenza del Consiglio dei Ministri"/>
              </a:rPr>
              <a:t>Decreto 23 novembre 2023</a:t>
            </a:r>
            <a:r>
              <a:rPr lang="it-IT" b="0" i="0" u="sng" dirty="0">
                <a:solidFill>
                  <a:srgbClr val="0066CC"/>
                </a:solidFill>
                <a:effectLst/>
              </a:rPr>
              <a:t>) </a:t>
            </a:r>
            <a:r>
              <a:rPr lang="it-IT" dirty="0"/>
              <a:t>Svolge attività di:</a:t>
            </a:r>
          </a:p>
          <a:p>
            <a:pPr marL="342900" indent="-342900">
              <a:buFontTx/>
              <a:buChar char="-"/>
            </a:pPr>
            <a:r>
              <a:rPr lang="it-IT" dirty="0"/>
              <a:t>coordinamento delle politiche derivanti dall'appartenenza dell’Italia all’UE e di adeguamento della normativa nazionale (tavoli di lavoro, Legge europea e di delegazione europea);</a:t>
            </a:r>
          </a:p>
          <a:p>
            <a:pPr marL="342900" indent="-342900">
              <a:buFontTx/>
              <a:buChar char="-"/>
            </a:pPr>
            <a:r>
              <a:rPr lang="it-IT" dirty="0"/>
              <a:t>coordinamento  sui temi del mercato interno, quali la libera circolazione delle persone, servizi e delle merci, la libertà di stabilimento, gli appalti pubblici, la proprietà intellettuale, gli aiuti di Stato</a:t>
            </a:r>
          </a:p>
          <a:p>
            <a:pPr marL="342900" indent="-342900">
              <a:buFontTx/>
              <a:buChar char="-"/>
            </a:pPr>
            <a:r>
              <a:rPr lang="it-IT" dirty="0"/>
              <a:t>prevenzione del contenzioso europeo;</a:t>
            </a:r>
          </a:p>
          <a:p>
            <a:pPr marL="342900" indent="-342900">
              <a:buFontTx/>
              <a:buChar char="-"/>
            </a:pPr>
            <a:r>
              <a:rPr lang="it-IT" dirty="0"/>
              <a:t>supporto e coordinamento del funzionamento del Comitato Interministeriale per gli Affari Europei </a:t>
            </a:r>
          </a:p>
          <a:p>
            <a:pPr marL="342900" indent="-342900">
              <a:buFontTx/>
              <a:buChar char="-"/>
            </a:pPr>
            <a:r>
              <a:rPr lang="it-IT" dirty="0"/>
              <a:t>informazione al Parlamento, in attuazione delle legge 234 del 2012;</a:t>
            </a:r>
          </a:p>
          <a:p>
            <a:pPr marL="342900" indent="-342900">
              <a:buFontTx/>
              <a:buChar char="-"/>
            </a:pPr>
            <a:r>
              <a:rPr lang="it-IT" dirty="0"/>
              <a:t>comunicazione e informazione sull'UE, in particolare i programmi,  le opportunità, i diritti;</a:t>
            </a:r>
          </a:p>
          <a:p>
            <a:pPr marL="342900" indent="-342900">
              <a:buFontTx/>
              <a:buChar char="-"/>
            </a:pPr>
            <a:r>
              <a:rPr lang="it-IT" dirty="0"/>
              <a:t>facilitazione di un maggiore e più efficace utilizzo dei fondi europei a gestione diretta;</a:t>
            </a:r>
          </a:p>
        </p:txBody>
      </p:sp>
      <p:sp>
        <p:nvSpPr>
          <p:cNvPr id="4" name="Segnaposto numero diapositiva 3">
            <a:extLst>
              <a:ext uri="{FF2B5EF4-FFF2-40B4-BE49-F238E27FC236}">
                <a16:creationId xmlns:a16="http://schemas.microsoft.com/office/drawing/2014/main" id="{B3A938EF-63E9-4639-A827-0392BBBD2844}"/>
              </a:ext>
            </a:extLst>
          </p:cNvPr>
          <p:cNvSpPr>
            <a:spLocks noGrp="1"/>
          </p:cNvSpPr>
          <p:nvPr>
            <p:ph type="sldNum" sz="quarter" idx="12"/>
          </p:nvPr>
        </p:nvSpPr>
        <p:spPr/>
        <p:txBody>
          <a:bodyPr/>
          <a:lstStyle/>
          <a:p>
            <a:fld id="{056095FA-1406-467F-B0DE-8585D650A8F4}" type="slidenum">
              <a:rPr lang="it-IT" smtClean="0"/>
              <a:pPr/>
              <a:t>14</a:t>
            </a:fld>
            <a:endParaRPr lang="it-IT"/>
          </a:p>
        </p:txBody>
      </p:sp>
    </p:spTree>
    <p:extLst>
      <p:ext uri="{BB962C8B-B14F-4D97-AF65-F5344CB8AC3E}">
        <p14:creationId xmlns:p14="http://schemas.microsoft.com/office/powerpoint/2010/main" val="40667949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F827E16-8397-43F3-AE92-FCE5650AD678}"/>
              </a:ext>
            </a:extLst>
          </p:cNvPr>
          <p:cNvSpPr>
            <a:spLocks noGrp="1"/>
          </p:cNvSpPr>
          <p:nvPr>
            <p:ph type="title"/>
          </p:nvPr>
        </p:nvSpPr>
        <p:spPr>
          <a:xfrm>
            <a:off x="831850" y="981076"/>
            <a:ext cx="10515600" cy="847724"/>
          </a:xfrm>
        </p:spPr>
        <p:txBody>
          <a:bodyPr>
            <a:normAutofit/>
          </a:bodyPr>
          <a:lstStyle/>
          <a:p>
            <a:pPr algn="ctr"/>
            <a:r>
              <a:rPr lang="it-IT" sz="4800" dirty="0"/>
              <a:t>Dipartimento per gli affari europei (2)</a:t>
            </a:r>
          </a:p>
        </p:txBody>
      </p:sp>
      <p:sp>
        <p:nvSpPr>
          <p:cNvPr id="3" name="Segnaposto testo 2">
            <a:extLst>
              <a:ext uri="{FF2B5EF4-FFF2-40B4-BE49-F238E27FC236}">
                <a16:creationId xmlns:a16="http://schemas.microsoft.com/office/drawing/2014/main" id="{D8F84226-9611-403A-8BE2-A5668419234A}"/>
              </a:ext>
            </a:extLst>
          </p:cNvPr>
          <p:cNvSpPr>
            <a:spLocks noGrp="1"/>
          </p:cNvSpPr>
          <p:nvPr>
            <p:ph type="body" idx="1"/>
          </p:nvPr>
        </p:nvSpPr>
        <p:spPr>
          <a:xfrm>
            <a:off x="831850" y="1828801"/>
            <a:ext cx="10515600" cy="4260850"/>
          </a:xfrm>
        </p:spPr>
        <p:txBody>
          <a:bodyPr>
            <a:normAutofit/>
          </a:bodyPr>
          <a:lstStyle/>
          <a:p>
            <a:r>
              <a:rPr lang="it-IT" b="0" i="0" dirty="0">
                <a:solidFill>
                  <a:srgbClr val="1A1A1A"/>
                </a:solidFill>
                <a:effectLst/>
                <a:latin typeface="Titillium Web" panose="00000500000000000000" pitchFamily="2" charset="0"/>
              </a:rPr>
              <a:t>- </a:t>
            </a:r>
            <a:r>
              <a:rPr lang="it-IT" b="0" i="0" dirty="0">
                <a:solidFill>
                  <a:srgbClr val="1A1A1A"/>
                </a:solidFill>
                <a:effectLst/>
              </a:rPr>
              <a:t>garantisce la partecipazione del Governo italiano al Consiglio nelle formazioni "Affari Generali" e "Competitività" e ai Gruppi di lavoro del Consiglio stesso;</a:t>
            </a:r>
          </a:p>
          <a:p>
            <a:pPr marL="342900" indent="-342900">
              <a:buFontTx/>
              <a:buChar char="-"/>
            </a:pPr>
            <a:r>
              <a:rPr lang="it-IT" dirty="0">
                <a:solidFill>
                  <a:srgbClr val="1A1A1A"/>
                </a:solidFill>
              </a:rPr>
              <a:t>opera in stretto raccordo con la RPUE e il MAECI;</a:t>
            </a:r>
          </a:p>
          <a:p>
            <a:pPr marL="342900" indent="-342900">
              <a:buFontTx/>
              <a:buChar char="-"/>
            </a:pPr>
            <a:r>
              <a:rPr lang="it-IT" dirty="0">
                <a:solidFill>
                  <a:srgbClr val="1A1A1A"/>
                </a:solidFill>
              </a:rPr>
              <a:t>con il Centro nazionale SOLVIT, assiste cittadini e imprese che segnalano casi di non corretta applicazione del diritto UE da parte delle PA degli Stati membri; </a:t>
            </a:r>
          </a:p>
          <a:p>
            <a:pPr marL="342900" indent="-342900">
              <a:buFontTx/>
              <a:buChar char="-"/>
            </a:pPr>
            <a:r>
              <a:rPr lang="it-IT" dirty="0">
                <a:solidFill>
                  <a:srgbClr val="1A1A1A"/>
                </a:solidFill>
              </a:rPr>
              <a:t>con il Centro di assistenza sulle qualifiche professionali informa e assiste i cittadini per il riconoscimento delle qualifiche professionali o della libera prestazione di servizi nell’UE;</a:t>
            </a:r>
          </a:p>
          <a:p>
            <a:pPr marL="342900" indent="-342900">
              <a:buFontTx/>
              <a:buChar char="-"/>
            </a:pPr>
            <a:r>
              <a:rPr lang="it-IT" dirty="0">
                <a:solidFill>
                  <a:srgbClr val="1A1A1A"/>
                </a:solidFill>
              </a:rPr>
              <a:t>come Coordinatore nazionale del sistema IMI, coordina e facilita la cooperazione amministrativa e l'assistenza reciproca tra autorità competenti nelle questioni relative al mercato interno.</a:t>
            </a:r>
            <a:endParaRPr lang="it-IT" dirty="0"/>
          </a:p>
        </p:txBody>
      </p:sp>
      <p:sp>
        <p:nvSpPr>
          <p:cNvPr id="4" name="Segnaposto numero diapositiva 3">
            <a:extLst>
              <a:ext uri="{FF2B5EF4-FFF2-40B4-BE49-F238E27FC236}">
                <a16:creationId xmlns:a16="http://schemas.microsoft.com/office/drawing/2014/main" id="{ABFFC5F8-3603-49DF-9F7E-1DBAFC92ADFC}"/>
              </a:ext>
            </a:extLst>
          </p:cNvPr>
          <p:cNvSpPr>
            <a:spLocks noGrp="1"/>
          </p:cNvSpPr>
          <p:nvPr>
            <p:ph type="sldNum" sz="quarter" idx="12"/>
          </p:nvPr>
        </p:nvSpPr>
        <p:spPr/>
        <p:txBody>
          <a:bodyPr/>
          <a:lstStyle/>
          <a:p>
            <a:fld id="{056095FA-1406-467F-B0DE-8585D650A8F4}" type="slidenum">
              <a:rPr lang="it-IT" smtClean="0"/>
              <a:pPr/>
              <a:t>15</a:t>
            </a:fld>
            <a:endParaRPr lang="it-IT"/>
          </a:p>
        </p:txBody>
      </p:sp>
    </p:spTree>
    <p:extLst>
      <p:ext uri="{BB962C8B-B14F-4D97-AF65-F5344CB8AC3E}">
        <p14:creationId xmlns:p14="http://schemas.microsoft.com/office/powerpoint/2010/main" val="5626238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431831D4-340C-FD96-627D-83EDB44EC9A8}"/>
              </a:ext>
            </a:extLst>
          </p:cNvPr>
          <p:cNvSpPr>
            <a:spLocks noGrp="1"/>
          </p:cNvSpPr>
          <p:nvPr>
            <p:ph type="title"/>
          </p:nvPr>
        </p:nvSpPr>
        <p:spPr>
          <a:xfrm>
            <a:off x="4859055" y="400831"/>
            <a:ext cx="6602260" cy="204229"/>
          </a:xfrm>
        </p:spPr>
        <p:txBody>
          <a:bodyPr>
            <a:noAutofit/>
          </a:bodyPr>
          <a:lstStyle/>
          <a:p>
            <a:pPr algn="r"/>
            <a:endParaRPr lang="it-IT" sz="1400" b="1" dirty="0">
              <a:solidFill>
                <a:schemeClr val="bg1"/>
              </a:solidFill>
              <a:latin typeface="Calibri" panose="020F0502020204030204" pitchFamily="34" charset="0"/>
              <a:cs typeface="Calibri" panose="020F0502020204030204" pitchFamily="34" charset="0"/>
            </a:endParaRPr>
          </a:p>
        </p:txBody>
      </p:sp>
      <p:cxnSp>
        <p:nvCxnSpPr>
          <p:cNvPr id="8" name="Connettore 1 7">
            <a:extLst>
              <a:ext uri="{FF2B5EF4-FFF2-40B4-BE49-F238E27FC236}">
                <a16:creationId xmlns:a16="http://schemas.microsoft.com/office/drawing/2014/main" id="{62840139-B99C-D748-12E7-519CF94740F4}"/>
              </a:ext>
            </a:extLst>
          </p:cNvPr>
          <p:cNvCxnSpPr/>
          <p:nvPr/>
        </p:nvCxnSpPr>
        <p:spPr>
          <a:xfrm>
            <a:off x="733634" y="1515649"/>
            <a:ext cx="2385347" cy="0"/>
          </a:xfrm>
          <a:prstGeom prst="line">
            <a:avLst/>
          </a:prstGeom>
          <a:ln w="174625" cap="rnd">
            <a:solidFill>
              <a:srgbClr val="C425BA"/>
            </a:solidFill>
            <a:round/>
          </a:ln>
        </p:spPr>
        <p:style>
          <a:lnRef idx="1">
            <a:schemeClr val="accent1"/>
          </a:lnRef>
          <a:fillRef idx="0">
            <a:schemeClr val="accent1"/>
          </a:fillRef>
          <a:effectRef idx="0">
            <a:schemeClr val="accent1"/>
          </a:effectRef>
          <a:fontRef idx="minor">
            <a:schemeClr val="tx1"/>
          </a:fontRef>
        </p:style>
      </p:cxnSp>
      <p:sp>
        <p:nvSpPr>
          <p:cNvPr id="9" name="Segnaposto numero diapositiva 8">
            <a:extLst>
              <a:ext uri="{FF2B5EF4-FFF2-40B4-BE49-F238E27FC236}">
                <a16:creationId xmlns:a16="http://schemas.microsoft.com/office/drawing/2014/main" id="{F1F8E882-CA8B-0DAE-C48C-59EF1FD28220}"/>
              </a:ext>
            </a:extLst>
          </p:cNvPr>
          <p:cNvSpPr>
            <a:spLocks noGrp="1"/>
          </p:cNvSpPr>
          <p:nvPr>
            <p:ph type="sldNum" sz="quarter" idx="12"/>
          </p:nvPr>
        </p:nvSpPr>
        <p:spPr>
          <a:xfrm>
            <a:off x="961763" y="6356351"/>
            <a:ext cx="365996" cy="345726"/>
          </a:xfrm>
        </p:spPr>
        <p:txBody>
          <a:bodyPr/>
          <a:lstStyle/>
          <a:p>
            <a:fld id="{E69A7D7A-3B5A-4272-A36A-FE442C5DB905}" type="slidenum">
              <a:rPr lang="it-IT" b="1" smtClean="0">
                <a:solidFill>
                  <a:schemeClr val="tx1"/>
                </a:solidFill>
                <a:latin typeface="Gotham HTF Black" pitchFamily="2" charset="0"/>
              </a:rPr>
              <a:t>16</a:t>
            </a:fld>
            <a:endParaRPr lang="it-IT" b="1" dirty="0">
              <a:solidFill>
                <a:schemeClr val="tx1"/>
              </a:solidFill>
              <a:latin typeface="Gotham HTF Black" pitchFamily="2" charset="0"/>
            </a:endParaRPr>
          </a:p>
        </p:txBody>
      </p:sp>
      <p:sp>
        <p:nvSpPr>
          <p:cNvPr id="12" name="Titolo 3">
            <a:extLst>
              <a:ext uri="{FF2B5EF4-FFF2-40B4-BE49-F238E27FC236}">
                <a16:creationId xmlns:a16="http://schemas.microsoft.com/office/drawing/2014/main" id="{A76F490B-E144-8ADC-312A-B21C4C8D049A}"/>
              </a:ext>
            </a:extLst>
          </p:cNvPr>
          <p:cNvSpPr txBox="1">
            <a:spLocks/>
          </p:cNvSpPr>
          <p:nvPr/>
        </p:nvSpPr>
        <p:spPr>
          <a:xfrm>
            <a:off x="539663" y="935059"/>
            <a:ext cx="6602260" cy="580590"/>
          </a:xfrm>
          <a:prstGeom prst="rect">
            <a:avLst/>
          </a:prstGeom>
        </p:spPr>
        <p:txBody>
          <a:bodyPr vert="horz" lIns="91440" tIns="45720" rIns="91440" bIns="45720" rtlCol="0" anchor="ctr">
            <a:normAutofit fontScale="8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it-IT" b="1" dirty="0">
                <a:solidFill>
                  <a:srgbClr val="7030A0"/>
                </a:solidFill>
                <a:latin typeface="Calibri" panose="020F0502020204030204" pitchFamily="34" charset="0"/>
                <a:cs typeface="Calibri" panose="020F0502020204030204" pitchFamily="34" charset="0"/>
              </a:rPr>
              <a:t>Partecipazione del Parlamento</a:t>
            </a:r>
          </a:p>
        </p:txBody>
      </p:sp>
      <p:sp>
        <p:nvSpPr>
          <p:cNvPr id="3" name="CasellaDiTesto 2"/>
          <p:cNvSpPr txBox="1"/>
          <p:nvPr/>
        </p:nvSpPr>
        <p:spPr>
          <a:xfrm>
            <a:off x="629728" y="1716657"/>
            <a:ext cx="10917852" cy="4639693"/>
          </a:xfrm>
          <a:prstGeom prst="rect">
            <a:avLst/>
          </a:prstGeom>
          <a:solidFill>
            <a:schemeClr val="accent4">
              <a:lumMod val="40000"/>
              <a:lumOff val="60000"/>
            </a:schemeClr>
          </a:solidFill>
        </p:spPr>
        <p:txBody>
          <a:bodyPr wrap="square" rtlCol="0">
            <a:spAutoFit/>
          </a:bodyPr>
          <a:lstStyle/>
          <a:p>
            <a:r>
              <a:rPr lang="it-IT" sz="3200" dirty="0"/>
              <a:t>La Camera (e il Senato) partecipano alla definizione della </a:t>
            </a:r>
            <a:r>
              <a:rPr lang="it-IT" sz="3200" b="1" dirty="0"/>
              <a:t>normativa e delle politiche</a:t>
            </a:r>
            <a:r>
              <a:rPr lang="it-IT" sz="3200" dirty="0"/>
              <a:t> dell'UE attraverso una combinazione di procedure stabilite:</a:t>
            </a:r>
          </a:p>
          <a:p>
            <a:pPr marL="342900" indent="-342900">
              <a:buFontTx/>
              <a:buChar char="-"/>
            </a:pPr>
            <a:r>
              <a:rPr lang="it-IT" sz="3200" dirty="0"/>
              <a:t>nei </a:t>
            </a:r>
            <a:r>
              <a:rPr lang="it-IT" sz="3200" b="1" dirty="0"/>
              <a:t>trattati dell'UE </a:t>
            </a:r>
            <a:r>
              <a:rPr lang="it-IT" sz="3200" dirty="0"/>
              <a:t>e nei protocolli ad essi allegati, </a:t>
            </a:r>
          </a:p>
          <a:p>
            <a:pPr marL="342900" indent="-342900">
              <a:buFontTx/>
              <a:buChar char="-"/>
            </a:pPr>
            <a:r>
              <a:rPr lang="it-IT" sz="3200" dirty="0"/>
              <a:t>nella </a:t>
            </a:r>
            <a:r>
              <a:rPr lang="it-IT" sz="3200" b="1" dirty="0"/>
              <a:t>legislazione statale </a:t>
            </a:r>
            <a:r>
              <a:rPr lang="it-IT" sz="3200" dirty="0"/>
              <a:t>(in particolare, la legge n. 234 del 2012);</a:t>
            </a:r>
          </a:p>
          <a:p>
            <a:pPr marL="342900" indent="-342900">
              <a:buFontTx/>
              <a:buChar char="-"/>
            </a:pPr>
            <a:r>
              <a:rPr lang="it-IT" sz="3200" dirty="0"/>
              <a:t>nel </a:t>
            </a:r>
            <a:r>
              <a:rPr lang="it-IT" sz="3200" b="1" dirty="0"/>
              <a:t>Regolamento della Camera </a:t>
            </a:r>
            <a:r>
              <a:rPr lang="it-IT" sz="3200" dirty="0"/>
              <a:t>(integrato da pareri della Giunta Reg) e da quello del </a:t>
            </a:r>
            <a:r>
              <a:rPr lang="it-IT" sz="3200" b="1" dirty="0"/>
              <a:t>Senato</a:t>
            </a:r>
            <a:r>
              <a:rPr lang="it-IT" sz="3200" dirty="0"/>
              <a:t>;</a:t>
            </a:r>
          </a:p>
          <a:p>
            <a:pPr marL="342900" indent="-342900">
              <a:buFontTx/>
              <a:buChar char="-"/>
            </a:pPr>
            <a:r>
              <a:rPr lang="it-IT" sz="3200" dirty="0"/>
              <a:t>nelle </a:t>
            </a:r>
            <a:r>
              <a:rPr lang="it-IT" sz="3200" b="1" dirty="0"/>
              <a:t>«convenzioni» tra istituzioni UE e parlamenti nazionali</a:t>
            </a:r>
          </a:p>
        </p:txBody>
      </p:sp>
    </p:spTree>
    <p:extLst>
      <p:ext uri="{BB962C8B-B14F-4D97-AF65-F5344CB8AC3E}">
        <p14:creationId xmlns:p14="http://schemas.microsoft.com/office/powerpoint/2010/main" val="15454452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431831D4-340C-FD96-627D-83EDB44EC9A8}"/>
              </a:ext>
            </a:extLst>
          </p:cNvPr>
          <p:cNvSpPr>
            <a:spLocks noGrp="1"/>
          </p:cNvSpPr>
          <p:nvPr>
            <p:ph type="title"/>
          </p:nvPr>
        </p:nvSpPr>
        <p:spPr>
          <a:xfrm>
            <a:off x="4839419" y="297314"/>
            <a:ext cx="8088387" cy="323420"/>
          </a:xfrm>
        </p:spPr>
        <p:txBody>
          <a:bodyPr>
            <a:noAutofit/>
          </a:bodyPr>
          <a:lstStyle/>
          <a:p>
            <a:pPr algn="r"/>
            <a:endParaRPr lang="it-IT" sz="1400" b="1" dirty="0">
              <a:solidFill>
                <a:schemeClr val="bg1"/>
              </a:solidFill>
              <a:latin typeface="Calibri" panose="020F0502020204030204" pitchFamily="34" charset="0"/>
              <a:cs typeface="Calibri" panose="020F0502020204030204" pitchFamily="34" charset="0"/>
            </a:endParaRPr>
          </a:p>
        </p:txBody>
      </p:sp>
      <p:cxnSp>
        <p:nvCxnSpPr>
          <p:cNvPr id="8" name="Connettore 1 7">
            <a:extLst>
              <a:ext uri="{FF2B5EF4-FFF2-40B4-BE49-F238E27FC236}">
                <a16:creationId xmlns:a16="http://schemas.microsoft.com/office/drawing/2014/main" id="{62840139-B99C-D748-12E7-519CF94740F4}"/>
              </a:ext>
            </a:extLst>
          </p:cNvPr>
          <p:cNvCxnSpPr/>
          <p:nvPr/>
        </p:nvCxnSpPr>
        <p:spPr>
          <a:xfrm>
            <a:off x="733634" y="1515649"/>
            <a:ext cx="2385347" cy="0"/>
          </a:xfrm>
          <a:prstGeom prst="line">
            <a:avLst/>
          </a:prstGeom>
          <a:ln w="174625" cap="rnd">
            <a:solidFill>
              <a:srgbClr val="C425BA"/>
            </a:solidFill>
            <a:round/>
          </a:ln>
        </p:spPr>
        <p:style>
          <a:lnRef idx="1">
            <a:schemeClr val="accent1"/>
          </a:lnRef>
          <a:fillRef idx="0">
            <a:schemeClr val="accent1"/>
          </a:fillRef>
          <a:effectRef idx="0">
            <a:schemeClr val="accent1"/>
          </a:effectRef>
          <a:fontRef idx="minor">
            <a:schemeClr val="tx1"/>
          </a:fontRef>
        </p:style>
      </p:cxnSp>
      <p:sp>
        <p:nvSpPr>
          <p:cNvPr id="9" name="Segnaposto numero diapositiva 8">
            <a:extLst>
              <a:ext uri="{FF2B5EF4-FFF2-40B4-BE49-F238E27FC236}">
                <a16:creationId xmlns:a16="http://schemas.microsoft.com/office/drawing/2014/main" id="{F1F8E882-CA8B-0DAE-C48C-59EF1FD28220}"/>
              </a:ext>
            </a:extLst>
          </p:cNvPr>
          <p:cNvSpPr>
            <a:spLocks noGrp="1"/>
          </p:cNvSpPr>
          <p:nvPr>
            <p:ph type="sldNum" sz="quarter" idx="12"/>
          </p:nvPr>
        </p:nvSpPr>
        <p:spPr>
          <a:xfrm>
            <a:off x="961763" y="6356351"/>
            <a:ext cx="365996" cy="345726"/>
          </a:xfrm>
        </p:spPr>
        <p:txBody>
          <a:bodyPr/>
          <a:lstStyle/>
          <a:p>
            <a:fld id="{E69A7D7A-3B5A-4272-A36A-FE442C5DB905}" type="slidenum">
              <a:rPr lang="it-IT" b="1" smtClean="0">
                <a:solidFill>
                  <a:schemeClr val="tx1"/>
                </a:solidFill>
                <a:latin typeface="Gotham HTF Black" pitchFamily="2" charset="0"/>
              </a:rPr>
              <a:t>17</a:t>
            </a:fld>
            <a:endParaRPr lang="it-IT" b="1" dirty="0">
              <a:solidFill>
                <a:schemeClr val="tx1"/>
              </a:solidFill>
              <a:latin typeface="Gotham HTF Black" pitchFamily="2" charset="0"/>
            </a:endParaRPr>
          </a:p>
        </p:txBody>
      </p:sp>
      <p:sp>
        <p:nvSpPr>
          <p:cNvPr id="12" name="Titolo 3">
            <a:extLst>
              <a:ext uri="{FF2B5EF4-FFF2-40B4-BE49-F238E27FC236}">
                <a16:creationId xmlns:a16="http://schemas.microsoft.com/office/drawing/2014/main" id="{A76F490B-E144-8ADC-312A-B21C4C8D049A}"/>
              </a:ext>
            </a:extLst>
          </p:cNvPr>
          <p:cNvSpPr txBox="1">
            <a:spLocks/>
          </p:cNvSpPr>
          <p:nvPr/>
        </p:nvSpPr>
        <p:spPr>
          <a:xfrm>
            <a:off x="539663" y="935059"/>
            <a:ext cx="6602260" cy="580590"/>
          </a:xfrm>
          <a:prstGeom prst="rect">
            <a:avLst/>
          </a:prstGeom>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it-IT" b="1" dirty="0">
                <a:solidFill>
                  <a:srgbClr val="7030A0"/>
                </a:solidFill>
                <a:latin typeface="Calibri" panose="020F0502020204030204" pitchFamily="34" charset="0"/>
                <a:cs typeface="Calibri" panose="020F0502020204030204" pitchFamily="34" charset="0"/>
              </a:rPr>
              <a:t>Tipologia di intervento</a:t>
            </a:r>
          </a:p>
        </p:txBody>
      </p:sp>
      <p:sp>
        <p:nvSpPr>
          <p:cNvPr id="7" name="Segnaposto contenuto 2"/>
          <p:cNvSpPr>
            <a:spLocks noGrp="1"/>
          </p:cNvSpPr>
          <p:nvPr>
            <p:ph idx="1"/>
          </p:nvPr>
        </p:nvSpPr>
        <p:spPr>
          <a:xfrm>
            <a:off x="734682" y="1690688"/>
            <a:ext cx="10515600" cy="4351338"/>
          </a:xfrm>
          <a:solidFill>
            <a:schemeClr val="accent6">
              <a:lumMod val="40000"/>
              <a:lumOff val="60000"/>
            </a:schemeClr>
          </a:solidFill>
        </p:spPr>
        <p:txBody>
          <a:bodyPr>
            <a:normAutofit/>
          </a:bodyPr>
          <a:lstStyle/>
          <a:p>
            <a:pPr marL="0" indent="0">
              <a:buNone/>
            </a:pPr>
            <a:r>
              <a:rPr lang="it-IT" dirty="0"/>
              <a:t>Dalla combinazione delle fonti sopra indicate, si delineano </a:t>
            </a:r>
            <a:r>
              <a:rPr lang="it-IT" b="1" dirty="0"/>
              <a:t>cinque canali principali di intervento </a:t>
            </a:r>
            <a:r>
              <a:rPr lang="it-IT" dirty="0"/>
              <a:t>della Camera negli affari dell'UE: </a:t>
            </a:r>
          </a:p>
          <a:p>
            <a:pPr>
              <a:buFontTx/>
              <a:buChar char="-"/>
            </a:pPr>
            <a:r>
              <a:rPr lang="it-IT" b="1" dirty="0"/>
              <a:t>controllo e indirizzo dell'azione del </a:t>
            </a:r>
            <a:r>
              <a:rPr lang="it-IT" b="1"/>
              <a:t>Governo </a:t>
            </a:r>
            <a:r>
              <a:rPr lang="it-IT"/>
              <a:t>in </a:t>
            </a:r>
            <a:r>
              <a:rPr lang="it-IT" dirty="0"/>
              <a:t>tutte le fasi di formazione della normativa e delle politiche dell'UE; </a:t>
            </a:r>
          </a:p>
          <a:p>
            <a:pPr>
              <a:buFontTx/>
              <a:buChar char="-"/>
            </a:pPr>
            <a:r>
              <a:rPr lang="it-IT" b="1" dirty="0"/>
              <a:t>dialogo politico </a:t>
            </a:r>
            <a:r>
              <a:rPr lang="it-IT" dirty="0"/>
              <a:t>con la Commissione e il Parlamento europeo; </a:t>
            </a:r>
          </a:p>
          <a:p>
            <a:pPr>
              <a:buFontTx/>
              <a:buChar char="-"/>
            </a:pPr>
            <a:r>
              <a:rPr lang="it-IT" b="1" dirty="0"/>
              <a:t>controllo di sussidiarietà</a:t>
            </a:r>
            <a:r>
              <a:rPr lang="it-IT" dirty="0"/>
              <a:t>; </a:t>
            </a:r>
          </a:p>
          <a:p>
            <a:pPr>
              <a:buFontTx/>
              <a:buChar char="-"/>
            </a:pPr>
            <a:r>
              <a:rPr lang="it-IT" b="1" dirty="0"/>
              <a:t>cooperazione interparlamentare</a:t>
            </a:r>
            <a:r>
              <a:rPr lang="it-IT" dirty="0"/>
              <a:t>; </a:t>
            </a:r>
          </a:p>
          <a:p>
            <a:pPr>
              <a:buFontTx/>
              <a:buChar char="-"/>
            </a:pPr>
            <a:r>
              <a:rPr lang="it-IT" dirty="0"/>
              <a:t>attuazione degli obblighi derivanti dall’ordinamento dell’Unione;</a:t>
            </a:r>
          </a:p>
          <a:p>
            <a:pPr>
              <a:buFontTx/>
              <a:buChar char="-"/>
            </a:pPr>
            <a:r>
              <a:rPr lang="it-IT" dirty="0">
                <a:solidFill>
                  <a:srgbClr val="FF0000"/>
                </a:solidFill>
              </a:rPr>
              <a:t>valutazione della legislazione UE in vigore (da sviluppare)</a:t>
            </a:r>
          </a:p>
          <a:p>
            <a:endParaRPr lang="it-IT" dirty="0"/>
          </a:p>
        </p:txBody>
      </p:sp>
    </p:spTree>
    <p:extLst>
      <p:ext uri="{BB962C8B-B14F-4D97-AF65-F5344CB8AC3E}">
        <p14:creationId xmlns:p14="http://schemas.microsoft.com/office/powerpoint/2010/main" val="38075255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431831D4-340C-FD96-627D-83EDB44EC9A8}"/>
              </a:ext>
            </a:extLst>
          </p:cNvPr>
          <p:cNvSpPr>
            <a:spLocks noGrp="1"/>
          </p:cNvSpPr>
          <p:nvPr>
            <p:ph type="title"/>
          </p:nvPr>
        </p:nvSpPr>
        <p:spPr>
          <a:xfrm>
            <a:off x="4859055" y="400831"/>
            <a:ext cx="6602260" cy="204229"/>
          </a:xfrm>
        </p:spPr>
        <p:txBody>
          <a:bodyPr>
            <a:noAutofit/>
          </a:bodyPr>
          <a:lstStyle/>
          <a:p>
            <a:pPr algn="r"/>
            <a:endParaRPr lang="it-IT" sz="1400" b="1" dirty="0">
              <a:solidFill>
                <a:schemeClr val="bg1"/>
              </a:solidFill>
              <a:latin typeface="Calibri" panose="020F0502020204030204" pitchFamily="34" charset="0"/>
              <a:cs typeface="Calibri" panose="020F0502020204030204" pitchFamily="34" charset="0"/>
            </a:endParaRPr>
          </a:p>
        </p:txBody>
      </p:sp>
      <p:cxnSp>
        <p:nvCxnSpPr>
          <p:cNvPr id="8" name="Connettore 1 7">
            <a:extLst>
              <a:ext uri="{FF2B5EF4-FFF2-40B4-BE49-F238E27FC236}">
                <a16:creationId xmlns:a16="http://schemas.microsoft.com/office/drawing/2014/main" id="{62840139-B99C-D748-12E7-519CF94740F4}"/>
              </a:ext>
            </a:extLst>
          </p:cNvPr>
          <p:cNvCxnSpPr/>
          <p:nvPr/>
        </p:nvCxnSpPr>
        <p:spPr>
          <a:xfrm>
            <a:off x="733634" y="1515649"/>
            <a:ext cx="2385347" cy="0"/>
          </a:xfrm>
          <a:prstGeom prst="line">
            <a:avLst/>
          </a:prstGeom>
          <a:ln w="174625" cap="rnd">
            <a:solidFill>
              <a:srgbClr val="C425BA"/>
            </a:solidFill>
            <a:round/>
          </a:ln>
        </p:spPr>
        <p:style>
          <a:lnRef idx="1">
            <a:schemeClr val="accent1"/>
          </a:lnRef>
          <a:fillRef idx="0">
            <a:schemeClr val="accent1"/>
          </a:fillRef>
          <a:effectRef idx="0">
            <a:schemeClr val="accent1"/>
          </a:effectRef>
          <a:fontRef idx="minor">
            <a:schemeClr val="tx1"/>
          </a:fontRef>
        </p:style>
      </p:cxnSp>
      <p:sp>
        <p:nvSpPr>
          <p:cNvPr id="9" name="Segnaposto numero diapositiva 8">
            <a:extLst>
              <a:ext uri="{FF2B5EF4-FFF2-40B4-BE49-F238E27FC236}">
                <a16:creationId xmlns:a16="http://schemas.microsoft.com/office/drawing/2014/main" id="{F1F8E882-CA8B-0DAE-C48C-59EF1FD28220}"/>
              </a:ext>
            </a:extLst>
          </p:cNvPr>
          <p:cNvSpPr>
            <a:spLocks noGrp="1"/>
          </p:cNvSpPr>
          <p:nvPr>
            <p:ph type="sldNum" sz="quarter" idx="12"/>
          </p:nvPr>
        </p:nvSpPr>
        <p:spPr>
          <a:xfrm>
            <a:off x="961763" y="6356351"/>
            <a:ext cx="365996" cy="345726"/>
          </a:xfrm>
        </p:spPr>
        <p:txBody>
          <a:bodyPr/>
          <a:lstStyle/>
          <a:p>
            <a:fld id="{E69A7D7A-3B5A-4272-A36A-FE442C5DB905}" type="slidenum">
              <a:rPr lang="it-IT" b="1" smtClean="0">
                <a:solidFill>
                  <a:schemeClr val="tx1"/>
                </a:solidFill>
                <a:latin typeface="Gotham HTF Black" pitchFamily="2" charset="0"/>
              </a:rPr>
              <a:t>18</a:t>
            </a:fld>
            <a:endParaRPr lang="it-IT" b="1" dirty="0">
              <a:solidFill>
                <a:schemeClr val="tx1"/>
              </a:solidFill>
              <a:latin typeface="Gotham HTF Black" pitchFamily="2" charset="0"/>
            </a:endParaRPr>
          </a:p>
        </p:txBody>
      </p:sp>
      <p:sp>
        <p:nvSpPr>
          <p:cNvPr id="12" name="Titolo 3">
            <a:extLst>
              <a:ext uri="{FF2B5EF4-FFF2-40B4-BE49-F238E27FC236}">
                <a16:creationId xmlns:a16="http://schemas.microsoft.com/office/drawing/2014/main" id="{A76F490B-E144-8ADC-312A-B21C4C8D049A}"/>
              </a:ext>
            </a:extLst>
          </p:cNvPr>
          <p:cNvSpPr txBox="1">
            <a:spLocks/>
          </p:cNvSpPr>
          <p:nvPr/>
        </p:nvSpPr>
        <p:spPr>
          <a:xfrm>
            <a:off x="539663" y="935059"/>
            <a:ext cx="6602260" cy="580590"/>
          </a:xfrm>
          <a:prstGeom prst="rect">
            <a:avLst/>
          </a:prstGeom>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it-IT" b="1" dirty="0">
                <a:solidFill>
                  <a:srgbClr val="7030A0"/>
                </a:solidFill>
                <a:latin typeface="Calibri" panose="020F0502020204030204" pitchFamily="34" charset="0"/>
                <a:cs typeface="Calibri" panose="020F0502020204030204" pitchFamily="34" charset="0"/>
              </a:rPr>
              <a:t>Indirizzo e controllo</a:t>
            </a:r>
          </a:p>
        </p:txBody>
      </p:sp>
      <p:sp>
        <p:nvSpPr>
          <p:cNvPr id="10" name="Segnaposto contenuto 2"/>
          <p:cNvSpPr txBox="1">
            <a:spLocks/>
          </p:cNvSpPr>
          <p:nvPr/>
        </p:nvSpPr>
        <p:spPr>
          <a:xfrm>
            <a:off x="733634" y="1743421"/>
            <a:ext cx="11144041" cy="4227961"/>
          </a:xfrm>
          <a:prstGeom prst="rect">
            <a:avLst/>
          </a:prstGeom>
          <a:solidFill>
            <a:schemeClr val="accent6">
              <a:lumMod val="40000"/>
              <a:lumOff val="60000"/>
            </a:schemeClr>
          </a:solid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it-IT" b="1" u="sng" dirty="0"/>
              <a:t>Fondamento</a:t>
            </a:r>
          </a:p>
          <a:p>
            <a:pPr marL="0" indent="0">
              <a:buFont typeface="Arial" panose="020B0604020202020204" pitchFamily="34" charset="0"/>
              <a:buNone/>
            </a:pPr>
            <a:r>
              <a:rPr lang="it-IT" dirty="0"/>
              <a:t>L’art. 7 della legge n. 234/2012, esplicitando ed attuando un </a:t>
            </a:r>
            <a:r>
              <a:rPr lang="it-IT" b="1" dirty="0"/>
              <a:t>principio costituzionale</a:t>
            </a:r>
            <a:r>
              <a:rPr lang="it-IT" dirty="0"/>
              <a:t>, impone al Governo di assicurare che la </a:t>
            </a:r>
            <a:r>
              <a:rPr lang="it-IT" b="1" dirty="0"/>
              <a:t>posizione rappresentata dall'Italia in sede di Consiglio</a:t>
            </a:r>
            <a:r>
              <a:rPr lang="it-IT" dirty="0"/>
              <a:t> dell'UE ovvero di altre istituzioni od organi dell'Unione </a:t>
            </a:r>
            <a:r>
              <a:rPr lang="it-IT" b="1" dirty="0"/>
              <a:t>sia conforme agli indirizzi definiti dalle Camere</a:t>
            </a:r>
            <a:r>
              <a:rPr lang="it-IT" dirty="0"/>
              <a:t> “in relazione all'oggetto di  tale posizione”. </a:t>
            </a:r>
          </a:p>
          <a:p>
            <a:pPr marL="0" indent="0">
              <a:buFont typeface="Arial" panose="020B0604020202020204" pitchFamily="34" charset="0"/>
              <a:buNone/>
            </a:pPr>
            <a:r>
              <a:rPr lang="it-IT" dirty="0"/>
              <a:t>Nel caso in cui il Governo non abbia potuto attenersi  agli indirizzi delle Camere, il Presidente del Consiglio dei Ministri o il Ministro competente riferisce tempestivamente  ai  competenti  organi parlamentari,  fornendo  le  </a:t>
            </a:r>
            <a:r>
              <a:rPr lang="it-IT" b="1" dirty="0"/>
              <a:t>adeguate  motivazioni  della   posizione</a:t>
            </a:r>
            <a:r>
              <a:rPr lang="it-IT" dirty="0"/>
              <a:t>.</a:t>
            </a:r>
          </a:p>
          <a:p>
            <a:endParaRPr lang="it-IT" dirty="0"/>
          </a:p>
        </p:txBody>
      </p:sp>
    </p:spTree>
    <p:extLst>
      <p:ext uri="{BB962C8B-B14F-4D97-AF65-F5344CB8AC3E}">
        <p14:creationId xmlns:p14="http://schemas.microsoft.com/office/powerpoint/2010/main" val="27276313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431831D4-340C-FD96-627D-83EDB44EC9A8}"/>
              </a:ext>
            </a:extLst>
          </p:cNvPr>
          <p:cNvSpPr>
            <a:spLocks noGrp="1"/>
          </p:cNvSpPr>
          <p:nvPr>
            <p:ph type="title"/>
          </p:nvPr>
        </p:nvSpPr>
        <p:spPr>
          <a:xfrm>
            <a:off x="4859055" y="400831"/>
            <a:ext cx="6602260" cy="204229"/>
          </a:xfrm>
        </p:spPr>
        <p:txBody>
          <a:bodyPr>
            <a:noAutofit/>
          </a:bodyPr>
          <a:lstStyle/>
          <a:p>
            <a:pPr algn="r"/>
            <a:endParaRPr lang="it-IT" sz="1400" b="1" dirty="0">
              <a:solidFill>
                <a:schemeClr val="bg1"/>
              </a:solidFill>
              <a:latin typeface="Calibri" panose="020F0502020204030204" pitchFamily="34" charset="0"/>
              <a:cs typeface="Calibri" panose="020F0502020204030204" pitchFamily="34" charset="0"/>
            </a:endParaRPr>
          </a:p>
        </p:txBody>
      </p:sp>
      <p:cxnSp>
        <p:nvCxnSpPr>
          <p:cNvPr id="8" name="Connettore 1 7">
            <a:extLst>
              <a:ext uri="{FF2B5EF4-FFF2-40B4-BE49-F238E27FC236}">
                <a16:creationId xmlns:a16="http://schemas.microsoft.com/office/drawing/2014/main" id="{62840139-B99C-D748-12E7-519CF94740F4}"/>
              </a:ext>
            </a:extLst>
          </p:cNvPr>
          <p:cNvCxnSpPr/>
          <p:nvPr/>
        </p:nvCxnSpPr>
        <p:spPr>
          <a:xfrm>
            <a:off x="733634" y="1515649"/>
            <a:ext cx="2385347" cy="0"/>
          </a:xfrm>
          <a:prstGeom prst="line">
            <a:avLst/>
          </a:prstGeom>
          <a:ln w="174625" cap="rnd">
            <a:solidFill>
              <a:srgbClr val="C425BA"/>
            </a:solidFill>
            <a:round/>
          </a:ln>
        </p:spPr>
        <p:style>
          <a:lnRef idx="1">
            <a:schemeClr val="accent1"/>
          </a:lnRef>
          <a:fillRef idx="0">
            <a:schemeClr val="accent1"/>
          </a:fillRef>
          <a:effectRef idx="0">
            <a:schemeClr val="accent1"/>
          </a:effectRef>
          <a:fontRef idx="minor">
            <a:schemeClr val="tx1"/>
          </a:fontRef>
        </p:style>
      </p:cxnSp>
      <p:sp>
        <p:nvSpPr>
          <p:cNvPr id="9" name="Segnaposto numero diapositiva 8">
            <a:extLst>
              <a:ext uri="{FF2B5EF4-FFF2-40B4-BE49-F238E27FC236}">
                <a16:creationId xmlns:a16="http://schemas.microsoft.com/office/drawing/2014/main" id="{F1F8E882-CA8B-0DAE-C48C-59EF1FD28220}"/>
              </a:ext>
            </a:extLst>
          </p:cNvPr>
          <p:cNvSpPr>
            <a:spLocks noGrp="1"/>
          </p:cNvSpPr>
          <p:nvPr>
            <p:ph type="sldNum" sz="quarter" idx="12"/>
          </p:nvPr>
        </p:nvSpPr>
        <p:spPr>
          <a:xfrm>
            <a:off x="961763" y="6356351"/>
            <a:ext cx="365996" cy="345726"/>
          </a:xfrm>
        </p:spPr>
        <p:txBody>
          <a:bodyPr/>
          <a:lstStyle/>
          <a:p>
            <a:fld id="{E69A7D7A-3B5A-4272-A36A-FE442C5DB905}" type="slidenum">
              <a:rPr lang="it-IT" b="1" smtClean="0">
                <a:solidFill>
                  <a:schemeClr val="tx1"/>
                </a:solidFill>
                <a:latin typeface="Gotham HTF Black" pitchFamily="2" charset="0"/>
              </a:rPr>
              <a:t>19</a:t>
            </a:fld>
            <a:endParaRPr lang="it-IT" b="1" dirty="0">
              <a:solidFill>
                <a:schemeClr val="tx1"/>
              </a:solidFill>
              <a:latin typeface="Gotham HTF Black" pitchFamily="2" charset="0"/>
            </a:endParaRPr>
          </a:p>
        </p:txBody>
      </p:sp>
      <p:sp>
        <p:nvSpPr>
          <p:cNvPr id="12" name="Titolo 3">
            <a:extLst>
              <a:ext uri="{FF2B5EF4-FFF2-40B4-BE49-F238E27FC236}">
                <a16:creationId xmlns:a16="http://schemas.microsoft.com/office/drawing/2014/main" id="{A76F490B-E144-8ADC-312A-B21C4C8D049A}"/>
              </a:ext>
            </a:extLst>
          </p:cNvPr>
          <p:cNvSpPr txBox="1">
            <a:spLocks/>
          </p:cNvSpPr>
          <p:nvPr/>
        </p:nvSpPr>
        <p:spPr>
          <a:xfrm>
            <a:off x="539663" y="935059"/>
            <a:ext cx="6602260" cy="580590"/>
          </a:xfrm>
          <a:prstGeom prst="rect">
            <a:avLst/>
          </a:prstGeom>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it-IT" b="1" dirty="0">
                <a:solidFill>
                  <a:srgbClr val="7030A0"/>
                </a:solidFill>
                <a:latin typeface="Calibri" panose="020F0502020204030204" pitchFamily="34" charset="0"/>
                <a:cs typeface="Calibri" panose="020F0502020204030204" pitchFamily="34" charset="0"/>
              </a:rPr>
              <a:t>Ambiti di indirizzo e controllo</a:t>
            </a:r>
          </a:p>
        </p:txBody>
      </p:sp>
      <p:sp>
        <p:nvSpPr>
          <p:cNvPr id="7" name="Segnaposto contenuto 2"/>
          <p:cNvSpPr>
            <a:spLocks noGrp="1"/>
          </p:cNvSpPr>
          <p:nvPr>
            <p:ph idx="1"/>
          </p:nvPr>
        </p:nvSpPr>
        <p:spPr>
          <a:xfrm>
            <a:off x="733634" y="1690688"/>
            <a:ext cx="11144040" cy="4052887"/>
          </a:xfrm>
          <a:solidFill>
            <a:schemeClr val="accent6">
              <a:lumMod val="40000"/>
              <a:lumOff val="60000"/>
            </a:schemeClr>
          </a:solidFill>
        </p:spPr>
        <p:txBody>
          <a:bodyPr>
            <a:normAutofit fontScale="85000" lnSpcReduction="20000"/>
          </a:bodyPr>
          <a:lstStyle/>
          <a:p>
            <a:pPr marL="514350" indent="-514350">
              <a:buAutoNum type="arabicParenR"/>
            </a:pPr>
            <a:r>
              <a:rPr lang="it-IT" dirty="0"/>
              <a:t>linee</a:t>
            </a:r>
            <a:r>
              <a:rPr lang="it-IT" b="1" dirty="0"/>
              <a:t> della politica italiana a livello europeo</a:t>
            </a:r>
            <a:r>
              <a:rPr lang="it-IT" dirty="0"/>
              <a:t> e </a:t>
            </a:r>
            <a:r>
              <a:rPr lang="it-IT" b="1" dirty="0"/>
              <a:t>priorità politiche e legislative delle Istituzioni UE</a:t>
            </a:r>
            <a:r>
              <a:rPr lang="it-IT" dirty="0"/>
              <a:t>:</a:t>
            </a:r>
          </a:p>
          <a:p>
            <a:pPr marL="0" indent="0">
              <a:buNone/>
            </a:pPr>
            <a:r>
              <a:rPr lang="it-IT" dirty="0"/>
              <a:t>	 </a:t>
            </a:r>
            <a:r>
              <a:rPr lang="it-IT" dirty="0">
                <a:solidFill>
                  <a:srgbClr val="FF0000"/>
                </a:solidFill>
              </a:rPr>
              <a:t>procedura ad hoc in commissione ed in assemblea </a:t>
            </a:r>
          </a:p>
          <a:p>
            <a:pPr marL="514350" indent="-514350">
              <a:buAutoNum type="arabicParenR" startAt="2"/>
            </a:pPr>
            <a:r>
              <a:rPr lang="it-IT" b="1" dirty="0"/>
              <a:t>partecipazione al Consiglio europeo:</a:t>
            </a:r>
          </a:p>
          <a:p>
            <a:pPr marL="0" indent="0">
              <a:buNone/>
            </a:pPr>
            <a:r>
              <a:rPr lang="it-IT" b="1" dirty="0"/>
              <a:t>              </a:t>
            </a:r>
            <a:r>
              <a:rPr lang="it-IT" dirty="0">
                <a:solidFill>
                  <a:srgbClr val="FF0000"/>
                </a:solidFill>
              </a:rPr>
              <a:t>comunicazioni ex ante in Assemblea del Presidente del Consiglio e ex post in 	 	 commissione del  Ministro per gli affari europei</a:t>
            </a:r>
            <a:r>
              <a:rPr lang="it-IT" dirty="0"/>
              <a:t>;</a:t>
            </a:r>
          </a:p>
          <a:p>
            <a:pPr marL="0" indent="0">
              <a:buNone/>
            </a:pPr>
            <a:r>
              <a:rPr lang="it-IT" dirty="0"/>
              <a:t>3) ai </a:t>
            </a:r>
            <a:r>
              <a:rPr lang="it-IT" b="1" dirty="0"/>
              <a:t>negoziati sui progetti legislativi</a:t>
            </a:r>
            <a:r>
              <a:rPr lang="it-IT" dirty="0"/>
              <a:t>, alla formazione del contributo italiano alle consultazioni pubbliche e su ogni questione all'esame del Consiglio:</a:t>
            </a:r>
          </a:p>
          <a:p>
            <a:pPr marL="0" indent="0">
              <a:buNone/>
            </a:pPr>
            <a:r>
              <a:rPr lang="it-IT" dirty="0"/>
              <a:t>              </a:t>
            </a:r>
            <a:r>
              <a:rPr lang="it-IT" dirty="0">
                <a:solidFill>
                  <a:srgbClr val="FF0000"/>
                </a:solidFill>
              </a:rPr>
              <a:t>Esame ex art. 127 Regolamento o secondo la procedura di verifica della sussidiarietà. Adozione di atti di indirizzo in Assemblea o commissione</a:t>
            </a:r>
          </a:p>
          <a:p>
            <a:pPr marL="0" indent="0">
              <a:buNone/>
            </a:pPr>
            <a:r>
              <a:rPr lang="it-IT" dirty="0"/>
              <a:t>4) alla </a:t>
            </a:r>
            <a:r>
              <a:rPr lang="it-IT" b="1" dirty="0"/>
              <a:t>negoziazione di Trattati o accordi su questioni economiche e finanziarie</a:t>
            </a:r>
          </a:p>
          <a:p>
            <a:pPr marL="0" indent="0">
              <a:buNone/>
            </a:pPr>
            <a:r>
              <a:rPr lang="it-IT" dirty="0"/>
              <a:t>              </a:t>
            </a:r>
            <a:r>
              <a:rPr lang="it-IT" dirty="0">
                <a:solidFill>
                  <a:srgbClr val="FF0000"/>
                </a:solidFill>
              </a:rPr>
              <a:t>Attività conoscitive e di indirizzo (cfr. art. 5 legge 234/2012)</a:t>
            </a:r>
          </a:p>
          <a:p>
            <a:pPr marL="0" indent="0">
              <a:buNone/>
            </a:pPr>
            <a:endParaRPr lang="it-IT" dirty="0"/>
          </a:p>
          <a:p>
            <a:endParaRPr lang="it-IT" dirty="0"/>
          </a:p>
        </p:txBody>
      </p:sp>
      <p:sp>
        <p:nvSpPr>
          <p:cNvPr id="11" name="Freccia a destra 10"/>
          <p:cNvSpPr/>
          <p:nvPr/>
        </p:nvSpPr>
        <p:spPr>
          <a:xfrm>
            <a:off x="838200" y="2388365"/>
            <a:ext cx="756000" cy="288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3" name="Freccia a destra 12"/>
          <p:cNvSpPr/>
          <p:nvPr/>
        </p:nvSpPr>
        <p:spPr>
          <a:xfrm>
            <a:off x="838200" y="3077010"/>
            <a:ext cx="756000" cy="288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4" name="Freccia a destra 13"/>
          <p:cNvSpPr/>
          <p:nvPr/>
        </p:nvSpPr>
        <p:spPr>
          <a:xfrm>
            <a:off x="863620" y="4371699"/>
            <a:ext cx="756000" cy="288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5" name="Freccia a destra 14"/>
          <p:cNvSpPr/>
          <p:nvPr/>
        </p:nvSpPr>
        <p:spPr>
          <a:xfrm>
            <a:off x="863620" y="5378388"/>
            <a:ext cx="756000" cy="288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2322061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9A5E227-CA01-421A-9ABC-DBD60A7C55E8}"/>
              </a:ext>
            </a:extLst>
          </p:cNvPr>
          <p:cNvSpPr>
            <a:spLocks noGrp="1"/>
          </p:cNvSpPr>
          <p:nvPr>
            <p:ph type="title"/>
          </p:nvPr>
        </p:nvSpPr>
        <p:spPr>
          <a:xfrm>
            <a:off x="831850" y="1709738"/>
            <a:ext cx="10515600" cy="45719"/>
          </a:xfrm>
        </p:spPr>
        <p:txBody>
          <a:bodyPr>
            <a:normAutofit fontScale="90000"/>
          </a:bodyPr>
          <a:lstStyle/>
          <a:p>
            <a:pPr algn="ctr"/>
            <a:br>
              <a:rPr lang="it-IT" dirty="0"/>
            </a:br>
            <a:br>
              <a:rPr lang="it-IT" dirty="0"/>
            </a:br>
            <a:br>
              <a:rPr lang="it-IT" dirty="0"/>
            </a:br>
            <a:r>
              <a:rPr lang="it-IT" dirty="0"/>
              <a:t>I </a:t>
            </a:r>
            <a:r>
              <a:rPr lang="it-IT" sz="5300" dirty="0"/>
              <a:t>RAPPORTI TRA ORDINAMENTO DELL’ UE E ORDINAMENTI NAZIONALI</a:t>
            </a:r>
          </a:p>
        </p:txBody>
      </p:sp>
      <p:sp>
        <p:nvSpPr>
          <p:cNvPr id="3" name="Segnaposto testo 2">
            <a:extLst>
              <a:ext uri="{FF2B5EF4-FFF2-40B4-BE49-F238E27FC236}">
                <a16:creationId xmlns:a16="http://schemas.microsoft.com/office/drawing/2014/main" id="{F796B9DF-C5AC-4E3A-9517-5E4FC4FE7746}"/>
              </a:ext>
            </a:extLst>
          </p:cNvPr>
          <p:cNvSpPr>
            <a:spLocks noGrp="1"/>
          </p:cNvSpPr>
          <p:nvPr>
            <p:ph type="body" idx="1"/>
          </p:nvPr>
        </p:nvSpPr>
        <p:spPr>
          <a:xfrm>
            <a:off x="831850" y="1958341"/>
            <a:ext cx="10515600" cy="4131310"/>
          </a:xfrm>
        </p:spPr>
        <p:txBody>
          <a:bodyPr/>
          <a:lstStyle/>
          <a:p>
            <a:r>
              <a:rPr lang="it-IT" dirty="0"/>
              <a:t>CENNI AL QUADRO «COSTITUZIONALE» EUROPEO:</a:t>
            </a:r>
          </a:p>
          <a:p>
            <a:endParaRPr lang="it-IT" dirty="0"/>
          </a:p>
          <a:p>
            <a:pPr marL="342900" indent="-342900">
              <a:buFont typeface="Wingdings" panose="05000000000000000000" pitchFamily="2" charset="2"/>
              <a:buChar char="Ø"/>
            </a:pPr>
            <a:r>
              <a:rPr lang="it-IT" dirty="0"/>
              <a:t>PRINCIPI DEL PRIMATO E DELL’EFFICACIA DIRETTA NELLA GIURISPRUDENZA DELLA CORTE DI GIUSTIZIA </a:t>
            </a:r>
          </a:p>
          <a:p>
            <a:pPr marL="342900" indent="-342900">
              <a:buFont typeface="Wingdings" panose="05000000000000000000" pitchFamily="2" charset="2"/>
              <a:buChar char="Ø"/>
            </a:pPr>
            <a:r>
              <a:rPr lang="it-IT" dirty="0"/>
              <a:t>RUOLO DEI GOVERNI, DEI PARLAMENTI NAZIONALI E DELLE AUTONOMIE REGIONALI E LOCALI</a:t>
            </a:r>
          </a:p>
          <a:p>
            <a:pPr marL="342900" indent="-342900">
              <a:buFont typeface="Wingdings" panose="05000000000000000000" pitchFamily="2" charset="2"/>
              <a:buChar char="Ø"/>
            </a:pPr>
            <a:r>
              <a:rPr lang="it-IT" dirty="0"/>
              <a:t>GIURISPRUDENZA DELLE CORTI COSTITUZIONALI NAZIONALI: IMPOSTAZIONE MONISTA E DUALISTA</a:t>
            </a:r>
          </a:p>
        </p:txBody>
      </p:sp>
      <p:sp>
        <p:nvSpPr>
          <p:cNvPr id="4" name="Segnaposto numero diapositiva 3">
            <a:extLst>
              <a:ext uri="{FF2B5EF4-FFF2-40B4-BE49-F238E27FC236}">
                <a16:creationId xmlns:a16="http://schemas.microsoft.com/office/drawing/2014/main" id="{15877425-6314-49E4-AE2B-365C12097556}"/>
              </a:ext>
            </a:extLst>
          </p:cNvPr>
          <p:cNvSpPr>
            <a:spLocks noGrp="1"/>
          </p:cNvSpPr>
          <p:nvPr>
            <p:ph type="sldNum" sz="quarter" idx="12"/>
          </p:nvPr>
        </p:nvSpPr>
        <p:spPr/>
        <p:txBody>
          <a:bodyPr/>
          <a:lstStyle/>
          <a:p>
            <a:fld id="{056095FA-1406-467F-B0DE-8585D650A8F4}" type="slidenum">
              <a:rPr lang="it-IT" smtClean="0"/>
              <a:pPr/>
              <a:t>2</a:t>
            </a:fld>
            <a:endParaRPr lang="it-IT"/>
          </a:p>
        </p:txBody>
      </p:sp>
    </p:spTree>
    <p:extLst>
      <p:ext uri="{BB962C8B-B14F-4D97-AF65-F5344CB8AC3E}">
        <p14:creationId xmlns:p14="http://schemas.microsoft.com/office/powerpoint/2010/main" val="15087231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431831D4-340C-FD96-627D-83EDB44EC9A8}"/>
              </a:ext>
            </a:extLst>
          </p:cNvPr>
          <p:cNvSpPr>
            <a:spLocks noGrp="1"/>
          </p:cNvSpPr>
          <p:nvPr>
            <p:ph type="title"/>
          </p:nvPr>
        </p:nvSpPr>
        <p:spPr>
          <a:xfrm>
            <a:off x="4859055" y="400831"/>
            <a:ext cx="6602260" cy="204229"/>
          </a:xfrm>
        </p:spPr>
        <p:txBody>
          <a:bodyPr>
            <a:noAutofit/>
          </a:bodyPr>
          <a:lstStyle/>
          <a:p>
            <a:pPr algn="r"/>
            <a:endParaRPr lang="it-IT" sz="1400" b="1" dirty="0">
              <a:solidFill>
                <a:schemeClr val="bg1"/>
              </a:solidFill>
              <a:latin typeface="Calibri" panose="020F0502020204030204" pitchFamily="34" charset="0"/>
              <a:cs typeface="Calibri" panose="020F0502020204030204" pitchFamily="34" charset="0"/>
            </a:endParaRPr>
          </a:p>
        </p:txBody>
      </p:sp>
      <p:cxnSp>
        <p:nvCxnSpPr>
          <p:cNvPr id="8" name="Connettore 1 7">
            <a:extLst>
              <a:ext uri="{FF2B5EF4-FFF2-40B4-BE49-F238E27FC236}">
                <a16:creationId xmlns:a16="http://schemas.microsoft.com/office/drawing/2014/main" id="{62840139-B99C-D748-12E7-519CF94740F4}"/>
              </a:ext>
            </a:extLst>
          </p:cNvPr>
          <p:cNvCxnSpPr/>
          <p:nvPr/>
        </p:nvCxnSpPr>
        <p:spPr>
          <a:xfrm>
            <a:off x="733634" y="1515649"/>
            <a:ext cx="2385347" cy="0"/>
          </a:xfrm>
          <a:prstGeom prst="line">
            <a:avLst/>
          </a:prstGeom>
          <a:ln w="174625" cap="rnd">
            <a:solidFill>
              <a:srgbClr val="C425BA"/>
            </a:solidFill>
            <a:round/>
          </a:ln>
        </p:spPr>
        <p:style>
          <a:lnRef idx="1">
            <a:schemeClr val="accent1"/>
          </a:lnRef>
          <a:fillRef idx="0">
            <a:schemeClr val="accent1"/>
          </a:fillRef>
          <a:effectRef idx="0">
            <a:schemeClr val="accent1"/>
          </a:effectRef>
          <a:fontRef idx="minor">
            <a:schemeClr val="tx1"/>
          </a:fontRef>
        </p:style>
      </p:cxnSp>
      <p:sp>
        <p:nvSpPr>
          <p:cNvPr id="9" name="Segnaposto numero diapositiva 8">
            <a:extLst>
              <a:ext uri="{FF2B5EF4-FFF2-40B4-BE49-F238E27FC236}">
                <a16:creationId xmlns:a16="http://schemas.microsoft.com/office/drawing/2014/main" id="{F1F8E882-CA8B-0DAE-C48C-59EF1FD28220}"/>
              </a:ext>
            </a:extLst>
          </p:cNvPr>
          <p:cNvSpPr>
            <a:spLocks noGrp="1"/>
          </p:cNvSpPr>
          <p:nvPr>
            <p:ph type="sldNum" sz="quarter" idx="12"/>
          </p:nvPr>
        </p:nvSpPr>
        <p:spPr>
          <a:xfrm>
            <a:off x="961763" y="6356351"/>
            <a:ext cx="365996" cy="345726"/>
          </a:xfrm>
        </p:spPr>
        <p:txBody>
          <a:bodyPr/>
          <a:lstStyle/>
          <a:p>
            <a:fld id="{E69A7D7A-3B5A-4272-A36A-FE442C5DB905}" type="slidenum">
              <a:rPr lang="it-IT" b="1" smtClean="0">
                <a:solidFill>
                  <a:schemeClr val="tx1"/>
                </a:solidFill>
                <a:latin typeface="Gotham HTF Black" pitchFamily="2" charset="0"/>
              </a:rPr>
              <a:t>20</a:t>
            </a:fld>
            <a:endParaRPr lang="it-IT" b="1" dirty="0">
              <a:solidFill>
                <a:schemeClr val="tx1"/>
              </a:solidFill>
              <a:latin typeface="Gotham HTF Black" pitchFamily="2" charset="0"/>
            </a:endParaRPr>
          </a:p>
        </p:txBody>
      </p:sp>
      <p:sp>
        <p:nvSpPr>
          <p:cNvPr id="12" name="Titolo 3">
            <a:extLst>
              <a:ext uri="{FF2B5EF4-FFF2-40B4-BE49-F238E27FC236}">
                <a16:creationId xmlns:a16="http://schemas.microsoft.com/office/drawing/2014/main" id="{A76F490B-E144-8ADC-312A-B21C4C8D049A}"/>
              </a:ext>
            </a:extLst>
          </p:cNvPr>
          <p:cNvSpPr txBox="1">
            <a:spLocks/>
          </p:cNvSpPr>
          <p:nvPr/>
        </p:nvSpPr>
        <p:spPr>
          <a:xfrm>
            <a:off x="539662" y="935059"/>
            <a:ext cx="11338011" cy="580590"/>
          </a:xfrm>
          <a:prstGeom prst="rect">
            <a:avLst/>
          </a:prstGeom>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it-IT" b="1" dirty="0">
                <a:solidFill>
                  <a:srgbClr val="7030A0"/>
                </a:solidFill>
                <a:latin typeface="Calibri" panose="020F0502020204030204" pitchFamily="34" charset="0"/>
                <a:cs typeface="Calibri" panose="020F0502020204030204" pitchFamily="34" charset="0"/>
              </a:rPr>
              <a:t>Procedure di indirizzo e controllo: art. 127 RC</a:t>
            </a:r>
          </a:p>
        </p:txBody>
      </p:sp>
      <p:sp>
        <p:nvSpPr>
          <p:cNvPr id="16" name="Segnaposto contenuto 2"/>
          <p:cNvSpPr>
            <a:spLocks noGrp="1"/>
          </p:cNvSpPr>
          <p:nvPr>
            <p:ph idx="1"/>
          </p:nvPr>
        </p:nvSpPr>
        <p:spPr>
          <a:xfrm>
            <a:off x="733633" y="1825625"/>
            <a:ext cx="11144039" cy="3860800"/>
          </a:xfrm>
          <a:solidFill>
            <a:schemeClr val="accent6">
              <a:lumMod val="40000"/>
              <a:lumOff val="60000"/>
            </a:schemeClr>
          </a:solidFill>
        </p:spPr>
        <p:txBody>
          <a:bodyPr>
            <a:normAutofit lnSpcReduction="10000"/>
          </a:bodyPr>
          <a:lstStyle/>
          <a:p>
            <a:pPr marL="0" indent="0">
              <a:buNone/>
            </a:pPr>
            <a:r>
              <a:rPr lang="it-IT" sz="3000" dirty="0"/>
              <a:t>Art. 127: procedura specifica per l'esame di atti dell'UE, progetti di </a:t>
            </a:r>
            <a:r>
              <a:rPr lang="it-IT" sz="3000" b="1" dirty="0"/>
              <a:t>atti legislativi, loro "documenti preparatori"</a:t>
            </a:r>
            <a:r>
              <a:rPr lang="it-IT" sz="3000" dirty="0"/>
              <a:t> e qualsiasi altro documento dell'UE trasmesso dal Governo e/o dalla Commissione europea:</a:t>
            </a:r>
          </a:p>
          <a:p>
            <a:pPr marL="0" indent="0">
              <a:buNone/>
            </a:pPr>
            <a:r>
              <a:rPr lang="it-IT" sz="3000" dirty="0"/>
              <a:t>- assegnazione degli atti per l'esame alle </a:t>
            </a:r>
            <a:r>
              <a:rPr lang="it-IT" sz="3000" b="1" dirty="0"/>
              <a:t>Commissioni competenti per materia</a:t>
            </a:r>
            <a:r>
              <a:rPr lang="it-IT" sz="3000" dirty="0"/>
              <a:t>, con il parere della Commissione politiche Ue;</a:t>
            </a:r>
          </a:p>
          <a:p>
            <a:pPr marL="0" indent="0">
              <a:buNone/>
            </a:pPr>
            <a:r>
              <a:rPr lang="it-IT" sz="3000" dirty="0"/>
              <a:t>- assegnazione a quest’ultima in sede primaria gli atti relativi a questioni istituzionali e, congiuntamente alla Commissione di settore, quelli aventi una dimensione orizzontale o riguardanti settori politici specifici ma con un impatto istituzionale significativo.</a:t>
            </a:r>
          </a:p>
          <a:p>
            <a:pPr>
              <a:buFontTx/>
              <a:buChar char="-"/>
            </a:pPr>
            <a:endParaRPr lang="it-IT" dirty="0"/>
          </a:p>
        </p:txBody>
      </p:sp>
    </p:spTree>
    <p:extLst>
      <p:ext uri="{BB962C8B-B14F-4D97-AF65-F5344CB8AC3E}">
        <p14:creationId xmlns:p14="http://schemas.microsoft.com/office/powerpoint/2010/main" val="6340442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431831D4-340C-FD96-627D-83EDB44EC9A8}"/>
              </a:ext>
            </a:extLst>
          </p:cNvPr>
          <p:cNvSpPr>
            <a:spLocks noGrp="1"/>
          </p:cNvSpPr>
          <p:nvPr>
            <p:ph type="title"/>
          </p:nvPr>
        </p:nvSpPr>
        <p:spPr>
          <a:xfrm>
            <a:off x="4859055" y="400831"/>
            <a:ext cx="6602260" cy="204229"/>
          </a:xfrm>
        </p:spPr>
        <p:txBody>
          <a:bodyPr>
            <a:noAutofit/>
          </a:bodyPr>
          <a:lstStyle/>
          <a:p>
            <a:pPr algn="r"/>
            <a:endParaRPr lang="it-IT" sz="1400" b="1" dirty="0">
              <a:solidFill>
                <a:schemeClr val="bg1"/>
              </a:solidFill>
              <a:latin typeface="Calibri" panose="020F0502020204030204" pitchFamily="34" charset="0"/>
              <a:cs typeface="Calibri" panose="020F0502020204030204" pitchFamily="34" charset="0"/>
            </a:endParaRPr>
          </a:p>
        </p:txBody>
      </p:sp>
      <p:cxnSp>
        <p:nvCxnSpPr>
          <p:cNvPr id="8" name="Connettore 1 7">
            <a:extLst>
              <a:ext uri="{FF2B5EF4-FFF2-40B4-BE49-F238E27FC236}">
                <a16:creationId xmlns:a16="http://schemas.microsoft.com/office/drawing/2014/main" id="{62840139-B99C-D748-12E7-519CF94740F4}"/>
              </a:ext>
            </a:extLst>
          </p:cNvPr>
          <p:cNvCxnSpPr/>
          <p:nvPr/>
        </p:nvCxnSpPr>
        <p:spPr>
          <a:xfrm>
            <a:off x="733634" y="1515649"/>
            <a:ext cx="2385347" cy="0"/>
          </a:xfrm>
          <a:prstGeom prst="line">
            <a:avLst/>
          </a:prstGeom>
          <a:ln w="174625" cap="rnd">
            <a:solidFill>
              <a:srgbClr val="C425BA"/>
            </a:solidFill>
            <a:round/>
          </a:ln>
        </p:spPr>
        <p:style>
          <a:lnRef idx="1">
            <a:schemeClr val="accent1"/>
          </a:lnRef>
          <a:fillRef idx="0">
            <a:schemeClr val="accent1"/>
          </a:fillRef>
          <a:effectRef idx="0">
            <a:schemeClr val="accent1"/>
          </a:effectRef>
          <a:fontRef idx="minor">
            <a:schemeClr val="tx1"/>
          </a:fontRef>
        </p:style>
      </p:cxnSp>
      <p:sp>
        <p:nvSpPr>
          <p:cNvPr id="9" name="Segnaposto numero diapositiva 8">
            <a:extLst>
              <a:ext uri="{FF2B5EF4-FFF2-40B4-BE49-F238E27FC236}">
                <a16:creationId xmlns:a16="http://schemas.microsoft.com/office/drawing/2014/main" id="{F1F8E882-CA8B-0DAE-C48C-59EF1FD28220}"/>
              </a:ext>
            </a:extLst>
          </p:cNvPr>
          <p:cNvSpPr>
            <a:spLocks noGrp="1"/>
          </p:cNvSpPr>
          <p:nvPr>
            <p:ph type="sldNum" sz="quarter" idx="12"/>
          </p:nvPr>
        </p:nvSpPr>
        <p:spPr>
          <a:xfrm>
            <a:off x="961763" y="6356351"/>
            <a:ext cx="365996" cy="345726"/>
          </a:xfrm>
        </p:spPr>
        <p:txBody>
          <a:bodyPr/>
          <a:lstStyle/>
          <a:p>
            <a:fld id="{E69A7D7A-3B5A-4272-A36A-FE442C5DB905}" type="slidenum">
              <a:rPr lang="it-IT" b="1" smtClean="0">
                <a:solidFill>
                  <a:schemeClr val="tx1"/>
                </a:solidFill>
                <a:latin typeface="Gotham HTF Black" pitchFamily="2" charset="0"/>
              </a:rPr>
              <a:t>21</a:t>
            </a:fld>
            <a:endParaRPr lang="it-IT" b="1" dirty="0">
              <a:solidFill>
                <a:schemeClr val="tx1"/>
              </a:solidFill>
              <a:latin typeface="Gotham HTF Black" pitchFamily="2" charset="0"/>
            </a:endParaRPr>
          </a:p>
        </p:txBody>
      </p:sp>
      <p:sp>
        <p:nvSpPr>
          <p:cNvPr id="12" name="Titolo 3">
            <a:extLst>
              <a:ext uri="{FF2B5EF4-FFF2-40B4-BE49-F238E27FC236}">
                <a16:creationId xmlns:a16="http://schemas.microsoft.com/office/drawing/2014/main" id="{A76F490B-E144-8ADC-312A-B21C4C8D049A}"/>
              </a:ext>
            </a:extLst>
          </p:cNvPr>
          <p:cNvSpPr txBox="1">
            <a:spLocks/>
          </p:cNvSpPr>
          <p:nvPr/>
        </p:nvSpPr>
        <p:spPr>
          <a:xfrm>
            <a:off x="539662" y="935059"/>
            <a:ext cx="11338011" cy="580590"/>
          </a:xfrm>
          <a:prstGeom prst="rect">
            <a:avLst/>
          </a:prstGeom>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it-IT" b="1" dirty="0">
                <a:solidFill>
                  <a:srgbClr val="7030A0"/>
                </a:solidFill>
                <a:latin typeface="Calibri" panose="020F0502020204030204" pitchFamily="34" charset="0"/>
                <a:cs typeface="Calibri" panose="020F0502020204030204" pitchFamily="34" charset="0"/>
              </a:rPr>
              <a:t>Art. 127 (selezione e istruttoria)</a:t>
            </a:r>
          </a:p>
        </p:txBody>
      </p:sp>
      <p:sp>
        <p:nvSpPr>
          <p:cNvPr id="10" name="Segnaposto contenuto 2"/>
          <p:cNvSpPr>
            <a:spLocks noGrp="1"/>
          </p:cNvSpPr>
          <p:nvPr>
            <p:ph idx="1"/>
          </p:nvPr>
        </p:nvSpPr>
        <p:spPr>
          <a:xfrm>
            <a:off x="733633" y="1825625"/>
            <a:ext cx="11144039" cy="3908425"/>
          </a:xfrm>
          <a:solidFill>
            <a:schemeClr val="accent6">
              <a:lumMod val="40000"/>
              <a:lumOff val="60000"/>
            </a:schemeClr>
          </a:solidFill>
        </p:spPr>
        <p:txBody>
          <a:bodyPr>
            <a:noAutofit/>
          </a:bodyPr>
          <a:lstStyle/>
          <a:p>
            <a:r>
              <a:rPr lang="it-IT" dirty="0"/>
              <a:t> Ai sensi dell'articolo 25 c. 4 RC, programma e calendario dei lavori di ciascuna Commissione sono predisposti in modo tale «da assicurare il tempestivo esame degli atti e dei progetti di atti UE».</a:t>
            </a:r>
          </a:p>
          <a:p>
            <a:r>
              <a:rPr lang="it-IT" dirty="0"/>
              <a:t>Le commissioni esaminano solo gli atti che considerano </a:t>
            </a:r>
            <a:r>
              <a:rPr lang="it-IT" b="1" dirty="0"/>
              <a:t>significativi </a:t>
            </a:r>
            <a:r>
              <a:rPr lang="it-IT" dirty="0"/>
              <a:t>per portata, oggetto o potenziale impatto su interessi nazionali.</a:t>
            </a:r>
          </a:p>
          <a:p>
            <a:r>
              <a:rPr lang="it-IT" altLang="it-IT" dirty="0"/>
              <a:t>Le Commissioni possono svolgere </a:t>
            </a:r>
            <a:r>
              <a:rPr lang="it-IT" altLang="it-IT" b="1" dirty="0"/>
              <a:t>un’attività conoscitiva </a:t>
            </a:r>
            <a:r>
              <a:rPr lang="it-IT" altLang="it-IT" dirty="0"/>
              <a:t>attraverso lo audizioni di esponenti del Governo, europarlamentari, Commissari europei, rappresentanti di altre Istituzioni e organi, esperti, parti interessate (parere Giunta Regolamento).</a:t>
            </a:r>
          </a:p>
          <a:p>
            <a:endParaRPr lang="it-IT" altLang="it-IT" dirty="0">
              <a:solidFill>
                <a:prstClr val="black"/>
              </a:solidFill>
              <a:latin typeface="Arial" charset="0"/>
            </a:endParaRPr>
          </a:p>
          <a:p>
            <a:endParaRPr lang="it-IT" dirty="0"/>
          </a:p>
        </p:txBody>
      </p:sp>
    </p:spTree>
    <p:extLst>
      <p:ext uri="{BB962C8B-B14F-4D97-AF65-F5344CB8AC3E}">
        <p14:creationId xmlns:p14="http://schemas.microsoft.com/office/powerpoint/2010/main" val="13338559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431831D4-340C-FD96-627D-83EDB44EC9A8}"/>
              </a:ext>
            </a:extLst>
          </p:cNvPr>
          <p:cNvSpPr>
            <a:spLocks noGrp="1"/>
          </p:cNvSpPr>
          <p:nvPr>
            <p:ph type="title"/>
          </p:nvPr>
        </p:nvSpPr>
        <p:spPr>
          <a:xfrm>
            <a:off x="4859055" y="400831"/>
            <a:ext cx="6602260" cy="204229"/>
          </a:xfrm>
        </p:spPr>
        <p:txBody>
          <a:bodyPr>
            <a:noAutofit/>
          </a:bodyPr>
          <a:lstStyle/>
          <a:p>
            <a:pPr algn="r"/>
            <a:r>
              <a:rPr lang="it-IT" sz="1400" b="1" dirty="0">
                <a:solidFill>
                  <a:schemeClr val="bg1"/>
                </a:solidFill>
                <a:latin typeface="Calibri" panose="020F0502020204030204" pitchFamily="34" charset="0"/>
                <a:cs typeface="Calibri" panose="020F0502020204030204" pitchFamily="34" charset="0"/>
              </a:rPr>
              <a:t>Il fascicolo degli atti europei</a:t>
            </a:r>
          </a:p>
        </p:txBody>
      </p:sp>
      <p:cxnSp>
        <p:nvCxnSpPr>
          <p:cNvPr id="8" name="Connettore 1 7">
            <a:extLst>
              <a:ext uri="{FF2B5EF4-FFF2-40B4-BE49-F238E27FC236}">
                <a16:creationId xmlns:a16="http://schemas.microsoft.com/office/drawing/2014/main" id="{62840139-B99C-D748-12E7-519CF94740F4}"/>
              </a:ext>
            </a:extLst>
          </p:cNvPr>
          <p:cNvCxnSpPr/>
          <p:nvPr/>
        </p:nvCxnSpPr>
        <p:spPr>
          <a:xfrm>
            <a:off x="733634" y="1515649"/>
            <a:ext cx="2385347" cy="0"/>
          </a:xfrm>
          <a:prstGeom prst="line">
            <a:avLst/>
          </a:prstGeom>
          <a:ln w="174625" cap="rnd">
            <a:solidFill>
              <a:srgbClr val="C425BA"/>
            </a:solidFill>
            <a:round/>
          </a:ln>
        </p:spPr>
        <p:style>
          <a:lnRef idx="1">
            <a:schemeClr val="accent1"/>
          </a:lnRef>
          <a:fillRef idx="0">
            <a:schemeClr val="accent1"/>
          </a:fillRef>
          <a:effectRef idx="0">
            <a:schemeClr val="accent1"/>
          </a:effectRef>
          <a:fontRef idx="minor">
            <a:schemeClr val="tx1"/>
          </a:fontRef>
        </p:style>
      </p:cxnSp>
      <p:sp>
        <p:nvSpPr>
          <p:cNvPr id="9" name="Segnaposto numero diapositiva 8">
            <a:extLst>
              <a:ext uri="{FF2B5EF4-FFF2-40B4-BE49-F238E27FC236}">
                <a16:creationId xmlns:a16="http://schemas.microsoft.com/office/drawing/2014/main" id="{F1F8E882-CA8B-0DAE-C48C-59EF1FD28220}"/>
              </a:ext>
            </a:extLst>
          </p:cNvPr>
          <p:cNvSpPr>
            <a:spLocks noGrp="1"/>
          </p:cNvSpPr>
          <p:nvPr>
            <p:ph type="sldNum" sz="quarter" idx="12"/>
          </p:nvPr>
        </p:nvSpPr>
        <p:spPr>
          <a:xfrm>
            <a:off x="961763" y="6356351"/>
            <a:ext cx="365996" cy="345726"/>
          </a:xfrm>
        </p:spPr>
        <p:txBody>
          <a:bodyPr/>
          <a:lstStyle/>
          <a:p>
            <a:fld id="{E69A7D7A-3B5A-4272-A36A-FE442C5DB905}" type="slidenum">
              <a:rPr lang="it-IT" b="1" smtClean="0">
                <a:solidFill>
                  <a:schemeClr val="tx1"/>
                </a:solidFill>
                <a:latin typeface="Gotham HTF Black" pitchFamily="2" charset="0"/>
              </a:rPr>
              <a:t>22</a:t>
            </a:fld>
            <a:endParaRPr lang="it-IT" b="1" dirty="0">
              <a:solidFill>
                <a:schemeClr val="tx1"/>
              </a:solidFill>
              <a:latin typeface="Gotham HTF Black" pitchFamily="2" charset="0"/>
            </a:endParaRPr>
          </a:p>
        </p:txBody>
      </p:sp>
      <p:sp>
        <p:nvSpPr>
          <p:cNvPr id="12" name="Titolo 3">
            <a:extLst>
              <a:ext uri="{FF2B5EF4-FFF2-40B4-BE49-F238E27FC236}">
                <a16:creationId xmlns:a16="http://schemas.microsoft.com/office/drawing/2014/main" id="{A76F490B-E144-8ADC-312A-B21C4C8D049A}"/>
              </a:ext>
            </a:extLst>
          </p:cNvPr>
          <p:cNvSpPr txBox="1">
            <a:spLocks/>
          </p:cNvSpPr>
          <p:nvPr/>
        </p:nvSpPr>
        <p:spPr>
          <a:xfrm>
            <a:off x="539662" y="935059"/>
            <a:ext cx="11338011" cy="580590"/>
          </a:xfrm>
          <a:prstGeom prst="rect">
            <a:avLst/>
          </a:prstGeom>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it-IT" b="1" dirty="0">
                <a:solidFill>
                  <a:srgbClr val="7030A0"/>
                </a:solidFill>
                <a:latin typeface="Calibri" panose="020F0502020204030204" pitchFamily="34" charset="0"/>
                <a:cs typeface="Calibri" panose="020F0502020204030204" pitchFamily="34" charset="0"/>
              </a:rPr>
              <a:t>Art. 127 (esito esame)</a:t>
            </a:r>
          </a:p>
        </p:txBody>
      </p:sp>
      <p:sp>
        <p:nvSpPr>
          <p:cNvPr id="11" name="Segnaposto contenuto 2"/>
          <p:cNvSpPr>
            <a:spLocks noGrp="1"/>
          </p:cNvSpPr>
          <p:nvPr>
            <p:ph idx="1"/>
          </p:nvPr>
        </p:nvSpPr>
        <p:spPr>
          <a:xfrm>
            <a:off x="733633" y="1825625"/>
            <a:ext cx="11144039" cy="3794125"/>
          </a:xfrm>
          <a:solidFill>
            <a:schemeClr val="accent6">
              <a:lumMod val="40000"/>
              <a:lumOff val="60000"/>
            </a:schemeClr>
          </a:solidFill>
        </p:spPr>
        <p:txBody>
          <a:bodyPr>
            <a:noAutofit/>
          </a:bodyPr>
          <a:lstStyle/>
          <a:p>
            <a:pPr>
              <a:lnSpc>
                <a:spcPct val="110000"/>
              </a:lnSpc>
            </a:pPr>
            <a:r>
              <a:rPr lang="it-IT" sz="2400" dirty="0"/>
              <a:t>Le commissioni concludono l’esame esprimendo «in un documento finale il proprio </a:t>
            </a:r>
            <a:r>
              <a:rPr lang="it-IT" sz="2400" b="1" dirty="0"/>
              <a:t>avviso sulla opportunità di possibili iniziative</a:t>
            </a:r>
            <a:r>
              <a:rPr lang="it-IT" sz="2400" dirty="0"/>
              <a:t>".</a:t>
            </a:r>
          </a:p>
          <a:p>
            <a:pPr>
              <a:lnSpc>
                <a:spcPct val="110000"/>
              </a:lnSpc>
            </a:pPr>
            <a:r>
              <a:rPr lang="it-IT" sz="2400" dirty="0"/>
              <a:t>La formulazione dell’art. 127 (e il </a:t>
            </a:r>
            <a:r>
              <a:rPr lang="it-IT" sz="2400" dirty="0" err="1"/>
              <a:t>nomen</a:t>
            </a:r>
            <a:r>
              <a:rPr lang="it-IT" sz="2400" dirty="0"/>
              <a:t> del documento finale) riflettono l’approccio secondo cui </a:t>
            </a:r>
            <a:r>
              <a:rPr lang="it-IT" sz="2400" b="1" dirty="0"/>
              <a:t>era inappropriato che il Parlamento emettesse indirizzi </a:t>
            </a:r>
            <a:r>
              <a:rPr lang="it-IT" sz="2400" dirty="0"/>
              <a:t>politicamente vincolanti per il Governo negli affari UE, minandone la capacità negoziale.</a:t>
            </a:r>
          </a:p>
          <a:p>
            <a:pPr>
              <a:lnSpc>
                <a:spcPct val="110000"/>
              </a:lnSpc>
            </a:pPr>
            <a:r>
              <a:rPr lang="it-IT" sz="2400" dirty="0"/>
              <a:t>Questo approccio è stato </a:t>
            </a:r>
            <a:r>
              <a:rPr lang="it-IT" sz="2400" b="1" dirty="0"/>
              <a:t>superato nella legislazione e nella prassi. </a:t>
            </a:r>
            <a:r>
              <a:rPr lang="it-IT" sz="2400" dirty="0"/>
              <a:t>I documenti finali, pur non strutturati come risoluzione, vincolano politicamente il Governo ex art. 7 della legge n. 234/2012, ponendo puntuali condizioni o osservazioni.</a:t>
            </a:r>
          </a:p>
          <a:p>
            <a:pPr>
              <a:lnSpc>
                <a:spcPct val="110000"/>
              </a:lnSpc>
            </a:pPr>
            <a:endParaRPr lang="it-IT" dirty="0"/>
          </a:p>
        </p:txBody>
      </p:sp>
    </p:spTree>
    <p:extLst>
      <p:ext uri="{BB962C8B-B14F-4D97-AF65-F5344CB8AC3E}">
        <p14:creationId xmlns:p14="http://schemas.microsoft.com/office/powerpoint/2010/main" val="329878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431831D4-340C-FD96-627D-83EDB44EC9A8}"/>
              </a:ext>
            </a:extLst>
          </p:cNvPr>
          <p:cNvSpPr>
            <a:spLocks noGrp="1"/>
          </p:cNvSpPr>
          <p:nvPr>
            <p:ph type="title"/>
          </p:nvPr>
        </p:nvSpPr>
        <p:spPr>
          <a:xfrm>
            <a:off x="4859055" y="400831"/>
            <a:ext cx="6602260" cy="204229"/>
          </a:xfrm>
        </p:spPr>
        <p:txBody>
          <a:bodyPr>
            <a:noAutofit/>
          </a:bodyPr>
          <a:lstStyle/>
          <a:p>
            <a:pPr algn="r"/>
            <a:endParaRPr lang="it-IT" sz="1400" b="1" dirty="0">
              <a:solidFill>
                <a:schemeClr val="bg1"/>
              </a:solidFill>
              <a:latin typeface="Calibri" panose="020F0502020204030204" pitchFamily="34" charset="0"/>
              <a:cs typeface="Calibri" panose="020F0502020204030204" pitchFamily="34" charset="0"/>
            </a:endParaRPr>
          </a:p>
        </p:txBody>
      </p:sp>
      <p:cxnSp>
        <p:nvCxnSpPr>
          <p:cNvPr id="8" name="Connettore 1 7">
            <a:extLst>
              <a:ext uri="{FF2B5EF4-FFF2-40B4-BE49-F238E27FC236}">
                <a16:creationId xmlns:a16="http://schemas.microsoft.com/office/drawing/2014/main" id="{62840139-B99C-D748-12E7-519CF94740F4}"/>
              </a:ext>
            </a:extLst>
          </p:cNvPr>
          <p:cNvCxnSpPr/>
          <p:nvPr/>
        </p:nvCxnSpPr>
        <p:spPr>
          <a:xfrm>
            <a:off x="733634" y="1515649"/>
            <a:ext cx="2385347" cy="0"/>
          </a:xfrm>
          <a:prstGeom prst="line">
            <a:avLst/>
          </a:prstGeom>
          <a:ln w="174625" cap="rnd">
            <a:solidFill>
              <a:srgbClr val="C425BA"/>
            </a:solidFill>
            <a:round/>
          </a:ln>
        </p:spPr>
        <p:style>
          <a:lnRef idx="1">
            <a:schemeClr val="accent1"/>
          </a:lnRef>
          <a:fillRef idx="0">
            <a:schemeClr val="accent1"/>
          </a:fillRef>
          <a:effectRef idx="0">
            <a:schemeClr val="accent1"/>
          </a:effectRef>
          <a:fontRef idx="minor">
            <a:schemeClr val="tx1"/>
          </a:fontRef>
        </p:style>
      </p:cxnSp>
      <p:sp>
        <p:nvSpPr>
          <p:cNvPr id="9" name="Segnaposto numero diapositiva 8">
            <a:extLst>
              <a:ext uri="{FF2B5EF4-FFF2-40B4-BE49-F238E27FC236}">
                <a16:creationId xmlns:a16="http://schemas.microsoft.com/office/drawing/2014/main" id="{F1F8E882-CA8B-0DAE-C48C-59EF1FD28220}"/>
              </a:ext>
            </a:extLst>
          </p:cNvPr>
          <p:cNvSpPr>
            <a:spLocks noGrp="1"/>
          </p:cNvSpPr>
          <p:nvPr>
            <p:ph type="sldNum" sz="quarter" idx="12"/>
          </p:nvPr>
        </p:nvSpPr>
        <p:spPr>
          <a:xfrm>
            <a:off x="961763" y="6356351"/>
            <a:ext cx="365996" cy="345726"/>
          </a:xfrm>
        </p:spPr>
        <p:txBody>
          <a:bodyPr/>
          <a:lstStyle/>
          <a:p>
            <a:fld id="{E69A7D7A-3B5A-4272-A36A-FE442C5DB905}" type="slidenum">
              <a:rPr lang="it-IT" b="1" smtClean="0">
                <a:solidFill>
                  <a:schemeClr val="tx1"/>
                </a:solidFill>
                <a:latin typeface="Gotham HTF Black" pitchFamily="2" charset="0"/>
              </a:rPr>
              <a:t>23</a:t>
            </a:fld>
            <a:endParaRPr lang="it-IT" b="1" dirty="0">
              <a:solidFill>
                <a:schemeClr val="tx1"/>
              </a:solidFill>
              <a:latin typeface="Gotham HTF Black" pitchFamily="2" charset="0"/>
            </a:endParaRPr>
          </a:p>
        </p:txBody>
      </p:sp>
      <p:sp>
        <p:nvSpPr>
          <p:cNvPr id="12" name="Titolo 3">
            <a:extLst>
              <a:ext uri="{FF2B5EF4-FFF2-40B4-BE49-F238E27FC236}">
                <a16:creationId xmlns:a16="http://schemas.microsoft.com/office/drawing/2014/main" id="{A76F490B-E144-8ADC-312A-B21C4C8D049A}"/>
              </a:ext>
            </a:extLst>
          </p:cNvPr>
          <p:cNvSpPr txBox="1">
            <a:spLocks/>
          </p:cNvSpPr>
          <p:nvPr/>
        </p:nvSpPr>
        <p:spPr>
          <a:xfrm>
            <a:off x="539662" y="935059"/>
            <a:ext cx="11338011" cy="580590"/>
          </a:xfrm>
          <a:prstGeom prst="rect">
            <a:avLst/>
          </a:prstGeom>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it-IT" b="1" dirty="0">
                <a:solidFill>
                  <a:srgbClr val="7030A0"/>
                </a:solidFill>
                <a:latin typeface="Calibri" panose="020F0502020204030204" pitchFamily="34" charset="0"/>
                <a:cs typeface="Calibri" panose="020F0502020204030204" pitchFamily="34" charset="0"/>
              </a:rPr>
              <a:t>Altre procedure di indirizzo</a:t>
            </a:r>
          </a:p>
        </p:txBody>
      </p:sp>
      <p:sp>
        <p:nvSpPr>
          <p:cNvPr id="13" name="Segnaposto contenuto 2"/>
          <p:cNvSpPr>
            <a:spLocks noGrp="1"/>
          </p:cNvSpPr>
          <p:nvPr>
            <p:ph idx="1"/>
          </p:nvPr>
        </p:nvSpPr>
        <p:spPr>
          <a:xfrm>
            <a:off x="631165" y="1690688"/>
            <a:ext cx="11246507" cy="4224337"/>
          </a:xfrm>
          <a:solidFill>
            <a:schemeClr val="accent6">
              <a:lumMod val="40000"/>
              <a:lumOff val="60000"/>
            </a:schemeClr>
          </a:solidFill>
        </p:spPr>
        <p:txBody>
          <a:bodyPr>
            <a:normAutofit/>
          </a:bodyPr>
          <a:lstStyle/>
          <a:p>
            <a:pPr>
              <a:buFont typeface="Wingdings" panose="05000000000000000000" pitchFamily="2" charset="2"/>
              <a:buChar char="Ø"/>
            </a:pPr>
            <a:r>
              <a:rPr lang="it-IT" sz="3200" b="1" dirty="0"/>
              <a:t>Art 125 RC: </a:t>
            </a:r>
            <a:r>
              <a:rPr lang="it-IT" sz="3200" dirty="0"/>
              <a:t>le risoluzioni trasmesse alla Camera dal PE sono deferite alla commissione competente e alle Commissioni per gli affari esteri e per le politiche dell'UE per il parere. Su richiesta del Governo o di un di Gruppo la Commissione apre sul documento un dibattito che può concludersi con la </a:t>
            </a:r>
            <a:r>
              <a:rPr lang="it-IT" sz="3200" b="1" dirty="0"/>
              <a:t>votazione di una risoluzione</a:t>
            </a:r>
            <a:r>
              <a:rPr lang="it-IT" sz="3200" dirty="0"/>
              <a:t>.</a:t>
            </a:r>
          </a:p>
          <a:p>
            <a:pPr>
              <a:buFont typeface="Wingdings" panose="05000000000000000000" pitchFamily="2" charset="2"/>
              <a:buChar char="Ø"/>
            </a:pPr>
            <a:r>
              <a:rPr lang="it-IT" sz="3200" dirty="0"/>
              <a:t>Le commissioni permanenti e l’Aula esprimono indirizzi politici per l'azione europea del governo anche utilizzando le ordinarie procedure di indirizzo e controllo.</a:t>
            </a:r>
          </a:p>
        </p:txBody>
      </p:sp>
    </p:spTree>
    <p:extLst>
      <p:ext uri="{BB962C8B-B14F-4D97-AF65-F5344CB8AC3E}">
        <p14:creationId xmlns:p14="http://schemas.microsoft.com/office/powerpoint/2010/main" val="12333106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431831D4-340C-FD96-627D-83EDB44EC9A8}"/>
              </a:ext>
            </a:extLst>
          </p:cNvPr>
          <p:cNvSpPr>
            <a:spLocks noGrp="1"/>
          </p:cNvSpPr>
          <p:nvPr>
            <p:ph type="title"/>
          </p:nvPr>
        </p:nvSpPr>
        <p:spPr>
          <a:xfrm>
            <a:off x="4859055" y="400831"/>
            <a:ext cx="6602260" cy="204229"/>
          </a:xfrm>
        </p:spPr>
        <p:txBody>
          <a:bodyPr>
            <a:noAutofit/>
          </a:bodyPr>
          <a:lstStyle/>
          <a:p>
            <a:pPr algn="r"/>
            <a:endParaRPr lang="it-IT" sz="1400" b="1" dirty="0">
              <a:solidFill>
                <a:schemeClr val="bg1"/>
              </a:solidFill>
              <a:latin typeface="Calibri" panose="020F0502020204030204" pitchFamily="34" charset="0"/>
              <a:cs typeface="Calibri" panose="020F0502020204030204" pitchFamily="34" charset="0"/>
            </a:endParaRPr>
          </a:p>
        </p:txBody>
      </p:sp>
      <p:cxnSp>
        <p:nvCxnSpPr>
          <p:cNvPr id="8" name="Connettore 1 7">
            <a:extLst>
              <a:ext uri="{FF2B5EF4-FFF2-40B4-BE49-F238E27FC236}">
                <a16:creationId xmlns:a16="http://schemas.microsoft.com/office/drawing/2014/main" id="{62840139-B99C-D748-12E7-519CF94740F4}"/>
              </a:ext>
            </a:extLst>
          </p:cNvPr>
          <p:cNvCxnSpPr/>
          <p:nvPr/>
        </p:nvCxnSpPr>
        <p:spPr>
          <a:xfrm>
            <a:off x="733634" y="1515649"/>
            <a:ext cx="2385347" cy="0"/>
          </a:xfrm>
          <a:prstGeom prst="line">
            <a:avLst/>
          </a:prstGeom>
          <a:ln w="174625" cap="rnd">
            <a:solidFill>
              <a:srgbClr val="C425BA"/>
            </a:solidFill>
            <a:round/>
          </a:ln>
        </p:spPr>
        <p:style>
          <a:lnRef idx="1">
            <a:schemeClr val="accent1"/>
          </a:lnRef>
          <a:fillRef idx="0">
            <a:schemeClr val="accent1"/>
          </a:fillRef>
          <a:effectRef idx="0">
            <a:schemeClr val="accent1"/>
          </a:effectRef>
          <a:fontRef idx="minor">
            <a:schemeClr val="tx1"/>
          </a:fontRef>
        </p:style>
      </p:cxnSp>
      <p:sp>
        <p:nvSpPr>
          <p:cNvPr id="9" name="Segnaposto numero diapositiva 8">
            <a:extLst>
              <a:ext uri="{FF2B5EF4-FFF2-40B4-BE49-F238E27FC236}">
                <a16:creationId xmlns:a16="http://schemas.microsoft.com/office/drawing/2014/main" id="{F1F8E882-CA8B-0DAE-C48C-59EF1FD28220}"/>
              </a:ext>
            </a:extLst>
          </p:cNvPr>
          <p:cNvSpPr>
            <a:spLocks noGrp="1"/>
          </p:cNvSpPr>
          <p:nvPr>
            <p:ph type="sldNum" sz="quarter" idx="12"/>
          </p:nvPr>
        </p:nvSpPr>
        <p:spPr>
          <a:xfrm>
            <a:off x="961763" y="6356351"/>
            <a:ext cx="365996" cy="345726"/>
          </a:xfrm>
        </p:spPr>
        <p:txBody>
          <a:bodyPr/>
          <a:lstStyle/>
          <a:p>
            <a:fld id="{E69A7D7A-3B5A-4272-A36A-FE442C5DB905}" type="slidenum">
              <a:rPr lang="it-IT" b="1" smtClean="0">
                <a:solidFill>
                  <a:schemeClr val="tx1"/>
                </a:solidFill>
                <a:latin typeface="Gotham HTF Black" pitchFamily="2" charset="0"/>
              </a:rPr>
              <a:t>24</a:t>
            </a:fld>
            <a:endParaRPr lang="it-IT" b="1" dirty="0">
              <a:solidFill>
                <a:schemeClr val="tx1"/>
              </a:solidFill>
              <a:latin typeface="Gotham HTF Black" pitchFamily="2" charset="0"/>
            </a:endParaRPr>
          </a:p>
        </p:txBody>
      </p:sp>
      <p:sp>
        <p:nvSpPr>
          <p:cNvPr id="12" name="Titolo 3">
            <a:extLst>
              <a:ext uri="{FF2B5EF4-FFF2-40B4-BE49-F238E27FC236}">
                <a16:creationId xmlns:a16="http://schemas.microsoft.com/office/drawing/2014/main" id="{A76F490B-E144-8ADC-312A-B21C4C8D049A}"/>
              </a:ext>
            </a:extLst>
          </p:cNvPr>
          <p:cNvSpPr txBox="1">
            <a:spLocks/>
          </p:cNvSpPr>
          <p:nvPr/>
        </p:nvSpPr>
        <p:spPr>
          <a:xfrm>
            <a:off x="539662" y="935059"/>
            <a:ext cx="11338011" cy="580590"/>
          </a:xfrm>
          <a:prstGeom prst="rect">
            <a:avLst/>
          </a:prstGeom>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it-IT" b="1" dirty="0">
                <a:solidFill>
                  <a:srgbClr val="7030A0"/>
                </a:solidFill>
                <a:latin typeface="Calibri" panose="020F0502020204030204" pitchFamily="34" charset="0"/>
                <a:cs typeface="Calibri" panose="020F0502020204030204" pitchFamily="34" charset="0"/>
              </a:rPr>
              <a:t>Dialogo politico</a:t>
            </a:r>
          </a:p>
        </p:txBody>
      </p:sp>
      <p:sp>
        <p:nvSpPr>
          <p:cNvPr id="10" name="Segnaposto contenuto 2"/>
          <p:cNvSpPr>
            <a:spLocks noGrp="1"/>
          </p:cNvSpPr>
          <p:nvPr>
            <p:ph idx="1"/>
          </p:nvPr>
        </p:nvSpPr>
        <p:spPr>
          <a:xfrm>
            <a:off x="733633" y="1825626"/>
            <a:ext cx="11144039" cy="3956050"/>
          </a:xfrm>
          <a:solidFill>
            <a:schemeClr val="accent6">
              <a:lumMod val="40000"/>
              <a:lumOff val="60000"/>
            </a:schemeClr>
          </a:solidFill>
        </p:spPr>
        <p:txBody>
          <a:bodyPr>
            <a:normAutofit fontScale="92500" lnSpcReduction="20000"/>
          </a:bodyPr>
          <a:lstStyle/>
          <a:p>
            <a:r>
              <a:rPr lang="it-IT" dirty="0"/>
              <a:t>Sviluppato, dal 2006, in assenza di specifiche disposizioni nei Trattati, per iniziativa della Commissione europea, con avallo del Consiglio europeo; dal 2010 anche il Parlamento europeo ha chiesto di ricevere pronunce dei PN</a:t>
            </a:r>
          </a:p>
          <a:p>
            <a:r>
              <a:rPr lang="it-IT" dirty="0"/>
              <a:t>Consiste nella </a:t>
            </a:r>
            <a:r>
              <a:rPr lang="it-IT" b="1" dirty="0"/>
              <a:t>trasmissione diretta da parte dei parlamenti nazionali alla Commissione di pareri e osservazioni</a:t>
            </a:r>
            <a:r>
              <a:rPr lang="it-IT" dirty="0"/>
              <a:t>, sia sul merito sia sulla sussidiarietà, concernenti proposte legislative, documenti di consultazione e altri documenti ad essi inviati dalla Commissione stessa (ex Protocolli n. 1 e 2) </a:t>
            </a:r>
          </a:p>
          <a:p>
            <a:r>
              <a:rPr lang="it-IT" dirty="0"/>
              <a:t>la Commissione risponde ai rilievi ricevuti dai parlamenti nazionali in via pressoché sistematica ma non sempre in modo circostanziato</a:t>
            </a:r>
          </a:p>
          <a:p>
            <a:r>
              <a:rPr lang="it-IT" dirty="0"/>
              <a:t>alla Camera il dialogo politico è condotto mediante la </a:t>
            </a:r>
            <a:r>
              <a:rPr lang="it-IT" b="1" dirty="0"/>
              <a:t>trasmissione delle pronunce adottate ex art. 127</a:t>
            </a:r>
            <a:r>
              <a:rPr lang="it-IT" dirty="0"/>
              <a:t> o in esito al controllo di sussidiarietà (nonché eventualmente di altri atti di indirizzo)</a:t>
            </a:r>
          </a:p>
          <a:p>
            <a:endParaRPr lang="it-IT" dirty="0"/>
          </a:p>
          <a:p>
            <a:endParaRPr lang="it-IT" dirty="0"/>
          </a:p>
        </p:txBody>
      </p:sp>
    </p:spTree>
    <p:extLst>
      <p:ext uri="{BB962C8B-B14F-4D97-AF65-F5344CB8AC3E}">
        <p14:creationId xmlns:p14="http://schemas.microsoft.com/office/powerpoint/2010/main" val="31951706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431831D4-340C-FD96-627D-83EDB44EC9A8}"/>
              </a:ext>
            </a:extLst>
          </p:cNvPr>
          <p:cNvSpPr>
            <a:spLocks noGrp="1"/>
          </p:cNvSpPr>
          <p:nvPr>
            <p:ph type="title"/>
          </p:nvPr>
        </p:nvSpPr>
        <p:spPr>
          <a:xfrm>
            <a:off x="4859055" y="400831"/>
            <a:ext cx="6602260" cy="204229"/>
          </a:xfrm>
        </p:spPr>
        <p:txBody>
          <a:bodyPr>
            <a:noAutofit/>
          </a:bodyPr>
          <a:lstStyle/>
          <a:p>
            <a:pPr algn="r"/>
            <a:endParaRPr lang="it-IT" sz="1400" b="1" dirty="0">
              <a:solidFill>
                <a:schemeClr val="bg1"/>
              </a:solidFill>
              <a:latin typeface="Calibri" panose="020F0502020204030204" pitchFamily="34" charset="0"/>
              <a:cs typeface="Calibri" panose="020F0502020204030204" pitchFamily="34" charset="0"/>
            </a:endParaRPr>
          </a:p>
        </p:txBody>
      </p:sp>
      <p:cxnSp>
        <p:nvCxnSpPr>
          <p:cNvPr id="8" name="Connettore 1 7">
            <a:extLst>
              <a:ext uri="{FF2B5EF4-FFF2-40B4-BE49-F238E27FC236}">
                <a16:creationId xmlns:a16="http://schemas.microsoft.com/office/drawing/2014/main" id="{62840139-B99C-D748-12E7-519CF94740F4}"/>
              </a:ext>
            </a:extLst>
          </p:cNvPr>
          <p:cNvCxnSpPr/>
          <p:nvPr/>
        </p:nvCxnSpPr>
        <p:spPr>
          <a:xfrm>
            <a:off x="733634" y="1515649"/>
            <a:ext cx="2385347" cy="0"/>
          </a:xfrm>
          <a:prstGeom prst="line">
            <a:avLst/>
          </a:prstGeom>
          <a:ln w="174625" cap="rnd">
            <a:solidFill>
              <a:srgbClr val="C425BA"/>
            </a:solidFill>
            <a:round/>
          </a:ln>
        </p:spPr>
        <p:style>
          <a:lnRef idx="1">
            <a:schemeClr val="accent1"/>
          </a:lnRef>
          <a:fillRef idx="0">
            <a:schemeClr val="accent1"/>
          </a:fillRef>
          <a:effectRef idx="0">
            <a:schemeClr val="accent1"/>
          </a:effectRef>
          <a:fontRef idx="minor">
            <a:schemeClr val="tx1"/>
          </a:fontRef>
        </p:style>
      </p:cxnSp>
      <p:sp>
        <p:nvSpPr>
          <p:cNvPr id="9" name="Segnaposto numero diapositiva 8">
            <a:extLst>
              <a:ext uri="{FF2B5EF4-FFF2-40B4-BE49-F238E27FC236}">
                <a16:creationId xmlns:a16="http://schemas.microsoft.com/office/drawing/2014/main" id="{F1F8E882-CA8B-0DAE-C48C-59EF1FD28220}"/>
              </a:ext>
            </a:extLst>
          </p:cNvPr>
          <p:cNvSpPr>
            <a:spLocks noGrp="1"/>
          </p:cNvSpPr>
          <p:nvPr>
            <p:ph type="sldNum" sz="quarter" idx="12"/>
          </p:nvPr>
        </p:nvSpPr>
        <p:spPr>
          <a:xfrm>
            <a:off x="961763" y="6356351"/>
            <a:ext cx="365996" cy="345726"/>
          </a:xfrm>
        </p:spPr>
        <p:txBody>
          <a:bodyPr/>
          <a:lstStyle/>
          <a:p>
            <a:fld id="{E69A7D7A-3B5A-4272-A36A-FE442C5DB905}" type="slidenum">
              <a:rPr lang="it-IT" b="1" smtClean="0">
                <a:solidFill>
                  <a:schemeClr val="tx1"/>
                </a:solidFill>
                <a:latin typeface="Gotham HTF Black" pitchFamily="2" charset="0"/>
              </a:rPr>
              <a:t>25</a:t>
            </a:fld>
            <a:endParaRPr lang="it-IT" b="1" dirty="0">
              <a:solidFill>
                <a:schemeClr val="tx1"/>
              </a:solidFill>
              <a:latin typeface="Gotham HTF Black" pitchFamily="2" charset="0"/>
            </a:endParaRPr>
          </a:p>
        </p:txBody>
      </p:sp>
      <p:sp>
        <p:nvSpPr>
          <p:cNvPr id="12" name="Titolo 3">
            <a:extLst>
              <a:ext uri="{FF2B5EF4-FFF2-40B4-BE49-F238E27FC236}">
                <a16:creationId xmlns:a16="http://schemas.microsoft.com/office/drawing/2014/main" id="{A76F490B-E144-8ADC-312A-B21C4C8D049A}"/>
              </a:ext>
            </a:extLst>
          </p:cNvPr>
          <p:cNvSpPr txBox="1">
            <a:spLocks/>
          </p:cNvSpPr>
          <p:nvPr/>
        </p:nvSpPr>
        <p:spPr>
          <a:xfrm>
            <a:off x="539662" y="935059"/>
            <a:ext cx="11338011" cy="580590"/>
          </a:xfrm>
          <a:prstGeom prst="rect">
            <a:avLst/>
          </a:prstGeom>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it-IT" b="1" dirty="0">
                <a:solidFill>
                  <a:srgbClr val="7030A0"/>
                </a:solidFill>
                <a:latin typeface="Calibri" panose="020F0502020204030204" pitchFamily="34" charset="0"/>
                <a:cs typeface="Calibri" panose="020F0502020204030204" pitchFamily="34" charset="0"/>
              </a:rPr>
              <a:t>Controllo di sussidiarietà  - quadro giuridico</a:t>
            </a:r>
          </a:p>
        </p:txBody>
      </p:sp>
      <p:sp>
        <p:nvSpPr>
          <p:cNvPr id="11" name="Segnaposto contenuto 2"/>
          <p:cNvSpPr>
            <a:spLocks noGrp="1"/>
          </p:cNvSpPr>
          <p:nvPr>
            <p:ph idx="1"/>
          </p:nvPr>
        </p:nvSpPr>
        <p:spPr>
          <a:xfrm>
            <a:off x="733633" y="1825625"/>
            <a:ext cx="11144039" cy="4175125"/>
          </a:xfrm>
          <a:solidFill>
            <a:schemeClr val="accent6">
              <a:lumMod val="40000"/>
              <a:lumOff val="60000"/>
            </a:schemeClr>
          </a:solidFill>
        </p:spPr>
        <p:txBody>
          <a:bodyPr>
            <a:normAutofit fontScale="92500"/>
          </a:bodyPr>
          <a:lstStyle/>
          <a:p>
            <a:pPr marL="0" indent="0">
              <a:buNone/>
            </a:pPr>
            <a:r>
              <a:rPr lang="it-IT" dirty="0"/>
              <a:t>Art. 12 del TUE e Protocollo n. 2:</a:t>
            </a:r>
          </a:p>
          <a:p>
            <a:pPr>
              <a:buFont typeface="Wingdings" panose="05000000000000000000" pitchFamily="2" charset="2"/>
              <a:buChar char="Ø"/>
            </a:pPr>
            <a:r>
              <a:rPr lang="it-IT" dirty="0"/>
              <a:t>i progetti di atti legislativi sono motivati con riguardo alla </a:t>
            </a:r>
            <a:r>
              <a:rPr lang="it-IT" b="1" dirty="0"/>
              <a:t>sussidiarietà e proporzionalità</a:t>
            </a:r>
            <a:r>
              <a:rPr lang="it-IT" dirty="0"/>
              <a:t> e all’eventuale impatto finanziario e agli oneri amministrativi;</a:t>
            </a:r>
          </a:p>
          <a:p>
            <a:pPr>
              <a:buFont typeface="Wingdings" panose="05000000000000000000" pitchFamily="2" charset="2"/>
              <a:buChar char="Ø"/>
            </a:pPr>
            <a:r>
              <a:rPr lang="it-IT" dirty="0"/>
              <a:t>la Commissione </a:t>
            </a:r>
            <a:r>
              <a:rPr lang="it-IT" b="1" dirty="0"/>
              <a:t>trasmette i progetti di atti legislativi ai PN </a:t>
            </a:r>
            <a:r>
              <a:rPr lang="it-IT" dirty="0"/>
              <a:t>allo stesso momento in cui li trasmette al legislatore dell’UE;</a:t>
            </a:r>
          </a:p>
          <a:p>
            <a:pPr>
              <a:buFont typeface="Wingdings" panose="05000000000000000000" pitchFamily="2" charset="2"/>
              <a:buChar char="Ø"/>
            </a:pPr>
            <a:r>
              <a:rPr lang="it-IT" altLang="it-IT" kern="0" dirty="0">
                <a:solidFill>
                  <a:prstClr val="black"/>
                </a:solidFill>
              </a:rPr>
              <a:t>Ciascuna Camera, entro 8 settimane dalla trasmissione di un progetto relativo a materie di </a:t>
            </a:r>
            <a:r>
              <a:rPr lang="it-IT" altLang="it-IT" b="1" kern="0" dirty="0">
                <a:solidFill>
                  <a:prstClr val="black"/>
                </a:solidFill>
              </a:rPr>
              <a:t>competenza non esclusiva dell’UE</a:t>
            </a:r>
            <a:r>
              <a:rPr lang="it-IT" altLang="it-IT" kern="0" dirty="0">
                <a:solidFill>
                  <a:prstClr val="black"/>
                </a:solidFill>
              </a:rPr>
              <a:t>, può adottare un </a:t>
            </a:r>
            <a:r>
              <a:rPr lang="it-IT" altLang="it-IT" b="1" kern="0" dirty="0">
                <a:solidFill>
                  <a:prstClr val="black"/>
                </a:solidFill>
              </a:rPr>
              <a:t>parere motivato, </a:t>
            </a:r>
            <a:r>
              <a:rPr lang="it-IT" altLang="it-IT" kern="0" dirty="0">
                <a:solidFill>
                  <a:prstClr val="black"/>
                </a:solidFill>
              </a:rPr>
              <a:t>esponendo le ragioni per le quali ritiene che il progetto </a:t>
            </a:r>
            <a:r>
              <a:rPr lang="it-IT" altLang="it-IT" b="1" kern="0" dirty="0">
                <a:solidFill>
                  <a:prstClr val="black"/>
                </a:solidFill>
              </a:rPr>
              <a:t>non sia conforme </a:t>
            </a:r>
            <a:r>
              <a:rPr lang="it-IT" altLang="it-IT" kern="0" dirty="0">
                <a:solidFill>
                  <a:prstClr val="black"/>
                </a:solidFill>
              </a:rPr>
              <a:t>al principio di sussidiarietà. Ogni Parlamento dispone di </a:t>
            </a:r>
            <a:r>
              <a:rPr lang="it-IT" altLang="it-IT" b="1" kern="0" dirty="0">
                <a:solidFill>
                  <a:prstClr val="black"/>
                </a:solidFill>
              </a:rPr>
              <a:t>2 voti</a:t>
            </a:r>
            <a:r>
              <a:rPr lang="it-IT" altLang="it-IT" kern="0" dirty="0">
                <a:solidFill>
                  <a:prstClr val="black"/>
                </a:solidFill>
              </a:rPr>
              <a:t>.</a:t>
            </a:r>
          </a:p>
          <a:p>
            <a:pPr>
              <a:buFont typeface="Wingdings" panose="05000000000000000000" pitchFamily="2" charset="2"/>
              <a:buChar char="Ø"/>
            </a:pPr>
            <a:endParaRPr lang="it-IT" dirty="0"/>
          </a:p>
        </p:txBody>
      </p:sp>
    </p:spTree>
    <p:extLst>
      <p:ext uri="{BB962C8B-B14F-4D97-AF65-F5344CB8AC3E}">
        <p14:creationId xmlns:p14="http://schemas.microsoft.com/office/powerpoint/2010/main" val="14405233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431831D4-340C-FD96-627D-83EDB44EC9A8}"/>
              </a:ext>
            </a:extLst>
          </p:cNvPr>
          <p:cNvSpPr>
            <a:spLocks noGrp="1"/>
          </p:cNvSpPr>
          <p:nvPr>
            <p:ph type="title"/>
          </p:nvPr>
        </p:nvSpPr>
        <p:spPr>
          <a:xfrm>
            <a:off x="4859055" y="400831"/>
            <a:ext cx="6602260" cy="204229"/>
          </a:xfrm>
        </p:spPr>
        <p:txBody>
          <a:bodyPr>
            <a:noAutofit/>
          </a:bodyPr>
          <a:lstStyle/>
          <a:p>
            <a:pPr algn="r"/>
            <a:endParaRPr lang="it-IT" sz="1400" b="1" dirty="0">
              <a:solidFill>
                <a:schemeClr val="bg1"/>
              </a:solidFill>
              <a:latin typeface="Calibri" panose="020F0502020204030204" pitchFamily="34" charset="0"/>
              <a:cs typeface="Calibri" panose="020F0502020204030204" pitchFamily="34" charset="0"/>
            </a:endParaRPr>
          </a:p>
        </p:txBody>
      </p:sp>
      <p:cxnSp>
        <p:nvCxnSpPr>
          <p:cNvPr id="8" name="Connettore 1 7">
            <a:extLst>
              <a:ext uri="{FF2B5EF4-FFF2-40B4-BE49-F238E27FC236}">
                <a16:creationId xmlns:a16="http://schemas.microsoft.com/office/drawing/2014/main" id="{62840139-B99C-D748-12E7-519CF94740F4}"/>
              </a:ext>
            </a:extLst>
          </p:cNvPr>
          <p:cNvCxnSpPr/>
          <p:nvPr/>
        </p:nvCxnSpPr>
        <p:spPr>
          <a:xfrm>
            <a:off x="733634" y="1515649"/>
            <a:ext cx="2385347" cy="0"/>
          </a:xfrm>
          <a:prstGeom prst="line">
            <a:avLst/>
          </a:prstGeom>
          <a:ln w="174625" cap="rnd">
            <a:solidFill>
              <a:srgbClr val="C425BA"/>
            </a:solidFill>
            <a:round/>
          </a:ln>
        </p:spPr>
        <p:style>
          <a:lnRef idx="1">
            <a:schemeClr val="accent1"/>
          </a:lnRef>
          <a:fillRef idx="0">
            <a:schemeClr val="accent1"/>
          </a:fillRef>
          <a:effectRef idx="0">
            <a:schemeClr val="accent1"/>
          </a:effectRef>
          <a:fontRef idx="minor">
            <a:schemeClr val="tx1"/>
          </a:fontRef>
        </p:style>
      </p:cxnSp>
      <p:sp>
        <p:nvSpPr>
          <p:cNvPr id="9" name="Segnaposto numero diapositiva 8">
            <a:extLst>
              <a:ext uri="{FF2B5EF4-FFF2-40B4-BE49-F238E27FC236}">
                <a16:creationId xmlns:a16="http://schemas.microsoft.com/office/drawing/2014/main" id="{F1F8E882-CA8B-0DAE-C48C-59EF1FD28220}"/>
              </a:ext>
            </a:extLst>
          </p:cNvPr>
          <p:cNvSpPr>
            <a:spLocks noGrp="1"/>
          </p:cNvSpPr>
          <p:nvPr>
            <p:ph type="sldNum" sz="quarter" idx="12"/>
          </p:nvPr>
        </p:nvSpPr>
        <p:spPr>
          <a:xfrm>
            <a:off x="961763" y="6356351"/>
            <a:ext cx="365996" cy="345726"/>
          </a:xfrm>
        </p:spPr>
        <p:txBody>
          <a:bodyPr/>
          <a:lstStyle/>
          <a:p>
            <a:fld id="{E69A7D7A-3B5A-4272-A36A-FE442C5DB905}" type="slidenum">
              <a:rPr lang="it-IT" b="1" smtClean="0">
                <a:solidFill>
                  <a:schemeClr val="tx1"/>
                </a:solidFill>
                <a:latin typeface="Gotham HTF Black" pitchFamily="2" charset="0"/>
              </a:rPr>
              <a:t>26</a:t>
            </a:fld>
            <a:endParaRPr lang="it-IT" b="1" dirty="0">
              <a:solidFill>
                <a:schemeClr val="tx1"/>
              </a:solidFill>
              <a:latin typeface="Gotham HTF Black" pitchFamily="2" charset="0"/>
            </a:endParaRPr>
          </a:p>
        </p:txBody>
      </p:sp>
      <p:sp>
        <p:nvSpPr>
          <p:cNvPr id="12" name="Titolo 3">
            <a:extLst>
              <a:ext uri="{FF2B5EF4-FFF2-40B4-BE49-F238E27FC236}">
                <a16:creationId xmlns:a16="http://schemas.microsoft.com/office/drawing/2014/main" id="{A76F490B-E144-8ADC-312A-B21C4C8D049A}"/>
              </a:ext>
            </a:extLst>
          </p:cNvPr>
          <p:cNvSpPr txBox="1">
            <a:spLocks/>
          </p:cNvSpPr>
          <p:nvPr/>
        </p:nvSpPr>
        <p:spPr>
          <a:xfrm>
            <a:off x="539662" y="935059"/>
            <a:ext cx="11338011" cy="580590"/>
          </a:xfrm>
          <a:prstGeom prst="rect">
            <a:avLst/>
          </a:prstGeom>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it-IT" b="1" dirty="0">
                <a:solidFill>
                  <a:srgbClr val="7030A0"/>
                </a:solidFill>
                <a:latin typeface="Calibri" panose="020F0502020204030204" pitchFamily="34" charset="0"/>
                <a:cs typeface="Calibri" panose="020F0502020204030204" pitchFamily="34" charset="0"/>
              </a:rPr>
              <a:t>Effetti dei pareri motivati</a:t>
            </a:r>
          </a:p>
        </p:txBody>
      </p:sp>
      <p:sp>
        <p:nvSpPr>
          <p:cNvPr id="10" name="Text Box 4"/>
          <p:cNvSpPr txBox="1">
            <a:spLocks noChangeArrowheads="1"/>
          </p:cNvSpPr>
          <p:nvPr/>
        </p:nvSpPr>
        <p:spPr bwMode="auto">
          <a:xfrm>
            <a:off x="590499" y="1895474"/>
            <a:ext cx="6560799" cy="3702687"/>
          </a:xfrm>
          <a:prstGeom prst="rect">
            <a:avLst/>
          </a:prstGeom>
          <a:solidFill>
            <a:schemeClr val="bg2">
              <a:lumMod val="75000"/>
            </a:schemeClr>
          </a:solidFill>
          <a:ln w="9525" algn="ctr">
            <a:solidFill>
              <a:srgbClr val="000000"/>
            </a:solidFill>
            <a:miter lim="800000"/>
            <a:headEnd/>
            <a:tailEnd/>
          </a:ln>
          <a:effectLst/>
        </p:spPr>
        <p:txBody>
          <a:bodyPr/>
          <a:lstStyle/>
          <a:p>
            <a:pPr fontAlgn="base">
              <a:spcBef>
                <a:spcPct val="0"/>
              </a:spcBef>
              <a:spcAft>
                <a:spcPct val="0"/>
              </a:spcAft>
              <a:buSzPct val="90000"/>
              <a:defRPr/>
            </a:pPr>
            <a:r>
              <a:rPr lang="it-IT" altLang="it-IT" sz="2800" kern="0" dirty="0">
                <a:solidFill>
                  <a:prstClr val="black"/>
                </a:solidFill>
              </a:rPr>
              <a:t>Nel caso i pareri motivati rappresentino almeno </a:t>
            </a:r>
            <a:r>
              <a:rPr lang="it-IT" altLang="it-IT" sz="2800" b="1" kern="0" dirty="0">
                <a:solidFill>
                  <a:prstClr val="black"/>
                </a:solidFill>
              </a:rPr>
              <a:t>un terzo dei voti dei Parlamenti nazionali</a:t>
            </a:r>
            <a:r>
              <a:rPr lang="it-IT" altLang="it-IT" sz="2800" kern="0" dirty="0">
                <a:solidFill>
                  <a:prstClr val="black"/>
                </a:solidFill>
              </a:rPr>
              <a:t> (1/4 se il progetto riguarda lo spazio di libertà, sicurezza e giustizia).</a:t>
            </a:r>
          </a:p>
          <a:p>
            <a:pPr algn="just" fontAlgn="base">
              <a:spcBef>
                <a:spcPct val="0"/>
              </a:spcBef>
              <a:spcAft>
                <a:spcPct val="0"/>
              </a:spcAft>
              <a:buSzPct val="90000"/>
              <a:defRPr/>
            </a:pPr>
            <a:endParaRPr lang="it-IT" altLang="it-IT" sz="2400" kern="0" dirty="0">
              <a:solidFill>
                <a:prstClr val="black"/>
              </a:solidFill>
            </a:endParaRPr>
          </a:p>
          <a:p>
            <a:pPr fontAlgn="base">
              <a:spcBef>
                <a:spcPct val="0"/>
              </a:spcBef>
              <a:spcAft>
                <a:spcPct val="0"/>
              </a:spcAft>
              <a:buSzPct val="90000"/>
              <a:defRPr/>
            </a:pPr>
            <a:r>
              <a:rPr lang="it-IT" altLang="it-IT" sz="2800" kern="0" dirty="0">
                <a:solidFill>
                  <a:prstClr val="black"/>
                </a:solidFill>
              </a:rPr>
              <a:t>Nel caso in pareri motivati rappresentino almeno </a:t>
            </a:r>
            <a:r>
              <a:rPr lang="it-IT" altLang="it-IT" sz="2800" b="1" kern="0" dirty="0">
                <a:solidFill>
                  <a:prstClr val="black"/>
                </a:solidFill>
              </a:rPr>
              <a:t>la maggioranza </a:t>
            </a:r>
            <a:r>
              <a:rPr lang="it-IT" altLang="it-IT" sz="2800" kern="0" dirty="0">
                <a:solidFill>
                  <a:prstClr val="black"/>
                </a:solidFill>
              </a:rPr>
              <a:t>dei voti dei Parlamenti nazionali: </a:t>
            </a:r>
            <a:endParaRPr lang="it-IT" altLang="it-IT" sz="2800" b="1" kern="0" dirty="0">
              <a:solidFill>
                <a:prstClr val="black"/>
              </a:solidFill>
            </a:endParaRPr>
          </a:p>
        </p:txBody>
      </p:sp>
      <p:sp>
        <p:nvSpPr>
          <p:cNvPr id="13" name="AutoShape 12"/>
          <p:cNvSpPr>
            <a:spLocks noChangeArrowheads="1"/>
          </p:cNvSpPr>
          <p:nvPr/>
        </p:nvSpPr>
        <p:spPr bwMode="auto">
          <a:xfrm>
            <a:off x="7211101" y="4415003"/>
            <a:ext cx="439807" cy="485775"/>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FF0000"/>
          </a:solidFill>
          <a:ln>
            <a:noFill/>
          </a:ln>
          <a:effectLst/>
          <a:extLs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buSzPct val="90000"/>
            </a:pPr>
            <a:endParaRPr lang="it-IT" sz="1700" b="1">
              <a:solidFill>
                <a:srgbClr val="333399"/>
              </a:solidFill>
              <a:latin typeface="Arial" charset="0"/>
            </a:endParaRPr>
          </a:p>
        </p:txBody>
      </p:sp>
      <p:sp>
        <p:nvSpPr>
          <p:cNvPr id="14" name="Text Box 10"/>
          <p:cNvSpPr txBox="1">
            <a:spLocks noChangeArrowheads="1"/>
          </p:cNvSpPr>
          <p:nvPr/>
        </p:nvSpPr>
        <p:spPr bwMode="auto">
          <a:xfrm>
            <a:off x="7710711" y="3420374"/>
            <a:ext cx="4150609" cy="2457782"/>
          </a:xfrm>
          <a:prstGeom prst="rect">
            <a:avLst/>
          </a:prstGeom>
          <a:solidFill>
            <a:schemeClr val="accent2">
              <a:lumMod val="40000"/>
              <a:lumOff val="60000"/>
            </a:schemeClr>
          </a:solidFill>
          <a:ln>
            <a:noFill/>
          </a:ln>
          <a:effectLst/>
        </p:spPr>
        <p:txBody>
          <a:bodyPr/>
          <a:lstStyle/>
          <a:p>
            <a:pPr fontAlgn="base">
              <a:spcBef>
                <a:spcPct val="0"/>
              </a:spcBef>
              <a:spcAft>
                <a:spcPct val="0"/>
              </a:spcAft>
              <a:buSzPct val="90000"/>
            </a:pPr>
            <a:r>
              <a:rPr lang="it-IT" sz="2000" kern="0" dirty="0">
                <a:solidFill>
                  <a:prstClr val="black"/>
                </a:solidFill>
                <a:latin typeface="Arial" charset="0"/>
              </a:rPr>
              <a:t>Qualora la Commissione decida di mantenere la proposta, il </a:t>
            </a:r>
            <a:r>
              <a:rPr lang="it-IT" altLang="it-IT" sz="2000" kern="0" dirty="0">
                <a:solidFill>
                  <a:prstClr val="black"/>
                </a:solidFill>
                <a:latin typeface="Arial" charset="0"/>
              </a:rPr>
              <a:t>PE </a:t>
            </a:r>
            <a:r>
              <a:rPr lang="it-IT" altLang="it-IT" sz="2000" b="1" kern="0" dirty="0">
                <a:solidFill>
                  <a:prstClr val="black"/>
                </a:solidFill>
                <a:latin typeface="Arial" charset="0"/>
              </a:rPr>
              <a:t>a maggioranza semplice</a:t>
            </a:r>
            <a:r>
              <a:rPr lang="it-IT" altLang="it-IT" sz="2000" kern="0" dirty="0">
                <a:solidFill>
                  <a:prstClr val="black"/>
                </a:solidFill>
                <a:latin typeface="Arial" charset="0"/>
              </a:rPr>
              <a:t> o il Consiglio, a maggioranza del 55 % dei membri, possono decidere che essa non sia oggetto di ulteriore esame («</a:t>
            </a:r>
            <a:r>
              <a:rPr lang="it-IT" altLang="it-IT" sz="2000" i="1" kern="0" dirty="0">
                <a:solidFill>
                  <a:prstClr val="black"/>
                </a:solidFill>
                <a:latin typeface="Arial" charset="0"/>
              </a:rPr>
              <a:t>cartellino arancione»</a:t>
            </a:r>
            <a:r>
              <a:rPr lang="it-IT" altLang="it-IT" sz="2000" kern="0" dirty="0">
                <a:solidFill>
                  <a:prstClr val="black"/>
                </a:solidFill>
                <a:latin typeface="Arial" charset="0"/>
              </a:rPr>
              <a:t>)- </a:t>
            </a:r>
            <a:r>
              <a:rPr lang="it-IT" altLang="it-IT" sz="2000" b="1" kern="0" dirty="0">
                <a:solidFill>
                  <a:srgbClr val="FF0000"/>
                </a:solidFill>
                <a:latin typeface="Arial" charset="0"/>
              </a:rPr>
              <a:t>Mai attivato sinora</a:t>
            </a:r>
          </a:p>
        </p:txBody>
      </p:sp>
      <p:pic>
        <p:nvPicPr>
          <p:cNvPr id="1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11101" y="2185276"/>
            <a:ext cx="439737" cy="4873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16" name="Text Box 10"/>
          <p:cNvSpPr txBox="1">
            <a:spLocks noGrp="1" noChangeArrowheads="1"/>
          </p:cNvSpPr>
          <p:nvPr>
            <p:ph idx="1"/>
          </p:nvPr>
        </p:nvSpPr>
        <p:spPr bwMode="auto">
          <a:xfrm>
            <a:off x="7719266" y="1417639"/>
            <a:ext cx="4142053" cy="1477962"/>
          </a:xfrm>
          <a:prstGeom prst="rect">
            <a:avLst/>
          </a:prstGeom>
          <a:solidFill>
            <a:srgbClr val="FFC000"/>
          </a:solidFill>
          <a:ln>
            <a:noFill/>
          </a:ln>
          <a:effectLst/>
        </p:spPr>
        <p:txBody>
          <a:bodyPr>
            <a:noAutofit/>
          </a:bodyPr>
          <a:lstStyle/>
          <a:p>
            <a:pPr marL="0" indent="0" fontAlgn="base">
              <a:spcBef>
                <a:spcPct val="0"/>
              </a:spcBef>
              <a:spcAft>
                <a:spcPct val="0"/>
              </a:spcAft>
              <a:buSzPct val="90000"/>
              <a:buNone/>
              <a:defRPr/>
            </a:pPr>
            <a:r>
              <a:rPr lang="it-IT" altLang="it-IT" sz="2000" kern="0" dirty="0">
                <a:latin typeface="Arial" charset="0"/>
              </a:rPr>
              <a:t>Il progetto deve essere riesaminato: la Commissione può decidere di mantenerlo modificarlo o ritirarlo («</a:t>
            </a:r>
            <a:r>
              <a:rPr lang="it-IT" altLang="it-IT" sz="2000" i="1" kern="0" dirty="0">
                <a:latin typeface="Arial" charset="0"/>
              </a:rPr>
              <a:t>cartellino giallo»</a:t>
            </a:r>
            <a:r>
              <a:rPr lang="it-IT" altLang="it-IT" sz="2000" kern="0" dirty="0">
                <a:latin typeface="Arial" charset="0"/>
              </a:rPr>
              <a:t>). </a:t>
            </a:r>
            <a:r>
              <a:rPr lang="it-IT" altLang="it-IT" sz="2000" b="1" kern="0" dirty="0">
                <a:solidFill>
                  <a:srgbClr val="FF0000"/>
                </a:solidFill>
                <a:latin typeface="Arial" charset="0"/>
              </a:rPr>
              <a:t>Attivato sinora 3 volte</a:t>
            </a:r>
          </a:p>
        </p:txBody>
      </p:sp>
    </p:spTree>
    <p:extLst>
      <p:ext uri="{BB962C8B-B14F-4D97-AF65-F5344CB8AC3E}">
        <p14:creationId xmlns:p14="http://schemas.microsoft.com/office/powerpoint/2010/main" val="24265587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
                                            <p:bg/>
                                          </p:spTgt>
                                        </p:tgtEl>
                                        <p:attrNameLst>
                                          <p:attrName>style.visibility</p:attrName>
                                        </p:attrNameLst>
                                      </p:cBhvr>
                                      <p:to>
                                        <p:strVal val="visible"/>
                                      </p:to>
                                    </p:set>
                                    <p:animEffect transition="in" filter="blinds(horizontal)">
                                      <p:cBhvr>
                                        <p:cTn id="7" dur="500"/>
                                        <p:tgtEl>
                                          <p:spTgt spid="10">
                                            <p:bg/>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0">
                                            <p:txEl>
                                              <p:pRg st="0" end="0"/>
                                            </p:txEl>
                                          </p:spTgt>
                                        </p:tgtEl>
                                        <p:attrNameLst>
                                          <p:attrName>style.visibility</p:attrName>
                                        </p:attrNameLst>
                                      </p:cBhvr>
                                      <p:to>
                                        <p:strVal val="visible"/>
                                      </p:to>
                                    </p:set>
                                    <p:animEffect transition="in" filter="blinds(horizontal)">
                                      <p:cBhvr>
                                        <p:cTn id="10" dur="500"/>
                                        <p:tgtEl>
                                          <p:spTgt spid="10">
                                            <p:txEl>
                                              <p:pRg st="0" end="0"/>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10">
                                            <p:txEl>
                                              <p:pRg st="2" end="2"/>
                                            </p:txEl>
                                          </p:spTgt>
                                        </p:tgtEl>
                                        <p:attrNameLst>
                                          <p:attrName>style.visibility</p:attrName>
                                        </p:attrNameLst>
                                      </p:cBhvr>
                                      <p:to>
                                        <p:strVal val="visible"/>
                                      </p:to>
                                    </p:set>
                                    <p:animEffect transition="in" filter="blinds(horizontal)">
                                      <p:cBhvr>
                                        <p:cTn id="13" dur="500"/>
                                        <p:tgtEl>
                                          <p:spTgt spid="10">
                                            <p:txEl>
                                              <p:pRg st="2" end="2"/>
                                            </p:txEl>
                                          </p:spTgt>
                                        </p:tgtEl>
                                      </p:cBhvr>
                                    </p:animEffect>
                                  </p:childTnLst>
                                </p:cTn>
                              </p:par>
                            </p:childTnLst>
                          </p:cTn>
                        </p:par>
                        <p:par>
                          <p:cTn id="14" fill="hold">
                            <p:stCondLst>
                              <p:cond delay="500"/>
                            </p:stCondLst>
                            <p:childTnLst>
                              <p:par>
                                <p:cTn id="15" presetID="2" presetClass="entr" presetSubtype="4" fill="hold" grpId="0"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additive="base">
                                        <p:cTn id="17" dur="500" fill="hold"/>
                                        <p:tgtEl>
                                          <p:spTgt spid="14"/>
                                        </p:tgtEl>
                                        <p:attrNameLst>
                                          <p:attrName>ppt_x</p:attrName>
                                        </p:attrNameLst>
                                      </p:cBhvr>
                                      <p:tavLst>
                                        <p:tav tm="0">
                                          <p:val>
                                            <p:strVal val="#ppt_x"/>
                                          </p:val>
                                        </p:tav>
                                        <p:tav tm="100000">
                                          <p:val>
                                            <p:strVal val="#ppt_x"/>
                                          </p:val>
                                        </p:tav>
                                      </p:tavLst>
                                    </p:anim>
                                    <p:anim calcmode="lin" valueType="num">
                                      <p:cBhvr additive="base">
                                        <p:cTn id="18" dur="500" fill="hold"/>
                                        <p:tgtEl>
                                          <p:spTgt spid="14"/>
                                        </p:tgtEl>
                                        <p:attrNameLst>
                                          <p:attrName>ppt_y</p:attrName>
                                        </p:attrNameLst>
                                      </p:cBhvr>
                                      <p:tavLst>
                                        <p:tav tm="0">
                                          <p:val>
                                            <p:strVal val="1+#ppt_h/2"/>
                                          </p:val>
                                        </p:tav>
                                        <p:tav tm="100000">
                                          <p:val>
                                            <p:strVal val="#ppt_y"/>
                                          </p:val>
                                        </p:tav>
                                      </p:tavLst>
                                    </p:anim>
                                  </p:childTnLst>
                                </p:cTn>
                              </p:par>
                            </p:childTnLst>
                          </p:cTn>
                        </p:par>
                        <p:par>
                          <p:cTn id="19" fill="hold">
                            <p:stCondLst>
                              <p:cond delay="1000"/>
                            </p:stCondLst>
                            <p:childTnLst>
                              <p:par>
                                <p:cTn id="20" presetID="2" presetClass="entr" presetSubtype="4" fill="hold" grpId="0" nodeType="afterEffect">
                                  <p:stCondLst>
                                    <p:cond delay="0"/>
                                  </p:stCondLst>
                                  <p:childTnLst>
                                    <p:set>
                                      <p:cBhvr>
                                        <p:cTn id="21" dur="1" fill="hold">
                                          <p:stCondLst>
                                            <p:cond delay="0"/>
                                          </p:stCondLst>
                                        </p:cTn>
                                        <p:tgtEl>
                                          <p:spTgt spid="16"/>
                                        </p:tgtEl>
                                        <p:attrNameLst>
                                          <p:attrName>style.visibility</p:attrName>
                                        </p:attrNameLst>
                                      </p:cBhvr>
                                      <p:to>
                                        <p:strVal val="visible"/>
                                      </p:to>
                                    </p:set>
                                    <p:anim calcmode="lin" valueType="num">
                                      <p:cBhvr additive="base">
                                        <p:cTn id="22" dur="500" fill="hold"/>
                                        <p:tgtEl>
                                          <p:spTgt spid="16"/>
                                        </p:tgtEl>
                                        <p:attrNameLst>
                                          <p:attrName>ppt_x</p:attrName>
                                        </p:attrNameLst>
                                      </p:cBhvr>
                                      <p:tavLst>
                                        <p:tav tm="0">
                                          <p:val>
                                            <p:strVal val="#ppt_x"/>
                                          </p:val>
                                        </p:tav>
                                        <p:tav tm="100000">
                                          <p:val>
                                            <p:strVal val="#ppt_x"/>
                                          </p:val>
                                        </p:tav>
                                      </p:tavLst>
                                    </p:anim>
                                    <p:anim calcmode="lin" valueType="num">
                                      <p:cBhvr additive="base">
                                        <p:cTn id="23"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allAtOnce" animBg="1"/>
      <p:bldP spid="14" grpId="0" animBg="1"/>
      <p:bldP spid="16"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431831D4-340C-FD96-627D-83EDB44EC9A8}"/>
              </a:ext>
            </a:extLst>
          </p:cNvPr>
          <p:cNvSpPr>
            <a:spLocks noGrp="1"/>
          </p:cNvSpPr>
          <p:nvPr>
            <p:ph type="title"/>
          </p:nvPr>
        </p:nvSpPr>
        <p:spPr>
          <a:xfrm>
            <a:off x="4859055" y="400831"/>
            <a:ext cx="6602260" cy="204229"/>
          </a:xfrm>
        </p:spPr>
        <p:txBody>
          <a:bodyPr>
            <a:noAutofit/>
          </a:bodyPr>
          <a:lstStyle/>
          <a:p>
            <a:pPr algn="r"/>
            <a:endParaRPr lang="it-IT" sz="1400" b="1" dirty="0">
              <a:solidFill>
                <a:schemeClr val="bg1"/>
              </a:solidFill>
              <a:latin typeface="Calibri" panose="020F0502020204030204" pitchFamily="34" charset="0"/>
              <a:cs typeface="Calibri" panose="020F0502020204030204" pitchFamily="34" charset="0"/>
            </a:endParaRPr>
          </a:p>
        </p:txBody>
      </p:sp>
      <p:cxnSp>
        <p:nvCxnSpPr>
          <p:cNvPr id="8" name="Connettore 1 7">
            <a:extLst>
              <a:ext uri="{FF2B5EF4-FFF2-40B4-BE49-F238E27FC236}">
                <a16:creationId xmlns:a16="http://schemas.microsoft.com/office/drawing/2014/main" id="{62840139-B99C-D748-12E7-519CF94740F4}"/>
              </a:ext>
            </a:extLst>
          </p:cNvPr>
          <p:cNvCxnSpPr/>
          <p:nvPr/>
        </p:nvCxnSpPr>
        <p:spPr>
          <a:xfrm>
            <a:off x="733634" y="1515649"/>
            <a:ext cx="2385347" cy="0"/>
          </a:xfrm>
          <a:prstGeom prst="line">
            <a:avLst/>
          </a:prstGeom>
          <a:ln w="174625" cap="rnd">
            <a:solidFill>
              <a:srgbClr val="C425BA"/>
            </a:solidFill>
            <a:round/>
          </a:ln>
        </p:spPr>
        <p:style>
          <a:lnRef idx="1">
            <a:schemeClr val="accent1"/>
          </a:lnRef>
          <a:fillRef idx="0">
            <a:schemeClr val="accent1"/>
          </a:fillRef>
          <a:effectRef idx="0">
            <a:schemeClr val="accent1"/>
          </a:effectRef>
          <a:fontRef idx="minor">
            <a:schemeClr val="tx1"/>
          </a:fontRef>
        </p:style>
      </p:cxnSp>
      <p:sp>
        <p:nvSpPr>
          <p:cNvPr id="9" name="Segnaposto numero diapositiva 8">
            <a:extLst>
              <a:ext uri="{FF2B5EF4-FFF2-40B4-BE49-F238E27FC236}">
                <a16:creationId xmlns:a16="http://schemas.microsoft.com/office/drawing/2014/main" id="{F1F8E882-CA8B-0DAE-C48C-59EF1FD28220}"/>
              </a:ext>
            </a:extLst>
          </p:cNvPr>
          <p:cNvSpPr>
            <a:spLocks noGrp="1"/>
          </p:cNvSpPr>
          <p:nvPr>
            <p:ph type="sldNum" sz="quarter" idx="12"/>
          </p:nvPr>
        </p:nvSpPr>
        <p:spPr>
          <a:xfrm>
            <a:off x="961763" y="6356351"/>
            <a:ext cx="365996" cy="345726"/>
          </a:xfrm>
        </p:spPr>
        <p:txBody>
          <a:bodyPr/>
          <a:lstStyle/>
          <a:p>
            <a:fld id="{E69A7D7A-3B5A-4272-A36A-FE442C5DB905}" type="slidenum">
              <a:rPr lang="it-IT" b="1" smtClean="0">
                <a:solidFill>
                  <a:schemeClr val="tx1"/>
                </a:solidFill>
                <a:latin typeface="Gotham HTF Black" pitchFamily="2" charset="0"/>
              </a:rPr>
              <a:t>27</a:t>
            </a:fld>
            <a:endParaRPr lang="it-IT" b="1" dirty="0">
              <a:solidFill>
                <a:schemeClr val="tx1"/>
              </a:solidFill>
              <a:latin typeface="Gotham HTF Black" pitchFamily="2" charset="0"/>
            </a:endParaRPr>
          </a:p>
        </p:txBody>
      </p:sp>
      <p:sp>
        <p:nvSpPr>
          <p:cNvPr id="12" name="Titolo 3">
            <a:extLst>
              <a:ext uri="{FF2B5EF4-FFF2-40B4-BE49-F238E27FC236}">
                <a16:creationId xmlns:a16="http://schemas.microsoft.com/office/drawing/2014/main" id="{A76F490B-E144-8ADC-312A-B21C4C8D049A}"/>
              </a:ext>
            </a:extLst>
          </p:cNvPr>
          <p:cNvSpPr txBox="1">
            <a:spLocks/>
          </p:cNvSpPr>
          <p:nvPr/>
        </p:nvSpPr>
        <p:spPr>
          <a:xfrm>
            <a:off x="539662" y="935059"/>
            <a:ext cx="11338011" cy="580590"/>
          </a:xfrm>
          <a:prstGeom prst="rect">
            <a:avLst/>
          </a:prstGeom>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it-IT" b="1" dirty="0">
                <a:solidFill>
                  <a:srgbClr val="7030A0"/>
                </a:solidFill>
                <a:latin typeface="Calibri" panose="020F0502020204030204" pitchFamily="34" charset="0"/>
                <a:cs typeface="Calibri" panose="020F0502020204030204" pitchFamily="34" charset="0"/>
              </a:rPr>
              <a:t>Verifica di sussidiarietà alla Camera</a:t>
            </a:r>
          </a:p>
        </p:txBody>
      </p:sp>
      <p:sp>
        <p:nvSpPr>
          <p:cNvPr id="17" name="Segnaposto contenuto 2"/>
          <p:cNvSpPr>
            <a:spLocks noGrp="1"/>
          </p:cNvSpPr>
          <p:nvPr>
            <p:ph idx="1"/>
          </p:nvPr>
        </p:nvSpPr>
        <p:spPr>
          <a:xfrm>
            <a:off x="733633" y="1825625"/>
            <a:ext cx="11144039" cy="3975100"/>
          </a:xfrm>
          <a:solidFill>
            <a:schemeClr val="bg1">
              <a:lumMod val="75000"/>
            </a:schemeClr>
          </a:solidFill>
        </p:spPr>
        <p:txBody>
          <a:bodyPr>
            <a:normAutofit/>
          </a:bodyPr>
          <a:lstStyle/>
          <a:p>
            <a:pPr algn="just"/>
            <a:r>
              <a:rPr lang="it-IT" dirty="0">
                <a:latin typeface="Arial" panose="020B0604020202020204" pitchFamily="34" charset="0"/>
                <a:cs typeface="Arial" panose="020B0604020202020204" pitchFamily="34" charset="0"/>
              </a:rPr>
              <a:t>La </a:t>
            </a:r>
            <a:r>
              <a:rPr lang="it-IT" b="1" dirty="0">
                <a:latin typeface="Arial" panose="020B0604020202020204" pitchFamily="34" charset="0"/>
                <a:cs typeface="Arial" panose="020B0604020202020204" pitchFamily="34" charset="0"/>
              </a:rPr>
              <a:t>verifica di sussidiarietà </a:t>
            </a:r>
            <a:r>
              <a:rPr lang="it-IT" dirty="0">
                <a:latin typeface="Arial" panose="020B0604020202020204" pitchFamily="34" charset="0"/>
                <a:cs typeface="Arial" panose="020B0604020202020204" pitchFamily="34" charset="0"/>
              </a:rPr>
              <a:t>dei progetti di atti legislativi dell'UE è stata attribuita dalla Giunta per il regolamento della Camera alla </a:t>
            </a:r>
            <a:r>
              <a:rPr lang="it-IT" b="1" dirty="0">
                <a:latin typeface="Arial" panose="020B0604020202020204" pitchFamily="34" charset="0"/>
                <a:cs typeface="Arial" panose="020B0604020202020204" pitchFamily="34" charset="0"/>
              </a:rPr>
              <a:t>Commissione politiche UE</a:t>
            </a:r>
            <a:r>
              <a:rPr lang="it-IT" dirty="0">
                <a:latin typeface="Arial" panose="020B0604020202020204" pitchFamily="34" charset="0"/>
                <a:cs typeface="Arial" panose="020B0604020202020204" pitchFamily="34" charset="0"/>
              </a:rPr>
              <a:t> che adotta un documento recante una valutazione positiva o un parere motivato.</a:t>
            </a:r>
          </a:p>
          <a:p>
            <a:pPr algn="just"/>
            <a:endParaRPr lang="it-IT" dirty="0">
              <a:latin typeface="Arial" panose="020B0604020202020204" pitchFamily="34" charset="0"/>
              <a:cs typeface="Arial" panose="020B0604020202020204" pitchFamily="34" charset="0"/>
            </a:endParaRPr>
          </a:p>
          <a:p>
            <a:pPr algn="just"/>
            <a:r>
              <a:rPr lang="it-IT" dirty="0">
                <a:latin typeface="Arial" panose="020B0604020202020204" pitchFamily="34" charset="0"/>
                <a:cs typeface="Arial" panose="020B0604020202020204" pitchFamily="34" charset="0"/>
              </a:rPr>
              <a:t>Il </a:t>
            </a:r>
            <a:r>
              <a:rPr lang="it-IT" b="1" dirty="0">
                <a:latin typeface="Arial" panose="020B0604020202020204" pitchFamily="34" charset="0"/>
                <a:cs typeface="Arial" panose="020B0604020202020204" pitchFamily="34" charset="0"/>
              </a:rPr>
              <a:t>parere motivato</a:t>
            </a:r>
            <a:r>
              <a:rPr lang="it-IT" dirty="0">
                <a:latin typeface="Arial" panose="020B0604020202020204" pitchFamily="34" charset="0"/>
                <a:cs typeface="Arial" panose="020B0604020202020204" pitchFamily="34" charset="0"/>
              </a:rPr>
              <a:t> adottato dalla Commissione </a:t>
            </a:r>
            <a:r>
              <a:rPr lang="it-IT" b="1" dirty="0">
                <a:latin typeface="Arial" panose="020B0604020202020204" pitchFamily="34" charset="0"/>
                <a:cs typeface="Arial" panose="020B0604020202020204" pitchFamily="34" charset="0"/>
              </a:rPr>
              <a:t>può essere sottoposto all'Assemblea </a:t>
            </a:r>
            <a:r>
              <a:rPr lang="it-IT" dirty="0">
                <a:latin typeface="Arial" panose="020B0604020202020204" pitchFamily="34" charset="0"/>
                <a:cs typeface="Arial" panose="020B0604020202020204" pitchFamily="34" charset="0"/>
              </a:rPr>
              <a:t>su richiesta del Governo, di un quinto dei componenti della medesima Commissione o di un decimo dei componenti dell'Assemblea: </a:t>
            </a:r>
            <a:r>
              <a:rPr lang="it-IT" b="1" dirty="0">
                <a:latin typeface="Arial" panose="020B0604020202020204" pitchFamily="34" charset="0"/>
                <a:cs typeface="Arial" panose="020B0604020202020204" pitchFamily="34" charset="0"/>
              </a:rPr>
              <a:t>4 casi nella XIX Legislatura</a:t>
            </a:r>
          </a:p>
          <a:p>
            <a:endParaRPr lang="it-IT" dirty="0"/>
          </a:p>
        </p:txBody>
      </p:sp>
    </p:spTree>
    <p:extLst>
      <p:ext uri="{BB962C8B-B14F-4D97-AF65-F5344CB8AC3E}">
        <p14:creationId xmlns:p14="http://schemas.microsoft.com/office/powerpoint/2010/main" val="404996709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431831D4-340C-FD96-627D-83EDB44EC9A8}"/>
              </a:ext>
            </a:extLst>
          </p:cNvPr>
          <p:cNvSpPr>
            <a:spLocks noGrp="1"/>
          </p:cNvSpPr>
          <p:nvPr>
            <p:ph type="title"/>
          </p:nvPr>
        </p:nvSpPr>
        <p:spPr>
          <a:xfrm>
            <a:off x="4859055" y="400831"/>
            <a:ext cx="6602260" cy="204229"/>
          </a:xfrm>
        </p:spPr>
        <p:txBody>
          <a:bodyPr>
            <a:noAutofit/>
          </a:bodyPr>
          <a:lstStyle/>
          <a:p>
            <a:pPr algn="r"/>
            <a:endParaRPr lang="it-IT" sz="1400" b="1" dirty="0">
              <a:solidFill>
                <a:schemeClr val="bg1"/>
              </a:solidFill>
              <a:latin typeface="Calibri" panose="020F0502020204030204" pitchFamily="34" charset="0"/>
              <a:cs typeface="Calibri" panose="020F0502020204030204" pitchFamily="34" charset="0"/>
            </a:endParaRPr>
          </a:p>
        </p:txBody>
      </p:sp>
      <p:cxnSp>
        <p:nvCxnSpPr>
          <p:cNvPr id="8" name="Connettore 1 7">
            <a:extLst>
              <a:ext uri="{FF2B5EF4-FFF2-40B4-BE49-F238E27FC236}">
                <a16:creationId xmlns:a16="http://schemas.microsoft.com/office/drawing/2014/main" id="{62840139-B99C-D748-12E7-519CF94740F4}"/>
              </a:ext>
            </a:extLst>
          </p:cNvPr>
          <p:cNvCxnSpPr/>
          <p:nvPr/>
        </p:nvCxnSpPr>
        <p:spPr>
          <a:xfrm>
            <a:off x="733634" y="1515649"/>
            <a:ext cx="2385347" cy="0"/>
          </a:xfrm>
          <a:prstGeom prst="line">
            <a:avLst/>
          </a:prstGeom>
          <a:ln w="174625" cap="rnd">
            <a:solidFill>
              <a:srgbClr val="C425BA"/>
            </a:solidFill>
            <a:round/>
          </a:ln>
        </p:spPr>
        <p:style>
          <a:lnRef idx="1">
            <a:schemeClr val="accent1"/>
          </a:lnRef>
          <a:fillRef idx="0">
            <a:schemeClr val="accent1"/>
          </a:fillRef>
          <a:effectRef idx="0">
            <a:schemeClr val="accent1"/>
          </a:effectRef>
          <a:fontRef idx="minor">
            <a:schemeClr val="tx1"/>
          </a:fontRef>
        </p:style>
      </p:cxnSp>
      <p:sp>
        <p:nvSpPr>
          <p:cNvPr id="9" name="Segnaposto numero diapositiva 8">
            <a:extLst>
              <a:ext uri="{FF2B5EF4-FFF2-40B4-BE49-F238E27FC236}">
                <a16:creationId xmlns:a16="http://schemas.microsoft.com/office/drawing/2014/main" id="{F1F8E882-CA8B-0DAE-C48C-59EF1FD28220}"/>
              </a:ext>
            </a:extLst>
          </p:cNvPr>
          <p:cNvSpPr>
            <a:spLocks noGrp="1"/>
          </p:cNvSpPr>
          <p:nvPr>
            <p:ph type="sldNum" sz="quarter" idx="12"/>
          </p:nvPr>
        </p:nvSpPr>
        <p:spPr>
          <a:xfrm>
            <a:off x="961763" y="6356351"/>
            <a:ext cx="365996" cy="345726"/>
          </a:xfrm>
        </p:spPr>
        <p:txBody>
          <a:bodyPr/>
          <a:lstStyle/>
          <a:p>
            <a:fld id="{E69A7D7A-3B5A-4272-A36A-FE442C5DB905}" type="slidenum">
              <a:rPr lang="it-IT" b="1" smtClean="0">
                <a:solidFill>
                  <a:schemeClr val="tx1"/>
                </a:solidFill>
                <a:latin typeface="Gotham HTF Black" pitchFamily="2" charset="0"/>
              </a:rPr>
              <a:t>28</a:t>
            </a:fld>
            <a:endParaRPr lang="it-IT" b="1" dirty="0">
              <a:solidFill>
                <a:schemeClr val="tx1"/>
              </a:solidFill>
              <a:latin typeface="Gotham HTF Black" pitchFamily="2" charset="0"/>
            </a:endParaRPr>
          </a:p>
        </p:txBody>
      </p:sp>
      <p:sp>
        <p:nvSpPr>
          <p:cNvPr id="12" name="Titolo 3">
            <a:extLst>
              <a:ext uri="{FF2B5EF4-FFF2-40B4-BE49-F238E27FC236}">
                <a16:creationId xmlns:a16="http://schemas.microsoft.com/office/drawing/2014/main" id="{A76F490B-E144-8ADC-312A-B21C4C8D049A}"/>
              </a:ext>
            </a:extLst>
          </p:cNvPr>
          <p:cNvSpPr txBox="1">
            <a:spLocks/>
          </p:cNvSpPr>
          <p:nvPr/>
        </p:nvSpPr>
        <p:spPr>
          <a:xfrm>
            <a:off x="539662" y="935059"/>
            <a:ext cx="11338011" cy="580590"/>
          </a:xfrm>
          <a:prstGeom prst="rect">
            <a:avLst/>
          </a:prstGeom>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it-IT" b="1" dirty="0">
                <a:solidFill>
                  <a:srgbClr val="7030A0"/>
                </a:solidFill>
                <a:latin typeface="Calibri" panose="020F0502020204030204" pitchFamily="34" charset="0"/>
                <a:cs typeface="Calibri" panose="020F0502020204030204" pitchFamily="34" charset="0"/>
              </a:rPr>
              <a:t>Riserva di esame parlamentare</a:t>
            </a:r>
          </a:p>
        </p:txBody>
      </p:sp>
      <p:sp>
        <p:nvSpPr>
          <p:cNvPr id="18" name="Segnaposto contenuto 2"/>
          <p:cNvSpPr>
            <a:spLocks noGrp="1"/>
          </p:cNvSpPr>
          <p:nvPr>
            <p:ph idx="1"/>
          </p:nvPr>
        </p:nvSpPr>
        <p:spPr>
          <a:xfrm>
            <a:off x="733633" y="1825625"/>
            <a:ext cx="11144039" cy="4203700"/>
          </a:xfrm>
          <a:solidFill>
            <a:schemeClr val="accent6">
              <a:lumMod val="40000"/>
              <a:lumOff val="60000"/>
            </a:schemeClr>
          </a:solidFill>
        </p:spPr>
        <p:txBody>
          <a:bodyPr>
            <a:normAutofit fontScale="92500" lnSpcReduction="10000"/>
          </a:bodyPr>
          <a:lstStyle/>
          <a:p>
            <a:pPr marL="0" indent="0">
              <a:buNone/>
            </a:pPr>
            <a:r>
              <a:rPr lang="it-IT" dirty="0"/>
              <a:t>La riserva di esame parlamentare, scarsamente utilizzata sino ad oggi, può essere attivata  su ogni progetto o atto dell'UE per cui vige obbligo di trasmissione alle Camere da parte del Governo. </a:t>
            </a:r>
          </a:p>
          <a:p>
            <a:pPr>
              <a:buFont typeface="Wingdings" panose="05000000000000000000" pitchFamily="2" charset="2"/>
              <a:buChar char="Ø"/>
            </a:pPr>
            <a:r>
              <a:rPr lang="it-IT" b="1" dirty="0"/>
              <a:t>su iniziativa di una delle Camere</a:t>
            </a:r>
            <a:r>
              <a:rPr lang="it-IT" dirty="0"/>
              <a:t> (richiesta dalla commissione competente tramite il Presidente della Camera): </a:t>
            </a:r>
            <a:r>
              <a:rPr lang="it-IT" b="1" dirty="0"/>
              <a:t>il Governo</a:t>
            </a:r>
            <a:r>
              <a:rPr lang="it-IT" dirty="0"/>
              <a:t> deve apporre in sede di Consiglio la riserva e </a:t>
            </a:r>
            <a:r>
              <a:rPr lang="it-IT" b="1" dirty="0"/>
              <a:t>può procedere</a:t>
            </a:r>
            <a:r>
              <a:rPr lang="it-IT" dirty="0"/>
              <a:t> alle attività di propria competenza per la formazione dei relativi atti soltanto a conclusione dell'esame parlamentare e comunque </a:t>
            </a:r>
            <a:r>
              <a:rPr lang="it-IT" b="1" dirty="0"/>
              <a:t>decorso il termine di venti giorni</a:t>
            </a:r>
            <a:r>
              <a:rPr lang="it-IT" dirty="0"/>
              <a:t>. </a:t>
            </a:r>
          </a:p>
          <a:p>
            <a:pPr>
              <a:buFont typeface="Wingdings" panose="05000000000000000000" pitchFamily="2" charset="2"/>
              <a:buChar char="Ø"/>
            </a:pPr>
            <a:r>
              <a:rPr lang="it-IT" b="1" dirty="0"/>
              <a:t>su iniziativa del Governo</a:t>
            </a:r>
            <a:r>
              <a:rPr lang="it-IT" dirty="0"/>
              <a:t>, qualora esso ritenga di apporla </a:t>
            </a:r>
            <a:r>
              <a:rPr lang="it-IT" i="1" dirty="0" err="1"/>
              <a:t>motu</a:t>
            </a:r>
            <a:r>
              <a:rPr lang="it-IT" i="1" dirty="0"/>
              <a:t> proprio </a:t>
            </a:r>
            <a:r>
              <a:rPr lang="it-IT" dirty="0"/>
              <a:t>su un progetto di atto o su una o più parti di esso, comunicandolo alle Camere. Anche in questo caso, decorso il termine di venti giorni, il Governo può procedere anche in mancanza della pronuncia parlamentare.</a:t>
            </a:r>
          </a:p>
        </p:txBody>
      </p:sp>
    </p:spTree>
    <p:extLst>
      <p:ext uri="{BB962C8B-B14F-4D97-AF65-F5344CB8AC3E}">
        <p14:creationId xmlns:p14="http://schemas.microsoft.com/office/powerpoint/2010/main" val="34489806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431831D4-340C-FD96-627D-83EDB44EC9A8}"/>
              </a:ext>
            </a:extLst>
          </p:cNvPr>
          <p:cNvSpPr>
            <a:spLocks noGrp="1"/>
          </p:cNvSpPr>
          <p:nvPr>
            <p:ph type="title"/>
          </p:nvPr>
        </p:nvSpPr>
        <p:spPr>
          <a:xfrm>
            <a:off x="4859055" y="400831"/>
            <a:ext cx="6602260" cy="204229"/>
          </a:xfrm>
        </p:spPr>
        <p:txBody>
          <a:bodyPr>
            <a:noAutofit/>
          </a:bodyPr>
          <a:lstStyle/>
          <a:p>
            <a:pPr algn="r"/>
            <a:endParaRPr lang="it-IT" sz="1400" b="1" dirty="0">
              <a:solidFill>
                <a:schemeClr val="bg1"/>
              </a:solidFill>
              <a:latin typeface="Calibri" panose="020F0502020204030204" pitchFamily="34" charset="0"/>
              <a:cs typeface="Calibri" panose="020F0502020204030204" pitchFamily="34" charset="0"/>
            </a:endParaRPr>
          </a:p>
        </p:txBody>
      </p:sp>
      <p:cxnSp>
        <p:nvCxnSpPr>
          <p:cNvPr id="8" name="Connettore 1 7">
            <a:extLst>
              <a:ext uri="{FF2B5EF4-FFF2-40B4-BE49-F238E27FC236}">
                <a16:creationId xmlns:a16="http://schemas.microsoft.com/office/drawing/2014/main" id="{62840139-B99C-D748-12E7-519CF94740F4}"/>
              </a:ext>
            </a:extLst>
          </p:cNvPr>
          <p:cNvCxnSpPr/>
          <p:nvPr/>
        </p:nvCxnSpPr>
        <p:spPr>
          <a:xfrm>
            <a:off x="733634" y="1515649"/>
            <a:ext cx="2385347" cy="0"/>
          </a:xfrm>
          <a:prstGeom prst="line">
            <a:avLst/>
          </a:prstGeom>
          <a:ln w="174625" cap="rnd">
            <a:solidFill>
              <a:srgbClr val="C425BA"/>
            </a:solidFill>
            <a:round/>
          </a:ln>
        </p:spPr>
        <p:style>
          <a:lnRef idx="1">
            <a:schemeClr val="accent1"/>
          </a:lnRef>
          <a:fillRef idx="0">
            <a:schemeClr val="accent1"/>
          </a:fillRef>
          <a:effectRef idx="0">
            <a:schemeClr val="accent1"/>
          </a:effectRef>
          <a:fontRef idx="minor">
            <a:schemeClr val="tx1"/>
          </a:fontRef>
        </p:style>
      </p:cxnSp>
      <p:sp>
        <p:nvSpPr>
          <p:cNvPr id="9" name="Segnaposto numero diapositiva 8">
            <a:extLst>
              <a:ext uri="{FF2B5EF4-FFF2-40B4-BE49-F238E27FC236}">
                <a16:creationId xmlns:a16="http://schemas.microsoft.com/office/drawing/2014/main" id="{F1F8E882-CA8B-0DAE-C48C-59EF1FD28220}"/>
              </a:ext>
            </a:extLst>
          </p:cNvPr>
          <p:cNvSpPr>
            <a:spLocks noGrp="1"/>
          </p:cNvSpPr>
          <p:nvPr>
            <p:ph type="sldNum" sz="quarter" idx="12"/>
          </p:nvPr>
        </p:nvSpPr>
        <p:spPr>
          <a:xfrm>
            <a:off x="961763" y="6356351"/>
            <a:ext cx="365996" cy="345726"/>
          </a:xfrm>
        </p:spPr>
        <p:txBody>
          <a:bodyPr/>
          <a:lstStyle/>
          <a:p>
            <a:fld id="{E69A7D7A-3B5A-4272-A36A-FE442C5DB905}" type="slidenum">
              <a:rPr lang="it-IT" b="1" smtClean="0">
                <a:solidFill>
                  <a:schemeClr val="tx1"/>
                </a:solidFill>
                <a:latin typeface="Gotham HTF Black" pitchFamily="2" charset="0"/>
              </a:rPr>
              <a:t>29</a:t>
            </a:fld>
            <a:endParaRPr lang="it-IT" b="1" dirty="0">
              <a:solidFill>
                <a:schemeClr val="tx1"/>
              </a:solidFill>
              <a:latin typeface="Gotham HTF Black" pitchFamily="2" charset="0"/>
            </a:endParaRPr>
          </a:p>
        </p:txBody>
      </p:sp>
      <p:sp>
        <p:nvSpPr>
          <p:cNvPr id="12" name="Titolo 3">
            <a:extLst>
              <a:ext uri="{FF2B5EF4-FFF2-40B4-BE49-F238E27FC236}">
                <a16:creationId xmlns:a16="http://schemas.microsoft.com/office/drawing/2014/main" id="{A76F490B-E144-8ADC-312A-B21C4C8D049A}"/>
              </a:ext>
            </a:extLst>
          </p:cNvPr>
          <p:cNvSpPr txBox="1">
            <a:spLocks/>
          </p:cNvSpPr>
          <p:nvPr/>
        </p:nvSpPr>
        <p:spPr>
          <a:xfrm>
            <a:off x="539662" y="935059"/>
            <a:ext cx="11338011" cy="580590"/>
          </a:xfrm>
          <a:prstGeom prst="rect">
            <a:avLst/>
          </a:prstGeom>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it-IT" dirty="0"/>
              <a:t> </a:t>
            </a:r>
            <a:r>
              <a:rPr lang="it-IT" b="1" dirty="0">
                <a:solidFill>
                  <a:srgbClr val="7030A0"/>
                </a:solidFill>
                <a:latin typeface="Calibri" panose="020F0502020204030204" pitchFamily="34" charset="0"/>
                <a:cs typeface="Calibri" panose="020F0502020204030204" pitchFamily="34" charset="0"/>
              </a:rPr>
              <a:t>Flussi di documenti dall’UE</a:t>
            </a:r>
          </a:p>
        </p:txBody>
      </p:sp>
      <p:sp>
        <p:nvSpPr>
          <p:cNvPr id="10" name="Segnaposto contenuto 2"/>
          <p:cNvSpPr>
            <a:spLocks noGrp="1"/>
          </p:cNvSpPr>
          <p:nvPr>
            <p:ph idx="1"/>
          </p:nvPr>
        </p:nvSpPr>
        <p:spPr>
          <a:xfrm>
            <a:off x="733633" y="1687782"/>
            <a:ext cx="11144039" cy="4351338"/>
          </a:xfrm>
          <a:solidFill>
            <a:schemeClr val="accent4">
              <a:lumMod val="20000"/>
              <a:lumOff val="80000"/>
            </a:schemeClr>
          </a:solidFill>
        </p:spPr>
        <p:txBody>
          <a:bodyPr>
            <a:noAutofit/>
          </a:bodyPr>
          <a:lstStyle/>
          <a:p>
            <a:pPr marL="0" indent="0">
              <a:buNone/>
            </a:pPr>
            <a:r>
              <a:rPr lang="it-IT" sz="2000" dirty="0"/>
              <a:t>In base Protocollo n. 1 sono </a:t>
            </a:r>
            <a:r>
              <a:rPr lang="it-IT" sz="2000" b="1" dirty="0"/>
              <a:t>trasmessi direttamente tra gli altri ai parlamenti nazionali</a:t>
            </a:r>
            <a:r>
              <a:rPr lang="it-IT" sz="2000" dirty="0"/>
              <a:t>:</a:t>
            </a:r>
          </a:p>
          <a:p>
            <a:pPr marL="514350" indent="-514350">
              <a:buAutoNum type="alphaLcParenR"/>
            </a:pPr>
            <a:r>
              <a:rPr lang="it-IT" sz="2000" dirty="0"/>
              <a:t>i </a:t>
            </a:r>
            <a:r>
              <a:rPr lang="it-IT" sz="2000" b="1" dirty="0"/>
              <a:t>documenti di consultazione </a:t>
            </a:r>
            <a:r>
              <a:rPr lang="it-IT" sz="2000" dirty="0"/>
              <a:t>della Commissione (libri verdi, libri bianchi e comunicazioni) all'atto della pubblicazione;</a:t>
            </a:r>
          </a:p>
          <a:p>
            <a:pPr marL="514350" indent="-514350">
              <a:buAutoNum type="alphaLcParenR"/>
            </a:pPr>
            <a:r>
              <a:rPr lang="it-IT" sz="2000" dirty="0"/>
              <a:t>il </a:t>
            </a:r>
            <a:r>
              <a:rPr lang="it-IT" sz="2000" b="1" dirty="0"/>
              <a:t>programma legislativo annuale </a:t>
            </a:r>
            <a:r>
              <a:rPr lang="it-IT" sz="2000" dirty="0"/>
              <a:t>e gli altri </a:t>
            </a:r>
            <a:r>
              <a:rPr lang="it-IT" sz="2000" b="1" dirty="0"/>
              <a:t>strumenti di programmazione legislativa </a:t>
            </a:r>
            <a:r>
              <a:rPr lang="it-IT" sz="2000" dirty="0"/>
              <a:t>o di strategia politica nello stesso momento in cui la Commissione li trasmette al PE e al Consiglio;</a:t>
            </a:r>
          </a:p>
          <a:p>
            <a:pPr marL="514350" indent="-514350">
              <a:buAutoNum type="alphaLcParenR"/>
            </a:pPr>
            <a:r>
              <a:rPr lang="it-IT" sz="2000" dirty="0"/>
              <a:t>i </a:t>
            </a:r>
            <a:r>
              <a:rPr lang="it-IT" sz="2000" b="1" dirty="0"/>
              <a:t>progetti di atti legislativi europei </a:t>
            </a:r>
            <a:r>
              <a:rPr lang="it-IT" sz="2000" dirty="0"/>
              <a:t>indirizzati al PE e al Consiglio;</a:t>
            </a:r>
          </a:p>
          <a:p>
            <a:pPr marL="514350" indent="-514350">
              <a:buAutoNum type="alphaLcParenR"/>
            </a:pPr>
            <a:r>
              <a:rPr lang="it-IT" sz="2000" dirty="0"/>
              <a:t>gli </a:t>
            </a:r>
            <a:r>
              <a:rPr lang="it-IT" sz="2000" b="1" dirty="0"/>
              <a:t>ordini del giorno e i risultati delle sessioni del Consiglio</a:t>
            </a:r>
            <a:r>
              <a:rPr lang="it-IT" sz="2000" dirty="0"/>
              <a:t>, compresi i processi verbali delle sessioni nelle quali il Consiglio delibera su progetti di atti legislativi, nello stesso momento in cui sono comunicati ai governi degli Stati membri.</a:t>
            </a:r>
          </a:p>
          <a:p>
            <a:pPr marL="0" indent="0">
              <a:buNone/>
            </a:pPr>
            <a:r>
              <a:rPr lang="it-IT" sz="1800" i="1" dirty="0"/>
              <a:t>Un periodo di otto settimane intercorre tra la data in cui si mette a disposizione dei parlamenti nazionali, nelle lingue ufficiali dell’Unione, un progetto di atto legislativo e la data in cui questo è iscritto all’ordine del giorno provvisorio del Consiglio ai fini della sua adozione o dell’adozione di una posizione nel quadro di una procedura legislativa. Salvo in casi urgenti, nel corso di queste otto settimane non può essere constatato alcun accordo riguardante il progetto di atto legislativo. </a:t>
            </a:r>
          </a:p>
        </p:txBody>
      </p:sp>
    </p:spTree>
    <p:extLst>
      <p:ext uri="{BB962C8B-B14F-4D97-AF65-F5344CB8AC3E}">
        <p14:creationId xmlns:p14="http://schemas.microsoft.com/office/powerpoint/2010/main" val="15535097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57C2D3D-DF50-4E26-B16A-7C2778C59AE3}"/>
              </a:ext>
            </a:extLst>
          </p:cNvPr>
          <p:cNvSpPr>
            <a:spLocks noGrp="1"/>
          </p:cNvSpPr>
          <p:nvPr>
            <p:ph type="title"/>
          </p:nvPr>
        </p:nvSpPr>
        <p:spPr>
          <a:xfrm>
            <a:off x="831850" y="1709738"/>
            <a:ext cx="10515600" cy="1481137"/>
          </a:xfrm>
        </p:spPr>
        <p:txBody>
          <a:bodyPr>
            <a:normAutofit fontScale="90000"/>
          </a:bodyPr>
          <a:lstStyle/>
          <a:p>
            <a:pPr algn="ctr"/>
            <a:r>
              <a:rPr lang="it-IT" dirty="0"/>
              <a:t>Quadro costituzionale italiano:</a:t>
            </a:r>
            <a:br>
              <a:rPr lang="it-IT" dirty="0"/>
            </a:br>
            <a:endParaRPr lang="it-IT" dirty="0"/>
          </a:p>
        </p:txBody>
      </p:sp>
      <p:sp>
        <p:nvSpPr>
          <p:cNvPr id="3" name="Segnaposto testo 2">
            <a:extLst>
              <a:ext uri="{FF2B5EF4-FFF2-40B4-BE49-F238E27FC236}">
                <a16:creationId xmlns:a16="http://schemas.microsoft.com/office/drawing/2014/main" id="{0CAC5EFD-7C57-431C-8D64-3CE403686E68}"/>
              </a:ext>
            </a:extLst>
          </p:cNvPr>
          <p:cNvSpPr>
            <a:spLocks noGrp="1"/>
          </p:cNvSpPr>
          <p:nvPr>
            <p:ph type="body" idx="1"/>
          </p:nvPr>
        </p:nvSpPr>
        <p:spPr>
          <a:xfrm>
            <a:off x="831850" y="2524125"/>
            <a:ext cx="10515600" cy="3565525"/>
          </a:xfrm>
        </p:spPr>
        <p:txBody>
          <a:bodyPr>
            <a:normAutofit/>
          </a:bodyPr>
          <a:lstStyle/>
          <a:p>
            <a:r>
              <a:rPr lang="it-IT" dirty="0"/>
              <a:t>-    Articolo 11 (clausola europea implicita e generale) e articolo 10</a:t>
            </a:r>
          </a:p>
          <a:p>
            <a:pPr marL="342900" indent="-342900">
              <a:buFontTx/>
              <a:buChar char="-"/>
            </a:pPr>
            <a:r>
              <a:rPr lang="it-IT" dirty="0"/>
              <a:t>Articolo 117 (primato diritto UE: </a:t>
            </a:r>
            <a:r>
              <a:rPr lang="it-IT" i="1" dirty="0"/>
              <a:t>La potestà legislativa è esercitata dallo Stato e dalle Regioni  nel  rispetto  della  Costituzione,  nonché  dei  vincoli  derivanti  dall'ordinamento  comunitario  e  dagli  obblighi internazionali</a:t>
            </a:r>
            <a:r>
              <a:rPr lang="it-IT" dirty="0"/>
              <a:t>”)</a:t>
            </a:r>
          </a:p>
          <a:p>
            <a:pPr marL="342900" indent="-342900">
              <a:buFontTx/>
              <a:buChar char="-"/>
            </a:pPr>
            <a:r>
              <a:rPr lang="it-IT" dirty="0"/>
              <a:t>Articoli 81, 97 e 119 (altri richiami espressi all’ordinamento dell’UE)</a:t>
            </a:r>
          </a:p>
          <a:p>
            <a:pPr marL="342900" indent="-342900">
              <a:buFontTx/>
              <a:buChar char="-"/>
            </a:pPr>
            <a:r>
              <a:rPr lang="it-IT" dirty="0"/>
              <a:t>Giurisprudenza della Corte di giustizia e della Corte costituzionale</a:t>
            </a:r>
          </a:p>
          <a:p>
            <a:pPr marL="342900" indent="-342900">
              <a:buFontTx/>
              <a:buChar char="-"/>
            </a:pPr>
            <a:endParaRPr lang="it-IT" dirty="0"/>
          </a:p>
        </p:txBody>
      </p:sp>
      <p:sp>
        <p:nvSpPr>
          <p:cNvPr id="4" name="Segnaposto numero diapositiva 3">
            <a:extLst>
              <a:ext uri="{FF2B5EF4-FFF2-40B4-BE49-F238E27FC236}">
                <a16:creationId xmlns:a16="http://schemas.microsoft.com/office/drawing/2014/main" id="{32C90C4C-6218-458D-827C-13CA2A7B9B4B}"/>
              </a:ext>
            </a:extLst>
          </p:cNvPr>
          <p:cNvSpPr>
            <a:spLocks noGrp="1"/>
          </p:cNvSpPr>
          <p:nvPr>
            <p:ph type="sldNum" sz="quarter" idx="12"/>
          </p:nvPr>
        </p:nvSpPr>
        <p:spPr/>
        <p:txBody>
          <a:bodyPr/>
          <a:lstStyle/>
          <a:p>
            <a:fld id="{056095FA-1406-467F-B0DE-8585D650A8F4}" type="slidenum">
              <a:rPr lang="it-IT" smtClean="0"/>
              <a:pPr/>
              <a:t>3</a:t>
            </a:fld>
            <a:endParaRPr lang="it-IT"/>
          </a:p>
        </p:txBody>
      </p:sp>
    </p:spTree>
    <p:extLst>
      <p:ext uri="{BB962C8B-B14F-4D97-AF65-F5344CB8AC3E}">
        <p14:creationId xmlns:p14="http://schemas.microsoft.com/office/powerpoint/2010/main" val="239635264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431831D4-340C-FD96-627D-83EDB44EC9A8}"/>
              </a:ext>
            </a:extLst>
          </p:cNvPr>
          <p:cNvSpPr>
            <a:spLocks noGrp="1"/>
          </p:cNvSpPr>
          <p:nvPr>
            <p:ph type="title"/>
          </p:nvPr>
        </p:nvSpPr>
        <p:spPr>
          <a:xfrm>
            <a:off x="4859055" y="400831"/>
            <a:ext cx="6602260" cy="204229"/>
          </a:xfrm>
        </p:spPr>
        <p:txBody>
          <a:bodyPr>
            <a:noAutofit/>
          </a:bodyPr>
          <a:lstStyle/>
          <a:p>
            <a:pPr algn="r"/>
            <a:endParaRPr lang="it-IT" sz="1400" b="1" dirty="0">
              <a:solidFill>
                <a:schemeClr val="bg1"/>
              </a:solidFill>
              <a:latin typeface="Calibri" panose="020F0502020204030204" pitchFamily="34" charset="0"/>
              <a:cs typeface="Calibri" panose="020F0502020204030204" pitchFamily="34" charset="0"/>
            </a:endParaRPr>
          </a:p>
        </p:txBody>
      </p:sp>
      <p:cxnSp>
        <p:nvCxnSpPr>
          <p:cNvPr id="8" name="Connettore 1 7">
            <a:extLst>
              <a:ext uri="{FF2B5EF4-FFF2-40B4-BE49-F238E27FC236}">
                <a16:creationId xmlns:a16="http://schemas.microsoft.com/office/drawing/2014/main" id="{62840139-B99C-D748-12E7-519CF94740F4}"/>
              </a:ext>
            </a:extLst>
          </p:cNvPr>
          <p:cNvCxnSpPr/>
          <p:nvPr/>
        </p:nvCxnSpPr>
        <p:spPr>
          <a:xfrm>
            <a:off x="733634" y="1515649"/>
            <a:ext cx="2385347" cy="0"/>
          </a:xfrm>
          <a:prstGeom prst="line">
            <a:avLst/>
          </a:prstGeom>
          <a:ln w="174625" cap="rnd">
            <a:solidFill>
              <a:srgbClr val="C425BA"/>
            </a:solidFill>
            <a:round/>
          </a:ln>
        </p:spPr>
        <p:style>
          <a:lnRef idx="1">
            <a:schemeClr val="accent1"/>
          </a:lnRef>
          <a:fillRef idx="0">
            <a:schemeClr val="accent1"/>
          </a:fillRef>
          <a:effectRef idx="0">
            <a:schemeClr val="accent1"/>
          </a:effectRef>
          <a:fontRef idx="minor">
            <a:schemeClr val="tx1"/>
          </a:fontRef>
        </p:style>
      </p:cxnSp>
      <p:sp>
        <p:nvSpPr>
          <p:cNvPr id="9" name="Segnaposto numero diapositiva 8">
            <a:extLst>
              <a:ext uri="{FF2B5EF4-FFF2-40B4-BE49-F238E27FC236}">
                <a16:creationId xmlns:a16="http://schemas.microsoft.com/office/drawing/2014/main" id="{F1F8E882-CA8B-0DAE-C48C-59EF1FD28220}"/>
              </a:ext>
            </a:extLst>
          </p:cNvPr>
          <p:cNvSpPr>
            <a:spLocks noGrp="1"/>
          </p:cNvSpPr>
          <p:nvPr>
            <p:ph type="sldNum" sz="quarter" idx="12"/>
          </p:nvPr>
        </p:nvSpPr>
        <p:spPr>
          <a:xfrm>
            <a:off x="961763" y="6356351"/>
            <a:ext cx="365996" cy="345726"/>
          </a:xfrm>
        </p:spPr>
        <p:txBody>
          <a:bodyPr/>
          <a:lstStyle/>
          <a:p>
            <a:fld id="{E69A7D7A-3B5A-4272-A36A-FE442C5DB905}" type="slidenum">
              <a:rPr lang="it-IT" b="1" smtClean="0">
                <a:solidFill>
                  <a:schemeClr val="tx1"/>
                </a:solidFill>
                <a:latin typeface="Gotham HTF Black" pitchFamily="2" charset="0"/>
              </a:rPr>
              <a:t>30</a:t>
            </a:fld>
            <a:endParaRPr lang="it-IT" b="1" dirty="0">
              <a:solidFill>
                <a:schemeClr val="tx1"/>
              </a:solidFill>
              <a:latin typeface="Gotham HTF Black" pitchFamily="2" charset="0"/>
            </a:endParaRPr>
          </a:p>
        </p:txBody>
      </p:sp>
      <p:sp>
        <p:nvSpPr>
          <p:cNvPr id="12" name="Titolo 3">
            <a:extLst>
              <a:ext uri="{FF2B5EF4-FFF2-40B4-BE49-F238E27FC236}">
                <a16:creationId xmlns:a16="http://schemas.microsoft.com/office/drawing/2014/main" id="{A76F490B-E144-8ADC-312A-B21C4C8D049A}"/>
              </a:ext>
            </a:extLst>
          </p:cNvPr>
          <p:cNvSpPr txBox="1">
            <a:spLocks/>
          </p:cNvSpPr>
          <p:nvPr/>
        </p:nvSpPr>
        <p:spPr>
          <a:xfrm>
            <a:off x="539662" y="935059"/>
            <a:ext cx="11338011" cy="580590"/>
          </a:xfrm>
          <a:prstGeom prst="rect">
            <a:avLst/>
          </a:prstGeom>
        </p:spPr>
        <p:txBody>
          <a:bodyPr vert="horz" lIns="91440" tIns="45720" rIns="91440" bIns="45720" rtlCol="0" anchor="ctr">
            <a:normAutofit fontScale="7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it-IT" b="1" dirty="0">
                <a:solidFill>
                  <a:srgbClr val="7030A0"/>
                </a:solidFill>
                <a:latin typeface="Calibri" panose="020F0502020204030204" pitchFamily="34" charset="0"/>
                <a:cs typeface="Calibri" panose="020F0502020204030204" pitchFamily="34" charset="0"/>
              </a:rPr>
              <a:t>Flussi di documenti e informazioni dal Governo al Parlamento</a:t>
            </a:r>
          </a:p>
        </p:txBody>
      </p:sp>
      <p:sp>
        <p:nvSpPr>
          <p:cNvPr id="11" name="Segnaposto contenuto 2"/>
          <p:cNvSpPr>
            <a:spLocks noGrp="1"/>
          </p:cNvSpPr>
          <p:nvPr>
            <p:ph idx="1"/>
          </p:nvPr>
        </p:nvSpPr>
        <p:spPr>
          <a:xfrm>
            <a:off x="733633" y="1825625"/>
            <a:ext cx="11144039" cy="3620136"/>
          </a:xfrm>
          <a:solidFill>
            <a:schemeClr val="accent6">
              <a:lumMod val="20000"/>
              <a:lumOff val="80000"/>
            </a:schemeClr>
          </a:solidFill>
        </p:spPr>
        <p:txBody>
          <a:bodyPr/>
          <a:lstStyle/>
          <a:p>
            <a:pPr marL="0" indent="0">
              <a:buNone/>
            </a:pPr>
            <a:r>
              <a:rPr lang="it-IT" dirty="0"/>
              <a:t>La legge n. 234/2012 obbliga il Governo a inviare alle Camere atti dell'UE, nonché informazioni e valutazione secondo una precisa </a:t>
            </a:r>
            <a:r>
              <a:rPr lang="it-IT" b="1" dirty="0"/>
              <a:t>sequenza logica e cronologica </a:t>
            </a:r>
            <a:r>
              <a:rPr lang="it-IT" dirty="0"/>
              <a:t>che risponde ad un duplice obiettivo:</a:t>
            </a:r>
          </a:p>
          <a:p>
            <a:pPr marL="0" indent="0">
              <a:buNone/>
            </a:pPr>
            <a:r>
              <a:rPr lang="it-IT" dirty="0"/>
              <a:t>1) consentire alle Camere la </a:t>
            </a:r>
            <a:r>
              <a:rPr lang="it-IT" b="1" dirty="0"/>
              <a:t>selezione dei documenti dell'UE da esaminare </a:t>
            </a:r>
            <a:r>
              <a:rPr lang="it-IT" dirty="0"/>
              <a:t>in via prioritaria e di </a:t>
            </a:r>
            <a:r>
              <a:rPr lang="it-IT" b="1" dirty="0"/>
              <a:t>ponderare</a:t>
            </a:r>
            <a:r>
              <a:rPr lang="it-IT" dirty="0"/>
              <a:t> tutti i profili giuridici e sostanziali in gioco;</a:t>
            </a:r>
          </a:p>
          <a:p>
            <a:pPr marL="0" indent="0">
              <a:buNone/>
            </a:pPr>
            <a:r>
              <a:rPr lang="it-IT" dirty="0"/>
              <a:t>2) promuovere la </a:t>
            </a:r>
            <a:r>
              <a:rPr lang="it-IT" b="1" dirty="0"/>
              <a:t>coerenza tra le posizioni del Parlamento e del Governo</a:t>
            </a:r>
            <a:r>
              <a:rPr lang="it-IT" dirty="0"/>
              <a:t> (anche ai fini del controllo di sussidiarietà e del dialogo politico diretto tra le Camere e le Istituzioni dell’UE).</a:t>
            </a:r>
          </a:p>
          <a:p>
            <a:endParaRPr lang="it-IT" dirty="0"/>
          </a:p>
        </p:txBody>
      </p:sp>
    </p:spTree>
    <p:extLst>
      <p:ext uri="{BB962C8B-B14F-4D97-AF65-F5344CB8AC3E}">
        <p14:creationId xmlns:p14="http://schemas.microsoft.com/office/powerpoint/2010/main" val="90604344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431831D4-340C-FD96-627D-83EDB44EC9A8}"/>
              </a:ext>
            </a:extLst>
          </p:cNvPr>
          <p:cNvSpPr>
            <a:spLocks noGrp="1"/>
          </p:cNvSpPr>
          <p:nvPr>
            <p:ph type="title"/>
          </p:nvPr>
        </p:nvSpPr>
        <p:spPr>
          <a:xfrm>
            <a:off x="4859055" y="400831"/>
            <a:ext cx="6602260" cy="204229"/>
          </a:xfrm>
        </p:spPr>
        <p:txBody>
          <a:bodyPr>
            <a:noAutofit/>
          </a:bodyPr>
          <a:lstStyle/>
          <a:p>
            <a:pPr algn="r"/>
            <a:endParaRPr lang="it-IT" sz="1400" b="1" dirty="0">
              <a:solidFill>
                <a:schemeClr val="bg1"/>
              </a:solidFill>
              <a:latin typeface="Calibri" panose="020F0502020204030204" pitchFamily="34" charset="0"/>
              <a:cs typeface="Calibri" panose="020F0502020204030204" pitchFamily="34" charset="0"/>
            </a:endParaRPr>
          </a:p>
        </p:txBody>
      </p:sp>
      <p:cxnSp>
        <p:nvCxnSpPr>
          <p:cNvPr id="8" name="Connettore 1 7">
            <a:extLst>
              <a:ext uri="{FF2B5EF4-FFF2-40B4-BE49-F238E27FC236}">
                <a16:creationId xmlns:a16="http://schemas.microsoft.com/office/drawing/2014/main" id="{62840139-B99C-D748-12E7-519CF94740F4}"/>
              </a:ext>
            </a:extLst>
          </p:cNvPr>
          <p:cNvCxnSpPr/>
          <p:nvPr/>
        </p:nvCxnSpPr>
        <p:spPr>
          <a:xfrm>
            <a:off x="733634" y="1515649"/>
            <a:ext cx="2385347" cy="0"/>
          </a:xfrm>
          <a:prstGeom prst="line">
            <a:avLst/>
          </a:prstGeom>
          <a:ln w="174625" cap="rnd">
            <a:solidFill>
              <a:srgbClr val="C425BA"/>
            </a:solidFill>
            <a:round/>
          </a:ln>
        </p:spPr>
        <p:style>
          <a:lnRef idx="1">
            <a:schemeClr val="accent1"/>
          </a:lnRef>
          <a:fillRef idx="0">
            <a:schemeClr val="accent1"/>
          </a:fillRef>
          <a:effectRef idx="0">
            <a:schemeClr val="accent1"/>
          </a:effectRef>
          <a:fontRef idx="minor">
            <a:schemeClr val="tx1"/>
          </a:fontRef>
        </p:style>
      </p:cxnSp>
      <p:sp>
        <p:nvSpPr>
          <p:cNvPr id="9" name="Segnaposto numero diapositiva 8">
            <a:extLst>
              <a:ext uri="{FF2B5EF4-FFF2-40B4-BE49-F238E27FC236}">
                <a16:creationId xmlns:a16="http://schemas.microsoft.com/office/drawing/2014/main" id="{F1F8E882-CA8B-0DAE-C48C-59EF1FD28220}"/>
              </a:ext>
            </a:extLst>
          </p:cNvPr>
          <p:cNvSpPr>
            <a:spLocks noGrp="1"/>
          </p:cNvSpPr>
          <p:nvPr>
            <p:ph type="sldNum" sz="quarter" idx="12"/>
          </p:nvPr>
        </p:nvSpPr>
        <p:spPr>
          <a:xfrm>
            <a:off x="961763" y="6356351"/>
            <a:ext cx="365996" cy="345726"/>
          </a:xfrm>
        </p:spPr>
        <p:txBody>
          <a:bodyPr/>
          <a:lstStyle/>
          <a:p>
            <a:fld id="{E69A7D7A-3B5A-4272-A36A-FE442C5DB905}" type="slidenum">
              <a:rPr lang="it-IT" b="1" smtClean="0">
                <a:solidFill>
                  <a:schemeClr val="tx1"/>
                </a:solidFill>
                <a:latin typeface="Gotham HTF Black" pitchFamily="2" charset="0"/>
              </a:rPr>
              <a:t>31</a:t>
            </a:fld>
            <a:endParaRPr lang="it-IT" b="1" dirty="0">
              <a:solidFill>
                <a:schemeClr val="tx1"/>
              </a:solidFill>
              <a:latin typeface="Gotham HTF Black" pitchFamily="2" charset="0"/>
            </a:endParaRPr>
          </a:p>
        </p:txBody>
      </p:sp>
      <p:sp>
        <p:nvSpPr>
          <p:cNvPr id="12" name="Titolo 3">
            <a:extLst>
              <a:ext uri="{FF2B5EF4-FFF2-40B4-BE49-F238E27FC236}">
                <a16:creationId xmlns:a16="http://schemas.microsoft.com/office/drawing/2014/main" id="{A76F490B-E144-8ADC-312A-B21C4C8D049A}"/>
              </a:ext>
            </a:extLst>
          </p:cNvPr>
          <p:cNvSpPr txBox="1">
            <a:spLocks/>
          </p:cNvSpPr>
          <p:nvPr/>
        </p:nvSpPr>
        <p:spPr>
          <a:xfrm>
            <a:off x="539662" y="935059"/>
            <a:ext cx="11338011" cy="580590"/>
          </a:xfrm>
          <a:prstGeom prst="rect">
            <a:avLst/>
          </a:prstGeom>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it-IT" b="1" dirty="0">
                <a:solidFill>
                  <a:srgbClr val="7030A0"/>
                </a:solidFill>
                <a:latin typeface="Calibri" panose="020F0502020204030204" pitchFamily="34" charset="0"/>
                <a:cs typeface="Calibri" panose="020F0502020204030204" pitchFamily="34" charset="0"/>
              </a:rPr>
              <a:t>Flussi di documenti dal Governo al Parlamento</a:t>
            </a:r>
          </a:p>
        </p:txBody>
      </p:sp>
      <p:sp>
        <p:nvSpPr>
          <p:cNvPr id="10" name="Segnaposto contenuto 2"/>
          <p:cNvSpPr>
            <a:spLocks noGrp="1"/>
          </p:cNvSpPr>
          <p:nvPr>
            <p:ph idx="1"/>
          </p:nvPr>
        </p:nvSpPr>
        <p:spPr>
          <a:xfrm>
            <a:off x="733633" y="1825625"/>
            <a:ext cx="11144039" cy="4351338"/>
          </a:xfrm>
          <a:solidFill>
            <a:schemeClr val="accent2">
              <a:lumMod val="20000"/>
              <a:lumOff val="80000"/>
            </a:schemeClr>
          </a:solidFill>
        </p:spPr>
        <p:txBody>
          <a:bodyPr>
            <a:normAutofit/>
          </a:bodyPr>
          <a:lstStyle/>
          <a:p>
            <a:pPr marL="0" indent="0">
              <a:buNone/>
            </a:pPr>
            <a:r>
              <a:rPr lang="it-IT" dirty="0"/>
              <a:t>La legge 234/2012 obbliga il Governo ad inviare alle Camere:</a:t>
            </a:r>
          </a:p>
          <a:p>
            <a:pPr marL="514350" indent="-514350">
              <a:buAutoNum type="arabicParenR"/>
            </a:pPr>
            <a:r>
              <a:rPr lang="it-IT" dirty="0"/>
              <a:t>i </a:t>
            </a:r>
            <a:r>
              <a:rPr lang="it-IT" b="1" dirty="0"/>
              <a:t>progetti di atti dell'UE,  gli  atti  preordinati alla loro formulazione </a:t>
            </a:r>
            <a:r>
              <a:rPr lang="it-IT" dirty="0"/>
              <a:t>e le loro modificazioni contestualmente  alla   loro   ricezione </a:t>
            </a:r>
            <a:r>
              <a:rPr lang="it-IT" sz="1800" dirty="0"/>
              <a:t>(accompagnati,  nei  casi  di  particolare  rilevanza,  da  una   nota illustrativa della valutazione del Governo e  dall'indicazione  della data presunta per la loro discussione o  adozione,  con  segnalazione degli eventuali profili di urgenza)</a:t>
            </a:r>
            <a:r>
              <a:rPr lang="it-IT" sz="2000" dirty="0"/>
              <a:t>.</a:t>
            </a:r>
          </a:p>
          <a:p>
            <a:pPr marL="514350" indent="-514350">
              <a:buAutoNum type="arabicParenR"/>
            </a:pPr>
            <a:r>
              <a:rPr lang="it-IT" dirty="0"/>
              <a:t>i  </a:t>
            </a:r>
            <a:r>
              <a:rPr lang="it-IT" b="1" dirty="0"/>
              <a:t>documenti  di  consultazione </a:t>
            </a:r>
            <a:r>
              <a:rPr lang="it-IT" dirty="0"/>
              <a:t>predisposti  dalla Commissione europea (qualora  il Governo partecipi ad una consultazione  ne   da'   conto   alle   Camere trasmettendo tempestivamente  i  commenti  inviati  alle  istituzioni UE)</a:t>
            </a:r>
          </a:p>
        </p:txBody>
      </p:sp>
    </p:spTree>
    <p:extLst>
      <p:ext uri="{BB962C8B-B14F-4D97-AF65-F5344CB8AC3E}">
        <p14:creationId xmlns:p14="http://schemas.microsoft.com/office/powerpoint/2010/main" val="16906984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431831D4-340C-FD96-627D-83EDB44EC9A8}"/>
              </a:ext>
            </a:extLst>
          </p:cNvPr>
          <p:cNvSpPr>
            <a:spLocks noGrp="1"/>
          </p:cNvSpPr>
          <p:nvPr>
            <p:ph type="title"/>
          </p:nvPr>
        </p:nvSpPr>
        <p:spPr>
          <a:xfrm>
            <a:off x="4859055" y="400831"/>
            <a:ext cx="6602260" cy="204229"/>
          </a:xfrm>
        </p:spPr>
        <p:txBody>
          <a:bodyPr>
            <a:noAutofit/>
          </a:bodyPr>
          <a:lstStyle/>
          <a:p>
            <a:pPr algn="r"/>
            <a:r>
              <a:rPr lang="it-IT" sz="1400" b="1" dirty="0">
                <a:solidFill>
                  <a:schemeClr val="bg1"/>
                </a:solidFill>
                <a:latin typeface="Calibri" panose="020F0502020204030204" pitchFamily="34" charset="0"/>
                <a:cs typeface="Calibri" panose="020F0502020204030204" pitchFamily="34" charset="0"/>
              </a:rPr>
              <a:t>Il fascicolo degli atti europei</a:t>
            </a:r>
          </a:p>
        </p:txBody>
      </p:sp>
      <p:cxnSp>
        <p:nvCxnSpPr>
          <p:cNvPr id="8" name="Connettore 1 7">
            <a:extLst>
              <a:ext uri="{FF2B5EF4-FFF2-40B4-BE49-F238E27FC236}">
                <a16:creationId xmlns:a16="http://schemas.microsoft.com/office/drawing/2014/main" id="{62840139-B99C-D748-12E7-519CF94740F4}"/>
              </a:ext>
            </a:extLst>
          </p:cNvPr>
          <p:cNvCxnSpPr/>
          <p:nvPr/>
        </p:nvCxnSpPr>
        <p:spPr>
          <a:xfrm>
            <a:off x="733634" y="1515649"/>
            <a:ext cx="2385347" cy="0"/>
          </a:xfrm>
          <a:prstGeom prst="line">
            <a:avLst/>
          </a:prstGeom>
          <a:ln w="174625" cap="rnd">
            <a:solidFill>
              <a:srgbClr val="C425BA"/>
            </a:solidFill>
            <a:round/>
          </a:ln>
        </p:spPr>
        <p:style>
          <a:lnRef idx="1">
            <a:schemeClr val="accent1"/>
          </a:lnRef>
          <a:fillRef idx="0">
            <a:schemeClr val="accent1"/>
          </a:fillRef>
          <a:effectRef idx="0">
            <a:schemeClr val="accent1"/>
          </a:effectRef>
          <a:fontRef idx="minor">
            <a:schemeClr val="tx1"/>
          </a:fontRef>
        </p:style>
      </p:cxnSp>
      <p:sp>
        <p:nvSpPr>
          <p:cNvPr id="9" name="Segnaposto numero diapositiva 8">
            <a:extLst>
              <a:ext uri="{FF2B5EF4-FFF2-40B4-BE49-F238E27FC236}">
                <a16:creationId xmlns:a16="http://schemas.microsoft.com/office/drawing/2014/main" id="{F1F8E882-CA8B-0DAE-C48C-59EF1FD28220}"/>
              </a:ext>
            </a:extLst>
          </p:cNvPr>
          <p:cNvSpPr>
            <a:spLocks noGrp="1"/>
          </p:cNvSpPr>
          <p:nvPr>
            <p:ph type="sldNum" sz="quarter" idx="12"/>
          </p:nvPr>
        </p:nvSpPr>
        <p:spPr>
          <a:xfrm>
            <a:off x="961763" y="6356351"/>
            <a:ext cx="365996" cy="345726"/>
          </a:xfrm>
        </p:spPr>
        <p:txBody>
          <a:bodyPr/>
          <a:lstStyle/>
          <a:p>
            <a:fld id="{E69A7D7A-3B5A-4272-A36A-FE442C5DB905}" type="slidenum">
              <a:rPr lang="it-IT" b="1" smtClean="0">
                <a:solidFill>
                  <a:schemeClr val="tx1"/>
                </a:solidFill>
                <a:latin typeface="Gotham HTF Black" pitchFamily="2" charset="0"/>
              </a:rPr>
              <a:t>32</a:t>
            </a:fld>
            <a:endParaRPr lang="it-IT" b="1" dirty="0">
              <a:solidFill>
                <a:schemeClr val="tx1"/>
              </a:solidFill>
              <a:latin typeface="Gotham HTF Black" pitchFamily="2" charset="0"/>
            </a:endParaRPr>
          </a:p>
        </p:txBody>
      </p:sp>
      <p:sp>
        <p:nvSpPr>
          <p:cNvPr id="12" name="Titolo 3">
            <a:extLst>
              <a:ext uri="{FF2B5EF4-FFF2-40B4-BE49-F238E27FC236}">
                <a16:creationId xmlns:a16="http://schemas.microsoft.com/office/drawing/2014/main" id="{A76F490B-E144-8ADC-312A-B21C4C8D049A}"/>
              </a:ext>
            </a:extLst>
          </p:cNvPr>
          <p:cNvSpPr txBox="1">
            <a:spLocks/>
          </p:cNvSpPr>
          <p:nvPr/>
        </p:nvSpPr>
        <p:spPr>
          <a:xfrm>
            <a:off x="539662" y="935059"/>
            <a:ext cx="11338011" cy="580590"/>
          </a:xfrm>
          <a:prstGeom prst="rect">
            <a:avLst/>
          </a:prstGeom>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it-IT" b="1" dirty="0">
                <a:solidFill>
                  <a:srgbClr val="7030A0"/>
                </a:solidFill>
                <a:latin typeface="Calibri" panose="020F0502020204030204" pitchFamily="34" charset="0"/>
                <a:cs typeface="Calibri" panose="020F0502020204030204" pitchFamily="34" charset="0"/>
              </a:rPr>
              <a:t>Flussi  di informazioni dal Governo al Parlamento</a:t>
            </a:r>
          </a:p>
        </p:txBody>
      </p:sp>
      <p:sp>
        <p:nvSpPr>
          <p:cNvPr id="11" name="Segnaposto contenuto 2"/>
          <p:cNvSpPr>
            <a:spLocks noGrp="1"/>
          </p:cNvSpPr>
          <p:nvPr>
            <p:ph idx="1"/>
          </p:nvPr>
        </p:nvSpPr>
        <p:spPr>
          <a:xfrm>
            <a:off x="733633" y="1751162"/>
            <a:ext cx="11144039" cy="4287688"/>
          </a:xfrm>
          <a:solidFill>
            <a:schemeClr val="accent6">
              <a:lumMod val="40000"/>
              <a:lumOff val="60000"/>
            </a:schemeClr>
          </a:solidFill>
        </p:spPr>
        <p:txBody>
          <a:bodyPr>
            <a:normAutofit fontScale="92500" lnSpcReduction="20000"/>
          </a:bodyPr>
          <a:lstStyle/>
          <a:p>
            <a:pPr marL="0" indent="0">
              <a:buNone/>
            </a:pPr>
            <a:r>
              <a:rPr lang="it-IT" dirty="0"/>
              <a:t>In base alla legge 234/2012 il Governo assicura alle Camere </a:t>
            </a:r>
            <a:r>
              <a:rPr lang="it-IT" b="1" dirty="0"/>
              <a:t>un'informazione  qualificata e tempestiva sui progetti </a:t>
            </a:r>
            <a:r>
              <a:rPr lang="it-IT" dirty="0"/>
              <a:t>di atti legislativi UE. A  tal  fine,  </a:t>
            </a:r>
            <a:r>
              <a:rPr lang="it-IT" b="1" dirty="0"/>
              <a:t>entro  venti giorni </a:t>
            </a:r>
            <a:r>
              <a:rPr lang="it-IT" dirty="0"/>
              <a:t>dalla trasmissione di un progetto di atto legislativo, il Governo trasmette alle Camere una relazione che dà conto dei seguenti elementi:  </a:t>
            </a:r>
          </a:p>
          <a:p>
            <a:pPr marL="0" indent="0">
              <a:buNone/>
            </a:pPr>
            <a:r>
              <a:rPr lang="it-IT" dirty="0"/>
              <a:t>a) rispetto del </a:t>
            </a:r>
            <a:r>
              <a:rPr lang="it-IT" b="1" dirty="0"/>
              <a:t>principio di attribuzione </a:t>
            </a:r>
            <a:r>
              <a:rPr lang="it-IT" dirty="0"/>
              <a:t>e conformità ai principi di </a:t>
            </a:r>
            <a:r>
              <a:rPr lang="it-IT" b="1" dirty="0"/>
              <a:t>sussidiarietà e di proporzionalità</a:t>
            </a:r>
            <a:r>
              <a:rPr lang="it-IT" dirty="0"/>
              <a:t>;</a:t>
            </a:r>
          </a:p>
          <a:p>
            <a:pPr marL="0" indent="0">
              <a:buNone/>
            </a:pPr>
            <a:r>
              <a:rPr lang="it-IT" dirty="0"/>
              <a:t>b) valutazione complessiva del progetto e delle sue </a:t>
            </a:r>
            <a:r>
              <a:rPr lang="it-IT" b="1" dirty="0"/>
              <a:t>prospettive  negoziali </a:t>
            </a:r>
            <a:r>
              <a:rPr lang="it-IT" dirty="0"/>
              <a:t>(anche in riferimento all’interesse nazionale);</a:t>
            </a:r>
          </a:p>
          <a:p>
            <a:pPr marL="0" indent="0">
              <a:buNone/>
            </a:pPr>
            <a:r>
              <a:rPr lang="it-IT" dirty="0"/>
              <a:t>c) </a:t>
            </a:r>
            <a:r>
              <a:rPr lang="it-IT" b="1" dirty="0"/>
              <a:t>impatto</a:t>
            </a:r>
            <a:r>
              <a:rPr lang="it-IT" dirty="0"/>
              <a:t>, finanziario e ordinamentale, sulle </a:t>
            </a:r>
            <a:r>
              <a:rPr lang="it-IT" b="1" dirty="0"/>
              <a:t>competenze regionali </a:t>
            </a:r>
            <a:r>
              <a:rPr lang="it-IT" dirty="0"/>
              <a:t>e </a:t>
            </a:r>
            <a:r>
              <a:rPr lang="it-IT" b="1" dirty="0"/>
              <a:t>locali,</a:t>
            </a:r>
            <a:r>
              <a:rPr lang="it-IT" dirty="0"/>
              <a:t> sull'organizzazione delle </a:t>
            </a:r>
            <a:r>
              <a:rPr lang="it-IT" b="1" dirty="0"/>
              <a:t>PA </a:t>
            </a:r>
            <a:r>
              <a:rPr lang="it-IT" dirty="0"/>
              <a:t>e sulle attività dei cittadini e delle imprese.</a:t>
            </a:r>
          </a:p>
          <a:p>
            <a:pPr marL="0" indent="0">
              <a:buNone/>
            </a:pPr>
            <a:endParaRPr lang="it-IT" sz="1100" dirty="0"/>
          </a:p>
          <a:p>
            <a:pPr marL="0" indent="0">
              <a:buNone/>
            </a:pPr>
            <a:r>
              <a:rPr lang="it-IT" dirty="0"/>
              <a:t>Alla relazione va allegata, una </a:t>
            </a:r>
            <a:r>
              <a:rPr lang="it-IT" b="1" dirty="0"/>
              <a:t>tabella di corrispondenza </a:t>
            </a:r>
            <a:r>
              <a:rPr lang="it-IT" dirty="0"/>
              <a:t>tra le disposizioni del progetto di atto legislativo e la normativa nazionale pertinente.</a:t>
            </a:r>
          </a:p>
          <a:p>
            <a:pPr marL="0" indent="0">
              <a:buNone/>
            </a:pPr>
            <a:endParaRPr lang="it-IT" dirty="0"/>
          </a:p>
        </p:txBody>
      </p:sp>
    </p:spTree>
    <p:extLst>
      <p:ext uri="{BB962C8B-B14F-4D97-AF65-F5344CB8AC3E}">
        <p14:creationId xmlns:p14="http://schemas.microsoft.com/office/powerpoint/2010/main" val="334415206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431831D4-340C-FD96-627D-83EDB44EC9A8}"/>
              </a:ext>
            </a:extLst>
          </p:cNvPr>
          <p:cNvSpPr>
            <a:spLocks noGrp="1"/>
          </p:cNvSpPr>
          <p:nvPr>
            <p:ph type="title"/>
          </p:nvPr>
        </p:nvSpPr>
        <p:spPr>
          <a:xfrm>
            <a:off x="4859055" y="400831"/>
            <a:ext cx="6602260" cy="204229"/>
          </a:xfrm>
        </p:spPr>
        <p:txBody>
          <a:bodyPr>
            <a:noAutofit/>
          </a:bodyPr>
          <a:lstStyle/>
          <a:p>
            <a:pPr algn="r"/>
            <a:endParaRPr lang="it-IT" sz="1400" b="1" dirty="0">
              <a:solidFill>
                <a:schemeClr val="bg1"/>
              </a:solidFill>
              <a:latin typeface="Calibri" panose="020F0502020204030204" pitchFamily="34" charset="0"/>
              <a:cs typeface="Calibri" panose="020F0502020204030204" pitchFamily="34" charset="0"/>
            </a:endParaRPr>
          </a:p>
        </p:txBody>
      </p:sp>
      <p:cxnSp>
        <p:nvCxnSpPr>
          <p:cNvPr id="8" name="Connettore 1 7">
            <a:extLst>
              <a:ext uri="{FF2B5EF4-FFF2-40B4-BE49-F238E27FC236}">
                <a16:creationId xmlns:a16="http://schemas.microsoft.com/office/drawing/2014/main" id="{62840139-B99C-D748-12E7-519CF94740F4}"/>
              </a:ext>
            </a:extLst>
          </p:cNvPr>
          <p:cNvCxnSpPr/>
          <p:nvPr/>
        </p:nvCxnSpPr>
        <p:spPr>
          <a:xfrm>
            <a:off x="733634" y="1515649"/>
            <a:ext cx="2385347" cy="0"/>
          </a:xfrm>
          <a:prstGeom prst="line">
            <a:avLst/>
          </a:prstGeom>
          <a:ln w="174625" cap="rnd">
            <a:solidFill>
              <a:srgbClr val="C425BA"/>
            </a:solidFill>
            <a:round/>
          </a:ln>
        </p:spPr>
        <p:style>
          <a:lnRef idx="1">
            <a:schemeClr val="accent1"/>
          </a:lnRef>
          <a:fillRef idx="0">
            <a:schemeClr val="accent1"/>
          </a:fillRef>
          <a:effectRef idx="0">
            <a:schemeClr val="accent1"/>
          </a:effectRef>
          <a:fontRef idx="minor">
            <a:schemeClr val="tx1"/>
          </a:fontRef>
        </p:style>
      </p:cxnSp>
      <p:sp>
        <p:nvSpPr>
          <p:cNvPr id="9" name="Segnaposto numero diapositiva 8">
            <a:extLst>
              <a:ext uri="{FF2B5EF4-FFF2-40B4-BE49-F238E27FC236}">
                <a16:creationId xmlns:a16="http://schemas.microsoft.com/office/drawing/2014/main" id="{F1F8E882-CA8B-0DAE-C48C-59EF1FD28220}"/>
              </a:ext>
            </a:extLst>
          </p:cNvPr>
          <p:cNvSpPr>
            <a:spLocks noGrp="1"/>
          </p:cNvSpPr>
          <p:nvPr>
            <p:ph type="sldNum" sz="quarter" idx="12"/>
          </p:nvPr>
        </p:nvSpPr>
        <p:spPr>
          <a:xfrm>
            <a:off x="961763" y="6356351"/>
            <a:ext cx="365996" cy="345726"/>
          </a:xfrm>
        </p:spPr>
        <p:txBody>
          <a:bodyPr/>
          <a:lstStyle/>
          <a:p>
            <a:fld id="{E69A7D7A-3B5A-4272-A36A-FE442C5DB905}" type="slidenum">
              <a:rPr lang="it-IT" b="1" smtClean="0">
                <a:solidFill>
                  <a:schemeClr val="tx1"/>
                </a:solidFill>
                <a:latin typeface="Gotham HTF Black" pitchFamily="2" charset="0"/>
              </a:rPr>
              <a:t>33</a:t>
            </a:fld>
            <a:endParaRPr lang="it-IT" b="1" dirty="0">
              <a:solidFill>
                <a:schemeClr val="tx1"/>
              </a:solidFill>
              <a:latin typeface="Gotham HTF Black" pitchFamily="2" charset="0"/>
            </a:endParaRPr>
          </a:p>
        </p:txBody>
      </p:sp>
      <p:sp>
        <p:nvSpPr>
          <p:cNvPr id="12" name="Titolo 3">
            <a:extLst>
              <a:ext uri="{FF2B5EF4-FFF2-40B4-BE49-F238E27FC236}">
                <a16:creationId xmlns:a16="http://schemas.microsoft.com/office/drawing/2014/main" id="{A76F490B-E144-8ADC-312A-B21C4C8D049A}"/>
              </a:ext>
            </a:extLst>
          </p:cNvPr>
          <p:cNvSpPr txBox="1">
            <a:spLocks/>
          </p:cNvSpPr>
          <p:nvPr/>
        </p:nvSpPr>
        <p:spPr>
          <a:xfrm>
            <a:off x="539662" y="935059"/>
            <a:ext cx="11338011" cy="580590"/>
          </a:xfrm>
          <a:prstGeom prst="rect">
            <a:avLst/>
          </a:prstGeom>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it-IT" b="1" dirty="0">
                <a:solidFill>
                  <a:srgbClr val="7030A0"/>
                </a:solidFill>
                <a:latin typeface="Calibri" panose="020F0502020204030204" pitchFamily="34" charset="0"/>
                <a:cs typeface="Calibri" panose="020F0502020204030204" pitchFamily="34" charset="0"/>
              </a:rPr>
              <a:t>Relazioni e note della RPUE</a:t>
            </a:r>
          </a:p>
        </p:txBody>
      </p:sp>
      <p:sp>
        <p:nvSpPr>
          <p:cNvPr id="10" name="Segnaposto contenuto 2"/>
          <p:cNvSpPr>
            <a:spLocks noGrp="1"/>
          </p:cNvSpPr>
          <p:nvPr>
            <p:ph idx="1"/>
          </p:nvPr>
        </p:nvSpPr>
        <p:spPr>
          <a:xfrm>
            <a:off x="733633" y="1825625"/>
            <a:ext cx="11144039" cy="4351338"/>
          </a:xfrm>
          <a:solidFill>
            <a:schemeClr val="accent6">
              <a:lumMod val="40000"/>
              <a:lumOff val="60000"/>
            </a:schemeClr>
          </a:solidFill>
        </p:spPr>
        <p:txBody>
          <a:bodyPr>
            <a:normAutofit/>
          </a:bodyPr>
          <a:lstStyle/>
          <a:p>
            <a:pPr marL="0" indent="0" algn="just">
              <a:buNone/>
            </a:pPr>
            <a:r>
              <a:rPr lang="it-IT" dirty="0"/>
              <a:t>In base alla legge n. 234/2012  il Governo trasmette  </a:t>
            </a:r>
            <a:r>
              <a:rPr lang="it-IT" b="1" dirty="0"/>
              <a:t>tempestivamente</a:t>
            </a:r>
            <a:r>
              <a:rPr lang="it-IT" dirty="0"/>
              <a:t>  alle Camere </a:t>
            </a:r>
            <a:r>
              <a:rPr lang="it-IT" b="1" dirty="0"/>
              <a:t>relazioni e note </a:t>
            </a:r>
            <a:r>
              <a:rPr lang="it-IT" dirty="0"/>
              <a:t>informative predisposte dalla  Rappresentanza permanente d'Italia presso l'UE con riferimento a: </a:t>
            </a:r>
          </a:p>
          <a:p>
            <a:pPr marL="514350" indent="-514350">
              <a:buAutoNum type="alphaLcParenR"/>
            </a:pPr>
            <a:r>
              <a:rPr lang="it-IT" b="1" dirty="0"/>
              <a:t>riunioni  del  Consiglio</a:t>
            </a:r>
            <a:r>
              <a:rPr lang="it-IT" dirty="0"/>
              <a:t>, riunioni informali a livello ministeriale, riunioni del COREPER o di comitati e gruppi di lavoro del Consiglio; </a:t>
            </a:r>
          </a:p>
          <a:p>
            <a:pPr marL="514350" indent="-514350">
              <a:buAutoNum type="alphaLcParenR"/>
            </a:pPr>
            <a:r>
              <a:rPr lang="it-IT" dirty="0"/>
              <a:t>riunioni dei </a:t>
            </a:r>
            <a:r>
              <a:rPr lang="it-IT" b="1" dirty="0" err="1"/>
              <a:t>triloghi</a:t>
            </a:r>
            <a:r>
              <a:rPr lang="it-IT" b="1" dirty="0"/>
              <a:t> </a:t>
            </a:r>
            <a:r>
              <a:rPr lang="it-IT" dirty="0"/>
              <a:t>tra PE,  Consiglio  e Commissione; </a:t>
            </a:r>
          </a:p>
          <a:p>
            <a:pPr marL="514350" indent="-514350">
              <a:buAutoNum type="alphaLcParenR"/>
            </a:pPr>
            <a:r>
              <a:rPr lang="it-IT" b="1" dirty="0"/>
              <a:t>atti o progetti di atti </a:t>
            </a:r>
            <a:r>
              <a:rPr lang="it-IT" dirty="0"/>
              <a:t>adottati di Istituzioni o  organi dell'UE;</a:t>
            </a:r>
          </a:p>
          <a:p>
            <a:pPr marL="514350" indent="-514350">
              <a:buAutoNum type="alphaLcParenR"/>
            </a:pPr>
            <a:r>
              <a:rPr lang="it-IT" dirty="0"/>
              <a:t>altre iniziative o questioni relative ad istituzioni o politiche dell‘UE; </a:t>
            </a:r>
          </a:p>
          <a:p>
            <a:pPr marL="0" indent="0">
              <a:buNone/>
            </a:pPr>
            <a:r>
              <a:rPr lang="it-IT" dirty="0"/>
              <a:t>e)   procedure  di  precontenzioso e contenzioso nei confronti dell'Italia. </a:t>
            </a:r>
          </a:p>
        </p:txBody>
      </p:sp>
    </p:spTree>
    <p:extLst>
      <p:ext uri="{BB962C8B-B14F-4D97-AF65-F5344CB8AC3E}">
        <p14:creationId xmlns:p14="http://schemas.microsoft.com/office/powerpoint/2010/main" val="421341642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431831D4-340C-FD96-627D-83EDB44EC9A8}"/>
              </a:ext>
            </a:extLst>
          </p:cNvPr>
          <p:cNvSpPr>
            <a:spLocks noGrp="1"/>
          </p:cNvSpPr>
          <p:nvPr>
            <p:ph type="title"/>
          </p:nvPr>
        </p:nvSpPr>
        <p:spPr>
          <a:xfrm>
            <a:off x="4859055" y="400831"/>
            <a:ext cx="6602260" cy="204229"/>
          </a:xfrm>
        </p:spPr>
        <p:txBody>
          <a:bodyPr>
            <a:noAutofit/>
          </a:bodyPr>
          <a:lstStyle/>
          <a:p>
            <a:pPr algn="r"/>
            <a:endParaRPr lang="it-IT" sz="1400" b="1" dirty="0">
              <a:solidFill>
                <a:schemeClr val="bg1"/>
              </a:solidFill>
              <a:latin typeface="Calibri" panose="020F0502020204030204" pitchFamily="34" charset="0"/>
              <a:cs typeface="Calibri" panose="020F0502020204030204" pitchFamily="34" charset="0"/>
            </a:endParaRPr>
          </a:p>
        </p:txBody>
      </p:sp>
      <p:cxnSp>
        <p:nvCxnSpPr>
          <p:cNvPr id="8" name="Connettore 1 7">
            <a:extLst>
              <a:ext uri="{FF2B5EF4-FFF2-40B4-BE49-F238E27FC236}">
                <a16:creationId xmlns:a16="http://schemas.microsoft.com/office/drawing/2014/main" id="{62840139-B99C-D748-12E7-519CF94740F4}"/>
              </a:ext>
            </a:extLst>
          </p:cNvPr>
          <p:cNvCxnSpPr/>
          <p:nvPr/>
        </p:nvCxnSpPr>
        <p:spPr>
          <a:xfrm>
            <a:off x="733634" y="1515649"/>
            <a:ext cx="2385347" cy="0"/>
          </a:xfrm>
          <a:prstGeom prst="line">
            <a:avLst/>
          </a:prstGeom>
          <a:ln w="174625" cap="rnd">
            <a:solidFill>
              <a:srgbClr val="C425BA"/>
            </a:solidFill>
            <a:round/>
          </a:ln>
        </p:spPr>
        <p:style>
          <a:lnRef idx="1">
            <a:schemeClr val="accent1"/>
          </a:lnRef>
          <a:fillRef idx="0">
            <a:schemeClr val="accent1"/>
          </a:fillRef>
          <a:effectRef idx="0">
            <a:schemeClr val="accent1"/>
          </a:effectRef>
          <a:fontRef idx="minor">
            <a:schemeClr val="tx1"/>
          </a:fontRef>
        </p:style>
      </p:cxnSp>
      <p:sp>
        <p:nvSpPr>
          <p:cNvPr id="9" name="Segnaposto numero diapositiva 8">
            <a:extLst>
              <a:ext uri="{FF2B5EF4-FFF2-40B4-BE49-F238E27FC236}">
                <a16:creationId xmlns:a16="http://schemas.microsoft.com/office/drawing/2014/main" id="{F1F8E882-CA8B-0DAE-C48C-59EF1FD28220}"/>
              </a:ext>
            </a:extLst>
          </p:cNvPr>
          <p:cNvSpPr>
            <a:spLocks noGrp="1"/>
          </p:cNvSpPr>
          <p:nvPr>
            <p:ph type="sldNum" sz="quarter" idx="12"/>
          </p:nvPr>
        </p:nvSpPr>
        <p:spPr>
          <a:xfrm>
            <a:off x="961763" y="6356351"/>
            <a:ext cx="365996" cy="345726"/>
          </a:xfrm>
        </p:spPr>
        <p:txBody>
          <a:bodyPr/>
          <a:lstStyle/>
          <a:p>
            <a:fld id="{E69A7D7A-3B5A-4272-A36A-FE442C5DB905}" type="slidenum">
              <a:rPr lang="it-IT" b="1" smtClean="0">
                <a:solidFill>
                  <a:schemeClr val="tx1"/>
                </a:solidFill>
                <a:latin typeface="Gotham HTF Black" pitchFamily="2" charset="0"/>
              </a:rPr>
              <a:t>34</a:t>
            </a:fld>
            <a:endParaRPr lang="it-IT" b="1" dirty="0">
              <a:solidFill>
                <a:schemeClr val="tx1"/>
              </a:solidFill>
              <a:latin typeface="Gotham HTF Black" pitchFamily="2" charset="0"/>
            </a:endParaRPr>
          </a:p>
        </p:txBody>
      </p:sp>
      <p:sp>
        <p:nvSpPr>
          <p:cNvPr id="12" name="Titolo 3">
            <a:extLst>
              <a:ext uri="{FF2B5EF4-FFF2-40B4-BE49-F238E27FC236}">
                <a16:creationId xmlns:a16="http://schemas.microsoft.com/office/drawing/2014/main" id="{A76F490B-E144-8ADC-312A-B21C4C8D049A}"/>
              </a:ext>
            </a:extLst>
          </p:cNvPr>
          <p:cNvSpPr txBox="1">
            <a:spLocks/>
          </p:cNvSpPr>
          <p:nvPr/>
        </p:nvSpPr>
        <p:spPr>
          <a:xfrm>
            <a:off x="539662" y="935059"/>
            <a:ext cx="11338011" cy="580590"/>
          </a:xfrm>
          <a:prstGeom prst="rect">
            <a:avLst/>
          </a:prstGeom>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it-IT" b="1" dirty="0">
                <a:solidFill>
                  <a:srgbClr val="7030A0"/>
                </a:solidFill>
                <a:latin typeface="Calibri" panose="020F0502020204030204" pitchFamily="34" charset="0"/>
                <a:cs typeface="Calibri" panose="020F0502020204030204" pitchFamily="34" charset="0"/>
              </a:rPr>
              <a:t>Relazioni sui seguiti agli indirizzi parlamentari</a:t>
            </a:r>
          </a:p>
        </p:txBody>
      </p:sp>
      <p:sp>
        <p:nvSpPr>
          <p:cNvPr id="10" name="Segnaposto contenuto 2"/>
          <p:cNvSpPr>
            <a:spLocks noGrp="1"/>
          </p:cNvSpPr>
          <p:nvPr>
            <p:ph idx="1"/>
          </p:nvPr>
        </p:nvSpPr>
        <p:spPr>
          <a:xfrm>
            <a:off x="733633" y="1825625"/>
            <a:ext cx="11144039" cy="4351338"/>
          </a:xfrm>
          <a:solidFill>
            <a:schemeClr val="accent6">
              <a:lumMod val="40000"/>
              <a:lumOff val="60000"/>
            </a:schemeClr>
          </a:solidFill>
        </p:spPr>
        <p:txBody>
          <a:bodyPr>
            <a:normAutofit/>
          </a:bodyPr>
          <a:lstStyle/>
          <a:p>
            <a:pPr marL="0" indent="0" algn="just">
              <a:buNone/>
            </a:pPr>
            <a:r>
              <a:rPr lang="it-IT" dirty="0"/>
              <a:t>Per dare attuazione all’articolo 7 della legge n. 234/2012  il Governo trasmette alle Camere </a:t>
            </a:r>
            <a:r>
              <a:rPr lang="it-IT" b="1" dirty="0"/>
              <a:t>relazioni sui seguiti dati agli atti di indirizzo relativi adottati dagli organi parlamentati in merito a progetti legislativi e altri documenti dell’Ue</a:t>
            </a:r>
            <a:r>
              <a:rPr lang="it-IT" dirty="0"/>
              <a:t>. Le relazioni:</a:t>
            </a:r>
          </a:p>
          <a:p>
            <a:pPr marL="514350" indent="-514350">
              <a:buAutoNum type="alphaLcParenR"/>
            </a:pPr>
            <a:r>
              <a:rPr lang="it-IT" dirty="0"/>
              <a:t>sono trasmesse in riferimento alle risoluzioni del Senato ex art. 144 RS, ai documenti finali della Camera ex art. 127 RC e ai documenti in esito alla verifica di sussidiarietà adottati dalla XIV Commissione della Camera; </a:t>
            </a:r>
          </a:p>
          <a:p>
            <a:pPr marL="514350" indent="-514350">
              <a:buAutoNum type="alphaLcParenR"/>
            </a:pPr>
            <a:r>
              <a:rPr lang="it-IT" dirty="0"/>
              <a:t>danno conto del seguito dato ai singoli capoversi. </a:t>
            </a:r>
          </a:p>
        </p:txBody>
      </p:sp>
    </p:spTree>
    <p:extLst>
      <p:ext uri="{BB962C8B-B14F-4D97-AF65-F5344CB8AC3E}">
        <p14:creationId xmlns:p14="http://schemas.microsoft.com/office/powerpoint/2010/main" val="123778974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D353C4B-B257-431F-A008-30DD01346572}"/>
              </a:ext>
            </a:extLst>
          </p:cNvPr>
          <p:cNvSpPr>
            <a:spLocks noGrp="1"/>
          </p:cNvSpPr>
          <p:nvPr>
            <p:ph type="title"/>
          </p:nvPr>
        </p:nvSpPr>
        <p:spPr/>
        <p:txBody>
          <a:bodyPr/>
          <a:lstStyle/>
          <a:p>
            <a:pPr algn="ctr"/>
            <a:r>
              <a:rPr lang="it-IT" dirty="0"/>
              <a:t>Partecipazione regionale alla formazione</a:t>
            </a:r>
            <a:br>
              <a:rPr lang="it-IT" dirty="0"/>
            </a:br>
            <a:r>
              <a:rPr lang="it-IT" dirty="0"/>
              <a:t>delle politiche dell’UE</a:t>
            </a:r>
          </a:p>
        </p:txBody>
      </p:sp>
      <p:sp>
        <p:nvSpPr>
          <p:cNvPr id="3" name="Segnaposto contenuto 2">
            <a:extLst>
              <a:ext uri="{FF2B5EF4-FFF2-40B4-BE49-F238E27FC236}">
                <a16:creationId xmlns:a16="http://schemas.microsoft.com/office/drawing/2014/main" id="{603CCC9C-337F-48FA-A839-BA5AE89E4054}"/>
              </a:ext>
            </a:extLst>
          </p:cNvPr>
          <p:cNvSpPr>
            <a:spLocks noGrp="1"/>
          </p:cNvSpPr>
          <p:nvPr>
            <p:ph idx="1"/>
          </p:nvPr>
        </p:nvSpPr>
        <p:spPr/>
        <p:txBody>
          <a:bodyPr>
            <a:normAutofit/>
          </a:bodyPr>
          <a:lstStyle/>
          <a:p>
            <a:r>
              <a:rPr lang="it-IT" dirty="0"/>
              <a:t>Articolo 117, comma 5, della Costituzione: </a:t>
            </a:r>
          </a:p>
          <a:p>
            <a:pPr marL="0" indent="0">
              <a:buNone/>
            </a:pPr>
            <a:r>
              <a:rPr lang="it-IT" sz="2400" dirty="0"/>
              <a:t>le Regioni e le Province autonome partecipano alle decisioni dirette alla formazione degli atti normativi europei e provvedono all’attuazione e all’esecuzione degli accordi internazionali e degli atti dell’Unione europea, nel rispetto delle norme di procedura stabilite da legge dello Stato, che disciplina le modalità di esercizio del potere sostitutivo in caso di inadempienza</a:t>
            </a:r>
          </a:p>
          <a:p>
            <a:r>
              <a:rPr lang="it-IT" dirty="0"/>
              <a:t>Si stima che oltre il 70% della normativa UE incide su materie affidate alla competenza regionale (es. politiche in materia di energia, ambiente, agricoltura)</a:t>
            </a:r>
          </a:p>
          <a:p>
            <a:pPr marL="0" indent="0">
              <a:buNone/>
            </a:pPr>
            <a:endParaRPr lang="it-IT" dirty="0"/>
          </a:p>
          <a:p>
            <a:pPr marL="0" indent="0">
              <a:buNone/>
            </a:pPr>
            <a:endParaRPr lang="it-IT" dirty="0"/>
          </a:p>
        </p:txBody>
      </p:sp>
      <p:sp>
        <p:nvSpPr>
          <p:cNvPr id="4" name="Segnaposto numero diapositiva 3">
            <a:extLst>
              <a:ext uri="{FF2B5EF4-FFF2-40B4-BE49-F238E27FC236}">
                <a16:creationId xmlns:a16="http://schemas.microsoft.com/office/drawing/2014/main" id="{02D968CC-D4BE-4CBB-9149-4AFACF2FABB0}"/>
              </a:ext>
            </a:extLst>
          </p:cNvPr>
          <p:cNvSpPr>
            <a:spLocks noGrp="1"/>
          </p:cNvSpPr>
          <p:nvPr>
            <p:ph type="sldNum" sz="quarter" idx="12"/>
          </p:nvPr>
        </p:nvSpPr>
        <p:spPr/>
        <p:txBody>
          <a:bodyPr/>
          <a:lstStyle/>
          <a:p>
            <a:fld id="{056095FA-1406-467F-B0DE-8585D650A8F4}" type="slidenum">
              <a:rPr lang="it-IT" smtClean="0"/>
              <a:pPr/>
              <a:t>35</a:t>
            </a:fld>
            <a:endParaRPr lang="it-IT"/>
          </a:p>
        </p:txBody>
      </p:sp>
    </p:spTree>
    <p:extLst>
      <p:ext uri="{BB962C8B-B14F-4D97-AF65-F5344CB8AC3E}">
        <p14:creationId xmlns:p14="http://schemas.microsoft.com/office/powerpoint/2010/main" val="287851209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D353C4B-B257-431F-A008-30DD01346572}"/>
              </a:ext>
            </a:extLst>
          </p:cNvPr>
          <p:cNvSpPr>
            <a:spLocks noGrp="1"/>
          </p:cNvSpPr>
          <p:nvPr>
            <p:ph type="title"/>
          </p:nvPr>
        </p:nvSpPr>
        <p:spPr/>
        <p:txBody>
          <a:bodyPr/>
          <a:lstStyle/>
          <a:p>
            <a:pPr algn="ctr"/>
            <a:r>
              <a:rPr lang="it-IT" dirty="0"/>
              <a:t>Partecipazione regionale alla formazione</a:t>
            </a:r>
            <a:br>
              <a:rPr lang="it-IT" dirty="0"/>
            </a:br>
            <a:r>
              <a:rPr lang="it-IT" dirty="0"/>
              <a:t>delle politiche dell’UE (2)</a:t>
            </a:r>
          </a:p>
        </p:txBody>
      </p:sp>
      <p:sp>
        <p:nvSpPr>
          <p:cNvPr id="3" name="Segnaposto contenuto 2">
            <a:extLst>
              <a:ext uri="{FF2B5EF4-FFF2-40B4-BE49-F238E27FC236}">
                <a16:creationId xmlns:a16="http://schemas.microsoft.com/office/drawing/2014/main" id="{603CCC9C-337F-48FA-A839-BA5AE89E4054}"/>
              </a:ext>
            </a:extLst>
          </p:cNvPr>
          <p:cNvSpPr>
            <a:spLocks noGrp="1"/>
          </p:cNvSpPr>
          <p:nvPr>
            <p:ph idx="1"/>
          </p:nvPr>
        </p:nvSpPr>
        <p:spPr/>
        <p:txBody>
          <a:bodyPr>
            <a:normAutofit/>
          </a:bodyPr>
          <a:lstStyle/>
          <a:p>
            <a:pPr marL="0" indent="0">
              <a:buNone/>
            </a:pPr>
            <a:r>
              <a:rPr lang="it-IT" dirty="0"/>
              <a:t>Attuazione dell’articolo 117, comma 5, della Costituzione: </a:t>
            </a:r>
          </a:p>
          <a:p>
            <a:endParaRPr lang="it-IT" dirty="0"/>
          </a:p>
          <a:p>
            <a:r>
              <a:rPr lang="it-IT" dirty="0"/>
              <a:t>legge 131/2003: </a:t>
            </a:r>
            <a:r>
              <a:rPr lang="it-IT" b="1" dirty="0"/>
              <a:t>partecipazione «diretta»</a:t>
            </a:r>
            <a:r>
              <a:rPr lang="it-IT" dirty="0"/>
              <a:t> delle Regioni al processo decisionale UE nell’ambito delle delegazioni Italiane;</a:t>
            </a:r>
          </a:p>
          <a:p>
            <a:r>
              <a:rPr lang="it-IT" dirty="0"/>
              <a:t>legge 234/2012: </a:t>
            </a:r>
            <a:r>
              <a:rPr lang="it-IT" b="1" dirty="0"/>
              <a:t>partecipazione «indiretta» </a:t>
            </a:r>
            <a:r>
              <a:rPr lang="it-IT" dirty="0"/>
              <a:t>alla definizione della posizione nazionale da sostenere a livello europeo</a:t>
            </a:r>
          </a:p>
          <a:p>
            <a:r>
              <a:rPr lang="it-IT" dirty="0"/>
              <a:t>disciplina da parte di ciascuna Regione delle </a:t>
            </a:r>
            <a:r>
              <a:rPr lang="it-IT" b="1" dirty="0"/>
              <a:t>procedure interne </a:t>
            </a:r>
            <a:r>
              <a:rPr lang="it-IT" dirty="0"/>
              <a:t>per la partecipazione alla formazione ed attuazione del diritto europeo (</a:t>
            </a:r>
            <a:r>
              <a:rPr lang="it-IT" u="sng" dirty="0"/>
              <a:t>Statuti, leggi regionali “di procedura” e regolamenti dei Consigli</a:t>
            </a:r>
            <a:r>
              <a:rPr lang="it-IT" dirty="0"/>
              <a:t>).</a:t>
            </a:r>
          </a:p>
        </p:txBody>
      </p:sp>
      <p:sp>
        <p:nvSpPr>
          <p:cNvPr id="4" name="Segnaposto numero diapositiva 3">
            <a:extLst>
              <a:ext uri="{FF2B5EF4-FFF2-40B4-BE49-F238E27FC236}">
                <a16:creationId xmlns:a16="http://schemas.microsoft.com/office/drawing/2014/main" id="{02D968CC-D4BE-4CBB-9149-4AFACF2FABB0}"/>
              </a:ext>
            </a:extLst>
          </p:cNvPr>
          <p:cNvSpPr>
            <a:spLocks noGrp="1"/>
          </p:cNvSpPr>
          <p:nvPr>
            <p:ph type="sldNum" sz="quarter" idx="12"/>
          </p:nvPr>
        </p:nvSpPr>
        <p:spPr/>
        <p:txBody>
          <a:bodyPr/>
          <a:lstStyle/>
          <a:p>
            <a:fld id="{056095FA-1406-467F-B0DE-8585D650A8F4}" type="slidenum">
              <a:rPr lang="it-IT" smtClean="0"/>
              <a:pPr/>
              <a:t>36</a:t>
            </a:fld>
            <a:endParaRPr lang="it-IT"/>
          </a:p>
        </p:txBody>
      </p:sp>
    </p:spTree>
    <p:extLst>
      <p:ext uri="{BB962C8B-B14F-4D97-AF65-F5344CB8AC3E}">
        <p14:creationId xmlns:p14="http://schemas.microsoft.com/office/powerpoint/2010/main" val="78140402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D353C4B-B257-431F-A008-30DD01346572}"/>
              </a:ext>
            </a:extLst>
          </p:cNvPr>
          <p:cNvSpPr>
            <a:spLocks noGrp="1"/>
          </p:cNvSpPr>
          <p:nvPr>
            <p:ph type="title"/>
          </p:nvPr>
        </p:nvSpPr>
        <p:spPr/>
        <p:txBody>
          <a:bodyPr/>
          <a:lstStyle/>
          <a:p>
            <a:pPr algn="ctr"/>
            <a:r>
              <a:rPr lang="it-IT" dirty="0"/>
              <a:t>Partecipazione regionale alla formazione</a:t>
            </a:r>
            <a:br>
              <a:rPr lang="it-IT" dirty="0"/>
            </a:br>
            <a:r>
              <a:rPr lang="it-IT" dirty="0"/>
              <a:t>delle politiche dell’UE (3)</a:t>
            </a:r>
          </a:p>
        </p:txBody>
      </p:sp>
      <p:sp>
        <p:nvSpPr>
          <p:cNvPr id="3" name="Segnaposto contenuto 2">
            <a:extLst>
              <a:ext uri="{FF2B5EF4-FFF2-40B4-BE49-F238E27FC236}">
                <a16:creationId xmlns:a16="http://schemas.microsoft.com/office/drawing/2014/main" id="{603CCC9C-337F-48FA-A839-BA5AE89E4054}"/>
              </a:ext>
            </a:extLst>
          </p:cNvPr>
          <p:cNvSpPr>
            <a:spLocks noGrp="1"/>
          </p:cNvSpPr>
          <p:nvPr>
            <p:ph idx="1"/>
          </p:nvPr>
        </p:nvSpPr>
        <p:spPr/>
        <p:txBody>
          <a:bodyPr>
            <a:normAutofit/>
          </a:bodyPr>
          <a:lstStyle/>
          <a:p>
            <a:pPr marL="0" indent="0">
              <a:buNone/>
            </a:pPr>
            <a:r>
              <a:rPr lang="it-IT" sz="3200" b="1" dirty="0"/>
              <a:t>Legge 131/2003:</a:t>
            </a:r>
          </a:p>
          <a:p>
            <a:r>
              <a:rPr lang="it-IT" dirty="0"/>
              <a:t>nelle materie di competenza legislativa regionale, le Regioni partecipano a </a:t>
            </a:r>
            <a:r>
              <a:rPr lang="it-IT" u="sng" dirty="0"/>
              <a:t>gruppi di lavoro e comitati del Consiglio e della Commissione</a:t>
            </a:r>
            <a:r>
              <a:rPr lang="it-IT" dirty="0"/>
              <a:t>, nell'ambito delle delegazioni del Governo;</a:t>
            </a:r>
          </a:p>
          <a:p>
            <a:r>
              <a:rPr lang="it-IT" dirty="0"/>
              <a:t>il Governo può designare un Presidente di Giunta regionale o di Provincia autonoma come </a:t>
            </a:r>
            <a:r>
              <a:rPr lang="it-IT" u="sng" dirty="0"/>
              <a:t>capo delegazione</a:t>
            </a:r>
            <a:r>
              <a:rPr lang="it-IT" dirty="0"/>
              <a:t>, in base ad accordi in sede di Conferenza Stato-Regioni (Accordo del 2006);</a:t>
            </a:r>
          </a:p>
          <a:p>
            <a:r>
              <a:rPr lang="it-IT" dirty="0"/>
              <a:t>le Regioni possono richiedere al Governo di proporre ricorso alla Corte di giustizia dell'UE contro atti normativi UE ritenuti illegittimi.</a:t>
            </a:r>
          </a:p>
        </p:txBody>
      </p:sp>
      <p:sp>
        <p:nvSpPr>
          <p:cNvPr id="4" name="Segnaposto numero diapositiva 3">
            <a:extLst>
              <a:ext uri="{FF2B5EF4-FFF2-40B4-BE49-F238E27FC236}">
                <a16:creationId xmlns:a16="http://schemas.microsoft.com/office/drawing/2014/main" id="{02D968CC-D4BE-4CBB-9149-4AFACF2FABB0}"/>
              </a:ext>
            </a:extLst>
          </p:cNvPr>
          <p:cNvSpPr>
            <a:spLocks noGrp="1"/>
          </p:cNvSpPr>
          <p:nvPr>
            <p:ph type="sldNum" sz="quarter" idx="12"/>
          </p:nvPr>
        </p:nvSpPr>
        <p:spPr/>
        <p:txBody>
          <a:bodyPr/>
          <a:lstStyle/>
          <a:p>
            <a:fld id="{056095FA-1406-467F-B0DE-8585D650A8F4}" type="slidenum">
              <a:rPr lang="it-IT" smtClean="0"/>
              <a:pPr/>
              <a:t>37</a:t>
            </a:fld>
            <a:endParaRPr lang="it-IT"/>
          </a:p>
        </p:txBody>
      </p:sp>
    </p:spTree>
    <p:extLst>
      <p:ext uri="{BB962C8B-B14F-4D97-AF65-F5344CB8AC3E}">
        <p14:creationId xmlns:p14="http://schemas.microsoft.com/office/powerpoint/2010/main" val="315971895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D353C4B-B257-431F-A008-30DD01346572}"/>
              </a:ext>
            </a:extLst>
          </p:cNvPr>
          <p:cNvSpPr>
            <a:spLocks noGrp="1"/>
          </p:cNvSpPr>
          <p:nvPr>
            <p:ph type="title"/>
          </p:nvPr>
        </p:nvSpPr>
        <p:spPr/>
        <p:txBody>
          <a:bodyPr/>
          <a:lstStyle/>
          <a:p>
            <a:pPr algn="ctr"/>
            <a:r>
              <a:rPr lang="it-IT" dirty="0"/>
              <a:t>Partecipazione regionale alla formazione</a:t>
            </a:r>
            <a:br>
              <a:rPr lang="it-IT" dirty="0"/>
            </a:br>
            <a:r>
              <a:rPr lang="it-IT" dirty="0"/>
              <a:t>delle politiche dell’UE (3)</a:t>
            </a:r>
          </a:p>
        </p:txBody>
      </p:sp>
      <p:sp>
        <p:nvSpPr>
          <p:cNvPr id="3" name="Segnaposto contenuto 2">
            <a:extLst>
              <a:ext uri="{FF2B5EF4-FFF2-40B4-BE49-F238E27FC236}">
                <a16:creationId xmlns:a16="http://schemas.microsoft.com/office/drawing/2014/main" id="{603CCC9C-337F-48FA-A839-BA5AE89E4054}"/>
              </a:ext>
            </a:extLst>
          </p:cNvPr>
          <p:cNvSpPr>
            <a:spLocks noGrp="1"/>
          </p:cNvSpPr>
          <p:nvPr>
            <p:ph idx="1"/>
          </p:nvPr>
        </p:nvSpPr>
        <p:spPr/>
        <p:txBody>
          <a:bodyPr>
            <a:normAutofit/>
          </a:bodyPr>
          <a:lstStyle/>
          <a:p>
            <a:pPr marL="0" indent="0">
              <a:buNone/>
            </a:pPr>
            <a:r>
              <a:rPr lang="it-IT" b="1" u="sng" dirty="0"/>
              <a:t>Conferenza Stato-Regioni</a:t>
            </a:r>
            <a:endParaRPr lang="it-IT" u="sng" dirty="0"/>
          </a:p>
          <a:p>
            <a:pPr algn="just">
              <a:buFontTx/>
              <a:buChar char="-"/>
            </a:pPr>
            <a:r>
              <a:rPr lang="it-IT" dirty="0"/>
              <a:t>intese su progetti di atti legislativi UE e eventuale richiesta di apposizione delle riserva di esame regionale; </a:t>
            </a:r>
          </a:p>
          <a:p>
            <a:pPr>
              <a:buFontTx/>
              <a:buChar char="-"/>
            </a:pPr>
            <a:r>
              <a:rPr lang="it-IT" dirty="0"/>
              <a:t>convocazione almeno ogni quattro mesi di una </a:t>
            </a:r>
            <a:r>
              <a:rPr lang="it-IT" b="1" dirty="0"/>
              <a:t>sessione «europea» </a:t>
            </a:r>
            <a:r>
              <a:rPr lang="it-IT" dirty="0"/>
              <a:t>per trattare gli aspetti delle politiche europee di interesse regionale e provinciale: adotta indirizzi generali relativi all’elaborazione ed all’attuazione degli atti normativi dell’UE; assicurare il raccordo delle linee della politica nazionale nella fase ascendente del processo decisionale europeo, con le esigenze rappresentate dalle Regioni e dalle Province autonome</a:t>
            </a:r>
          </a:p>
        </p:txBody>
      </p:sp>
      <p:sp>
        <p:nvSpPr>
          <p:cNvPr id="4" name="Segnaposto numero diapositiva 3">
            <a:extLst>
              <a:ext uri="{FF2B5EF4-FFF2-40B4-BE49-F238E27FC236}">
                <a16:creationId xmlns:a16="http://schemas.microsoft.com/office/drawing/2014/main" id="{02D968CC-D4BE-4CBB-9149-4AFACF2FABB0}"/>
              </a:ext>
            </a:extLst>
          </p:cNvPr>
          <p:cNvSpPr>
            <a:spLocks noGrp="1"/>
          </p:cNvSpPr>
          <p:nvPr>
            <p:ph type="sldNum" sz="quarter" idx="12"/>
          </p:nvPr>
        </p:nvSpPr>
        <p:spPr/>
        <p:txBody>
          <a:bodyPr/>
          <a:lstStyle/>
          <a:p>
            <a:fld id="{056095FA-1406-467F-B0DE-8585D650A8F4}" type="slidenum">
              <a:rPr lang="it-IT" smtClean="0"/>
              <a:pPr/>
              <a:t>38</a:t>
            </a:fld>
            <a:endParaRPr lang="it-IT"/>
          </a:p>
        </p:txBody>
      </p:sp>
    </p:spTree>
    <p:extLst>
      <p:ext uri="{BB962C8B-B14F-4D97-AF65-F5344CB8AC3E}">
        <p14:creationId xmlns:p14="http://schemas.microsoft.com/office/powerpoint/2010/main" val="22201378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D353C4B-B257-431F-A008-30DD01346572}"/>
              </a:ext>
            </a:extLst>
          </p:cNvPr>
          <p:cNvSpPr>
            <a:spLocks noGrp="1"/>
          </p:cNvSpPr>
          <p:nvPr>
            <p:ph type="title"/>
          </p:nvPr>
        </p:nvSpPr>
        <p:spPr/>
        <p:txBody>
          <a:bodyPr/>
          <a:lstStyle/>
          <a:p>
            <a:pPr algn="ctr"/>
            <a:r>
              <a:rPr lang="it-IT" dirty="0"/>
              <a:t>Partecipazione regionale alla formazione</a:t>
            </a:r>
            <a:br>
              <a:rPr lang="it-IT" dirty="0"/>
            </a:br>
            <a:r>
              <a:rPr lang="it-IT" dirty="0"/>
              <a:t>delle politiche dell’UE (4)</a:t>
            </a:r>
          </a:p>
        </p:txBody>
      </p:sp>
      <p:sp>
        <p:nvSpPr>
          <p:cNvPr id="3" name="Segnaposto contenuto 2">
            <a:extLst>
              <a:ext uri="{FF2B5EF4-FFF2-40B4-BE49-F238E27FC236}">
                <a16:creationId xmlns:a16="http://schemas.microsoft.com/office/drawing/2014/main" id="{603CCC9C-337F-48FA-A839-BA5AE89E4054}"/>
              </a:ext>
            </a:extLst>
          </p:cNvPr>
          <p:cNvSpPr>
            <a:spLocks noGrp="1"/>
          </p:cNvSpPr>
          <p:nvPr>
            <p:ph idx="1"/>
          </p:nvPr>
        </p:nvSpPr>
        <p:spPr/>
        <p:txBody>
          <a:bodyPr>
            <a:normAutofit lnSpcReduction="10000"/>
          </a:bodyPr>
          <a:lstStyle/>
          <a:p>
            <a:r>
              <a:rPr lang="it-IT" b="0" i="0" dirty="0">
                <a:solidFill>
                  <a:srgbClr val="19191A"/>
                </a:solidFill>
                <a:effectLst/>
                <a:latin typeface="Titillium Web" panose="00000500000000000000" pitchFamily="2" charset="0"/>
              </a:rPr>
              <a:t>Obblighi di informazione qualificata del Governo verso regioni e province autonome su progetti di atti UE;</a:t>
            </a:r>
          </a:p>
          <a:p>
            <a:r>
              <a:rPr lang="it-IT" b="0" i="0" u="sng" dirty="0">
                <a:solidFill>
                  <a:srgbClr val="19191A"/>
                </a:solidFill>
                <a:effectLst/>
                <a:latin typeface="Titillium Web" panose="00000500000000000000" pitchFamily="2" charset="0"/>
              </a:rPr>
              <a:t>osservazioni al Governo </a:t>
            </a:r>
            <a:r>
              <a:rPr lang="it-IT" b="0" i="0" dirty="0">
                <a:solidFill>
                  <a:srgbClr val="19191A"/>
                </a:solidFill>
                <a:effectLst/>
                <a:latin typeface="Titillium Web" panose="00000500000000000000" pitchFamily="2" charset="0"/>
              </a:rPr>
              <a:t>su progetti di atti UE, con </a:t>
            </a:r>
            <a:r>
              <a:rPr lang="it-IT" dirty="0">
                <a:solidFill>
                  <a:srgbClr val="19191A"/>
                </a:solidFill>
                <a:latin typeface="Titillium Web" panose="00000500000000000000" pitchFamily="2" charset="0"/>
              </a:rPr>
              <a:t>contestuale comunicazione </a:t>
            </a:r>
            <a:r>
              <a:rPr lang="it-IT" b="0" i="0" dirty="0">
                <a:solidFill>
                  <a:srgbClr val="19191A"/>
                </a:solidFill>
                <a:effectLst/>
                <a:latin typeface="Titillium Web" panose="00000500000000000000" pitchFamily="2" charset="0"/>
              </a:rPr>
              <a:t>a Camere, Conferenza delle regioni e Conferenza dei presidenti delle assemblee regionali. </a:t>
            </a:r>
            <a:r>
              <a:rPr lang="it-IT" b="1" i="0" u="sng" dirty="0">
                <a:solidFill>
                  <a:srgbClr val="19191A"/>
                </a:solidFill>
                <a:effectLst/>
                <a:latin typeface="Titillium Web" panose="00000500000000000000" pitchFamily="2" charset="0"/>
              </a:rPr>
              <a:t>Ma non c’è obbligo del Governo di indicare i seguiti come per le Camere;</a:t>
            </a:r>
          </a:p>
          <a:p>
            <a:r>
              <a:rPr lang="it-IT" u="sng" dirty="0">
                <a:solidFill>
                  <a:srgbClr val="19191A"/>
                </a:solidFill>
                <a:latin typeface="Titillium Web" panose="00000500000000000000" pitchFamily="2" charset="0"/>
              </a:rPr>
              <a:t>osservazioni alle Camere </a:t>
            </a:r>
            <a:r>
              <a:rPr lang="it-IT" dirty="0">
                <a:solidFill>
                  <a:srgbClr val="19191A"/>
                </a:solidFill>
                <a:latin typeface="Titillium Web" panose="00000500000000000000" pitchFamily="2" charset="0"/>
              </a:rPr>
              <a:t>ai fini della partecipazione alla verifica del rispetto del principio di sussidiarietà (e del dialogo politico);</a:t>
            </a:r>
          </a:p>
          <a:p>
            <a:r>
              <a:rPr lang="it-IT" dirty="0">
                <a:solidFill>
                  <a:srgbClr val="19191A"/>
                </a:solidFill>
                <a:latin typeface="Titillium Web" panose="00000500000000000000" pitchFamily="2" charset="0"/>
              </a:rPr>
              <a:t>Partecipazione delle regioni al CIAE e al suo CTV;</a:t>
            </a:r>
          </a:p>
          <a:p>
            <a:r>
              <a:rPr lang="it-IT" dirty="0">
                <a:solidFill>
                  <a:srgbClr val="19191A"/>
                </a:solidFill>
                <a:latin typeface="Titillium Web" panose="00000500000000000000" pitchFamily="2" charset="0"/>
              </a:rPr>
              <a:t>Delegazione italiana al Comitato europeo delle Regioni</a:t>
            </a:r>
          </a:p>
        </p:txBody>
      </p:sp>
      <p:sp>
        <p:nvSpPr>
          <p:cNvPr id="4" name="Segnaposto numero diapositiva 3">
            <a:extLst>
              <a:ext uri="{FF2B5EF4-FFF2-40B4-BE49-F238E27FC236}">
                <a16:creationId xmlns:a16="http://schemas.microsoft.com/office/drawing/2014/main" id="{02D968CC-D4BE-4CBB-9149-4AFACF2FABB0}"/>
              </a:ext>
            </a:extLst>
          </p:cNvPr>
          <p:cNvSpPr>
            <a:spLocks noGrp="1"/>
          </p:cNvSpPr>
          <p:nvPr>
            <p:ph type="sldNum" sz="quarter" idx="12"/>
          </p:nvPr>
        </p:nvSpPr>
        <p:spPr/>
        <p:txBody>
          <a:bodyPr/>
          <a:lstStyle/>
          <a:p>
            <a:fld id="{056095FA-1406-467F-B0DE-8585D650A8F4}" type="slidenum">
              <a:rPr lang="it-IT" smtClean="0"/>
              <a:pPr/>
              <a:t>39</a:t>
            </a:fld>
            <a:endParaRPr lang="it-IT"/>
          </a:p>
        </p:txBody>
      </p:sp>
    </p:spTree>
    <p:extLst>
      <p:ext uri="{BB962C8B-B14F-4D97-AF65-F5344CB8AC3E}">
        <p14:creationId xmlns:p14="http://schemas.microsoft.com/office/powerpoint/2010/main" val="17937914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CD9FF99-EDC1-45DB-BEFF-B1334E1F7A1A}"/>
              </a:ext>
            </a:extLst>
          </p:cNvPr>
          <p:cNvSpPr>
            <a:spLocks noGrp="1"/>
          </p:cNvSpPr>
          <p:nvPr>
            <p:ph type="title"/>
          </p:nvPr>
        </p:nvSpPr>
        <p:spPr>
          <a:xfrm>
            <a:off x="831850" y="1485900"/>
            <a:ext cx="10515600" cy="782637"/>
          </a:xfrm>
        </p:spPr>
        <p:txBody>
          <a:bodyPr>
            <a:normAutofit fontScale="90000"/>
          </a:bodyPr>
          <a:lstStyle/>
          <a:p>
            <a:pPr algn="ctr"/>
            <a:r>
              <a:rPr lang="it-IT" dirty="0"/>
              <a:t>La legge 234 del 2012</a:t>
            </a:r>
          </a:p>
        </p:txBody>
      </p:sp>
      <p:sp>
        <p:nvSpPr>
          <p:cNvPr id="3" name="Segnaposto testo 2">
            <a:extLst>
              <a:ext uri="{FF2B5EF4-FFF2-40B4-BE49-F238E27FC236}">
                <a16:creationId xmlns:a16="http://schemas.microsoft.com/office/drawing/2014/main" id="{47D255A3-D9AF-4DF0-9471-B7E6E6468DE2}"/>
              </a:ext>
            </a:extLst>
          </p:cNvPr>
          <p:cNvSpPr>
            <a:spLocks noGrp="1"/>
          </p:cNvSpPr>
          <p:nvPr>
            <p:ph type="body" idx="1"/>
          </p:nvPr>
        </p:nvSpPr>
        <p:spPr>
          <a:xfrm>
            <a:off x="831850" y="2438401"/>
            <a:ext cx="10515600" cy="3651250"/>
          </a:xfrm>
        </p:spPr>
        <p:txBody>
          <a:bodyPr>
            <a:normAutofit lnSpcReduction="10000"/>
          </a:bodyPr>
          <a:lstStyle/>
          <a:p>
            <a:pPr algn="ctr"/>
            <a:r>
              <a:rPr lang="it-IT" sz="3200" dirty="0"/>
              <a:t>Legge generale sulla partecipazione dell’Italia all’UE</a:t>
            </a:r>
            <a:endParaRPr lang="it-IT" dirty="0"/>
          </a:p>
          <a:p>
            <a:r>
              <a:rPr lang="it-IT" sz="2200" dirty="0"/>
              <a:t>Precedenti leggi in materia:</a:t>
            </a:r>
          </a:p>
          <a:p>
            <a:r>
              <a:rPr lang="it-IT" sz="2200" dirty="0"/>
              <a:t>- </a:t>
            </a:r>
            <a:r>
              <a:rPr lang="it-IT" sz="2200" u="sng" dirty="0"/>
              <a:t>Legge Fabbri (183 del 1987): </a:t>
            </a:r>
            <a:r>
              <a:rPr lang="it-IT" sz="2200" dirty="0"/>
              <a:t>istituzione del Dipartimento per le politiche comunitarie; previsione di meccanismi di attuazione del diritto UE in via amministrativa e legislativa nonché di obblighi di informazione alle Camere;</a:t>
            </a:r>
          </a:p>
          <a:p>
            <a:r>
              <a:rPr lang="it-IT" sz="2200" dirty="0"/>
              <a:t>- </a:t>
            </a:r>
            <a:r>
              <a:rPr lang="it-IT" sz="2200" u="sng" dirty="0"/>
              <a:t>Legge La Pergola (86 del 1989)</a:t>
            </a:r>
            <a:r>
              <a:rPr lang="it-IT" sz="2200" dirty="0"/>
              <a:t>: introduzione della "legge comunitaria" </a:t>
            </a:r>
            <a:r>
              <a:rPr lang="it-IT" sz="2200" dirty="0" err="1"/>
              <a:t>annual</a:t>
            </a:r>
            <a:r>
              <a:rPr lang="it-IT" sz="2200" dirty="0"/>
              <a:t>; Rafforzamento degli obblighi di informazione alle Camere;</a:t>
            </a:r>
          </a:p>
          <a:p>
            <a:r>
              <a:rPr lang="it-IT" sz="2200" dirty="0"/>
              <a:t>- Legge 11 del 2005: abroga e sostituisce la legge La Pergola. Rafforza le prerogative del Parlamento. Istituisce il CIACE. Stabilisce modalità per  la  partecipazione  delle  regioni</a:t>
            </a:r>
          </a:p>
          <a:p>
            <a:r>
              <a:rPr lang="it-IT" dirty="0"/>
              <a:t> - </a:t>
            </a:r>
            <a:r>
              <a:rPr lang="it-IT" sz="2000" u="sng" dirty="0"/>
              <a:t>Novelle alla legge 11 del 2005 </a:t>
            </a:r>
            <a:r>
              <a:rPr lang="it-IT" sz="2000" dirty="0"/>
              <a:t>per rafforzare il ruolo del Parlamento</a:t>
            </a:r>
          </a:p>
        </p:txBody>
      </p:sp>
      <p:sp>
        <p:nvSpPr>
          <p:cNvPr id="4" name="Segnaposto numero diapositiva 3">
            <a:extLst>
              <a:ext uri="{FF2B5EF4-FFF2-40B4-BE49-F238E27FC236}">
                <a16:creationId xmlns:a16="http://schemas.microsoft.com/office/drawing/2014/main" id="{6806C879-1E1B-4DE9-A3A4-3C58C79D0575}"/>
              </a:ext>
            </a:extLst>
          </p:cNvPr>
          <p:cNvSpPr>
            <a:spLocks noGrp="1"/>
          </p:cNvSpPr>
          <p:nvPr>
            <p:ph type="sldNum" sz="quarter" idx="12"/>
          </p:nvPr>
        </p:nvSpPr>
        <p:spPr/>
        <p:txBody>
          <a:bodyPr/>
          <a:lstStyle/>
          <a:p>
            <a:fld id="{056095FA-1406-467F-B0DE-8585D650A8F4}" type="slidenum">
              <a:rPr lang="it-IT" smtClean="0"/>
              <a:pPr/>
              <a:t>4</a:t>
            </a:fld>
            <a:endParaRPr lang="it-IT"/>
          </a:p>
        </p:txBody>
      </p:sp>
    </p:spTree>
    <p:extLst>
      <p:ext uri="{BB962C8B-B14F-4D97-AF65-F5344CB8AC3E}">
        <p14:creationId xmlns:p14="http://schemas.microsoft.com/office/powerpoint/2010/main" val="337520632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64E5050-1476-43F6-A218-6230C0D8DE23}"/>
              </a:ext>
            </a:extLst>
          </p:cNvPr>
          <p:cNvSpPr>
            <a:spLocks noGrp="1"/>
          </p:cNvSpPr>
          <p:nvPr>
            <p:ph type="title"/>
          </p:nvPr>
        </p:nvSpPr>
        <p:spPr/>
        <p:txBody>
          <a:bodyPr/>
          <a:lstStyle/>
          <a:p>
            <a:pPr algn="ctr"/>
            <a:r>
              <a:rPr lang="it-IT" dirty="0"/>
              <a:t>BIBLIOGRAFIA ESSENZIALE</a:t>
            </a:r>
          </a:p>
        </p:txBody>
      </p:sp>
      <p:sp>
        <p:nvSpPr>
          <p:cNvPr id="3" name="Segnaposto contenuto 2">
            <a:extLst>
              <a:ext uri="{FF2B5EF4-FFF2-40B4-BE49-F238E27FC236}">
                <a16:creationId xmlns:a16="http://schemas.microsoft.com/office/drawing/2014/main" id="{1AC530DE-38DF-497D-9BDF-8AEF3279AE50}"/>
              </a:ext>
            </a:extLst>
          </p:cNvPr>
          <p:cNvSpPr>
            <a:spLocks noGrp="1"/>
          </p:cNvSpPr>
          <p:nvPr>
            <p:ph idx="1"/>
          </p:nvPr>
        </p:nvSpPr>
        <p:spPr/>
        <p:txBody>
          <a:bodyPr>
            <a:normAutofit fontScale="55000" lnSpcReduction="20000"/>
          </a:bodyPr>
          <a:lstStyle/>
          <a:p>
            <a:r>
              <a:rPr lang="it-IT" b="1" dirty="0"/>
              <a:t>Sui principi costituzionali:</a:t>
            </a:r>
          </a:p>
          <a:p>
            <a:pPr marL="0" indent="0" algn="l">
              <a:buNone/>
            </a:pPr>
            <a:r>
              <a:rPr lang="it-IT" sz="2700" dirty="0"/>
              <a:t>-   N. Lupo, L’art. 11 come “chiave di volta” della Costituzione vigente, in Rassegna parlamentare, 2020, n. 3, p. 379</a:t>
            </a:r>
          </a:p>
          <a:p>
            <a:endParaRPr lang="it-IT" dirty="0"/>
          </a:p>
          <a:p>
            <a:r>
              <a:rPr lang="it-IT" b="1" dirty="0"/>
              <a:t>Sulla legge 234 del 2012</a:t>
            </a:r>
          </a:p>
          <a:p>
            <a:pPr>
              <a:buFontTx/>
              <a:buChar char="-"/>
            </a:pPr>
            <a:r>
              <a:rPr lang="it-IT" dirty="0"/>
              <a:t>A. ESPOSITO, La legge 24 dicembre 2012, n. 234, sulla partecipazione dell’Italia alla formazione e all’attuazione della normativa e </a:t>
            </a:r>
            <a:r>
              <a:rPr lang="it-IT" sz="2000" dirty="0">
                <a:latin typeface="Arial" panose="020B0604020202020204" pitchFamily="34" charset="0"/>
              </a:rPr>
              <a:t>delle politiche </a:t>
            </a:r>
            <a:r>
              <a:rPr lang="it-IT" dirty="0"/>
              <a:t>dell’Unione europea. Parte I – Prime riflessioni sul ruolo delle Camere, in Federalismi.it, n. 2/2013, 1;</a:t>
            </a:r>
          </a:p>
          <a:p>
            <a:pPr>
              <a:buFontTx/>
              <a:buChar char="-"/>
            </a:pPr>
            <a:r>
              <a:rPr lang="it-IT" dirty="0"/>
              <a:t>R. ADAM, D. CAPUANO, A. ESPOSITO, A. CIAFFI, C. ODONE, M. RICCIARDELLI, L’attuazione della legge n. 234 del 24 dicembre 2012. Norme, prassi, risultati, dal livello statale a quello regionale, in Istituzioni del federalismo, numero speciale, 2015, 9 ss.; </a:t>
            </a:r>
          </a:p>
          <a:p>
            <a:pPr>
              <a:buFontTx/>
              <a:buChar char="-"/>
            </a:pPr>
            <a:r>
              <a:rPr lang="it-IT" dirty="0"/>
              <a:t>L. COSTATO, L. S. ROSSI, P. BORGHI (a cura di), Commentario alla Legge 24.12.2012 n. 234: norme generali sulla partecipazione dell'Italia alla formazione e all'attuazione della normativa e delle politiche dell’UE, Napoli, Editoriale scientifica, 2015,</a:t>
            </a:r>
          </a:p>
          <a:p>
            <a:pPr>
              <a:buFontTx/>
              <a:buChar char="-"/>
            </a:pPr>
            <a:r>
              <a:rPr lang="it-IT" dirty="0"/>
              <a:t>E. MOAVERO MILANESI, G. PICCIRILLI (a cura di), Attuare il diritto dell’Unione europea in Italia. Un bilancio a 5 anni dall’entrata in vigore della legge n. 234 del 2012, Bari, Cacucci, 2018.</a:t>
            </a:r>
          </a:p>
          <a:p>
            <a:pPr marL="0" indent="0">
              <a:buNone/>
            </a:pPr>
            <a:endParaRPr lang="it-IT" dirty="0"/>
          </a:p>
          <a:p>
            <a:pPr>
              <a:buFontTx/>
              <a:buChar char="-"/>
            </a:pPr>
            <a:r>
              <a:rPr lang="it-IT" b="1" dirty="0"/>
              <a:t>Sulla partecipazione regionale:</a:t>
            </a:r>
            <a:endParaRPr lang="it-IT" sz="2700" dirty="0"/>
          </a:p>
          <a:p>
            <a:pPr>
              <a:buFontTx/>
              <a:buChar char="-"/>
            </a:pPr>
            <a:r>
              <a:rPr lang="it-IT" sz="2700" dirty="0"/>
              <a:t>A. IACOVIELLO, La partecipazione regionale alla formazione delle politiche dell’Unione europea: nodi critici e possibili soluzioni, in Federalismi, Focus n. 20, 2022;</a:t>
            </a:r>
          </a:p>
          <a:p>
            <a:pPr>
              <a:buFontTx/>
              <a:buChar char="-"/>
            </a:pPr>
            <a:r>
              <a:rPr lang="it-IT" sz="2700" dirty="0"/>
              <a:t>C. ODONE, Le Regioni italiane e il processo legislativo europeo, in P. MORI, a cura di, Le Regioni e l’Unione europea, Napoli, 2018;</a:t>
            </a:r>
          </a:p>
          <a:p>
            <a:pPr>
              <a:buFontTx/>
              <a:buChar char="-"/>
            </a:pPr>
            <a:endParaRPr lang="it-IT" sz="2700" dirty="0"/>
          </a:p>
          <a:p>
            <a:pPr marL="0" indent="0">
              <a:buNone/>
            </a:pPr>
            <a:endParaRPr lang="it-IT" b="1" dirty="0"/>
          </a:p>
          <a:p>
            <a:endParaRPr lang="it-IT" dirty="0"/>
          </a:p>
          <a:p>
            <a:pPr>
              <a:buFontTx/>
              <a:buChar char="-"/>
            </a:pPr>
            <a:endParaRPr lang="it-IT" dirty="0"/>
          </a:p>
          <a:p>
            <a:endParaRPr lang="it-IT" dirty="0"/>
          </a:p>
        </p:txBody>
      </p:sp>
      <p:sp>
        <p:nvSpPr>
          <p:cNvPr id="4" name="Segnaposto numero diapositiva 3">
            <a:extLst>
              <a:ext uri="{FF2B5EF4-FFF2-40B4-BE49-F238E27FC236}">
                <a16:creationId xmlns:a16="http://schemas.microsoft.com/office/drawing/2014/main" id="{D8D9531D-E8CF-457D-981C-E1637A573BE4}"/>
              </a:ext>
            </a:extLst>
          </p:cNvPr>
          <p:cNvSpPr>
            <a:spLocks noGrp="1"/>
          </p:cNvSpPr>
          <p:nvPr>
            <p:ph type="sldNum" sz="quarter" idx="12"/>
          </p:nvPr>
        </p:nvSpPr>
        <p:spPr/>
        <p:txBody>
          <a:bodyPr/>
          <a:lstStyle/>
          <a:p>
            <a:fld id="{056095FA-1406-467F-B0DE-8585D650A8F4}" type="slidenum">
              <a:rPr lang="it-IT" smtClean="0"/>
              <a:pPr/>
              <a:t>40</a:t>
            </a:fld>
            <a:endParaRPr lang="it-IT"/>
          </a:p>
        </p:txBody>
      </p:sp>
    </p:spTree>
    <p:extLst>
      <p:ext uri="{BB962C8B-B14F-4D97-AF65-F5344CB8AC3E}">
        <p14:creationId xmlns:p14="http://schemas.microsoft.com/office/powerpoint/2010/main" val="257883945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2389776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CD9FF99-EDC1-45DB-BEFF-B1334E1F7A1A}"/>
              </a:ext>
            </a:extLst>
          </p:cNvPr>
          <p:cNvSpPr>
            <a:spLocks noGrp="1"/>
          </p:cNvSpPr>
          <p:nvPr>
            <p:ph type="title"/>
          </p:nvPr>
        </p:nvSpPr>
        <p:spPr>
          <a:xfrm>
            <a:off x="831850" y="1485900"/>
            <a:ext cx="10515600" cy="782637"/>
          </a:xfrm>
        </p:spPr>
        <p:txBody>
          <a:bodyPr>
            <a:normAutofit fontScale="90000"/>
          </a:bodyPr>
          <a:lstStyle/>
          <a:p>
            <a:pPr algn="ctr"/>
            <a:r>
              <a:rPr lang="it-IT" dirty="0"/>
              <a:t>La </a:t>
            </a:r>
            <a:r>
              <a:rPr lang="it-IT" dirty="0">
                <a:hlinkClick r:id="rId2"/>
              </a:rPr>
              <a:t>legge 234 del 2012</a:t>
            </a:r>
            <a:endParaRPr lang="it-IT" dirty="0"/>
          </a:p>
        </p:txBody>
      </p:sp>
      <p:sp>
        <p:nvSpPr>
          <p:cNvPr id="3" name="Segnaposto testo 2">
            <a:extLst>
              <a:ext uri="{FF2B5EF4-FFF2-40B4-BE49-F238E27FC236}">
                <a16:creationId xmlns:a16="http://schemas.microsoft.com/office/drawing/2014/main" id="{47D255A3-D9AF-4DF0-9471-B7E6E6468DE2}"/>
              </a:ext>
            </a:extLst>
          </p:cNvPr>
          <p:cNvSpPr>
            <a:spLocks noGrp="1"/>
          </p:cNvSpPr>
          <p:nvPr>
            <p:ph type="body" idx="1"/>
          </p:nvPr>
        </p:nvSpPr>
        <p:spPr>
          <a:xfrm>
            <a:off x="831850" y="2438401"/>
            <a:ext cx="10515600" cy="3651250"/>
          </a:xfrm>
        </p:spPr>
        <p:txBody>
          <a:bodyPr>
            <a:normAutofit/>
          </a:bodyPr>
          <a:lstStyle/>
          <a:p>
            <a:r>
              <a:rPr lang="it-IT" sz="2200" dirty="0"/>
              <a:t>OBIETTIVI E PRESUPPOSTI DELLA LEGGE:</a:t>
            </a:r>
          </a:p>
          <a:p>
            <a:pPr marL="342900" indent="-342900">
              <a:buFontTx/>
              <a:buChar char="-"/>
            </a:pPr>
            <a:r>
              <a:rPr lang="it-IT" sz="2200" dirty="0"/>
              <a:t>Tenere conto del Trattato di Lisbona: nuovo assetto delle competenze Ue e nazionali; innovazioni dell’architettura istituzionale; prerogative dei parlamenti nazionali</a:t>
            </a:r>
          </a:p>
          <a:p>
            <a:pPr marL="342900" indent="-342900">
              <a:buFontTx/>
              <a:buChar char="-"/>
            </a:pPr>
            <a:r>
              <a:rPr lang="it-IT" sz="2200" dirty="0"/>
              <a:t>Coerenza con interventi legislativi e modifiche costituzionali adottate in altri Stati membri (Germania e Francia tra gli altri) in relazione al Trattato di Lisbona</a:t>
            </a:r>
          </a:p>
          <a:p>
            <a:pPr marL="342900" indent="-342900">
              <a:buFontTx/>
              <a:buChar char="-"/>
            </a:pPr>
            <a:r>
              <a:rPr lang="it-IT" sz="2200" dirty="0"/>
              <a:t>Prendere atto della natura ciclica del processo decisionale UE</a:t>
            </a:r>
          </a:p>
          <a:p>
            <a:pPr marL="342900" indent="-342900">
              <a:buFontTx/>
              <a:buChar char="-"/>
            </a:pPr>
            <a:r>
              <a:rPr lang="it-IT" sz="2200" dirty="0"/>
              <a:t>Rendere definitivamente autonomi gli affari europei dagli affari esteri</a:t>
            </a:r>
            <a:endParaRPr lang="it-IT" sz="2000" dirty="0"/>
          </a:p>
          <a:p>
            <a:pPr marL="342900" indent="-342900">
              <a:buFontTx/>
              <a:buChar char="-"/>
            </a:pPr>
            <a:endParaRPr lang="it-IT" sz="2200" dirty="0"/>
          </a:p>
        </p:txBody>
      </p:sp>
      <p:sp>
        <p:nvSpPr>
          <p:cNvPr id="4" name="Segnaposto numero diapositiva 3">
            <a:extLst>
              <a:ext uri="{FF2B5EF4-FFF2-40B4-BE49-F238E27FC236}">
                <a16:creationId xmlns:a16="http://schemas.microsoft.com/office/drawing/2014/main" id="{6806C879-1E1B-4DE9-A3A4-3C58C79D0575}"/>
              </a:ext>
            </a:extLst>
          </p:cNvPr>
          <p:cNvSpPr>
            <a:spLocks noGrp="1"/>
          </p:cNvSpPr>
          <p:nvPr>
            <p:ph type="sldNum" sz="quarter" idx="12"/>
          </p:nvPr>
        </p:nvSpPr>
        <p:spPr/>
        <p:txBody>
          <a:bodyPr/>
          <a:lstStyle/>
          <a:p>
            <a:fld id="{056095FA-1406-467F-B0DE-8585D650A8F4}" type="slidenum">
              <a:rPr lang="it-IT" smtClean="0"/>
              <a:pPr/>
              <a:t>5</a:t>
            </a:fld>
            <a:endParaRPr lang="it-IT"/>
          </a:p>
        </p:txBody>
      </p:sp>
    </p:spTree>
    <p:extLst>
      <p:ext uri="{BB962C8B-B14F-4D97-AF65-F5344CB8AC3E}">
        <p14:creationId xmlns:p14="http://schemas.microsoft.com/office/powerpoint/2010/main" val="25536063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CD9FF99-EDC1-45DB-BEFF-B1334E1F7A1A}"/>
              </a:ext>
            </a:extLst>
          </p:cNvPr>
          <p:cNvSpPr>
            <a:spLocks noGrp="1"/>
          </p:cNvSpPr>
          <p:nvPr>
            <p:ph type="title"/>
          </p:nvPr>
        </p:nvSpPr>
        <p:spPr>
          <a:xfrm>
            <a:off x="831850" y="1485900"/>
            <a:ext cx="10515600" cy="782637"/>
          </a:xfrm>
        </p:spPr>
        <p:txBody>
          <a:bodyPr>
            <a:normAutofit fontScale="90000"/>
          </a:bodyPr>
          <a:lstStyle/>
          <a:p>
            <a:pPr algn="ctr"/>
            <a:r>
              <a:rPr lang="it-IT" dirty="0"/>
              <a:t>La legge 234 del 2012</a:t>
            </a:r>
          </a:p>
        </p:txBody>
      </p:sp>
      <p:sp>
        <p:nvSpPr>
          <p:cNvPr id="3" name="Segnaposto testo 2">
            <a:extLst>
              <a:ext uri="{FF2B5EF4-FFF2-40B4-BE49-F238E27FC236}">
                <a16:creationId xmlns:a16="http://schemas.microsoft.com/office/drawing/2014/main" id="{47D255A3-D9AF-4DF0-9471-B7E6E6468DE2}"/>
              </a:ext>
            </a:extLst>
          </p:cNvPr>
          <p:cNvSpPr>
            <a:spLocks noGrp="1"/>
          </p:cNvSpPr>
          <p:nvPr>
            <p:ph type="body" idx="1"/>
          </p:nvPr>
        </p:nvSpPr>
        <p:spPr>
          <a:xfrm>
            <a:off x="831850" y="2438401"/>
            <a:ext cx="10515600" cy="3651250"/>
          </a:xfrm>
        </p:spPr>
        <p:txBody>
          <a:bodyPr>
            <a:normAutofit/>
          </a:bodyPr>
          <a:lstStyle/>
          <a:p>
            <a:r>
              <a:rPr lang="it-IT" sz="2200" dirty="0"/>
              <a:t>OBIETTIVI E PRESUPPOSTI DELLA NUOVA LEGGE (2):</a:t>
            </a:r>
          </a:p>
          <a:p>
            <a:pPr marL="342900" indent="-342900">
              <a:buFontTx/>
              <a:buChar char="-"/>
            </a:pPr>
            <a:r>
              <a:rPr lang="it-IT" sz="2200" dirty="0"/>
              <a:t>Rafforzare il coordinamento nella fase di formazione della posizione nazionale: trasformazione del CIACE in CIAE e creazione del CTV</a:t>
            </a:r>
          </a:p>
          <a:p>
            <a:pPr marL="342900" indent="-342900">
              <a:buFontTx/>
              <a:buChar char="-"/>
            </a:pPr>
            <a:r>
              <a:rPr lang="it-IT" sz="2200" dirty="0"/>
              <a:t>R</a:t>
            </a:r>
            <a:r>
              <a:rPr lang="it-IT" sz="2000" dirty="0"/>
              <a:t>afforzare le prerogative del Parlamento nella di formazione e di attuazione della normativa UE</a:t>
            </a:r>
          </a:p>
          <a:p>
            <a:pPr marL="342900" indent="-342900">
              <a:buFontTx/>
              <a:buChar char="-"/>
            </a:pPr>
            <a:r>
              <a:rPr lang="it-IT" sz="2000" dirty="0"/>
              <a:t>Rafforzare la partecipazione delle regioni nella formazione e attuazione della normativa UE</a:t>
            </a:r>
          </a:p>
          <a:p>
            <a:pPr marL="342900" indent="-342900">
              <a:buFontTx/>
              <a:buChar char="-"/>
            </a:pPr>
            <a:r>
              <a:rPr lang="it-IT" sz="2200" dirty="0"/>
              <a:t>Migliorare l’effettività e la tempestività della attuazione degli obblighi UE in Italia, prendendo atto delle criticità della legge comunitaria e sostituendola con la legge di delegazione europea e la legge europea;</a:t>
            </a:r>
          </a:p>
          <a:p>
            <a:pPr marL="342900" indent="-342900">
              <a:buFontTx/>
              <a:buChar char="-"/>
            </a:pPr>
            <a:r>
              <a:rPr lang="it-IT" sz="2200" dirty="0"/>
              <a:t>Migliorare la gestione delle procedure di infrazione e di controllo sugli aiuti di Stato</a:t>
            </a:r>
          </a:p>
        </p:txBody>
      </p:sp>
      <p:sp>
        <p:nvSpPr>
          <p:cNvPr id="4" name="Segnaposto numero diapositiva 3">
            <a:extLst>
              <a:ext uri="{FF2B5EF4-FFF2-40B4-BE49-F238E27FC236}">
                <a16:creationId xmlns:a16="http://schemas.microsoft.com/office/drawing/2014/main" id="{6806C879-1E1B-4DE9-A3A4-3C58C79D0575}"/>
              </a:ext>
            </a:extLst>
          </p:cNvPr>
          <p:cNvSpPr>
            <a:spLocks noGrp="1"/>
          </p:cNvSpPr>
          <p:nvPr>
            <p:ph type="sldNum" sz="quarter" idx="12"/>
          </p:nvPr>
        </p:nvSpPr>
        <p:spPr/>
        <p:txBody>
          <a:bodyPr/>
          <a:lstStyle/>
          <a:p>
            <a:fld id="{056095FA-1406-467F-B0DE-8585D650A8F4}" type="slidenum">
              <a:rPr lang="it-IT" smtClean="0"/>
              <a:pPr/>
              <a:t>6</a:t>
            </a:fld>
            <a:endParaRPr lang="it-IT"/>
          </a:p>
        </p:txBody>
      </p:sp>
    </p:spTree>
    <p:extLst>
      <p:ext uri="{BB962C8B-B14F-4D97-AF65-F5344CB8AC3E}">
        <p14:creationId xmlns:p14="http://schemas.microsoft.com/office/powerpoint/2010/main" val="16449192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72705" y="201223"/>
            <a:ext cx="10515600" cy="1325563"/>
          </a:xfrm>
        </p:spPr>
        <p:txBody>
          <a:bodyPr>
            <a:normAutofit/>
          </a:bodyPr>
          <a:lstStyle/>
          <a:p>
            <a:pPr algn="ctr">
              <a:lnSpc>
                <a:spcPct val="80000"/>
              </a:lnSpc>
            </a:pPr>
            <a:r>
              <a:rPr lang="it-IT" sz="3600" b="1" dirty="0">
                <a:solidFill>
                  <a:srgbClr val="7030A0"/>
                </a:solidFill>
                <a:latin typeface="Calibri" panose="020F0502020204030204" pitchFamily="34" charset="0"/>
                <a:cs typeface="Calibri" panose="020F0502020204030204" pitchFamily="34" charset="0"/>
              </a:rPr>
              <a:t>Intervento dell’Italia nel ciclo decisionale Ue</a:t>
            </a:r>
          </a:p>
        </p:txBody>
      </p:sp>
      <p:pic>
        <p:nvPicPr>
          <p:cNvPr id="4" name="Segnaposto contenuto 3"/>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163381" y="1656028"/>
            <a:ext cx="5940000" cy="5040000"/>
          </a:xfrm>
          <a:prstGeom prst="rect">
            <a:avLst/>
          </a:prstGeom>
          <a:noFill/>
          <a:ln>
            <a:noFill/>
          </a:ln>
        </p:spPr>
      </p:pic>
      <p:sp>
        <p:nvSpPr>
          <p:cNvPr id="7" name="CasellaDiTesto 6"/>
          <p:cNvSpPr txBox="1"/>
          <p:nvPr/>
        </p:nvSpPr>
        <p:spPr>
          <a:xfrm>
            <a:off x="6556075" y="1348251"/>
            <a:ext cx="4704149" cy="307777"/>
          </a:xfrm>
          <a:prstGeom prst="rect">
            <a:avLst/>
          </a:prstGeom>
          <a:solidFill>
            <a:schemeClr val="accent1">
              <a:lumMod val="40000"/>
              <a:lumOff val="60000"/>
            </a:schemeClr>
          </a:solidFill>
        </p:spPr>
        <p:txBody>
          <a:bodyPr wrap="square" rtlCol="0">
            <a:spAutoFit/>
          </a:bodyPr>
          <a:lstStyle/>
          <a:p>
            <a:r>
              <a:rPr lang="it-IT" sz="1400" b="1" u="sng" dirty="0"/>
              <a:t>Comunicazioni del </a:t>
            </a:r>
            <a:r>
              <a:rPr lang="it-IT" sz="1400" b="1" u="sng" dirty="0" err="1"/>
              <a:t>PdC</a:t>
            </a:r>
            <a:endParaRPr lang="it-IT" sz="1400" b="1" u="sng" dirty="0"/>
          </a:p>
        </p:txBody>
      </p:sp>
      <p:sp>
        <p:nvSpPr>
          <p:cNvPr id="13" name="CasellaDiTesto 12"/>
          <p:cNvSpPr txBox="1"/>
          <p:nvPr/>
        </p:nvSpPr>
        <p:spPr>
          <a:xfrm>
            <a:off x="8911087" y="3027872"/>
            <a:ext cx="2708695" cy="1169551"/>
          </a:xfrm>
          <a:prstGeom prst="rect">
            <a:avLst/>
          </a:prstGeom>
          <a:solidFill>
            <a:schemeClr val="accent5">
              <a:lumMod val="40000"/>
              <a:lumOff val="60000"/>
            </a:schemeClr>
          </a:solidFill>
        </p:spPr>
        <p:txBody>
          <a:bodyPr wrap="square" rtlCol="0">
            <a:spAutoFit/>
          </a:bodyPr>
          <a:lstStyle/>
          <a:p>
            <a:pPr marL="285750" indent="-285750">
              <a:buFont typeface="Wingdings" panose="05000000000000000000" pitchFamily="2" charset="2"/>
              <a:buChar char="Ø"/>
            </a:pPr>
            <a:endParaRPr lang="it-IT" sz="1400" b="1" u="sng" dirty="0"/>
          </a:p>
          <a:p>
            <a:pPr marL="285750" indent="-285750">
              <a:buFont typeface="Wingdings" panose="05000000000000000000" pitchFamily="2" charset="2"/>
              <a:buChar char="Ø"/>
            </a:pPr>
            <a:r>
              <a:rPr lang="it-IT" sz="1400" b="1" u="sng" dirty="0"/>
              <a:t>Esame degli strumenti di programmazione legislativa</a:t>
            </a:r>
          </a:p>
          <a:p>
            <a:pPr marL="285750" indent="-285750">
              <a:buFont typeface="Wingdings" panose="05000000000000000000" pitchFamily="2" charset="2"/>
              <a:buChar char="Ø"/>
            </a:pPr>
            <a:r>
              <a:rPr lang="it-IT" sz="1400" b="1" u="sng" dirty="0"/>
              <a:t>Esame dei documenti di consultazione e strategia</a:t>
            </a:r>
          </a:p>
        </p:txBody>
      </p:sp>
      <p:sp>
        <p:nvSpPr>
          <p:cNvPr id="16" name="CasellaDiTesto 15"/>
          <p:cNvSpPr txBox="1"/>
          <p:nvPr/>
        </p:nvSpPr>
        <p:spPr>
          <a:xfrm>
            <a:off x="8548777" y="5417389"/>
            <a:ext cx="3303917" cy="954107"/>
          </a:xfrm>
          <a:prstGeom prst="rect">
            <a:avLst/>
          </a:prstGeom>
          <a:solidFill>
            <a:schemeClr val="accent5">
              <a:lumMod val="40000"/>
              <a:lumOff val="60000"/>
            </a:schemeClr>
          </a:solidFill>
        </p:spPr>
        <p:txBody>
          <a:bodyPr wrap="square" rtlCol="0">
            <a:spAutoFit/>
          </a:bodyPr>
          <a:lstStyle/>
          <a:p>
            <a:pPr marL="285750" indent="-285750">
              <a:buFont typeface="Wingdings" panose="05000000000000000000" pitchFamily="2" charset="2"/>
              <a:buChar char="Ø"/>
            </a:pPr>
            <a:r>
              <a:rPr lang="it-IT" sz="1400" b="1" u="sng" dirty="0"/>
              <a:t>Esame di progetti di atti Ue</a:t>
            </a:r>
          </a:p>
          <a:p>
            <a:pPr marL="285750" indent="-285750">
              <a:buFont typeface="Wingdings" panose="05000000000000000000" pitchFamily="2" charset="2"/>
              <a:buChar char="Ø"/>
            </a:pPr>
            <a:r>
              <a:rPr lang="it-IT" sz="1400" b="1" u="sng" dirty="0"/>
              <a:t>Audizioni e indirizzi prima di riunioni del Consiglio </a:t>
            </a:r>
          </a:p>
          <a:p>
            <a:pPr marL="285750" indent="-285750">
              <a:buFont typeface="Wingdings" panose="05000000000000000000" pitchFamily="2" charset="2"/>
              <a:buChar char="Ø"/>
            </a:pPr>
            <a:r>
              <a:rPr lang="it-IT" sz="1400" b="1" u="sng" dirty="0"/>
              <a:t>Controllo di sussidiarietà</a:t>
            </a:r>
          </a:p>
        </p:txBody>
      </p:sp>
      <p:sp>
        <p:nvSpPr>
          <p:cNvPr id="18" name="CasellaDiTesto 17"/>
          <p:cNvSpPr txBox="1"/>
          <p:nvPr/>
        </p:nvSpPr>
        <p:spPr>
          <a:xfrm>
            <a:off x="543464" y="5676181"/>
            <a:ext cx="3467819" cy="523220"/>
          </a:xfrm>
          <a:prstGeom prst="rect">
            <a:avLst/>
          </a:prstGeom>
          <a:solidFill>
            <a:schemeClr val="accent5">
              <a:lumMod val="40000"/>
              <a:lumOff val="60000"/>
            </a:schemeClr>
          </a:solidFill>
        </p:spPr>
        <p:txBody>
          <a:bodyPr wrap="square" rtlCol="0">
            <a:spAutoFit/>
          </a:bodyPr>
          <a:lstStyle/>
          <a:p>
            <a:pPr marL="285750" indent="-285750">
              <a:buFont typeface="Wingdings" panose="05000000000000000000" pitchFamily="2" charset="2"/>
              <a:buChar char="Ø"/>
            </a:pPr>
            <a:r>
              <a:rPr lang="it-IT" sz="1400" b="1" u="sng" dirty="0"/>
              <a:t>Legge europea e di delegazione europea</a:t>
            </a:r>
          </a:p>
          <a:p>
            <a:pPr marL="285750" indent="-285750">
              <a:buFont typeface="Wingdings" panose="05000000000000000000" pitchFamily="2" charset="2"/>
              <a:buChar char="Ø"/>
            </a:pPr>
            <a:r>
              <a:rPr lang="it-IT" sz="1400" b="1" u="sng" dirty="0"/>
              <a:t>Altri strumenti di attuazione</a:t>
            </a:r>
          </a:p>
        </p:txBody>
      </p:sp>
      <p:sp>
        <p:nvSpPr>
          <p:cNvPr id="19" name="CasellaDiTesto 18"/>
          <p:cNvSpPr txBox="1"/>
          <p:nvPr/>
        </p:nvSpPr>
        <p:spPr>
          <a:xfrm>
            <a:off x="543464" y="2406770"/>
            <a:ext cx="2812211" cy="738664"/>
          </a:xfrm>
          <a:prstGeom prst="rect">
            <a:avLst/>
          </a:prstGeom>
          <a:solidFill>
            <a:schemeClr val="accent5">
              <a:lumMod val="40000"/>
              <a:lumOff val="60000"/>
            </a:schemeClr>
          </a:solidFill>
        </p:spPr>
        <p:txBody>
          <a:bodyPr wrap="square" rtlCol="0">
            <a:spAutoFit/>
          </a:bodyPr>
          <a:lstStyle/>
          <a:p>
            <a:pPr marL="285750" indent="-285750">
              <a:buFont typeface="Wingdings" panose="05000000000000000000" pitchFamily="2" charset="2"/>
              <a:buChar char="Ø"/>
            </a:pPr>
            <a:r>
              <a:rPr lang="it-IT" sz="1400" b="1" u="sng" dirty="0"/>
              <a:t>Indirizzo e controllo</a:t>
            </a:r>
          </a:p>
          <a:p>
            <a:pPr marL="285750" indent="-285750">
              <a:buFont typeface="Wingdings" panose="05000000000000000000" pitchFamily="2" charset="2"/>
              <a:buChar char="Ø"/>
            </a:pPr>
            <a:r>
              <a:rPr lang="it-IT" sz="1400" b="1" u="sng" dirty="0"/>
              <a:t>Esame di atti UE</a:t>
            </a:r>
          </a:p>
          <a:p>
            <a:pPr marL="285750" indent="-285750">
              <a:buFont typeface="Wingdings" panose="05000000000000000000" pitchFamily="2" charset="2"/>
              <a:buChar char="Ø"/>
            </a:pPr>
            <a:r>
              <a:rPr lang="it-IT" sz="1400" b="1" u="sng" dirty="0"/>
              <a:t>Cooperazione con il PE</a:t>
            </a:r>
          </a:p>
        </p:txBody>
      </p:sp>
    </p:spTree>
    <p:extLst>
      <p:ext uri="{BB962C8B-B14F-4D97-AF65-F5344CB8AC3E}">
        <p14:creationId xmlns:p14="http://schemas.microsoft.com/office/powerpoint/2010/main" val="5390113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72EFE5D-C246-9770-387E-E4A2E5021164}"/>
              </a:ext>
            </a:extLst>
          </p:cNvPr>
          <p:cNvSpPr>
            <a:spLocks noGrp="1"/>
          </p:cNvSpPr>
          <p:nvPr>
            <p:ph type="title"/>
          </p:nvPr>
        </p:nvSpPr>
        <p:spPr>
          <a:xfrm>
            <a:off x="912091" y="106507"/>
            <a:ext cx="10515600" cy="1325563"/>
          </a:xfrm>
        </p:spPr>
        <p:txBody>
          <a:bodyPr anchor="ctr">
            <a:normAutofit fontScale="90000"/>
          </a:bodyPr>
          <a:lstStyle/>
          <a:p>
            <a:pPr algn="ctr"/>
            <a:br>
              <a:rPr lang="en-US" sz="4000" b="1" dirty="0"/>
            </a:br>
            <a:br>
              <a:rPr lang="en-US" sz="4000" b="1" dirty="0"/>
            </a:br>
            <a:r>
              <a:rPr lang="en-US" sz="4000" b="1" dirty="0"/>
              <a:t>ATTI GIURIDICI ADOTTATI DALL’UE</a:t>
            </a:r>
            <a:br>
              <a:rPr lang="en-US" sz="4000" b="1" dirty="0"/>
            </a:br>
            <a:br>
              <a:rPr lang="en-US" sz="4000" b="1" dirty="0"/>
            </a:br>
            <a:endParaRPr lang="it-IT" sz="4000" b="1" dirty="0"/>
          </a:p>
        </p:txBody>
      </p:sp>
      <p:graphicFrame>
        <p:nvGraphicFramePr>
          <p:cNvPr id="6" name="Segnaposto contenuto 5">
            <a:extLst>
              <a:ext uri="{FF2B5EF4-FFF2-40B4-BE49-F238E27FC236}">
                <a16:creationId xmlns:a16="http://schemas.microsoft.com/office/drawing/2014/main" id="{25D5BD88-2F76-6939-2E71-DA07F44F46C0}"/>
              </a:ext>
            </a:extLst>
          </p:cNvPr>
          <p:cNvGraphicFramePr>
            <a:graphicFrameLocks noGrp="1"/>
          </p:cNvGraphicFramePr>
          <p:nvPr>
            <p:ph idx="1"/>
          </p:nvPr>
        </p:nvGraphicFramePr>
        <p:xfrm>
          <a:off x="1295401" y="1771650"/>
          <a:ext cx="9816750" cy="3966673"/>
        </p:xfrm>
        <a:graphic>
          <a:graphicData uri="http://schemas.openxmlformats.org/drawingml/2006/table">
            <a:tbl>
              <a:tblPr firstRow="1" firstCol="1" lastRow="1" lastCol="1" bandRow="1" bandCol="1">
                <a:tableStyleId>{5C22544A-7EE6-4342-B048-85BDC9FD1C3A}</a:tableStyleId>
              </a:tblPr>
              <a:tblGrid>
                <a:gridCol w="2614232">
                  <a:extLst>
                    <a:ext uri="{9D8B030D-6E8A-4147-A177-3AD203B41FA5}">
                      <a16:colId xmlns:a16="http://schemas.microsoft.com/office/drawing/2014/main" val="1385842613"/>
                    </a:ext>
                  </a:extLst>
                </a:gridCol>
                <a:gridCol w="1996564">
                  <a:extLst>
                    <a:ext uri="{9D8B030D-6E8A-4147-A177-3AD203B41FA5}">
                      <a16:colId xmlns:a16="http://schemas.microsoft.com/office/drawing/2014/main" val="1149294961"/>
                    </a:ext>
                  </a:extLst>
                </a:gridCol>
                <a:gridCol w="2060554">
                  <a:extLst>
                    <a:ext uri="{9D8B030D-6E8A-4147-A177-3AD203B41FA5}">
                      <a16:colId xmlns:a16="http://schemas.microsoft.com/office/drawing/2014/main" val="1764978036"/>
                    </a:ext>
                  </a:extLst>
                </a:gridCol>
                <a:gridCol w="3145400">
                  <a:extLst>
                    <a:ext uri="{9D8B030D-6E8A-4147-A177-3AD203B41FA5}">
                      <a16:colId xmlns:a16="http://schemas.microsoft.com/office/drawing/2014/main" val="1231233973"/>
                    </a:ext>
                  </a:extLst>
                </a:gridCol>
              </a:tblGrid>
              <a:tr h="1737419">
                <a:tc>
                  <a:txBody>
                    <a:bodyPr/>
                    <a:lstStyle/>
                    <a:p>
                      <a:pPr indent="180340" algn="ctr">
                        <a:lnSpc>
                          <a:spcPts val="1500"/>
                        </a:lnSpc>
                        <a:spcBef>
                          <a:spcPts val="900"/>
                        </a:spcBef>
                      </a:pPr>
                      <a:r>
                        <a:rPr lang="it-IT" sz="1400" b="1" i="0" cap="small" dirty="0">
                          <a:effectLst/>
                          <a:latin typeface="+mn-lt"/>
                        </a:rPr>
                        <a:t>Procedure and </a:t>
                      </a:r>
                      <a:r>
                        <a:rPr lang="it-IT" sz="1400" b="1" i="0" cap="small" dirty="0" err="1">
                          <a:effectLst/>
                          <a:latin typeface="+mn-lt"/>
                        </a:rPr>
                        <a:t>legal</a:t>
                      </a:r>
                      <a:r>
                        <a:rPr lang="it-IT" sz="1400" b="1" i="0" cap="small" dirty="0">
                          <a:effectLst/>
                          <a:latin typeface="+mn-lt"/>
                        </a:rPr>
                        <a:t> act</a:t>
                      </a:r>
                      <a:endParaRPr lang="it-IT" sz="1400" b="1" i="0" dirty="0">
                        <a:effectLst/>
                        <a:latin typeface="+mn-lt"/>
                      </a:endParaRPr>
                    </a:p>
                  </a:txBody>
                  <a:tcPr marL="68580" marR="68580" marT="0" marB="0" anchor="ctr"/>
                </a:tc>
                <a:tc>
                  <a:txBody>
                    <a:bodyPr/>
                    <a:lstStyle/>
                    <a:p>
                      <a:pPr indent="180340" algn="ctr">
                        <a:lnSpc>
                          <a:spcPts val="1500"/>
                        </a:lnSpc>
                        <a:spcBef>
                          <a:spcPts val="900"/>
                        </a:spcBef>
                      </a:pPr>
                      <a:endParaRPr lang="it-IT" sz="1400" i="0" cap="small" dirty="0">
                        <a:effectLst/>
                        <a:latin typeface="+mn-lt"/>
                      </a:endParaRPr>
                    </a:p>
                    <a:p>
                      <a:pPr indent="180340" algn="ctr">
                        <a:lnSpc>
                          <a:spcPts val="1500"/>
                        </a:lnSpc>
                        <a:spcBef>
                          <a:spcPts val="900"/>
                        </a:spcBef>
                      </a:pPr>
                      <a:r>
                        <a:rPr lang="it-IT" sz="1400" i="0" cap="small" dirty="0">
                          <a:effectLst/>
                          <a:latin typeface="+mn-lt"/>
                        </a:rPr>
                        <a:t>7</a:t>
                      </a:r>
                      <a:r>
                        <a:rPr lang="it-IT" sz="1400" i="0" cap="small" baseline="30000" dirty="0">
                          <a:effectLst/>
                          <a:latin typeface="+mn-lt"/>
                        </a:rPr>
                        <a:t> </a:t>
                      </a:r>
                      <a:r>
                        <a:rPr lang="it-IT" sz="1400" i="0" cap="small" baseline="30000" dirty="0" err="1">
                          <a:effectLst/>
                          <a:latin typeface="+mn-lt"/>
                        </a:rPr>
                        <a:t>th</a:t>
                      </a:r>
                      <a:r>
                        <a:rPr lang="it-IT" sz="1400" i="0" cap="small" dirty="0">
                          <a:effectLst/>
                          <a:latin typeface="+mn-lt"/>
                        </a:rPr>
                        <a:t> Legislative </a:t>
                      </a:r>
                      <a:r>
                        <a:rPr lang="it-IT" sz="1400" i="0" cap="small" dirty="0" err="1">
                          <a:effectLst/>
                          <a:latin typeface="+mn-lt"/>
                        </a:rPr>
                        <a:t>term</a:t>
                      </a:r>
                      <a:r>
                        <a:rPr lang="it-IT" sz="1400" i="0" cap="small" dirty="0">
                          <a:effectLst/>
                          <a:latin typeface="+mn-lt"/>
                        </a:rPr>
                        <a:t> </a:t>
                      </a:r>
                      <a:endParaRPr lang="it-IT" sz="1400" i="0" dirty="0">
                        <a:effectLst/>
                        <a:latin typeface="+mn-lt"/>
                      </a:endParaRPr>
                    </a:p>
                    <a:p>
                      <a:pPr indent="180340" algn="ctr">
                        <a:lnSpc>
                          <a:spcPts val="1500"/>
                        </a:lnSpc>
                        <a:spcBef>
                          <a:spcPts val="900"/>
                        </a:spcBef>
                      </a:pPr>
                      <a:r>
                        <a:rPr lang="it-IT" sz="1000" i="0" cap="small" dirty="0">
                          <a:effectLst/>
                          <a:latin typeface="+mn-lt"/>
                        </a:rPr>
                        <a:t>14 </a:t>
                      </a:r>
                      <a:r>
                        <a:rPr lang="it-IT" sz="1000" i="0" cap="small" dirty="0" err="1">
                          <a:effectLst/>
                          <a:latin typeface="+mn-lt"/>
                        </a:rPr>
                        <a:t>july</a:t>
                      </a:r>
                      <a:r>
                        <a:rPr lang="it-IT" sz="1000" i="0" cap="small" dirty="0">
                          <a:effectLst/>
                          <a:latin typeface="+mn-lt"/>
                        </a:rPr>
                        <a:t> 2009 – 30 </a:t>
                      </a:r>
                      <a:r>
                        <a:rPr lang="it-IT" sz="1000" i="0" cap="small" dirty="0" err="1">
                          <a:effectLst/>
                          <a:latin typeface="+mn-lt"/>
                        </a:rPr>
                        <a:t>june</a:t>
                      </a:r>
                      <a:r>
                        <a:rPr lang="it-IT" sz="1000" i="0" cap="small" dirty="0">
                          <a:effectLst/>
                          <a:latin typeface="+mn-lt"/>
                        </a:rPr>
                        <a:t> 2014</a:t>
                      </a:r>
                      <a:endParaRPr lang="it-IT" sz="1000" i="0" dirty="0">
                        <a:effectLst/>
                        <a:latin typeface="+mn-lt"/>
                      </a:endParaRPr>
                    </a:p>
                    <a:p>
                      <a:pPr indent="180340" algn="ctr">
                        <a:lnSpc>
                          <a:spcPts val="1500"/>
                        </a:lnSpc>
                        <a:spcBef>
                          <a:spcPts val="900"/>
                        </a:spcBef>
                      </a:pPr>
                      <a:r>
                        <a:rPr lang="it-IT" sz="1400" i="0" cap="small" dirty="0">
                          <a:effectLst/>
                          <a:latin typeface="+mn-lt"/>
                        </a:rPr>
                        <a:t> </a:t>
                      </a:r>
                      <a:endParaRPr lang="it-IT" sz="1400" b="1" i="0" dirty="0">
                        <a:effectLst/>
                        <a:latin typeface="+mn-lt"/>
                      </a:endParaRPr>
                    </a:p>
                  </a:txBody>
                  <a:tcPr marL="68580" marR="68580" marT="0" marB="0" anchor="ctr"/>
                </a:tc>
                <a:tc>
                  <a:txBody>
                    <a:bodyPr/>
                    <a:lstStyle/>
                    <a:p>
                      <a:pPr indent="180340" algn="ctr">
                        <a:lnSpc>
                          <a:spcPts val="1500"/>
                        </a:lnSpc>
                        <a:spcBef>
                          <a:spcPts val="900"/>
                        </a:spcBef>
                      </a:pPr>
                      <a:r>
                        <a:rPr lang="it-IT" sz="1400" i="0" cap="small" dirty="0">
                          <a:effectLst/>
                          <a:latin typeface="+mn-lt"/>
                        </a:rPr>
                        <a:t>8</a:t>
                      </a:r>
                      <a:r>
                        <a:rPr lang="it-IT" sz="1400" i="0" cap="small" baseline="30000" dirty="0">
                          <a:effectLst/>
                          <a:latin typeface="+mn-lt"/>
                        </a:rPr>
                        <a:t> </a:t>
                      </a:r>
                      <a:r>
                        <a:rPr lang="it-IT" sz="1400" i="0" cap="small" baseline="30000" dirty="0" err="1">
                          <a:effectLst/>
                          <a:latin typeface="+mn-lt"/>
                        </a:rPr>
                        <a:t>th</a:t>
                      </a:r>
                      <a:r>
                        <a:rPr lang="it-IT" sz="1400" i="0" cap="small" baseline="30000" dirty="0">
                          <a:effectLst/>
                          <a:latin typeface="+mn-lt"/>
                        </a:rPr>
                        <a:t> </a:t>
                      </a:r>
                      <a:r>
                        <a:rPr lang="it-IT" sz="1400" i="0" cap="small" dirty="0">
                          <a:effectLst/>
                          <a:latin typeface="+mn-lt"/>
                        </a:rPr>
                        <a:t>Legislative </a:t>
                      </a:r>
                      <a:r>
                        <a:rPr lang="it-IT" sz="1400" i="0" cap="small" dirty="0" err="1">
                          <a:effectLst/>
                          <a:latin typeface="+mn-lt"/>
                        </a:rPr>
                        <a:t>term</a:t>
                      </a:r>
                      <a:r>
                        <a:rPr lang="it-IT" sz="1400" i="0" cap="small" dirty="0">
                          <a:effectLst/>
                          <a:latin typeface="+mn-lt"/>
                        </a:rPr>
                        <a:t> EP</a:t>
                      </a:r>
                      <a:endParaRPr lang="it-IT" sz="1400" i="0" dirty="0">
                        <a:effectLst/>
                        <a:latin typeface="+mn-lt"/>
                      </a:endParaRPr>
                    </a:p>
                    <a:p>
                      <a:pPr indent="180340" algn="ctr">
                        <a:lnSpc>
                          <a:spcPts val="1500"/>
                        </a:lnSpc>
                        <a:spcBef>
                          <a:spcPts val="900"/>
                        </a:spcBef>
                      </a:pPr>
                      <a:r>
                        <a:rPr lang="it-IT" sz="1000" i="0" cap="small" dirty="0">
                          <a:effectLst/>
                          <a:latin typeface="+mn-lt"/>
                        </a:rPr>
                        <a:t>1st </a:t>
                      </a:r>
                      <a:r>
                        <a:rPr lang="it-IT" sz="1000" i="0" cap="small" dirty="0" err="1">
                          <a:effectLst/>
                          <a:latin typeface="+mn-lt"/>
                        </a:rPr>
                        <a:t>july</a:t>
                      </a:r>
                      <a:r>
                        <a:rPr lang="it-IT" sz="1000" i="0" cap="small" dirty="0">
                          <a:effectLst/>
                          <a:latin typeface="+mn-lt"/>
                        </a:rPr>
                        <a:t> 2014 – 1° </a:t>
                      </a:r>
                      <a:r>
                        <a:rPr lang="it-IT" sz="1000" i="0" cap="small" dirty="0" err="1">
                          <a:effectLst/>
                          <a:latin typeface="+mn-lt"/>
                        </a:rPr>
                        <a:t>july</a:t>
                      </a:r>
                      <a:r>
                        <a:rPr lang="it-IT" sz="1000" i="0" cap="small" dirty="0">
                          <a:effectLst/>
                          <a:latin typeface="+mn-lt"/>
                        </a:rPr>
                        <a:t> 2019 </a:t>
                      </a:r>
                      <a:endParaRPr lang="it-IT" sz="1000" b="1" i="0" dirty="0">
                        <a:effectLst/>
                        <a:latin typeface="+mn-lt"/>
                      </a:endParaRPr>
                    </a:p>
                  </a:txBody>
                  <a:tcPr marL="68580" marR="68580" marT="0" marB="0" anchor="ctr"/>
                </a:tc>
                <a:tc>
                  <a:txBody>
                    <a:bodyPr/>
                    <a:lstStyle/>
                    <a:p>
                      <a:pPr indent="180340" algn="ctr">
                        <a:lnSpc>
                          <a:spcPts val="1500"/>
                        </a:lnSpc>
                        <a:spcBef>
                          <a:spcPts val="900"/>
                        </a:spcBef>
                      </a:pPr>
                      <a:endParaRPr lang="it-IT" sz="1400" i="0" cap="small" dirty="0">
                        <a:effectLst/>
                        <a:latin typeface="+mn-lt"/>
                      </a:endParaRPr>
                    </a:p>
                    <a:p>
                      <a:pPr indent="180340" algn="ctr">
                        <a:lnSpc>
                          <a:spcPts val="1500"/>
                        </a:lnSpc>
                        <a:spcBef>
                          <a:spcPts val="900"/>
                        </a:spcBef>
                      </a:pPr>
                      <a:r>
                        <a:rPr lang="it-IT" sz="1400" i="0" cap="small" dirty="0">
                          <a:effectLst/>
                          <a:latin typeface="+mn-lt"/>
                        </a:rPr>
                        <a:t>9</a:t>
                      </a:r>
                      <a:r>
                        <a:rPr lang="it-IT" sz="1400" i="0" cap="small" baseline="30000" dirty="0">
                          <a:effectLst/>
                          <a:latin typeface="+mn-lt"/>
                        </a:rPr>
                        <a:t> </a:t>
                      </a:r>
                      <a:r>
                        <a:rPr lang="it-IT" sz="1400" i="0" cap="small" baseline="30000" dirty="0" err="1">
                          <a:effectLst/>
                          <a:latin typeface="+mn-lt"/>
                        </a:rPr>
                        <a:t>th</a:t>
                      </a:r>
                      <a:r>
                        <a:rPr lang="it-IT" sz="1400" i="0" cap="small" baseline="30000" dirty="0">
                          <a:effectLst/>
                          <a:latin typeface="+mn-lt"/>
                        </a:rPr>
                        <a:t> </a:t>
                      </a:r>
                      <a:r>
                        <a:rPr lang="it-IT" sz="1400" i="0" cap="small" dirty="0">
                          <a:effectLst/>
                          <a:latin typeface="+mn-lt"/>
                        </a:rPr>
                        <a:t>Legislative </a:t>
                      </a:r>
                      <a:r>
                        <a:rPr lang="it-IT" sz="1400" i="0" cap="small" dirty="0" err="1">
                          <a:effectLst/>
                          <a:latin typeface="+mn-lt"/>
                        </a:rPr>
                        <a:t>term</a:t>
                      </a:r>
                      <a:endParaRPr lang="it-IT" sz="1400" i="0" dirty="0">
                        <a:effectLst/>
                        <a:latin typeface="+mn-lt"/>
                      </a:endParaRPr>
                    </a:p>
                    <a:p>
                      <a:pPr indent="180340" algn="ctr">
                        <a:lnSpc>
                          <a:spcPts val="1500"/>
                        </a:lnSpc>
                        <a:spcBef>
                          <a:spcPts val="900"/>
                        </a:spcBef>
                      </a:pPr>
                      <a:r>
                        <a:rPr lang="it-IT" sz="1000" i="0" cap="small" dirty="0">
                          <a:effectLst/>
                          <a:latin typeface="+mn-lt"/>
                        </a:rPr>
                        <a:t>2 </a:t>
                      </a:r>
                      <a:r>
                        <a:rPr lang="it-IT" sz="1000" i="0" cap="small" dirty="0" err="1">
                          <a:effectLst/>
                          <a:latin typeface="+mn-lt"/>
                        </a:rPr>
                        <a:t>july</a:t>
                      </a:r>
                      <a:r>
                        <a:rPr lang="it-IT" sz="1000" i="0" cap="small" dirty="0">
                          <a:effectLst/>
                          <a:latin typeface="+mn-lt"/>
                        </a:rPr>
                        <a:t> 2019 – 15 </a:t>
                      </a:r>
                      <a:r>
                        <a:rPr lang="it-IT" sz="1000" i="0" cap="small" dirty="0" err="1">
                          <a:effectLst/>
                          <a:latin typeface="+mn-lt"/>
                        </a:rPr>
                        <a:t>july</a:t>
                      </a:r>
                      <a:r>
                        <a:rPr lang="it-IT" sz="1000" i="0" cap="small" dirty="0">
                          <a:effectLst/>
                          <a:latin typeface="+mn-lt"/>
                        </a:rPr>
                        <a:t> 2024</a:t>
                      </a:r>
                      <a:endParaRPr lang="it-IT" sz="1000" i="0" dirty="0">
                        <a:effectLst/>
                        <a:latin typeface="+mn-lt"/>
                      </a:endParaRPr>
                    </a:p>
                    <a:p>
                      <a:pPr indent="180340" algn="just">
                        <a:lnSpc>
                          <a:spcPts val="1500"/>
                        </a:lnSpc>
                        <a:spcBef>
                          <a:spcPts val="300"/>
                        </a:spcBef>
                      </a:pPr>
                      <a:r>
                        <a:rPr lang="it-IT" sz="1400" i="0" dirty="0">
                          <a:effectLst/>
                          <a:latin typeface="+mn-lt"/>
                        </a:rPr>
                        <a:t> </a:t>
                      </a:r>
                      <a:endParaRPr lang="it-IT" sz="1400" i="0" dirty="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23040668"/>
                  </a:ext>
                </a:extLst>
              </a:tr>
              <a:tr h="862186">
                <a:tc>
                  <a:txBody>
                    <a:bodyPr/>
                    <a:lstStyle/>
                    <a:p>
                      <a:pPr indent="180340" algn="l">
                        <a:lnSpc>
                          <a:spcPts val="1500"/>
                        </a:lnSpc>
                        <a:spcBef>
                          <a:spcPts val="900"/>
                        </a:spcBef>
                      </a:pPr>
                      <a:r>
                        <a:rPr lang="it-IT" sz="1200" dirty="0">
                          <a:effectLst/>
                          <a:latin typeface="+mn-lt"/>
                        </a:rPr>
                        <a:t> </a:t>
                      </a:r>
                    </a:p>
                    <a:p>
                      <a:pPr indent="180340" algn="l">
                        <a:lnSpc>
                          <a:spcPts val="1500"/>
                        </a:lnSpc>
                        <a:spcBef>
                          <a:spcPts val="900"/>
                        </a:spcBef>
                      </a:pPr>
                      <a:r>
                        <a:rPr lang="it-IT" sz="1200" b="1" i="0" dirty="0" err="1">
                          <a:effectLst/>
                          <a:latin typeface="+mn-lt"/>
                        </a:rPr>
                        <a:t>Ordinary</a:t>
                      </a:r>
                      <a:r>
                        <a:rPr lang="it-IT" sz="1200" b="1" i="0" dirty="0">
                          <a:effectLst/>
                          <a:latin typeface="+mn-lt"/>
                        </a:rPr>
                        <a:t> Legislative Procedure</a:t>
                      </a:r>
                    </a:p>
                  </a:txBody>
                  <a:tcPr marL="68580" marR="68580" marT="0" marB="0" anchor="ctr"/>
                </a:tc>
                <a:tc>
                  <a:txBody>
                    <a:bodyPr/>
                    <a:lstStyle/>
                    <a:p>
                      <a:pPr indent="180340" algn="ctr">
                        <a:lnSpc>
                          <a:spcPts val="1500"/>
                        </a:lnSpc>
                        <a:spcBef>
                          <a:spcPts val="900"/>
                        </a:spcBef>
                      </a:pPr>
                      <a:r>
                        <a:rPr lang="it-IT" sz="1200" dirty="0">
                          <a:effectLst/>
                          <a:latin typeface="+mn-lt"/>
                        </a:rPr>
                        <a:t> </a:t>
                      </a:r>
                      <a:endParaRPr lang="it-IT" sz="1200" b="1" i="1" dirty="0">
                        <a:effectLst/>
                        <a:latin typeface="+mn-lt"/>
                      </a:endParaRPr>
                    </a:p>
                  </a:txBody>
                  <a:tcPr marL="68580" marR="68580" marT="0" marB="0" anchor="ctr"/>
                </a:tc>
                <a:tc>
                  <a:txBody>
                    <a:bodyPr/>
                    <a:lstStyle/>
                    <a:p>
                      <a:pPr indent="180340" algn="ctr">
                        <a:lnSpc>
                          <a:spcPts val="1500"/>
                        </a:lnSpc>
                        <a:spcBef>
                          <a:spcPts val="900"/>
                        </a:spcBef>
                      </a:pPr>
                      <a:r>
                        <a:rPr lang="it-IT" sz="1200" cap="small" dirty="0">
                          <a:effectLst/>
                          <a:latin typeface="+mn-lt"/>
                        </a:rPr>
                        <a:t> </a:t>
                      </a:r>
                      <a:endParaRPr lang="it-IT" sz="1200" b="1" i="1" dirty="0">
                        <a:effectLst/>
                        <a:latin typeface="+mn-lt"/>
                      </a:endParaRPr>
                    </a:p>
                  </a:txBody>
                  <a:tcPr marL="68580" marR="68580" marT="0" marB="0" anchor="ctr"/>
                </a:tc>
                <a:tc>
                  <a:txBody>
                    <a:bodyPr/>
                    <a:lstStyle/>
                    <a:p>
                      <a:pPr indent="180340" algn="ctr">
                        <a:lnSpc>
                          <a:spcPts val="1500"/>
                        </a:lnSpc>
                        <a:spcBef>
                          <a:spcPts val="900"/>
                        </a:spcBef>
                      </a:pPr>
                      <a:r>
                        <a:rPr lang="it-IT" sz="1200" cap="small" dirty="0">
                          <a:effectLst/>
                          <a:latin typeface="+mn-lt"/>
                        </a:rPr>
                        <a:t> </a:t>
                      </a:r>
                      <a:endParaRPr lang="it-IT" sz="1200" b="1" i="1" dirty="0">
                        <a:effectLst/>
                        <a:latin typeface="+mn-lt"/>
                      </a:endParaRPr>
                    </a:p>
                  </a:txBody>
                  <a:tcPr marL="68580" marR="68580" marT="0" marB="0" anchor="ctr"/>
                </a:tc>
                <a:extLst>
                  <a:ext uri="{0D108BD9-81ED-4DB2-BD59-A6C34878D82A}">
                    <a16:rowId xmlns:a16="http://schemas.microsoft.com/office/drawing/2014/main" val="3038631400"/>
                  </a:ext>
                </a:extLst>
              </a:tr>
              <a:tr h="341767">
                <a:tc>
                  <a:txBody>
                    <a:bodyPr/>
                    <a:lstStyle/>
                    <a:p>
                      <a:pPr indent="180340" algn="l">
                        <a:lnSpc>
                          <a:spcPts val="1500"/>
                        </a:lnSpc>
                        <a:spcBef>
                          <a:spcPts val="900"/>
                        </a:spcBef>
                      </a:pPr>
                      <a:r>
                        <a:rPr lang="it-IT" sz="1200" dirty="0" err="1">
                          <a:effectLst/>
                          <a:latin typeface="+mn-lt"/>
                        </a:rPr>
                        <a:t>Regulations</a:t>
                      </a:r>
                      <a:endParaRPr lang="it-IT" sz="1200" b="1" i="1" dirty="0">
                        <a:effectLst/>
                        <a:latin typeface="+mn-lt"/>
                      </a:endParaRPr>
                    </a:p>
                  </a:txBody>
                  <a:tcPr marL="68580" marR="68580" marT="0" marB="0" anchor="ctr"/>
                </a:tc>
                <a:tc>
                  <a:txBody>
                    <a:bodyPr/>
                    <a:lstStyle/>
                    <a:p>
                      <a:pPr indent="180340" algn="ctr">
                        <a:lnSpc>
                          <a:spcPts val="1500"/>
                        </a:lnSpc>
                        <a:spcBef>
                          <a:spcPts val="300"/>
                        </a:spcBef>
                      </a:pPr>
                      <a:r>
                        <a:rPr lang="it-IT" sz="1200">
                          <a:effectLst/>
                          <a:latin typeface="+mn-lt"/>
                        </a:rPr>
                        <a:t>303</a:t>
                      </a:r>
                      <a:endParaRPr lang="it-IT"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indent="180340" algn="ctr">
                        <a:lnSpc>
                          <a:spcPts val="1500"/>
                        </a:lnSpc>
                        <a:spcBef>
                          <a:spcPts val="300"/>
                        </a:spcBef>
                      </a:pPr>
                      <a:r>
                        <a:rPr lang="it-IT" sz="1200" dirty="0">
                          <a:effectLst/>
                          <a:latin typeface="+mn-lt"/>
                        </a:rPr>
                        <a:t>280</a:t>
                      </a:r>
                      <a:endParaRPr lang="it-IT" sz="12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indent="180340" algn="ctr">
                        <a:lnSpc>
                          <a:spcPts val="1500"/>
                        </a:lnSpc>
                        <a:spcBef>
                          <a:spcPts val="300"/>
                        </a:spcBef>
                      </a:pPr>
                      <a:r>
                        <a:rPr lang="it-IT" sz="1200" dirty="0">
                          <a:effectLst/>
                          <a:latin typeface="+mn-lt"/>
                        </a:rPr>
                        <a:t>289</a:t>
                      </a:r>
                      <a:endParaRPr lang="it-IT" sz="1200" dirty="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2490737"/>
                  </a:ext>
                </a:extLst>
              </a:tr>
              <a:tr h="341767">
                <a:tc>
                  <a:txBody>
                    <a:bodyPr/>
                    <a:lstStyle/>
                    <a:p>
                      <a:pPr indent="180340" algn="l">
                        <a:lnSpc>
                          <a:spcPts val="1500"/>
                        </a:lnSpc>
                        <a:spcBef>
                          <a:spcPts val="900"/>
                        </a:spcBef>
                      </a:pPr>
                      <a:r>
                        <a:rPr lang="it-IT" sz="1200" dirty="0" err="1">
                          <a:effectLst/>
                          <a:latin typeface="+mn-lt"/>
                        </a:rPr>
                        <a:t>Directives</a:t>
                      </a:r>
                      <a:endParaRPr lang="it-IT" sz="1200" b="1" i="1" dirty="0">
                        <a:effectLst/>
                        <a:latin typeface="+mn-lt"/>
                      </a:endParaRPr>
                    </a:p>
                  </a:txBody>
                  <a:tcPr marL="68580" marR="68580" marT="0" marB="0" anchor="ctr"/>
                </a:tc>
                <a:tc>
                  <a:txBody>
                    <a:bodyPr/>
                    <a:lstStyle/>
                    <a:p>
                      <a:pPr indent="180340" algn="ctr">
                        <a:lnSpc>
                          <a:spcPts val="1500"/>
                        </a:lnSpc>
                        <a:spcBef>
                          <a:spcPts val="300"/>
                        </a:spcBef>
                      </a:pPr>
                      <a:r>
                        <a:rPr lang="it-IT" sz="1200">
                          <a:effectLst/>
                          <a:latin typeface="+mn-lt"/>
                        </a:rPr>
                        <a:t>140</a:t>
                      </a:r>
                      <a:endParaRPr lang="it-IT"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indent="180340" algn="ctr">
                        <a:lnSpc>
                          <a:spcPts val="1500"/>
                        </a:lnSpc>
                        <a:spcBef>
                          <a:spcPts val="300"/>
                        </a:spcBef>
                      </a:pPr>
                      <a:r>
                        <a:rPr lang="it-IT" sz="1200" dirty="0">
                          <a:effectLst/>
                          <a:latin typeface="+mn-lt"/>
                        </a:rPr>
                        <a:t>96</a:t>
                      </a:r>
                      <a:endParaRPr lang="it-IT" sz="12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indent="180340" algn="ctr">
                        <a:lnSpc>
                          <a:spcPts val="1500"/>
                        </a:lnSpc>
                        <a:spcBef>
                          <a:spcPts val="300"/>
                        </a:spcBef>
                      </a:pPr>
                      <a:r>
                        <a:rPr lang="it-IT" sz="1200" dirty="0">
                          <a:effectLst/>
                          <a:latin typeface="+mn-lt"/>
                        </a:rPr>
                        <a:t>76</a:t>
                      </a:r>
                      <a:endParaRPr lang="it-IT" sz="1200" dirty="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761013758"/>
                  </a:ext>
                </a:extLst>
              </a:tr>
              <a:tr h="341767">
                <a:tc>
                  <a:txBody>
                    <a:bodyPr/>
                    <a:lstStyle/>
                    <a:p>
                      <a:pPr indent="180340" algn="l">
                        <a:lnSpc>
                          <a:spcPts val="1500"/>
                        </a:lnSpc>
                        <a:spcBef>
                          <a:spcPts val="900"/>
                        </a:spcBef>
                      </a:pPr>
                      <a:r>
                        <a:rPr lang="it-IT" sz="1200" dirty="0" err="1">
                          <a:effectLst/>
                          <a:latin typeface="+mn-lt"/>
                        </a:rPr>
                        <a:t>Decisions</a:t>
                      </a:r>
                      <a:endParaRPr lang="it-IT" sz="1200" b="1" i="1" dirty="0">
                        <a:effectLst/>
                        <a:latin typeface="+mn-lt"/>
                      </a:endParaRPr>
                    </a:p>
                  </a:txBody>
                  <a:tcPr marL="68580" marR="68580" marT="0" marB="0" anchor="ctr"/>
                </a:tc>
                <a:tc>
                  <a:txBody>
                    <a:bodyPr/>
                    <a:lstStyle/>
                    <a:p>
                      <a:pPr indent="180340" algn="ctr">
                        <a:lnSpc>
                          <a:spcPts val="1500"/>
                        </a:lnSpc>
                        <a:spcBef>
                          <a:spcPts val="300"/>
                        </a:spcBef>
                      </a:pPr>
                      <a:r>
                        <a:rPr lang="it-IT" sz="1200">
                          <a:effectLst/>
                          <a:latin typeface="+mn-lt"/>
                        </a:rPr>
                        <a:t>48</a:t>
                      </a:r>
                      <a:endParaRPr lang="it-IT"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indent="180340" algn="ctr">
                        <a:lnSpc>
                          <a:spcPts val="1500"/>
                        </a:lnSpc>
                        <a:spcBef>
                          <a:spcPts val="300"/>
                        </a:spcBef>
                      </a:pPr>
                      <a:r>
                        <a:rPr lang="it-IT" sz="1200" dirty="0">
                          <a:effectLst/>
                          <a:latin typeface="+mn-lt"/>
                        </a:rPr>
                        <a:t>24</a:t>
                      </a:r>
                      <a:endParaRPr lang="it-IT" sz="12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indent="180340" algn="ctr">
                        <a:lnSpc>
                          <a:spcPts val="1500"/>
                        </a:lnSpc>
                        <a:spcBef>
                          <a:spcPts val="300"/>
                        </a:spcBef>
                      </a:pPr>
                      <a:r>
                        <a:rPr lang="it-IT" sz="1200" dirty="0">
                          <a:effectLst/>
                          <a:latin typeface="+mn-lt"/>
                        </a:rPr>
                        <a:t>36</a:t>
                      </a:r>
                      <a:endParaRPr lang="it-IT" sz="1200" dirty="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228637625"/>
                  </a:ext>
                </a:extLst>
              </a:tr>
              <a:tr h="341767">
                <a:tc>
                  <a:txBody>
                    <a:bodyPr/>
                    <a:lstStyle/>
                    <a:p>
                      <a:pPr indent="180340" algn="l">
                        <a:lnSpc>
                          <a:spcPts val="1500"/>
                        </a:lnSpc>
                        <a:spcBef>
                          <a:spcPts val="900"/>
                        </a:spcBef>
                      </a:pPr>
                      <a:r>
                        <a:rPr lang="it-IT" sz="1200" dirty="0">
                          <a:effectLst/>
                          <a:latin typeface="+mn-lt"/>
                        </a:rPr>
                        <a:t>Total</a:t>
                      </a:r>
                      <a:endParaRPr lang="it-IT" sz="1200" b="1" i="1" dirty="0">
                        <a:effectLst/>
                        <a:latin typeface="+mn-lt"/>
                      </a:endParaRPr>
                    </a:p>
                  </a:txBody>
                  <a:tcPr marL="68580" marR="68580" marT="0" marB="0" anchor="ctr"/>
                </a:tc>
                <a:tc>
                  <a:txBody>
                    <a:bodyPr/>
                    <a:lstStyle/>
                    <a:p>
                      <a:pPr indent="180340" algn="ctr">
                        <a:lnSpc>
                          <a:spcPts val="1500"/>
                        </a:lnSpc>
                        <a:spcBef>
                          <a:spcPts val="300"/>
                        </a:spcBef>
                      </a:pPr>
                      <a:r>
                        <a:rPr lang="it-IT" sz="1200" dirty="0">
                          <a:effectLst/>
                          <a:latin typeface="+mn-lt"/>
                        </a:rPr>
                        <a:t>491</a:t>
                      </a:r>
                      <a:endParaRPr lang="it-IT" sz="12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indent="180340" algn="ctr">
                        <a:lnSpc>
                          <a:spcPts val="1500"/>
                        </a:lnSpc>
                        <a:spcBef>
                          <a:spcPts val="300"/>
                        </a:spcBef>
                      </a:pPr>
                      <a:r>
                        <a:rPr lang="it-IT" sz="1200">
                          <a:effectLst/>
                          <a:latin typeface="+mn-lt"/>
                        </a:rPr>
                        <a:t>400</a:t>
                      </a:r>
                      <a:endParaRPr lang="it-IT"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indent="180340" algn="ctr">
                        <a:lnSpc>
                          <a:spcPts val="1500"/>
                        </a:lnSpc>
                        <a:spcBef>
                          <a:spcPts val="300"/>
                        </a:spcBef>
                      </a:pPr>
                      <a:r>
                        <a:rPr lang="it-IT" sz="1200" dirty="0">
                          <a:effectLst/>
                          <a:latin typeface="+mn-lt"/>
                        </a:rPr>
                        <a:t>401</a:t>
                      </a:r>
                      <a:endParaRPr lang="it-IT" sz="1200" dirty="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959100659"/>
                  </a:ext>
                </a:extLst>
              </a:tr>
            </a:tbl>
          </a:graphicData>
        </a:graphic>
      </p:graphicFrame>
    </p:spTree>
    <p:extLst>
      <p:ext uri="{BB962C8B-B14F-4D97-AF65-F5344CB8AC3E}">
        <p14:creationId xmlns:p14="http://schemas.microsoft.com/office/powerpoint/2010/main" val="20952018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B9F2E78-5127-C0F6-9DC1-C27184D11356}"/>
              </a:ext>
            </a:extLst>
          </p:cNvPr>
          <p:cNvSpPr>
            <a:spLocks noGrp="1"/>
          </p:cNvSpPr>
          <p:nvPr>
            <p:ph type="title"/>
          </p:nvPr>
        </p:nvSpPr>
        <p:spPr/>
        <p:txBody>
          <a:bodyPr>
            <a:normAutofit/>
          </a:bodyPr>
          <a:lstStyle/>
          <a:p>
            <a:pPr algn="ctr"/>
            <a:r>
              <a:rPr lang="it-IT" sz="4000" b="1" dirty="0"/>
              <a:t>ATTI GIURIDICI ADOTTATI DALL’UE (2)</a:t>
            </a:r>
          </a:p>
        </p:txBody>
      </p:sp>
      <p:graphicFrame>
        <p:nvGraphicFramePr>
          <p:cNvPr id="4" name="Segnaposto contenuto 3">
            <a:extLst>
              <a:ext uri="{FF2B5EF4-FFF2-40B4-BE49-F238E27FC236}">
                <a16:creationId xmlns:a16="http://schemas.microsoft.com/office/drawing/2014/main" id="{84459457-3802-99AC-B1DC-7D2B087E6C58}"/>
              </a:ext>
            </a:extLst>
          </p:cNvPr>
          <p:cNvGraphicFramePr>
            <a:graphicFrameLocks noGrp="1"/>
          </p:cNvGraphicFramePr>
          <p:nvPr>
            <p:ph idx="1"/>
          </p:nvPr>
        </p:nvGraphicFramePr>
        <p:xfrm>
          <a:off x="1485900" y="1690688"/>
          <a:ext cx="8831117" cy="4147317"/>
        </p:xfrm>
        <a:graphic>
          <a:graphicData uri="http://schemas.openxmlformats.org/drawingml/2006/table">
            <a:tbl>
              <a:tblPr firstRow="1" firstCol="1" lastRow="1" lastCol="1" bandRow="1" bandCol="1">
                <a:tableStyleId>{5C22544A-7EE6-4342-B048-85BDC9FD1C3A}</a:tableStyleId>
              </a:tblPr>
              <a:tblGrid>
                <a:gridCol w="2351756">
                  <a:extLst>
                    <a:ext uri="{9D8B030D-6E8A-4147-A177-3AD203B41FA5}">
                      <a16:colId xmlns:a16="http://schemas.microsoft.com/office/drawing/2014/main" val="514115251"/>
                    </a:ext>
                  </a:extLst>
                </a:gridCol>
                <a:gridCol w="1767534">
                  <a:extLst>
                    <a:ext uri="{9D8B030D-6E8A-4147-A177-3AD203B41FA5}">
                      <a16:colId xmlns:a16="http://schemas.microsoft.com/office/drawing/2014/main" val="2620957222"/>
                    </a:ext>
                  </a:extLst>
                </a:gridCol>
                <a:gridCol w="1882236">
                  <a:extLst>
                    <a:ext uri="{9D8B030D-6E8A-4147-A177-3AD203B41FA5}">
                      <a16:colId xmlns:a16="http://schemas.microsoft.com/office/drawing/2014/main" val="2649510396"/>
                    </a:ext>
                  </a:extLst>
                </a:gridCol>
                <a:gridCol w="2829591">
                  <a:extLst>
                    <a:ext uri="{9D8B030D-6E8A-4147-A177-3AD203B41FA5}">
                      <a16:colId xmlns:a16="http://schemas.microsoft.com/office/drawing/2014/main" val="2626240840"/>
                    </a:ext>
                  </a:extLst>
                </a:gridCol>
              </a:tblGrid>
              <a:tr h="542274">
                <a:tc>
                  <a:txBody>
                    <a:bodyPr/>
                    <a:lstStyle/>
                    <a:p>
                      <a:pPr indent="180340" algn="l">
                        <a:lnSpc>
                          <a:spcPts val="1500"/>
                        </a:lnSpc>
                        <a:spcBef>
                          <a:spcPts val="900"/>
                        </a:spcBef>
                      </a:pPr>
                      <a:endParaRPr lang="it-IT" sz="1800" b="1" i="0" dirty="0">
                        <a:effectLst/>
                        <a:latin typeface="Times New Roman" panose="02020603050405020304" pitchFamily="18" charset="0"/>
                      </a:endParaRPr>
                    </a:p>
                    <a:p>
                      <a:pPr indent="180340" algn="l">
                        <a:lnSpc>
                          <a:spcPts val="1500"/>
                        </a:lnSpc>
                        <a:spcBef>
                          <a:spcPts val="900"/>
                        </a:spcBef>
                      </a:pPr>
                      <a:r>
                        <a:rPr lang="it-IT" sz="1800" b="1" i="0" dirty="0" err="1">
                          <a:effectLst/>
                          <a:latin typeface="Times New Roman" panose="02020603050405020304" pitchFamily="18" charset="0"/>
                        </a:rPr>
                        <a:t>Council</a:t>
                      </a:r>
                      <a:r>
                        <a:rPr lang="it-IT" sz="1800" b="1" i="0" dirty="0">
                          <a:effectLst/>
                          <a:latin typeface="Times New Roman" panose="02020603050405020304" pitchFamily="18" charset="0"/>
                        </a:rPr>
                        <a:t> </a:t>
                      </a:r>
                      <a:r>
                        <a:rPr lang="it-IT" sz="1800" b="1" i="0" dirty="0" err="1">
                          <a:effectLst/>
                          <a:latin typeface="Times New Roman" panose="02020603050405020304" pitchFamily="18" charset="0"/>
                        </a:rPr>
                        <a:t>legal</a:t>
                      </a:r>
                      <a:r>
                        <a:rPr lang="it-IT" sz="1800" b="1" i="0" dirty="0">
                          <a:effectLst/>
                          <a:latin typeface="Times New Roman" panose="02020603050405020304" pitchFamily="18" charset="0"/>
                        </a:rPr>
                        <a:t> acts</a:t>
                      </a:r>
                    </a:p>
                  </a:txBody>
                  <a:tcPr marL="68580" marR="68580" marT="0" marB="0"/>
                </a:tc>
                <a:tc>
                  <a:txBody>
                    <a:bodyPr/>
                    <a:lstStyle/>
                    <a:p>
                      <a:pPr indent="180340" algn="ctr">
                        <a:lnSpc>
                          <a:spcPts val="1500"/>
                        </a:lnSpc>
                        <a:spcBef>
                          <a:spcPts val="900"/>
                        </a:spcBef>
                      </a:pPr>
                      <a:r>
                        <a:rPr lang="it-IT" sz="1800" dirty="0">
                          <a:effectLst/>
                        </a:rPr>
                        <a:t> </a:t>
                      </a:r>
                      <a:endParaRPr lang="it-IT" sz="1800" b="1" i="1" dirty="0">
                        <a:effectLst/>
                        <a:latin typeface="Times New Roman" panose="02020603050405020304" pitchFamily="18" charset="0"/>
                      </a:endParaRPr>
                    </a:p>
                  </a:txBody>
                  <a:tcPr marL="68580" marR="68580" marT="0" marB="0"/>
                </a:tc>
                <a:tc>
                  <a:txBody>
                    <a:bodyPr/>
                    <a:lstStyle/>
                    <a:p>
                      <a:pPr indent="180340" algn="ctr">
                        <a:lnSpc>
                          <a:spcPts val="1500"/>
                        </a:lnSpc>
                        <a:spcBef>
                          <a:spcPts val="900"/>
                        </a:spcBef>
                      </a:pPr>
                      <a:r>
                        <a:rPr lang="it-IT" sz="1800" dirty="0">
                          <a:effectLst/>
                        </a:rPr>
                        <a:t> </a:t>
                      </a:r>
                      <a:endParaRPr lang="it-IT" sz="1800" b="1" i="1" dirty="0">
                        <a:effectLst/>
                        <a:latin typeface="Times New Roman" panose="02020603050405020304" pitchFamily="18" charset="0"/>
                      </a:endParaRPr>
                    </a:p>
                  </a:txBody>
                  <a:tcPr marL="68580" marR="68580" marT="0" marB="0"/>
                </a:tc>
                <a:tc>
                  <a:txBody>
                    <a:bodyPr/>
                    <a:lstStyle/>
                    <a:p>
                      <a:pPr indent="180340" algn="ctr">
                        <a:lnSpc>
                          <a:spcPts val="1500"/>
                        </a:lnSpc>
                        <a:spcBef>
                          <a:spcPts val="900"/>
                        </a:spcBef>
                      </a:pPr>
                      <a:r>
                        <a:rPr lang="it-IT" sz="1000">
                          <a:effectLst/>
                          <a:highlight>
                            <a:srgbClr val="FFFF00"/>
                          </a:highlight>
                        </a:rPr>
                        <a:t> </a:t>
                      </a:r>
                      <a:endParaRPr lang="it-IT" sz="1000" b="1" i="1">
                        <a:effectLst/>
                        <a:latin typeface="Times New Roman" panose="02020603050405020304" pitchFamily="18" charset="0"/>
                      </a:endParaRPr>
                    </a:p>
                  </a:txBody>
                  <a:tcPr marL="68580" marR="68580" marT="0" marB="0"/>
                </a:tc>
                <a:extLst>
                  <a:ext uri="{0D108BD9-81ED-4DB2-BD59-A6C34878D82A}">
                    <a16:rowId xmlns:a16="http://schemas.microsoft.com/office/drawing/2014/main" val="746514565"/>
                  </a:ext>
                </a:extLst>
              </a:tr>
              <a:tr h="1079103">
                <a:tc>
                  <a:txBody>
                    <a:bodyPr/>
                    <a:lstStyle/>
                    <a:p>
                      <a:pPr marL="180000" indent="0" algn="l">
                        <a:lnSpc>
                          <a:spcPts val="1500"/>
                        </a:lnSpc>
                        <a:spcBef>
                          <a:spcPts val="300"/>
                        </a:spcBef>
                        <a:spcAft>
                          <a:spcPts val="300"/>
                        </a:spcAft>
                      </a:pPr>
                      <a:endParaRPr lang="it-IT" sz="1600" dirty="0">
                        <a:effectLst/>
                      </a:endParaRPr>
                    </a:p>
                    <a:p>
                      <a:pPr marL="180000" indent="0" algn="l">
                        <a:lnSpc>
                          <a:spcPts val="1500"/>
                        </a:lnSpc>
                        <a:spcBef>
                          <a:spcPts val="300"/>
                        </a:spcBef>
                        <a:spcAft>
                          <a:spcPts val="300"/>
                        </a:spcAft>
                      </a:pPr>
                      <a:r>
                        <a:rPr lang="it-IT" sz="1600" dirty="0" err="1">
                          <a:effectLst/>
                        </a:rPr>
                        <a:t>Regulations</a:t>
                      </a:r>
                      <a:endParaRPr lang="it-IT" sz="1600" dirty="0">
                        <a:effectLst/>
                      </a:endParaRPr>
                    </a:p>
                    <a:p>
                      <a:pPr marL="180000" indent="0" algn="just">
                        <a:lnSpc>
                          <a:spcPts val="1500"/>
                        </a:lnSpc>
                        <a:spcBef>
                          <a:spcPts val="300"/>
                        </a:spcBef>
                        <a:spcAft>
                          <a:spcPts val="300"/>
                        </a:spcAft>
                      </a:pPr>
                      <a:r>
                        <a:rPr lang="it-IT" sz="1600" dirty="0">
                          <a:effectLst/>
                        </a:rPr>
                        <a:t>- </a:t>
                      </a:r>
                      <a:r>
                        <a:rPr lang="it-IT" sz="1600" dirty="0" err="1">
                          <a:effectLst/>
                        </a:rPr>
                        <a:t>Implementing</a:t>
                      </a:r>
                      <a:r>
                        <a:rPr lang="it-IT" sz="1600" dirty="0">
                          <a:effectLst/>
                        </a:rPr>
                        <a:t> reg.</a:t>
                      </a:r>
                      <a:endParaRPr lang="it-IT"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indent="0" algn="ctr">
                        <a:lnSpc>
                          <a:spcPts val="1500"/>
                        </a:lnSpc>
                        <a:spcBef>
                          <a:spcPts val="300"/>
                        </a:spcBef>
                        <a:spcAft>
                          <a:spcPts val="300"/>
                        </a:spcAft>
                      </a:pPr>
                      <a:endParaRPr lang="it-IT" sz="1600" dirty="0">
                        <a:effectLst/>
                      </a:endParaRPr>
                    </a:p>
                    <a:p>
                      <a:pPr indent="0" algn="ctr">
                        <a:lnSpc>
                          <a:spcPts val="1500"/>
                        </a:lnSpc>
                        <a:spcBef>
                          <a:spcPts val="300"/>
                        </a:spcBef>
                        <a:spcAft>
                          <a:spcPts val="300"/>
                        </a:spcAft>
                      </a:pPr>
                      <a:r>
                        <a:rPr lang="it-IT" sz="1600" dirty="0">
                          <a:effectLst/>
                        </a:rPr>
                        <a:t>554</a:t>
                      </a:r>
                    </a:p>
                    <a:p>
                      <a:pPr indent="0" algn="ctr">
                        <a:lnSpc>
                          <a:spcPts val="1500"/>
                        </a:lnSpc>
                        <a:spcBef>
                          <a:spcPts val="300"/>
                        </a:spcBef>
                        <a:spcAft>
                          <a:spcPts val="300"/>
                        </a:spcAft>
                      </a:pPr>
                      <a:r>
                        <a:rPr lang="it-IT" sz="1600" dirty="0">
                          <a:effectLst/>
                        </a:rPr>
                        <a:t>252</a:t>
                      </a:r>
                      <a:endParaRPr lang="it-IT"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indent="0" algn="ctr">
                        <a:lnSpc>
                          <a:spcPts val="1500"/>
                        </a:lnSpc>
                        <a:spcBef>
                          <a:spcPts val="300"/>
                        </a:spcBef>
                        <a:spcAft>
                          <a:spcPts val="300"/>
                        </a:spcAft>
                      </a:pPr>
                      <a:endParaRPr lang="it-IT" sz="1600" dirty="0">
                        <a:effectLst/>
                      </a:endParaRPr>
                    </a:p>
                    <a:p>
                      <a:pPr indent="0" algn="ctr">
                        <a:lnSpc>
                          <a:spcPts val="1500"/>
                        </a:lnSpc>
                        <a:spcBef>
                          <a:spcPts val="300"/>
                        </a:spcBef>
                        <a:spcAft>
                          <a:spcPts val="300"/>
                        </a:spcAft>
                      </a:pPr>
                      <a:r>
                        <a:rPr lang="it-IT" sz="1600" dirty="0">
                          <a:effectLst/>
                        </a:rPr>
                        <a:t>413</a:t>
                      </a:r>
                    </a:p>
                    <a:p>
                      <a:pPr indent="0" algn="ctr">
                        <a:lnSpc>
                          <a:spcPts val="1500"/>
                        </a:lnSpc>
                        <a:spcBef>
                          <a:spcPts val="300"/>
                        </a:spcBef>
                        <a:spcAft>
                          <a:spcPts val="300"/>
                        </a:spcAft>
                      </a:pPr>
                      <a:r>
                        <a:rPr lang="it-IT" sz="1600" dirty="0">
                          <a:effectLst/>
                        </a:rPr>
                        <a:t>204</a:t>
                      </a:r>
                      <a:endParaRPr lang="it-IT"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indent="0" algn="ctr">
                        <a:lnSpc>
                          <a:spcPts val="1500"/>
                        </a:lnSpc>
                        <a:spcBef>
                          <a:spcPts val="300"/>
                        </a:spcBef>
                        <a:spcAft>
                          <a:spcPts val="300"/>
                        </a:spcAft>
                      </a:pPr>
                      <a:endParaRPr lang="it-IT" sz="1600" dirty="0">
                        <a:effectLst/>
                      </a:endParaRPr>
                    </a:p>
                    <a:p>
                      <a:pPr indent="0" algn="ctr">
                        <a:lnSpc>
                          <a:spcPts val="1500"/>
                        </a:lnSpc>
                        <a:spcBef>
                          <a:spcPts val="300"/>
                        </a:spcBef>
                        <a:spcAft>
                          <a:spcPts val="300"/>
                        </a:spcAft>
                      </a:pPr>
                      <a:r>
                        <a:rPr lang="it-IT" sz="1600" dirty="0">
                          <a:effectLst/>
                        </a:rPr>
                        <a:t>539</a:t>
                      </a:r>
                    </a:p>
                    <a:p>
                      <a:pPr indent="0" algn="ctr">
                        <a:lnSpc>
                          <a:spcPts val="1500"/>
                        </a:lnSpc>
                        <a:spcBef>
                          <a:spcPts val="300"/>
                        </a:spcBef>
                        <a:spcAft>
                          <a:spcPts val="300"/>
                        </a:spcAft>
                      </a:pPr>
                      <a:r>
                        <a:rPr lang="it-IT" sz="1600" dirty="0">
                          <a:effectLst/>
                        </a:rPr>
                        <a:t>303 </a:t>
                      </a:r>
                      <a:endParaRPr lang="it-IT"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32462674"/>
                  </a:ext>
                </a:extLst>
              </a:tr>
              <a:tr h="468980">
                <a:tc>
                  <a:txBody>
                    <a:bodyPr/>
                    <a:lstStyle/>
                    <a:p>
                      <a:pPr marL="180000" indent="0" algn="l">
                        <a:lnSpc>
                          <a:spcPts val="1500"/>
                        </a:lnSpc>
                        <a:spcBef>
                          <a:spcPts val="300"/>
                        </a:spcBef>
                        <a:spcAft>
                          <a:spcPts val="300"/>
                        </a:spcAft>
                      </a:pPr>
                      <a:r>
                        <a:rPr lang="it-IT" sz="1600" dirty="0" err="1">
                          <a:effectLst/>
                        </a:rPr>
                        <a:t>Directives</a:t>
                      </a:r>
                      <a:endParaRPr lang="it-IT" sz="1600" b="1" i="1" dirty="0">
                        <a:effectLst/>
                        <a:latin typeface="Times New Roman" panose="02020603050405020304" pitchFamily="18" charset="0"/>
                      </a:endParaRPr>
                    </a:p>
                  </a:txBody>
                  <a:tcPr marL="68580" marR="68580" marT="0" marB="0" anchor="ctr"/>
                </a:tc>
                <a:tc>
                  <a:txBody>
                    <a:bodyPr/>
                    <a:lstStyle/>
                    <a:p>
                      <a:pPr marL="180000" indent="0" algn="ctr">
                        <a:lnSpc>
                          <a:spcPts val="1500"/>
                        </a:lnSpc>
                        <a:spcBef>
                          <a:spcPts val="300"/>
                        </a:spcBef>
                        <a:spcAft>
                          <a:spcPts val="300"/>
                        </a:spcAft>
                      </a:pPr>
                      <a:r>
                        <a:rPr lang="it-IT" sz="1600" dirty="0">
                          <a:effectLst/>
                        </a:rPr>
                        <a:t>45</a:t>
                      </a:r>
                      <a:endParaRPr lang="it-IT"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180000" indent="0" algn="ctr" defTabSz="914400" rtl="0" eaLnBrk="1" latinLnBrk="0" hangingPunct="1">
                        <a:lnSpc>
                          <a:spcPts val="1500"/>
                        </a:lnSpc>
                        <a:spcBef>
                          <a:spcPts val="300"/>
                        </a:spcBef>
                        <a:spcAft>
                          <a:spcPts val="300"/>
                        </a:spcAft>
                      </a:pPr>
                      <a:r>
                        <a:rPr lang="it-IT" sz="1600" kern="1200" dirty="0">
                          <a:solidFill>
                            <a:schemeClr val="dk1"/>
                          </a:solidFill>
                          <a:effectLst/>
                          <a:latin typeface="+mn-lt"/>
                          <a:ea typeface="+mn-ea"/>
                          <a:cs typeface="+mn-cs"/>
                        </a:rPr>
                        <a:t>29</a:t>
                      </a:r>
                    </a:p>
                  </a:txBody>
                  <a:tcPr marL="68580" marR="68580" marT="0" marB="0" anchor="ctr"/>
                </a:tc>
                <a:tc>
                  <a:txBody>
                    <a:bodyPr/>
                    <a:lstStyle/>
                    <a:p>
                      <a:pPr marL="180000" indent="0" algn="ctr">
                        <a:lnSpc>
                          <a:spcPts val="1500"/>
                        </a:lnSpc>
                        <a:spcBef>
                          <a:spcPts val="300"/>
                        </a:spcBef>
                        <a:spcAft>
                          <a:spcPts val="300"/>
                        </a:spcAft>
                      </a:pPr>
                      <a:r>
                        <a:rPr lang="it-IT" sz="1600" dirty="0">
                          <a:effectLst/>
                        </a:rPr>
                        <a:t>18 </a:t>
                      </a:r>
                      <a:endParaRPr lang="it-IT"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339050406"/>
                  </a:ext>
                </a:extLst>
              </a:tr>
              <a:tr h="1079103">
                <a:tc>
                  <a:txBody>
                    <a:bodyPr/>
                    <a:lstStyle/>
                    <a:p>
                      <a:pPr marL="180000" indent="0" algn="l">
                        <a:lnSpc>
                          <a:spcPts val="1500"/>
                        </a:lnSpc>
                        <a:spcBef>
                          <a:spcPts val="300"/>
                        </a:spcBef>
                        <a:spcAft>
                          <a:spcPts val="300"/>
                        </a:spcAft>
                      </a:pPr>
                      <a:r>
                        <a:rPr lang="it-IT" sz="1600" dirty="0" err="1">
                          <a:effectLst/>
                        </a:rPr>
                        <a:t>Decisions</a:t>
                      </a:r>
                      <a:endParaRPr lang="it-IT" sz="1600" dirty="0">
                        <a:effectLst/>
                      </a:endParaRPr>
                    </a:p>
                    <a:p>
                      <a:pPr marL="180000" indent="0" algn="just">
                        <a:lnSpc>
                          <a:spcPts val="1500"/>
                        </a:lnSpc>
                        <a:spcBef>
                          <a:spcPts val="300"/>
                        </a:spcBef>
                        <a:spcAft>
                          <a:spcPts val="300"/>
                        </a:spcAft>
                      </a:pPr>
                      <a:r>
                        <a:rPr lang="it-IT" sz="1600" dirty="0">
                          <a:effectLst/>
                        </a:rPr>
                        <a:t>- </a:t>
                      </a:r>
                      <a:r>
                        <a:rPr lang="it-IT" sz="1600" dirty="0" err="1">
                          <a:effectLst/>
                        </a:rPr>
                        <a:t>Implementing</a:t>
                      </a:r>
                      <a:r>
                        <a:rPr lang="it-IT" sz="1600" dirty="0">
                          <a:effectLst/>
                        </a:rPr>
                        <a:t> </a:t>
                      </a:r>
                      <a:r>
                        <a:rPr lang="it-IT" sz="1600" dirty="0" err="1">
                          <a:effectLst/>
                        </a:rPr>
                        <a:t>dec</a:t>
                      </a:r>
                      <a:r>
                        <a:rPr lang="it-IT" sz="1600" dirty="0">
                          <a:effectLst/>
                        </a:rPr>
                        <a:t>.</a:t>
                      </a:r>
                      <a:endParaRPr lang="it-IT"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0" algn="ctr">
                        <a:lnSpc>
                          <a:spcPts val="1500"/>
                        </a:lnSpc>
                        <a:spcBef>
                          <a:spcPts val="300"/>
                        </a:spcBef>
                        <a:spcAft>
                          <a:spcPts val="300"/>
                        </a:spcAft>
                      </a:pPr>
                      <a:r>
                        <a:rPr lang="it-IT" sz="1600" dirty="0">
                          <a:effectLst/>
                        </a:rPr>
                        <a:t>1.669</a:t>
                      </a:r>
                    </a:p>
                    <a:p>
                      <a:pPr indent="0" algn="ctr">
                        <a:lnSpc>
                          <a:spcPts val="1500"/>
                        </a:lnSpc>
                        <a:spcBef>
                          <a:spcPts val="300"/>
                        </a:spcBef>
                        <a:spcAft>
                          <a:spcPts val="300"/>
                        </a:spcAft>
                      </a:pPr>
                      <a:r>
                        <a:rPr lang="it-IT" sz="1600" dirty="0">
                          <a:effectLst/>
                        </a:rPr>
                        <a:t>150</a:t>
                      </a:r>
                      <a:endParaRPr lang="it-IT"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0" algn="ctr">
                        <a:lnSpc>
                          <a:spcPts val="1500"/>
                        </a:lnSpc>
                        <a:spcBef>
                          <a:spcPts val="300"/>
                        </a:spcBef>
                        <a:spcAft>
                          <a:spcPts val="300"/>
                        </a:spcAft>
                      </a:pPr>
                      <a:r>
                        <a:rPr lang="it-IT" sz="1600" dirty="0">
                          <a:effectLst/>
                        </a:rPr>
                        <a:t>1.949</a:t>
                      </a:r>
                    </a:p>
                    <a:p>
                      <a:pPr indent="0" algn="ctr">
                        <a:lnSpc>
                          <a:spcPts val="1500"/>
                        </a:lnSpc>
                        <a:spcBef>
                          <a:spcPts val="300"/>
                        </a:spcBef>
                        <a:spcAft>
                          <a:spcPts val="300"/>
                        </a:spcAft>
                      </a:pPr>
                      <a:r>
                        <a:rPr lang="it-IT" sz="1600" dirty="0">
                          <a:effectLst/>
                        </a:rPr>
                        <a:t>244</a:t>
                      </a:r>
                      <a:endParaRPr lang="it-IT"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0" algn="ctr">
                        <a:lnSpc>
                          <a:spcPts val="1500"/>
                        </a:lnSpc>
                        <a:spcBef>
                          <a:spcPts val="300"/>
                        </a:spcBef>
                        <a:spcAft>
                          <a:spcPts val="300"/>
                        </a:spcAft>
                      </a:pPr>
                      <a:r>
                        <a:rPr lang="it-IT" sz="1600" dirty="0">
                          <a:effectLst/>
                        </a:rPr>
                        <a:t>2.236</a:t>
                      </a:r>
                    </a:p>
                    <a:p>
                      <a:pPr indent="0" algn="ctr">
                        <a:lnSpc>
                          <a:spcPts val="1500"/>
                        </a:lnSpc>
                        <a:spcBef>
                          <a:spcPts val="300"/>
                        </a:spcBef>
                        <a:spcAft>
                          <a:spcPts val="300"/>
                        </a:spcAft>
                      </a:pPr>
                      <a:r>
                        <a:rPr lang="it-IT" sz="1600" dirty="0">
                          <a:effectLst/>
                        </a:rPr>
                        <a:t>325</a:t>
                      </a:r>
                      <a:endParaRPr lang="it-IT"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82152089"/>
                  </a:ext>
                </a:extLst>
              </a:tr>
              <a:tr h="977857">
                <a:tc>
                  <a:txBody>
                    <a:bodyPr/>
                    <a:lstStyle/>
                    <a:p>
                      <a:pPr indent="180340" algn="l">
                        <a:lnSpc>
                          <a:spcPts val="1500"/>
                        </a:lnSpc>
                        <a:spcBef>
                          <a:spcPts val="900"/>
                        </a:spcBef>
                      </a:pPr>
                      <a:endParaRPr lang="it-IT" sz="1600" dirty="0">
                        <a:effectLst/>
                      </a:endParaRPr>
                    </a:p>
                    <a:p>
                      <a:pPr indent="180340" algn="l">
                        <a:lnSpc>
                          <a:spcPts val="1500"/>
                        </a:lnSpc>
                        <a:spcBef>
                          <a:spcPts val="900"/>
                        </a:spcBef>
                      </a:pPr>
                      <a:r>
                        <a:rPr lang="it-IT" sz="1600" dirty="0">
                          <a:effectLst/>
                        </a:rPr>
                        <a:t>Total</a:t>
                      </a:r>
                      <a:endParaRPr lang="it-IT" sz="1600" b="1" i="1" dirty="0">
                        <a:effectLst/>
                        <a:latin typeface="Times New Roman" panose="02020603050405020304" pitchFamily="18" charset="0"/>
                      </a:endParaRPr>
                    </a:p>
                  </a:txBody>
                  <a:tcPr marL="68580" marR="68580" marT="0" marB="0" anchor="ctr"/>
                </a:tc>
                <a:tc>
                  <a:txBody>
                    <a:bodyPr/>
                    <a:lstStyle/>
                    <a:p>
                      <a:pPr indent="180340" algn="ctr">
                        <a:lnSpc>
                          <a:spcPts val="1500"/>
                        </a:lnSpc>
                        <a:spcBef>
                          <a:spcPts val="300"/>
                        </a:spcBef>
                      </a:pPr>
                      <a:endParaRPr lang="it-IT" sz="1600" dirty="0">
                        <a:effectLst/>
                      </a:endParaRPr>
                    </a:p>
                    <a:p>
                      <a:pPr indent="180340" algn="ctr">
                        <a:lnSpc>
                          <a:spcPts val="1500"/>
                        </a:lnSpc>
                        <a:spcBef>
                          <a:spcPts val="300"/>
                        </a:spcBef>
                      </a:pPr>
                      <a:r>
                        <a:rPr lang="it-IT" sz="1600" dirty="0">
                          <a:effectLst/>
                        </a:rPr>
                        <a:t>2.268</a:t>
                      </a:r>
                      <a:endParaRPr lang="it-IT"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180340" algn="ctr">
                        <a:lnSpc>
                          <a:spcPts val="1500"/>
                        </a:lnSpc>
                        <a:spcBef>
                          <a:spcPts val="300"/>
                        </a:spcBef>
                      </a:pPr>
                      <a:endParaRPr lang="it-IT" sz="1600" dirty="0">
                        <a:effectLst/>
                      </a:endParaRPr>
                    </a:p>
                    <a:p>
                      <a:pPr indent="180340" algn="ctr">
                        <a:lnSpc>
                          <a:spcPts val="1500"/>
                        </a:lnSpc>
                        <a:spcBef>
                          <a:spcPts val="300"/>
                        </a:spcBef>
                      </a:pPr>
                      <a:r>
                        <a:rPr lang="it-IT" sz="1600" dirty="0">
                          <a:effectLst/>
                        </a:rPr>
                        <a:t>2.391</a:t>
                      </a:r>
                      <a:endParaRPr lang="it-IT"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180340" algn="ctr">
                        <a:lnSpc>
                          <a:spcPts val="1500"/>
                        </a:lnSpc>
                        <a:spcBef>
                          <a:spcPts val="300"/>
                        </a:spcBef>
                      </a:pPr>
                      <a:endParaRPr lang="it-IT" sz="1600" dirty="0">
                        <a:effectLst/>
                      </a:endParaRPr>
                    </a:p>
                    <a:p>
                      <a:pPr indent="180340" algn="ctr">
                        <a:lnSpc>
                          <a:spcPts val="1500"/>
                        </a:lnSpc>
                        <a:spcBef>
                          <a:spcPts val="300"/>
                        </a:spcBef>
                      </a:pPr>
                      <a:r>
                        <a:rPr lang="it-IT" sz="1600" dirty="0">
                          <a:effectLst/>
                        </a:rPr>
                        <a:t>2.793</a:t>
                      </a:r>
                      <a:endParaRPr lang="it-IT"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770327425"/>
                  </a:ext>
                </a:extLst>
              </a:tr>
            </a:tbl>
          </a:graphicData>
        </a:graphic>
      </p:graphicFrame>
    </p:spTree>
    <p:extLst>
      <p:ext uri="{BB962C8B-B14F-4D97-AF65-F5344CB8AC3E}">
        <p14:creationId xmlns:p14="http://schemas.microsoft.com/office/powerpoint/2010/main" val="3282028090"/>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9c8d1574-84bc-4151-a03a-5d9c0d57d554">
      <Terms xmlns="http://schemas.microsoft.com/office/infopath/2007/PartnerControls"/>
    </lcf76f155ced4ddcb4097134ff3c332f>
    <TaxCatchAll xmlns="d889c2a2-b9a4-4ebd-a467-6022bc381764"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o" ma:contentTypeID="0x01010073FE4643D70AB145A4BD098E8A766097" ma:contentTypeVersion="14" ma:contentTypeDescription="Creare un nuovo documento." ma:contentTypeScope="" ma:versionID="4efc4b5204e63492af65c13b1ffabea2">
  <xsd:schema xmlns:xsd="http://www.w3.org/2001/XMLSchema" xmlns:xs="http://www.w3.org/2001/XMLSchema" xmlns:p="http://schemas.microsoft.com/office/2006/metadata/properties" xmlns:ns2="9c8d1574-84bc-4151-a03a-5d9c0d57d554" xmlns:ns3="d889c2a2-b9a4-4ebd-a467-6022bc381764" targetNamespace="http://schemas.microsoft.com/office/2006/metadata/properties" ma:root="true" ma:fieldsID="15321ea329353e0c5396bf0efaf91e76" ns2:_="" ns3:_="">
    <xsd:import namespace="9c8d1574-84bc-4151-a03a-5d9c0d57d554"/>
    <xsd:import namespace="d889c2a2-b9a4-4ebd-a467-6022bc381764"/>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GenerationTime" minOccurs="0"/>
                <xsd:element ref="ns2:MediaServiceEventHashCode" minOccurs="0"/>
                <xsd:element ref="ns3:SharedWithUsers" minOccurs="0"/>
                <xsd:element ref="ns3:SharedWithDetails" minOccurs="0"/>
                <xsd:element ref="ns2:MediaServiceSearchProperties" minOccurs="0"/>
                <xsd:element ref="ns2:MediaServiceDateTaken" minOccurs="0"/>
                <xsd:element ref="ns2:MediaLengthInSeconds"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c8d1574-84bc-4151-a03a-5d9c0d57d55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Tag immagine" ma:readOnly="false" ma:fieldId="{5cf76f15-5ced-4ddc-b409-7134ff3c332f}" ma:taxonomyMulti="true" ma:sspId="3478e995-e009-4de6-a145-1f1a489f3ef3" ma:termSetId="09814cd3-568e-fe90-9814-8d621ff8fb84" ma:anchorId="fba54fb3-c3e1-fe81-a776-ca4b69148c4d" ma:open="true" ma:isKeyword="false">
      <xsd:complexType>
        <xsd:sequence>
          <xsd:element ref="pc:Terms" minOccurs="0" maxOccurs="1"/>
        </xsd:sequence>
      </xsd:complex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SearchProperties" ma:index="18" nillable="true" ma:displayName="MediaServiceSearchProperties" ma:hidden="true" ma:internalName="MediaServiceSearchProperties" ma:readOnly="true">
      <xsd:simpleType>
        <xsd:restriction base="dms:Note"/>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OCR" ma:index="21"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889c2a2-b9a4-4ebd-a467-6022bc381764"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9fc024d0-c6e4-4f22-b2a0-e92fe0c541a5}" ma:internalName="TaxCatchAll" ma:showField="CatchAllData" ma:web="d889c2a2-b9a4-4ebd-a467-6022bc381764">
      <xsd:complexType>
        <xsd:complexContent>
          <xsd:extension base="dms:MultiChoiceLookup">
            <xsd:sequence>
              <xsd:element name="Value" type="dms:Lookup" maxOccurs="unbounded" minOccurs="0" nillable="true"/>
            </xsd:sequence>
          </xsd:extension>
        </xsd:complexContent>
      </xsd:complexType>
    </xsd:element>
    <xsd:element name="SharedWithUsers" ma:index="16" nillable="true" ma:displayName="Condivis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Condiviso con dettagli"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A418810-3CFC-4234-A31B-6EDCDE1EC52C}">
  <ds:schemaRefs>
    <ds:schemaRef ds:uri="http://schemas.microsoft.com/sharepoint/v3/contenttype/forms"/>
  </ds:schemaRefs>
</ds:datastoreItem>
</file>

<file path=customXml/itemProps2.xml><?xml version="1.0" encoding="utf-8"?>
<ds:datastoreItem xmlns:ds="http://schemas.openxmlformats.org/officeDocument/2006/customXml" ds:itemID="{8F01D16E-1C9F-4D46-9A5A-1779FCB9A01F}">
  <ds:schemaRefs>
    <ds:schemaRef ds:uri="http://schemas.microsoft.com/office/2006/metadata/properties"/>
    <ds:schemaRef ds:uri="d889c2a2-b9a4-4ebd-a467-6022bc381764"/>
    <ds:schemaRef ds:uri="http://purl.org/dc/terms/"/>
    <ds:schemaRef ds:uri="http://purl.org/dc/dcmitype/"/>
    <ds:schemaRef ds:uri="http://schemas.openxmlformats.org/package/2006/metadata/core-properties"/>
    <ds:schemaRef ds:uri="http://schemas.microsoft.com/office/2006/documentManagement/types"/>
    <ds:schemaRef ds:uri="http://schemas.microsoft.com/office/infopath/2007/PartnerControls"/>
    <ds:schemaRef ds:uri="9c8d1574-84bc-4151-a03a-5d9c0d57d554"/>
    <ds:schemaRef ds:uri="http://www.w3.org/XML/1998/namespace"/>
    <ds:schemaRef ds:uri="http://purl.org/dc/elements/1.1/"/>
  </ds:schemaRefs>
</ds:datastoreItem>
</file>

<file path=customXml/itemProps3.xml><?xml version="1.0" encoding="utf-8"?>
<ds:datastoreItem xmlns:ds="http://schemas.openxmlformats.org/officeDocument/2006/customXml" ds:itemID="{09A57A7D-5F99-4F68-B3D8-4FE05C1382C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c8d1574-84bc-4151-a03a-5d9c0d57d554"/>
    <ds:schemaRef ds:uri="d889c2a2-b9a4-4ebd-a467-6022bc38176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3684</TotalTime>
  <Words>4375</Words>
  <Application>Microsoft Office PowerPoint</Application>
  <PresentationFormat>Widescreen</PresentationFormat>
  <Paragraphs>377</Paragraphs>
  <Slides>41</Slides>
  <Notes>1</Notes>
  <HiddenSlides>0</HiddenSlides>
  <MMClips>0</MMClips>
  <ScaleCrop>false</ScaleCrop>
  <HeadingPairs>
    <vt:vector size="6" baseType="variant">
      <vt:variant>
        <vt:lpstr>Caratteri utilizzati</vt:lpstr>
      </vt:variant>
      <vt:variant>
        <vt:i4>9</vt:i4>
      </vt:variant>
      <vt:variant>
        <vt:lpstr>Tema</vt:lpstr>
      </vt:variant>
      <vt:variant>
        <vt:i4>1</vt:i4>
      </vt:variant>
      <vt:variant>
        <vt:lpstr>Titoli diapositive</vt:lpstr>
      </vt:variant>
      <vt:variant>
        <vt:i4>41</vt:i4>
      </vt:variant>
    </vt:vector>
  </HeadingPairs>
  <TitlesOfParts>
    <vt:vector size="51" baseType="lpstr">
      <vt:lpstr>Aptos</vt:lpstr>
      <vt:lpstr>Aptos Display</vt:lpstr>
      <vt:lpstr>Arial</vt:lpstr>
      <vt:lpstr>Calibri</vt:lpstr>
      <vt:lpstr>Gotham HTF Black</vt:lpstr>
      <vt:lpstr>Times New Roman</vt:lpstr>
      <vt:lpstr>Titilium</vt:lpstr>
      <vt:lpstr>Titillium Web</vt:lpstr>
      <vt:lpstr>Wingdings</vt:lpstr>
      <vt:lpstr>Tema di Office</vt:lpstr>
      <vt:lpstr>La partecipazione dell’Italia all’Unione europea: la legge 234 del 2012</vt:lpstr>
      <vt:lpstr>   I RAPPORTI TRA ORDINAMENTO DELL’ UE E ORDINAMENTI NAZIONALI</vt:lpstr>
      <vt:lpstr>Quadro costituzionale italiano: </vt:lpstr>
      <vt:lpstr>La legge 234 del 2012</vt:lpstr>
      <vt:lpstr>La legge 234 del 2012</vt:lpstr>
      <vt:lpstr>La legge 234 del 2012</vt:lpstr>
      <vt:lpstr>Intervento dell’Italia nel ciclo decisionale Ue</vt:lpstr>
      <vt:lpstr>  ATTI GIURIDICI ADOTTATI DALL’UE  </vt:lpstr>
      <vt:lpstr>ATTI GIURIDICI ADOTTATI DALL’UE (2)</vt:lpstr>
      <vt:lpstr>ATTI GIURIDICI ADOTTATI DALL’UE (3)</vt:lpstr>
      <vt:lpstr>Comitato interministeriale per gli affari europei</vt:lpstr>
      <vt:lpstr>Comitato tecnico di valutazione del CIAE</vt:lpstr>
      <vt:lpstr>Comitato tecnico di valutazione del CIAE</vt:lpstr>
      <vt:lpstr>Dipartimento per gli affari europei </vt:lpstr>
      <vt:lpstr>Dipartimento per gli affari europei (2)</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Il fascicolo degli atti europei</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Il fascicolo degli atti europei</vt:lpstr>
      <vt:lpstr>Presentazione standard di PowerPoint</vt:lpstr>
      <vt:lpstr>Presentazione standard di PowerPoint</vt:lpstr>
      <vt:lpstr>Partecipazione regionale alla formazione delle politiche dell’UE</vt:lpstr>
      <vt:lpstr>Partecipazione regionale alla formazione delle politiche dell’UE (2)</vt:lpstr>
      <vt:lpstr>Partecipazione regionale alla formazione delle politiche dell’UE (3)</vt:lpstr>
      <vt:lpstr>Partecipazione regionale alla formazione delle politiche dell’UE (3)</vt:lpstr>
      <vt:lpstr>Partecipazione regionale alla formazione delle politiche dell’UE (4)</vt:lpstr>
      <vt:lpstr>BIBLIOGRAFIA ESSENZIALE</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partecipazione dell’Italia all’Unione europea: legge 234 del 2012</dc:title>
  <dc:creator>Stefano Fiaschi</dc:creator>
  <cp:lastModifiedBy>utente_locale</cp:lastModifiedBy>
  <cp:revision>59</cp:revision>
  <dcterms:created xsi:type="dcterms:W3CDTF">2025-10-17T19:04:02Z</dcterms:created>
  <dcterms:modified xsi:type="dcterms:W3CDTF">2026-02-05T21:40:04Z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0x01010073FE4643D70AB145A4BD098E8A766097</vt:lpwstr>
  </property>
  <property fmtid="{D5CDD505-2E9C-101B-9397-08002B2CF9AE}" pid="3" name="MediaServiceImageTags">
    <vt:lpwstr/>
  </property>
</Properties>
</file>