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4" r:id="rId5"/>
    <p:sldId id="341" r:id="rId6"/>
    <p:sldId id="342" r:id="rId7"/>
    <p:sldId id="335" r:id="rId8"/>
    <p:sldId id="343" r:id="rId9"/>
    <p:sldId id="346" r:id="rId10"/>
    <p:sldId id="285" r:id="rId11"/>
    <p:sldId id="347" r:id="rId12"/>
    <p:sldId id="281" r:id="rId13"/>
    <p:sldId id="338" r:id="rId14"/>
    <p:sldId id="348" r:id="rId15"/>
    <p:sldId id="344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56301" autoAdjust="0"/>
  </p:normalViewPr>
  <p:slideViewPr>
    <p:cSldViewPr snapToGrid="0">
      <p:cViewPr varScale="1">
        <p:scale>
          <a:sx n="37" d="100"/>
          <a:sy n="37" d="100"/>
        </p:scale>
        <p:origin x="1938" y="42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696" y="-8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3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3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usare le due altre funzionalità occorre registrarsi con</a:t>
            </a:r>
            <a:r>
              <a:rPr lang="it-IT" baseline="0" dirty="0"/>
              <a:t> EU login. C’è anche un questionario con dati demografici opzionali (che servirà per un’analisi più accurata dei dati). I dati saranno ovviamente anonimizzati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3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sceglie</a:t>
            </a:r>
            <a:r>
              <a:rPr lang="it-IT" baseline="0" dirty="0"/>
              <a:t> innanzitutto </a:t>
            </a:r>
            <a:r>
              <a:rPr lang="it-IT" dirty="0"/>
              <a:t>l’argomento tra i dieci indicati, di cui l’ultimo onnicomprensivo,</a:t>
            </a:r>
            <a:r>
              <a:rPr lang="it-IT" baseline="0" dirty="0"/>
              <a:t> e volendo si può l</a:t>
            </a:r>
            <a:r>
              <a:rPr lang="it-IT" dirty="0"/>
              <a:t>eggere la documentazione disponibile</a:t>
            </a:r>
            <a:r>
              <a:rPr lang="it-IT" baseline="0" dirty="0"/>
              <a:t> su ciò </a:t>
            </a:r>
            <a:r>
              <a:rPr lang="it-IT" baseline="0" dirty="0" err="1"/>
              <a:t>signfica</a:t>
            </a:r>
            <a:r>
              <a:rPr lang="it-IT" baseline="0" dirty="0"/>
              <a:t> quell’argomento e su ciò che l’UE sta facendo in quella materia in modo da formulare un’opinione informata. Per presentare la propria idea ci sono 5 passaggi</a:t>
            </a:r>
          </a:p>
          <a:p>
            <a:r>
              <a:rPr lang="it-IT" baseline="0" dirty="0"/>
              <a:t>Nuova idea</a:t>
            </a:r>
          </a:p>
          <a:p>
            <a:r>
              <a:rPr lang="it-IT" baseline="0" dirty="0"/>
              <a:t>Scrivere il titolo</a:t>
            </a:r>
          </a:p>
          <a:p>
            <a:r>
              <a:rPr lang="it-IT" baseline="0" dirty="0"/>
              <a:t>Il titolo viene confrontato per verificare se esistono altre idee già presentate su quel tema, si potranno confrontare con le proprie, sottoscrivere o commentare, e comunque scrivere la propria</a:t>
            </a:r>
          </a:p>
          <a:p>
            <a:r>
              <a:rPr lang="it-IT" baseline="0" dirty="0"/>
              <a:t>Completare con categoria, allegati, foto ecc.</a:t>
            </a:r>
          </a:p>
          <a:p>
            <a:r>
              <a:rPr lang="it-IT" baseline="0" dirty="0"/>
              <a:t>Pubblicare</a:t>
            </a:r>
          </a:p>
          <a:p>
            <a:r>
              <a:rPr lang="it-IT" baseline="0" dirty="0"/>
              <a:t>Come detto oltre a pubblicare la propria idea si possono commentare e sottoscrivere quelle degli altri, come un </a:t>
            </a:r>
            <a:r>
              <a:rPr lang="it-IT" baseline="0" dirty="0" err="1"/>
              <a:t>like</a:t>
            </a:r>
            <a:r>
              <a:rPr lang="it-IT" baseline="0" dirty="0"/>
              <a:t> sui social media</a:t>
            </a:r>
          </a:p>
          <a:p>
            <a:r>
              <a:rPr lang="it-IT" baseline="0" dirty="0"/>
              <a:t>Commentare permetterà di interagire a livello transnazionale</a:t>
            </a:r>
          </a:p>
          <a:p>
            <a:r>
              <a:rPr lang="it-IT" b="1" dirty="0">
                <a:solidFill>
                  <a:schemeClr val="tx1"/>
                </a:solidFill>
              </a:rPr>
              <a:t>Moderazione a posteriori</a:t>
            </a:r>
            <a:endParaRPr lang="it-IT" baseline="0" dirty="0"/>
          </a:p>
          <a:p>
            <a:endParaRPr lang="it-IT" baseline="0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guida spiega come essere inclusivi,</a:t>
            </a:r>
            <a:r>
              <a:rPr lang="it-IT" baseline="0" dirty="0"/>
              <a:t> i formati da preferire, veramente passo </a:t>
            </a:r>
            <a:r>
              <a:rPr lang="it-IT" baseline="0" dirty="0" err="1"/>
              <a:t>passo</a:t>
            </a:r>
            <a:r>
              <a:rPr lang="it-IT" baseline="0" dirty="0"/>
              <a:t> </a:t>
            </a:r>
          </a:p>
          <a:p>
            <a:r>
              <a:rPr lang="it-IT" dirty="0"/>
              <a:t>Scegliere argomento e poi compilare scheda</a:t>
            </a:r>
          </a:p>
          <a:p>
            <a:r>
              <a:rPr lang="it-IT" dirty="0"/>
              <a:t>Titolo</a:t>
            </a:r>
            <a:r>
              <a:rPr lang="it-IT" baseline="0" dirty="0"/>
              <a:t> </a:t>
            </a:r>
          </a:p>
          <a:p>
            <a:r>
              <a:rPr lang="it-IT" baseline="0" dirty="0"/>
              <a:t>Descrizione</a:t>
            </a:r>
          </a:p>
          <a:p>
            <a:r>
              <a:rPr lang="it-IT" baseline="0" dirty="0"/>
              <a:t>Tipo di evento (in presenza oppure online/ibrido): mettere in entrambi i casi l’indirizzo perché figuri sulla mappa, nel secondo caso </a:t>
            </a:r>
            <a:r>
              <a:rPr lang="it-IT" baseline="0" dirty="0" err="1"/>
              <a:t>url</a:t>
            </a:r>
            <a:r>
              <a:rPr lang="it-IT" baseline="0" dirty="0"/>
              <a:t> dell’evento online</a:t>
            </a:r>
          </a:p>
          <a:p>
            <a:r>
              <a:rPr lang="it-IT" baseline="0" dirty="0"/>
              <a:t>Scegliere argomento</a:t>
            </a:r>
          </a:p>
          <a:p>
            <a:r>
              <a:rPr lang="it-IT" baseline="0" dirty="0"/>
              <a:t>Indicare come registrarsi</a:t>
            </a:r>
          </a:p>
          <a:p>
            <a:r>
              <a:rPr lang="it-IT" baseline="0" dirty="0"/>
              <a:t>Accettare codice etico, carta della conferenza (rispetto dei valori europei, astenersi da contenuti che incitano all’odio, evitare interessi commerciali, cittadini al centro, </a:t>
            </a:r>
            <a:r>
              <a:rPr lang="it-IT" baseline="0" dirty="0" err="1"/>
              <a:t>inclusività</a:t>
            </a:r>
            <a:r>
              <a:rPr lang="it-IT" baseline="0" dirty="0"/>
              <a:t>, diversità, accessibilità, libertà di parola, lingue, trasparenza, </a:t>
            </a:r>
          </a:p>
          <a:p>
            <a:r>
              <a:rPr lang="it-IT" baseline="0" dirty="0"/>
              <a:t>Cliccare su crea</a:t>
            </a:r>
          </a:p>
          <a:p>
            <a:r>
              <a:rPr lang="it-IT" baseline="0" dirty="0"/>
              <a:t>Dopo l’evento ricordarsi di cliccare su chiudi evento e fare report, che si potrà collegare alle idee emerse</a:t>
            </a:r>
          </a:p>
          <a:p>
            <a:r>
              <a:rPr lang="it-IT" baseline="0" dirty="0"/>
              <a:t>2 campi relazione e idee, nel campo idee selezionare le idee emerse (vanno pubblicate precedentemente come idee e linkate)</a:t>
            </a:r>
          </a:p>
          <a:p>
            <a:r>
              <a:rPr lang="it-IT" baseline="0" dirty="0"/>
              <a:t>Ultimi due passaggi chiudi evento e pubblica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4151" y="4400549"/>
            <a:ext cx="6299200" cy="4284663"/>
          </a:xfrm>
        </p:spPr>
        <p:txBody>
          <a:bodyPr/>
          <a:lstStyle/>
          <a:p>
            <a:r>
              <a:rPr lang="it-IT" dirty="0"/>
              <a:t>L'istituzione di una Conferenza sul futuro dell'Europa era stata inizialmente proposta dal Presidente francese </a:t>
            </a:r>
            <a:r>
              <a:rPr lang="it-IT" dirty="0" err="1"/>
              <a:t>Macron</a:t>
            </a:r>
            <a:r>
              <a:rPr lang="it-IT" dirty="0"/>
              <a:t>, nel marzo del 2019, nel suo contributo «Per un Rinascimento europeo» (Pour une </a:t>
            </a:r>
            <a:r>
              <a:rPr lang="it-IT" dirty="0" err="1"/>
              <a:t>Renaissance</a:t>
            </a:r>
            <a:r>
              <a:rPr lang="it-IT" baseline="0" dirty="0"/>
              <a:t> </a:t>
            </a:r>
            <a:r>
              <a:rPr lang="it-IT" baseline="0" dirty="0" err="1"/>
              <a:t>européenne</a:t>
            </a:r>
            <a:r>
              <a:rPr lang="it-IT" baseline="0" dirty="0"/>
              <a:t>)</a:t>
            </a:r>
            <a:r>
              <a:rPr lang="it-IT" dirty="0"/>
              <a:t>. L’idea è stata poi ripresa e la proposta di una Conferenza sul futuro dell'Europa è stata avanzata dalla Presidente della Commissione europea prima</a:t>
            </a:r>
            <a:r>
              <a:rPr lang="it-IT" baseline="0" dirty="0"/>
              <a:t> dell’inizio del suo mandato</a:t>
            </a:r>
            <a:r>
              <a:rPr lang="it-IT" dirty="0"/>
              <a:t>, con l'obiettivo di promuovere un ruolo attivo dei cittadini europei nella definizione del futuro dell'UE. Negli orientamenti politici del luglio 2019, </a:t>
            </a:r>
            <a:r>
              <a:rPr lang="it-IT" dirty="0" err="1"/>
              <a:t>vdL</a:t>
            </a:r>
            <a:r>
              <a:rPr lang="it-IT" dirty="0"/>
              <a:t> aveva in particolare indicato che: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Conferenza si sarebbe dovuta avviare nel 2020 con una durata di due anni e avrebbe dovuto </a:t>
            </a:r>
            <a:r>
              <a:rPr lang="it-IT" b="1" dirty="0"/>
              <a:t>riunire i cittadini (con un ruolo importante dei giovani), la società civile e le istituzioni europee in qualità di partner paritari</a:t>
            </a:r>
            <a:r>
              <a:rPr lang="it-IT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portata e obiettivi sarebbero stati concordati tra Parlamento, Consiglio e Commissione;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vi sarebbe stato un impegno politico a dar seguito alle decisioni della Conferenza, se opportuno anche mediante un'azione legislativa o eventuali modifiche del trattato.</a:t>
            </a:r>
          </a:p>
          <a:p>
            <a:r>
              <a:rPr lang="it-IT" dirty="0"/>
              <a:t>L'avvio della Conferenza è stato poi rimandato per la pandemia di covid-19 e anche per la necessità delle istituzioni proponenti di trovare una quadra sulla portata, sugli obiettivi e sulla </a:t>
            </a:r>
            <a:r>
              <a:rPr lang="it-IT" dirty="0" err="1"/>
              <a:t>governance</a:t>
            </a:r>
            <a:r>
              <a:rPr lang="en-US" dirty="0"/>
              <a:t>.  </a:t>
            </a:r>
            <a:r>
              <a:rPr lang="en-US" dirty="0" err="1"/>
              <a:t>Finalmente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10 </a:t>
            </a:r>
            <a:r>
              <a:rPr lang="en-US" dirty="0" err="1"/>
              <a:t>marzo</a:t>
            </a:r>
            <a:r>
              <a:rPr lang="en-US" dirty="0"/>
              <a:t> le </a:t>
            </a:r>
            <a:r>
              <a:rPr lang="en-US" dirty="0" err="1"/>
              <a:t>istituzioni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firmato</a:t>
            </a:r>
            <a:r>
              <a:rPr lang="en-US" dirty="0"/>
              <a:t> la </a:t>
            </a:r>
            <a:r>
              <a:rPr lang="en-US" dirty="0" err="1"/>
              <a:t>dichiarazione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è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iniziata</a:t>
            </a:r>
            <a:r>
              <a:rPr lang="en-US" dirty="0"/>
              <a:t> la </a:t>
            </a:r>
            <a:r>
              <a:rPr lang="en-US" dirty="0" err="1"/>
              <a:t>fase</a:t>
            </a:r>
            <a:r>
              <a:rPr lang="en-US" dirty="0"/>
              <a:t> di </a:t>
            </a:r>
            <a:r>
              <a:rPr lang="en-US" dirty="0" err="1"/>
              <a:t>lancio</a:t>
            </a:r>
            <a:r>
              <a:rPr lang="en-US" dirty="0"/>
              <a:t>.</a:t>
            </a:r>
          </a:p>
          <a:p>
            <a:r>
              <a:rPr lang="it-IT" dirty="0"/>
              <a:t>La Conferenza non è un evento ma è un esercizio di democrazia partecipativa dal basso e paneuropea che durerà un anno. L’obiettivo è dare nuovo slancio alla democrazia europea in un momento caratterizzato da crescente </a:t>
            </a:r>
            <a:r>
              <a:rPr lang="it-IT" dirty="0" err="1"/>
              <a:t>misinformazione</a:t>
            </a:r>
            <a:r>
              <a:rPr lang="it-IT" dirty="0"/>
              <a:t> e disinformazione.</a:t>
            </a:r>
          </a:p>
          <a:p>
            <a:pPr lvl="0">
              <a:defRPr/>
            </a:pPr>
            <a:r>
              <a:rPr lang="en-US" dirty="0"/>
              <a:t>Il </a:t>
            </a:r>
            <a:r>
              <a:rPr lang="en-US" dirty="0" err="1"/>
              <a:t>successo</a:t>
            </a:r>
            <a:r>
              <a:rPr lang="en-US" dirty="0"/>
              <a:t> della </a:t>
            </a:r>
            <a:r>
              <a:rPr lang="en-US" dirty="0" err="1"/>
              <a:t>conferenza</a:t>
            </a:r>
            <a:r>
              <a:rPr lang="en-US" dirty="0"/>
              <a:t> </a:t>
            </a:r>
            <a:r>
              <a:rPr lang="en-US" dirty="0" err="1"/>
              <a:t>dipenderà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assicurare</a:t>
            </a:r>
            <a:r>
              <a:rPr lang="en-US" dirty="0"/>
              <a:t> la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partecipazione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in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paese</a:t>
            </a:r>
            <a:r>
              <a:rPr lang="en-US" dirty="0"/>
              <a:t> </a:t>
            </a:r>
            <a:r>
              <a:rPr lang="en-US" dirty="0" err="1"/>
              <a:t>europeo</a:t>
            </a:r>
            <a:r>
              <a:rPr lang="en-US" dirty="0"/>
              <a:t>, con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giovani</a:t>
            </a:r>
            <a:r>
              <a:rPr lang="en-US" dirty="0"/>
              <a:t> e a chi </a:t>
            </a:r>
            <a:r>
              <a:rPr lang="en-US" dirty="0" err="1"/>
              <a:t>normalmente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sente</a:t>
            </a:r>
            <a:r>
              <a:rPr lang="en-US" dirty="0"/>
              <a:t> </a:t>
            </a:r>
            <a:r>
              <a:rPr lang="en-US" dirty="0" err="1"/>
              <a:t>lontano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questioni</a:t>
            </a:r>
            <a:r>
              <a:rPr lang="en-US" dirty="0"/>
              <a:t> </a:t>
            </a:r>
            <a:r>
              <a:rPr lang="en-US" dirty="0" err="1"/>
              <a:t>europee</a:t>
            </a:r>
            <a:r>
              <a:rPr lang="en-US" dirty="0"/>
              <a:t>.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1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4348956"/>
            <a:ext cx="6216650" cy="467439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 </a:t>
            </a:r>
            <a:r>
              <a:rPr lang="en-US" dirty="0" err="1">
                <a:solidFill>
                  <a:srgbClr val="FF0000"/>
                </a:solidFill>
              </a:rPr>
              <a:t>forme</a:t>
            </a:r>
            <a:r>
              <a:rPr lang="en-US" dirty="0">
                <a:solidFill>
                  <a:srgbClr val="FF0000"/>
                </a:solidFill>
              </a:rPr>
              <a:t> della </a:t>
            </a:r>
            <a:r>
              <a:rPr lang="en-US" dirty="0" err="1">
                <a:solidFill>
                  <a:srgbClr val="FF0000"/>
                </a:solidFill>
              </a:rPr>
              <a:t>partecipazione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ossia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elementi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costitutivi</a:t>
            </a:r>
            <a:r>
              <a:rPr lang="en-US" dirty="0">
                <a:solidFill>
                  <a:srgbClr val="FF0000"/>
                </a:solidFill>
              </a:rPr>
              <a:t> della </a:t>
            </a:r>
            <a:r>
              <a:rPr lang="en-US" dirty="0" err="1">
                <a:solidFill>
                  <a:srgbClr val="FF0000"/>
                </a:solidFill>
              </a:rPr>
              <a:t>conferenza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sono</a:t>
            </a:r>
            <a:r>
              <a:rPr lang="en-US" dirty="0">
                <a:solidFill>
                  <a:srgbClr val="FF0000"/>
                </a:solidFill>
              </a:rPr>
              <a:t> 4</a:t>
            </a:r>
          </a:p>
          <a:p>
            <a:endParaRPr lang="it-I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Piattaforma digitale multilingue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cuore pulsante della conferenza per partecipare a eventi organizzare eventi e dove i cittadini potranno condividere idee e inviare contributi online che saranno raccolti, analizzati, monitorati e pubblicati nel corso dell'intera Conferenza.</a:t>
            </a:r>
          </a:p>
          <a:p>
            <a:pPr algn="just">
              <a:spcBef>
                <a:spcPts val="600"/>
              </a:spcBef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Eventi decentrati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ossia eventi virtuali, in presenza e ibridi organizzati da cittadini e organizzazioni come anche da autorità nazionali, regionali e locali di tutta Europa.</a:t>
            </a:r>
          </a:p>
          <a:p>
            <a:pPr algn="just">
              <a:spcBef>
                <a:spcPts val="600"/>
              </a:spcBef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europei di cittadini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cui saranno discussi vari argomenti e proposte; saranno convocati dalle istituzioni e saranno rappresentativi in termini di origine geografica, genere, età, contesto socioeconomico e/o livello di istruzione. </a:t>
            </a:r>
            <a:r>
              <a:rPr lang="it-IT" dirty="0"/>
              <a:t>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aranno costituiti da</a:t>
            </a:r>
            <a:r>
              <a:rPr lang="it-IT" dirty="0"/>
              <a:t> 200 cittadini, con almeno una donna e un uomo per ogni Stato membro. I cittadini saranno scelti a sorte per creare dei gruppi rappresentativi della diversità dell'UE per origine geografica, genere, età, background socioeconomico e livello di istruzione. I giovani tra i 16 e i 25 anni costituiranno un terzo di ogni panel. Ciascuno Stato e ciascuna istituzione può organizzare ulteriori eventi, in linea con le proprie specificità nazionali o istituzionali, e fornire ulteriori contributi alla conferenza, quali panel di cittadini a livello nazionale o eventi tematici che raccolgano i contributi di diversi panel;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Sessione plenaria della Conferenza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garantirà che le raccomandazioni dei panel di cittadini a livello nazionale ed europeo, raggruppate per temi, siano discusse senza un esito prestabilito e senza limitare il campo di applicazione a settori d'intervento predefiniti. Sarà composta da rappresentanti delle 3 istituzioni, di tutti i parlamenti nazionali e da cittadini. Saranno rappresentati anche il Comitato delle regioni e il Comitato economico e sociale, le parti sociali e la società civile. Possono essere invitati rappresentanti delle principali parti interessate. Il comitato esecutivo trarrà le conclusioni della sessione plenaria della Conferenza e provvederà alla loro pubblicazione.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Presidenza </a:t>
            </a:r>
            <a:r>
              <a:rPr lang="en-GB" dirty="0" err="1"/>
              <a:t>congiunta</a:t>
            </a:r>
            <a:r>
              <a:rPr lang="en-GB" dirty="0"/>
              <a:t>: </a:t>
            </a:r>
            <a:r>
              <a:rPr lang="en-GB" dirty="0" err="1"/>
              <a:t>presidenti</a:t>
            </a:r>
            <a:r>
              <a:rPr lang="en-GB" dirty="0"/>
              <a:t> di </a:t>
            </a:r>
            <a:r>
              <a:rPr lang="en-GB" dirty="0" err="1"/>
              <a:t>Parlamento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, </a:t>
            </a:r>
            <a:r>
              <a:rPr lang="en-GB" dirty="0" err="1"/>
              <a:t>Consiglio</a:t>
            </a:r>
            <a:r>
              <a:rPr lang="en-GB" dirty="0"/>
              <a:t> </a:t>
            </a:r>
            <a:r>
              <a:rPr lang="en-GB" dirty="0" err="1"/>
              <a:t>dell’Unione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 e </a:t>
            </a:r>
            <a:r>
              <a:rPr lang="en-GB" dirty="0" err="1"/>
              <a:t>Commissione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 </a:t>
            </a:r>
          </a:p>
          <a:p>
            <a:r>
              <a:rPr lang="fr-FR" dirty="0"/>
              <a:t>La </a:t>
            </a:r>
            <a:r>
              <a:rPr lang="fr-FR" dirty="0" err="1"/>
              <a:t>presidenza</a:t>
            </a:r>
            <a:r>
              <a:rPr lang="fr-FR" dirty="0"/>
              <a:t> </a:t>
            </a:r>
            <a:r>
              <a:rPr lang="fr-FR" dirty="0" err="1"/>
              <a:t>congiunta</a:t>
            </a:r>
            <a:r>
              <a:rPr lang="fr-FR" dirty="0"/>
              <a:t> è </a:t>
            </a:r>
            <a:r>
              <a:rPr lang="fr-FR" dirty="0" err="1"/>
              <a:t>assistita</a:t>
            </a:r>
            <a:r>
              <a:rPr lang="fr-FR" dirty="0"/>
              <a:t> da un </a:t>
            </a:r>
            <a:r>
              <a:rPr lang="fr-FR" dirty="0" err="1"/>
              <a:t>comitato</a:t>
            </a:r>
            <a:r>
              <a:rPr lang="fr-FR" dirty="0"/>
              <a:t> </a:t>
            </a:r>
            <a:r>
              <a:rPr lang="fr-FR" dirty="0" err="1"/>
              <a:t>esecutivo</a:t>
            </a:r>
            <a:r>
              <a:rPr lang="fr-FR" dirty="0"/>
              <a:t> </a:t>
            </a:r>
            <a:r>
              <a:rPr lang="fr-FR" dirty="0" err="1"/>
              <a:t>composto</a:t>
            </a:r>
            <a:r>
              <a:rPr lang="fr-FR" dirty="0"/>
              <a:t> da 9 </a:t>
            </a:r>
            <a:r>
              <a:rPr lang="fr-FR" dirty="0" err="1"/>
              <a:t>membri</a:t>
            </a:r>
            <a:r>
              <a:rPr lang="fr-FR" dirty="0"/>
              <a:t>  - 3 per </a:t>
            </a:r>
            <a:r>
              <a:rPr lang="fr-FR" dirty="0" err="1"/>
              <a:t>istituzione</a:t>
            </a:r>
            <a:r>
              <a:rPr lang="fr-FR" dirty="0"/>
              <a:t> – e 4 </a:t>
            </a:r>
            <a:r>
              <a:rPr lang="fr-FR" dirty="0" err="1"/>
              <a:t>osservatori</a:t>
            </a:r>
            <a:r>
              <a:rPr lang="fr-FR" dirty="0"/>
              <a:t>. Il</a:t>
            </a:r>
            <a:r>
              <a:rPr lang="fr-FR" baseline="0" dirty="0"/>
              <a:t> </a:t>
            </a:r>
            <a:r>
              <a:rPr lang="fr-FR" baseline="0" dirty="0" err="1"/>
              <a:t>comitato</a:t>
            </a:r>
            <a:r>
              <a:rPr lang="fr-FR" baseline="0" dirty="0"/>
              <a:t> si è </a:t>
            </a:r>
            <a:r>
              <a:rPr lang="fr-FR" baseline="0" dirty="0" err="1"/>
              <a:t>riunito</a:t>
            </a:r>
            <a:r>
              <a:rPr lang="fr-FR" baseline="0" dirty="0"/>
              <a:t> </a:t>
            </a:r>
            <a:r>
              <a:rPr lang="fr-FR" baseline="0" dirty="0" err="1"/>
              <a:t>finora</a:t>
            </a:r>
            <a:r>
              <a:rPr lang="fr-FR" baseline="0" dirty="0"/>
              <a:t> 3 volte per </a:t>
            </a:r>
            <a:r>
              <a:rPr lang="fr-FR" baseline="0" dirty="0" err="1"/>
              <a:t>decidere</a:t>
            </a:r>
            <a:r>
              <a:rPr lang="fr-FR" baseline="0" dirty="0"/>
              <a:t> la </a:t>
            </a:r>
            <a:r>
              <a:rPr lang="fr-FR" baseline="0" dirty="0" err="1"/>
              <a:t>struttura</a:t>
            </a:r>
            <a:r>
              <a:rPr lang="fr-FR" baseline="0" dirty="0"/>
              <a:t> della </a:t>
            </a:r>
            <a:r>
              <a:rPr lang="fr-FR" baseline="0" dirty="0" err="1"/>
              <a:t>piattaforma</a:t>
            </a:r>
            <a:r>
              <a:rPr lang="fr-FR" baseline="0" dirty="0"/>
              <a:t>, l’</a:t>
            </a:r>
            <a:r>
              <a:rPr lang="fr-FR" baseline="0" dirty="0" err="1"/>
              <a:t>evento</a:t>
            </a:r>
            <a:r>
              <a:rPr lang="fr-FR" baseline="0" dirty="0"/>
              <a:t> di </a:t>
            </a:r>
            <a:r>
              <a:rPr lang="fr-FR" baseline="0" dirty="0" err="1"/>
              <a:t>lancio</a:t>
            </a:r>
            <a:r>
              <a:rPr lang="fr-FR" baseline="0" dirty="0"/>
              <a:t> </a:t>
            </a:r>
            <a:r>
              <a:rPr lang="fr-FR" baseline="0" dirty="0" err="1"/>
              <a:t>del</a:t>
            </a:r>
            <a:r>
              <a:rPr lang="fr-FR" baseline="0" dirty="0"/>
              <a:t> 9 </a:t>
            </a:r>
            <a:r>
              <a:rPr lang="fr-FR" baseline="0" dirty="0" err="1"/>
              <a:t>maggio</a:t>
            </a:r>
            <a:r>
              <a:rPr lang="fr-FR" baseline="0" dirty="0"/>
              <a:t>, la </a:t>
            </a:r>
            <a:r>
              <a:rPr lang="fr-FR" baseline="0" dirty="0" err="1"/>
              <a:t>composizione</a:t>
            </a:r>
            <a:r>
              <a:rPr lang="fr-FR" baseline="0" dirty="0"/>
              <a:t> dei panel dei </a:t>
            </a:r>
            <a:r>
              <a:rPr lang="fr-FR" baseline="0" dirty="0" err="1"/>
              <a:t>cittadini</a:t>
            </a:r>
            <a:r>
              <a:rPr lang="fr-FR" dirty="0"/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3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</a:t>
            </a:r>
            <a:r>
              <a:rPr lang="en-GB" dirty="0" err="1"/>
              <a:t>detto</a:t>
            </a:r>
            <a:r>
              <a:rPr lang="en-GB" dirty="0"/>
              <a:t> la </a:t>
            </a:r>
            <a:r>
              <a:rPr lang="en-GB" dirty="0" err="1"/>
              <a:t>Conferenza</a:t>
            </a:r>
            <a:r>
              <a:rPr lang="en-GB" dirty="0"/>
              <a:t> è </a:t>
            </a:r>
            <a:r>
              <a:rPr lang="en-GB" dirty="0" err="1"/>
              <a:t>stata</a:t>
            </a:r>
            <a:r>
              <a:rPr lang="en-GB" dirty="0"/>
              <a:t> </a:t>
            </a:r>
            <a:r>
              <a:rPr lang="en-GB" dirty="0" err="1"/>
              <a:t>menzionata</a:t>
            </a:r>
            <a:r>
              <a:rPr lang="en-GB" baseline="0" dirty="0"/>
              <a:t> per la prima </a:t>
            </a:r>
            <a:r>
              <a:rPr lang="en-GB" baseline="0" dirty="0" err="1"/>
              <a:t>volta</a:t>
            </a:r>
            <a:r>
              <a:rPr lang="en-GB" baseline="0" dirty="0"/>
              <a:t> </a:t>
            </a:r>
            <a:r>
              <a:rPr lang="en-GB" baseline="0" dirty="0" err="1"/>
              <a:t>negli</a:t>
            </a:r>
            <a:r>
              <a:rPr lang="en-GB" baseline="0" dirty="0"/>
              <a:t> </a:t>
            </a:r>
            <a:r>
              <a:rPr lang="en-GB" baseline="0" dirty="0" err="1"/>
              <a:t>orientamenti</a:t>
            </a:r>
            <a:r>
              <a:rPr lang="en-GB" baseline="0" dirty="0"/>
              <a:t> </a:t>
            </a:r>
            <a:r>
              <a:rPr lang="en-GB" baseline="0" dirty="0" err="1"/>
              <a:t>politici</a:t>
            </a:r>
            <a:r>
              <a:rPr lang="en-GB" baseline="0" dirty="0"/>
              <a:t> della president </a:t>
            </a:r>
            <a:r>
              <a:rPr lang="en-GB" baseline="0" dirty="0" err="1"/>
              <a:t>vdL</a:t>
            </a:r>
            <a:r>
              <a:rPr lang="en-GB" baseline="0" dirty="0"/>
              <a:t> a </a:t>
            </a:r>
            <a:r>
              <a:rPr lang="en-GB" baseline="0" dirty="0" err="1"/>
              <a:t>luglio</a:t>
            </a:r>
            <a:r>
              <a:rPr lang="en-GB" baseline="0" dirty="0"/>
              <a:t> 2019 e poi </a:t>
            </a:r>
            <a:r>
              <a:rPr lang="en-GB" baseline="0" dirty="0" err="1"/>
              <a:t>c’è</a:t>
            </a:r>
            <a:r>
              <a:rPr lang="en-GB" baseline="0" dirty="0"/>
              <a:t> </a:t>
            </a:r>
            <a:r>
              <a:rPr lang="en-GB" baseline="0" dirty="0" err="1"/>
              <a:t>voluto</a:t>
            </a:r>
            <a:r>
              <a:rPr lang="en-GB" baseline="0" dirty="0"/>
              <a:t> </a:t>
            </a:r>
            <a:r>
              <a:rPr lang="en-GB" baseline="0" dirty="0" err="1"/>
              <a:t>molto</a:t>
            </a:r>
            <a:r>
              <a:rPr lang="en-GB" baseline="0" dirty="0"/>
              <a:t> tempo </a:t>
            </a:r>
            <a:r>
              <a:rPr lang="en-GB" baseline="0" dirty="0" err="1"/>
              <a:t>perché</a:t>
            </a:r>
            <a:r>
              <a:rPr lang="en-GB" baseline="0" dirty="0"/>
              <a:t> le </a:t>
            </a:r>
            <a:r>
              <a:rPr lang="en-GB" baseline="0" dirty="0" err="1"/>
              <a:t>istituzioni</a:t>
            </a:r>
            <a:r>
              <a:rPr lang="en-GB" baseline="0" dirty="0"/>
              <a:t> </a:t>
            </a:r>
            <a:r>
              <a:rPr lang="en-GB" baseline="0" dirty="0" err="1"/>
              <a:t>concordassero</a:t>
            </a:r>
            <a:r>
              <a:rPr lang="en-GB" baseline="0" dirty="0"/>
              <a:t> </a:t>
            </a:r>
            <a:r>
              <a:rPr lang="en-GB" baseline="0" dirty="0" err="1"/>
              <a:t>sulle</a:t>
            </a:r>
            <a:r>
              <a:rPr lang="en-GB" baseline="0" dirty="0"/>
              <a:t> </a:t>
            </a:r>
            <a:r>
              <a:rPr lang="en-GB" baseline="0" dirty="0" err="1"/>
              <a:t>modalità</a:t>
            </a:r>
            <a:r>
              <a:rPr lang="en-GB" baseline="0" dirty="0"/>
              <a:t> di </a:t>
            </a:r>
            <a:r>
              <a:rPr lang="en-GB" baseline="0" dirty="0" err="1"/>
              <a:t>avvio</a:t>
            </a:r>
            <a:endParaRPr lang="en-GB" baseline="0" dirty="0"/>
          </a:p>
          <a:p>
            <a:r>
              <a:rPr lang="en-GB" baseline="0" dirty="0"/>
              <a:t>10 </a:t>
            </a:r>
            <a:r>
              <a:rPr lang="en-GB" baseline="0" dirty="0" err="1"/>
              <a:t>marzo</a:t>
            </a:r>
            <a:r>
              <a:rPr lang="en-GB" baseline="0" dirty="0"/>
              <a:t> 2021 – firma della </a:t>
            </a:r>
            <a:r>
              <a:rPr lang="en-GB" baseline="0" dirty="0" err="1"/>
              <a:t>dichiarazione</a:t>
            </a:r>
            <a:r>
              <a:rPr lang="en-GB" baseline="0" dirty="0"/>
              <a:t> </a:t>
            </a:r>
            <a:r>
              <a:rPr lang="en-GB" baseline="0" dirty="0" err="1"/>
              <a:t>comune</a:t>
            </a:r>
            <a:endParaRPr lang="en-GB" baseline="0" dirty="0"/>
          </a:p>
          <a:p>
            <a:r>
              <a:rPr lang="en-GB" dirty="0"/>
              <a:t>24 </a:t>
            </a:r>
            <a:r>
              <a:rPr lang="en-GB" dirty="0" err="1"/>
              <a:t>marzo</a:t>
            </a:r>
            <a:r>
              <a:rPr lang="en-GB" dirty="0"/>
              <a:t> 2021 –</a:t>
            </a:r>
            <a:r>
              <a:rPr lang="en-GB" baseline="0" dirty="0"/>
              <a:t> </a:t>
            </a:r>
            <a:r>
              <a:rPr lang="en-GB" baseline="0" dirty="0" err="1"/>
              <a:t>avvio</a:t>
            </a:r>
            <a:r>
              <a:rPr lang="en-GB" baseline="0" dirty="0"/>
              <a:t> </a:t>
            </a:r>
            <a:r>
              <a:rPr lang="en-GB" baseline="0" dirty="0" err="1"/>
              <a:t>lavori</a:t>
            </a:r>
            <a:r>
              <a:rPr lang="en-GB" baseline="0" dirty="0"/>
              <a:t> </a:t>
            </a:r>
            <a:r>
              <a:rPr lang="en-GB" baseline="0" dirty="0" err="1"/>
              <a:t>comitato</a:t>
            </a:r>
            <a:r>
              <a:rPr lang="en-GB" baseline="0" dirty="0"/>
              <a:t> </a:t>
            </a:r>
            <a:r>
              <a:rPr lang="en-GB" baseline="0" dirty="0" err="1"/>
              <a:t>esecutivo</a:t>
            </a:r>
            <a:endParaRPr lang="en-GB" dirty="0"/>
          </a:p>
          <a:p>
            <a:r>
              <a:rPr lang="en-GB" dirty="0"/>
              <a:t>19 </a:t>
            </a:r>
            <a:r>
              <a:rPr lang="en-GB" dirty="0" err="1"/>
              <a:t>aprile</a:t>
            </a:r>
            <a:r>
              <a:rPr lang="en-GB" dirty="0"/>
              <a:t> 2021 </a:t>
            </a:r>
            <a:r>
              <a:rPr lang="en-GB" dirty="0" err="1"/>
              <a:t>avvio</a:t>
            </a:r>
            <a:r>
              <a:rPr lang="en-GB" dirty="0"/>
              <a:t> della </a:t>
            </a:r>
            <a:r>
              <a:rPr lang="en-GB" dirty="0" err="1"/>
              <a:t>Piattaforma</a:t>
            </a:r>
            <a:r>
              <a:rPr lang="en-GB" dirty="0"/>
              <a:t> </a:t>
            </a:r>
          </a:p>
          <a:p>
            <a:r>
              <a:rPr lang="en-GB" dirty="0"/>
              <a:t>9</a:t>
            </a:r>
            <a:r>
              <a:rPr lang="en-GB" baseline="0" dirty="0"/>
              <a:t> </a:t>
            </a:r>
            <a:r>
              <a:rPr lang="en-GB" baseline="0" dirty="0" err="1"/>
              <a:t>maggio</a:t>
            </a:r>
            <a:r>
              <a:rPr lang="en-GB" baseline="0" dirty="0"/>
              <a:t> 2021 - </a:t>
            </a:r>
            <a:r>
              <a:rPr lang="en-GB" dirty="0" err="1"/>
              <a:t>Lancio</a:t>
            </a:r>
            <a:r>
              <a:rPr lang="en-GB" dirty="0"/>
              <a:t> </a:t>
            </a:r>
            <a:r>
              <a:rPr lang="en-GB" dirty="0" err="1"/>
              <a:t>ufficiale</a:t>
            </a:r>
            <a:r>
              <a:rPr lang="en-GB" dirty="0"/>
              <a:t> della </a:t>
            </a:r>
            <a:r>
              <a:rPr lang="en-GB" dirty="0" err="1"/>
              <a:t>conferenza</a:t>
            </a:r>
            <a:r>
              <a:rPr lang="en-GB" dirty="0"/>
              <a:t> a </a:t>
            </a:r>
            <a:r>
              <a:rPr lang="en-GB" dirty="0" err="1"/>
              <a:t>Strasburgo</a:t>
            </a:r>
            <a:r>
              <a:rPr lang="en-GB" dirty="0"/>
              <a:t> in </a:t>
            </a:r>
            <a:r>
              <a:rPr lang="en-GB" dirty="0" err="1"/>
              <a:t>occasione</a:t>
            </a:r>
            <a:r>
              <a:rPr lang="en-GB" dirty="0"/>
              <a:t> della </a:t>
            </a:r>
            <a:r>
              <a:rPr lang="en-GB" dirty="0" err="1"/>
              <a:t>festa</a:t>
            </a:r>
            <a:r>
              <a:rPr lang="en-GB" dirty="0"/>
              <a:t> </a:t>
            </a:r>
            <a:r>
              <a:rPr lang="en-GB" dirty="0" err="1"/>
              <a:t>dell’Europa</a:t>
            </a:r>
            <a:r>
              <a:rPr lang="en-GB" dirty="0"/>
              <a:t>.</a:t>
            </a:r>
          </a:p>
          <a:p>
            <a:r>
              <a:rPr lang="en-GB" dirty="0"/>
              <a:t>La prima </a:t>
            </a:r>
            <a:r>
              <a:rPr lang="en-GB" dirty="0" err="1"/>
              <a:t>sessione</a:t>
            </a:r>
            <a:r>
              <a:rPr lang="en-GB" dirty="0"/>
              <a:t> </a:t>
            </a:r>
            <a:r>
              <a:rPr lang="en-GB" dirty="0" err="1"/>
              <a:t>plenaria</a:t>
            </a:r>
            <a:r>
              <a:rPr lang="en-GB" baseline="0" dirty="0"/>
              <a:t> </a:t>
            </a:r>
            <a:r>
              <a:rPr lang="en-GB" baseline="0" dirty="0" err="1"/>
              <a:t>dovrebbe</a:t>
            </a:r>
            <a:r>
              <a:rPr lang="en-GB" baseline="0" dirty="0"/>
              <a:t> </a:t>
            </a:r>
            <a:r>
              <a:rPr lang="en-GB" baseline="0" dirty="0" err="1"/>
              <a:t>tenersi</a:t>
            </a:r>
            <a:r>
              <a:rPr lang="en-GB" baseline="0" dirty="0"/>
              <a:t> a </a:t>
            </a:r>
            <a:r>
              <a:rPr lang="en-GB" baseline="0" dirty="0" err="1"/>
              <a:t>giugno</a:t>
            </a:r>
            <a:r>
              <a:rPr lang="en-GB" baseline="0" dirty="0"/>
              <a:t> </a:t>
            </a:r>
          </a:p>
          <a:p>
            <a:r>
              <a:rPr lang="en-GB" dirty="0"/>
              <a:t>La </a:t>
            </a:r>
            <a:r>
              <a:rPr lang="en-GB" dirty="0" err="1"/>
              <a:t>Conferenza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raggiungere</a:t>
            </a:r>
            <a:r>
              <a:rPr lang="en-GB" dirty="0"/>
              <a:t> le sue conclusion </a:t>
            </a:r>
            <a:r>
              <a:rPr lang="en-GB" dirty="0" err="1"/>
              <a:t>entro</a:t>
            </a:r>
            <a:r>
              <a:rPr lang="en-GB" dirty="0"/>
              <a:t> la primavera del 2022 (Presidenza </a:t>
            </a:r>
            <a:r>
              <a:rPr lang="en-GB" dirty="0" err="1"/>
              <a:t>francese</a:t>
            </a:r>
            <a:r>
              <a:rPr lang="en-GB" dirty="0"/>
              <a:t> del </a:t>
            </a:r>
            <a:r>
              <a:rPr lang="en-GB" dirty="0" err="1"/>
              <a:t>Consiglio</a:t>
            </a:r>
            <a:r>
              <a:rPr lang="en-GB" dirty="0"/>
              <a:t> </a:t>
            </a:r>
            <a:r>
              <a:rPr lang="en-GB" dirty="0" err="1"/>
              <a:t>dell’Unione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438649"/>
            <a:ext cx="6330950" cy="45386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 </a:t>
            </a:r>
            <a:r>
              <a:rPr lang="fr-FR" dirty="0" err="1"/>
              <a:t>cittadini</a:t>
            </a:r>
            <a:r>
              <a:rPr lang="fr-FR" dirty="0"/>
              <a:t> </a:t>
            </a:r>
            <a:r>
              <a:rPr lang="fr-FR" dirty="0" err="1"/>
              <a:t>possono</a:t>
            </a:r>
            <a:r>
              <a:rPr lang="fr-FR" dirty="0"/>
              <a:t> </a:t>
            </a:r>
            <a:r>
              <a:rPr lang="fr-FR" dirty="0" err="1"/>
              <a:t>contribuire</a:t>
            </a:r>
            <a:r>
              <a:rPr lang="fr-FR" dirty="0"/>
              <a:t> al </a:t>
            </a:r>
            <a:r>
              <a:rPr lang="fr-FR" dirty="0" err="1"/>
              <a:t>dibattito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futuro</a:t>
            </a:r>
            <a:r>
              <a:rPr lang="fr-FR" dirty="0"/>
              <a:t> </a:t>
            </a:r>
            <a:r>
              <a:rPr lang="fr-FR" dirty="0" err="1"/>
              <a:t>dell’Europa</a:t>
            </a:r>
            <a:r>
              <a:rPr lang="fr-FR" baseline="0" dirty="0"/>
              <a:t> </a:t>
            </a:r>
            <a:r>
              <a:rPr lang="fr-FR" baseline="0" dirty="0" err="1"/>
              <a:t>attraverso</a:t>
            </a:r>
            <a:r>
              <a:rPr lang="fr-FR" baseline="0" dirty="0"/>
              <a:t> </a:t>
            </a:r>
            <a:r>
              <a:rPr lang="fr-FR" baseline="0" dirty="0" err="1"/>
              <a:t>una</a:t>
            </a:r>
            <a:r>
              <a:rPr lang="fr-FR" baseline="0" dirty="0"/>
              <a:t> </a:t>
            </a:r>
            <a:r>
              <a:rPr lang="fr-FR" baseline="0" dirty="0" err="1"/>
              <a:t>piattaforma</a:t>
            </a:r>
            <a:r>
              <a:rPr lang="fr-FR" baseline="0" dirty="0"/>
              <a:t> digitale multilingue online dal 19 </a:t>
            </a:r>
            <a:r>
              <a:rPr lang="fr-FR" baseline="0" dirty="0" err="1"/>
              <a:t>aprile</a:t>
            </a:r>
            <a:r>
              <a:rPr lang="fr-FR" baseline="0" dirty="0"/>
              <a:t>. È il polo centrale della </a:t>
            </a:r>
            <a:r>
              <a:rPr lang="fr-FR" baseline="0" dirty="0" err="1"/>
              <a:t>conferenza</a:t>
            </a:r>
            <a:r>
              <a:rPr lang="fr-FR" baseline="0" dirty="0"/>
              <a:t> e consente </a:t>
            </a:r>
            <a:r>
              <a:rPr lang="fr-FR" baseline="0" dirty="0" err="1"/>
              <a:t>agli</a:t>
            </a:r>
            <a:r>
              <a:rPr lang="fr-FR" baseline="0" dirty="0"/>
              <a:t> </a:t>
            </a:r>
            <a:r>
              <a:rPr lang="fr-FR" baseline="0" dirty="0" err="1"/>
              <a:t>europei</a:t>
            </a:r>
            <a:r>
              <a:rPr lang="fr-FR" baseline="0" dirty="0"/>
              <a:t> di </a:t>
            </a:r>
            <a:r>
              <a:rPr lang="fr-FR" baseline="0" dirty="0" err="1"/>
              <a:t>proporre</a:t>
            </a:r>
            <a:r>
              <a:rPr lang="fr-FR" baseline="0" dirty="0"/>
              <a:t> le </a:t>
            </a:r>
            <a:r>
              <a:rPr lang="fr-FR" baseline="0" dirty="0" err="1"/>
              <a:t>loro</a:t>
            </a:r>
            <a:r>
              <a:rPr lang="fr-FR" baseline="0" dirty="0"/>
              <a:t> </a:t>
            </a:r>
            <a:r>
              <a:rPr lang="fr-FR" baseline="0" dirty="0" err="1"/>
              <a:t>idee</a:t>
            </a:r>
            <a:r>
              <a:rPr lang="fr-FR" baseline="0" dirty="0"/>
              <a:t>, di </a:t>
            </a:r>
            <a:r>
              <a:rPr lang="fr-FR" baseline="0" dirty="0" err="1"/>
              <a:t>commentare</a:t>
            </a:r>
            <a:r>
              <a:rPr lang="fr-FR" baseline="0" dirty="0"/>
              <a:t> quelle </a:t>
            </a:r>
            <a:r>
              <a:rPr lang="fr-FR" baseline="0" dirty="0" err="1"/>
              <a:t>degli</a:t>
            </a:r>
            <a:r>
              <a:rPr lang="fr-FR" baseline="0" dirty="0"/>
              <a:t> </a:t>
            </a:r>
            <a:r>
              <a:rPr lang="fr-FR" baseline="0" dirty="0" err="1"/>
              <a:t>altri</a:t>
            </a:r>
            <a:r>
              <a:rPr lang="fr-FR" baseline="0" dirty="0"/>
              <a:t>, di </a:t>
            </a:r>
            <a:r>
              <a:rPr lang="fr-FR" baseline="0" dirty="0" err="1"/>
              <a:t>organizzare</a:t>
            </a:r>
            <a:r>
              <a:rPr lang="fr-FR" baseline="0" dirty="0"/>
              <a:t> </a:t>
            </a:r>
            <a:r>
              <a:rPr lang="fr-FR" baseline="0" dirty="0" err="1"/>
              <a:t>eventi</a:t>
            </a:r>
            <a:r>
              <a:rPr lang="fr-FR" baseline="0" dirty="0"/>
              <a:t> e di </a:t>
            </a:r>
            <a:r>
              <a:rPr lang="fr-FR" baseline="0" dirty="0" err="1"/>
              <a:t>partecipare</a:t>
            </a:r>
            <a:r>
              <a:rPr lang="fr-FR" baseline="0" dirty="0"/>
              <a:t> a </a:t>
            </a:r>
            <a:r>
              <a:rPr lang="fr-FR" baseline="0" dirty="0" err="1"/>
              <a:t>eventi</a:t>
            </a:r>
            <a:r>
              <a:rPr lang="fr-FR" baseline="0" dirty="0"/>
              <a:t> </a:t>
            </a:r>
            <a:r>
              <a:rPr lang="fr-FR" baseline="0" dirty="0" err="1"/>
              <a:t>organizzati</a:t>
            </a:r>
            <a:r>
              <a:rPr lang="fr-FR" baseline="0" dirty="0"/>
              <a:t> da </a:t>
            </a:r>
            <a:r>
              <a:rPr lang="fr-FR" baseline="0" dirty="0" err="1"/>
              <a:t>altri</a:t>
            </a:r>
            <a:r>
              <a:rPr lang="fr-FR" baseline="0" dirty="0"/>
              <a:t>. Permette </a:t>
            </a:r>
            <a:r>
              <a:rPr lang="fr-FR" baseline="0" dirty="0" err="1"/>
              <a:t>inoltre</a:t>
            </a:r>
            <a:r>
              <a:rPr lang="fr-FR" baseline="0" dirty="0"/>
              <a:t> di </a:t>
            </a:r>
            <a:r>
              <a:rPr lang="fr-FR" baseline="0" dirty="0" err="1"/>
              <a:t>avere</a:t>
            </a:r>
            <a:r>
              <a:rPr lang="fr-FR" baseline="0" dirty="0"/>
              <a:t> un </a:t>
            </a:r>
            <a:r>
              <a:rPr lang="fr-FR" baseline="0" dirty="0" err="1"/>
              <a:t>quadro</a:t>
            </a:r>
            <a:r>
              <a:rPr lang="fr-FR" baseline="0" dirty="0"/>
              <a:t> in tempo </a:t>
            </a:r>
            <a:r>
              <a:rPr lang="fr-FR" baseline="0" dirty="0" err="1"/>
              <a:t>reale</a:t>
            </a:r>
            <a:r>
              <a:rPr lang="fr-FR" baseline="0" dirty="0"/>
              <a:t> della </a:t>
            </a:r>
            <a:r>
              <a:rPr lang="fr-FR" baseline="0" dirty="0" err="1"/>
              <a:t>mobilitazione</a:t>
            </a:r>
            <a:r>
              <a:rPr lang="fr-FR" baseline="0" dirty="0"/>
              <a:t> dei </a:t>
            </a:r>
            <a:r>
              <a:rPr lang="fr-FR" baseline="0" dirty="0" err="1"/>
              <a:t>cittadini</a:t>
            </a:r>
            <a:r>
              <a:rPr lang="fr-FR" baseline="0" dirty="0"/>
              <a:t> e delle </a:t>
            </a:r>
            <a:r>
              <a:rPr lang="fr-FR" baseline="0" dirty="0" err="1"/>
              <a:t>loro</a:t>
            </a:r>
            <a:r>
              <a:rPr lang="fr-FR" baseline="0" dirty="0"/>
              <a:t> </a:t>
            </a:r>
            <a:r>
              <a:rPr lang="fr-FR" baseline="0" dirty="0" err="1"/>
              <a:t>proposte</a:t>
            </a:r>
            <a:r>
              <a:rPr lang="fr-FR" baseline="0" dirty="0"/>
              <a:t> in 27 </a:t>
            </a:r>
            <a:r>
              <a:rPr lang="fr-FR" baseline="0" dirty="0" err="1"/>
              <a:t>paesi</a:t>
            </a:r>
            <a:r>
              <a:rPr lang="fr-FR" dirty="0"/>
              <a:t>.</a:t>
            </a:r>
          </a:p>
          <a:p>
            <a:r>
              <a:rPr lang="it-IT" dirty="0"/>
              <a:t>Quali</a:t>
            </a:r>
            <a:r>
              <a:rPr lang="it-IT" baseline="0" dirty="0"/>
              <a:t> sono gli aspetti fondamentali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È la prima nel suo genere, è un progetto unico con un potenziale enorme per promuovere </a:t>
            </a:r>
            <a:r>
              <a:rPr lang="it-IT" dirty="0"/>
              <a:t>dibattiti</a:t>
            </a:r>
            <a:r>
              <a:rPr lang="it-IT" baseline="0" dirty="0"/>
              <a:t> realmente transnazionali tra cittadini. È basata sul software </a:t>
            </a:r>
            <a:r>
              <a:rPr lang="it-IT" baseline="0" dirty="0" err="1"/>
              <a:t>opensource</a:t>
            </a:r>
            <a:r>
              <a:rPr lang="it-IT" baseline="0" dirty="0"/>
              <a:t> </a:t>
            </a:r>
            <a:r>
              <a:rPr lang="it-IT" baseline="0" dirty="0" err="1"/>
              <a:t>Decidim</a:t>
            </a:r>
            <a:r>
              <a:rPr lang="it-IT" baseline="0" dirty="0"/>
              <a:t> sviluppato dal comune di Barcellona con un progetto finanziato dall’UE e ora utilizzato in tutto il mondo., prima volta che è utilizzato su questa scala, integrato sul portale </a:t>
            </a:r>
            <a:r>
              <a:rPr lang="it-IT" baseline="0" dirty="0" err="1"/>
              <a:t>europa</a:t>
            </a:r>
            <a:endParaRPr lang="it-IT" baseline="0" dirty="0"/>
          </a:p>
          <a:p>
            <a:pPr marL="171450" indent="-171450">
              <a:buFontTx/>
              <a:buChar char="-"/>
            </a:pPr>
            <a:r>
              <a:rPr lang="it-IT" baseline="0" dirty="0"/>
              <a:t>È interamente multilingue, grazie alla traduzione automatica messa a disposizione dalla Commissione europea tutte le lingue ufficiali dell’UE sono assicurate e ci sono accordi tecnici per le lingue che non sono lingue ufficiali UE ma hanno uno status speciale in uno stato membro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È </a:t>
            </a:r>
            <a:r>
              <a:rPr lang="it-IT" dirty="0"/>
              <a:t>Interattiva, i cittadini possono formulare</a:t>
            </a:r>
            <a:r>
              <a:rPr lang="it-IT" baseline="0" dirty="0"/>
              <a:t> le loro proposte ma anche commentare e sottoscrivere le proposte presentate da altri cittadini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Accessibile, sicura e trasparente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Prevede una Carta, un codice etico che stabilisce i principi di base per la partecipazione alla conferenza e  una identità visiva comune per tutte le attività della conferenza 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È uno dei 3 pilastri del meccanismo di feedback della conferenza. Ci saranno 3 pilastri per il coinvolgimento dei cittadini: la piattaforma, i panel dei cittadini europei e le sessioni plenarie. Sono tre elementi che interagiranno perché quanto pubblicato sula piattaforma sarà analizzato dagli altri due pilastri, e i risultati degli altri due pilastri saranno pubblicati sulla piattaforma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Dunque con la piattaforma i cittadini sono al centro del processo della conferenza 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link a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pagina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spiega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Conferenza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principali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azioni</a:t>
            </a:r>
            <a:endParaRPr lang="en-US" sz="120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temi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cambiamenti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climatici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salute,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economia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UE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mondo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valori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diritti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digitale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democrazia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migrazione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istruzione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cultura</a:t>
            </a:r>
            <a:r>
              <a: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/Gioventù/sport, </a:t>
            </a:r>
            <a:r>
              <a:rPr lang="en-US" sz="120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altro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3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3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partecipare agli eventi e leggere ciò</a:t>
            </a:r>
            <a:r>
              <a:rPr lang="it-IT" baseline="0" dirty="0"/>
              <a:t> che viene pubblicato, comprese le idee altrui, non è necessario registrarsi.</a:t>
            </a:r>
          </a:p>
          <a:p>
            <a:r>
              <a:rPr lang="it-IT" baseline="0" dirty="0"/>
              <a:t>È invece necessario registrarsi se si vuole pubblicare la propria idea sulla piattaforma oppure se si vuole organizzare un evento nell’ambito della Conferenza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0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tracesnt-help/Content/C_EU%20login/create-a-new-EU-login-account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u.europa.eu/?locale=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ebgate.ec.europa.eu/cas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9029" cy="6902639"/>
          </a:xfrm>
        </p:spPr>
      </p:pic>
    </p:spTree>
    <p:extLst>
      <p:ext uri="{BB962C8B-B14F-4D97-AF65-F5344CB8AC3E}">
        <p14:creationId xmlns:p14="http://schemas.microsoft.com/office/powerpoint/2010/main" val="218449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16164" y="1517153"/>
            <a:ext cx="5694804" cy="4960766"/>
          </a:xfrm>
        </p:spPr>
        <p:txBody>
          <a:bodyPr/>
          <a:lstStyle/>
          <a:p>
            <a:pPr marL="342900" lvl="1" indent="-342900">
              <a:spcAft>
                <a:spcPct val="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Mappa</a:t>
            </a:r>
            <a:r>
              <a:rPr lang="en-US" sz="2400" dirty="0">
                <a:latin typeface="+mj-lt"/>
                <a:ea typeface="+mj-ea"/>
                <a:cs typeface="+mj-cs"/>
              </a:rPr>
              <a:t> di </a:t>
            </a:r>
            <a:r>
              <a:rPr lang="en-US" sz="2400" dirty="0" err="1">
                <a:latin typeface="+mj-lt"/>
                <a:ea typeface="+mj-ea"/>
                <a:cs typeface="+mj-cs"/>
              </a:rPr>
              <a:t>tutti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gli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eventi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registrati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>
              <a:spcAft>
                <a:spcPct val="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>
              <a:spcAft>
                <a:spcPct val="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Eventi online, in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presenza</a:t>
            </a:r>
            <a:r>
              <a:rPr lang="en-US" sz="2400" dirty="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ibridi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>
              <a:spcAft>
                <a:spcPct val="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r>
              <a:rPr lang="en-US" dirty="0">
                <a:latin typeface="+mj-lt"/>
                <a:ea typeface="+mj-ea"/>
                <a:cs typeface="+mj-cs"/>
              </a:rPr>
              <a:t>Le </a:t>
            </a:r>
            <a:r>
              <a:rPr lang="en-US" dirty="0" err="1">
                <a:latin typeface="+mj-lt"/>
                <a:ea typeface="+mj-ea"/>
                <a:cs typeface="+mj-cs"/>
              </a:rPr>
              <a:t>schede</a:t>
            </a:r>
            <a:r>
              <a:rPr lang="en-US" dirty="0">
                <a:latin typeface="+mj-lt"/>
                <a:ea typeface="+mj-ea"/>
                <a:cs typeface="+mj-cs"/>
              </a:rPr>
              <a:t> relative </a:t>
            </a:r>
            <a:r>
              <a:rPr lang="en-US" dirty="0" err="1">
                <a:latin typeface="+mj-lt"/>
                <a:ea typeface="+mj-ea"/>
                <a:cs typeface="+mj-cs"/>
              </a:rPr>
              <a:t>agli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eventi</a:t>
            </a:r>
            <a:r>
              <a:rPr lang="en-US" dirty="0">
                <a:latin typeface="+mj-lt"/>
                <a:ea typeface="+mj-ea"/>
                <a:cs typeface="+mj-cs"/>
              </a:rPr>
              <a:t> online </a:t>
            </a:r>
            <a:r>
              <a:rPr lang="en-US" dirty="0" err="1">
                <a:latin typeface="+mj-lt"/>
                <a:ea typeface="+mj-ea"/>
                <a:cs typeface="+mj-cs"/>
              </a:rPr>
              <a:t>contengono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il</a:t>
            </a:r>
            <a:r>
              <a:rPr lang="en-US" dirty="0">
                <a:latin typeface="+mj-lt"/>
                <a:ea typeface="+mj-ea"/>
                <a:cs typeface="+mj-cs"/>
              </a:rPr>
              <a:t> link per </a:t>
            </a:r>
            <a:r>
              <a:rPr lang="it-IT" dirty="0">
                <a:latin typeface="+mj-lt"/>
                <a:ea typeface="+mj-ea"/>
                <a:cs typeface="+mj-cs"/>
              </a:rPr>
              <a:t>la registrazione</a:t>
            </a:r>
          </a:p>
          <a:p>
            <a:r>
              <a:rPr lang="en-GB" dirty="0">
                <a:latin typeface="+mj-lt"/>
                <a:ea typeface="+mj-ea"/>
                <a:cs typeface="+mj-cs"/>
              </a:rPr>
              <a:t>Non è </a:t>
            </a:r>
            <a:r>
              <a:rPr lang="en-GB" dirty="0" err="1">
                <a:latin typeface="+mj-lt"/>
                <a:ea typeface="+mj-ea"/>
                <a:cs typeface="+mj-cs"/>
              </a:rPr>
              <a:t>necessaria</a:t>
            </a:r>
            <a:r>
              <a:rPr lang="en-GB" dirty="0">
                <a:latin typeface="+mj-lt"/>
                <a:ea typeface="+mj-ea"/>
                <a:cs typeface="+mj-cs"/>
              </a:rPr>
              <a:t> la </a:t>
            </a:r>
            <a:r>
              <a:rPr lang="en-GB" dirty="0" err="1">
                <a:latin typeface="+mj-lt"/>
                <a:ea typeface="+mj-ea"/>
                <a:cs typeface="+mj-cs"/>
              </a:rPr>
              <a:t>registrazione</a:t>
            </a:r>
            <a:r>
              <a:rPr lang="en-GB" dirty="0">
                <a:latin typeface="+mj-lt"/>
                <a:ea typeface="+mj-ea"/>
                <a:cs typeface="+mj-cs"/>
              </a:rPr>
              <a:t> EU login</a:t>
            </a:r>
          </a:p>
          <a:p>
            <a:r>
              <a:rPr lang="en-GB" dirty="0" err="1">
                <a:latin typeface="+mj-lt"/>
                <a:ea typeface="+mj-ea"/>
                <a:cs typeface="+mj-cs"/>
              </a:rPr>
              <a:t>Dopo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l’evento</a:t>
            </a:r>
            <a:r>
              <a:rPr lang="en-GB" dirty="0">
                <a:latin typeface="+mj-lt"/>
                <a:ea typeface="+mj-ea"/>
                <a:cs typeface="+mj-cs"/>
              </a:rPr>
              <a:t> è </a:t>
            </a:r>
            <a:r>
              <a:rPr lang="en-GB" dirty="0" err="1">
                <a:latin typeface="+mj-lt"/>
                <a:ea typeface="+mj-ea"/>
                <a:cs typeface="+mj-cs"/>
              </a:rPr>
              <a:t>possibile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consultare</a:t>
            </a:r>
            <a:r>
              <a:rPr lang="en-GB" dirty="0">
                <a:latin typeface="+mj-lt"/>
                <a:ea typeface="+mj-ea"/>
                <a:cs typeface="+mj-cs"/>
              </a:rPr>
              <a:t> la </a:t>
            </a:r>
            <a:r>
              <a:rPr lang="en-GB" dirty="0" err="1">
                <a:latin typeface="+mj-lt"/>
                <a:ea typeface="+mj-ea"/>
                <a:cs typeface="+mj-cs"/>
              </a:rPr>
              <a:t>relazione</a:t>
            </a:r>
            <a:r>
              <a:rPr lang="en-GB" dirty="0">
                <a:latin typeface="+mj-lt"/>
                <a:ea typeface="+mj-ea"/>
                <a:cs typeface="+mj-cs"/>
              </a:rPr>
              <a:t> finale, con le </a:t>
            </a:r>
            <a:r>
              <a:rPr lang="en-GB" dirty="0" err="1">
                <a:latin typeface="+mj-lt"/>
                <a:ea typeface="+mj-ea"/>
                <a:cs typeface="+mj-cs"/>
              </a:rPr>
              <a:t>idee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discusse</a:t>
            </a:r>
            <a:r>
              <a:rPr lang="en-GB" dirty="0">
                <a:latin typeface="+mj-lt"/>
                <a:ea typeface="+mj-ea"/>
                <a:cs typeface="+mj-cs"/>
              </a:rPr>
              <a:t> e le </a:t>
            </a:r>
            <a:r>
              <a:rPr lang="en-GB" dirty="0" err="1">
                <a:latin typeface="+mj-lt"/>
                <a:ea typeface="+mj-ea"/>
                <a:cs typeface="+mj-cs"/>
              </a:rPr>
              <a:t>conclusioni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5987126" cy="782357"/>
          </a:xfrm>
          <a:solidFill>
            <a:schemeClr val="bg2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Partecipare</a:t>
            </a:r>
            <a:r>
              <a:rPr lang="en-US" b="1" dirty="0">
                <a:solidFill>
                  <a:schemeClr val="tx1"/>
                </a:solidFill>
              </a:rPr>
              <a:t> a un </a:t>
            </a:r>
            <a:r>
              <a:rPr lang="en-US" b="1" dirty="0" err="1">
                <a:solidFill>
                  <a:schemeClr val="tx1"/>
                </a:solidFill>
              </a:rPr>
              <a:t>evento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/>
          <a:stretch/>
        </p:blipFill>
        <p:spPr>
          <a:xfrm>
            <a:off x="7557082" y="815248"/>
            <a:ext cx="4102529" cy="5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020" y="1368200"/>
            <a:ext cx="10716302" cy="457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2518712" cy="7823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EU Login</a:t>
            </a:r>
          </a:p>
        </p:txBody>
      </p:sp>
    </p:spTree>
    <p:extLst>
      <p:ext uri="{BB962C8B-B14F-4D97-AF65-F5344CB8AC3E}">
        <p14:creationId xmlns:p14="http://schemas.microsoft.com/office/powerpoint/2010/main" val="170020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58925"/>
            <a:ext cx="4479631" cy="2841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6848061" cy="782357"/>
          </a:xfrm>
          <a:solidFill>
            <a:schemeClr val="bg2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Condividere</a:t>
            </a:r>
            <a:r>
              <a:rPr lang="en-US" b="1" dirty="0">
                <a:solidFill>
                  <a:schemeClr val="tx1"/>
                </a:solidFill>
              </a:rPr>
              <a:t> le </a:t>
            </a:r>
            <a:r>
              <a:rPr lang="en-US" b="1" dirty="0" err="1">
                <a:solidFill>
                  <a:schemeClr val="tx1"/>
                </a:solidFill>
              </a:rPr>
              <a:t>proprie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995" y="2979737"/>
            <a:ext cx="4354582" cy="3181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940" y="1825625"/>
            <a:ext cx="5507060" cy="26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4703" y="1517152"/>
            <a:ext cx="6269991" cy="5137035"/>
          </a:xfrm>
        </p:spPr>
        <p:txBody>
          <a:bodyPr/>
          <a:lstStyle/>
          <a:p>
            <a:pPr marL="342900" lvl="1" indent="-342900" algn="just">
              <a:spcAft>
                <a:spcPct val="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Consultare</a:t>
            </a:r>
            <a:r>
              <a:rPr lang="en-US" sz="2400" dirty="0">
                <a:latin typeface="+mj-lt"/>
                <a:ea typeface="+mj-ea"/>
                <a:cs typeface="+mj-cs"/>
              </a:rPr>
              <a:t> la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guida</a:t>
            </a:r>
            <a:r>
              <a:rPr lang="en-US" sz="2400" dirty="0">
                <a:latin typeface="+mj-lt"/>
                <a:ea typeface="+mj-ea"/>
                <a:cs typeface="+mj-cs"/>
              </a:rPr>
              <a:t> per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gli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organizzatori</a:t>
            </a:r>
            <a:r>
              <a:rPr lang="en-US" sz="2400" dirty="0">
                <a:latin typeface="+mj-lt"/>
                <a:ea typeface="+mj-ea"/>
                <a:cs typeface="+mj-cs"/>
              </a:rPr>
              <a:t> di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eventi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spcAft>
                <a:spcPct val="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spcAft>
                <a:spcPct val="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Scegliere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uno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degli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argomenti</a:t>
            </a:r>
            <a:r>
              <a:rPr lang="en-US" sz="2400" dirty="0">
                <a:latin typeface="+mj-lt"/>
                <a:ea typeface="+mj-ea"/>
                <a:cs typeface="+mj-cs"/>
              </a:rPr>
              <a:t> 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compilare</a:t>
            </a:r>
            <a:r>
              <a:rPr lang="en-US" sz="2400" dirty="0">
                <a:latin typeface="+mj-lt"/>
                <a:ea typeface="+mj-ea"/>
                <a:cs typeface="+mj-cs"/>
              </a:rPr>
              <a:t> la </a:t>
            </a:r>
            <a:r>
              <a:rPr lang="en-US" sz="2400" dirty="0" err="1">
                <a:latin typeface="+mj-lt"/>
                <a:ea typeface="+mj-ea"/>
                <a:cs typeface="+mj-cs"/>
              </a:rPr>
              <a:t>scheda</a:t>
            </a:r>
            <a:r>
              <a:rPr lang="en-US" sz="2400" dirty="0">
                <a:latin typeface="+mj-lt"/>
                <a:ea typeface="+mj-ea"/>
                <a:cs typeface="+mj-cs"/>
              </a:rPr>
              <a:t> con </a:t>
            </a:r>
            <a:r>
              <a:rPr lang="en-US" sz="2400" dirty="0" err="1">
                <a:latin typeface="+mj-lt"/>
                <a:ea typeface="+mj-ea"/>
                <a:cs typeface="+mj-cs"/>
              </a:rPr>
              <a:t>tutti</a:t>
            </a:r>
            <a:r>
              <a:rPr lang="en-US" sz="2400" dirty="0">
                <a:latin typeface="+mj-lt"/>
                <a:ea typeface="+mj-ea"/>
                <a:cs typeface="+mj-cs"/>
              </a:rPr>
              <a:t> i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dati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richiesti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lvl="1" indent="-342900" algn="just">
              <a:spcAft>
                <a:spcPct val="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dirty="0">
                <a:latin typeface="+mj-lt"/>
                <a:ea typeface="+mj-ea"/>
                <a:cs typeface="+mj-cs"/>
              </a:rPr>
              <a:t>Cliccare sulla casella per accettazione del Codice etico della Conferenza </a:t>
            </a:r>
          </a:p>
          <a:p>
            <a:pPr algn="just"/>
            <a:r>
              <a:rPr lang="it-IT" dirty="0">
                <a:latin typeface="+mj-lt"/>
                <a:ea typeface="+mj-ea"/>
                <a:cs typeface="+mj-cs"/>
              </a:rPr>
              <a:t>È necessaria la </a:t>
            </a:r>
            <a:r>
              <a:rPr lang="it-IT" dirty="0">
                <a:latin typeface="+mj-lt"/>
                <a:ea typeface="+mj-ea"/>
                <a:cs typeface="+mj-cs"/>
                <a:hlinkClick r:id="rId3"/>
              </a:rPr>
              <a:t>registrazione EU login</a:t>
            </a:r>
            <a:endParaRPr lang="en-GB" dirty="0">
              <a:latin typeface="+mj-lt"/>
              <a:ea typeface="+mj-ea"/>
              <a:cs typeface="+mj-cs"/>
            </a:endParaRPr>
          </a:p>
          <a:p>
            <a:pPr algn="just"/>
            <a:r>
              <a:rPr lang="en-GB" dirty="0" err="1">
                <a:latin typeface="+mj-lt"/>
                <a:ea typeface="+mj-ea"/>
                <a:cs typeface="+mj-cs"/>
              </a:rPr>
              <a:t>Dopo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l’evento</a:t>
            </a:r>
            <a:r>
              <a:rPr lang="en-GB" dirty="0"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latin typeface="+mj-lt"/>
                <a:ea typeface="+mj-ea"/>
                <a:cs typeface="+mj-cs"/>
              </a:rPr>
              <a:t>pubblicare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una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relazione</a:t>
            </a:r>
            <a:r>
              <a:rPr lang="en-GB" dirty="0">
                <a:latin typeface="+mj-lt"/>
                <a:ea typeface="+mj-ea"/>
                <a:cs typeface="+mj-cs"/>
              </a:rPr>
              <a:t> finale con le </a:t>
            </a:r>
            <a:r>
              <a:rPr lang="en-GB" dirty="0" err="1">
                <a:latin typeface="+mj-lt"/>
                <a:ea typeface="+mj-ea"/>
                <a:cs typeface="+mj-cs"/>
              </a:rPr>
              <a:t>idee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latin typeface="+mj-lt"/>
                <a:ea typeface="+mj-ea"/>
                <a:cs typeface="+mj-cs"/>
              </a:rPr>
              <a:t>discusse</a:t>
            </a:r>
            <a:r>
              <a:rPr lang="en-GB" dirty="0">
                <a:latin typeface="+mj-lt"/>
                <a:ea typeface="+mj-ea"/>
                <a:cs typeface="+mj-cs"/>
              </a:rPr>
              <a:t> e le </a:t>
            </a:r>
            <a:r>
              <a:rPr lang="en-GB" dirty="0" err="1">
                <a:latin typeface="+mj-lt"/>
                <a:ea typeface="+mj-ea"/>
                <a:cs typeface="+mj-cs"/>
              </a:rPr>
              <a:t>conclusioni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5703347" cy="782357"/>
          </a:xfrm>
          <a:solidFill>
            <a:schemeClr val="bg2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Organizzare</a:t>
            </a:r>
            <a:r>
              <a:rPr lang="en-US" b="1" dirty="0">
                <a:solidFill>
                  <a:schemeClr val="tx1"/>
                </a:solidFill>
              </a:rPr>
              <a:t> un </a:t>
            </a:r>
            <a:r>
              <a:rPr lang="en-US" b="1" dirty="0" err="1">
                <a:solidFill>
                  <a:schemeClr val="tx1"/>
                </a:solidFill>
              </a:rPr>
              <a:t>evento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/>
          <a:stretch/>
        </p:blipFill>
        <p:spPr>
          <a:xfrm>
            <a:off x="7535047" y="874038"/>
            <a:ext cx="4102529" cy="4915513"/>
          </a:xfrm>
        </p:spPr>
      </p:pic>
    </p:spTree>
    <p:extLst>
      <p:ext uri="{BB962C8B-B14F-4D97-AF65-F5344CB8AC3E}">
        <p14:creationId xmlns:p14="http://schemas.microsoft.com/office/powerpoint/2010/main" val="297449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783958" cy="3213303"/>
          </a:xfrm>
        </p:spPr>
        <p:txBody>
          <a:bodyPr/>
          <a:lstStyle/>
          <a:p>
            <a:r>
              <a:rPr lang="en-IE" sz="3200" dirty="0" err="1"/>
              <a:t>Conferenza</a:t>
            </a:r>
            <a:r>
              <a:rPr lang="en-IE" sz="3200" dirty="0"/>
              <a:t> </a:t>
            </a:r>
            <a:r>
              <a:rPr lang="en-IE" sz="3200" dirty="0" err="1"/>
              <a:t>sul</a:t>
            </a:r>
            <a:r>
              <a:rPr lang="en-IE" sz="3200" dirty="0"/>
              <a:t> </a:t>
            </a:r>
            <a:r>
              <a:rPr lang="en-IE" sz="3200" dirty="0" err="1"/>
              <a:t>futuro</a:t>
            </a:r>
            <a:r>
              <a:rPr lang="en-IE" sz="3200" dirty="0"/>
              <a:t> </a:t>
            </a:r>
            <a:r>
              <a:rPr lang="en-IE" sz="3200" dirty="0" err="1"/>
              <a:t>dell’Europa</a:t>
            </a:r>
            <a:r>
              <a:rPr lang="en-IE" sz="3200" dirty="0"/>
              <a:t>: </a:t>
            </a:r>
            <a:r>
              <a:rPr lang="en-IE" sz="3200" dirty="0" err="1"/>
              <a:t>elementi</a:t>
            </a:r>
            <a:r>
              <a:rPr lang="en-IE" sz="3200" dirty="0"/>
              <a:t> </a:t>
            </a:r>
            <a:r>
              <a:rPr lang="en-IE" sz="3200" dirty="0" err="1"/>
              <a:t>costitutivi</a:t>
            </a:r>
            <a:endParaRPr lang="en-IE" sz="3200" dirty="0"/>
          </a:p>
          <a:p>
            <a:r>
              <a:rPr lang="en-IE" sz="3200" dirty="0"/>
              <a:t>Governance</a:t>
            </a:r>
          </a:p>
          <a:p>
            <a:r>
              <a:rPr lang="en-IE" sz="3200" dirty="0" err="1"/>
              <a:t>Cronologia</a:t>
            </a:r>
            <a:endParaRPr lang="en-IE" sz="3200" dirty="0"/>
          </a:p>
          <a:p>
            <a:r>
              <a:rPr lang="en-IE" sz="3200" dirty="0"/>
              <a:t>La </a:t>
            </a:r>
            <a:r>
              <a:rPr lang="en-IE" sz="3200" dirty="0" err="1"/>
              <a:t>piattaforma</a:t>
            </a:r>
            <a:endParaRPr lang="en-IE" sz="3200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Indice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8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9021" y="1671512"/>
            <a:ext cx="10905699" cy="4677917"/>
          </a:xfrm>
        </p:spPr>
        <p:txBody>
          <a:bodyPr/>
          <a:lstStyle/>
          <a:p>
            <a:r>
              <a:rPr lang="it-IT" b="1" dirty="0"/>
              <a:t>4 ELEMENTI COSTITUTIVI</a:t>
            </a:r>
            <a:r>
              <a:rPr lang="it-IT" dirty="0"/>
              <a:t>:</a:t>
            </a:r>
          </a:p>
          <a:p>
            <a:pPr lvl="1"/>
            <a:r>
              <a:rPr lang="it-IT" sz="3600" dirty="0"/>
              <a:t>Piattaforma digitale multilingue </a:t>
            </a:r>
            <a:r>
              <a:rPr lang="it-IT" sz="3600" dirty="0">
                <a:hlinkClick r:id="rId3"/>
              </a:rPr>
              <a:t>https://futureu.europa.eu</a:t>
            </a:r>
            <a:endParaRPr lang="it-IT" sz="3600" dirty="0"/>
          </a:p>
          <a:p>
            <a:pPr lvl="1"/>
            <a:r>
              <a:rPr lang="it-IT" sz="3600" dirty="0"/>
              <a:t>Eventi decentrati</a:t>
            </a:r>
          </a:p>
          <a:p>
            <a:pPr lvl="1"/>
            <a:r>
              <a:rPr lang="it-IT" sz="3600" dirty="0"/>
              <a:t>Panel europei di cittadini</a:t>
            </a:r>
          </a:p>
          <a:p>
            <a:pPr lvl="1"/>
            <a:r>
              <a:rPr lang="it-IT" sz="3600" dirty="0"/>
              <a:t>Sessione plenaria della Conferenza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8377815" cy="782357"/>
          </a:xfrm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Conferenza sul futuro dell’Europa</a:t>
            </a:r>
          </a:p>
        </p:txBody>
      </p:sp>
    </p:spTree>
    <p:extLst>
      <p:ext uri="{BB962C8B-B14F-4D97-AF65-F5344CB8AC3E}">
        <p14:creationId xmlns:p14="http://schemas.microsoft.com/office/powerpoint/2010/main" val="17481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381211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GB" sz="2400" b="1" i="1" u="sng" dirty="0"/>
              <a:t>Presidenza </a:t>
            </a:r>
            <a:r>
              <a:rPr lang="en-GB" sz="2400" b="1" i="1" u="sng" dirty="0" err="1"/>
              <a:t>comune</a:t>
            </a:r>
            <a:endParaRPr lang="en-GB" sz="2400" dirty="0"/>
          </a:p>
          <a:p>
            <a:pPr marL="457200" lvl="1" indent="0">
              <a:spcAft>
                <a:spcPts val="1200"/>
              </a:spcAft>
              <a:buNone/>
            </a:pPr>
            <a:endParaRPr lang="en-GB" sz="2400" dirty="0"/>
          </a:p>
          <a:p>
            <a:pPr lvl="1">
              <a:spcAft>
                <a:spcPts val="1200"/>
              </a:spcAft>
            </a:pPr>
            <a:r>
              <a:rPr lang="en-GB" sz="2400" b="1" i="1" u="sng" dirty="0" err="1"/>
              <a:t>Comitato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esecutivo</a:t>
            </a:r>
            <a:r>
              <a:rPr lang="en-GB" sz="2400" i="1" u="sng" dirty="0"/>
              <a:t>:</a:t>
            </a:r>
            <a:r>
              <a:rPr lang="en-GB" sz="2400" i="1" dirty="0"/>
              <a:t> </a:t>
            </a:r>
            <a:r>
              <a:rPr lang="en-GB" sz="2400" dirty="0"/>
              <a:t>9 </a:t>
            </a:r>
            <a:r>
              <a:rPr lang="en-GB" sz="2400" dirty="0" err="1"/>
              <a:t>membri</a:t>
            </a:r>
            <a:r>
              <a:rPr lang="en-GB" sz="2400" dirty="0"/>
              <a:t> (3 per </a:t>
            </a:r>
            <a:r>
              <a:rPr lang="en-GB" sz="2400" dirty="0" err="1"/>
              <a:t>ciascuna</a:t>
            </a:r>
            <a:r>
              <a:rPr lang="en-GB" sz="2400" dirty="0"/>
              <a:t> </a:t>
            </a:r>
            <a:r>
              <a:rPr lang="en-GB" sz="2400" dirty="0" err="1"/>
              <a:t>istituzione</a:t>
            </a:r>
            <a:r>
              <a:rPr lang="en-GB" sz="2400" dirty="0"/>
              <a:t>) e </a:t>
            </a:r>
            <a:r>
              <a:rPr lang="en-GB" sz="2400" dirty="0" err="1"/>
              <a:t>fino</a:t>
            </a:r>
            <a:r>
              <a:rPr lang="en-GB" sz="2400" dirty="0"/>
              <a:t> a 4 </a:t>
            </a:r>
            <a:r>
              <a:rPr lang="en-GB" sz="2400" dirty="0" err="1"/>
              <a:t>osservatori</a:t>
            </a:r>
            <a:r>
              <a:rPr lang="en-GB" sz="2400" dirty="0"/>
              <a:t> per </a:t>
            </a:r>
            <a:r>
              <a:rPr lang="en-GB" sz="2400" dirty="0" err="1"/>
              <a:t>istituzione</a:t>
            </a:r>
            <a:r>
              <a:rPr lang="en-GB" sz="2400" dirty="0"/>
              <a:t>. </a:t>
            </a:r>
          </a:p>
          <a:p>
            <a:pPr lvl="2">
              <a:spcAft>
                <a:spcPts val="1200"/>
              </a:spcAft>
            </a:pPr>
            <a:r>
              <a:rPr lang="en-GB" sz="2400" b="1" dirty="0"/>
              <a:t>Per la </a:t>
            </a:r>
            <a:r>
              <a:rPr lang="en-GB" sz="2400" b="1" dirty="0" err="1"/>
              <a:t>Commissione</a:t>
            </a:r>
            <a:r>
              <a:rPr lang="en-GB" sz="2400" b="1" dirty="0"/>
              <a:t>: </a:t>
            </a:r>
            <a:r>
              <a:rPr lang="en-GB" sz="2400" dirty="0"/>
              <a:t>VP </a:t>
            </a:r>
            <a:r>
              <a:rPr lang="en-GB" sz="2400" dirty="0" err="1"/>
              <a:t>Suiça</a:t>
            </a:r>
            <a:r>
              <a:rPr lang="en-GB" sz="2400" dirty="0"/>
              <a:t> + VP Jourova e VP Šefčovič</a:t>
            </a:r>
          </a:p>
          <a:p>
            <a:pPr lvl="2">
              <a:spcAft>
                <a:spcPts val="1200"/>
              </a:spcAft>
            </a:pPr>
            <a:endParaRPr lang="en-GB" sz="2400" dirty="0"/>
          </a:p>
          <a:p>
            <a:pPr lvl="1">
              <a:spcAft>
                <a:spcPts val="1200"/>
              </a:spcAft>
            </a:pPr>
            <a:r>
              <a:rPr lang="en-GB" sz="2400" b="1" i="1" u="sng" dirty="0" err="1"/>
              <a:t>Segretariato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comune</a:t>
            </a:r>
            <a:r>
              <a:rPr lang="en-GB" sz="2400" b="1" i="1" u="sng" dirty="0"/>
              <a:t>:</a:t>
            </a:r>
            <a:r>
              <a:rPr lang="en-GB" sz="2400" dirty="0"/>
              <a:t> per </a:t>
            </a:r>
            <a:r>
              <a:rPr lang="en-GB" sz="2400" dirty="0" err="1"/>
              <a:t>assistere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Comitato</a:t>
            </a:r>
            <a:r>
              <a:rPr lang="en-GB" sz="2400" dirty="0"/>
              <a:t> </a:t>
            </a:r>
            <a:r>
              <a:rPr lang="en-GB" sz="2400" dirty="0" err="1"/>
              <a:t>esecutivo</a:t>
            </a:r>
            <a:r>
              <a:rPr lang="en-GB" sz="2400" dirty="0"/>
              <a:t> </a:t>
            </a:r>
            <a:r>
              <a:rPr lang="en-GB" sz="2400" dirty="0" err="1"/>
              <a:t>nei</a:t>
            </a:r>
            <a:r>
              <a:rPr lang="en-GB" sz="2400" dirty="0"/>
              <a:t> </a:t>
            </a:r>
            <a:r>
              <a:rPr lang="en-GB" sz="2400" dirty="0" err="1"/>
              <a:t>suoi</a:t>
            </a:r>
            <a:r>
              <a:rPr lang="en-GB" sz="2400" dirty="0"/>
              <a:t> </a:t>
            </a:r>
            <a:r>
              <a:rPr lang="en-GB" sz="2400" dirty="0" err="1"/>
              <a:t>lavori</a:t>
            </a:r>
            <a:endParaRPr lang="en-GB" sz="2400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3192204" cy="7823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Governance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67" y="1821327"/>
            <a:ext cx="1073774" cy="614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62" y="1620254"/>
            <a:ext cx="1410724" cy="1119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37" y="1821327"/>
            <a:ext cx="1769851" cy="7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4325178" cy="7823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IE" b="1" dirty="0" err="1">
                <a:solidFill>
                  <a:schemeClr val="tx1"/>
                </a:solidFill>
              </a:rPr>
              <a:t>Tappe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principali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026712" y="3715957"/>
            <a:ext cx="10522558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990618" y="3715957"/>
            <a:ext cx="1562582" cy="1719707"/>
            <a:chOff x="4915678" y="2768426"/>
            <a:chExt cx="1562582" cy="1719707"/>
          </a:xfrm>
        </p:grpSpPr>
        <p:sp>
          <p:nvSpPr>
            <p:cNvPr id="5" name="TextBox 4"/>
            <p:cNvSpPr txBox="1"/>
            <p:nvPr/>
          </p:nvSpPr>
          <p:spPr>
            <a:xfrm>
              <a:off x="4915678" y="3210860"/>
              <a:ext cx="1562582" cy="12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19/4/2021</a:t>
              </a:r>
            </a:p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l via la piattaforma multilingue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915678" y="3561511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581651" y="2768426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3843759" y="2006709"/>
            <a:ext cx="1303020" cy="1709248"/>
            <a:chOff x="3665222" y="1059178"/>
            <a:chExt cx="1303020" cy="1709248"/>
          </a:xfrm>
        </p:grpSpPr>
        <p:sp>
          <p:nvSpPr>
            <p:cNvPr id="9" name="TextBox 8"/>
            <p:cNvSpPr txBox="1"/>
            <p:nvPr/>
          </p:nvSpPr>
          <p:spPr>
            <a:xfrm>
              <a:off x="3665222" y="1059178"/>
              <a:ext cx="1303020" cy="12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24/3/2021</a:t>
              </a:r>
            </a:p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vvio Comitato esecutivo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4316732" y="2336451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65222" y="1402080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1550040" y="2006709"/>
            <a:ext cx="1639988" cy="1709248"/>
            <a:chOff x="3665222" y="1059178"/>
            <a:chExt cx="1303020" cy="1709248"/>
          </a:xfrm>
        </p:grpSpPr>
        <p:sp>
          <p:nvSpPr>
            <p:cNvPr id="13" name="TextBox 12"/>
            <p:cNvSpPr txBox="1"/>
            <p:nvPr/>
          </p:nvSpPr>
          <p:spPr>
            <a:xfrm>
              <a:off x="3665222" y="1059178"/>
              <a:ext cx="1303020" cy="10002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uglio 2019</a:t>
              </a:r>
              <a:endParaRPr lang="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rientamenti politici vdL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4316732" y="2336451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665222" y="1402080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6137477" y="2006709"/>
            <a:ext cx="1783907" cy="1709248"/>
            <a:chOff x="3665221" y="1059178"/>
            <a:chExt cx="1473725" cy="1709248"/>
          </a:xfrm>
        </p:grpSpPr>
        <p:sp>
          <p:nvSpPr>
            <p:cNvPr id="17" name="TextBox 16"/>
            <p:cNvSpPr txBox="1"/>
            <p:nvPr/>
          </p:nvSpPr>
          <p:spPr>
            <a:xfrm>
              <a:off x="3665221" y="1059178"/>
              <a:ext cx="1473725" cy="12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9/5/2021</a:t>
              </a:r>
            </a:p>
            <a:p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Evento inaugurale a Strasburgo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4316732" y="2336451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665222" y="1402080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6898" y="3715957"/>
            <a:ext cx="1646501" cy="1719707"/>
            <a:chOff x="4915677" y="2768426"/>
            <a:chExt cx="1646501" cy="1719707"/>
          </a:xfrm>
        </p:grpSpPr>
        <p:sp>
          <p:nvSpPr>
            <p:cNvPr id="21" name="TextBox 20"/>
            <p:cNvSpPr txBox="1"/>
            <p:nvPr/>
          </p:nvSpPr>
          <p:spPr>
            <a:xfrm>
              <a:off x="4915677" y="3210860"/>
              <a:ext cx="1646501" cy="12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10/3/2021</a:t>
              </a:r>
            </a:p>
            <a:p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Dichiarazione comune dei 3  Presidenti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915678" y="3561511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581651" y="2768426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7426034" y="3715957"/>
            <a:ext cx="2079916" cy="1442708"/>
            <a:chOff x="4915678" y="2768426"/>
            <a:chExt cx="1510547" cy="1442708"/>
          </a:xfrm>
        </p:grpSpPr>
        <p:sp>
          <p:nvSpPr>
            <p:cNvPr id="26" name="TextBox 25"/>
            <p:cNvSpPr txBox="1"/>
            <p:nvPr/>
          </p:nvSpPr>
          <p:spPr>
            <a:xfrm>
              <a:off x="4915678" y="3210860"/>
              <a:ext cx="1510547" cy="10002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iugno 2021</a:t>
              </a:r>
            </a:p>
            <a:p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Prima riunione</a:t>
              </a:r>
            </a:p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" dirty="0">
                  <a:latin typeface="Arial" panose="020B0604020202020204" pitchFamily="34" charset="0"/>
                  <a:cs typeface="Arial" panose="020B0604020202020204" pitchFamily="34" charset="0"/>
                </a:rPr>
                <a:t>essione plenaria</a:t>
              </a:r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915678" y="3561511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581651" y="2768426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9925050" y="2006709"/>
            <a:ext cx="1467661" cy="1709248"/>
            <a:chOff x="3500581" y="1059178"/>
            <a:chExt cx="1467661" cy="1709248"/>
          </a:xfrm>
        </p:grpSpPr>
        <p:sp>
          <p:nvSpPr>
            <p:cNvPr id="30" name="TextBox 29"/>
            <p:cNvSpPr txBox="1"/>
            <p:nvPr/>
          </p:nvSpPr>
          <p:spPr>
            <a:xfrm>
              <a:off x="3500581" y="1059178"/>
              <a:ext cx="1467661" cy="10002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rimavera 2022</a:t>
              </a:r>
            </a:p>
            <a:p>
              <a:r>
                <a:rPr lang="it-IT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onclusioni </a:t>
              </a:r>
              <a:endParaRPr lang="en-GB" sz="1800" b="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4316732" y="2336451"/>
              <a:ext cx="0" cy="431975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326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350267" y="3911804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02232" y="3910023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50267" y="2390435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83786" y="2383024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77480" y="2808345"/>
            <a:ext cx="2520280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ts val="1200"/>
              </a:spcAft>
            </a:pPr>
            <a:r>
              <a:rPr lang="en-GB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MULTILINGUE</a:t>
            </a:r>
          </a:p>
        </p:txBody>
      </p:sp>
      <p:sp>
        <p:nvSpPr>
          <p:cNvPr id="19" name="Freeform 18"/>
          <p:cNvSpPr/>
          <p:nvPr/>
        </p:nvSpPr>
        <p:spPr>
          <a:xfrm>
            <a:off x="6697961" y="2837127"/>
            <a:ext cx="2592288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</a:p>
        </p:txBody>
      </p:sp>
      <p:sp>
        <p:nvSpPr>
          <p:cNvPr id="20" name="Freeform 19"/>
          <p:cNvSpPr/>
          <p:nvPr/>
        </p:nvSpPr>
        <p:spPr>
          <a:xfrm>
            <a:off x="2425403" y="4334650"/>
            <a:ext cx="2520280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INNOVATIVA e INTERATTIVA</a:t>
            </a:r>
          </a:p>
        </p:txBody>
      </p:sp>
      <p:sp>
        <p:nvSpPr>
          <p:cNvPr id="21" name="Freeform 20"/>
          <p:cNvSpPr/>
          <p:nvPr/>
        </p:nvSpPr>
        <p:spPr>
          <a:xfrm>
            <a:off x="6697960" y="4334650"/>
            <a:ext cx="2592288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GB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TRASPARENTE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257800" y="2390434"/>
            <a:ext cx="0" cy="28667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081337" y="3829090"/>
            <a:ext cx="8389178" cy="15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1256585" y="4091308"/>
            <a:ext cx="813825" cy="828692"/>
            <a:chOff x="1293812" y="2237028"/>
            <a:chExt cx="813825" cy="828692"/>
          </a:xfrm>
        </p:grpSpPr>
        <p:sp>
          <p:nvSpPr>
            <p:cNvPr id="30" name="Oval 29"/>
            <p:cNvSpPr/>
            <p:nvPr/>
          </p:nvSpPr>
          <p:spPr>
            <a:xfrm>
              <a:off x="1293812" y="2237028"/>
              <a:ext cx="751231" cy="751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96" y="2322979"/>
              <a:ext cx="742741" cy="74274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617202" y="2695416"/>
            <a:ext cx="751231" cy="802414"/>
            <a:chOff x="1293812" y="2237028"/>
            <a:chExt cx="751231" cy="802414"/>
          </a:xfrm>
        </p:grpSpPr>
        <p:sp>
          <p:nvSpPr>
            <p:cNvPr id="33" name="Oval 32"/>
            <p:cNvSpPr/>
            <p:nvPr/>
          </p:nvSpPr>
          <p:spPr>
            <a:xfrm>
              <a:off x="1293812" y="2237028"/>
              <a:ext cx="751231" cy="751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533" y="2296701"/>
              <a:ext cx="742741" cy="7427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617201" y="4177259"/>
            <a:ext cx="813825" cy="828692"/>
            <a:chOff x="1231218" y="2237028"/>
            <a:chExt cx="813825" cy="828692"/>
          </a:xfrm>
        </p:grpSpPr>
        <p:sp>
          <p:nvSpPr>
            <p:cNvPr id="36" name="Oval 35"/>
            <p:cNvSpPr/>
            <p:nvPr/>
          </p:nvSpPr>
          <p:spPr>
            <a:xfrm>
              <a:off x="1293812" y="2237028"/>
              <a:ext cx="751231" cy="751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218" y="2322979"/>
              <a:ext cx="695252" cy="742741"/>
            </a:xfrm>
            <a:prstGeom prst="rect">
              <a:avLst/>
            </a:prstGeom>
          </p:spPr>
        </p:pic>
      </p:grpSp>
      <p:sp>
        <p:nvSpPr>
          <p:cNvPr id="27" name="Title 2"/>
          <p:cNvSpPr txBox="1">
            <a:spLocks/>
          </p:cNvSpPr>
          <p:nvPr/>
        </p:nvSpPr>
        <p:spPr>
          <a:xfrm>
            <a:off x="970722" y="482860"/>
            <a:ext cx="5009664" cy="78235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tx1"/>
                </a:solidFill>
              </a:rPr>
              <a:t>Piattaforma digitale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3" y="2517738"/>
            <a:ext cx="9850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694804" cy="4861614"/>
          </a:xfrm>
        </p:spPr>
        <p:txBody>
          <a:bodyPr/>
          <a:lstStyle/>
          <a:p>
            <a:pPr marL="0" lvl="1" indent="0">
              <a:spcAft>
                <a:spcPct val="0"/>
              </a:spcAft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La homepage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contiene</a:t>
            </a:r>
            <a:r>
              <a:rPr lang="en-US" sz="2400" dirty="0">
                <a:latin typeface="+mj-lt"/>
                <a:ea typeface="+mj-ea"/>
                <a:cs typeface="+mj-cs"/>
              </a:rPr>
              <a:t>:</a:t>
            </a:r>
          </a:p>
          <a:p>
            <a:pPr marL="0" lvl="1" indent="0">
              <a:spcAft>
                <a:spcPct val="0"/>
              </a:spcAft>
              <a:buNone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179388" lvl="1" indent="-179388">
              <a:spcAft>
                <a:spcPct val="0"/>
              </a:spcAft>
            </a:pPr>
            <a:r>
              <a:rPr lang="en-US" sz="2200" dirty="0">
                <a:latin typeface="+mj-lt"/>
                <a:ea typeface="+mj-ea"/>
                <a:cs typeface="+mj-cs"/>
              </a:rPr>
              <a:t>Banner “A </a:t>
            </a:r>
            <a:r>
              <a:rPr lang="en-US" sz="2200" dirty="0" err="1">
                <a:latin typeface="+mj-lt"/>
                <a:ea typeface="+mj-ea"/>
                <a:cs typeface="+mj-cs"/>
              </a:rPr>
              <a:t>proposito</a:t>
            </a:r>
            <a:r>
              <a:rPr lang="en-US" sz="2200" dirty="0">
                <a:latin typeface="+mj-lt"/>
                <a:ea typeface="+mj-ea"/>
                <a:cs typeface="+mj-cs"/>
              </a:rPr>
              <a:t> della </a:t>
            </a:r>
            <a:r>
              <a:rPr lang="en-US" sz="2200" dirty="0" err="1">
                <a:latin typeface="+mj-lt"/>
                <a:ea typeface="+mj-ea"/>
                <a:cs typeface="+mj-cs"/>
              </a:rPr>
              <a:t>Conferenza</a:t>
            </a:r>
            <a:r>
              <a:rPr lang="en-US" sz="2200" dirty="0">
                <a:latin typeface="+mj-lt"/>
                <a:ea typeface="+mj-ea"/>
                <a:cs typeface="+mj-cs"/>
              </a:rPr>
              <a:t>”</a:t>
            </a:r>
          </a:p>
          <a:p>
            <a:pPr marL="179388" lvl="1" indent="-179388">
              <a:spcAft>
                <a:spcPct val="0"/>
              </a:spcAft>
            </a:pPr>
            <a:endParaRPr lang="en-US" sz="2200" dirty="0"/>
          </a:p>
          <a:p>
            <a:pPr marL="179388" lvl="1" indent="-179388">
              <a:spcAft>
                <a:spcPct val="0"/>
              </a:spcAft>
            </a:pPr>
            <a:r>
              <a:rPr lang="en-US" sz="2200" dirty="0">
                <a:latin typeface="+mj-lt"/>
                <a:ea typeface="+mj-ea"/>
                <a:cs typeface="+mj-cs"/>
              </a:rPr>
              <a:t>le </a:t>
            </a:r>
            <a:r>
              <a:rPr lang="en-US" sz="2200" dirty="0" err="1">
                <a:latin typeface="+mj-lt"/>
                <a:ea typeface="+mj-ea"/>
                <a:cs typeface="+mj-cs"/>
              </a:rPr>
              <a:t>tre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azioni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che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si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possono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intraprendere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sulla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piattaforma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 marL="179388" lvl="1" indent="-179388">
              <a:spcAft>
                <a:spcPct val="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r>
              <a:rPr lang="en-GB" sz="2200" dirty="0">
                <a:latin typeface="+mj-lt"/>
                <a:ea typeface="+mj-ea"/>
                <a:cs typeface="+mj-cs"/>
              </a:rPr>
              <a:t>i </a:t>
            </a:r>
            <a:r>
              <a:rPr lang="en-GB" sz="2200" dirty="0" err="1">
                <a:latin typeface="+mj-lt"/>
                <a:ea typeface="+mj-ea"/>
                <a:cs typeface="+mj-cs"/>
              </a:rPr>
              <a:t>dieci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argomenti</a:t>
            </a:r>
            <a:r>
              <a:rPr lang="en-GB" sz="2200" dirty="0">
                <a:latin typeface="+mj-lt"/>
                <a:ea typeface="+mj-ea"/>
                <a:cs typeface="+mj-cs"/>
              </a:rPr>
              <a:t> di </a:t>
            </a:r>
            <a:r>
              <a:rPr lang="en-GB" sz="2200" dirty="0" err="1">
                <a:latin typeface="+mj-lt"/>
                <a:ea typeface="+mj-ea"/>
                <a:cs typeface="+mj-cs"/>
              </a:rPr>
              <a:t>discussione</a:t>
            </a:r>
            <a:endParaRPr lang="en-GB" sz="2200" dirty="0">
              <a:latin typeface="+mj-lt"/>
              <a:ea typeface="+mj-ea"/>
              <a:cs typeface="+mj-cs"/>
            </a:endParaRPr>
          </a:p>
          <a:p>
            <a:r>
              <a:rPr lang="en-GB" sz="2200" dirty="0" err="1">
                <a:latin typeface="+mj-lt"/>
                <a:ea typeface="+mj-ea"/>
                <a:cs typeface="+mj-cs"/>
              </a:rPr>
              <a:t>informazioni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sulle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ultime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attività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presenti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sulla</a:t>
            </a:r>
            <a:r>
              <a:rPr lang="en-GB" sz="2200" dirty="0">
                <a:latin typeface="+mj-lt"/>
                <a:ea typeface="+mj-ea"/>
                <a:cs typeface="+mj-cs"/>
              </a:rPr>
              <a:t> </a:t>
            </a:r>
            <a:r>
              <a:rPr lang="en-GB" sz="2200" dirty="0" err="1">
                <a:latin typeface="+mj-lt"/>
                <a:ea typeface="+mj-ea"/>
                <a:cs typeface="+mj-cs"/>
              </a:rPr>
              <a:t>piattaforma</a:t>
            </a:r>
            <a:endParaRPr lang="en-GB" sz="2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7017255" y="1265217"/>
            <a:ext cx="4096709" cy="4317334"/>
          </a:xfrm>
        </p:spPr>
      </p:pic>
      <p:sp>
        <p:nvSpPr>
          <p:cNvPr id="4" name="TextBox 3"/>
          <p:cNvSpPr txBox="1"/>
          <p:nvPr/>
        </p:nvSpPr>
        <p:spPr>
          <a:xfrm>
            <a:off x="998891" y="557331"/>
            <a:ext cx="278130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000" b="1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199704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3294" y="1265217"/>
            <a:ext cx="6575108" cy="53663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7342962" cy="7823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10 argomenti di discussione</a:t>
            </a:r>
          </a:p>
        </p:txBody>
      </p:sp>
    </p:spTree>
    <p:extLst>
      <p:ext uri="{BB962C8B-B14F-4D97-AF65-F5344CB8AC3E}">
        <p14:creationId xmlns:p14="http://schemas.microsoft.com/office/powerpoint/2010/main" val="210019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IE" b="1" dirty="0">
                <a:solidFill>
                  <a:schemeClr val="tx1"/>
                </a:solidFill>
              </a:rPr>
              <a:t>3 </a:t>
            </a:r>
            <a:r>
              <a:rPr lang="en-IE" b="1" dirty="0" err="1">
                <a:solidFill>
                  <a:schemeClr val="tx1"/>
                </a:solidFill>
              </a:rPr>
              <a:t>modi</a:t>
            </a:r>
            <a:r>
              <a:rPr lang="en-IE" b="1" dirty="0">
                <a:solidFill>
                  <a:schemeClr val="tx1"/>
                </a:solidFill>
              </a:rPr>
              <a:t> per </a:t>
            </a:r>
            <a:r>
              <a:rPr lang="en-IE" b="1" dirty="0" err="1">
                <a:solidFill>
                  <a:schemeClr val="tx1"/>
                </a:solidFill>
              </a:rPr>
              <a:t>partecipare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alla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Conferenza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92" y="2181354"/>
            <a:ext cx="2666826" cy="2666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257" y="2397378"/>
            <a:ext cx="437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Condividere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Registrazione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necessaria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hlinkClick r:id="rId4" tooltip="European Commission Authentication Service (ECAS) "/>
              </a:rPr>
              <a:t>https://webgate.ec.europa.eu/cas/login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257" y="3621513"/>
            <a:ext cx="43733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Organizzare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pubblicare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discussioni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Registrazione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lang="en-GB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necessaria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hlinkClick r:id="rId4" tooltip="European Commission Authentication Service (ECAS) "/>
              </a:rPr>
              <a:t>https://webgate.ec.europa.eu/cas/login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2690" y="2843929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Partecipare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Leggere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idee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formulate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dagli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  <a:endParaRPr lang="en-GB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42730" y="2843929"/>
            <a:ext cx="1872208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291202" y="2408436"/>
            <a:ext cx="2736304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291202" y="3621513"/>
            <a:ext cx="3672408" cy="1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999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F47F6-3FA3-4526-82D1-6B48C094491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D5699-BDD6-470A-8781-1433D8773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1884</Words>
  <Application>Microsoft Office PowerPoint</Application>
  <PresentationFormat>Widescreen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Presentazione standard di PowerPoint</vt:lpstr>
      <vt:lpstr>Indice</vt:lpstr>
      <vt:lpstr>Conferenza sul futuro dell’Europa</vt:lpstr>
      <vt:lpstr>Governance</vt:lpstr>
      <vt:lpstr>Tappe principali</vt:lpstr>
      <vt:lpstr>Presentazione standard di PowerPoint</vt:lpstr>
      <vt:lpstr>Presentazione standard di PowerPoint</vt:lpstr>
      <vt:lpstr>10 argomenti di discussione</vt:lpstr>
      <vt:lpstr>3 modi per partecipare alla Conferenza</vt:lpstr>
      <vt:lpstr>Partecipare a un evento</vt:lpstr>
      <vt:lpstr>EU Login</vt:lpstr>
      <vt:lpstr>Condividere le proprie idee</vt:lpstr>
      <vt:lpstr>Organizzare un evento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STEFANIS CLAUDIA</dc:creator>
  <cp:lastModifiedBy>Claudia Salvi</cp:lastModifiedBy>
  <cp:revision>260</cp:revision>
  <dcterms:created xsi:type="dcterms:W3CDTF">2019-08-09T12:06:42Z</dcterms:created>
  <dcterms:modified xsi:type="dcterms:W3CDTF">2021-05-04T09:29:10Z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