
<file path=[Content_Types].xml><?xml version="1.0" encoding="utf-8"?>
<Types xmlns="http://schemas.openxmlformats.org/package/2006/content-types">
  <Default Extension="html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066"/>
    <a:srgbClr val="719F5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6357" autoAdjust="0"/>
  </p:normalViewPr>
  <p:slideViewPr>
    <p:cSldViewPr snapToGrid="0">
      <p:cViewPr>
        <p:scale>
          <a:sx n="90" d="100"/>
          <a:sy n="90" d="100"/>
        </p:scale>
        <p:origin x="2382" y="396"/>
      </p:cViewPr>
      <p:guideLst/>
    </p:cSldViewPr>
  </p:slideViewPr>
  <p:outlineViewPr>
    <p:cViewPr>
      <p:scale>
        <a:sx n="33" d="100"/>
        <a:sy n="33" d="100"/>
      </p:scale>
      <p:origin x="0" y="-66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3DF8-49C0-4CB1-A93D-CE8E6CBF8278}" type="datetimeFigureOut">
              <a:rPr lang="it-IT" smtClean="0"/>
              <a:t>27/11/2019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AB28A-ABDE-4706-B7D2-F8B08182B8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51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 descr="Logo AgID" title="Logo AgID">
            <a:extLst>
              <a:ext uri="{FF2B5EF4-FFF2-40B4-BE49-F238E27FC236}">
                <a16:creationId xmlns:a16="http://schemas.microsoft.com/office/drawing/2014/main" id="{B7F0DB85-9FE1-47CE-AF42-433683993A4C}"/>
              </a:ext>
            </a:extLst>
          </p:cNvPr>
          <p:cNvGrpSpPr/>
          <p:nvPr userDrawn="1"/>
        </p:nvGrpSpPr>
        <p:grpSpPr>
          <a:xfrm>
            <a:off x="0" y="6129338"/>
            <a:ext cx="9163050" cy="728662"/>
            <a:chOff x="-9525" y="4414838"/>
            <a:chExt cx="9163050" cy="728662"/>
          </a:xfrm>
        </p:grpSpPr>
        <p:sp>
          <p:nvSpPr>
            <p:cNvPr id="8" name="Shape 71" descr="Casella di testo blu" title="Casella di testo blu">
              <a:extLst>
                <a:ext uri="{FF2B5EF4-FFF2-40B4-BE49-F238E27FC236}">
                  <a16:creationId xmlns:a16="http://schemas.microsoft.com/office/drawing/2014/main" id="{A4E50E01-4B0A-4E9A-9B40-0369D478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25" y="4414838"/>
              <a:ext cx="9163050" cy="728662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</a:pPr>
              <a:endParaRPr lang="it-IT" altLang="it-IT" sz="1900">
                <a:latin typeface="Titillium Web" panose="00000800000000000000" pitchFamily="2" charset="0"/>
                <a:sym typeface="Titillium Web" panose="00000800000000000000" pitchFamily="2" charset="0"/>
              </a:endParaRPr>
            </a:p>
          </p:txBody>
        </p:sp>
        <p:pic>
          <p:nvPicPr>
            <p:cNvPr id="9" name="Immagine 8" descr="AGID - Agenzia per l'Italia Digitale">
              <a:extLst>
                <a:ext uri="{FF2B5EF4-FFF2-40B4-BE49-F238E27FC236}">
                  <a16:creationId xmlns:a16="http://schemas.microsoft.com/office/drawing/2014/main" id="{D3E3A44B-C752-4515-B84C-449429034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993" y="4660057"/>
              <a:ext cx="2030400" cy="291266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9623"/>
            <a:ext cx="6858000" cy="72866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89513"/>
          </a:xfrm>
        </p:spPr>
        <p:txBody>
          <a:bodyPr anchor="t">
            <a:normAutofit/>
          </a:bodyPr>
          <a:lstStyle>
            <a:lvl1pPr algn="ctr">
              <a:defRPr lang="en-US" sz="3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4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5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7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- In al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85800" y="1667641"/>
            <a:ext cx="7779545" cy="480000"/>
          </a:xfrm>
          <a:prstGeom prst="rect">
            <a:avLst/>
          </a:prstGeom>
          <a:noFill/>
          <a:ln>
            <a:noFill/>
          </a:ln>
        </p:spPr>
        <p:txBody>
          <a:bodyPr wrap="square" lIns="0" tIns="91425" rIns="0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2400" b="0" i="0" u="none" strike="noStrike" cap="none">
                <a:solidFill>
                  <a:srgbClr val="010335"/>
                </a:solidFill>
                <a:latin typeface="Titillium Web" charset="0"/>
                <a:ea typeface="Titillium Web" charset="0"/>
                <a:cs typeface="Titillium Web" charset="0"/>
                <a:sym typeface="Titillium Web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335"/>
              </a:buClr>
              <a:buFont typeface="Titillium Web"/>
              <a:buNone/>
              <a:defRPr sz="4200" b="0" i="0" u="none" strike="noStrike" cap="none">
                <a:solidFill>
                  <a:srgbClr val="01033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/>
              <a:t>Fare clic per modificare lo stile del titolo</a:t>
            </a:r>
            <a:endParaRPr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685800" y="2148418"/>
            <a:ext cx="7779544" cy="3253316"/>
          </a:xfrm>
          <a:prstGeom prst="rect">
            <a:avLst/>
          </a:prstGeom>
        </p:spPr>
        <p:txBody>
          <a:bodyPr lIns="0" tIns="90000" rIns="0" bIns="46800"/>
          <a:lstStyle>
            <a:lvl1pPr>
              <a:defRPr sz="1800">
                <a:latin typeface="Titillium Web" charset="0"/>
                <a:ea typeface="Titillium Web" charset="0"/>
                <a:cs typeface="Titillium Web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480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363"/>
            <a:ext cx="7886700" cy="49696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4582"/>
          </a:xfrm>
        </p:spPr>
        <p:txBody>
          <a:bodyPr anchor="t">
            <a:normAutofit/>
          </a:bodyPr>
          <a:lstStyle>
            <a:lvl1pPr>
              <a:defRPr lang="en-US" sz="24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it-IT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ctr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lang="en-US" sz="48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lang="en-US" sz="24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8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0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40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tillium Web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8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7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>
            <a:noAutofit/>
          </a:bodyPr>
          <a:lstStyle>
            <a:lvl1pPr>
              <a:defRPr lang="en-US" sz="28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1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lang="en-US" sz="2800" b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9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1">
            <a:extLst>
              <a:ext uri="{FF2B5EF4-FFF2-40B4-BE49-F238E27FC236}">
                <a16:creationId xmlns:a16="http://schemas.microsoft.com/office/drawing/2014/main" id="{AF0F8929-1382-4685-873E-6E4B72CA5A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874"/>
            <a:ext cx="9163050" cy="3619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endParaRPr lang="it-IT" altLang="it-IT" sz="1900">
              <a:latin typeface="Titillium Web" panose="00000800000000000000" pitchFamily="2" charset="0"/>
              <a:sym typeface="Titillium Web" panose="00000800000000000000" pitchFamily="2" charset="0"/>
            </a:endParaRPr>
          </a:p>
        </p:txBody>
      </p:sp>
      <p:pic>
        <p:nvPicPr>
          <p:cNvPr id="13" name="Immagine 14" descr="AGID - Agenzia per l'Italia Digitale">
            <a:extLst>
              <a:ext uri="{FF2B5EF4-FFF2-40B4-BE49-F238E27FC236}">
                <a16:creationId xmlns:a16="http://schemas.microsoft.com/office/drawing/2014/main" id="{4572F92E-8184-44F4-A09B-C80068CEC9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548029"/>
            <a:ext cx="9779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A23CD0-F361-4F24-92F3-CF8A3D5FF037}"/>
              </a:ext>
            </a:extLst>
          </p:cNvPr>
          <p:cNvSpPr txBox="1"/>
          <p:nvPr userDrawn="1"/>
        </p:nvSpPr>
        <p:spPr>
          <a:xfrm>
            <a:off x="0" y="649287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EACACE-5879-4967-962A-39D3B5CB9132}" type="slidenum">
              <a:rPr lang="it-IT" sz="1200" smtClean="0">
                <a:solidFill>
                  <a:schemeClr val="bg1"/>
                </a:solidFill>
              </a:rPr>
              <a:pPr algn="ctr"/>
              <a:t>‹#›</a:t>
            </a:fld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ht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6A12E5EB-4A0A-4199-962E-FEC2810228F0}"/>
              </a:ext>
            </a:extLst>
          </p:cNvPr>
          <p:cNvSpPr txBox="1">
            <a:spLocks/>
          </p:cNvSpPr>
          <p:nvPr/>
        </p:nvSpPr>
        <p:spPr>
          <a:xfrm>
            <a:off x="484187" y="4421199"/>
            <a:ext cx="8175625" cy="542925"/>
          </a:xfrm>
          <a:prstGeom prst="rect">
            <a:avLst/>
          </a:prstGeom>
        </p:spPr>
        <p:txBody>
          <a:bodyPr vert="horz" lIns="24550" tIns="24550" rIns="24550" bIns="2455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  <a:buSzPct val="25000"/>
              <a:buFont typeface="Titillium Web" panose="00000800000000000000" pitchFamily="2" charset="0"/>
              <a:buNone/>
            </a:pPr>
            <a:endParaRPr lang="it-IT" altLang="it-IT" sz="1600" dirty="0">
              <a:solidFill>
                <a:srgbClr val="0070C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2B88C694-08FA-4BC5-833F-9BAE73BD1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49" y="5145597"/>
            <a:ext cx="331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dirty="0">
                <a:solidFill>
                  <a:srgbClr val="010335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Titillium Web" panose="00000800000000000000" pitchFamily="2" charset="0"/>
              </a:rPr>
              <a:t>28 Novembre 2019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8AAA1C-3D59-4E89-81E0-7AEC5D76F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400" y="933611"/>
            <a:ext cx="6858000" cy="728662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Formazione e aggiornamento dei Responsabili della Transizione al Digitale – linea di azione 86 del Piano Triennale per l’informatica nella Pubblica amministrazione 2019-2021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B4D086-2069-42BA-9C9F-64E341FEC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196630"/>
            <a:ext cx="7772400" cy="542926"/>
          </a:xfrm>
        </p:spPr>
        <p:txBody>
          <a:bodyPr>
            <a:noAutofit/>
          </a:bodyPr>
          <a:lstStyle/>
          <a:p>
            <a:r>
              <a:rPr lang="it-IT" sz="3600" dirty="0"/>
              <a:t>La comunicazione dei servizi digitali: linee guida e casi di studi</a:t>
            </a:r>
          </a:p>
        </p:txBody>
      </p:sp>
      <p:pic>
        <p:nvPicPr>
          <p:cNvPr id="9" name="Immagin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0" y="426337"/>
            <a:ext cx="648462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7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263885-67BA-4FFE-A1EE-726CE5B0CA7E}"/>
              </a:ext>
            </a:extLst>
          </p:cNvPr>
          <p:cNvGrpSpPr/>
          <p:nvPr/>
        </p:nvGrpSpPr>
        <p:grpSpPr>
          <a:xfrm>
            <a:off x="-4920728" y="-5325924"/>
            <a:ext cx="17796533" cy="11865019"/>
            <a:chOff x="-4872602" y="-5662807"/>
            <a:chExt cx="17796533" cy="11865019"/>
          </a:xfrm>
        </p:grpSpPr>
        <p:sp>
          <p:nvSpPr>
            <p:cNvPr id="3" name="Forma">
              <a:extLst>
                <a:ext uri="{FF2B5EF4-FFF2-40B4-BE49-F238E27FC236}">
                  <a16:creationId xmlns:a16="http://schemas.microsoft.com/office/drawing/2014/main" id="{75BF0E6B-6ACC-43C2-9EF7-D99DA9B88D52}"/>
                </a:ext>
              </a:extLst>
            </p:cNvPr>
            <p:cNvSpPr/>
            <p:nvPr/>
          </p:nvSpPr>
          <p:spPr>
            <a:xfrm rot="10800000">
              <a:off x="-1756611" y="-336883"/>
              <a:ext cx="7760373" cy="653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"/>
                  </a:moveTo>
                  <a:lnTo>
                    <a:pt x="777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sto">
              <a:extLst>
                <a:ext uri="{FF2B5EF4-FFF2-40B4-BE49-F238E27FC236}">
                  <a16:creationId xmlns:a16="http://schemas.microsoft.com/office/drawing/2014/main" id="{C5E43E6B-A411-44DA-BA61-71E20687D650}"/>
                </a:ext>
              </a:extLst>
            </p:cNvPr>
            <p:cNvSpPr txBox="1"/>
            <p:nvPr/>
          </p:nvSpPr>
          <p:spPr>
            <a:xfrm>
              <a:off x="-4872602" y="2000913"/>
              <a:ext cx="559086" cy="25922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78C682-F948-4D06-897A-767E82C3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446" y="-5662807"/>
              <a:ext cx="8085485" cy="11824086"/>
            </a:xfrm>
            <a:prstGeom prst="parallelogram">
              <a:avLst/>
            </a:prstGeom>
          </p:spPr>
        </p:pic>
        <p:sp>
          <p:nvSpPr>
            <p:cNvPr id="6" name="Straight Connector 9">
              <a:extLst>
                <a:ext uri="{FF2B5EF4-FFF2-40B4-BE49-F238E27FC236}">
                  <a16:creationId xmlns:a16="http://schemas.microsoft.com/office/drawing/2014/main" id="{A43D69D9-8344-46BD-A935-BEFC00465B03}"/>
                </a:ext>
              </a:extLst>
            </p:cNvPr>
            <p:cNvSpPr/>
            <p:nvPr/>
          </p:nvSpPr>
          <p:spPr>
            <a:xfrm flipV="1">
              <a:off x="-421110" y="4184612"/>
              <a:ext cx="9888959" cy="29758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Cerchio">
              <a:extLst>
                <a:ext uri="{FF2B5EF4-FFF2-40B4-BE49-F238E27FC236}">
                  <a16:creationId xmlns:a16="http://schemas.microsoft.com/office/drawing/2014/main" id="{FF2B1AD1-1B5B-4692-8804-17496EC8C779}"/>
                </a:ext>
              </a:extLst>
            </p:cNvPr>
            <p:cNvSpPr/>
            <p:nvPr/>
          </p:nvSpPr>
          <p:spPr>
            <a:xfrm>
              <a:off x="3618793" y="3855016"/>
              <a:ext cx="676281" cy="6762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</a:ln>
          </p:spPr>
          <p:txBody>
            <a:bodyPr lIns="45719" rIns="45719" anchor="ctr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" name="Cerchio">
              <a:extLst>
                <a:ext uri="{FF2B5EF4-FFF2-40B4-BE49-F238E27FC236}">
                  <a16:creationId xmlns:a16="http://schemas.microsoft.com/office/drawing/2014/main" id="{D4481158-FF58-4E93-8B81-3D86F51CD632}"/>
                </a:ext>
              </a:extLst>
            </p:cNvPr>
            <p:cNvSpPr/>
            <p:nvPr/>
          </p:nvSpPr>
          <p:spPr>
            <a:xfrm>
              <a:off x="2084448" y="3824950"/>
              <a:ext cx="676281" cy="6762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</a:ln>
          </p:spPr>
          <p:txBody>
            <a:bodyPr lIns="45719" rIns="45719" anchor="ctr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" name="2019">
              <a:extLst>
                <a:ext uri="{FF2B5EF4-FFF2-40B4-BE49-F238E27FC236}">
                  <a16:creationId xmlns:a16="http://schemas.microsoft.com/office/drawing/2014/main" id="{74E2EA8E-5F52-4A08-A242-4E868FDBF850}"/>
                </a:ext>
              </a:extLst>
            </p:cNvPr>
            <p:cNvSpPr txBox="1"/>
            <p:nvPr/>
          </p:nvSpPr>
          <p:spPr>
            <a:xfrm>
              <a:off x="404120" y="4268487"/>
              <a:ext cx="676281" cy="3231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2019</a:t>
              </a:r>
            </a:p>
          </p:txBody>
        </p:sp>
        <p:pic>
          <p:nvPicPr>
            <p:cNvPr id="10" name="app_noipa.mockuppng.png" descr="app_noipa.mockuppng.png">
              <a:extLst>
                <a:ext uri="{FF2B5EF4-FFF2-40B4-BE49-F238E27FC236}">
                  <a16:creationId xmlns:a16="http://schemas.microsoft.com/office/drawing/2014/main" id="{6B49DF01-C3BF-4812-94A5-0D55A5B03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67002" y="3905098"/>
              <a:ext cx="555224" cy="54896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NoiPA mobile…">
              <a:extLst>
                <a:ext uri="{FF2B5EF4-FFF2-40B4-BE49-F238E27FC236}">
                  <a16:creationId xmlns:a16="http://schemas.microsoft.com/office/drawing/2014/main" id="{CC666AD9-03F8-4251-AFA5-8D770B5B15C1}"/>
                </a:ext>
              </a:extLst>
            </p:cNvPr>
            <p:cNvSpPr txBox="1"/>
            <p:nvPr/>
          </p:nvSpPr>
          <p:spPr>
            <a:xfrm>
              <a:off x="1764592" y="4684297"/>
              <a:ext cx="1261402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>
                  <a:solidFill>
                    <a:srgbClr val="084E8A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kumimoji="0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rPr>
                <a:t>NoiPA</a:t>
              </a:r>
              <a:b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rPr>
              </a:b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rPr>
                <a:t>mobile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>
                  <a:solidFill>
                    <a:srgbClr val="084E8A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rPr>
                <a:t>App</a:t>
              </a:r>
            </a:p>
          </p:txBody>
        </p:sp>
        <p:sp>
          <p:nvSpPr>
            <p:cNvPr id="12" name="NoiPA new website">
              <a:extLst>
                <a:ext uri="{FF2B5EF4-FFF2-40B4-BE49-F238E27FC236}">
                  <a16:creationId xmlns:a16="http://schemas.microsoft.com/office/drawing/2014/main" id="{CB9E96E6-9633-47B5-AE47-1A32E5223FB2}"/>
                </a:ext>
              </a:extLst>
            </p:cNvPr>
            <p:cNvSpPr txBox="1"/>
            <p:nvPr/>
          </p:nvSpPr>
          <p:spPr>
            <a:xfrm>
              <a:off x="3326232" y="4727365"/>
              <a:ext cx="1261402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>
                  <a:solidFill>
                    <a:srgbClr val="084E8A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rPr kumimoji="0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rPr>
                <a:t>NoiPA</a:t>
              </a:r>
              <a:b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rPr>
              </a:b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rPr>
                <a:t>nuovo sito w</a:t>
              </a: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rPr>
                <a:t>eb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F9FFFAC8-B6F0-43E4-9F8B-151B674FAAF4}"/>
                </a:ext>
              </a:extLst>
            </p:cNvPr>
            <p:cNvSpPr txBox="1"/>
            <p:nvPr/>
          </p:nvSpPr>
          <p:spPr>
            <a:xfrm>
              <a:off x="424452" y="1344949"/>
              <a:ext cx="3521416" cy="15413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84E8A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L'App e il nuovo portale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NoiPA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dimostrano concretamente come l'obiettivo di mettere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l'utente al centro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dell'attenzione abbia portato allo sviluppo di canali a lui vicini attraverso l'adozione di metodologie di </a:t>
              </a:r>
              <a:r>
                <a:rPr kumimoji="0" lang="it-IT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user </a:t>
              </a:r>
              <a:r>
                <a:rPr kumimoji="0" lang="it-IT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centricity</a:t>
              </a:r>
              <a:r>
                <a:rPr kumimoji="0" lang="it-IT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&amp; service design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ACD0A620-7F27-4F94-A6B4-16D5538F0AE6}"/>
                </a:ext>
              </a:extLst>
            </p:cNvPr>
            <p:cNvSpPr/>
            <p:nvPr/>
          </p:nvSpPr>
          <p:spPr>
            <a:xfrm>
              <a:off x="1052021" y="4071115"/>
              <a:ext cx="279192" cy="286509"/>
            </a:xfrm>
            <a:prstGeom prst="chevron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D81D6AD6-E55E-4C9C-8E54-572701776A57}"/>
                </a:ext>
              </a:extLst>
            </p:cNvPr>
            <p:cNvSpPr/>
            <p:nvPr/>
          </p:nvSpPr>
          <p:spPr>
            <a:xfrm>
              <a:off x="5731024" y="1134340"/>
              <a:ext cx="3470729" cy="2870441"/>
            </a:xfrm>
            <a:prstGeom prst="rect">
              <a:avLst/>
            </a:prstGeom>
            <a:solidFill>
              <a:srgbClr val="535353">
                <a:lumMod val="75000"/>
                <a:alpha val="55000"/>
              </a:srgbClr>
            </a:solidFill>
          </p:spPr>
          <p:txBody>
            <a:bodyPr wrap="square" lIns="144000" rIns="108000" anchor="ctr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6" name="2019">
              <a:extLst>
                <a:ext uri="{FF2B5EF4-FFF2-40B4-BE49-F238E27FC236}">
                  <a16:creationId xmlns:a16="http://schemas.microsoft.com/office/drawing/2014/main" id="{06344AB4-B36B-466C-B4E0-168167BA8F12}"/>
                </a:ext>
              </a:extLst>
            </p:cNvPr>
            <p:cNvSpPr txBox="1"/>
            <p:nvPr/>
          </p:nvSpPr>
          <p:spPr>
            <a:xfrm>
              <a:off x="5672934" y="1317588"/>
              <a:ext cx="3314318" cy="95410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Gli utenti sono stati coinvolti nella fase di progettazione del servizio e test di usabilità: </a:t>
              </a:r>
              <a:r>
                <a:rPr kumimoji="0" lang="it-IT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NoiPA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 App e nuovo sito web </a:t>
              </a:r>
              <a:r>
                <a:rPr kumimoji="0" lang="it-IT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NoiPA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. </a:t>
              </a:r>
            </a:p>
          </p:txBody>
        </p:sp>
        <p:sp>
          <p:nvSpPr>
            <p:cNvPr id="17" name="2019">
              <a:extLst>
                <a:ext uri="{FF2B5EF4-FFF2-40B4-BE49-F238E27FC236}">
                  <a16:creationId xmlns:a16="http://schemas.microsoft.com/office/drawing/2014/main" id="{50BE5C5C-5B95-4F73-86C7-C959BD30E1B8}"/>
                </a:ext>
              </a:extLst>
            </p:cNvPr>
            <p:cNvSpPr txBox="1"/>
            <p:nvPr/>
          </p:nvSpPr>
          <p:spPr>
            <a:xfrm>
              <a:off x="5731025" y="2587963"/>
              <a:ext cx="3314318" cy="95410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Anche i media digitali sono stati attivati e implementati come strumenti per ascoltare, verificare e catturare le esigenze degli utenti. </a:t>
              </a:r>
            </a:p>
          </p:txBody>
        </p:sp>
        <p:pic>
          <p:nvPicPr>
            <p:cNvPr id="18" name="Immagine" descr="Immagine">
              <a:extLst>
                <a:ext uri="{FF2B5EF4-FFF2-40B4-BE49-F238E27FC236}">
                  <a16:creationId xmlns:a16="http://schemas.microsoft.com/office/drawing/2014/main" id="{AFEDE9D3-69C4-421F-90DF-C7B0C3CB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29458" y="4098550"/>
              <a:ext cx="630976" cy="18921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03113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98B99C-EB24-4652-8427-04D6A7F197E7}"/>
              </a:ext>
            </a:extLst>
          </p:cNvPr>
          <p:cNvGrpSpPr/>
          <p:nvPr/>
        </p:nvGrpSpPr>
        <p:grpSpPr>
          <a:xfrm>
            <a:off x="-4009" y="-2489198"/>
            <a:ext cx="9875053" cy="9029174"/>
            <a:chOff x="-4009" y="-2814049"/>
            <a:chExt cx="9875053" cy="9029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3E78DA-D696-4D56-92C4-34B8DB154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09" y="-2814049"/>
              <a:ext cx="6741694" cy="8988926"/>
            </a:xfrm>
            <a:prstGeom prst="rtTriangle">
              <a:avLst/>
            </a:prstGeom>
          </p:spPr>
        </p:pic>
        <p:sp>
          <p:nvSpPr>
            <p:cNvPr id="4" name="Forma">
              <a:extLst>
                <a:ext uri="{FF2B5EF4-FFF2-40B4-BE49-F238E27FC236}">
                  <a16:creationId xmlns:a16="http://schemas.microsoft.com/office/drawing/2014/main" id="{1F9F3BD1-8DB1-4F3F-90F3-97B1BF3438B4}"/>
                </a:ext>
              </a:extLst>
            </p:cNvPr>
            <p:cNvSpPr/>
            <p:nvPr/>
          </p:nvSpPr>
          <p:spPr>
            <a:xfrm rot="10800000" flipH="1">
              <a:off x="1417967" y="-1337705"/>
              <a:ext cx="8453077" cy="755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"/>
                  </a:moveTo>
                  <a:lnTo>
                    <a:pt x="777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Straight Connector 9">
              <a:extLst>
                <a:ext uri="{FF2B5EF4-FFF2-40B4-BE49-F238E27FC236}">
                  <a16:creationId xmlns:a16="http://schemas.microsoft.com/office/drawing/2014/main" id="{24BCB55B-1B3A-4243-93D2-19B4BFD6CFD7}"/>
                </a:ext>
              </a:extLst>
            </p:cNvPr>
            <p:cNvSpPr/>
            <p:nvPr/>
          </p:nvSpPr>
          <p:spPr>
            <a:xfrm>
              <a:off x="-4009" y="1513457"/>
              <a:ext cx="9875053" cy="0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2019">
              <a:extLst>
                <a:ext uri="{FF2B5EF4-FFF2-40B4-BE49-F238E27FC236}">
                  <a16:creationId xmlns:a16="http://schemas.microsoft.com/office/drawing/2014/main" id="{16D895D5-BB6E-4D2B-A217-837ACB78B451}"/>
                </a:ext>
              </a:extLst>
            </p:cNvPr>
            <p:cNvSpPr txBox="1"/>
            <p:nvPr/>
          </p:nvSpPr>
          <p:spPr>
            <a:xfrm>
              <a:off x="3860414" y="282089"/>
              <a:ext cx="5020061" cy="95410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I driver di progettazione della nuova Area Pubblica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74A8C7-8A0D-4846-A97F-5F214B47C4FC}"/>
                </a:ext>
              </a:extLst>
            </p:cNvPr>
            <p:cNvGrpSpPr/>
            <p:nvPr/>
          </p:nvGrpSpPr>
          <p:grpSpPr>
            <a:xfrm>
              <a:off x="4352430" y="1474687"/>
              <a:ext cx="4411876" cy="984885"/>
              <a:chOff x="6029111" y="210305"/>
              <a:chExt cx="3636747" cy="984885"/>
            </a:xfrm>
          </p:grpSpPr>
          <p:sp>
            <p:nvSpPr>
              <p:cNvPr id="20" name="2019">
                <a:extLst>
                  <a:ext uri="{FF2B5EF4-FFF2-40B4-BE49-F238E27FC236}">
                    <a16:creationId xmlns:a16="http://schemas.microsoft.com/office/drawing/2014/main" id="{BF9260F0-391B-4B1E-AFA4-3A731425B644}"/>
                  </a:ext>
                </a:extLst>
              </p:cNvPr>
              <p:cNvSpPr txBox="1"/>
              <p:nvPr/>
            </p:nvSpPr>
            <p:spPr>
              <a:xfrm>
                <a:off x="6032137" y="210305"/>
                <a:ext cx="2732020" cy="984885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Georgia"/>
                  </a:rPr>
                  <a:t>Fruibilità </a:t>
                </a:r>
                <a:r>
                  <a:rPr kumimoji="0" lang="en-GB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Georgia"/>
                  </a:rPr>
                  <a:t>dei</a:t>
                </a:r>
                <a:r>
                  <a:rPr kumimoji="0" lang="en-GB" sz="20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Georgia"/>
                  </a:rPr>
                  <a:t> </a:t>
                </a:r>
                <a:r>
                  <a:rPr kumimoji="0" lang="en-GB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Georgia"/>
                  </a:rPr>
                  <a:t>contenuti</a:t>
                </a:r>
                <a:endParaRPr kumimoji="0" lang="it-IT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Georgia"/>
                </a:endParaRPr>
              </a:p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endParaRPr>
              </a:p>
            </p:txBody>
          </p:sp>
          <p:sp>
            <p:nvSpPr>
              <p:cNvPr id="21" name="2019">
                <a:extLst>
                  <a:ext uri="{FF2B5EF4-FFF2-40B4-BE49-F238E27FC236}">
                    <a16:creationId xmlns:a16="http://schemas.microsoft.com/office/drawing/2014/main" id="{7EAA62F8-1F2B-417E-9F10-81DE27D60778}"/>
                  </a:ext>
                </a:extLst>
              </p:cNvPr>
              <p:cNvSpPr txBox="1"/>
              <p:nvPr/>
            </p:nvSpPr>
            <p:spPr>
              <a:xfrm>
                <a:off x="6029111" y="678870"/>
                <a:ext cx="3636747" cy="246221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Georgia"/>
                  </a:rPr>
                  <a:t>Offrire contenuti strutturati in modo efficiente e funzionale alla fruizione</a:t>
                </a:r>
                <a:endParaRPr kumimoji="0" lang="it-IT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2AEF2C-A3EE-40C1-BB8C-737B1A54B01A}"/>
                </a:ext>
              </a:extLst>
            </p:cNvPr>
            <p:cNvGrpSpPr/>
            <p:nvPr/>
          </p:nvGrpSpPr>
          <p:grpSpPr>
            <a:xfrm>
              <a:off x="4352430" y="2287370"/>
              <a:ext cx="4422883" cy="720383"/>
              <a:chOff x="6045397" y="1119827"/>
              <a:chExt cx="4422883" cy="720383"/>
            </a:xfrm>
          </p:grpSpPr>
          <p:sp>
            <p:nvSpPr>
              <p:cNvPr id="18" name="2019">
                <a:extLst>
                  <a:ext uri="{FF2B5EF4-FFF2-40B4-BE49-F238E27FC236}">
                    <a16:creationId xmlns:a16="http://schemas.microsoft.com/office/drawing/2014/main" id="{0F90C7E8-22C2-4855-A973-5390A49A2FD5}"/>
                  </a:ext>
                </a:extLst>
              </p:cNvPr>
              <p:cNvSpPr txBox="1"/>
              <p:nvPr/>
            </p:nvSpPr>
            <p:spPr>
              <a:xfrm>
                <a:off x="6052043" y="1119827"/>
                <a:ext cx="3314318" cy="677108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1600" b="1" i="1">
                    <a:solidFill>
                      <a:prstClr val="white"/>
                    </a:solidFill>
                    <a:latin typeface="Tahoma"/>
                    <a:ea typeface="Georgia"/>
                    <a:cs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Arial"/>
                  </a:rPr>
                  <a:t>Mobile First</a:t>
                </a:r>
              </a:p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endParaRPr>
              </a:p>
            </p:txBody>
          </p:sp>
          <p:sp>
            <p:nvSpPr>
              <p:cNvPr id="19" name="2019">
                <a:extLst>
                  <a:ext uri="{FF2B5EF4-FFF2-40B4-BE49-F238E27FC236}">
                    <a16:creationId xmlns:a16="http://schemas.microsoft.com/office/drawing/2014/main" id="{CCA552A0-2E2A-4638-AC38-93CA0A82B0A1}"/>
                  </a:ext>
                </a:extLst>
              </p:cNvPr>
              <p:cNvSpPr txBox="1"/>
              <p:nvPr/>
            </p:nvSpPr>
            <p:spPr>
              <a:xfrm>
                <a:off x="6045397" y="1440100"/>
                <a:ext cx="4422883" cy="400110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Georgia"/>
                  </a:rPr>
                  <a:t>Adozione di un paradigma orientato alla strutturazione di contenuti ottimizzati per la visualizzazione su mobile</a:t>
                </a:r>
              </a:p>
            </p:txBody>
          </p:sp>
        </p:grpSp>
        <p:sp>
          <p:nvSpPr>
            <p:cNvPr id="9" name="2019">
              <a:extLst>
                <a:ext uri="{FF2B5EF4-FFF2-40B4-BE49-F238E27FC236}">
                  <a16:creationId xmlns:a16="http://schemas.microsoft.com/office/drawing/2014/main" id="{EED9F558-B100-46A1-B42E-5E275ED6FFD9}"/>
                </a:ext>
              </a:extLst>
            </p:cNvPr>
            <p:cNvSpPr txBox="1"/>
            <p:nvPr/>
          </p:nvSpPr>
          <p:spPr>
            <a:xfrm>
              <a:off x="4352430" y="3765827"/>
              <a:ext cx="4428657" cy="707886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Georgia"/>
                </a:rPr>
                <a:t>L’evoluzione tecnologica della piattaforma ha permesso la valorizzazione e la condivisione dei dati in possesso di </a:t>
              </a:r>
              <a:r>
                <a:rPr kumimoji="0" lang="it-IT" sz="10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Georgia"/>
                </a:rPr>
                <a:t>NoiPA</a:t>
              </a:r>
              <a:r>
                <a:rPr kumimoji="0" lang="it-IT" sz="10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Georgia"/>
                </a:rPr>
                <a:t>, permettendo di offrire open data centrati sulla tecnologia più avanzata di rappresentazione e consultazione dei dati.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072C41-656E-4080-B405-A0E06C356143}"/>
                </a:ext>
              </a:extLst>
            </p:cNvPr>
            <p:cNvGrpSpPr/>
            <p:nvPr/>
          </p:nvGrpSpPr>
          <p:grpSpPr>
            <a:xfrm>
              <a:off x="4359077" y="4518461"/>
              <a:ext cx="4422007" cy="739460"/>
              <a:chOff x="6055715" y="2904297"/>
              <a:chExt cx="4422007" cy="739460"/>
            </a:xfrm>
          </p:grpSpPr>
          <p:sp>
            <p:nvSpPr>
              <p:cNvPr id="16" name="2019">
                <a:extLst>
                  <a:ext uri="{FF2B5EF4-FFF2-40B4-BE49-F238E27FC236}">
                    <a16:creationId xmlns:a16="http://schemas.microsoft.com/office/drawing/2014/main" id="{0962B9E5-3696-45AE-8216-DCD3DFE0981C}"/>
                  </a:ext>
                </a:extLst>
              </p:cNvPr>
              <p:cNvSpPr txBox="1"/>
              <p:nvPr/>
            </p:nvSpPr>
            <p:spPr>
              <a:xfrm>
                <a:off x="6055715" y="2904297"/>
                <a:ext cx="3314318" cy="677108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1600" b="1" i="1">
                    <a:solidFill>
                      <a:prstClr val="white"/>
                    </a:solidFill>
                    <a:latin typeface="Tahoma"/>
                    <a:ea typeface="Georgia"/>
                    <a:cs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Arial"/>
                  </a:rPr>
                  <a:t>Usabilità</a:t>
                </a:r>
                <a:r>
                  <a:rPr kumimoji="0" lang="en-GB" sz="20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Arial"/>
                  </a:rPr>
                  <a:t> e </a:t>
                </a:r>
                <a:r>
                  <a:rPr kumimoji="0" lang="en-GB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Arial"/>
                  </a:rPr>
                  <a:t>Accessibilità</a:t>
                </a:r>
                <a:endParaRPr kumimoji="0" lang="en-GB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endParaRPr>
              </a:p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endParaRPr>
              </a:p>
            </p:txBody>
          </p:sp>
          <p:sp>
            <p:nvSpPr>
              <p:cNvPr id="17" name="2019">
                <a:extLst>
                  <a:ext uri="{FF2B5EF4-FFF2-40B4-BE49-F238E27FC236}">
                    <a16:creationId xmlns:a16="http://schemas.microsoft.com/office/drawing/2014/main" id="{83965BD7-B663-40A4-B4FB-574598D47D0E}"/>
                  </a:ext>
                </a:extLst>
              </p:cNvPr>
              <p:cNvSpPr txBox="1"/>
              <p:nvPr/>
            </p:nvSpPr>
            <p:spPr>
              <a:xfrm>
                <a:off x="6059872" y="3243647"/>
                <a:ext cx="4417850" cy="400110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Georgia"/>
                  </a:rPr>
                  <a:t>Capacità delle interfacce di assicurare all’utente facilità di utilizzo e soddisfazione nell’interazione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FE048B-2480-44F5-8919-6DBBF792BEFF}"/>
                </a:ext>
              </a:extLst>
            </p:cNvPr>
            <p:cNvGrpSpPr/>
            <p:nvPr/>
          </p:nvGrpSpPr>
          <p:grpSpPr>
            <a:xfrm>
              <a:off x="4356103" y="5317155"/>
              <a:ext cx="4524372" cy="677108"/>
              <a:chOff x="6094908" y="4218351"/>
              <a:chExt cx="4524372" cy="677108"/>
            </a:xfrm>
          </p:grpSpPr>
          <p:sp>
            <p:nvSpPr>
              <p:cNvPr id="14" name="2019">
                <a:extLst>
                  <a:ext uri="{FF2B5EF4-FFF2-40B4-BE49-F238E27FC236}">
                    <a16:creationId xmlns:a16="http://schemas.microsoft.com/office/drawing/2014/main" id="{BF12D4E9-A2D4-4885-8BCA-1AEC5F21B66B}"/>
                  </a:ext>
                </a:extLst>
              </p:cNvPr>
              <p:cNvSpPr txBox="1"/>
              <p:nvPr/>
            </p:nvSpPr>
            <p:spPr>
              <a:xfrm>
                <a:off x="6106359" y="4218351"/>
                <a:ext cx="3314318" cy="677108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1600" b="1" i="1">
                    <a:solidFill>
                      <a:prstClr val="white"/>
                    </a:solidFill>
                    <a:latin typeface="Tahoma"/>
                    <a:ea typeface="Georgia"/>
                    <a:cs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Arial"/>
                  </a:rPr>
                  <a:t>Multilingua</a:t>
                </a:r>
                <a:endParaRPr kumimoji="0" lang="en-GB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endParaRPr>
              </a:p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endParaRPr>
              </a:p>
            </p:txBody>
          </p:sp>
          <p:sp>
            <p:nvSpPr>
              <p:cNvPr id="15" name="2019">
                <a:extLst>
                  <a:ext uri="{FF2B5EF4-FFF2-40B4-BE49-F238E27FC236}">
                    <a16:creationId xmlns:a16="http://schemas.microsoft.com/office/drawing/2014/main" id="{6FB4EB6F-2921-46D9-8564-3590DE9533FA}"/>
                  </a:ext>
                </a:extLst>
              </p:cNvPr>
              <p:cNvSpPr txBox="1"/>
              <p:nvPr/>
            </p:nvSpPr>
            <p:spPr>
              <a:xfrm>
                <a:off x="6094908" y="4588911"/>
                <a:ext cx="4524372" cy="246221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/>
                    <a:sym typeface="Georgia"/>
                  </a:rPr>
                  <a:t>Offrire i contenuti in tutte le lingue in cui i contenuti sono stati tradotti</a:t>
                </a:r>
              </a:p>
            </p:txBody>
          </p:sp>
        </p:grpSp>
        <p:sp>
          <p:nvSpPr>
            <p:cNvPr id="12" name="2019">
              <a:extLst>
                <a:ext uri="{FF2B5EF4-FFF2-40B4-BE49-F238E27FC236}">
                  <a16:creationId xmlns:a16="http://schemas.microsoft.com/office/drawing/2014/main" id="{13E67E89-9757-4D54-8E1A-E47EB6D189D1}"/>
                </a:ext>
              </a:extLst>
            </p:cNvPr>
            <p:cNvSpPr txBox="1"/>
            <p:nvPr/>
          </p:nvSpPr>
          <p:spPr>
            <a:xfrm>
              <a:off x="4352429" y="3075461"/>
              <a:ext cx="4524371" cy="707886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1600" b="1" i="1">
                  <a:solidFill>
                    <a:prstClr val="white"/>
                  </a:solidFill>
                  <a:latin typeface="Tahoma"/>
                  <a:ea typeface="Georgia"/>
                  <a:cs typeface="Georgi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rPr>
                <a:t>Valorizzazione</a:t>
              </a:r>
              <a:r>
                <a:rPr kumimoji="0" lang="en-GB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rPr>
                <a:t> </a:t>
              </a:r>
              <a:r>
                <a:rPr kumimoji="0" lang="en-GB" sz="20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rPr>
                <a:t>patrimonio</a:t>
              </a:r>
              <a:r>
                <a:rPr kumimoji="0" lang="en-GB" sz="20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rPr>
                <a:t> </a:t>
              </a:r>
              <a:r>
                <a:rPr kumimoji="0" lang="en-GB" sz="20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sym typeface="Arial"/>
                </a:rPr>
                <a:t>informativo</a:t>
              </a:r>
              <a:endParaRPr kumimoji="0" lang="it-IT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82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AF546D-4203-413A-B452-455D265766CA}"/>
              </a:ext>
            </a:extLst>
          </p:cNvPr>
          <p:cNvGrpSpPr/>
          <p:nvPr/>
        </p:nvGrpSpPr>
        <p:grpSpPr>
          <a:xfrm>
            <a:off x="-1576541" y="-2579614"/>
            <a:ext cx="12375463" cy="9102668"/>
            <a:chOff x="-1668365" y="-2900456"/>
            <a:chExt cx="12375463" cy="91026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D233A6-798F-45B0-838A-CB94B0D46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833" y="-2900456"/>
              <a:ext cx="6046265" cy="9069398"/>
            </a:xfrm>
            <a:prstGeom prst="parallelogram">
              <a:avLst/>
            </a:prstGeom>
          </p:spPr>
        </p:pic>
        <p:sp>
          <p:nvSpPr>
            <p:cNvPr id="4" name="Forma">
              <a:extLst>
                <a:ext uri="{FF2B5EF4-FFF2-40B4-BE49-F238E27FC236}">
                  <a16:creationId xmlns:a16="http://schemas.microsoft.com/office/drawing/2014/main" id="{ADB39511-3B83-4E8A-AF81-26C90DAEFC77}"/>
                </a:ext>
              </a:extLst>
            </p:cNvPr>
            <p:cNvSpPr/>
            <p:nvPr/>
          </p:nvSpPr>
          <p:spPr>
            <a:xfrm rot="10800000">
              <a:off x="-1668365" y="-320842"/>
              <a:ext cx="7672127" cy="652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"/>
                  </a:moveTo>
                  <a:lnTo>
                    <a:pt x="777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1A9D0F18-EA26-4185-9D3E-849939398D55}"/>
                </a:ext>
              </a:extLst>
            </p:cNvPr>
            <p:cNvSpPr/>
            <p:nvPr/>
          </p:nvSpPr>
          <p:spPr>
            <a:xfrm>
              <a:off x="6042691" y="622661"/>
              <a:ext cx="3386228" cy="2250830"/>
            </a:xfrm>
            <a:prstGeom prst="rect">
              <a:avLst/>
            </a:prstGeom>
            <a:solidFill>
              <a:srgbClr val="535353">
                <a:lumMod val="75000"/>
                <a:alpha val="55000"/>
              </a:srgbClr>
            </a:solidFill>
          </p:spPr>
          <p:txBody>
            <a:bodyPr wrap="square" lIns="144000" rIns="108000" anchor="ctr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6" name="2019">
              <a:extLst>
                <a:ext uri="{FF2B5EF4-FFF2-40B4-BE49-F238E27FC236}">
                  <a16:creationId xmlns:a16="http://schemas.microsoft.com/office/drawing/2014/main" id="{EFB8C7AD-FFAD-4CAE-9C16-8D3872AEE3E6}"/>
                </a:ext>
              </a:extLst>
            </p:cNvPr>
            <p:cNvSpPr txBox="1"/>
            <p:nvPr/>
          </p:nvSpPr>
          <p:spPr>
            <a:xfrm>
              <a:off x="5777117" y="1086730"/>
              <a:ext cx="2976357" cy="1246495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lvl="0" algn="ctr">
                <a:defRPr sz="2500" b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OTTIENI SPID:</a:t>
              </a:r>
            </a:p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Il servizio di </a:t>
              </a:r>
              <a:r>
                <a:rPr kumimoji="0" lang="it-IT" sz="2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NoiPA</a:t>
              </a:r>
              <a:endParaRPr kumimoji="0" lang="it-IT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558EC46-E1BD-49A7-AE85-C1DCA754F930}"/>
                </a:ext>
              </a:extLst>
            </p:cNvPr>
            <p:cNvSpPr txBox="1"/>
            <p:nvPr/>
          </p:nvSpPr>
          <p:spPr>
            <a:xfrm>
              <a:off x="300601" y="930989"/>
              <a:ext cx="3521416" cy="1295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84E8A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«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Ottieni SPID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” è il servizio che consente agli utenti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NoiPA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di ottenere le credenziali SPID, con cui accedere in maniera semplice e veloce a tutti i servizi online della PA con un’unica utenza – compreso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NoiPA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8" name="Straight Connector 9">
              <a:extLst>
                <a:ext uri="{FF2B5EF4-FFF2-40B4-BE49-F238E27FC236}">
                  <a16:creationId xmlns:a16="http://schemas.microsoft.com/office/drawing/2014/main" id="{BF207850-F219-4584-988E-520DB2A2FBFB}"/>
                </a:ext>
              </a:extLst>
            </p:cNvPr>
            <p:cNvSpPr/>
            <p:nvPr/>
          </p:nvSpPr>
          <p:spPr>
            <a:xfrm flipV="1">
              <a:off x="-425113" y="2895755"/>
              <a:ext cx="9888959" cy="29758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B7EF50DE-E579-46D9-B570-3D925C7D6046}"/>
                </a:ext>
              </a:extLst>
            </p:cNvPr>
            <p:cNvSpPr txBox="1"/>
            <p:nvPr/>
          </p:nvSpPr>
          <p:spPr>
            <a:xfrm>
              <a:off x="741103" y="3959644"/>
              <a:ext cx="3521416" cy="10501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084E8A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Sono in fase di definizione le strategie per portare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il più alto numero di utenti </a:t>
              </a:r>
              <a:r>
                <a:rPr kumimoji="0" lang="it-IT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NoiPA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 fruire dei servizi della nostra piattaforma attraverso SPID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A3510DF-496D-4A00-9153-025BB91B98B0}"/>
                </a:ext>
              </a:extLst>
            </p:cNvPr>
            <p:cNvSpPr/>
            <p:nvPr/>
          </p:nvSpPr>
          <p:spPr>
            <a:xfrm>
              <a:off x="300601" y="3302078"/>
              <a:ext cx="242093" cy="242093"/>
            </a:xfrm>
            <a:prstGeom prst="flowChartConnector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93B43-431E-4700-AA91-3F2F14A58E43}"/>
                </a:ext>
              </a:extLst>
            </p:cNvPr>
            <p:cNvSpPr/>
            <p:nvPr/>
          </p:nvSpPr>
          <p:spPr>
            <a:xfrm>
              <a:off x="741103" y="3213107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Il nuovo sistema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Noipa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è conforme </a:t>
              </a:r>
            </a:p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alle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linee guida </a:t>
              </a:r>
              <a:r>
                <a:rPr kumimoji="0" lang="it-IT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AgiD</a:t>
              </a:r>
              <a:endPara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Arial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8ED53BAF-84CD-4F5C-8552-4933B23A6FEC}"/>
                </a:ext>
              </a:extLst>
            </p:cNvPr>
            <p:cNvSpPr/>
            <p:nvPr/>
          </p:nvSpPr>
          <p:spPr>
            <a:xfrm>
              <a:off x="296198" y="4129296"/>
              <a:ext cx="242093" cy="242093"/>
            </a:xfrm>
            <a:prstGeom prst="flowChartConnector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50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">
            <a:extLst>
              <a:ext uri="{FF2B5EF4-FFF2-40B4-BE49-F238E27FC236}">
                <a16:creationId xmlns:a16="http://schemas.microsoft.com/office/drawing/2014/main" id="{C5C48143-3632-4D86-9F02-274B3D771EFE}"/>
              </a:ext>
            </a:extLst>
          </p:cNvPr>
          <p:cNvSpPr/>
          <p:nvPr/>
        </p:nvSpPr>
        <p:spPr>
          <a:xfrm rot="10800000">
            <a:off x="-1058781" y="0"/>
            <a:ext cx="4764505" cy="6539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1"/>
                </a:moveTo>
                <a:lnTo>
                  <a:pt x="777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141"/>
                </a:lnTo>
                <a:close/>
              </a:path>
            </a:pathLst>
          </a:custGeom>
          <a:solidFill>
            <a:srgbClr val="0B3066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2019">
            <a:extLst>
              <a:ext uri="{FF2B5EF4-FFF2-40B4-BE49-F238E27FC236}">
                <a16:creationId xmlns:a16="http://schemas.microsoft.com/office/drawing/2014/main" id="{1E33E114-2D44-44EC-B2EA-E8C34DFB256A}"/>
              </a:ext>
            </a:extLst>
          </p:cNvPr>
          <p:cNvSpPr txBox="1"/>
          <p:nvPr/>
        </p:nvSpPr>
        <p:spPr>
          <a:xfrm>
            <a:off x="124240" y="3169830"/>
            <a:ext cx="2787404" cy="47705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Social Media</a:t>
            </a:r>
          </a:p>
        </p:txBody>
      </p:sp>
      <p:sp>
        <p:nvSpPr>
          <p:cNvPr id="5" name="2019">
            <a:extLst>
              <a:ext uri="{FF2B5EF4-FFF2-40B4-BE49-F238E27FC236}">
                <a16:creationId xmlns:a16="http://schemas.microsoft.com/office/drawing/2014/main" id="{691A1BE8-7D5E-4016-A7A0-6FC669BFD1B5}"/>
              </a:ext>
            </a:extLst>
          </p:cNvPr>
          <p:cNvSpPr txBox="1"/>
          <p:nvPr/>
        </p:nvSpPr>
        <p:spPr>
          <a:xfrm>
            <a:off x="6689165" y="670815"/>
            <a:ext cx="1725173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Facebook</a:t>
            </a:r>
          </a:p>
        </p:txBody>
      </p:sp>
      <p:sp>
        <p:nvSpPr>
          <p:cNvPr id="6" name="2019">
            <a:extLst>
              <a:ext uri="{FF2B5EF4-FFF2-40B4-BE49-F238E27FC236}">
                <a16:creationId xmlns:a16="http://schemas.microsoft.com/office/drawing/2014/main" id="{A300282E-19B9-4146-A94B-51F0AD575F24}"/>
              </a:ext>
            </a:extLst>
          </p:cNvPr>
          <p:cNvSpPr txBox="1"/>
          <p:nvPr/>
        </p:nvSpPr>
        <p:spPr>
          <a:xfrm>
            <a:off x="3718604" y="3709625"/>
            <a:ext cx="2266841" cy="24929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Il profilo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Fb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è stato aperto per avviare un confronto diretto con l’utenza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NoiPA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, raggiungendola in un contesto comunicativo (FB) su cui era molto attiva, utilizzando un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linguaggio adatto alla platea di riferimento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.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</a:b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NoiPA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non funge da canale di assistenza diretta agli amministrati, ma ha lo scopo di raccontare le attività del mondo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NoiPA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. </a:t>
            </a:r>
          </a:p>
        </p:txBody>
      </p:sp>
      <p:sp>
        <p:nvSpPr>
          <p:cNvPr id="7" name="2019">
            <a:extLst>
              <a:ext uri="{FF2B5EF4-FFF2-40B4-BE49-F238E27FC236}">
                <a16:creationId xmlns:a16="http://schemas.microsoft.com/office/drawing/2014/main" id="{8AB18989-9888-4068-9580-ED0BFB2C2397}"/>
              </a:ext>
            </a:extLst>
          </p:cNvPr>
          <p:cNvSpPr txBox="1"/>
          <p:nvPr/>
        </p:nvSpPr>
        <p:spPr>
          <a:xfrm>
            <a:off x="3919787" y="1108766"/>
            <a:ext cx="4304522" cy="25391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27 Marzo 2017</a:t>
            </a:r>
          </a:p>
        </p:txBody>
      </p:sp>
      <p:sp>
        <p:nvSpPr>
          <p:cNvPr id="8" name="Straight Connector 9">
            <a:extLst>
              <a:ext uri="{FF2B5EF4-FFF2-40B4-BE49-F238E27FC236}">
                <a16:creationId xmlns:a16="http://schemas.microsoft.com/office/drawing/2014/main" id="{1D2C03B2-68AA-487F-82A7-85FCE1FD9856}"/>
              </a:ext>
            </a:extLst>
          </p:cNvPr>
          <p:cNvSpPr/>
          <p:nvPr/>
        </p:nvSpPr>
        <p:spPr>
          <a:xfrm flipV="1">
            <a:off x="10064" y="3749841"/>
            <a:ext cx="3016149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45719" rIns="45719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2019">
            <a:extLst>
              <a:ext uri="{FF2B5EF4-FFF2-40B4-BE49-F238E27FC236}">
                <a16:creationId xmlns:a16="http://schemas.microsoft.com/office/drawing/2014/main" id="{E955A185-A5E2-47DB-A29F-1C0CBA035738}"/>
              </a:ext>
            </a:extLst>
          </p:cNvPr>
          <p:cNvSpPr txBox="1"/>
          <p:nvPr/>
        </p:nvSpPr>
        <p:spPr>
          <a:xfrm>
            <a:off x="3718604" y="3420728"/>
            <a:ext cx="1065178" cy="27699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OBIETTIVO </a:t>
            </a: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866F69B-C2AC-4916-A822-7918D45AB63F}"/>
              </a:ext>
            </a:extLst>
          </p:cNvPr>
          <p:cNvSpPr/>
          <p:nvPr/>
        </p:nvSpPr>
        <p:spPr>
          <a:xfrm flipV="1">
            <a:off x="6291673" y="3521247"/>
            <a:ext cx="0" cy="2792403"/>
          </a:xfrm>
          <a:prstGeom prst="line">
            <a:avLst/>
          </a:prstGeom>
          <a:ln w="28575">
            <a:solidFill>
              <a:srgbClr val="0B3066"/>
            </a:solidFill>
          </a:ln>
        </p:spPr>
        <p:txBody>
          <a:bodyPr lIns="45719" rIns="45719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2019">
            <a:extLst>
              <a:ext uri="{FF2B5EF4-FFF2-40B4-BE49-F238E27FC236}">
                <a16:creationId xmlns:a16="http://schemas.microsoft.com/office/drawing/2014/main" id="{E83B2FC1-4DC0-4123-B335-FA79D798FFD1}"/>
              </a:ext>
            </a:extLst>
          </p:cNvPr>
          <p:cNvSpPr txBox="1"/>
          <p:nvPr/>
        </p:nvSpPr>
        <p:spPr>
          <a:xfrm>
            <a:off x="7743015" y="3420728"/>
            <a:ext cx="840011" cy="27699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POLICY</a:t>
            </a:r>
          </a:p>
        </p:txBody>
      </p:sp>
      <p:sp>
        <p:nvSpPr>
          <p:cNvPr id="12" name="2019">
            <a:extLst>
              <a:ext uri="{FF2B5EF4-FFF2-40B4-BE49-F238E27FC236}">
                <a16:creationId xmlns:a16="http://schemas.microsoft.com/office/drawing/2014/main" id="{D6D66F7A-1EBF-4C31-86B3-F3C7DF952080}"/>
              </a:ext>
            </a:extLst>
          </p:cNvPr>
          <p:cNvSpPr txBox="1"/>
          <p:nvPr/>
        </p:nvSpPr>
        <p:spPr>
          <a:xfrm>
            <a:off x="6338979" y="3851227"/>
            <a:ext cx="2091824" cy="230832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La policy prestabilita è di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rispondere in maniera tempestiva ed efficace alle richieste degli utenti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fornendo informazioni efficaci, anche quando le richieste sono off-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topic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.</a:t>
            </a:r>
          </a:p>
          <a:p>
            <a:pPr marL="0" marR="0" lvl="0" indent="0" algn="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E’ stata resa pubblica una 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netiquette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che definisce la policy della pagina e le linee di azione del social media manager dell’account.</a:t>
            </a:r>
          </a:p>
        </p:txBody>
      </p:sp>
      <p:sp>
        <p:nvSpPr>
          <p:cNvPr id="13" name="Freeform 579">
            <a:extLst>
              <a:ext uri="{FF2B5EF4-FFF2-40B4-BE49-F238E27FC236}">
                <a16:creationId xmlns:a16="http://schemas.microsoft.com/office/drawing/2014/main" id="{1CA5F764-7874-4619-8964-98656C38F738}"/>
              </a:ext>
            </a:extLst>
          </p:cNvPr>
          <p:cNvSpPr>
            <a:spLocks noEditPoints="1"/>
          </p:cNvSpPr>
          <p:nvPr/>
        </p:nvSpPr>
        <p:spPr bwMode="auto">
          <a:xfrm>
            <a:off x="8362677" y="627185"/>
            <a:ext cx="548924" cy="548924"/>
          </a:xfrm>
          <a:custGeom>
            <a:avLst/>
            <a:gdLst>
              <a:gd name="T0" fmla="*/ 128 w 256"/>
              <a:gd name="T1" fmla="*/ 0 h 256"/>
              <a:gd name="T2" fmla="*/ 102 w 256"/>
              <a:gd name="T3" fmla="*/ 4 h 256"/>
              <a:gd name="T4" fmla="*/ 78 w 256"/>
              <a:gd name="T5" fmla="*/ 10 h 256"/>
              <a:gd name="T6" fmla="*/ 56 w 256"/>
              <a:gd name="T7" fmla="*/ 22 h 256"/>
              <a:gd name="T8" fmla="*/ 22 w 256"/>
              <a:gd name="T9" fmla="*/ 58 h 256"/>
              <a:gd name="T10" fmla="*/ 10 w 256"/>
              <a:gd name="T11" fmla="*/ 78 h 256"/>
              <a:gd name="T12" fmla="*/ 2 w 256"/>
              <a:gd name="T13" fmla="*/ 102 h 256"/>
              <a:gd name="T14" fmla="*/ 0 w 256"/>
              <a:gd name="T15" fmla="*/ 128 h 256"/>
              <a:gd name="T16" fmla="*/ 0 w 256"/>
              <a:gd name="T17" fmla="*/ 142 h 256"/>
              <a:gd name="T18" fmla="*/ 4 w 256"/>
              <a:gd name="T19" fmla="*/ 166 h 256"/>
              <a:gd name="T20" fmla="*/ 14 w 256"/>
              <a:gd name="T21" fmla="*/ 190 h 256"/>
              <a:gd name="T22" fmla="*/ 36 w 256"/>
              <a:gd name="T23" fmla="*/ 220 h 256"/>
              <a:gd name="T24" fmla="*/ 66 w 256"/>
              <a:gd name="T25" fmla="*/ 242 h 256"/>
              <a:gd name="T26" fmla="*/ 90 w 256"/>
              <a:gd name="T27" fmla="*/ 250 h 256"/>
              <a:gd name="T28" fmla="*/ 114 w 256"/>
              <a:gd name="T29" fmla="*/ 256 h 256"/>
              <a:gd name="T30" fmla="*/ 128 w 256"/>
              <a:gd name="T31" fmla="*/ 256 h 256"/>
              <a:gd name="T32" fmla="*/ 154 w 256"/>
              <a:gd name="T33" fmla="*/ 254 h 256"/>
              <a:gd name="T34" fmla="*/ 178 w 256"/>
              <a:gd name="T35" fmla="*/ 246 h 256"/>
              <a:gd name="T36" fmla="*/ 198 w 256"/>
              <a:gd name="T37" fmla="*/ 234 h 256"/>
              <a:gd name="T38" fmla="*/ 234 w 256"/>
              <a:gd name="T39" fmla="*/ 200 h 256"/>
              <a:gd name="T40" fmla="*/ 246 w 256"/>
              <a:gd name="T41" fmla="*/ 178 h 256"/>
              <a:gd name="T42" fmla="*/ 252 w 256"/>
              <a:gd name="T43" fmla="*/ 154 h 256"/>
              <a:gd name="T44" fmla="*/ 256 w 256"/>
              <a:gd name="T45" fmla="*/ 128 h 256"/>
              <a:gd name="T46" fmla="*/ 254 w 256"/>
              <a:gd name="T47" fmla="*/ 116 h 256"/>
              <a:gd name="T48" fmla="*/ 250 w 256"/>
              <a:gd name="T49" fmla="*/ 90 h 256"/>
              <a:gd name="T50" fmla="*/ 240 w 256"/>
              <a:gd name="T51" fmla="*/ 68 h 256"/>
              <a:gd name="T52" fmla="*/ 218 w 256"/>
              <a:gd name="T53" fmla="*/ 38 h 256"/>
              <a:gd name="T54" fmla="*/ 188 w 256"/>
              <a:gd name="T55" fmla="*/ 16 h 256"/>
              <a:gd name="T56" fmla="*/ 166 w 256"/>
              <a:gd name="T57" fmla="*/ 6 h 256"/>
              <a:gd name="T58" fmla="*/ 140 w 256"/>
              <a:gd name="T59" fmla="*/ 2 h 256"/>
              <a:gd name="T60" fmla="*/ 128 w 256"/>
              <a:gd name="T61" fmla="*/ 0 h 256"/>
              <a:gd name="T62" fmla="*/ 136 w 256"/>
              <a:gd name="T63" fmla="*/ 128 h 256"/>
              <a:gd name="T64" fmla="*/ 136 w 256"/>
              <a:gd name="T65" fmla="*/ 192 h 256"/>
              <a:gd name="T66" fmla="*/ 110 w 256"/>
              <a:gd name="T67" fmla="*/ 192 h 256"/>
              <a:gd name="T68" fmla="*/ 98 w 256"/>
              <a:gd name="T69" fmla="*/ 128 h 256"/>
              <a:gd name="T70" fmla="*/ 110 w 256"/>
              <a:gd name="T71" fmla="*/ 106 h 256"/>
              <a:gd name="T72" fmla="*/ 110 w 256"/>
              <a:gd name="T73" fmla="*/ 92 h 256"/>
              <a:gd name="T74" fmla="*/ 116 w 256"/>
              <a:gd name="T75" fmla="*/ 74 h 256"/>
              <a:gd name="T76" fmla="*/ 124 w 256"/>
              <a:gd name="T77" fmla="*/ 68 h 256"/>
              <a:gd name="T78" fmla="*/ 136 w 256"/>
              <a:gd name="T79" fmla="*/ 64 h 256"/>
              <a:gd name="T80" fmla="*/ 156 w 256"/>
              <a:gd name="T81" fmla="*/ 86 h 256"/>
              <a:gd name="T82" fmla="*/ 142 w 256"/>
              <a:gd name="T83" fmla="*/ 86 h 256"/>
              <a:gd name="T84" fmla="*/ 138 w 256"/>
              <a:gd name="T85" fmla="*/ 88 h 256"/>
              <a:gd name="T86" fmla="*/ 136 w 256"/>
              <a:gd name="T87" fmla="*/ 92 h 256"/>
              <a:gd name="T88" fmla="*/ 156 w 256"/>
              <a:gd name="T89" fmla="*/ 10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128" y="0"/>
                </a:moveTo>
                <a:lnTo>
                  <a:pt x="128" y="0"/>
                </a:lnTo>
                <a:lnTo>
                  <a:pt x="114" y="2"/>
                </a:lnTo>
                <a:lnTo>
                  <a:pt x="102" y="4"/>
                </a:lnTo>
                <a:lnTo>
                  <a:pt x="90" y="6"/>
                </a:lnTo>
                <a:lnTo>
                  <a:pt x="78" y="10"/>
                </a:lnTo>
                <a:lnTo>
                  <a:pt x="66" y="16"/>
                </a:lnTo>
                <a:lnTo>
                  <a:pt x="56" y="22"/>
                </a:lnTo>
                <a:lnTo>
                  <a:pt x="36" y="38"/>
                </a:lnTo>
                <a:lnTo>
                  <a:pt x="22" y="58"/>
                </a:lnTo>
                <a:lnTo>
                  <a:pt x="14" y="68"/>
                </a:lnTo>
                <a:lnTo>
                  <a:pt x="10" y="78"/>
                </a:lnTo>
                <a:lnTo>
                  <a:pt x="4" y="90"/>
                </a:lnTo>
                <a:lnTo>
                  <a:pt x="2" y="102"/>
                </a:lnTo>
                <a:lnTo>
                  <a:pt x="0" y="116"/>
                </a:lnTo>
                <a:lnTo>
                  <a:pt x="0" y="128"/>
                </a:lnTo>
                <a:lnTo>
                  <a:pt x="0" y="128"/>
                </a:lnTo>
                <a:lnTo>
                  <a:pt x="0" y="142"/>
                </a:lnTo>
                <a:lnTo>
                  <a:pt x="2" y="154"/>
                </a:lnTo>
                <a:lnTo>
                  <a:pt x="4" y="166"/>
                </a:lnTo>
                <a:lnTo>
                  <a:pt x="10" y="178"/>
                </a:lnTo>
                <a:lnTo>
                  <a:pt x="14" y="190"/>
                </a:lnTo>
                <a:lnTo>
                  <a:pt x="22" y="200"/>
                </a:lnTo>
                <a:lnTo>
                  <a:pt x="36" y="220"/>
                </a:lnTo>
                <a:lnTo>
                  <a:pt x="56" y="234"/>
                </a:lnTo>
                <a:lnTo>
                  <a:pt x="66" y="242"/>
                </a:lnTo>
                <a:lnTo>
                  <a:pt x="78" y="246"/>
                </a:lnTo>
                <a:lnTo>
                  <a:pt x="90" y="250"/>
                </a:lnTo>
                <a:lnTo>
                  <a:pt x="102" y="254"/>
                </a:lnTo>
                <a:lnTo>
                  <a:pt x="114" y="256"/>
                </a:lnTo>
                <a:lnTo>
                  <a:pt x="128" y="256"/>
                </a:lnTo>
                <a:lnTo>
                  <a:pt x="128" y="256"/>
                </a:lnTo>
                <a:lnTo>
                  <a:pt x="140" y="256"/>
                </a:lnTo>
                <a:lnTo>
                  <a:pt x="154" y="254"/>
                </a:lnTo>
                <a:lnTo>
                  <a:pt x="166" y="250"/>
                </a:lnTo>
                <a:lnTo>
                  <a:pt x="178" y="246"/>
                </a:lnTo>
                <a:lnTo>
                  <a:pt x="188" y="242"/>
                </a:lnTo>
                <a:lnTo>
                  <a:pt x="198" y="234"/>
                </a:lnTo>
                <a:lnTo>
                  <a:pt x="218" y="220"/>
                </a:lnTo>
                <a:lnTo>
                  <a:pt x="234" y="200"/>
                </a:lnTo>
                <a:lnTo>
                  <a:pt x="240" y="190"/>
                </a:lnTo>
                <a:lnTo>
                  <a:pt x="246" y="178"/>
                </a:lnTo>
                <a:lnTo>
                  <a:pt x="250" y="166"/>
                </a:lnTo>
                <a:lnTo>
                  <a:pt x="252" y="154"/>
                </a:lnTo>
                <a:lnTo>
                  <a:pt x="254" y="142"/>
                </a:lnTo>
                <a:lnTo>
                  <a:pt x="256" y="128"/>
                </a:lnTo>
                <a:lnTo>
                  <a:pt x="256" y="128"/>
                </a:lnTo>
                <a:lnTo>
                  <a:pt x="254" y="116"/>
                </a:lnTo>
                <a:lnTo>
                  <a:pt x="252" y="102"/>
                </a:lnTo>
                <a:lnTo>
                  <a:pt x="250" y="90"/>
                </a:lnTo>
                <a:lnTo>
                  <a:pt x="246" y="78"/>
                </a:lnTo>
                <a:lnTo>
                  <a:pt x="240" y="68"/>
                </a:lnTo>
                <a:lnTo>
                  <a:pt x="234" y="58"/>
                </a:lnTo>
                <a:lnTo>
                  <a:pt x="218" y="38"/>
                </a:lnTo>
                <a:lnTo>
                  <a:pt x="198" y="22"/>
                </a:lnTo>
                <a:lnTo>
                  <a:pt x="188" y="16"/>
                </a:lnTo>
                <a:lnTo>
                  <a:pt x="178" y="10"/>
                </a:lnTo>
                <a:lnTo>
                  <a:pt x="166" y="6"/>
                </a:lnTo>
                <a:lnTo>
                  <a:pt x="154" y="4"/>
                </a:lnTo>
                <a:lnTo>
                  <a:pt x="140" y="2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154" y="128"/>
                </a:moveTo>
                <a:lnTo>
                  <a:pt x="136" y="128"/>
                </a:lnTo>
                <a:lnTo>
                  <a:pt x="136" y="128"/>
                </a:lnTo>
                <a:lnTo>
                  <a:pt x="136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28"/>
                </a:lnTo>
                <a:lnTo>
                  <a:pt x="98" y="128"/>
                </a:lnTo>
                <a:lnTo>
                  <a:pt x="98" y="106"/>
                </a:lnTo>
                <a:lnTo>
                  <a:pt x="110" y="106"/>
                </a:lnTo>
                <a:lnTo>
                  <a:pt x="110" y="92"/>
                </a:lnTo>
                <a:lnTo>
                  <a:pt x="110" y="92"/>
                </a:lnTo>
                <a:lnTo>
                  <a:pt x="112" y="82"/>
                </a:lnTo>
                <a:lnTo>
                  <a:pt x="116" y="74"/>
                </a:lnTo>
                <a:lnTo>
                  <a:pt x="118" y="70"/>
                </a:lnTo>
                <a:lnTo>
                  <a:pt x="124" y="68"/>
                </a:lnTo>
                <a:lnTo>
                  <a:pt x="130" y="66"/>
                </a:lnTo>
                <a:lnTo>
                  <a:pt x="136" y="64"/>
                </a:lnTo>
                <a:lnTo>
                  <a:pt x="156" y="64"/>
                </a:lnTo>
                <a:lnTo>
                  <a:pt x="156" y="86"/>
                </a:lnTo>
                <a:lnTo>
                  <a:pt x="156" y="86"/>
                </a:lnTo>
                <a:lnTo>
                  <a:pt x="142" y="86"/>
                </a:lnTo>
                <a:lnTo>
                  <a:pt x="142" y="86"/>
                </a:lnTo>
                <a:lnTo>
                  <a:pt x="138" y="88"/>
                </a:lnTo>
                <a:lnTo>
                  <a:pt x="138" y="90"/>
                </a:lnTo>
                <a:lnTo>
                  <a:pt x="136" y="92"/>
                </a:lnTo>
                <a:lnTo>
                  <a:pt x="136" y="106"/>
                </a:lnTo>
                <a:lnTo>
                  <a:pt x="156" y="106"/>
                </a:lnTo>
                <a:lnTo>
                  <a:pt x="154" y="128"/>
                </a:lnTo>
                <a:close/>
              </a:path>
            </a:pathLst>
          </a:custGeom>
          <a:solidFill>
            <a:srgbClr val="366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Helvetica"/>
              <a:sym typeface="Arial"/>
            </a:endParaRPr>
          </a:p>
        </p:txBody>
      </p:sp>
      <p:sp>
        <p:nvSpPr>
          <p:cNvPr id="14" name="2019">
            <a:extLst>
              <a:ext uri="{FF2B5EF4-FFF2-40B4-BE49-F238E27FC236}">
                <a16:creationId xmlns:a16="http://schemas.microsoft.com/office/drawing/2014/main" id="{E6C612F5-ED7E-4A2D-9080-D8E60CAA62BC}"/>
              </a:ext>
            </a:extLst>
          </p:cNvPr>
          <p:cNvSpPr txBox="1"/>
          <p:nvPr/>
        </p:nvSpPr>
        <p:spPr>
          <a:xfrm>
            <a:off x="6519820" y="1377971"/>
            <a:ext cx="1725173" cy="33855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Follower: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67.932</a:t>
            </a:r>
          </a:p>
        </p:txBody>
      </p:sp>
      <p:sp>
        <p:nvSpPr>
          <p:cNvPr id="15" name="2019">
            <a:extLst>
              <a:ext uri="{FF2B5EF4-FFF2-40B4-BE49-F238E27FC236}">
                <a16:creationId xmlns:a16="http://schemas.microsoft.com/office/drawing/2014/main" id="{7756CA30-83F0-43AC-90DA-8C2D51DF518F}"/>
              </a:ext>
            </a:extLst>
          </p:cNvPr>
          <p:cNvSpPr txBox="1"/>
          <p:nvPr/>
        </p:nvSpPr>
        <p:spPr>
          <a:xfrm>
            <a:off x="4417408" y="1748489"/>
            <a:ext cx="3913362" cy="5539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Chatbot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(2018)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un assistente digitale attivo 24 ore su 24 per rispondere alle domande in tempo reale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B3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eorgia"/>
            </a:endParaRPr>
          </a:p>
        </p:txBody>
      </p:sp>
      <p:sp>
        <p:nvSpPr>
          <p:cNvPr id="16" name="2019">
            <a:extLst>
              <a:ext uri="{FF2B5EF4-FFF2-40B4-BE49-F238E27FC236}">
                <a16:creationId xmlns:a16="http://schemas.microsoft.com/office/drawing/2014/main" id="{5E45D578-FDF8-47EF-B645-0F0B9F2B7334}"/>
              </a:ext>
            </a:extLst>
          </p:cNvPr>
          <p:cNvSpPr txBox="1"/>
          <p:nvPr/>
        </p:nvSpPr>
        <p:spPr>
          <a:xfrm>
            <a:off x="4331631" y="2315382"/>
            <a:ext cx="3913362" cy="7386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Gruppo Operatori: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creazione del gruppo operatori al fine di monitorare la discussione tra gli utenti del settore   </a:t>
            </a:r>
          </a:p>
        </p:txBody>
      </p:sp>
    </p:spTree>
    <p:extLst>
      <p:ext uri="{BB962C8B-B14F-4D97-AF65-F5344CB8AC3E}">
        <p14:creationId xmlns:p14="http://schemas.microsoft.com/office/powerpoint/2010/main" val="364301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7E9386-980B-4ABD-8B39-401EAA42ED7A}"/>
              </a:ext>
            </a:extLst>
          </p:cNvPr>
          <p:cNvGrpSpPr/>
          <p:nvPr/>
        </p:nvGrpSpPr>
        <p:grpSpPr>
          <a:xfrm>
            <a:off x="-962527" y="0"/>
            <a:ext cx="9817771" cy="6539096"/>
            <a:chOff x="-1439314" y="-336884"/>
            <a:chExt cx="9817771" cy="6539096"/>
          </a:xfrm>
        </p:grpSpPr>
        <p:sp>
          <p:nvSpPr>
            <p:cNvPr id="3" name="Forma">
              <a:extLst>
                <a:ext uri="{FF2B5EF4-FFF2-40B4-BE49-F238E27FC236}">
                  <a16:creationId xmlns:a16="http://schemas.microsoft.com/office/drawing/2014/main" id="{3D71901E-34B2-4748-BD3D-E77BFA9F0203}"/>
                </a:ext>
              </a:extLst>
            </p:cNvPr>
            <p:cNvSpPr/>
            <p:nvPr/>
          </p:nvSpPr>
          <p:spPr>
            <a:xfrm rot="10800000">
              <a:off x="-1439314" y="-336884"/>
              <a:ext cx="4711901" cy="653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"/>
                  </a:moveTo>
                  <a:lnTo>
                    <a:pt x="777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2019">
              <a:extLst>
                <a:ext uri="{FF2B5EF4-FFF2-40B4-BE49-F238E27FC236}">
                  <a16:creationId xmlns:a16="http://schemas.microsoft.com/office/drawing/2014/main" id="{AD101550-17E1-44FE-A374-368D1E294AB1}"/>
                </a:ext>
              </a:extLst>
            </p:cNvPr>
            <p:cNvSpPr txBox="1"/>
            <p:nvPr/>
          </p:nvSpPr>
          <p:spPr>
            <a:xfrm>
              <a:off x="-308898" y="2848988"/>
              <a:ext cx="2787404" cy="477054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Social Media</a:t>
              </a:r>
            </a:p>
          </p:txBody>
        </p:sp>
        <p:sp>
          <p:nvSpPr>
            <p:cNvPr id="5" name="2019">
              <a:extLst>
                <a:ext uri="{FF2B5EF4-FFF2-40B4-BE49-F238E27FC236}">
                  <a16:creationId xmlns:a16="http://schemas.microsoft.com/office/drawing/2014/main" id="{49DA4EE9-21F1-46C7-820B-00363FC79E54}"/>
                </a:ext>
              </a:extLst>
            </p:cNvPr>
            <p:cNvSpPr txBox="1"/>
            <p:nvPr/>
          </p:nvSpPr>
          <p:spPr>
            <a:xfrm>
              <a:off x="6134210" y="478309"/>
              <a:ext cx="1725173" cy="461665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TWITTER</a:t>
              </a:r>
            </a:p>
          </p:txBody>
        </p:sp>
        <p:sp>
          <p:nvSpPr>
            <p:cNvPr id="6" name="2019">
              <a:extLst>
                <a:ext uri="{FF2B5EF4-FFF2-40B4-BE49-F238E27FC236}">
                  <a16:creationId xmlns:a16="http://schemas.microsoft.com/office/drawing/2014/main" id="{6CF266C3-0214-4EA9-BECF-F2102D5763A2}"/>
                </a:ext>
              </a:extLst>
            </p:cNvPr>
            <p:cNvSpPr txBox="1"/>
            <p:nvPr/>
          </p:nvSpPr>
          <p:spPr>
            <a:xfrm>
              <a:off x="3378948" y="1647495"/>
              <a:ext cx="4304522" cy="338554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Seguaci: 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1.196</a:t>
              </a:r>
            </a:p>
          </p:txBody>
        </p:sp>
        <p:sp>
          <p:nvSpPr>
            <p:cNvPr id="7" name="2019">
              <a:extLst>
                <a:ext uri="{FF2B5EF4-FFF2-40B4-BE49-F238E27FC236}">
                  <a16:creationId xmlns:a16="http://schemas.microsoft.com/office/drawing/2014/main" id="{A3A1501E-AD5E-4736-9303-A6C2150B47B5}"/>
                </a:ext>
              </a:extLst>
            </p:cNvPr>
            <p:cNvSpPr txBox="1"/>
            <p:nvPr/>
          </p:nvSpPr>
          <p:spPr>
            <a:xfrm>
              <a:off x="2925158" y="3048568"/>
              <a:ext cx="2435359" cy="1569660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L’account Twitter, lanciato durante la partecipazione a Forum PA, è stato aperto con l’obiettivo di </a:t>
              </a: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migliorare e potenziare le PR digitali sul mondo istituzionale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, influencer e media, oltre che come presidio per monitorare discussioni su #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NoiPA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. </a:t>
              </a:r>
            </a:p>
          </p:txBody>
        </p:sp>
        <p:sp>
          <p:nvSpPr>
            <p:cNvPr id="8" name="2019">
              <a:extLst>
                <a:ext uri="{FF2B5EF4-FFF2-40B4-BE49-F238E27FC236}">
                  <a16:creationId xmlns:a16="http://schemas.microsoft.com/office/drawing/2014/main" id="{721840BF-3434-4510-9C6F-DDF0FFB0BA8E}"/>
                </a:ext>
              </a:extLst>
            </p:cNvPr>
            <p:cNvSpPr txBox="1"/>
            <p:nvPr/>
          </p:nvSpPr>
          <p:spPr>
            <a:xfrm>
              <a:off x="3308808" y="920666"/>
              <a:ext cx="4304522" cy="276999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15 Maggio 2019</a:t>
              </a:r>
            </a:p>
          </p:txBody>
        </p:sp>
        <p:sp>
          <p:nvSpPr>
            <p:cNvPr id="9" name="Freeform 580">
              <a:extLst>
                <a:ext uri="{FF2B5EF4-FFF2-40B4-BE49-F238E27FC236}">
                  <a16:creationId xmlns:a16="http://schemas.microsoft.com/office/drawing/2014/main" id="{0F509C74-4C52-4D5E-B5E6-FBEE5CA73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9708" y="365144"/>
              <a:ext cx="678749" cy="678749"/>
            </a:xfrm>
            <a:custGeom>
              <a:avLst/>
              <a:gdLst>
                <a:gd name="T0" fmla="*/ 114 w 256"/>
                <a:gd name="T1" fmla="*/ 2 h 256"/>
                <a:gd name="T2" fmla="*/ 78 w 256"/>
                <a:gd name="T3" fmla="*/ 10 h 256"/>
                <a:gd name="T4" fmla="*/ 38 w 256"/>
                <a:gd name="T5" fmla="*/ 38 h 256"/>
                <a:gd name="T6" fmla="*/ 10 w 256"/>
                <a:gd name="T7" fmla="*/ 78 h 256"/>
                <a:gd name="T8" fmla="*/ 0 w 256"/>
                <a:gd name="T9" fmla="*/ 116 h 256"/>
                <a:gd name="T10" fmla="*/ 0 w 256"/>
                <a:gd name="T11" fmla="*/ 142 h 256"/>
                <a:gd name="T12" fmla="*/ 10 w 256"/>
                <a:gd name="T13" fmla="*/ 178 h 256"/>
                <a:gd name="T14" fmla="*/ 38 w 256"/>
                <a:gd name="T15" fmla="*/ 220 h 256"/>
                <a:gd name="T16" fmla="*/ 78 w 256"/>
                <a:gd name="T17" fmla="*/ 246 h 256"/>
                <a:gd name="T18" fmla="*/ 114 w 256"/>
                <a:gd name="T19" fmla="*/ 256 h 256"/>
                <a:gd name="T20" fmla="*/ 140 w 256"/>
                <a:gd name="T21" fmla="*/ 256 h 256"/>
                <a:gd name="T22" fmla="*/ 178 w 256"/>
                <a:gd name="T23" fmla="*/ 246 h 256"/>
                <a:gd name="T24" fmla="*/ 218 w 256"/>
                <a:gd name="T25" fmla="*/ 220 h 256"/>
                <a:gd name="T26" fmla="*/ 246 w 256"/>
                <a:gd name="T27" fmla="*/ 178 h 256"/>
                <a:gd name="T28" fmla="*/ 256 w 256"/>
                <a:gd name="T29" fmla="*/ 142 h 256"/>
                <a:gd name="T30" fmla="*/ 256 w 256"/>
                <a:gd name="T31" fmla="*/ 116 h 256"/>
                <a:gd name="T32" fmla="*/ 246 w 256"/>
                <a:gd name="T33" fmla="*/ 78 h 256"/>
                <a:gd name="T34" fmla="*/ 218 w 256"/>
                <a:gd name="T35" fmla="*/ 38 h 256"/>
                <a:gd name="T36" fmla="*/ 178 w 256"/>
                <a:gd name="T37" fmla="*/ 10 h 256"/>
                <a:gd name="T38" fmla="*/ 140 w 256"/>
                <a:gd name="T39" fmla="*/ 2 h 256"/>
                <a:gd name="T40" fmla="*/ 178 w 256"/>
                <a:gd name="T41" fmla="*/ 102 h 256"/>
                <a:gd name="T42" fmla="*/ 178 w 256"/>
                <a:gd name="T43" fmla="*/ 106 h 256"/>
                <a:gd name="T44" fmla="*/ 168 w 256"/>
                <a:gd name="T45" fmla="*/ 144 h 256"/>
                <a:gd name="T46" fmla="*/ 136 w 256"/>
                <a:gd name="T47" fmla="*/ 174 h 256"/>
                <a:gd name="T48" fmla="*/ 104 w 256"/>
                <a:gd name="T49" fmla="*/ 180 h 256"/>
                <a:gd name="T50" fmla="*/ 72 w 256"/>
                <a:gd name="T51" fmla="*/ 174 h 256"/>
                <a:gd name="T52" fmla="*/ 70 w 256"/>
                <a:gd name="T53" fmla="*/ 170 h 256"/>
                <a:gd name="T54" fmla="*/ 88 w 256"/>
                <a:gd name="T55" fmla="*/ 166 h 256"/>
                <a:gd name="T56" fmla="*/ 102 w 256"/>
                <a:gd name="T57" fmla="*/ 158 h 256"/>
                <a:gd name="T58" fmla="*/ 82 w 256"/>
                <a:gd name="T59" fmla="*/ 148 h 256"/>
                <a:gd name="T60" fmla="*/ 82 w 256"/>
                <a:gd name="T61" fmla="*/ 140 h 256"/>
                <a:gd name="T62" fmla="*/ 90 w 256"/>
                <a:gd name="T63" fmla="*/ 140 h 256"/>
                <a:gd name="T64" fmla="*/ 70 w 256"/>
                <a:gd name="T65" fmla="*/ 122 h 256"/>
                <a:gd name="T66" fmla="*/ 68 w 256"/>
                <a:gd name="T67" fmla="*/ 114 h 256"/>
                <a:gd name="T68" fmla="*/ 80 w 256"/>
                <a:gd name="T69" fmla="*/ 116 h 256"/>
                <a:gd name="T70" fmla="*/ 72 w 256"/>
                <a:gd name="T71" fmla="*/ 108 h 256"/>
                <a:gd name="T72" fmla="*/ 70 w 256"/>
                <a:gd name="T73" fmla="*/ 94 h 256"/>
                <a:gd name="T74" fmla="*/ 72 w 256"/>
                <a:gd name="T75" fmla="*/ 82 h 256"/>
                <a:gd name="T76" fmla="*/ 110 w 256"/>
                <a:gd name="T77" fmla="*/ 106 h 256"/>
                <a:gd name="T78" fmla="*/ 126 w 256"/>
                <a:gd name="T79" fmla="*/ 102 h 256"/>
                <a:gd name="T80" fmla="*/ 134 w 256"/>
                <a:gd name="T81" fmla="*/ 84 h 256"/>
                <a:gd name="T82" fmla="*/ 152 w 256"/>
                <a:gd name="T83" fmla="*/ 76 h 256"/>
                <a:gd name="T84" fmla="*/ 172 w 256"/>
                <a:gd name="T85" fmla="*/ 84 h 256"/>
                <a:gd name="T86" fmla="*/ 188 w 256"/>
                <a:gd name="T87" fmla="*/ 78 h 256"/>
                <a:gd name="T88" fmla="*/ 176 w 256"/>
                <a:gd name="T89" fmla="*/ 94 h 256"/>
                <a:gd name="T90" fmla="*/ 186 w 256"/>
                <a:gd name="T91" fmla="*/ 9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lnTo>
                    <a:pt x="128" y="0"/>
                  </a:lnTo>
                  <a:lnTo>
                    <a:pt x="114" y="2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6" y="22"/>
                  </a:lnTo>
                  <a:lnTo>
                    <a:pt x="38" y="3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2" y="154"/>
                  </a:lnTo>
                  <a:lnTo>
                    <a:pt x="6" y="166"/>
                  </a:lnTo>
                  <a:lnTo>
                    <a:pt x="10" y="178"/>
                  </a:lnTo>
                  <a:lnTo>
                    <a:pt x="16" y="190"/>
                  </a:lnTo>
                  <a:lnTo>
                    <a:pt x="22" y="200"/>
                  </a:lnTo>
                  <a:lnTo>
                    <a:pt x="38" y="220"/>
                  </a:lnTo>
                  <a:lnTo>
                    <a:pt x="56" y="234"/>
                  </a:lnTo>
                  <a:lnTo>
                    <a:pt x="66" y="242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102" y="254"/>
                  </a:lnTo>
                  <a:lnTo>
                    <a:pt x="114" y="256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40" y="256"/>
                  </a:lnTo>
                  <a:lnTo>
                    <a:pt x="154" y="254"/>
                  </a:lnTo>
                  <a:lnTo>
                    <a:pt x="166" y="250"/>
                  </a:lnTo>
                  <a:lnTo>
                    <a:pt x="178" y="246"/>
                  </a:lnTo>
                  <a:lnTo>
                    <a:pt x="188" y="242"/>
                  </a:lnTo>
                  <a:lnTo>
                    <a:pt x="200" y="234"/>
                  </a:lnTo>
                  <a:lnTo>
                    <a:pt x="218" y="220"/>
                  </a:lnTo>
                  <a:lnTo>
                    <a:pt x="234" y="200"/>
                  </a:lnTo>
                  <a:lnTo>
                    <a:pt x="240" y="190"/>
                  </a:lnTo>
                  <a:lnTo>
                    <a:pt x="246" y="178"/>
                  </a:lnTo>
                  <a:lnTo>
                    <a:pt x="250" y="166"/>
                  </a:lnTo>
                  <a:lnTo>
                    <a:pt x="254" y="154"/>
                  </a:lnTo>
                  <a:lnTo>
                    <a:pt x="256" y="142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6" y="116"/>
                  </a:lnTo>
                  <a:lnTo>
                    <a:pt x="254" y="102"/>
                  </a:lnTo>
                  <a:lnTo>
                    <a:pt x="250" y="90"/>
                  </a:lnTo>
                  <a:lnTo>
                    <a:pt x="246" y="78"/>
                  </a:lnTo>
                  <a:lnTo>
                    <a:pt x="240" y="68"/>
                  </a:lnTo>
                  <a:lnTo>
                    <a:pt x="234" y="58"/>
                  </a:lnTo>
                  <a:lnTo>
                    <a:pt x="218" y="38"/>
                  </a:lnTo>
                  <a:lnTo>
                    <a:pt x="200" y="22"/>
                  </a:lnTo>
                  <a:lnTo>
                    <a:pt x="188" y="16"/>
                  </a:lnTo>
                  <a:lnTo>
                    <a:pt x="178" y="10"/>
                  </a:lnTo>
                  <a:lnTo>
                    <a:pt x="166" y="6"/>
                  </a:lnTo>
                  <a:lnTo>
                    <a:pt x="154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178" y="102"/>
                  </a:moveTo>
                  <a:lnTo>
                    <a:pt x="178" y="102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20"/>
                  </a:lnTo>
                  <a:lnTo>
                    <a:pt x="174" y="132"/>
                  </a:lnTo>
                  <a:lnTo>
                    <a:pt x="168" y="144"/>
                  </a:lnTo>
                  <a:lnTo>
                    <a:pt x="160" y="156"/>
                  </a:lnTo>
                  <a:lnTo>
                    <a:pt x="148" y="166"/>
                  </a:lnTo>
                  <a:lnTo>
                    <a:pt x="136" y="174"/>
                  </a:lnTo>
                  <a:lnTo>
                    <a:pt x="122" y="178"/>
                  </a:lnTo>
                  <a:lnTo>
                    <a:pt x="104" y="180"/>
                  </a:lnTo>
                  <a:lnTo>
                    <a:pt x="104" y="180"/>
                  </a:lnTo>
                  <a:lnTo>
                    <a:pt x="94" y="180"/>
                  </a:lnTo>
                  <a:lnTo>
                    <a:pt x="82" y="178"/>
                  </a:lnTo>
                  <a:lnTo>
                    <a:pt x="72" y="174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8" y="168"/>
                  </a:lnTo>
                  <a:lnTo>
                    <a:pt x="88" y="166"/>
                  </a:lnTo>
                  <a:lnTo>
                    <a:pt x="96" y="162"/>
                  </a:lnTo>
                  <a:lnTo>
                    <a:pt x="102" y="158"/>
                  </a:lnTo>
                  <a:lnTo>
                    <a:pt x="102" y="158"/>
                  </a:lnTo>
                  <a:lnTo>
                    <a:pt x="94" y="156"/>
                  </a:lnTo>
                  <a:lnTo>
                    <a:pt x="88" y="152"/>
                  </a:lnTo>
                  <a:lnTo>
                    <a:pt x="82" y="148"/>
                  </a:lnTo>
                  <a:lnTo>
                    <a:pt x="78" y="140"/>
                  </a:lnTo>
                  <a:lnTo>
                    <a:pt x="78" y="140"/>
                  </a:lnTo>
                  <a:lnTo>
                    <a:pt x="82" y="140"/>
                  </a:lnTo>
                  <a:lnTo>
                    <a:pt x="82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2" y="136"/>
                  </a:lnTo>
                  <a:lnTo>
                    <a:pt x="74" y="130"/>
                  </a:lnTo>
                  <a:lnTo>
                    <a:pt x="70" y="122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74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6" y="112"/>
                  </a:lnTo>
                  <a:lnTo>
                    <a:pt x="72" y="108"/>
                  </a:lnTo>
                  <a:lnTo>
                    <a:pt x="70" y="102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88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84" y="92"/>
                  </a:lnTo>
                  <a:lnTo>
                    <a:pt x="96" y="100"/>
                  </a:lnTo>
                  <a:lnTo>
                    <a:pt x="110" y="106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8" y="92"/>
                  </a:lnTo>
                  <a:lnTo>
                    <a:pt x="134" y="84"/>
                  </a:lnTo>
                  <a:lnTo>
                    <a:pt x="142" y="78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62" y="78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80" y="82"/>
                  </a:lnTo>
                  <a:lnTo>
                    <a:pt x="188" y="78"/>
                  </a:lnTo>
                  <a:lnTo>
                    <a:pt x="188" y="78"/>
                  </a:lnTo>
                  <a:lnTo>
                    <a:pt x="184" y="86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86" y="96"/>
                  </a:lnTo>
                  <a:lnTo>
                    <a:pt x="178" y="102"/>
                  </a:lnTo>
                  <a:lnTo>
                    <a:pt x="178" y="102"/>
                  </a:lnTo>
                  <a:close/>
                </a:path>
              </a:pathLst>
            </a:custGeom>
            <a:solidFill>
              <a:srgbClr val="2C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9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Helvetica"/>
                <a:sym typeface="Arial"/>
              </a:endParaRPr>
            </a:p>
          </p:txBody>
        </p:sp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C0748080-790C-4C13-999D-32954AB532F3}"/>
                </a:ext>
              </a:extLst>
            </p:cNvPr>
            <p:cNvSpPr/>
            <p:nvPr/>
          </p:nvSpPr>
          <p:spPr>
            <a:xfrm flipV="1">
              <a:off x="-423074" y="3428999"/>
              <a:ext cx="3043444" cy="0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2019">
              <a:extLst>
                <a:ext uri="{FF2B5EF4-FFF2-40B4-BE49-F238E27FC236}">
                  <a16:creationId xmlns:a16="http://schemas.microsoft.com/office/drawing/2014/main" id="{4C2DD148-CE5E-49ED-9699-A3049C0C9374}"/>
                </a:ext>
              </a:extLst>
            </p:cNvPr>
            <p:cNvSpPr txBox="1"/>
            <p:nvPr/>
          </p:nvSpPr>
          <p:spPr>
            <a:xfrm>
              <a:off x="2925158" y="2594673"/>
              <a:ext cx="1065178" cy="276999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OBIETTIVO </a:t>
              </a:r>
            </a:p>
          </p:txBody>
        </p:sp>
        <p:sp>
          <p:nvSpPr>
            <p:cNvPr id="12" name="Straight Connector 9">
              <a:extLst>
                <a:ext uri="{FF2B5EF4-FFF2-40B4-BE49-F238E27FC236}">
                  <a16:creationId xmlns:a16="http://schemas.microsoft.com/office/drawing/2014/main" id="{45EF7919-2EB8-478D-88C7-CBC3CE62330C}"/>
                </a:ext>
              </a:extLst>
            </p:cNvPr>
            <p:cNvSpPr/>
            <p:nvPr/>
          </p:nvSpPr>
          <p:spPr>
            <a:xfrm flipH="1" flipV="1">
              <a:off x="5735425" y="2432119"/>
              <a:ext cx="0" cy="3493674"/>
            </a:xfrm>
            <a:prstGeom prst="line">
              <a:avLst/>
            </a:prstGeom>
            <a:ln w="28575">
              <a:solidFill>
                <a:srgbClr val="0B3066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2019">
              <a:extLst>
                <a:ext uri="{FF2B5EF4-FFF2-40B4-BE49-F238E27FC236}">
                  <a16:creationId xmlns:a16="http://schemas.microsoft.com/office/drawing/2014/main" id="{E9CEFECD-2382-4AE5-81F9-2A36F5C84DEF}"/>
                </a:ext>
              </a:extLst>
            </p:cNvPr>
            <p:cNvSpPr txBox="1"/>
            <p:nvPr/>
          </p:nvSpPr>
          <p:spPr>
            <a:xfrm>
              <a:off x="7258903" y="2594673"/>
              <a:ext cx="840011" cy="276999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POLICY</a:t>
              </a:r>
            </a:p>
          </p:txBody>
        </p:sp>
        <p:sp>
          <p:nvSpPr>
            <p:cNvPr id="14" name="2019">
              <a:extLst>
                <a:ext uri="{FF2B5EF4-FFF2-40B4-BE49-F238E27FC236}">
                  <a16:creationId xmlns:a16="http://schemas.microsoft.com/office/drawing/2014/main" id="{3970385A-05AF-4966-9494-7EEBD8DDE85A}"/>
                </a:ext>
              </a:extLst>
            </p:cNvPr>
            <p:cNvSpPr txBox="1"/>
            <p:nvPr/>
          </p:nvSpPr>
          <p:spPr>
            <a:xfrm>
              <a:off x="5942002" y="3140901"/>
              <a:ext cx="2255981" cy="1200329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Con l’account Twitter si condividono live tweet di eventi del mondo 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NoiPA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, re-tweet di discussioni sul mondo 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NoiPA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 e si da maggiore visibilità alle condivisioni della pagina 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Fb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. </a:t>
              </a:r>
            </a:p>
          </p:txBody>
        </p:sp>
        <p:sp>
          <p:nvSpPr>
            <p:cNvPr id="15" name="2019">
              <a:extLst>
                <a:ext uri="{FF2B5EF4-FFF2-40B4-BE49-F238E27FC236}">
                  <a16:creationId xmlns:a16="http://schemas.microsoft.com/office/drawing/2014/main" id="{F80C6E30-8731-4C20-A227-6F8178418654}"/>
                </a:ext>
              </a:extLst>
            </p:cNvPr>
            <p:cNvSpPr txBox="1"/>
            <p:nvPr/>
          </p:nvSpPr>
          <p:spPr>
            <a:xfrm>
              <a:off x="2478506" y="1089780"/>
              <a:ext cx="5178013" cy="461665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Lanciato durante la partecipazione al </a:t>
              </a:r>
            </a:p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Forum PA 2019</a:t>
              </a:r>
              <a:endPara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15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FCAE1E-8317-4F8C-B2F3-B1E246F355E9}"/>
              </a:ext>
            </a:extLst>
          </p:cNvPr>
          <p:cNvGrpSpPr/>
          <p:nvPr/>
        </p:nvGrpSpPr>
        <p:grpSpPr>
          <a:xfrm>
            <a:off x="-1240995" y="1"/>
            <a:ext cx="10969500" cy="6497048"/>
            <a:chOff x="0" y="0"/>
            <a:chExt cx="24395906" cy="1371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615706-2A24-4BD0-947E-8A08F227D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95906" cy="1371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27011E-3F2B-40D6-B4AE-B369ADA16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t="28475" r="28306" b="39500"/>
            <a:stretch/>
          </p:blipFill>
          <p:spPr>
            <a:xfrm>
              <a:off x="7186650" y="4661756"/>
              <a:ext cx="10009112" cy="4392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30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663CA2-30E8-42A6-BA42-F91F11E1A967}"/>
              </a:ext>
            </a:extLst>
          </p:cNvPr>
          <p:cNvGrpSpPr/>
          <p:nvPr/>
        </p:nvGrpSpPr>
        <p:grpSpPr>
          <a:xfrm>
            <a:off x="-759302" y="-1102895"/>
            <a:ext cx="12588193" cy="7640198"/>
            <a:chOff x="-630965" y="-1407695"/>
            <a:chExt cx="12588193" cy="76401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A1BD70-2EB5-4443-BDE9-66CFD3DD3E24}"/>
                </a:ext>
              </a:extLst>
            </p:cNvPr>
            <p:cNvSpPr/>
            <p:nvPr/>
          </p:nvSpPr>
          <p:spPr>
            <a:xfrm>
              <a:off x="5789814" y="942048"/>
              <a:ext cx="295557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La Direzione dei Sistemi Informativi e dell’Innovazione (DSII) del MEF ha realizzato la serie per il Web “</a:t>
              </a:r>
              <a:r>
                <a:rPr kumimoji="0" lang="it-IT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Ogni santo 23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”, 9 episodi fra il documentaristico e il diario dei dipendenti della DSII impegnati nel programma Cloudify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NoiPA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5D7625-0498-41AB-A73B-9330C682E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965" y="-304799"/>
              <a:ext cx="6584748" cy="3710992"/>
            </a:xfrm>
            <a:prstGeom prst="rect">
              <a:avLst/>
            </a:prstGeom>
          </p:spPr>
        </p:pic>
        <p:sp>
          <p:nvSpPr>
            <p:cNvPr id="5" name="Forma">
              <a:extLst>
                <a:ext uri="{FF2B5EF4-FFF2-40B4-BE49-F238E27FC236}">
                  <a16:creationId xmlns:a16="http://schemas.microsoft.com/office/drawing/2014/main" id="{C5E9449B-95D1-40FC-89AB-0326C150A658}"/>
                </a:ext>
              </a:extLst>
            </p:cNvPr>
            <p:cNvSpPr/>
            <p:nvPr/>
          </p:nvSpPr>
          <p:spPr>
            <a:xfrm rot="10800000" flipH="1">
              <a:off x="3236496" y="-1407695"/>
              <a:ext cx="8720732" cy="764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"/>
                  </a:moveTo>
                  <a:lnTo>
                    <a:pt x="777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Straight Arrow Connector 16">
              <a:extLst>
                <a:ext uri="{FF2B5EF4-FFF2-40B4-BE49-F238E27FC236}">
                  <a16:creationId xmlns:a16="http://schemas.microsoft.com/office/drawing/2014/main" id="{E62B167A-06DF-4CCB-8083-F92A4F174DCF}"/>
                </a:ext>
              </a:extLst>
            </p:cNvPr>
            <p:cNvSpPr/>
            <p:nvPr/>
          </p:nvSpPr>
          <p:spPr>
            <a:xfrm>
              <a:off x="0" y="3406213"/>
              <a:ext cx="9777222" cy="1"/>
            </a:xfrm>
            <a:prstGeom prst="line">
              <a:avLst/>
            </a:prstGeom>
            <a:ln w="38100">
              <a:solidFill>
                <a:srgbClr val="0B3066"/>
              </a:solidFill>
              <a:tailEnd type="triangle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" name="Cerchio">
              <a:extLst>
                <a:ext uri="{FF2B5EF4-FFF2-40B4-BE49-F238E27FC236}">
                  <a16:creationId xmlns:a16="http://schemas.microsoft.com/office/drawing/2014/main" id="{C1C6E8DF-F1D4-40DD-BD1D-C9B6F6212497}"/>
                </a:ext>
              </a:extLst>
            </p:cNvPr>
            <p:cNvSpPr/>
            <p:nvPr/>
          </p:nvSpPr>
          <p:spPr>
            <a:xfrm>
              <a:off x="1564098" y="3066413"/>
              <a:ext cx="676281" cy="6762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B3066"/>
              </a:solidFill>
            </a:ln>
          </p:spPr>
          <p:txBody>
            <a:bodyPr lIns="45719" rIns="45719" anchor="ctr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" name="2015">
              <a:extLst>
                <a:ext uri="{FF2B5EF4-FFF2-40B4-BE49-F238E27FC236}">
                  <a16:creationId xmlns:a16="http://schemas.microsoft.com/office/drawing/2014/main" id="{AA7DC50E-B8D2-4B63-B80B-FC33426BC646}"/>
                </a:ext>
              </a:extLst>
            </p:cNvPr>
            <p:cNvSpPr txBox="1"/>
            <p:nvPr/>
          </p:nvSpPr>
          <p:spPr>
            <a:xfrm>
              <a:off x="1663137" y="3258359"/>
              <a:ext cx="478203" cy="2923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201</a:t>
              </a:r>
              <a:r>
                <a:rPr kumimoji="0" lang="it-IT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9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9F29001-A2DA-4720-9994-7B9D22B3653D}"/>
                </a:ext>
              </a:extLst>
            </p:cNvPr>
            <p:cNvSpPr txBox="1"/>
            <p:nvPr/>
          </p:nvSpPr>
          <p:spPr>
            <a:xfrm>
              <a:off x="2824111" y="4509577"/>
              <a:ext cx="5961109" cy="2154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/>
            <a:p>
              <a:pPr marL="273050" marR="0" lvl="0" indent="-9525" defTabSz="914400" eaLnBrk="1" fontAlgn="auto" latinLnBrk="0" hangingPunct="0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084E8A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3D3B51-73F7-43DE-8B96-E2D39C4D0CE2}"/>
                </a:ext>
              </a:extLst>
            </p:cNvPr>
            <p:cNvSpPr/>
            <p:nvPr/>
          </p:nvSpPr>
          <p:spPr>
            <a:xfrm>
              <a:off x="615454" y="3695902"/>
              <a:ext cx="296393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La Direzione dei Sistemi Informativi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e dell’Innovazione (DSII) del MEF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ha realizzato la serie per il Web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“</a:t>
              </a:r>
              <a:r>
                <a:rPr kumimoji="0" lang="it-IT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Ogni santo 23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”,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9 episodi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fra il documentaristico e il diario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dei dipendenti della DSII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impegnati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nel programma Cloudify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NoiPA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/>
                  <a:cs typeface="Helvetica"/>
                  <a:sym typeface="Arial"/>
                </a:rPr>
                <a:t>.</a:t>
              </a:r>
            </a:p>
          </p:txBody>
        </p:sp>
        <p:sp>
          <p:nvSpPr>
            <p:cNvPr id="11" name="2019">
              <a:extLst>
                <a:ext uri="{FF2B5EF4-FFF2-40B4-BE49-F238E27FC236}">
                  <a16:creationId xmlns:a16="http://schemas.microsoft.com/office/drawing/2014/main" id="{7B17C02C-D4E2-4426-B219-40C1B78F8BA9}"/>
                </a:ext>
              </a:extLst>
            </p:cNvPr>
            <p:cNvSpPr txBox="1"/>
            <p:nvPr/>
          </p:nvSpPr>
          <p:spPr>
            <a:xfrm>
              <a:off x="5113666" y="541341"/>
              <a:ext cx="4279982" cy="461665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Obiettivi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65C158-413A-4C71-98A8-9493B07500E9}"/>
                </a:ext>
              </a:extLst>
            </p:cNvPr>
            <p:cNvSpPr/>
            <p:nvPr/>
          </p:nvSpPr>
          <p:spPr>
            <a:xfrm>
              <a:off x="5748299" y="1501981"/>
              <a:ext cx="34315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Raccontare il lavoro quotidiano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dei dipendenti di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NoiPA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, fatto di gestione del sistema dei pagamenti e realizzazione del programma </a:t>
              </a:r>
              <a:r>
                <a:rPr kumimoji="0" lang="it-IT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Cloudify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84BAA7-FBD7-4E4C-BA40-A238308AB090}"/>
                </a:ext>
              </a:extLst>
            </p:cNvPr>
            <p:cNvSpPr/>
            <p:nvPr/>
          </p:nvSpPr>
          <p:spPr>
            <a:xfrm>
              <a:off x="5748300" y="2707297"/>
              <a:ext cx="341460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Far scoprire come la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trasformazione digitale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comporti delle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sfide quotidiane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che richiedono capacità d’innovazione tecnologica e confronto costante con gli utenti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3ACA36-27FC-407E-AAC2-D412E59E3C71}"/>
                </a:ext>
              </a:extLst>
            </p:cNvPr>
            <p:cNvSpPr/>
            <p:nvPr/>
          </p:nvSpPr>
          <p:spPr>
            <a:xfrm>
              <a:off x="5792633" y="3991172"/>
              <a:ext cx="341460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Dare un senso a quei </a:t>
              </a:r>
              <a:r>
                <a: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termini tecnici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di cui il nostro lavoro è pieno, ma che spesso comunicano all’utenza un senso di distanza che non sempre risulta comprensibile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A54EF95B-6EE9-4800-9484-1F64DB9FD0AD}"/>
                </a:ext>
              </a:extLst>
            </p:cNvPr>
            <p:cNvSpPr/>
            <p:nvPr/>
          </p:nvSpPr>
          <p:spPr>
            <a:xfrm>
              <a:off x="5405917" y="1613058"/>
              <a:ext cx="242093" cy="242093"/>
            </a:xfrm>
            <a:prstGeom prst="flowChartConnector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9C87C7F7-A1D7-4583-B9DD-EB813FF7AEED}"/>
                </a:ext>
              </a:extLst>
            </p:cNvPr>
            <p:cNvSpPr/>
            <p:nvPr/>
          </p:nvSpPr>
          <p:spPr>
            <a:xfrm>
              <a:off x="5405917" y="2753255"/>
              <a:ext cx="242093" cy="242093"/>
            </a:xfrm>
            <a:prstGeom prst="flowChartConnector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BE5B4472-0CE4-4299-B47B-58501CA689EE}"/>
                </a:ext>
              </a:extLst>
            </p:cNvPr>
            <p:cNvSpPr/>
            <p:nvPr/>
          </p:nvSpPr>
          <p:spPr>
            <a:xfrm>
              <a:off x="5405917" y="4040984"/>
              <a:ext cx="242093" cy="242093"/>
            </a:xfrm>
            <a:prstGeom prst="flowChartConnector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1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">
            <a:extLst>
              <a:ext uri="{FF2B5EF4-FFF2-40B4-BE49-F238E27FC236}">
                <a16:creationId xmlns:a16="http://schemas.microsoft.com/office/drawing/2014/main" id="{135AC1EA-82A2-474E-897B-AD154812AEF0}"/>
              </a:ext>
            </a:extLst>
          </p:cNvPr>
          <p:cNvSpPr/>
          <p:nvPr/>
        </p:nvSpPr>
        <p:spPr>
          <a:xfrm rot="10800000">
            <a:off x="-2438401" y="-1694470"/>
            <a:ext cx="10138611" cy="8207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1"/>
                </a:moveTo>
                <a:lnTo>
                  <a:pt x="7775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141"/>
                </a:lnTo>
                <a:close/>
              </a:path>
            </a:pathLst>
          </a:custGeom>
          <a:solidFill>
            <a:srgbClr val="0B3066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2019">
            <a:extLst>
              <a:ext uri="{FF2B5EF4-FFF2-40B4-BE49-F238E27FC236}">
                <a16:creationId xmlns:a16="http://schemas.microsoft.com/office/drawing/2014/main" id="{82DF0E28-01CC-4F1D-A5BC-1E4EFD0AB173}"/>
              </a:ext>
            </a:extLst>
          </p:cNvPr>
          <p:cNvSpPr txBox="1"/>
          <p:nvPr/>
        </p:nvSpPr>
        <p:spPr>
          <a:xfrm>
            <a:off x="6195453" y="600674"/>
            <a:ext cx="2519742" cy="141577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 sz="25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Docu</a:t>
            </a:r>
            <a:r>
              <a:rPr lang="it-IT" kern="0" dirty="0">
                <a:solidFill>
                  <a:srgbClr val="0B3066"/>
                </a:solidFill>
                <a:sym typeface="Arial"/>
              </a:rPr>
              <a:t>-serie: </a:t>
            </a:r>
            <a:r>
              <a:rPr kumimoji="0" lang="it-IT" sz="25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Ogni Santo 23 </a:t>
            </a: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Prequel</a:t>
            </a:r>
            <a:endParaRPr kumimoji="0" lang="it-IT" sz="2500" b="1" i="0" u="none" strike="noStrike" kern="0" cap="none" spc="0" normalizeH="0" baseline="0" noProof="0" dirty="0">
              <a:ln>
                <a:noFill/>
              </a:ln>
              <a:solidFill>
                <a:srgbClr val="0B3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2C40AA2-846D-46EB-BA4E-26A89A56C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7703"/>
          <a:stretch/>
        </p:blipFill>
        <p:spPr>
          <a:xfrm>
            <a:off x="3696085" y="2630904"/>
            <a:ext cx="5897094" cy="3857407"/>
          </a:xfrm>
          <a:prstGeom prst="parallelogram">
            <a:avLst/>
          </a:prstGeom>
        </p:spPr>
      </p:pic>
      <p:sp>
        <p:nvSpPr>
          <p:cNvPr id="6" name="2019">
            <a:extLst>
              <a:ext uri="{FF2B5EF4-FFF2-40B4-BE49-F238E27FC236}">
                <a16:creationId xmlns:a16="http://schemas.microsoft.com/office/drawing/2014/main" id="{C8A7CB2F-1041-4432-AF31-0EA4035B3D25}"/>
              </a:ext>
            </a:extLst>
          </p:cNvPr>
          <p:cNvSpPr txBox="1"/>
          <p:nvPr/>
        </p:nvSpPr>
        <p:spPr>
          <a:xfrm>
            <a:off x="571591" y="4225352"/>
            <a:ext cx="3471019" cy="40011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 algn="ctr" defTabSz="914400" hangingPunct="0">
              <a:defRPr/>
            </a:pPr>
            <a:r>
              <a:rPr lang="it-IT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https://bit.ly/35GlfgB</a:t>
            </a:r>
          </a:p>
        </p:txBody>
      </p:sp>
      <p:sp>
        <p:nvSpPr>
          <p:cNvPr id="32" name="Straight Connector 9">
            <a:extLst>
              <a:ext uri="{FF2B5EF4-FFF2-40B4-BE49-F238E27FC236}">
                <a16:creationId xmlns:a16="http://schemas.microsoft.com/office/drawing/2014/main" id="{32D24504-A06B-4743-9731-5A8F4D121834}"/>
              </a:ext>
            </a:extLst>
          </p:cNvPr>
          <p:cNvSpPr/>
          <p:nvPr/>
        </p:nvSpPr>
        <p:spPr>
          <a:xfrm>
            <a:off x="0" y="2592285"/>
            <a:ext cx="9875053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45719" rIns="45719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085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6C22177-12D3-489F-AFE4-5777AD50F8E7}"/>
              </a:ext>
            </a:extLst>
          </p:cNvPr>
          <p:cNvGrpSpPr/>
          <p:nvPr/>
        </p:nvGrpSpPr>
        <p:grpSpPr>
          <a:xfrm>
            <a:off x="-4792392" y="-361867"/>
            <a:ext cx="18335081" cy="6858000"/>
            <a:chOff x="-4872602" y="246241"/>
            <a:chExt cx="18335081" cy="6858000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C5DD7C33-16D8-481E-96D5-69BBCD28D347}"/>
                </a:ext>
              </a:extLst>
            </p:cNvPr>
            <p:cNvSpPr/>
            <p:nvPr/>
          </p:nvSpPr>
          <p:spPr>
            <a:xfrm flipH="1">
              <a:off x="4337592" y="246241"/>
              <a:ext cx="9124887" cy="6858000"/>
            </a:xfrm>
            <a:prstGeom prst="trapezoid">
              <a:avLst/>
            </a:prstGeom>
            <a:solidFill>
              <a:srgbClr val="0B3066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Testo">
              <a:extLst>
                <a:ext uri="{FF2B5EF4-FFF2-40B4-BE49-F238E27FC236}">
                  <a16:creationId xmlns:a16="http://schemas.microsoft.com/office/drawing/2014/main" id="{31B22204-5E94-419E-B74B-5177ACEF449F}"/>
                </a:ext>
              </a:extLst>
            </p:cNvPr>
            <p:cNvSpPr txBox="1"/>
            <p:nvPr/>
          </p:nvSpPr>
          <p:spPr>
            <a:xfrm>
              <a:off x="-4872602" y="2000913"/>
              <a:ext cx="559086" cy="25922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spAutoFit/>
            </a:bodyPr>
            <a:lstStyle/>
            <a:p>
              <a:pPr defTabSz="914400"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Straight Connector 9">
              <a:extLst>
                <a:ext uri="{FF2B5EF4-FFF2-40B4-BE49-F238E27FC236}">
                  <a16:creationId xmlns:a16="http://schemas.microsoft.com/office/drawing/2014/main" id="{4EA10E31-C3BC-4CA5-B0C2-409B3560D852}"/>
                </a:ext>
              </a:extLst>
            </p:cNvPr>
            <p:cNvSpPr/>
            <p:nvPr/>
          </p:nvSpPr>
          <p:spPr>
            <a:xfrm>
              <a:off x="2265216" y="3957207"/>
              <a:ext cx="7300644" cy="3837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8" name="Logo_mef.png" descr="Logo_mef.png">
              <a:extLst>
                <a:ext uri="{FF2B5EF4-FFF2-40B4-BE49-F238E27FC236}">
                  <a16:creationId xmlns:a16="http://schemas.microsoft.com/office/drawing/2014/main" id="{7B773450-0BB5-4CBC-AA0E-CD3C89F5E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1828" y="5649466"/>
              <a:ext cx="1743388" cy="59815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Thank you for visit us">
              <a:extLst>
                <a:ext uri="{FF2B5EF4-FFF2-40B4-BE49-F238E27FC236}">
                  <a16:creationId xmlns:a16="http://schemas.microsoft.com/office/drawing/2014/main" id="{8A9F2E91-378A-4E9B-9A08-194CA569AC92}"/>
                </a:ext>
              </a:extLst>
            </p:cNvPr>
            <p:cNvSpPr txBox="1"/>
            <p:nvPr/>
          </p:nvSpPr>
          <p:spPr>
            <a:xfrm>
              <a:off x="6133658" y="2935010"/>
              <a:ext cx="2460610" cy="947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hangingPunct="0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lang="it-IT" sz="60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Grazie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B9EBB3-1677-4D83-88B8-BABF59AB078C}"/>
              </a:ext>
            </a:extLst>
          </p:cNvPr>
          <p:cNvGrpSpPr/>
          <p:nvPr/>
        </p:nvGrpSpPr>
        <p:grpSpPr>
          <a:xfrm>
            <a:off x="461688" y="3710351"/>
            <a:ext cx="835186" cy="771793"/>
            <a:chOff x="461688" y="3710351"/>
            <a:chExt cx="835186" cy="771793"/>
          </a:xfrm>
        </p:grpSpPr>
        <p:sp>
          <p:nvSpPr>
            <p:cNvPr id="13" name="Digital  Transformation">
              <a:extLst>
                <a:ext uri="{FF2B5EF4-FFF2-40B4-BE49-F238E27FC236}">
                  <a16:creationId xmlns:a16="http://schemas.microsoft.com/office/drawing/2014/main" id="{2975ABDE-05C5-49FE-B5A0-32CC690F22A6}"/>
                </a:ext>
              </a:extLst>
            </p:cNvPr>
            <p:cNvSpPr txBox="1"/>
            <p:nvPr/>
          </p:nvSpPr>
          <p:spPr>
            <a:xfrm>
              <a:off x="461688" y="4215468"/>
              <a:ext cx="835186" cy="266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facebook.com/NoiPAsocial/</a:t>
              </a:r>
            </a:p>
          </p:txBody>
        </p:sp>
        <p:sp>
          <p:nvSpPr>
            <p:cNvPr id="16" name="Freeform 579">
              <a:extLst>
                <a:ext uri="{FF2B5EF4-FFF2-40B4-BE49-F238E27FC236}">
                  <a16:creationId xmlns:a16="http://schemas.microsoft.com/office/drawing/2014/main" id="{D803E343-0222-478F-AE65-FF3057775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456" y="3710351"/>
              <a:ext cx="408733" cy="408733"/>
            </a:xfrm>
            <a:custGeom>
              <a:avLst/>
              <a:gdLst>
                <a:gd name="T0" fmla="*/ 128 w 256"/>
                <a:gd name="T1" fmla="*/ 0 h 256"/>
                <a:gd name="T2" fmla="*/ 102 w 256"/>
                <a:gd name="T3" fmla="*/ 4 h 256"/>
                <a:gd name="T4" fmla="*/ 78 w 256"/>
                <a:gd name="T5" fmla="*/ 10 h 256"/>
                <a:gd name="T6" fmla="*/ 56 w 256"/>
                <a:gd name="T7" fmla="*/ 22 h 256"/>
                <a:gd name="T8" fmla="*/ 22 w 256"/>
                <a:gd name="T9" fmla="*/ 58 h 256"/>
                <a:gd name="T10" fmla="*/ 10 w 256"/>
                <a:gd name="T11" fmla="*/ 78 h 256"/>
                <a:gd name="T12" fmla="*/ 2 w 256"/>
                <a:gd name="T13" fmla="*/ 102 h 256"/>
                <a:gd name="T14" fmla="*/ 0 w 256"/>
                <a:gd name="T15" fmla="*/ 128 h 256"/>
                <a:gd name="T16" fmla="*/ 0 w 256"/>
                <a:gd name="T17" fmla="*/ 142 h 256"/>
                <a:gd name="T18" fmla="*/ 4 w 256"/>
                <a:gd name="T19" fmla="*/ 166 h 256"/>
                <a:gd name="T20" fmla="*/ 14 w 256"/>
                <a:gd name="T21" fmla="*/ 190 h 256"/>
                <a:gd name="T22" fmla="*/ 36 w 256"/>
                <a:gd name="T23" fmla="*/ 220 h 256"/>
                <a:gd name="T24" fmla="*/ 66 w 256"/>
                <a:gd name="T25" fmla="*/ 242 h 256"/>
                <a:gd name="T26" fmla="*/ 90 w 256"/>
                <a:gd name="T27" fmla="*/ 250 h 256"/>
                <a:gd name="T28" fmla="*/ 114 w 256"/>
                <a:gd name="T29" fmla="*/ 256 h 256"/>
                <a:gd name="T30" fmla="*/ 128 w 256"/>
                <a:gd name="T31" fmla="*/ 256 h 256"/>
                <a:gd name="T32" fmla="*/ 154 w 256"/>
                <a:gd name="T33" fmla="*/ 254 h 256"/>
                <a:gd name="T34" fmla="*/ 178 w 256"/>
                <a:gd name="T35" fmla="*/ 246 h 256"/>
                <a:gd name="T36" fmla="*/ 198 w 256"/>
                <a:gd name="T37" fmla="*/ 234 h 256"/>
                <a:gd name="T38" fmla="*/ 234 w 256"/>
                <a:gd name="T39" fmla="*/ 200 h 256"/>
                <a:gd name="T40" fmla="*/ 246 w 256"/>
                <a:gd name="T41" fmla="*/ 178 h 256"/>
                <a:gd name="T42" fmla="*/ 252 w 256"/>
                <a:gd name="T43" fmla="*/ 154 h 256"/>
                <a:gd name="T44" fmla="*/ 256 w 256"/>
                <a:gd name="T45" fmla="*/ 128 h 256"/>
                <a:gd name="T46" fmla="*/ 254 w 256"/>
                <a:gd name="T47" fmla="*/ 116 h 256"/>
                <a:gd name="T48" fmla="*/ 250 w 256"/>
                <a:gd name="T49" fmla="*/ 90 h 256"/>
                <a:gd name="T50" fmla="*/ 240 w 256"/>
                <a:gd name="T51" fmla="*/ 68 h 256"/>
                <a:gd name="T52" fmla="*/ 218 w 256"/>
                <a:gd name="T53" fmla="*/ 38 h 256"/>
                <a:gd name="T54" fmla="*/ 188 w 256"/>
                <a:gd name="T55" fmla="*/ 16 h 256"/>
                <a:gd name="T56" fmla="*/ 166 w 256"/>
                <a:gd name="T57" fmla="*/ 6 h 256"/>
                <a:gd name="T58" fmla="*/ 140 w 256"/>
                <a:gd name="T59" fmla="*/ 2 h 256"/>
                <a:gd name="T60" fmla="*/ 128 w 256"/>
                <a:gd name="T61" fmla="*/ 0 h 256"/>
                <a:gd name="T62" fmla="*/ 136 w 256"/>
                <a:gd name="T63" fmla="*/ 128 h 256"/>
                <a:gd name="T64" fmla="*/ 136 w 256"/>
                <a:gd name="T65" fmla="*/ 192 h 256"/>
                <a:gd name="T66" fmla="*/ 110 w 256"/>
                <a:gd name="T67" fmla="*/ 192 h 256"/>
                <a:gd name="T68" fmla="*/ 98 w 256"/>
                <a:gd name="T69" fmla="*/ 128 h 256"/>
                <a:gd name="T70" fmla="*/ 110 w 256"/>
                <a:gd name="T71" fmla="*/ 106 h 256"/>
                <a:gd name="T72" fmla="*/ 110 w 256"/>
                <a:gd name="T73" fmla="*/ 92 h 256"/>
                <a:gd name="T74" fmla="*/ 116 w 256"/>
                <a:gd name="T75" fmla="*/ 74 h 256"/>
                <a:gd name="T76" fmla="*/ 124 w 256"/>
                <a:gd name="T77" fmla="*/ 68 h 256"/>
                <a:gd name="T78" fmla="*/ 136 w 256"/>
                <a:gd name="T79" fmla="*/ 64 h 256"/>
                <a:gd name="T80" fmla="*/ 156 w 256"/>
                <a:gd name="T81" fmla="*/ 86 h 256"/>
                <a:gd name="T82" fmla="*/ 142 w 256"/>
                <a:gd name="T83" fmla="*/ 86 h 256"/>
                <a:gd name="T84" fmla="*/ 138 w 256"/>
                <a:gd name="T85" fmla="*/ 88 h 256"/>
                <a:gd name="T86" fmla="*/ 136 w 256"/>
                <a:gd name="T87" fmla="*/ 92 h 256"/>
                <a:gd name="T88" fmla="*/ 156 w 256"/>
                <a:gd name="T89" fmla="*/ 10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lnTo>
                    <a:pt x="128" y="0"/>
                  </a:lnTo>
                  <a:lnTo>
                    <a:pt x="114" y="2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6" y="22"/>
                  </a:lnTo>
                  <a:lnTo>
                    <a:pt x="36" y="38"/>
                  </a:lnTo>
                  <a:lnTo>
                    <a:pt x="22" y="58"/>
                  </a:lnTo>
                  <a:lnTo>
                    <a:pt x="14" y="68"/>
                  </a:lnTo>
                  <a:lnTo>
                    <a:pt x="10" y="78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2" y="154"/>
                  </a:lnTo>
                  <a:lnTo>
                    <a:pt x="4" y="166"/>
                  </a:lnTo>
                  <a:lnTo>
                    <a:pt x="10" y="178"/>
                  </a:lnTo>
                  <a:lnTo>
                    <a:pt x="14" y="190"/>
                  </a:lnTo>
                  <a:lnTo>
                    <a:pt x="22" y="200"/>
                  </a:lnTo>
                  <a:lnTo>
                    <a:pt x="36" y="220"/>
                  </a:lnTo>
                  <a:lnTo>
                    <a:pt x="56" y="234"/>
                  </a:lnTo>
                  <a:lnTo>
                    <a:pt x="66" y="242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102" y="254"/>
                  </a:lnTo>
                  <a:lnTo>
                    <a:pt x="114" y="256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40" y="256"/>
                  </a:lnTo>
                  <a:lnTo>
                    <a:pt x="154" y="254"/>
                  </a:lnTo>
                  <a:lnTo>
                    <a:pt x="166" y="250"/>
                  </a:lnTo>
                  <a:lnTo>
                    <a:pt x="178" y="246"/>
                  </a:lnTo>
                  <a:lnTo>
                    <a:pt x="188" y="242"/>
                  </a:lnTo>
                  <a:lnTo>
                    <a:pt x="198" y="234"/>
                  </a:lnTo>
                  <a:lnTo>
                    <a:pt x="218" y="220"/>
                  </a:lnTo>
                  <a:lnTo>
                    <a:pt x="234" y="200"/>
                  </a:lnTo>
                  <a:lnTo>
                    <a:pt x="240" y="190"/>
                  </a:lnTo>
                  <a:lnTo>
                    <a:pt x="246" y="178"/>
                  </a:lnTo>
                  <a:lnTo>
                    <a:pt x="250" y="166"/>
                  </a:lnTo>
                  <a:lnTo>
                    <a:pt x="252" y="154"/>
                  </a:lnTo>
                  <a:lnTo>
                    <a:pt x="254" y="142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4" y="116"/>
                  </a:lnTo>
                  <a:lnTo>
                    <a:pt x="252" y="102"/>
                  </a:lnTo>
                  <a:lnTo>
                    <a:pt x="250" y="90"/>
                  </a:lnTo>
                  <a:lnTo>
                    <a:pt x="246" y="78"/>
                  </a:lnTo>
                  <a:lnTo>
                    <a:pt x="240" y="68"/>
                  </a:lnTo>
                  <a:lnTo>
                    <a:pt x="234" y="58"/>
                  </a:lnTo>
                  <a:lnTo>
                    <a:pt x="218" y="38"/>
                  </a:lnTo>
                  <a:lnTo>
                    <a:pt x="198" y="22"/>
                  </a:lnTo>
                  <a:lnTo>
                    <a:pt x="188" y="16"/>
                  </a:lnTo>
                  <a:lnTo>
                    <a:pt x="178" y="10"/>
                  </a:lnTo>
                  <a:lnTo>
                    <a:pt x="166" y="6"/>
                  </a:lnTo>
                  <a:lnTo>
                    <a:pt x="154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154" y="128"/>
                  </a:moveTo>
                  <a:lnTo>
                    <a:pt x="136" y="128"/>
                  </a:lnTo>
                  <a:lnTo>
                    <a:pt x="136" y="128"/>
                  </a:lnTo>
                  <a:lnTo>
                    <a:pt x="136" y="192"/>
                  </a:lnTo>
                  <a:lnTo>
                    <a:pt x="110" y="192"/>
                  </a:lnTo>
                  <a:lnTo>
                    <a:pt x="110" y="192"/>
                  </a:lnTo>
                  <a:lnTo>
                    <a:pt x="110" y="128"/>
                  </a:lnTo>
                  <a:lnTo>
                    <a:pt x="98" y="128"/>
                  </a:lnTo>
                  <a:lnTo>
                    <a:pt x="98" y="106"/>
                  </a:lnTo>
                  <a:lnTo>
                    <a:pt x="110" y="106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2" y="82"/>
                  </a:lnTo>
                  <a:lnTo>
                    <a:pt x="116" y="74"/>
                  </a:lnTo>
                  <a:lnTo>
                    <a:pt x="118" y="70"/>
                  </a:lnTo>
                  <a:lnTo>
                    <a:pt x="124" y="68"/>
                  </a:lnTo>
                  <a:lnTo>
                    <a:pt x="130" y="66"/>
                  </a:lnTo>
                  <a:lnTo>
                    <a:pt x="136" y="64"/>
                  </a:lnTo>
                  <a:lnTo>
                    <a:pt x="156" y="64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2"/>
                  </a:lnTo>
                  <a:lnTo>
                    <a:pt x="136" y="106"/>
                  </a:lnTo>
                  <a:lnTo>
                    <a:pt x="156" y="106"/>
                  </a:lnTo>
                  <a:lnTo>
                    <a:pt x="154" y="128"/>
                  </a:lnTo>
                  <a:close/>
                </a:path>
              </a:pathLst>
            </a:custGeom>
            <a:solidFill>
              <a:srgbClr val="366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9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Helvetica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2A6399-5462-4073-AADD-2B165D7EF81A}"/>
              </a:ext>
            </a:extLst>
          </p:cNvPr>
          <p:cNvGrpSpPr/>
          <p:nvPr/>
        </p:nvGrpSpPr>
        <p:grpSpPr>
          <a:xfrm>
            <a:off x="3681958" y="3710351"/>
            <a:ext cx="739865" cy="912152"/>
            <a:chOff x="3448038" y="3710351"/>
            <a:chExt cx="739865" cy="912152"/>
          </a:xfrm>
        </p:grpSpPr>
        <p:sp>
          <p:nvSpPr>
            <p:cNvPr id="14" name="Digital  Transformation">
              <a:extLst>
                <a:ext uri="{FF2B5EF4-FFF2-40B4-BE49-F238E27FC236}">
                  <a16:creationId xmlns:a16="http://schemas.microsoft.com/office/drawing/2014/main" id="{300A7690-F9EC-40E5-A69B-664B714F4FC2}"/>
                </a:ext>
              </a:extLst>
            </p:cNvPr>
            <p:cNvSpPr txBox="1"/>
            <p:nvPr/>
          </p:nvSpPr>
          <p:spPr>
            <a:xfrm>
              <a:off x="3448038" y="4215468"/>
              <a:ext cx="739865" cy="407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Twitter.com/noipa_social?lang=en</a:t>
              </a:r>
            </a:p>
          </p:txBody>
        </p:sp>
        <p:sp>
          <p:nvSpPr>
            <p:cNvPr id="17" name="Freeform 580">
              <a:extLst>
                <a:ext uri="{FF2B5EF4-FFF2-40B4-BE49-F238E27FC236}">
                  <a16:creationId xmlns:a16="http://schemas.microsoft.com/office/drawing/2014/main" id="{0FD15C68-DC28-485C-95AE-757F82266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2637" y="3710351"/>
              <a:ext cx="440463" cy="440463"/>
            </a:xfrm>
            <a:custGeom>
              <a:avLst/>
              <a:gdLst>
                <a:gd name="T0" fmla="*/ 114 w 256"/>
                <a:gd name="T1" fmla="*/ 2 h 256"/>
                <a:gd name="T2" fmla="*/ 78 w 256"/>
                <a:gd name="T3" fmla="*/ 10 h 256"/>
                <a:gd name="T4" fmla="*/ 38 w 256"/>
                <a:gd name="T5" fmla="*/ 38 h 256"/>
                <a:gd name="T6" fmla="*/ 10 w 256"/>
                <a:gd name="T7" fmla="*/ 78 h 256"/>
                <a:gd name="T8" fmla="*/ 0 w 256"/>
                <a:gd name="T9" fmla="*/ 116 h 256"/>
                <a:gd name="T10" fmla="*/ 0 w 256"/>
                <a:gd name="T11" fmla="*/ 142 h 256"/>
                <a:gd name="T12" fmla="*/ 10 w 256"/>
                <a:gd name="T13" fmla="*/ 178 h 256"/>
                <a:gd name="T14" fmla="*/ 38 w 256"/>
                <a:gd name="T15" fmla="*/ 220 h 256"/>
                <a:gd name="T16" fmla="*/ 78 w 256"/>
                <a:gd name="T17" fmla="*/ 246 h 256"/>
                <a:gd name="T18" fmla="*/ 114 w 256"/>
                <a:gd name="T19" fmla="*/ 256 h 256"/>
                <a:gd name="T20" fmla="*/ 140 w 256"/>
                <a:gd name="T21" fmla="*/ 256 h 256"/>
                <a:gd name="T22" fmla="*/ 178 w 256"/>
                <a:gd name="T23" fmla="*/ 246 h 256"/>
                <a:gd name="T24" fmla="*/ 218 w 256"/>
                <a:gd name="T25" fmla="*/ 220 h 256"/>
                <a:gd name="T26" fmla="*/ 246 w 256"/>
                <a:gd name="T27" fmla="*/ 178 h 256"/>
                <a:gd name="T28" fmla="*/ 256 w 256"/>
                <a:gd name="T29" fmla="*/ 142 h 256"/>
                <a:gd name="T30" fmla="*/ 256 w 256"/>
                <a:gd name="T31" fmla="*/ 116 h 256"/>
                <a:gd name="T32" fmla="*/ 246 w 256"/>
                <a:gd name="T33" fmla="*/ 78 h 256"/>
                <a:gd name="T34" fmla="*/ 218 w 256"/>
                <a:gd name="T35" fmla="*/ 38 h 256"/>
                <a:gd name="T36" fmla="*/ 178 w 256"/>
                <a:gd name="T37" fmla="*/ 10 h 256"/>
                <a:gd name="T38" fmla="*/ 140 w 256"/>
                <a:gd name="T39" fmla="*/ 2 h 256"/>
                <a:gd name="T40" fmla="*/ 178 w 256"/>
                <a:gd name="T41" fmla="*/ 102 h 256"/>
                <a:gd name="T42" fmla="*/ 178 w 256"/>
                <a:gd name="T43" fmla="*/ 106 h 256"/>
                <a:gd name="T44" fmla="*/ 168 w 256"/>
                <a:gd name="T45" fmla="*/ 144 h 256"/>
                <a:gd name="T46" fmla="*/ 136 w 256"/>
                <a:gd name="T47" fmla="*/ 174 h 256"/>
                <a:gd name="T48" fmla="*/ 104 w 256"/>
                <a:gd name="T49" fmla="*/ 180 h 256"/>
                <a:gd name="T50" fmla="*/ 72 w 256"/>
                <a:gd name="T51" fmla="*/ 174 h 256"/>
                <a:gd name="T52" fmla="*/ 70 w 256"/>
                <a:gd name="T53" fmla="*/ 170 h 256"/>
                <a:gd name="T54" fmla="*/ 88 w 256"/>
                <a:gd name="T55" fmla="*/ 166 h 256"/>
                <a:gd name="T56" fmla="*/ 102 w 256"/>
                <a:gd name="T57" fmla="*/ 158 h 256"/>
                <a:gd name="T58" fmla="*/ 82 w 256"/>
                <a:gd name="T59" fmla="*/ 148 h 256"/>
                <a:gd name="T60" fmla="*/ 82 w 256"/>
                <a:gd name="T61" fmla="*/ 140 h 256"/>
                <a:gd name="T62" fmla="*/ 90 w 256"/>
                <a:gd name="T63" fmla="*/ 140 h 256"/>
                <a:gd name="T64" fmla="*/ 70 w 256"/>
                <a:gd name="T65" fmla="*/ 122 h 256"/>
                <a:gd name="T66" fmla="*/ 68 w 256"/>
                <a:gd name="T67" fmla="*/ 114 h 256"/>
                <a:gd name="T68" fmla="*/ 80 w 256"/>
                <a:gd name="T69" fmla="*/ 116 h 256"/>
                <a:gd name="T70" fmla="*/ 72 w 256"/>
                <a:gd name="T71" fmla="*/ 108 h 256"/>
                <a:gd name="T72" fmla="*/ 70 w 256"/>
                <a:gd name="T73" fmla="*/ 94 h 256"/>
                <a:gd name="T74" fmla="*/ 72 w 256"/>
                <a:gd name="T75" fmla="*/ 82 h 256"/>
                <a:gd name="T76" fmla="*/ 110 w 256"/>
                <a:gd name="T77" fmla="*/ 106 h 256"/>
                <a:gd name="T78" fmla="*/ 126 w 256"/>
                <a:gd name="T79" fmla="*/ 102 h 256"/>
                <a:gd name="T80" fmla="*/ 134 w 256"/>
                <a:gd name="T81" fmla="*/ 84 h 256"/>
                <a:gd name="T82" fmla="*/ 152 w 256"/>
                <a:gd name="T83" fmla="*/ 76 h 256"/>
                <a:gd name="T84" fmla="*/ 172 w 256"/>
                <a:gd name="T85" fmla="*/ 84 h 256"/>
                <a:gd name="T86" fmla="*/ 188 w 256"/>
                <a:gd name="T87" fmla="*/ 78 h 256"/>
                <a:gd name="T88" fmla="*/ 176 w 256"/>
                <a:gd name="T89" fmla="*/ 94 h 256"/>
                <a:gd name="T90" fmla="*/ 186 w 256"/>
                <a:gd name="T91" fmla="*/ 9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lnTo>
                    <a:pt x="128" y="0"/>
                  </a:lnTo>
                  <a:lnTo>
                    <a:pt x="114" y="2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6" y="16"/>
                  </a:lnTo>
                  <a:lnTo>
                    <a:pt x="56" y="22"/>
                  </a:lnTo>
                  <a:lnTo>
                    <a:pt x="38" y="3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2" y="154"/>
                  </a:lnTo>
                  <a:lnTo>
                    <a:pt x="6" y="166"/>
                  </a:lnTo>
                  <a:lnTo>
                    <a:pt x="10" y="178"/>
                  </a:lnTo>
                  <a:lnTo>
                    <a:pt x="16" y="190"/>
                  </a:lnTo>
                  <a:lnTo>
                    <a:pt x="22" y="200"/>
                  </a:lnTo>
                  <a:lnTo>
                    <a:pt x="38" y="220"/>
                  </a:lnTo>
                  <a:lnTo>
                    <a:pt x="56" y="234"/>
                  </a:lnTo>
                  <a:lnTo>
                    <a:pt x="66" y="242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102" y="254"/>
                  </a:lnTo>
                  <a:lnTo>
                    <a:pt x="114" y="256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40" y="256"/>
                  </a:lnTo>
                  <a:lnTo>
                    <a:pt x="154" y="254"/>
                  </a:lnTo>
                  <a:lnTo>
                    <a:pt x="166" y="250"/>
                  </a:lnTo>
                  <a:lnTo>
                    <a:pt x="178" y="246"/>
                  </a:lnTo>
                  <a:lnTo>
                    <a:pt x="188" y="242"/>
                  </a:lnTo>
                  <a:lnTo>
                    <a:pt x="200" y="234"/>
                  </a:lnTo>
                  <a:lnTo>
                    <a:pt x="218" y="220"/>
                  </a:lnTo>
                  <a:lnTo>
                    <a:pt x="234" y="200"/>
                  </a:lnTo>
                  <a:lnTo>
                    <a:pt x="240" y="190"/>
                  </a:lnTo>
                  <a:lnTo>
                    <a:pt x="246" y="178"/>
                  </a:lnTo>
                  <a:lnTo>
                    <a:pt x="250" y="166"/>
                  </a:lnTo>
                  <a:lnTo>
                    <a:pt x="254" y="154"/>
                  </a:lnTo>
                  <a:lnTo>
                    <a:pt x="256" y="142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6" y="116"/>
                  </a:lnTo>
                  <a:lnTo>
                    <a:pt x="254" y="102"/>
                  </a:lnTo>
                  <a:lnTo>
                    <a:pt x="250" y="90"/>
                  </a:lnTo>
                  <a:lnTo>
                    <a:pt x="246" y="78"/>
                  </a:lnTo>
                  <a:lnTo>
                    <a:pt x="240" y="68"/>
                  </a:lnTo>
                  <a:lnTo>
                    <a:pt x="234" y="58"/>
                  </a:lnTo>
                  <a:lnTo>
                    <a:pt x="218" y="38"/>
                  </a:lnTo>
                  <a:lnTo>
                    <a:pt x="200" y="22"/>
                  </a:lnTo>
                  <a:lnTo>
                    <a:pt x="188" y="16"/>
                  </a:lnTo>
                  <a:lnTo>
                    <a:pt x="178" y="10"/>
                  </a:lnTo>
                  <a:lnTo>
                    <a:pt x="166" y="6"/>
                  </a:lnTo>
                  <a:lnTo>
                    <a:pt x="154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178" y="102"/>
                  </a:moveTo>
                  <a:lnTo>
                    <a:pt x="178" y="102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20"/>
                  </a:lnTo>
                  <a:lnTo>
                    <a:pt x="174" y="132"/>
                  </a:lnTo>
                  <a:lnTo>
                    <a:pt x="168" y="144"/>
                  </a:lnTo>
                  <a:lnTo>
                    <a:pt x="160" y="156"/>
                  </a:lnTo>
                  <a:lnTo>
                    <a:pt x="148" y="166"/>
                  </a:lnTo>
                  <a:lnTo>
                    <a:pt x="136" y="174"/>
                  </a:lnTo>
                  <a:lnTo>
                    <a:pt x="122" y="178"/>
                  </a:lnTo>
                  <a:lnTo>
                    <a:pt x="104" y="180"/>
                  </a:lnTo>
                  <a:lnTo>
                    <a:pt x="104" y="180"/>
                  </a:lnTo>
                  <a:lnTo>
                    <a:pt x="94" y="180"/>
                  </a:lnTo>
                  <a:lnTo>
                    <a:pt x="82" y="178"/>
                  </a:lnTo>
                  <a:lnTo>
                    <a:pt x="72" y="174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8" y="168"/>
                  </a:lnTo>
                  <a:lnTo>
                    <a:pt x="88" y="166"/>
                  </a:lnTo>
                  <a:lnTo>
                    <a:pt x="96" y="162"/>
                  </a:lnTo>
                  <a:lnTo>
                    <a:pt x="102" y="158"/>
                  </a:lnTo>
                  <a:lnTo>
                    <a:pt x="102" y="158"/>
                  </a:lnTo>
                  <a:lnTo>
                    <a:pt x="94" y="156"/>
                  </a:lnTo>
                  <a:lnTo>
                    <a:pt x="88" y="152"/>
                  </a:lnTo>
                  <a:lnTo>
                    <a:pt x="82" y="148"/>
                  </a:lnTo>
                  <a:lnTo>
                    <a:pt x="78" y="140"/>
                  </a:lnTo>
                  <a:lnTo>
                    <a:pt x="78" y="140"/>
                  </a:lnTo>
                  <a:lnTo>
                    <a:pt x="82" y="140"/>
                  </a:lnTo>
                  <a:lnTo>
                    <a:pt x="82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2" y="136"/>
                  </a:lnTo>
                  <a:lnTo>
                    <a:pt x="74" y="130"/>
                  </a:lnTo>
                  <a:lnTo>
                    <a:pt x="70" y="122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74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6" y="112"/>
                  </a:lnTo>
                  <a:lnTo>
                    <a:pt x="72" y="108"/>
                  </a:lnTo>
                  <a:lnTo>
                    <a:pt x="70" y="102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88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84" y="92"/>
                  </a:lnTo>
                  <a:lnTo>
                    <a:pt x="96" y="100"/>
                  </a:lnTo>
                  <a:lnTo>
                    <a:pt x="110" y="106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8" y="92"/>
                  </a:lnTo>
                  <a:lnTo>
                    <a:pt x="134" y="84"/>
                  </a:lnTo>
                  <a:lnTo>
                    <a:pt x="142" y="78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62" y="78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80" y="82"/>
                  </a:lnTo>
                  <a:lnTo>
                    <a:pt x="188" y="78"/>
                  </a:lnTo>
                  <a:lnTo>
                    <a:pt x="188" y="78"/>
                  </a:lnTo>
                  <a:lnTo>
                    <a:pt x="184" y="86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86" y="96"/>
                  </a:lnTo>
                  <a:lnTo>
                    <a:pt x="178" y="102"/>
                  </a:lnTo>
                  <a:lnTo>
                    <a:pt x="178" y="102"/>
                  </a:lnTo>
                  <a:close/>
                </a:path>
              </a:pathLst>
            </a:custGeom>
            <a:solidFill>
              <a:srgbClr val="2C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9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Helvetica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853C13-9284-473E-8ECE-A0C993727589}"/>
              </a:ext>
            </a:extLst>
          </p:cNvPr>
          <p:cNvGrpSpPr/>
          <p:nvPr/>
        </p:nvGrpSpPr>
        <p:grpSpPr>
          <a:xfrm>
            <a:off x="2117993" y="2484962"/>
            <a:ext cx="1659718" cy="692695"/>
            <a:chOff x="2839139" y="2510417"/>
            <a:chExt cx="1659718" cy="692695"/>
          </a:xfrm>
        </p:grpSpPr>
        <p:sp>
          <p:nvSpPr>
            <p:cNvPr id="11" name="Digital  Transformation">
              <a:extLst>
                <a:ext uri="{FF2B5EF4-FFF2-40B4-BE49-F238E27FC236}">
                  <a16:creationId xmlns:a16="http://schemas.microsoft.com/office/drawing/2014/main" id="{F1B4C923-86FD-437E-B9CF-95AC3440E5BD}"/>
                </a:ext>
              </a:extLst>
            </p:cNvPr>
            <p:cNvSpPr txBox="1"/>
            <p:nvPr/>
          </p:nvSpPr>
          <p:spPr>
            <a:xfrm>
              <a:off x="2864640" y="3029410"/>
              <a:ext cx="1634217" cy="1737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4400" hangingPunct="0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lang="it-IT" sz="1100" b="1" kern="0" dirty="0">
                  <a:solidFill>
                    <a:srgbClr val="0B3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cloudifynoipa.it/</a:t>
              </a:r>
            </a:p>
          </p:txBody>
        </p:sp>
        <p:pic>
          <p:nvPicPr>
            <p:cNvPr id="26" name="Picture 9" descr="Picture 9">
              <a:extLst>
                <a:ext uri="{FF2B5EF4-FFF2-40B4-BE49-F238E27FC236}">
                  <a16:creationId xmlns:a16="http://schemas.microsoft.com/office/drawing/2014/main" id="{A8234A64-1900-46D6-BE85-79DA805B4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9139" y="2510417"/>
              <a:ext cx="1122292" cy="518993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0E46E7-9552-4307-8B22-847511F877EC}"/>
              </a:ext>
            </a:extLst>
          </p:cNvPr>
          <p:cNvGrpSpPr/>
          <p:nvPr/>
        </p:nvGrpSpPr>
        <p:grpSpPr>
          <a:xfrm>
            <a:off x="327950" y="2571521"/>
            <a:ext cx="1469997" cy="606136"/>
            <a:chOff x="469522" y="2600401"/>
            <a:chExt cx="1469997" cy="606136"/>
          </a:xfrm>
        </p:grpSpPr>
        <p:pic>
          <p:nvPicPr>
            <p:cNvPr id="25" name="Immagine" descr="Immagine">
              <a:extLst>
                <a:ext uri="{FF2B5EF4-FFF2-40B4-BE49-F238E27FC236}">
                  <a16:creationId xmlns:a16="http://schemas.microsoft.com/office/drawing/2014/main" id="{EC0879A2-A498-4277-9CF4-67EDFC841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9613" y="2600401"/>
              <a:ext cx="1130567" cy="33902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Digital  Transformation">
              <a:extLst>
                <a:ext uri="{FF2B5EF4-FFF2-40B4-BE49-F238E27FC236}">
                  <a16:creationId xmlns:a16="http://schemas.microsoft.com/office/drawing/2014/main" id="{F14EBF59-B2A2-4DFB-8A69-777B4FDDA79D}"/>
                </a:ext>
              </a:extLst>
            </p:cNvPr>
            <p:cNvSpPr txBox="1"/>
            <p:nvPr/>
          </p:nvSpPr>
          <p:spPr>
            <a:xfrm>
              <a:off x="469522" y="3032835"/>
              <a:ext cx="1469997" cy="1737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lang="it-IT" sz="1100" b="1" dirty="0">
                  <a:solidFill>
                    <a:srgbClr val="0B3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noipa.mef.gov.it/cl/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5CDDEF-C6BD-40C1-9AF5-F7C595B4530D}"/>
              </a:ext>
            </a:extLst>
          </p:cNvPr>
          <p:cNvGrpSpPr/>
          <p:nvPr/>
        </p:nvGrpSpPr>
        <p:grpSpPr>
          <a:xfrm>
            <a:off x="1817941" y="3710351"/>
            <a:ext cx="1470546" cy="928507"/>
            <a:chOff x="1637183" y="3710351"/>
            <a:chExt cx="1470546" cy="9285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B3DDE0-4490-4260-8EAF-DE5CA13B7D68}"/>
                </a:ext>
              </a:extLst>
            </p:cNvPr>
            <p:cNvGrpSpPr/>
            <p:nvPr/>
          </p:nvGrpSpPr>
          <p:grpSpPr>
            <a:xfrm>
              <a:off x="2096284" y="3710351"/>
              <a:ext cx="444259" cy="444259"/>
              <a:chOff x="5190985" y="3084677"/>
              <a:chExt cx="630278" cy="630278"/>
            </a:xfrm>
          </p:grpSpPr>
          <p:sp>
            <p:nvSpPr>
              <p:cNvPr id="19" name="Freeform 601">
                <a:extLst>
                  <a:ext uri="{FF2B5EF4-FFF2-40B4-BE49-F238E27FC236}">
                    <a16:creationId xmlns:a16="http://schemas.microsoft.com/office/drawing/2014/main" id="{F1B012A3-681F-48FD-9F98-2A085A034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6275" y="3291487"/>
                <a:ext cx="14773" cy="64012"/>
              </a:xfrm>
              <a:custGeom>
                <a:avLst/>
                <a:gdLst>
                  <a:gd name="T0" fmla="*/ 4 w 6"/>
                  <a:gd name="T1" fmla="*/ 26 h 26"/>
                  <a:gd name="T2" fmla="*/ 4 w 6"/>
                  <a:gd name="T3" fmla="*/ 26 h 26"/>
                  <a:gd name="T4" fmla="*/ 6 w 6"/>
                  <a:gd name="T5" fmla="*/ 24 h 26"/>
                  <a:gd name="T6" fmla="*/ 6 w 6"/>
                  <a:gd name="T7" fmla="*/ 24 h 26"/>
                  <a:gd name="T8" fmla="*/ 6 w 6"/>
                  <a:gd name="T9" fmla="*/ 22 h 26"/>
                  <a:gd name="T10" fmla="*/ 6 w 6"/>
                  <a:gd name="T11" fmla="*/ 2 h 26"/>
                  <a:gd name="T12" fmla="*/ 6 w 6"/>
                  <a:gd name="T13" fmla="*/ 2 h 26"/>
                  <a:gd name="T14" fmla="*/ 6 w 6"/>
                  <a:gd name="T15" fmla="*/ 0 h 26"/>
                  <a:gd name="T16" fmla="*/ 6 w 6"/>
                  <a:gd name="T17" fmla="*/ 0 h 26"/>
                  <a:gd name="T18" fmla="*/ 4 w 6"/>
                  <a:gd name="T19" fmla="*/ 0 h 26"/>
                  <a:gd name="T20" fmla="*/ 4 w 6"/>
                  <a:gd name="T21" fmla="*/ 0 h 26"/>
                  <a:gd name="T22" fmla="*/ 0 w 6"/>
                  <a:gd name="T23" fmla="*/ 0 h 26"/>
                  <a:gd name="T24" fmla="*/ 0 w 6"/>
                  <a:gd name="T25" fmla="*/ 0 h 26"/>
                  <a:gd name="T26" fmla="*/ 0 w 6"/>
                  <a:gd name="T27" fmla="*/ 2 h 26"/>
                  <a:gd name="T28" fmla="*/ 0 w 6"/>
                  <a:gd name="T29" fmla="*/ 22 h 26"/>
                  <a:gd name="T30" fmla="*/ 0 w 6"/>
                  <a:gd name="T31" fmla="*/ 22 h 26"/>
                  <a:gd name="T32" fmla="*/ 0 w 6"/>
                  <a:gd name="T33" fmla="*/ 24 h 26"/>
                  <a:gd name="T34" fmla="*/ 0 w 6"/>
                  <a:gd name="T35" fmla="*/ 24 h 26"/>
                  <a:gd name="T36" fmla="*/ 4 w 6"/>
                  <a:gd name="T37" fmla="*/ 26 h 26"/>
                  <a:gd name="T38" fmla="*/ 4 w 6"/>
                  <a:gd name="T3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26">
                    <a:moveTo>
                      <a:pt x="4" y="26"/>
                    </a:moveTo>
                    <a:lnTo>
                      <a:pt x="4" y="26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EE3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09" tIns="43104" rIns="86209" bIns="43104" numCol="1" anchor="t" anchorCtr="0" compatLnSpc="1">
                <a:prstTxWarp prst="textNoShape">
                  <a:avLst/>
                </a:prstTxWarp>
              </a:bodyPr>
              <a:lstStyle/>
              <a:p>
                <a:pPr defTabSz="1018824"/>
                <a:endParaRPr lang="en-GB" sz="169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602">
                <a:extLst>
                  <a:ext uri="{FF2B5EF4-FFF2-40B4-BE49-F238E27FC236}">
                    <a16:creationId xmlns:a16="http://schemas.microsoft.com/office/drawing/2014/main" id="{0D3F9E93-EC57-4033-B295-8EF20E752F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1048" y="3414588"/>
                <a:ext cx="49241" cy="108329"/>
              </a:xfrm>
              <a:custGeom>
                <a:avLst/>
                <a:gdLst>
                  <a:gd name="T0" fmla="*/ 14 w 20"/>
                  <a:gd name="T1" fmla="*/ 12 h 44"/>
                  <a:gd name="T2" fmla="*/ 14 w 20"/>
                  <a:gd name="T3" fmla="*/ 12 h 44"/>
                  <a:gd name="T4" fmla="*/ 10 w 20"/>
                  <a:gd name="T5" fmla="*/ 12 h 44"/>
                  <a:gd name="T6" fmla="*/ 10 w 20"/>
                  <a:gd name="T7" fmla="*/ 12 h 44"/>
                  <a:gd name="T8" fmla="*/ 8 w 20"/>
                  <a:gd name="T9" fmla="*/ 14 h 44"/>
                  <a:gd name="T10" fmla="*/ 8 w 20"/>
                  <a:gd name="T11" fmla="*/ 0 h 44"/>
                  <a:gd name="T12" fmla="*/ 0 w 20"/>
                  <a:gd name="T13" fmla="*/ 0 h 44"/>
                  <a:gd name="T14" fmla="*/ 0 w 20"/>
                  <a:gd name="T15" fmla="*/ 44 h 44"/>
                  <a:gd name="T16" fmla="*/ 8 w 20"/>
                  <a:gd name="T17" fmla="*/ 44 h 44"/>
                  <a:gd name="T18" fmla="*/ 8 w 20"/>
                  <a:gd name="T19" fmla="*/ 42 h 44"/>
                  <a:gd name="T20" fmla="*/ 8 w 20"/>
                  <a:gd name="T21" fmla="*/ 42 h 44"/>
                  <a:gd name="T22" fmla="*/ 10 w 20"/>
                  <a:gd name="T23" fmla="*/ 44 h 44"/>
                  <a:gd name="T24" fmla="*/ 10 w 20"/>
                  <a:gd name="T25" fmla="*/ 44 h 44"/>
                  <a:gd name="T26" fmla="*/ 14 w 20"/>
                  <a:gd name="T27" fmla="*/ 44 h 44"/>
                  <a:gd name="T28" fmla="*/ 14 w 20"/>
                  <a:gd name="T29" fmla="*/ 44 h 44"/>
                  <a:gd name="T30" fmla="*/ 18 w 20"/>
                  <a:gd name="T31" fmla="*/ 42 h 44"/>
                  <a:gd name="T32" fmla="*/ 18 w 20"/>
                  <a:gd name="T33" fmla="*/ 42 h 44"/>
                  <a:gd name="T34" fmla="*/ 20 w 20"/>
                  <a:gd name="T35" fmla="*/ 38 h 44"/>
                  <a:gd name="T36" fmla="*/ 20 w 20"/>
                  <a:gd name="T37" fmla="*/ 20 h 44"/>
                  <a:gd name="T38" fmla="*/ 20 w 20"/>
                  <a:gd name="T39" fmla="*/ 20 h 44"/>
                  <a:gd name="T40" fmla="*/ 18 w 20"/>
                  <a:gd name="T41" fmla="*/ 14 h 44"/>
                  <a:gd name="T42" fmla="*/ 18 w 20"/>
                  <a:gd name="T43" fmla="*/ 14 h 44"/>
                  <a:gd name="T44" fmla="*/ 16 w 20"/>
                  <a:gd name="T45" fmla="*/ 12 h 44"/>
                  <a:gd name="T46" fmla="*/ 14 w 20"/>
                  <a:gd name="T47" fmla="*/ 12 h 44"/>
                  <a:gd name="T48" fmla="*/ 14 w 20"/>
                  <a:gd name="T49" fmla="*/ 12 h 44"/>
                  <a:gd name="T50" fmla="*/ 12 w 20"/>
                  <a:gd name="T51" fmla="*/ 36 h 44"/>
                  <a:gd name="T52" fmla="*/ 12 w 20"/>
                  <a:gd name="T53" fmla="*/ 36 h 44"/>
                  <a:gd name="T54" fmla="*/ 12 w 20"/>
                  <a:gd name="T55" fmla="*/ 38 h 44"/>
                  <a:gd name="T56" fmla="*/ 12 w 20"/>
                  <a:gd name="T57" fmla="*/ 38 h 44"/>
                  <a:gd name="T58" fmla="*/ 10 w 20"/>
                  <a:gd name="T59" fmla="*/ 40 h 44"/>
                  <a:gd name="T60" fmla="*/ 10 w 20"/>
                  <a:gd name="T61" fmla="*/ 40 h 44"/>
                  <a:gd name="T62" fmla="*/ 10 w 20"/>
                  <a:gd name="T63" fmla="*/ 38 h 44"/>
                  <a:gd name="T64" fmla="*/ 10 w 20"/>
                  <a:gd name="T65" fmla="*/ 38 h 44"/>
                  <a:gd name="T66" fmla="*/ 8 w 20"/>
                  <a:gd name="T67" fmla="*/ 38 h 44"/>
                  <a:gd name="T68" fmla="*/ 8 w 20"/>
                  <a:gd name="T69" fmla="*/ 18 h 44"/>
                  <a:gd name="T70" fmla="*/ 8 w 20"/>
                  <a:gd name="T71" fmla="*/ 18 h 44"/>
                  <a:gd name="T72" fmla="*/ 8 w 20"/>
                  <a:gd name="T73" fmla="*/ 16 h 44"/>
                  <a:gd name="T74" fmla="*/ 8 w 20"/>
                  <a:gd name="T75" fmla="*/ 16 h 44"/>
                  <a:gd name="T76" fmla="*/ 10 w 20"/>
                  <a:gd name="T77" fmla="*/ 16 h 44"/>
                  <a:gd name="T78" fmla="*/ 10 w 20"/>
                  <a:gd name="T79" fmla="*/ 16 h 44"/>
                  <a:gd name="T80" fmla="*/ 12 w 20"/>
                  <a:gd name="T81" fmla="*/ 18 h 44"/>
                  <a:gd name="T82" fmla="*/ 12 w 20"/>
                  <a:gd name="T83" fmla="*/ 18 h 44"/>
                  <a:gd name="T84" fmla="*/ 12 w 20"/>
                  <a:gd name="T85" fmla="*/ 20 h 44"/>
                  <a:gd name="T86" fmla="*/ 12 w 20"/>
                  <a:gd name="T87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44">
                    <a:moveTo>
                      <a:pt x="14" y="12"/>
                    </a:moveTo>
                    <a:lnTo>
                      <a:pt x="14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0" y="3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close/>
                    <a:moveTo>
                      <a:pt x="12" y="36"/>
                    </a:move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EE3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09" tIns="43104" rIns="86209" bIns="43104" numCol="1" anchor="t" anchorCtr="0" compatLnSpc="1">
                <a:prstTxWarp prst="textNoShape">
                  <a:avLst/>
                </a:prstTxWarp>
              </a:bodyPr>
              <a:lstStyle/>
              <a:p>
                <a:pPr defTabSz="1018824"/>
                <a:endParaRPr lang="en-GB" sz="169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Freeform 603">
                <a:extLst>
                  <a:ext uri="{FF2B5EF4-FFF2-40B4-BE49-F238E27FC236}">
                    <a16:creationId xmlns:a16="http://schemas.microsoft.com/office/drawing/2014/main" id="{F0BA6A5E-9BD9-4FD1-9A3A-0E07A75A4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871" y="3414588"/>
                <a:ext cx="54164" cy="108329"/>
              </a:xfrm>
              <a:custGeom>
                <a:avLst/>
                <a:gdLst>
                  <a:gd name="T0" fmla="*/ 0 w 22"/>
                  <a:gd name="T1" fmla="*/ 6 h 44"/>
                  <a:gd name="T2" fmla="*/ 8 w 22"/>
                  <a:gd name="T3" fmla="*/ 6 h 44"/>
                  <a:gd name="T4" fmla="*/ 8 w 22"/>
                  <a:gd name="T5" fmla="*/ 44 h 44"/>
                  <a:gd name="T6" fmla="*/ 16 w 22"/>
                  <a:gd name="T7" fmla="*/ 44 h 44"/>
                  <a:gd name="T8" fmla="*/ 16 w 22"/>
                  <a:gd name="T9" fmla="*/ 6 h 44"/>
                  <a:gd name="T10" fmla="*/ 22 w 22"/>
                  <a:gd name="T11" fmla="*/ 6 h 44"/>
                  <a:gd name="T12" fmla="*/ 22 w 22"/>
                  <a:gd name="T13" fmla="*/ 0 h 44"/>
                  <a:gd name="T14" fmla="*/ 0 w 22"/>
                  <a:gd name="T15" fmla="*/ 0 h 44"/>
                  <a:gd name="T16" fmla="*/ 0 w 22"/>
                  <a:gd name="T17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44">
                    <a:moveTo>
                      <a:pt x="0" y="6"/>
                    </a:moveTo>
                    <a:lnTo>
                      <a:pt x="8" y="6"/>
                    </a:lnTo>
                    <a:lnTo>
                      <a:pt x="8" y="44"/>
                    </a:lnTo>
                    <a:lnTo>
                      <a:pt x="16" y="44"/>
                    </a:lnTo>
                    <a:lnTo>
                      <a:pt x="16" y="6"/>
                    </a:lnTo>
                    <a:lnTo>
                      <a:pt x="22" y="6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E3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09" tIns="43104" rIns="86209" bIns="43104" numCol="1" anchor="t" anchorCtr="0" compatLnSpc="1">
                <a:prstTxWarp prst="textNoShape">
                  <a:avLst/>
                </a:prstTxWarp>
              </a:bodyPr>
              <a:lstStyle/>
              <a:p>
                <a:pPr defTabSz="1018824"/>
                <a:endParaRPr lang="en-GB" sz="169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Freeform 604">
                <a:extLst>
                  <a:ext uri="{FF2B5EF4-FFF2-40B4-BE49-F238E27FC236}">
                    <a16:creationId xmlns:a16="http://schemas.microsoft.com/office/drawing/2014/main" id="{89CB58D5-D1B9-4557-9DD4-697A8A9AD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6884" y="3444132"/>
                <a:ext cx="44316" cy="78785"/>
              </a:xfrm>
              <a:custGeom>
                <a:avLst/>
                <a:gdLst>
                  <a:gd name="T0" fmla="*/ 12 w 18"/>
                  <a:gd name="T1" fmla="*/ 24 h 32"/>
                  <a:gd name="T2" fmla="*/ 12 w 18"/>
                  <a:gd name="T3" fmla="*/ 24 h 32"/>
                  <a:gd name="T4" fmla="*/ 10 w 18"/>
                  <a:gd name="T5" fmla="*/ 26 h 32"/>
                  <a:gd name="T6" fmla="*/ 10 w 18"/>
                  <a:gd name="T7" fmla="*/ 26 h 32"/>
                  <a:gd name="T8" fmla="*/ 8 w 18"/>
                  <a:gd name="T9" fmla="*/ 26 h 32"/>
                  <a:gd name="T10" fmla="*/ 8 w 18"/>
                  <a:gd name="T11" fmla="*/ 26 h 32"/>
                  <a:gd name="T12" fmla="*/ 6 w 18"/>
                  <a:gd name="T13" fmla="*/ 26 h 32"/>
                  <a:gd name="T14" fmla="*/ 6 w 18"/>
                  <a:gd name="T15" fmla="*/ 26 h 32"/>
                  <a:gd name="T16" fmla="*/ 6 w 18"/>
                  <a:gd name="T17" fmla="*/ 24 h 32"/>
                  <a:gd name="T18" fmla="*/ 6 w 18"/>
                  <a:gd name="T19" fmla="*/ 0 h 32"/>
                  <a:gd name="T20" fmla="*/ 0 w 18"/>
                  <a:gd name="T21" fmla="*/ 0 h 32"/>
                  <a:gd name="T22" fmla="*/ 0 w 18"/>
                  <a:gd name="T23" fmla="*/ 26 h 32"/>
                  <a:gd name="T24" fmla="*/ 0 w 18"/>
                  <a:gd name="T25" fmla="*/ 26 h 32"/>
                  <a:gd name="T26" fmla="*/ 0 w 18"/>
                  <a:gd name="T27" fmla="*/ 30 h 32"/>
                  <a:gd name="T28" fmla="*/ 0 w 18"/>
                  <a:gd name="T29" fmla="*/ 30 h 32"/>
                  <a:gd name="T30" fmla="*/ 4 w 18"/>
                  <a:gd name="T31" fmla="*/ 32 h 32"/>
                  <a:gd name="T32" fmla="*/ 4 w 18"/>
                  <a:gd name="T33" fmla="*/ 32 h 32"/>
                  <a:gd name="T34" fmla="*/ 8 w 18"/>
                  <a:gd name="T35" fmla="*/ 32 h 32"/>
                  <a:gd name="T36" fmla="*/ 8 w 18"/>
                  <a:gd name="T37" fmla="*/ 32 h 32"/>
                  <a:gd name="T38" fmla="*/ 12 w 18"/>
                  <a:gd name="T39" fmla="*/ 28 h 32"/>
                  <a:gd name="T40" fmla="*/ 12 w 18"/>
                  <a:gd name="T41" fmla="*/ 32 h 32"/>
                  <a:gd name="T42" fmla="*/ 18 w 18"/>
                  <a:gd name="T43" fmla="*/ 32 h 32"/>
                  <a:gd name="T44" fmla="*/ 18 w 18"/>
                  <a:gd name="T45" fmla="*/ 0 h 32"/>
                  <a:gd name="T46" fmla="*/ 12 w 18"/>
                  <a:gd name="T47" fmla="*/ 0 h 32"/>
                  <a:gd name="T48" fmla="*/ 12 w 18"/>
                  <a:gd name="T49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32">
                    <a:moveTo>
                      <a:pt x="12" y="24"/>
                    </a:moveTo>
                    <a:lnTo>
                      <a:pt x="12" y="24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2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E3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09" tIns="43104" rIns="86209" bIns="43104" numCol="1" anchor="t" anchorCtr="0" compatLnSpc="1">
                <a:prstTxWarp prst="textNoShape">
                  <a:avLst/>
                </a:prstTxWarp>
              </a:bodyPr>
              <a:lstStyle/>
              <a:p>
                <a:pPr defTabSz="1018824"/>
                <a:endParaRPr lang="en-GB" sz="169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Freeform 605">
                <a:extLst>
                  <a:ext uri="{FF2B5EF4-FFF2-40B4-BE49-F238E27FC236}">
                    <a16:creationId xmlns:a16="http://schemas.microsoft.com/office/drawing/2014/main" id="{0085C8E7-C78B-4F1C-94FF-E9641600FC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0985" y="3084677"/>
                <a:ext cx="630278" cy="630278"/>
              </a:xfrm>
              <a:custGeom>
                <a:avLst/>
                <a:gdLst>
                  <a:gd name="T0" fmla="*/ 116 w 256"/>
                  <a:gd name="T1" fmla="*/ 2 h 256"/>
                  <a:gd name="T2" fmla="*/ 78 w 256"/>
                  <a:gd name="T3" fmla="*/ 10 h 256"/>
                  <a:gd name="T4" fmla="*/ 38 w 256"/>
                  <a:gd name="T5" fmla="*/ 38 h 256"/>
                  <a:gd name="T6" fmla="*/ 10 w 256"/>
                  <a:gd name="T7" fmla="*/ 78 h 256"/>
                  <a:gd name="T8" fmla="*/ 0 w 256"/>
                  <a:gd name="T9" fmla="*/ 116 h 256"/>
                  <a:gd name="T10" fmla="*/ 0 w 256"/>
                  <a:gd name="T11" fmla="*/ 142 h 256"/>
                  <a:gd name="T12" fmla="*/ 10 w 256"/>
                  <a:gd name="T13" fmla="*/ 178 h 256"/>
                  <a:gd name="T14" fmla="*/ 38 w 256"/>
                  <a:gd name="T15" fmla="*/ 220 h 256"/>
                  <a:gd name="T16" fmla="*/ 78 w 256"/>
                  <a:gd name="T17" fmla="*/ 246 h 256"/>
                  <a:gd name="T18" fmla="*/ 116 w 256"/>
                  <a:gd name="T19" fmla="*/ 256 h 256"/>
                  <a:gd name="T20" fmla="*/ 142 w 256"/>
                  <a:gd name="T21" fmla="*/ 256 h 256"/>
                  <a:gd name="T22" fmla="*/ 178 w 256"/>
                  <a:gd name="T23" fmla="*/ 246 h 256"/>
                  <a:gd name="T24" fmla="*/ 218 w 256"/>
                  <a:gd name="T25" fmla="*/ 220 h 256"/>
                  <a:gd name="T26" fmla="*/ 246 w 256"/>
                  <a:gd name="T27" fmla="*/ 178 h 256"/>
                  <a:gd name="T28" fmla="*/ 256 w 256"/>
                  <a:gd name="T29" fmla="*/ 142 h 256"/>
                  <a:gd name="T30" fmla="*/ 256 w 256"/>
                  <a:gd name="T31" fmla="*/ 116 h 256"/>
                  <a:gd name="T32" fmla="*/ 246 w 256"/>
                  <a:gd name="T33" fmla="*/ 78 h 256"/>
                  <a:gd name="T34" fmla="*/ 218 w 256"/>
                  <a:gd name="T35" fmla="*/ 38 h 256"/>
                  <a:gd name="T36" fmla="*/ 178 w 256"/>
                  <a:gd name="T37" fmla="*/ 10 h 256"/>
                  <a:gd name="T38" fmla="*/ 142 w 256"/>
                  <a:gd name="T39" fmla="*/ 2 h 256"/>
                  <a:gd name="T40" fmla="*/ 144 w 256"/>
                  <a:gd name="T41" fmla="*/ 78 h 256"/>
                  <a:gd name="T42" fmla="*/ 150 w 256"/>
                  <a:gd name="T43" fmla="*/ 106 h 256"/>
                  <a:gd name="T44" fmla="*/ 152 w 256"/>
                  <a:gd name="T45" fmla="*/ 108 h 256"/>
                  <a:gd name="T46" fmla="*/ 154 w 256"/>
                  <a:gd name="T47" fmla="*/ 108 h 256"/>
                  <a:gd name="T48" fmla="*/ 164 w 256"/>
                  <a:gd name="T49" fmla="*/ 78 h 256"/>
                  <a:gd name="T50" fmla="*/ 158 w 256"/>
                  <a:gd name="T51" fmla="*/ 110 h 256"/>
                  <a:gd name="T52" fmla="*/ 154 w 256"/>
                  <a:gd name="T53" fmla="*/ 114 h 256"/>
                  <a:gd name="T54" fmla="*/ 144 w 256"/>
                  <a:gd name="T55" fmla="*/ 114 h 256"/>
                  <a:gd name="T56" fmla="*/ 144 w 256"/>
                  <a:gd name="T57" fmla="*/ 78 h 256"/>
                  <a:gd name="T58" fmla="*/ 118 w 256"/>
                  <a:gd name="T59" fmla="*/ 84 h 256"/>
                  <a:gd name="T60" fmla="*/ 124 w 256"/>
                  <a:gd name="T61" fmla="*/ 78 h 256"/>
                  <a:gd name="T62" fmla="*/ 132 w 256"/>
                  <a:gd name="T63" fmla="*/ 78 h 256"/>
                  <a:gd name="T64" fmla="*/ 138 w 256"/>
                  <a:gd name="T65" fmla="*/ 84 h 256"/>
                  <a:gd name="T66" fmla="*/ 138 w 256"/>
                  <a:gd name="T67" fmla="*/ 106 h 256"/>
                  <a:gd name="T68" fmla="*/ 134 w 256"/>
                  <a:gd name="T69" fmla="*/ 112 h 256"/>
                  <a:gd name="T70" fmla="*/ 128 w 256"/>
                  <a:gd name="T71" fmla="*/ 116 h 256"/>
                  <a:gd name="T72" fmla="*/ 120 w 256"/>
                  <a:gd name="T73" fmla="*/ 112 h 256"/>
                  <a:gd name="T74" fmla="*/ 116 w 256"/>
                  <a:gd name="T75" fmla="*/ 86 h 256"/>
                  <a:gd name="T76" fmla="*/ 102 w 256"/>
                  <a:gd name="T77" fmla="*/ 86 h 256"/>
                  <a:gd name="T78" fmla="*/ 106 w 256"/>
                  <a:gd name="T79" fmla="*/ 94 h 256"/>
                  <a:gd name="T80" fmla="*/ 98 w 256"/>
                  <a:gd name="T81" fmla="*/ 96 h 256"/>
                  <a:gd name="T82" fmla="*/ 192 w 256"/>
                  <a:gd name="T83" fmla="*/ 168 h 256"/>
                  <a:gd name="T84" fmla="*/ 186 w 256"/>
                  <a:gd name="T85" fmla="*/ 184 h 256"/>
                  <a:gd name="T86" fmla="*/ 88 w 256"/>
                  <a:gd name="T87" fmla="*/ 192 h 256"/>
                  <a:gd name="T88" fmla="*/ 72 w 256"/>
                  <a:gd name="T89" fmla="*/ 184 h 256"/>
                  <a:gd name="T90" fmla="*/ 64 w 256"/>
                  <a:gd name="T91" fmla="*/ 150 h 256"/>
                  <a:gd name="T92" fmla="*/ 72 w 256"/>
                  <a:gd name="T93" fmla="*/ 132 h 256"/>
                  <a:gd name="T94" fmla="*/ 168 w 256"/>
                  <a:gd name="T95" fmla="*/ 126 h 256"/>
                  <a:gd name="T96" fmla="*/ 186 w 256"/>
                  <a:gd name="T97" fmla="*/ 132 h 256"/>
                  <a:gd name="T98" fmla="*/ 192 w 256"/>
                  <a:gd name="T99" fmla="*/ 16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" h="256">
                    <a:moveTo>
                      <a:pt x="128" y="0"/>
                    </a:moveTo>
                    <a:lnTo>
                      <a:pt x="128" y="0"/>
                    </a:lnTo>
                    <a:lnTo>
                      <a:pt x="116" y="2"/>
                    </a:lnTo>
                    <a:lnTo>
                      <a:pt x="102" y="4"/>
                    </a:lnTo>
                    <a:lnTo>
                      <a:pt x="90" y="6"/>
                    </a:lnTo>
                    <a:lnTo>
                      <a:pt x="78" y="10"/>
                    </a:lnTo>
                    <a:lnTo>
                      <a:pt x="68" y="16"/>
                    </a:lnTo>
                    <a:lnTo>
                      <a:pt x="56" y="22"/>
                    </a:lnTo>
                    <a:lnTo>
                      <a:pt x="38" y="38"/>
                    </a:lnTo>
                    <a:lnTo>
                      <a:pt x="22" y="58"/>
                    </a:lnTo>
                    <a:lnTo>
                      <a:pt x="16" y="68"/>
                    </a:lnTo>
                    <a:lnTo>
                      <a:pt x="10" y="78"/>
                    </a:lnTo>
                    <a:lnTo>
                      <a:pt x="6" y="90"/>
                    </a:lnTo>
                    <a:lnTo>
                      <a:pt x="2" y="102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2" y="154"/>
                    </a:lnTo>
                    <a:lnTo>
                      <a:pt x="6" y="166"/>
                    </a:lnTo>
                    <a:lnTo>
                      <a:pt x="10" y="178"/>
                    </a:lnTo>
                    <a:lnTo>
                      <a:pt x="16" y="190"/>
                    </a:lnTo>
                    <a:lnTo>
                      <a:pt x="22" y="200"/>
                    </a:lnTo>
                    <a:lnTo>
                      <a:pt x="38" y="220"/>
                    </a:lnTo>
                    <a:lnTo>
                      <a:pt x="56" y="234"/>
                    </a:lnTo>
                    <a:lnTo>
                      <a:pt x="68" y="242"/>
                    </a:lnTo>
                    <a:lnTo>
                      <a:pt x="78" y="246"/>
                    </a:lnTo>
                    <a:lnTo>
                      <a:pt x="90" y="250"/>
                    </a:lnTo>
                    <a:lnTo>
                      <a:pt x="102" y="254"/>
                    </a:lnTo>
                    <a:lnTo>
                      <a:pt x="116" y="256"/>
                    </a:lnTo>
                    <a:lnTo>
                      <a:pt x="128" y="256"/>
                    </a:lnTo>
                    <a:lnTo>
                      <a:pt x="128" y="256"/>
                    </a:lnTo>
                    <a:lnTo>
                      <a:pt x="142" y="256"/>
                    </a:lnTo>
                    <a:lnTo>
                      <a:pt x="154" y="254"/>
                    </a:lnTo>
                    <a:lnTo>
                      <a:pt x="166" y="250"/>
                    </a:lnTo>
                    <a:lnTo>
                      <a:pt x="178" y="246"/>
                    </a:lnTo>
                    <a:lnTo>
                      <a:pt x="190" y="242"/>
                    </a:lnTo>
                    <a:lnTo>
                      <a:pt x="200" y="234"/>
                    </a:lnTo>
                    <a:lnTo>
                      <a:pt x="218" y="220"/>
                    </a:lnTo>
                    <a:lnTo>
                      <a:pt x="234" y="200"/>
                    </a:lnTo>
                    <a:lnTo>
                      <a:pt x="240" y="190"/>
                    </a:lnTo>
                    <a:lnTo>
                      <a:pt x="246" y="178"/>
                    </a:lnTo>
                    <a:lnTo>
                      <a:pt x="250" y="166"/>
                    </a:lnTo>
                    <a:lnTo>
                      <a:pt x="254" y="154"/>
                    </a:lnTo>
                    <a:lnTo>
                      <a:pt x="256" y="142"/>
                    </a:lnTo>
                    <a:lnTo>
                      <a:pt x="256" y="128"/>
                    </a:lnTo>
                    <a:lnTo>
                      <a:pt x="256" y="128"/>
                    </a:lnTo>
                    <a:lnTo>
                      <a:pt x="256" y="116"/>
                    </a:lnTo>
                    <a:lnTo>
                      <a:pt x="254" y="102"/>
                    </a:lnTo>
                    <a:lnTo>
                      <a:pt x="250" y="90"/>
                    </a:lnTo>
                    <a:lnTo>
                      <a:pt x="246" y="78"/>
                    </a:lnTo>
                    <a:lnTo>
                      <a:pt x="240" y="68"/>
                    </a:lnTo>
                    <a:lnTo>
                      <a:pt x="234" y="58"/>
                    </a:lnTo>
                    <a:lnTo>
                      <a:pt x="218" y="38"/>
                    </a:lnTo>
                    <a:lnTo>
                      <a:pt x="200" y="22"/>
                    </a:lnTo>
                    <a:lnTo>
                      <a:pt x="190" y="16"/>
                    </a:lnTo>
                    <a:lnTo>
                      <a:pt x="178" y="10"/>
                    </a:lnTo>
                    <a:lnTo>
                      <a:pt x="166" y="6"/>
                    </a:lnTo>
                    <a:lnTo>
                      <a:pt x="154" y="4"/>
                    </a:lnTo>
                    <a:lnTo>
                      <a:pt x="142" y="2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  <a:moveTo>
                      <a:pt x="144" y="78"/>
                    </a:moveTo>
                    <a:lnTo>
                      <a:pt x="150" y="78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4" y="108"/>
                    </a:lnTo>
                    <a:lnTo>
                      <a:pt x="154" y="108"/>
                    </a:lnTo>
                    <a:lnTo>
                      <a:pt x="158" y="106"/>
                    </a:lnTo>
                    <a:lnTo>
                      <a:pt x="158" y="78"/>
                    </a:lnTo>
                    <a:lnTo>
                      <a:pt x="164" y="78"/>
                    </a:lnTo>
                    <a:lnTo>
                      <a:pt x="164" y="114"/>
                    </a:lnTo>
                    <a:lnTo>
                      <a:pt x="158" y="114"/>
                    </a:lnTo>
                    <a:lnTo>
                      <a:pt x="158" y="110"/>
                    </a:lnTo>
                    <a:lnTo>
                      <a:pt x="158" y="110"/>
                    </a:lnTo>
                    <a:lnTo>
                      <a:pt x="154" y="114"/>
                    </a:lnTo>
                    <a:lnTo>
                      <a:pt x="154" y="114"/>
                    </a:lnTo>
                    <a:lnTo>
                      <a:pt x="148" y="116"/>
                    </a:lnTo>
                    <a:lnTo>
                      <a:pt x="148" y="116"/>
                    </a:lnTo>
                    <a:lnTo>
                      <a:pt x="144" y="114"/>
                    </a:lnTo>
                    <a:lnTo>
                      <a:pt x="144" y="114"/>
                    </a:lnTo>
                    <a:lnTo>
                      <a:pt x="144" y="108"/>
                    </a:lnTo>
                    <a:lnTo>
                      <a:pt x="144" y="78"/>
                    </a:lnTo>
                    <a:close/>
                    <a:moveTo>
                      <a:pt x="116" y="86"/>
                    </a:moveTo>
                    <a:lnTo>
                      <a:pt x="116" y="86"/>
                    </a:lnTo>
                    <a:lnTo>
                      <a:pt x="118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4" y="78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32" y="78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8" y="84"/>
                    </a:lnTo>
                    <a:lnTo>
                      <a:pt x="138" y="88"/>
                    </a:lnTo>
                    <a:lnTo>
                      <a:pt x="138" y="106"/>
                    </a:lnTo>
                    <a:lnTo>
                      <a:pt x="138" y="106"/>
                    </a:lnTo>
                    <a:lnTo>
                      <a:pt x="138" y="110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2" y="114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2" y="114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8" y="110"/>
                    </a:lnTo>
                    <a:lnTo>
                      <a:pt x="116" y="106"/>
                    </a:lnTo>
                    <a:lnTo>
                      <a:pt x="116" y="86"/>
                    </a:lnTo>
                    <a:close/>
                    <a:moveTo>
                      <a:pt x="96" y="66"/>
                    </a:moveTo>
                    <a:lnTo>
                      <a:pt x="102" y="86"/>
                    </a:lnTo>
                    <a:lnTo>
                      <a:pt x="102" y="86"/>
                    </a:lnTo>
                    <a:lnTo>
                      <a:pt x="108" y="66"/>
                    </a:lnTo>
                    <a:lnTo>
                      <a:pt x="116" y="66"/>
                    </a:lnTo>
                    <a:lnTo>
                      <a:pt x="106" y="94"/>
                    </a:lnTo>
                    <a:lnTo>
                      <a:pt x="106" y="114"/>
                    </a:lnTo>
                    <a:lnTo>
                      <a:pt x="98" y="114"/>
                    </a:lnTo>
                    <a:lnTo>
                      <a:pt x="98" y="96"/>
                    </a:lnTo>
                    <a:lnTo>
                      <a:pt x="88" y="66"/>
                    </a:lnTo>
                    <a:lnTo>
                      <a:pt x="96" y="66"/>
                    </a:lnTo>
                    <a:close/>
                    <a:moveTo>
                      <a:pt x="192" y="168"/>
                    </a:moveTo>
                    <a:lnTo>
                      <a:pt x="192" y="168"/>
                    </a:lnTo>
                    <a:lnTo>
                      <a:pt x="190" y="178"/>
                    </a:lnTo>
                    <a:lnTo>
                      <a:pt x="186" y="184"/>
                    </a:lnTo>
                    <a:lnTo>
                      <a:pt x="178" y="190"/>
                    </a:lnTo>
                    <a:lnTo>
                      <a:pt x="168" y="192"/>
                    </a:lnTo>
                    <a:lnTo>
                      <a:pt x="88" y="192"/>
                    </a:lnTo>
                    <a:lnTo>
                      <a:pt x="88" y="192"/>
                    </a:lnTo>
                    <a:lnTo>
                      <a:pt x="78" y="190"/>
                    </a:lnTo>
                    <a:lnTo>
                      <a:pt x="72" y="184"/>
                    </a:lnTo>
                    <a:lnTo>
                      <a:pt x="66" y="178"/>
                    </a:lnTo>
                    <a:lnTo>
                      <a:pt x="64" y="168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6" y="140"/>
                    </a:lnTo>
                    <a:lnTo>
                      <a:pt x="72" y="132"/>
                    </a:lnTo>
                    <a:lnTo>
                      <a:pt x="78" y="128"/>
                    </a:lnTo>
                    <a:lnTo>
                      <a:pt x="88" y="126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78" y="128"/>
                    </a:lnTo>
                    <a:lnTo>
                      <a:pt x="186" y="132"/>
                    </a:lnTo>
                    <a:lnTo>
                      <a:pt x="190" y="140"/>
                    </a:lnTo>
                    <a:lnTo>
                      <a:pt x="192" y="150"/>
                    </a:lnTo>
                    <a:lnTo>
                      <a:pt x="192" y="168"/>
                    </a:lnTo>
                    <a:close/>
                  </a:path>
                </a:pathLst>
              </a:custGeom>
              <a:solidFill>
                <a:srgbClr val="EE3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09" tIns="43104" rIns="86209" bIns="43104" numCol="1" anchor="t" anchorCtr="0" compatLnSpc="1">
                <a:prstTxWarp prst="textNoShape">
                  <a:avLst/>
                </a:prstTxWarp>
              </a:bodyPr>
              <a:lstStyle/>
              <a:p>
                <a:pPr defTabSz="1018824"/>
                <a:endParaRPr lang="en-GB" sz="169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606">
                <a:extLst>
                  <a:ext uri="{FF2B5EF4-FFF2-40B4-BE49-F238E27FC236}">
                    <a16:creationId xmlns:a16="http://schemas.microsoft.com/office/drawing/2014/main" id="{253BB980-6A47-4A3A-8CFC-A28D9A5132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5212" y="3439208"/>
                <a:ext cx="49241" cy="83708"/>
              </a:xfrm>
              <a:custGeom>
                <a:avLst/>
                <a:gdLst>
                  <a:gd name="T0" fmla="*/ 10 w 20"/>
                  <a:gd name="T1" fmla="*/ 0 h 34"/>
                  <a:gd name="T2" fmla="*/ 10 w 20"/>
                  <a:gd name="T3" fmla="*/ 0 h 34"/>
                  <a:gd name="T4" fmla="*/ 6 w 20"/>
                  <a:gd name="T5" fmla="*/ 2 h 34"/>
                  <a:gd name="T6" fmla="*/ 4 w 20"/>
                  <a:gd name="T7" fmla="*/ 4 h 34"/>
                  <a:gd name="T8" fmla="*/ 4 w 20"/>
                  <a:gd name="T9" fmla="*/ 4 h 34"/>
                  <a:gd name="T10" fmla="*/ 2 w 20"/>
                  <a:gd name="T11" fmla="*/ 6 h 34"/>
                  <a:gd name="T12" fmla="*/ 0 w 20"/>
                  <a:gd name="T13" fmla="*/ 10 h 34"/>
                  <a:gd name="T14" fmla="*/ 0 w 20"/>
                  <a:gd name="T15" fmla="*/ 24 h 34"/>
                  <a:gd name="T16" fmla="*/ 0 w 20"/>
                  <a:gd name="T17" fmla="*/ 24 h 34"/>
                  <a:gd name="T18" fmla="*/ 2 w 20"/>
                  <a:gd name="T19" fmla="*/ 28 h 34"/>
                  <a:gd name="T20" fmla="*/ 4 w 20"/>
                  <a:gd name="T21" fmla="*/ 32 h 34"/>
                  <a:gd name="T22" fmla="*/ 4 w 20"/>
                  <a:gd name="T23" fmla="*/ 32 h 34"/>
                  <a:gd name="T24" fmla="*/ 6 w 20"/>
                  <a:gd name="T25" fmla="*/ 34 h 34"/>
                  <a:gd name="T26" fmla="*/ 10 w 20"/>
                  <a:gd name="T27" fmla="*/ 34 h 34"/>
                  <a:gd name="T28" fmla="*/ 10 w 20"/>
                  <a:gd name="T29" fmla="*/ 34 h 34"/>
                  <a:gd name="T30" fmla="*/ 14 w 20"/>
                  <a:gd name="T31" fmla="*/ 34 h 34"/>
                  <a:gd name="T32" fmla="*/ 18 w 20"/>
                  <a:gd name="T33" fmla="*/ 32 h 34"/>
                  <a:gd name="T34" fmla="*/ 18 w 20"/>
                  <a:gd name="T35" fmla="*/ 32 h 34"/>
                  <a:gd name="T36" fmla="*/ 20 w 20"/>
                  <a:gd name="T37" fmla="*/ 30 h 34"/>
                  <a:gd name="T38" fmla="*/ 20 w 20"/>
                  <a:gd name="T39" fmla="*/ 24 h 34"/>
                  <a:gd name="T40" fmla="*/ 20 w 20"/>
                  <a:gd name="T41" fmla="*/ 24 h 34"/>
                  <a:gd name="T42" fmla="*/ 14 w 20"/>
                  <a:gd name="T43" fmla="*/ 24 h 34"/>
                  <a:gd name="T44" fmla="*/ 14 w 20"/>
                  <a:gd name="T45" fmla="*/ 24 h 34"/>
                  <a:gd name="T46" fmla="*/ 14 w 20"/>
                  <a:gd name="T47" fmla="*/ 24 h 34"/>
                  <a:gd name="T48" fmla="*/ 12 w 20"/>
                  <a:gd name="T49" fmla="*/ 28 h 34"/>
                  <a:gd name="T50" fmla="*/ 12 w 20"/>
                  <a:gd name="T51" fmla="*/ 28 h 34"/>
                  <a:gd name="T52" fmla="*/ 10 w 20"/>
                  <a:gd name="T53" fmla="*/ 30 h 34"/>
                  <a:gd name="T54" fmla="*/ 10 w 20"/>
                  <a:gd name="T55" fmla="*/ 30 h 34"/>
                  <a:gd name="T56" fmla="*/ 8 w 20"/>
                  <a:gd name="T57" fmla="*/ 28 h 34"/>
                  <a:gd name="T58" fmla="*/ 8 w 20"/>
                  <a:gd name="T59" fmla="*/ 28 h 34"/>
                  <a:gd name="T60" fmla="*/ 8 w 20"/>
                  <a:gd name="T61" fmla="*/ 24 h 34"/>
                  <a:gd name="T62" fmla="*/ 8 w 20"/>
                  <a:gd name="T63" fmla="*/ 18 h 34"/>
                  <a:gd name="T64" fmla="*/ 20 w 20"/>
                  <a:gd name="T65" fmla="*/ 18 h 34"/>
                  <a:gd name="T66" fmla="*/ 20 w 20"/>
                  <a:gd name="T67" fmla="*/ 10 h 34"/>
                  <a:gd name="T68" fmla="*/ 20 w 20"/>
                  <a:gd name="T69" fmla="*/ 10 h 34"/>
                  <a:gd name="T70" fmla="*/ 20 w 20"/>
                  <a:gd name="T71" fmla="*/ 6 h 34"/>
                  <a:gd name="T72" fmla="*/ 18 w 20"/>
                  <a:gd name="T73" fmla="*/ 4 h 34"/>
                  <a:gd name="T74" fmla="*/ 18 w 20"/>
                  <a:gd name="T75" fmla="*/ 4 h 34"/>
                  <a:gd name="T76" fmla="*/ 14 w 20"/>
                  <a:gd name="T77" fmla="*/ 2 h 34"/>
                  <a:gd name="T78" fmla="*/ 10 w 20"/>
                  <a:gd name="T79" fmla="*/ 0 h 34"/>
                  <a:gd name="T80" fmla="*/ 10 w 20"/>
                  <a:gd name="T81" fmla="*/ 0 h 34"/>
                  <a:gd name="T82" fmla="*/ 14 w 20"/>
                  <a:gd name="T83" fmla="*/ 14 h 34"/>
                  <a:gd name="T84" fmla="*/ 8 w 20"/>
                  <a:gd name="T85" fmla="*/ 14 h 34"/>
                  <a:gd name="T86" fmla="*/ 8 w 20"/>
                  <a:gd name="T87" fmla="*/ 10 h 34"/>
                  <a:gd name="T88" fmla="*/ 8 w 20"/>
                  <a:gd name="T89" fmla="*/ 10 h 34"/>
                  <a:gd name="T90" fmla="*/ 8 w 20"/>
                  <a:gd name="T91" fmla="*/ 8 h 34"/>
                  <a:gd name="T92" fmla="*/ 8 w 20"/>
                  <a:gd name="T93" fmla="*/ 8 h 34"/>
                  <a:gd name="T94" fmla="*/ 10 w 20"/>
                  <a:gd name="T95" fmla="*/ 6 h 34"/>
                  <a:gd name="T96" fmla="*/ 10 w 20"/>
                  <a:gd name="T97" fmla="*/ 6 h 34"/>
                  <a:gd name="T98" fmla="*/ 12 w 20"/>
                  <a:gd name="T99" fmla="*/ 8 h 34"/>
                  <a:gd name="T100" fmla="*/ 12 w 20"/>
                  <a:gd name="T101" fmla="*/ 8 h 34"/>
                  <a:gd name="T102" fmla="*/ 14 w 20"/>
                  <a:gd name="T103" fmla="*/ 10 h 34"/>
                  <a:gd name="T104" fmla="*/ 14 w 20"/>
                  <a:gd name="T105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" h="34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0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20" y="1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14" y="14"/>
                    </a:moveTo>
                    <a:lnTo>
                      <a:pt x="8" y="14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EE3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209" tIns="43104" rIns="86209" bIns="43104" numCol="1" anchor="t" anchorCtr="0" compatLnSpc="1">
                <a:prstTxWarp prst="textNoShape">
                  <a:avLst/>
                </a:prstTxWarp>
              </a:bodyPr>
              <a:lstStyle/>
              <a:p>
                <a:pPr defTabSz="1018824"/>
                <a:endParaRPr lang="en-GB" sz="169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C172FA-774B-441B-873F-AA91036D1301}"/>
                </a:ext>
              </a:extLst>
            </p:cNvPr>
            <p:cNvSpPr/>
            <p:nvPr/>
          </p:nvSpPr>
          <p:spPr>
            <a:xfrm>
              <a:off x="1637183" y="4231823"/>
              <a:ext cx="1470546" cy="40703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defTabSz="914400" hangingPunct="0">
                <a:lnSpc>
                  <a:spcPct val="114000"/>
                </a:lnSpc>
              </a:pPr>
              <a:r>
                <a:rPr lang="it-IT" sz="800" b="1" kern="0" dirty="0">
                  <a:solidFill>
                    <a:srgbClr val="0B3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youtube.com/playlist?list=PL5qiKGqxK1SpUDsZQJLjkPf5FFr7iQEsG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A529EB-2D23-48F7-9CAE-2EFC08B54184}"/>
              </a:ext>
            </a:extLst>
          </p:cNvPr>
          <p:cNvGrpSpPr/>
          <p:nvPr/>
        </p:nvGrpSpPr>
        <p:grpSpPr>
          <a:xfrm>
            <a:off x="3676185" y="2450676"/>
            <a:ext cx="939687" cy="726981"/>
            <a:chOff x="727393" y="1313930"/>
            <a:chExt cx="939687" cy="726981"/>
          </a:xfrm>
        </p:grpSpPr>
        <p:sp>
          <p:nvSpPr>
            <p:cNvPr id="12" name="Digital  Transformation">
              <a:extLst>
                <a:ext uri="{FF2B5EF4-FFF2-40B4-BE49-F238E27FC236}">
                  <a16:creationId xmlns:a16="http://schemas.microsoft.com/office/drawing/2014/main" id="{A638F69A-FFC6-4028-9A3B-B04DEC9E4042}"/>
                </a:ext>
              </a:extLst>
            </p:cNvPr>
            <p:cNvSpPr txBox="1"/>
            <p:nvPr/>
          </p:nvSpPr>
          <p:spPr>
            <a:xfrm>
              <a:off x="727393" y="1867209"/>
              <a:ext cx="939687" cy="1737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bit.ly/2rz2lJz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2EC100-39B8-4149-A2E6-1B0493833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93" y="1436845"/>
              <a:ext cx="879856" cy="430364"/>
            </a:xfrm>
            <a:prstGeom prst="rect">
              <a:avLst/>
            </a:prstGeom>
          </p:spPr>
        </p:pic>
        <p:sp>
          <p:nvSpPr>
            <p:cNvPr id="29" name="Digital  Transformation">
              <a:extLst>
                <a:ext uri="{FF2B5EF4-FFF2-40B4-BE49-F238E27FC236}">
                  <a16:creationId xmlns:a16="http://schemas.microsoft.com/office/drawing/2014/main" id="{699199C5-6855-475B-AEB1-E88E079D8EED}"/>
                </a:ext>
              </a:extLst>
            </p:cNvPr>
            <p:cNvSpPr txBox="1"/>
            <p:nvPr/>
          </p:nvSpPr>
          <p:spPr>
            <a:xfrm>
              <a:off x="879823" y="1313930"/>
              <a:ext cx="778330" cy="1658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lang="it-IT" sz="1050" b="1" dirty="0">
                  <a:solidFill>
                    <a:srgbClr val="0070C0"/>
                  </a:solidFill>
                  <a:ea typeface="STHupo" panose="020B0503020204020204" pitchFamily="2" charset="-122"/>
                  <a:cs typeface="Aharoni" panose="02010803020104030203" pitchFamily="2" charset="-79"/>
                  <a:sym typeface="Tahoma"/>
                </a:rPr>
                <a:t>OTTIENI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69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6A12E5EB-4A0A-4199-962E-FEC2810228F0}"/>
              </a:ext>
            </a:extLst>
          </p:cNvPr>
          <p:cNvSpPr txBox="1">
            <a:spLocks/>
          </p:cNvSpPr>
          <p:nvPr/>
        </p:nvSpPr>
        <p:spPr>
          <a:xfrm>
            <a:off x="484187" y="4421199"/>
            <a:ext cx="8175625" cy="542925"/>
          </a:xfrm>
          <a:prstGeom prst="rect">
            <a:avLst/>
          </a:prstGeom>
        </p:spPr>
        <p:txBody>
          <a:bodyPr vert="horz" lIns="24550" tIns="24550" rIns="24550" bIns="2455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  <a:buSzPct val="25000"/>
              <a:buFont typeface="Titillium Web" panose="00000800000000000000" pitchFamily="2" charset="0"/>
              <a:buNone/>
            </a:pPr>
            <a:endParaRPr lang="it-IT" altLang="it-IT" sz="1600" dirty="0">
              <a:solidFill>
                <a:srgbClr val="0070C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4" name="Gruppo 3" descr="Nome cognome e ruolo in AgID" title="Nome cognome e ruolo in AgID">
            <a:extLst>
              <a:ext uri="{FF2B5EF4-FFF2-40B4-BE49-F238E27FC236}">
                <a16:creationId xmlns:a16="http://schemas.microsoft.com/office/drawing/2014/main" id="{FD87656B-B890-4661-BE2F-BE31BC504E44}"/>
              </a:ext>
            </a:extLst>
          </p:cNvPr>
          <p:cNvGrpSpPr/>
          <p:nvPr/>
        </p:nvGrpSpPr>
        <p:grpSpPr>
          <a:xfrm>
            <a:off x="484187" y="4365636"/>
            <a:ext cx="8175625" cy="638175"/>
            <a:chOff x="484188" y="3216275"/>
            <a:chExt cx="8175625" cy="638175"/>
          </a:xfrm>
        </p:grpSpPr>
        <p:cxnSp>
          <p:nvCxnSpPr>
            <p:cNvPr id="5" name="Shape 76" descr="Barra di separazione" title="Barra di separazione">
              <a:extLst>
                <a:ext uri="{FF2B5EF4-FFF2-40B4-BE49-F238E27FC236}">
                  <a16:creationId xmlns:a16="http://schemas.microsoft.com/office/drawing/2014/main" id="{3F24D91B-ED54-4200-97AA-342D1E7A97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188" y="3216275"/>
              <a:ext cx="8175625" cy="0"/>
            </a:xfrm>
            <a:prstGeom prst="straightConnector1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hape 77" descr="Barra di separazione" title="Barra di separazione">
              <a:extLst>
                <a:ext uri="{FF2B5EF4-FFF2-40B4-BE49-F238E27FC236}">
                  <a16:creationId xmlns:a16="http://schemas.microsoft.com/office/drawing/2014/main" id="{E3BE8D6D-BF44-4666-85EF-574F90F643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188" y="3854450"/>
              <a:ext cx="8175625" cy="0"/>
            </a:xfrm>
            <a:prstGeom prst="straightConnector1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BB4D086-2069-42BA-9C9F-64E341FEC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10" y="394462"/>
            <a:ext cx="7772400" cy="457594"/>
          </a:xfrm>
        </p:spPr>
        <p:txBody>
          <a:bodyPr>
            <a:normAutofit/>
          </a:bodyPr>
          <a:lstStyle/>
          <a:p>
            <a:r>
              <a:rPr lang="it-IT" sz="2000" dirty="0"/>
              <a:t>La comunicazione dei servizi digitali: linee guida e casi di studi</a:t>
            </a:r>
          </a:p>
        </p:txBody>
      </p:sp>
      <p:sp>
        <p:nvSpPr>
          <p:cNvPr id="10" name="Sottotitolo 9"/>
          <p:cNvSpPr>
            <a:spLocks noGrp="1"/>
          </p:cNvSpPr>
          <p:nvPr>
            <p:ph type="subTitle" idx="1"/>
          </p:nvPr>
        </p:nvSpPr>
        <p:spPr>
          <a:xfrm>
            <a:off x="749515" y="2013678"/>
            <a:ext cx="7644967" cy="1581221"/>
          </a:xfrm>
        </p:spPr>
        <p:txBody>
          <a:bodyPr>
            <a:noAutofit/>
          </a:bodyPr>
          <a:lstStyle/>
          <a:p>
            <a:r>
              <a:rPr lang="it-IT" sz="4400" b="1" dirty="0"/>
              <a:t>CLOUDIFY NOIPA</a:t>
            </a:r>
            <a:br>
              <a:rPr lang="it-IT" sz="4400" b="1" dirty="0"/>
            </a:br>
            <a:r>
              <a:rPr lang="it-IT" sz="4400" b="1" dirty="0"/>
              <a:t>Comunicare la Trasformazione Digitale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84187" y="4302265"/>
            <a:ext cx="8175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Leonardo Cherubini  </a:t>
            </a:r>
          </a:p>
          <a:p>
            <a:r>
              <a:rPr lang="it-IT" sz="1200" dirty="0"/>
              <a:t>Ministero dell’Economia e delle Finanze – </a:t>
            </a:r>
          </a:p>
          <a:p>
            <a:r>
              <a:rPr lang="it-IT" sz="1200" dirty="0"/>
              <a:t>Dipartimento dell'Amministrazione Generale, del Personale e dei Servizi - Direzione dei Sistemi Informativi e dell’Innovazione  </a:t>
            </a:r>
          </a:p>
        </p:txBody>
      </p:sp>
    </p:spTree>
    <p:extLst>
      <p:ext uri="{BB962C8B-B14F-4D97-AF65-F5344CB8AC3E}">
        <p14:creationId xmlns:p14="http://schemas.microsoft.com/office/powerpoint/2010/main" val="405763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1A49786-25C6-4D80-AE0F-1ECD1D28D05E}"/>
              </a:ext>
            </a:extLst>
          </p:cNvPr>
          <p:cNvGrpSpPr/>
          <p:nvPr/>
        </p:nvGrpSpPr>
        <p:grpSpPr>
          <a:xfrm>
            <a:off x="-38110" y="-213815"/>
            <a:ext cx="8918586" cy="6701388"/>
            <a:chOff x="-38110" y="-518615"/>
            <a:chExt cx="8918586" cy="6701388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EAADFABF-A554-480E-909C-73FAFC72140A}"/>
                </a:ext>
              </a:extLst>
            </p:cNvPr>
            <p:cNvSpPr/>
            <p:nvPr/>
          </p:nvSpPr>
          <p:spPr>
            <a:xfrm>
              <a:off x="-38110" y="-518615"/>
              <a:ext cx="7558026" cy="6701388"/>
            </a:xfrm>
            <a:prstGeom prst="rtTriangle">
              <a:avLst/>
            </a:pr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Digital  Transformation">
              <a:extLst>
                <a:ext uri="{FF2B5EF4-FFF2-40B4-BE49-F238E27FC236}">
                  <a16:creationId xmlns:a16="http://schemas.microsoft.com/office/drawing/2014/main" id="{C36747D1-4252-431F-8E8C-A2B2B4D8A89B}"/>
                </a:ext>
              </a:extLst>
            </p:cNvPr>
            <p:cNvSpPr txBox="1"/>
            <p:nvPr/>
          </p:nvSpPr>
          <p:spPr>
            <a:xfrm>
              <a:off x="4679555" y="1582858"/>
              <a:ext cx="4200921" cy="1094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just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lang="it-IT" sz="1600" b="1" dirty="0">
                  <a:solidFill>
                    <a:srgbClr val="0B3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La più grande piattaforma al mondo di HR </a:t>
              </a:r>
              <a:r>
                <a:rPr lang="it-IT" sz="1600" b="1" dirty="0" err="1">
                  <a:solidFill>
                    <a:srgbClr val="0B3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shared</a:t>
              </a:r>
              <a:r>
                <a:rPr lang="it-IT" sz="1600" b="1" dirty="0">
                  <a:solidFill>
                    <a:srgbClr val="0B3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services dedicata alla gestione dei pubblici dipendenti (oltre 2 milioni di utenti gestiti).</a:t>
              </a:r>
            </a:p>
          </p:txBody>
        </p:sp>
        <p:pic>
          <p:nvPicPr>
            <p:cNvPr id="18" name="Immagine" descr="Immagine">
              <a:extLst>
                <a:ext uri="{FF2B5EF4-FFF2-40B4-BE49-F238E27FC236}">
                  <a16:creationId xmlns:a16="http://schemas.microsoft.com/office/drawing/2014/main" id="{4BF80A39-5C93-4612-9AA8-5B696957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23129" y="345239"/>
              <a:ext cx="2700211" cy="80971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Digital  Transformation">
              <a:extLst>
                <a:ext uri="{FF2B5EF4-FFF2-40B4-BE49-F238E27FC236}">
                  <a16:creationId xmlns:a16="http://schemas.microsoft.com/office/drawing/2014/main" id="{A9A3DF18-880A-430F-9D9C-F85C2AEBC636}"/>
                </a:ext>
              </a:extLst>
            </p:cNvPr>
            <p:cNvSpPr txBox="1"/>
            <p:nvPr/>
          </p:nvSpPr>
          <p:spPr>
            <a:xfrm>
              <a:off x="218794" y="2185423"/>
              <a:ext cx="3150356" cy="27471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rtl="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lang="it-IT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DSII</a:t>
              </a:r>
              <a:endPara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  <a:p>
              <a:pPr lvl="0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lang="it-IT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La Direzione dei Sistemi Informativi e dell’Innovazione è parte del Dipartimento dell’Amministrazione Generale, del personale e dei Servizi del MEF ed è la Direzione Dipartimentale preposta alla progettazione, realizzazione e gestione dei Servizi IT. </a:t>
              </a:r>
            </a:p>
            <a:p>
              <a:pPr lvl="0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lang="it-IT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Alla DSII è demandata la gestione del sistema </a:t>
              </a:r>
              <a:r>
                <a:rPr lang="it-IT" sz="12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NoiPA</a:t>
              </a:r>
              <a:r>
                <a:rPr lang="it-IT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.</a:t>
              </a:r>
            </a:p>
            <a:p>
              <a:pPr lvl="0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  <a:p>
              <a:pPr lvl="0">
                <a:lnSpc>
                  <a:spcPct val="114000"/>
                </a:lnSpc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29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AED973-A7AD-4478-A4C1-71CF43283F24}"/>
              </a:ext>
            </a:extLst>
          </p:cNvPr>
          <p:cNvGrpSpPr/>
          <p:nvPr/>
        </p:nvGrpSpPr>
        <p:grpSpPr>
          <a:xfrm>
            <a:off x="-479003" y="0"/>
            <a:ext cx="9623003" cy="6506623"/>
            <a:chOff x="-43" y="0"/>
            <a:chExt cx="9144043" cy="61827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9B5B74-B8CC-46BB-8B13-BFEE2164F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176470"/>
            </a:xfrm>
            <a:prstGeom prst="rect">
              <a:avLst/>
            </a:prstGeom>
          </p:spPr>
        </p:pic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410D8A5-0554-49A3-B37A-FBBD5827214E}"/>
                </a:ext>
              </a:extLst>
            </p:cNvPr>
            <p:cNvSpPr/>
            <p:nvPr/>
          </p:nvSpPr>
          <p:spPr>
            <a:xfrm>
              <a:off x="1" y="0"/>
              <a:ext cx="6480634" cy="6182773"/>
            </a:xfrm>
            <a:prstGeom prst="rtTriangle">
              <a:avLst/>
            </a:pr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Digital  Transformation">
              <a:extLst>
                <a:ext uri="{FF2B5EF4-FFF2-40B4-BE49-F238E27FC236}">
                  <a16:creationId xmlns:a16="http://schemas.microsoft.com/office/drawing/2014/main" id="{848D90A7-97C1-4CEF-94B1-77CC2F323160}"/>
                </a:ext>
              </a:extLst>
            </p:cNvPr>
            <p:cNvSpPr txBox="1"/>
            <p:nvPr/>
          </p:nvSpPr>
          <p:spPr>
            <a:xfrm>
              <a:off x="2399842" y="288454"/>
              <a:ext cx="6480634" cy="16630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Cloudify</a:t>
              </a:r>
              <a:r>
                <a:rPr kumimoji="0" 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kumimoji="0" lang="it-IT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NoiPA</a:t>
              </a:r>
              <a:r>
                <a:rPr kumimoji="0" 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- Il programma di Trasformazione Digitale</a:t>
              </a:r>
            </a:p>
            <a:p>
              <a:pPr marL="0" marR="0" lvl="0" indent="0" algn="r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Cloudify</a:t>
              </a: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kumimoji="0" lang="it-I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NoiPA</a:t>
              </a: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è il Programma di trasformazione digitale di </a:t>
              </a:r>
              <a:r>
                <a:rPr kumimoji="0" lang="it-IT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NoiPA</a:t>
              </a: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realizzato dal MEF con il cofinanziamento dell’Unione Europea, Programma Operativo Nazionale “Governance e Capacità Istituzionale 2014 - 2020 FSE/FESR, </a:t>
              </a:r>
            </a:p>
            <a:p>
              <a:pPr marL="0" marR="0" lvl="0" indent="0" algn="r" defTabSz="914400" eaLnBrk="1" fontAlgn="auto" latinLnBrk="0" hangingPunct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gestito dal Dipartimento della Funzione Pubblica.</a:t>
              </a:r>
              <a:endPara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3953CD29-A437-4DD8-8D9F-28EE7AEF0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4856" y="3003653"/>
              <a:ext cx="1102828" cy="1305842"/>
            </a:xfrm>
            <a:custGeom>
              <a:avLst/>
              <a:gdLst/>
              <a:ahLst/>
              <a:cxnLst>
                <a:cxn ang="0">
                  <a:pos x="295" y="253"/>
                </a:cxn>
                <a:cxn ang="0">
                  <a:pos x="261" y="233"/>
                </a:cxn>
                <a:cxn ang="0">
                  <a:pos x="258" y="262"/>
                </a:cxn>
                <a:cxn ang="0">
                  <a:pos x="249" y="303"/>
                </a:cxn>
                <a:cxn ang="0">
                  <a:pos x="234" y="303"/>
                </a:cxn>
                <a:cxn ang="0">
                  <a:pos x="238" y="264"/>
                </a:cxn>
                <a:cxn ang="0">
                  <a:pos x="205" y="227"/>
                </a:cxn>
                <a:cxn ang="0">
                  <a:pos x="179" y="205"/>
                </a:cxn>
                <a:cxn ang="0">
                  <a:pos x="135" y="176"/>
                </a:cxn>
                <a:cxn ang="0">
                  <a:pos x="108" y="151"/>
                </a:cxn>
                <a:cxn ang="0">
                  <a:pos x="87" y="108"/>
                </a:cxn>
                <a:cxn ang="0">
                  <a:pos x="29" y="119"/>
                </a:cxn>
                <a:cxn ang="0">
                  <a:pos x="15" y="98"/>
                </a:cxn>
                <a:cxn ang="0">
                  <a:pos x="20" y="64"/>
                </a:cxn>
                <a:cxn ang="0">
                  <a:pos x="27" y="43"/>
                </a:cxn>
                <a:cxn ang="0">
                  <a:pos x="45" y="29"/>
                </a:cxn>
                <a:cxn ang="0">
                  <a:pos x="57" y="36"/>
                </a:cxn>
                <a:cxn ang="0">
                  <a:pos x="70" y="35"/>
                </a:cxn>
                <a:cxn ang="0">
                  <a:pos x="84" y="29"/>
                </a:cxn>
                <a:cxn ang="0">
                  <a:pos x="93" y="19"/>
                </a:cxn>
                <a:cxn ang="0">
                  <a:pos x="102" y="9"/>
                </a:cxn>
                <a:cxn ang="0">
                  <a:pos x="122" y="5"/>
                </a:cxn>
                <a:cxn ang="0">
                  <a:pos x="144" y="7"/>
                </a:cxn>
                <a:cxn ang="0">
                  <a:pos x="182" y="22"/>
                </a:cxn>
                <a:cxn ang="0">
                  <a:pos x="180" y="36"/>
                </a:cxn>
                <a:cxn ang="0">
                  <a:pos x="182" y="55"/>
                </a:cxn>
                <a:cxn ang="0">
                  <a:pos x="167" y="51"/>
                </a:cxn>
                <a:cxn ang="0">
                  <a:pos x="147" y="68"/>
                </a:cxn>
                <a:cxn ang="0">
                  <a:pos x="157" y="110"/>
                </a:cxn>
                <a:cxn ang="0">
                  <a:pos x="208" y="176"/>
                </a:cxn>
                <a:cxn ang="0">
                  <a:pos x="268" y="212"/>
                </a:cxn>
                <a:cxn ang="0">
                  <a:pos x="300" y="245"/>
                </a:cxn>
                <a:cxn ang="0">
                  <a:pos x="177" y="310"/>
                </a:cxn>
                <a:cxn ang="0">
                  <a:pos x="152" y="322"/>
                </a:cxn>
                <a:cxn ang="0">
                  <a:pos x="189" y="344"/>
                </a:cxn>
                <a:cxn ang="0">
                  <a:pos x="218" y="355"/>
                </a:cxn>
                <a:cxn ang="0">
                  <a:pos x="229" y="305"/>
                </a:cxn>
                <a:cxn ang="0">
                  <a:pos x="81" y="211"/>
                </a:cxn>
                <a:cxn ang="0">
                  <a:pos x="45" y="222"/>
                </a:cxn>
                <a:cxn ang="0">
                  <a:pos x="52" y="260"/>
                </a:cxn>
                <a:cxn ang="0">
                  <a:pos x="73" y="275"/>
                </a:cxn>
                <a:cxn ang="0">
                  <a:pos x="84" y="234"/>
                </a:cxn>
              </a:cxnLst>
              <a:rect l="0" t="0" r="r" b="b"/>
              <a:pathLst>
                <a:path w="304" h="360">
                  <a:moveTo>
                    <a:pt x="300" y="245"/>
                  </a:moveTo>
                  <a:cubicBezTo>
                    <a:pt x="296" y="252"/>
                    <a:pt x="304" y="254"/>
                    <a:pt x="295" y="253"/>
                  </a:cubicBezTo>
                  <a:cubicBezTo>
                    <a:pt x="285" y="251"/>
                    <a:pt x="291" y="236"/>
                    <a:pt x="280" y="235"/>
                  </a:cubicBezTo>
                  <a:cubicBezTo>
                    <a:pt x="269" y="234"/>
                    <a:pt x="269" y="228"/>
                    <a:pt x="261" y="233"/>
                  </a:cubicBezTo>
                  <a:cubicBezTo>
                    <a:pt x="253" y="238"/>
                    <a:pt x="257" y="245"/>
                    <a:pt x="253" y="251"/>
                  </a:cubicBezTo>
                  <a:cubicBezTo>
                    <a:pt x="248" y="256"/>
                    <a:pt x="249" y="259"/>
                    <a:pt x="258" y="262"/>
                  </a:cubicBezTo>
                  <a:cubicBezTo>
                    <a:pt x="267" y="265"/>
                    <a:pt x="274" y="277"/>
                    <a:pt x="262" y="284"/>
                  </a:cubicBezTo>
                  <a:cubicBezTo>
                    <a:pt x="250" y="291"/>
                    <a:pt x="257" y="295"/>
                    <a:pt x="249" y="303"/>
                  </a:cubicBezTo>
                  <a:cubicBezTo>
                    <a:pt x="241" y="312"/>
                    <a:pt x="243" y="322"/>
                    <a:pt x="233" y="317"/>
                  </a:cubicBezTo>
                  <a:cubicBezTo>
                    <a:pt x="228" y="314"/>
                    <a:pt x="229" y="308"/>
                    <a:pt x="234" y="303"/>
                  </a:cubicBezTo>
                  <a:cubicBezTo>
                    <a:pt x="238" y="297"/>
                    <a:pt x="234" y="294"/>
                    <a:pt x="239" y="290"/>
                  </a:cubicBezTo>
                  <a:cubicBezTo>
                    <a:pt x="243" y="286"/>
                    <a:pt x="243" y="284"/>
                    <a:pt x="238" y="264"/>
                  </a:cubicBezTo>
                  <a:cubicBezTo>
                    <a:pt x="232" y="243"/>
                    <a:pt x="226" y="250"/>
                    <a:pt x="215" y="242"/>
                  </a:cubicBezTo>
                  <a:cubicBezTo>
                    <a:pt x="205" y="235"/>
                    <a:pt x="217" y="224"/>
                    <a:pt x="205" y="227"/>
                  </a:cubicBezTo>
                  <a:cubicBezTo>
                    <a:pt x="193" y="229"/>
                    <a:pt x="206" y="220"/>
                    <a:pt x="195" y="221"/>
                  </a:cubicBezTo>
                  <a:cubicBezTo>
                    <a:pt x="185" y="222"/>
                    <a:pt x="188" y="205"/>
                    <a:pt x="179" y="205"/>
                  </a:cubicBezTo>
                  <a:cubicBezTo>
                    <a:pt x="169" y="205"/>
                    <a:pt x="158" y="203"/>
                    <a:pt x="148" y="189"/>
                  </a:cubicBezTo>
                  <a:cubicBezTo>
                    <a:pt x="139" y="176"/>
                    <a:pt x="139" y="186"/>
                    <a:pt x="135" y="176"/>
                  </a:cubicBezTo>
                  <a:cubicBezTo>
                    <a:pt x="130" y="165"/>
                    <a:pt x="118" y="170"/>
                    <a:pt x="119" y="164"/>
                  </a:cubicBezTo>
                  <a:cubicBezTo>
                    <a:pt x="120" y="158"/>
                    <a:pt x="119" y="158"/>
                    <a:pt x="108" y="151"/>
                  </a:cubicBezTo>
                  <a:cubicBezTo>
                    <a:pt x="97" y="143"/>
                    <a:pt x="108" y="138"/>
                    <a:pt x="101" y="132"/>
                  </a:cubicBezTo>
                  <a:cubicBezTo>
                    <a:pt x="94" y="126"/>
                    <a:pt x="99" y="106"/>
                    <a:pt x="87" y="108"/>
                  </a:cubicBezTo>
                  <a:cubicBezTo>
                    <a:pt x="76" y="111"/>
                    <a:pt x="72" y="90"/>
                    <a:pt x="59" y="95"/>
                  </a:cubicBezTo>
                  <a:cubicBezTo>
                    <a:pt x="46" y="101"/>
                    <a:pt x="56" y="110"/>
                    <a:pt x="29" y="119"/>
                  </a:cubicBezTo>
                  <a:cubicBezTo>
                    <a:pt x="28" y="115"/>
                    <a:pt x="36" y="107"/>
                    <a:pt x="33" y="104"/>
                  </a:cubicBezTo>
                  <a:cubicBezTo>
                    <a:pt x="31" y="101"/>
                    <a:pt x="19" y="109"/>
                    <a:pt x="15" y="98"/>
                  </a:cubicBezTo>
                  <a:cubicBezTo>
                    <a:pt x="10" y="87"/>
                    <a:pt x="28" y="87"/>
                    <a:pt x="12" y="77"/>
                  </a:cubicBezTo>
                  <a:cubicBezTo>
                    <a:pt x="0" y="68"/>
                    <a:pt x="14" y="71"/>
                    <a:pt x="20" y="64"/>
                  </a:cubicBezTo>
                  <a:cubicBezTo>
                    <a:pt x="26" y="57"/>
                    <a:pt x="7" y="56"/>
                    <a:pt x="16" y="43"/>
                  </a:cubicBezTo>
                  <a:cubicBezTo>
                    <a:pt x="18" y="43"/>
                    <a:pt x="21" y="47"/>
                    <a:pt x="27" y="43"/>
                  </a:cubicBezTo>
                  <a:cubicBezTo>
                    <a:pt x="34" y="38"/>
                    <a:pt x="33" y="46"/>
                    <a:pt x="42" y="40"/>
                  </a:cubicBezTo>
                  <a:cubicBezTo>
                    <a:pt x="51" y="33"/>
                    <a:pt x="41" y="31"/>
                    <a:pt x="45" y="29"/>
                  </a:cubicBezTo>
                  <a:cubicBezTo>
                    <a:pt x="50" y="26"/>
                    <a:pt x="53" y="20"/>
                    <a:pt x="53" y="24"/>
                  </a:cubicBezTo>
                  <a:cubicBezTo>
                    <a:pt x="53" y="28"/>
                    <a:pt x="51" y="33"/>
                    <a:pt x="57" y="36"/>
                  </a:cubicBezTo>
                  <a:cubicBezTo>
                    <a:pt x="63" y="39"/>
                    <a:pt x="64" y="49"/>
                    <a:pt x="68" y="47"/>
                  </a:cubicBezTo>
                  <a:cubicBezTo>
                    <a:pt x="71" y="45"/>
                    <a:pt x="64" y="40"/>
                    <a:pt x="70" y="35"/>
                  </a:cubicBezTo>
                  <a:cubicBezTo>
                    <a:pt x="76" y="31"/>
                    <a:pt x="71" y="23"/>
                    <a:pt x="75" y="23"/>
                  </a:cubicBezTo>
                  <a:cubicBezTo>
                    <a:pt x="79" y="22"/>
                    <a:pt x="79" y="32"/>
                    <a:pt x="84" y="29"/>
                  </a:cubicBezTo>
                  <a:cubicBezTo>
                    <a:pt x="90" y="24"/>
                    <a:pt x="90" y="33"/>
                    <a:pt x="94" y="32"/>
                  </a:cubicBezTo>
                  <a:cubicBezTo>
                    <a:pt x="98" y="31"/>
                    <a:pt x="91" y="22"/>
                    <a:pt x="93" y="19"/>
                  </a:cubicBezTo>
                  <a:cubicBezTo>
                    <a:pt x="95" y="17"/>
                    <a:pt x="99" y="25"/>
                    <a:pt x="103" y="22"/>
                  </a:cubicBezTo>
                  <a:cubicBezTo>
                    <a:pt x="106" y="19"/>
                    <a:pt x="98" y="18"/>
                    <a:pt x="102" y="9"/>
                  </a:cubicBezTo>
                  <a:cubicBezTo>
                    <a:pt x="109" y="9"/>
                    <a:pt x="110" y="15"/>
                    <a:pt x="115" y="14"/>
                  </a:cubicBezTo>
                  <a:cubicBezTo>
                    <a:pt x="119" y="13"/>
                    <a:pt x="116" y="6"/>
                    <a:pt x="122" y="5"/>
                  </a:cubicBezTo>
                  <a:cubicBezTo>
                    <a:pt x="128" y="4"/>
                    <a:pt x="130" y="7"/>
                    <a:pt x="139" y="4"/>
                  </a:cubicBezTo>
                  <a:cubicBezTo>
                    <a:pt x="151" y="0"/>
                    <a:pt x="143" y="4"/>
                    <a:pt x="144" y="7"/>
                  </a:cubicBezTo>
                  <a:cubicBezTo>
                    <a:pt x="144" y="9"/>
                    <a:pt x="148" y="8"/>
                    <a:pt x="147" y="11"/>
                  </a:cubicBezTo>
                  <a:cubicBezTo>
                    <a:pt x="146" y="15"/>
                    <a:pt x="158" y="19"/>
                    <a:pt x="182" y="22"/>
                  </a:cubicBezTo>
                  <a:cubicBezTo>
                    <a:pt x="181" y="25"/>
                    <a:pt x="174" y="28"/>
                    <a:pt x="175" y="31"/>
                  </a:cubicBezTo>
                  <a:cubicBezTo>
                    <a:pt x="175" y="33"/>
                    <a:pt x="184" y="32"/>
                    <a:pt x="180" y="36"/>
                  </a:cubicBezTo>
                  <a:cubicBezTo>
                    <a:pt x="176" y="40"/>
                    <a:pt x="178" y="44"/>
                    <a:pt x="181" y="47"/>
                  </a:cubicBezTo>
                  <a:cubicBezTo>
                    <a:pt x="184" y="49"/>
                    <a:pt x="190" y="57"/>
                    <a:pt x="182" y="55"/>
                  </a:cubicBezTo>
                  <a:cubicBezTo>
                    <a:pt x="182" y="53"/>
                    <a:pt x="183" y="49"/>
                    <a:pt x="177" y="52"/>
                  </a:cubicBezTo>
                  <a:cubicBezTo>
                    <a:pt x="169" y="55"/>
                    <a:pt x="176" y="47"/>
                    <a:pt x="167" y="51"/>
                  </a:cubicBezTo>
                  <a:cubicBezTo>
                    <a:pt x="158" y="56"/>
                    <a:pt x="155" y="63"/>
                    <a:pt x="151" y="60"/>
                  </a:cubicBezTo>
                  <a:cubicBezTo>
                    <a:pt x="148" y="57"/>
                    <a:pt x="143" y="62"/>
                    <a:pt x="147" y="68"/>
                  </a:cubicBezTo>
                  <a:cubicBezTo>
                    <a:pt x="151" y="75"/>
                    <a:pt x="157" y="79"/>
                    <a:pt x="150" y="81"/>
                  </a:cubicBezTo>
                  <a:cubicBezTo>
                    <a:pt x="144" y="84"/>
                    <a:pt x="146" y="102"/>
                    <a:pt x="157" y="110"/>
                  </a:cubicBezTo>
                  <a:cubicBezTo>
                    <a:pt x="167" y="117"/>
                    <a:pt x="169" y="123"/>
                    <a:pt x="177" y="123"/>
                  </a:cubicBezTo>
                  <a:cubicBezTo>
                    <a:pt x="185" y="123"/>
                    <a:pt x="179" y="150"/>
                    <a:pt x="208" y="176"/>
                  </a:cubicBezTo>
                  <a:cubicBezTo>
                    <a:pt x="220" y="186"/>
                    <a:pt x="255" y="178"/>
                    <a:pt x="240" y="191"/>
                  </a:cubicBezTo>
                  <a:cubicBezTo>
                    <a:pt x="229" y="200"/>
                    <a:pt x="264" y="207"/>
                    <a:pt x="268" y="212"/>
                  </a:cubicBezTo>
                  <a:cubicBezTo>
                    <a:pt x="272" y="218"/>
                    <a:pt x="277" y="219"/>
                    <a:pt x="284" y="224"/>
                  </a:cubicBezTo>
                  <a:cubicBezTo>
                    <a:pt x="291" y="229"/>
                    <a:pt x="304" y="237"/>
                    <a:pt x="300" y="245"/>
                  </a:cubicBezTo>
                  <a:close/>
                  <a:moveTo>
                    <a:pt x="211" y="308"/>
                  </a:moveTo>
                  <a:cubicBezTo>
                    <a:pt x="203" y="307"/>
                    <a:pt x="190" y="322"/>
                    <a:pt x="177" y="310"/>
                  </a:cubicBezTo>
                  <a:cubicBezTo>
                    <a:pt x="164" y="298"/>
                    <a:pt x="165" y="321"/>
                    <a:pt x="160" y="310"/>
                  </a:cubicBezTo>
                  <a:cubicBezTo>
                    <a:pt x="158" y="306"/>
                    <a:pt x="151" y="310"/>
                    <a:pt x="152" y="322"/>
                  </a:cubicBezTo>
                  <a:cubicBezTo>
                    <a:pt x="152" y="327"/>
                    <a:pt x="156" y="328"/>
                    <a:pt x="164" y="330"/>
                  </a:cubicBezTo>
                  <a:cubicBezTo>
                    <a:pt x="172" y="332"/>
                    <a:pt x="182" y="344"/>
                    <a:pt x="189" y="344"/>
                  </a:cubicBezTo>
                  <a:cubicBezTo>
                    <a:pt x="197" y="344"/>
                    <a:pt x="199" y="352"/>
                    <a:pt x="208" y="355"/>
                  </a:cubicBezTo>
                  <a:cubicBezTo>
                    <a:pt x="217" y="358"/>
                    <a:pt x="218" y="360"/>
                    <a:pt x="218" y="355"/>
                  </a:cubicBezTo>
                  <a:cubicBezTo>
                    <a:pt x="217" y="350"/>
                    <a:pt x="223" y="340"/>
                    <a:pt x="217" y="336"/>
                  </a:cubicBezTo>
                  <a:cubicBezTo>
                    <a:pt x="212" y="332"/>
                    <a:pt x="226" y="310"/>
                    <a:pt x="229" y="305"/>
                  </a:cubicBezTo>
                  <a:cubicBezTo>
                    <a:pt x="232" y="300"/>
                    <a:pt x="219" y="310"/>
                    <a:pt x="211" y="308"/>
                  </a:cubicBezTo>
                  <a:close/>
                  <a:moveTo>
                    <a:pt x="81" y="211"/>
                  </a:moveTo>
                  <a:cubicBezTo>
                    <a:pt x="77" y="205"/>
                    <a:pt x="74" y="202"/>
                    <a:pt x="61" y="214"/>
                  </a:cubicBezTo>
                  <a:cubicBezTo>
                    <a:pt x="47" y="226"/>
                    <a:pt x="45" y="206"/>
                    <a:pt x="45" y="222"/>
                  </a:cubicBezTo>
                  <a:cubicBezTo>
                    <a:pt x="45" y="229"/>
                    <a:pt x="53" y="228"/>
                    <a:pt x="52" y="243"/>
                  </a:cubicBezTo>
                  <a:cubicBezTo>
                    <a:pt x="51" y="254"/>
                    <a:pt x="56" y="247"/>
                    <a:pt x="52" y="260"/>
                  </a:cubicBezTo>
                  <a:cubicBezTo>
                    <a:pt x="49" y="273"/>
                    <a:pt x="54" y="285"/>
                    <a:pt x="62" y="284"/>
                  </a:cubicBezTo>
                  <a:cubicBezTo>
                    <a:pt x="70" y="283"/>
                    <a:pt x="66" y="271"/>
                    <a:pt x="73" y="275"/>
                  </a:cubicBezTo>
                  <a:cubicBezTo>
                    <a:pt x="79" y="279"/>
                    <a:pt x="81" y="275"/>
                    <a:pt x="84" y="256"/>
                  </a:cubicBezTo>
                  <a:cubicBezTo>
                    <a:pt x="87" y="238"/>
                    <a:pt x="78" y="241"/>
                    <a:pt x="84" y="234"/>
                  </a:cubicBezTo>
                  <a:cubicBezTo>
                    <a:pt x="90" y="228"/>
                    <a:pt x="84" y="216"/>
                    <a:pt x="81" y="211"/>
                  </a:cubicBezTo>
                  <a:close/>
                </a:path>
              </a:pathLst>
            </a:custGeom>
            <a:solidFill>
              <a:srgbClr val="FFFFFF"/>
            </a:solidFill>
            <a:ln w="3175" cap="rnd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Helvetica"/>
                <a:sym typeface="Arial"/>
              </a:endParaRPr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F99587BE-C557-4208-B443-909ACA866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0968" y="2083750"/>
              <a:ext cx="2178721" cy="2579789"/>
            </a:xfrm>
            <a:custGeom>
              <a:avLst/>
              <a:gdLst/>
              <a:ahLst/>
              <a:cxnLst>
                <a:cxn ang="0">
                  <a:pos x="295" y="253"/>
                </a:cxn>
                <a:cxn ang="0">
                  <a:pos x="261" y="233"/>
                </a:cxn>
                <a:cxn ang="0">
                  <a:pos x="258" y="262"/>
                </a:cxn>
                <a:cxn ang="0">
                  <a:pos x="249" y="303"/>
                </a:cxn>
                <a:cxn ang="0">
                  <a:pos x="234" y="303"/>
                </a:cxn>
                <a:cxn ang="0">
                  <a:pos x="238" y="264"/>
                </a:cxn>
                <a:cxn ang="0">
                  <a:pos x="205" y="227"/>
                </a:cxn>
                <a:cxn ang="0">
                  <a:pos x="179" y="205"/>
                </a:cxn>
                <a:cxn ang="0">
                  <a:pos x="135" y="176"/>
                </a:cxn>
                <a:cxn ang="0">
                  <a:pos x="108" y="151"/>
                </a:cxn>
                <a:cxn ang="0">
                  <a:pos x="87" y="108"/>
                </a:cxn>
                <a:cxn ang="0">
                  <a:pos x="29" y="119"/>
                </a:cxn>
                <a:cxn ang="0">
                  <a:pos x="15" y="98"/>
                </a:cxn>
                <a:cxn ang="0">
                  <a:pos x="20" y="64"/>
                </a:cxn>
                <a:cxn ang="0">
                  <a:pos x="27" y="43"/>
                </a:cxn>
                <a:cxn ang="0">
                  <a:pos x="45" y="29"/>
                </a:cxn>
                <a:cxn ang="0">
                  <a:pos x="57" y="36"/>
                </a:cxn>
                <a:cxn ang="0">
                  <a:pos x="70" y="35"/>
                </a:cxn>
                <a:cxn ang="0">
                  <a:pos x="84" y="29"/>
                </a:cxn>
                <a:cxn ang="0">
                  <a:pos x="93" y="19"/>
                </a:cxn>
                <a:cxn ang="0">
                  <a:pos x="102" y="9"/>
                </a:cxn>
                <a:cxn ang="0">
                  <a:pos x="122" y="5"/>
                </a:cxn>
                <a:cxn ang="0">
                  <a:pos x="144" y="7"/>
                </a:cxn>
                <a:cxn ang="0">
                  <a:pos x="182" y="22"/>
                </a:cxn>
                <a:cxn ang="0">
                  <a:pos x="180" y="36"/>
                </a:cxn>
                <a:cxn ang="0">
                  <a:pos x="182" y="55"/>
                </a:cxn>
                <a:cxn ang="0">
                  <a:pos x="167" y="51"/>
                </a:cxn>
                <a:cxn ang="0">
                  <a:pos x="147" y="68"/>
                </a:cxn>
                <a:cxn ang="0">
                  <a:pos x="157" y="110"/>
                </a:cxn>
                <a:cxn ang="0">
                  <a:pos x="208" y="176"/>
                </a:cxn>
                <a:cxn ang="0">
                  <a:pos x="268" y="212"/>
                </a:cxn>
                <a:cxn ang="0">
                  <a:pos x="300" y="245"/>
                </a:cxn>
                <a:cxn ang="0">
                  <a:pos x="177" y="310"/>
                </a:cxn>
                <a:cxn ang="0">
                  <a:pos x="152" y="322"/>
                </a:cxn>
                <a:cxn ang="0">
                  <a:pos x="189" y="344"/>
                </a:cxn>
                <a:cxn ang="0">
                  <a:pos x="218" y="355"/>
                </a:cxn>
                <a:cxn ang="0">
                  <a:pos x="229" y="305"/>
                </a:cxn>
                <a:cxn ang="0">
                  <a:pos x="81" y="211"/>
                </a:cxn>
                <a:cxn ang="0">
                  <a:pos x="45" y="222"/>
                </a:cxn>
                <a:cxn ang="0">
                  <a:pos x="52" y="260"/>
                </a:cxn>
                <a:cxn ang="0">
                  <a:pos x="73" y="275"/>
                </a:cxn>
                <a:cxn ang="0">
                  <a:pos x="84" y="234"/>
                </a:cxn>
              </a:cxnLst>
              <a:rect l="0" t="0" r="r" b="b"/>
              <a:pathLst>
                <a:path w="304" h="360">
                  <a:moveTo>
                    <a:pt x="300" y="245"/>
                  </a:moveTo>
                  <a:cubicBezTo>
                    <a:pt x="296" y="252"/>
                    <a:pt x="304" y="254"/>
                    <a:pt x="295" y="253"/>
                  </a:cubicBezTo>
                  <a:cubicBezTo>
                    <a:pt x="285" y="251"/>
                    <a:pt x="291" y="236"/>
                    <a:pt x="280" y="235"/>
                  </a:cubicBezTo>
                  <a:cubicBezTo>
                    <a:pt x="269" y="234"/>
                    <a:pt x="269" y="228"/>
                    <a:pt x="261" y="233"/>
                  </a:cubicBezTo>
                  <a:cubicBezTo>
                    <a:pt x="253" y="238"/>
                    <a:pt x="257" y="245"/>
                    <a:pt x="253" y="251"/>
                  </a:cubicBezTo>
                  <a:cubicBezTo>
                    <a:pt x="248" y="256"/>
                    <a:pt x="249" y="259"/>
                    <a:pt x="258" y="262"/>
                  </a:cubicBezTo>
                  <a:cubicBezTo>
                    <a:pt x="267" y="265"/>
                    <a:pt x="274" y="277"/>
                    <a:pt x="262" y="284"/>
                  </a:cubicBezTo>
                  <a:cubicBezTo>
                    <a:pt x="250" y="291"/>
                    <a:pt x="257" y="295"/>
                    <a:pt x="249" y="303"/>
                  </a:cubicBezTo>
                  <a:cubicBezTo>
                    <a:pt x="241" y="312"/>
                    <a:pt x="243" y="322"/>
                    <a:pt x="233" y="317"/>
                  </a:cubicBezTo>
                  <a:cubicBezTo>
                    <a:pt x="228" y="314"/>
                    <a:pt x="229" y="308"/>
                    <a:pt x="234" y="303"/>
                  </a:cubicBezTo>
                  <a:cubicBezTo>
                    <a:pt x="238" y="297"/>
                    <a:pt x="234" y="294"/>
                    <a:pt x="239" y="290"/>
                  </a:cubicBezTo>
                  <a:cubicBezTo>
                    <a:pt x="243" y="286"/>
                    <a:pt x="243" y="284"/>
                    <a:pt x="238" y="264"/>
                  </a:cubicBezTo>
                  <a:cubicBezTo>
                    <a:pt x="232" y="243"/>
                    <a:pt x="226" y="250"/>
                    <a:pt x="215" y="242"/>
                  </a:cubicBezTo>
                  <a:cubicBezTo>
                    <a:pt x="205" y="235"/>
                    <a:pt x="217" y="224"/>
                    <a:pt x="205" y="227"/>
                  </a:cubicBezTo>
                  <a:cubicBezTo>
                    <a:pt x="193" y="229"/>
                    <a:pt x="206" y="220"/>
                    <a:pt x="195" y="221"/>
                  </a:cubicBezTo>
                  <a:cubicBezTo>
                    <a:pt x="185" y="222"/>
                    <a:pt x="188" y="205"/>
                    <a:pt x="179" y="205"/>
                  </a:cubicBezTo>
                  <a:cubicBezTo>
                    <a:pt x="169" y="205"/>
                    <a:pt x="158" y="203"/>
                    <a:pt x="148" y="189"/>
                  </a:cubicBezTo>
                  <a:cubicBezTo>
                    <a:pt x="139" y="176"/>
                    <a:pt x="139" y="186"/>
                    <a:pt x="135" y="176"/>
                  </a:cubicBezTo>
                  <a:cubicBezTo>
                    <a:pt x="130" y="165"/>
                    <a:pt x="118" y="170"/>
                    <a:pt x="119" y="164"/>
                  </a:cubicBezTo>
                  <a:cubicBezTo>
                    <a:pt x="120" y="158"/>
                    <a:pt x="119" y="158"/>
                    <a:pt x="108" y="151"/>
                  </a:cubicBezTo>
                  <a:cubicBezTo>
                    <a:pt x="97" y="143"/>
                    <a:pt x="108" y="138"/>
                    <a:pt x="101" y="132"/>
                  </a:cubicBezTo>
                  <a:cubicBezTo>
                    <a:pt x="94" y="126"/>
                    <a:pt x="99" y="106"/>
                    <a:pt x="87" y="108"/>
                  </a:cubicBezTo>
                  <a:cubicBezTo>
                    <a:pt x="76" y="111"/>
                    <a:pt x="72" y="90"/>
                    <a:pt x="59" y="95"/>
                  </a:cubicBezTo>
                  <a:cubicBezTo>
                    <a:pt x="46" y="101"/>
                    <a:pt x="56" y="110"/>
                    <a:pt x="29" y="119"/>
                  </a:cubicBezTo>
                  <a:cubicBezTo>
                    <a:pt x="28" y="115"/>
                    <a:pt x="36" y="107"/>
                    <a:pt x="33" y="104"/>
                  </a:cubicBezTo>
                  <a:cubicBezTo>
                    <a:pt x="31" y="101"/>
                    <a:pt x="19" y="109"/>
                    <a:pt x="15" y="98"/>
                  </a:cubicBezTo>
                  <a:cubicBezTo>
                    <a:pt x="10" y="87"/>
                    <a:pt x="28" y="87"/>
                    <a:pt x="12" y="77"/>
                  </a:cubicBezTo>
                  <a:cubicBezTo>
                    <a:pt x="0" y="68"/>
                    <a:pt x="14" y="71"/>
                    <a:pt x="20" y="64"/>
                  </a:cubicBezTo>
                  <a:cubicBezTo>
                    <a:pt x="26" y="57"/>
                    <a:pt x="7" y="56"/>
                    <a:pt x="16" y="43"/>
                  </a:cubicBezTo>
                  <a:cubicBezTo>
                    <a:pt x="18" y="43"/>
                    <a:pt x="21" y="47"/>
                    <a:pt x="27" y="43"/>
                  </a:cubicBezTo>
                  <a:cubicBezTo>
                    <a:pt x="34" y="38"/>
                    <a:pt x="33" y="46"/>
                    <a:pt x="42" y="40"/>
                  </a:cubicBezTo>
                  <a:cubicBezTo>
                    <a:pt x="51" y="33"/>
                    <a:pt x="41" y="31"/>
                    <a:pt x="45" y="29"/>
                  </a:cubicBezTo>
                  <a:cubicBezTo>
                    <a:pt x="50" y="26"/>
                    <a:pt x="53" y="20"/>
                    <a:pt x="53" y="24"/>
                  </a:cubicBezTo>
                  <a:cubicBezTo>
                    <a:pt x="53" y="28"/>
                    <a:pt x="51" y="33"/>
                    <a:pt x="57" y="36"/>
                  </a:cubicBezTo>
                  <a:cubicBezTo>
                    <a:pt x="63" y="39"/>
                    <a:pt x="64" y="49"/>
                    <a:pt x="68" y="47"/>
                  </a:cubicBezTo>
                  <a:cubicBezTo>
                    <a:pt x="71" y="45"/>
                    <a:pt x="64" y="40"/>
                    <a:pt x="70" y="35"/>
                  </a:cubicBezTo>
                  <a:cubicBezTo>
                    <a:pt x="76" y="31"/>
                    <a:pt x="71" y="23"/>
                    <a:pt x="75" y="23"/>
                  </a:cubicBezTo>
                  <a:cubicBezTo>
                    <a:pt x="79" y="22"/>
                    <a:pt x="79" y="32"/>
                    <a:pt x="84" y="29"/>
                  </a:cubicBezTo>
                  <a:cubicBezTo>
                    <a:pt x="90" y="24"/>
                    <a:pt x="90" y="33"/>
                    <a:pt x="94" y="32"/>
                  </a:cubicBezTo>
                  <a:cubicBezTo>
                    <a:pt x="98" y="31"/>
                    <a:pt x="91" y="22"/>
                    <a:pt x="93" y="19"/>
                  </a:cubicBezTo>
                  <a:cubicBezTo>
                    <a:pt x="95" y="17"/>
                    <a:pt x="99" y="25"/>
                    <a:pt x="103" y="22"/>
                  </a:cubicBezTo>
                  <a:cubicBezTo>
                    <a:pt x="106" y="19"/>
                    <a:pt x="98" y="18"/>
                    <a:pt x="102" y="9"/>
                  </a:cubicBezTo>
                  <a:cubicBezTo>
                    <a:pt x="109" y="9"/>
                    <a:pt x="110" y="15"/>
                    <a:pt x="115" y="14"/>
                  </a:cubicBezTo>
                  <a:cubicBezTo>
                    <a:pt x="119" y="13"/>
                    <a:pt x="116" y="6"/>
                    <a:pt x="122" y="5"/>
                  </a:cubicBezTo>
                  <a:cubicBezTo>
                    <a:pt x="128" y="4"/>
                    <a:pt x="130" y="7"/>
                    <a:pt x="139" y="4"/>
                  </a:cubicBezTo>
                  <a:cubicBezTo>
                    <a:pt x="151" y="0"/>
                    <a:pt x="143" y="4"/>
                    <a:pt x="144" y="7"/>
                  </a:cubicBezTo>
                  <a:cubicBezTo>
                    <a:pt x="144" y="9"/>
                    <a:pt x="148" y="8"/>
                    <a:pt x="147" y="11"/>
                  </a:cubicBezTo>
                  <a:cubicBezTo>
                    <a:pt x="146" y="15"/>
                    <a:pt x="158" y="19"/>
                    <a:pt x="182" y="22"/>
                  </a:cubicBezTo>
                  <a:cubicBezTo>
                    <a:pt x="181" y="25"/>
                    <a:pt x="174" y="28"/>
                    <a:pt x="175" y="31"/>
                  </a:cubicBezTo>
                  <a:cubicBezTo>
                    <a:pt x="175" y="33"/>
                    <a:pt x="184" y="32"/>
                    <a:pt x="180" y="36"/>
                  </a:cubicBezTo>
                  <a:cubicBezTo>
                    <a:pt x="176" y="40"/>
                    <a:pt x="178" y="44"/>
                    <a:pt x="181" y="47"/>
                  </a:cubicBezTo>
                  <a:cubicBezTo>
                    <a:pt x="184" y="49"/>
                    <a:pt x="190" y="57"/>
                    <a:pt x="182" y="55"/>
                  </a:cubicBezTo>
                  <a:cubicBezTo>
                    <a:pt x="182" y="53"/>
                    <a:pt x="183" y="49"/>
                    <a:pt x="177" y="52"/>
                  </a:cubicBezTo>
                  <a:cubicBezTo>
                    <a:pt x="169" y="55"/>
                    <a:pt x="176" y="47"/>
                    <a:pt x="167" y="51"/>
                  </a:cubicBezTo>
                  <a:cubicBezTo>
                    <a:pt x="158" y="56"/>
                    <a:pt x="155" y="63"/>
                    <a:pt x="151" y="60"/>
                  </a:cubicBezTo>
                  <a:cubicBezTo>
                    <a:pt x="148" y="57"/>
                    <a:pt x="143" y="62"/>
                    <a:pt x="147" y="68"/>
                  </a:cubicBezTo>
                  <a:cubicBezTo>
                    <a:pt x="151" y="75"/>
                    <a:pt x="157" y="79"/>
                    <a:pt x="150" y="81"/>
                  </a:cubicBezTo>
                  <a:cubicBezTo>
                    <a:pt x="144" y="84"/>
                    <a:pt x="146" y="102"/>
                    <a:pt x="157" y="110"/>
                  </a:cubicBezTo>
                  <a:cubicBezTo>
                    <a:pt x="167" y="117"/>
                    <a:pt x="169" y="123"/>
                    <a:pt x="177" y="123"/>
                  </a:cubicBezTo>
                  <a:cubicBezTo>
                    <a:pt x="185" y="123"/>
                    <a:pt x="179" y="150"/>
                    <a:pt x="208" y="176"/>
                  </a:cubicBezTo>
                  <a:cubicBezTo>
                    <a:pt x="220" y="186"/>
                    <a:pt x="255" y="178"/>
                    <a:pt x="240" y="191"/>
                  </a:cubicBezTo>
                  <a:cubicBezTo>
                    <a:pt x="229" y="200"/>
                    <a:pt x="264" y="207"/>
                    <a:pt x="268" y="212"/>
                  </a:cubicBezTo>
                  <a:cubicBezTo>
                    <a:pt x="272" y="218"/>
                    <a:pt x="277" y="219"/>
                    <a:pt x="284" y="224"/>
                  </a:cubicBezTo>
                  <a:cubicBezTo>
                    <a:pt x="291" y="229"/>
                    <a:pt x="304" y="237"/>
                    <a:pt x="300" y="245"/>
                  </a:cubicBezTo>
                  <a:close/>
                  <a:moveTo>
                    <a:pt x="211" y="308"/>
                  </a:moveTo>
                  <a:cubicBezTo>
                    <a:pt x="203" y="307"/>
                    <a:pt x="190" y="322"/>
                    <a:pt x="177" y="310"/>
                  </a:cubicBezTo>
                  <a:cubicBezTo>
                    <a:pt x="164" y="298"/>
                    <a:pt x="165" y="321"/>
                    <a:pt x="160" y="310"/>
                  </a:cubicBezTo>
                  <a:cubicBezTo>
                    <a:pt x="158" y="306"/>
                    <a:pt x="151" y="310"/>
                    <a:pt x="152" y="322"/>
                  </a:cubicBezTo>
                  <a:cubicBezTo>
                    <a:pt x="152" y="327"/>
                    <a:pt x="156" y="328"/>
                    <a:pt x="164" y="330"/>
                  </a:cubicBezTo>
                  <a:cubicBezTo>
                    <a:pt x="172" y="332"/>
                    <a:pt x="182" y="344"/>
                    <a:pt x="189" y="344"/>
                  </a:cubicBezTo>
                  <a:cubicBezTo>
                    <a:pt x="197" y="344"/>
                    <a:pt x="199" y="352"/>
                    <a:pt x="208" y="355"/>
                  </a:cubicBezTo>
                  <a:cubicBezTo>
                    <a:pt x="217" y="358"/>
                    <a:pt x="218" y="360"/>
                    <a:pt x="218" y="355"/>
                  </a:cubicBezTo>
                  <a:cubicBezTo>
                    <a:pt x="217" y="350"/>
                    <a:pt x="223" y="340"/>
                    <a:pt x="217" y="336"/>
                  </a:cubicBezTo>
                  <a:cubicBezTo>
                    <a:pt x="212" y="332"/>
                    <a:pt x="226" y="310"/>
                    <a:pt x="229" y="305"/>
                  </a:cubicBezTo>
                  <a:cubicBezTo>
                    <a:pt x="232" y="300"/>
                    <a:pt x="219" y="310"/>
                    <a:pt x="211" y="308"/>
                  </a:cubicBezTo>
                  <a:close/>
                  <a:moveTo>
                    <a:pt x="81" y="211"/>
                  </a:moveTo>
                  <a:cubicBezTo>
                    <a:pt x="77" y="205"/>
                    <a:pt x="74" y="202"/>
                    <a:pt x="61" y="214"/>
                  </a:cubicBezTo>
                  <a:cubicBezTo>
                    <a:pt x="47" y="226"/>
                    <a:pt x="45" y="206"/>
                    <a:pt x="45" y="222"/>
                  </a:cubicBezTo>
                  <a:cubicBezTo>
                    <a:pt x="45" y="229"/>
                    <a:pt x="53" y="228"/>
                    <a:pt x="52" y="243"/>
                  </a:cubicBezTo>
                  <a:cubicBezTo>
                    <a:pt x="51" y="254"/>
                    <a:pt x="56" y="247"/>
                    <a:pt x="52" y="260"/>
                  </a:cubicBezTo>
                  <a:cubicBezTo>
                    <a:pt x="49" y="273"/>
                    <a:pt x="54" y="285"/>
                    <a:pt x="62" y="284"/>
                  </a:cubicBezTo>
                  <a:cubicBezTo>
                    <a:pt x="70" y="283"/>
                    <a:pt x="66" y="271"/>
                    <a:pt x="73" y="275"/>
                  </a:cubicBezTo>
                  <a:cubicBezTo>
                    <a:pt x="79" y="279"/>
                    <a:pt x="81" y="275"/>
                    <a:pt x="84" y="256"/>
                  </a:cubicBezTo>
                  <a:cubicBezTo>
                    <a:pt x="87" y="238"/>
                    <a:pt x="78" y="241"/>
                    <a:pt x="84" y="234"/>
                  </a:cubicBezTo>
                  <a:cubicBezTo>
                    <a:pt x="90" y="228"/>
                    <a:pt x="84" y="216"/>
                    <a:pt x="81" y="211"/>
                  </a:cubicBezTo>
                  <a:close/>
                </a:path>
              </a:pathLst>
            </a:custGeom>
            <a:solidFill>
              <a:srgbClr val="0B3066"/>
            </a:solidFill>
            <a:ln w="3175" cap="rnd" cmpd="sng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Helvetica"/>
                <a:sym typeface="Arial"/>
              </a:endParaRPr>
            </a:p>
          </p:txBody>
        </p:sp>
        <p:sp>
          <p:nvSpPr>
            <p:cNvPr id="8" name="Straight Connector 9">
              <a:extLst>
                <a:ext uri="{FF2B5EF4-FFF2-40B4-BE49-F238E27FC236}">
                  <a16:creationId xmlns:a16="http://schemas.microsoft.com/office/drawing/2014/main" id="{36CD3385-B019-42F8-8771-D22C24043689}"/>
                </a:ext>
              </a:extLst>
            </p:cNvPr>
            <p:cNvSpPr/>
            <p:nvPr/>
          </p:nvSpPr>
          <p:spPr>
            <a:xfrm>
              <a:off x="-43" y="4804508"/>
              <a:ext cx="9144043" cy="1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Cerchio">
              <a:extLst>
                <a:ext uri="{FF2B5EF4-FFF2-40B4-BE49-F238E27FC236}">
                  <a16:creationId xmlns:a16="http://schemas.microsoft.com/office/drawing/2014/main" id="{9DB5AE0F-6E31-4ECF-B330-F8025D9B519C}"/>
                </a:ext>
              </a:extLst>
            </p:cNvPr>
            <p:cNvSpPr/>
            <p:nvPr/>
          </p:nvSpPr>
          <p:spPr>
            <a:xfrm>
              <a:off x="872522" y="4389172"/>
              <a:ext cx="830672" cy="830672"/>
            </a:xfrm>
            <a:prstGeom prst="ellipse">
              <a:avLst/>
            </a:prstGeom>
            <a:solidFill>
              <a:srgbClr val="FFFFFF"/>
            </a:solidFill>
            <a:ln w="19050">
              <a:noFill/>
            </a:ln>
          </p:spPr>
          <p:txBody>
            <a:bodyPr lIns="45719" rIns="45719" anchor="ctr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" name="2019">
              <a:extLst>
                <a:ext uri="{FF2B5EF4-FFF2-40B4-BE49-F238E27FC236}">
                  <a16:creationId xmlns:a16="http://schemas.microsoft.com/office/drawing/2014/main" id="{60A98582-1495-44BE-AFB3-C21D8767CE5A}"/>
                </a:ext>
              </a:extLst>
            </p:cNvPr>
            <p:cNvSpPr txBox="1"/>
            <p:nvPr/>
          </p:nvSpPr>
          <p:spPr>
            <a:xfrm>
              <a:off x="916348" y="4580682"/>
              <a:ext cx="743022" cy="430887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100 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PA servite</a:t>
              </a:r>
            </a:p>
          </p:txBody>
        </p:sp>
        <p:sp>
          <p:nvSpPr>
            <p:cNvPr id="11" name="Cerchio">
              <a:extLst>
                <a:ext uri="{FF2B5EF4-FFF2-40B4-BE49-F238E27FC236}">
                  <a16:creationId xmlns:a16="http://schemas.microsoft.com/office/drawing/2014/main" id="{00401290-E356-4FE9-84E2-95FDED90579F}"/>
                </a:ext>
              </a:extLst>
            </p:cNvPr>
            <p:cNvSpPr/>
            <p:nvPr/>
          </p:nvSpPr>
          <p:spPr>
            <a:xfrm>
              <a:off x="5661840" y="4215332"/>
              <a:ext cx="1088845" cy="1088845"/>
            </a:xfrm>
            <a:prstGeom prst="ellipse">
              <a:avLst/>
            </a:prstGeom>
            <a:solidFill>
              <a:srgbClr val="FFFFFF"/>
            </a:solidFill>
            <a:ln w="19050">
              <a:noFill/>
            </a:ln>
          </p:spPr>
          <p:txBody>
            <a:bodyPr lIns="45719" rIns="45719" anchor="ctr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" name="2019">
              <a:extLst>
                <a:ext uri="{FF2B5EF4-FFF2-40B4-BE49-F238E27FC236}">
                  <a16:creationId xmlns:a16="http://schemas.microsoft.com/office/drawing/2014/main" id="{C0D7BA94-DAD0-4268-87BD-2BBC3ACDB53F}"/>
                </a:ext>
              </a:extLst>
            </p:cNvPr>
            <p:cNvSpPr txBox="1"/>
            <p:nvPr/>
          </p:nvSpPr>
          <p:spPr>
            <a:xfrm>
              <a:off x="5756772" y="4436588"/>
              <a:ext cx="897981" cy="646331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11.000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PA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servite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4B88CC9A-BC19-44A7-AE59-66980BF7F28F}"/>
                </a:ext>
              </a:extLst>
            </p:cNvPr>
            <p:cNvSpPr/>
            <p:nvPr/>
          </p:nvSpPr>
          <p:spPr>
            <a:xfrm>
              <a:off x="4765253" y="4661253"/>
              <a:ext cx="279192" cy="286509"/>
            </a:xfrm>
            <a:prstGeom prst="chevron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Rectangle 1403">
              <a:extLst>
                <a:ext uri="{FF2B5EF4-FFF2-40B4-BE49-F238E27FC236}">
                  <a16:creationId xmlns:a16="http://schemas.microsoft.com/office/drawing/2014/main" id="{2813AA6E-C7C8-4A24-BE9B-C18FCA262029}"/>
                </a:ext>
              </a:extLst>
            </p:cNvPr>
            <p:cNvSpPr txBox="1"/>
            <p:nvPr/>
          </p:nvSpPr>
          <p:spPr>
            <a:xfrm>
              <a:off x="1363408" y="5175019"/>
              <a:ext cx="1352485" cy="5232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spcBef>
                  <a:spcPts val="1600"/>
                </a:spcBef>
                <a:defRPr sz="2800" b="1">
                  <a:solidFill>
                    <a:srgbClr val="084E8A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Oggi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" name="Rectangle 1403">
              <a:extLst>
                <a:ext uri="{FF2B5EF4-FFF2-40B4-BE49-F238E27FC236}">
                  <a16:creationId xmlns:a16="http://schemas.microsoft.com/office/drawing/2014/main" id="{01DB9F12-E10A-4744-B161-97B8334BDCA1}"/>
                </a:ext>
              </a:extLst>
            </p:cNvPr>
            <p:cNvSpPr txBox="1"/>
            <p:nvPr/>
          </p:nvSpPr>
          <p:spPr>
            <a:xfrm>
              <a:off x="6721814" y="5175019"/>
              <a:ext cx="1678377" cy="5232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spcBef>
                  <a:spcPts val="1600"/>
                </a:spcBef>
                <a:defRPr sz="2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Domani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pic>
          <p:nvPicPr>
            <p:cNvPr id="16" name="Picture 9" descr="Picture 9">
              <a:extLst>
                <a:ext uri="{FF2B5EF4-FFF2-40B4-BE49-F238E27FC236}">
                  <a16:creationId xmlns:a16="http://schemas.microsoft.com/office/drawing/2014/main" id="{8A79DE18-ABDF-41F9-BD5D-CB0487E67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8292" y="2377909"/>
              <a:ext cx="2436378" cy="1126679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94250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51184C2-7DA1-461D-8322-D2AD7DAFD6F5}"/>
              </a:ext>
            </a:extLst>
          </p:cNvPr>
          <p:cNvGrpSpPr/>
          <p:nvPr/>
        </p:nvGrpSpPr>
        <p:grpSpPr>
          <a:xfrm>
            <a:off x="-2609850" y="-152401"/>
            <a:ext cx="14147309" cy="6682487"/>
            <a:chOff x="-2609850" y="-38101"/>
            <a:chExt cx="14147309" cy="6682487"/>
          </a:xfrm>
        </p:grpSpPr>
        <p:sp>
          <p:nvSpPr>
            <p:cNvPr id="2" name="Forma">
              <a:extLst>
                <a:ext uri="{FF2B5EF4-FFF2-40B4-BE49-F238E27FC236}">
                  <a16:creationId xmlns:a16="http://schemas.microsoft.com/office/drawing/2014/main" id="{63D94757-BA5F-4EB9-8E34-37733FA8C361}"/>
                </a:ext>
              </a:extLst>
            </p:cNvPr>
            <p:cNvSpPr/>
            <p:nvPr/>
          </p:nvSpPr>
          <p:spPr>
            <a:xfrm rot="10800000">
              <a:off x="-2609850" y="-38101"/>
              <a:ext cx="7654552" cy="668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"/>
                  </a:moveTo>
                  <a:lnTo>
                    <a:pt x="777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defTabSz="914400" hangingPunct="0">
                <a:defRPr/>
              </a:pPr>
              <a:endParaRPr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C85B41-9374-4614-9FA9-E4B2347F4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84"/>
            <a:stretch/>
          </p:blipFill>
          <p:spPr>
            <a:xfrm>
              <a:off x="4274057" y="99840"/>
              <a:ext cx="7263402" cy="6511038"/>
            </a:xfrm>
            <a:prstGeom prst="parallelogram">
              <a:avLst/>
            </a:prstGeom>
          </p:spPr>
        </p:pic>
        <p:sp>
          <p:nvSpPr>
            <p:cNvPr id="4" name="Straight Connector 9">
              <a:extLst>
                <a:ext uri="{FF2B5EF4-FFF2-40B4-BE49-F238E27FC236}">
                  <a16:creationId xmlns:a16="http://schemas.microsoft.com/office/drawing/2014/main" id="{75805BAC-6474-4E41-9E56-BCE9EF90AFB2}"/>
                </a:ext>
              </a:extLst>
            </p:cNvPr>
            <p:cNvSpPr/>
            <p:nvPr/>
          </p:nvSpPr>
          <p:spPr>
            <a:xfrm flipV="1">
              <a:off x="-307235" y="5816636"/>
              <a:ext cx="9777222" cy="32633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defTabSz="914400" hangingPunct="0">
                <a:defRPr/>
              </a:pPr>
              <a:endParaRPr sz="2000"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D7A714-BF0C-4B08-BEF2-0CADED27A925}"/>
                </a:ext>
              </a:extLst>
            </p:cNvPr>
            <p:cNvGrpSpPr/>
            <p:nvPr/>
          </p:nvGrpSpPr>
          <p:grpSpPr>
            <a:xfrm>
              <a:off x="1316622" y="5482019"/>
              <a:ext cx="732170" cy="732170"/>
              <a:chOff x="3741628" y="3634790"/>
              <a:chExt cx="1029986" cy="1029986"/>
            </a:xfrm>
          </p:grpSpPr>
          <p:sp>
            <p:nvSpPr>
              <p:cNvPr id="6" name="Cerchio">
                <a:extLst>
                  <a:ext uri="{FF2B5EF4-FFF2-40B4-BE49-F238E27FC236}">
                    <a16:creationId xmlns:a16="http://schemas.microsoft.com/office/drawing/2014/main" id="{03054E61-5AA0-4AA0-AF4E-25BAB70F2AC1}"/>
                  </a:ext>
                </a:extLst>
              </p:cNvPr>
              <p:cNvSpPr/>
              <p:nvPr/>
            </p:nvSpPr>
            <p:spPr>
              <a:xfrm>
                <a:off x="3741628" y="3634790"/>
                <a:ext cx="1029986" cy="102998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7" name="2019">
                <a:extLst>
                  <a:ext uri="{FF2B5EF4-FFF2-40B4-BE49-F238E27FC236}">
                    <a16:creationId xmlns:a16="http://schemas.microsoft.com/office/drawing/2014/main" id="{A1AF2EC5-AACD-4726-A667-8E647B8A64B1}"/>
                  </a:ext>
                </a:extLst>
              </p:cNvPr>
              <p:cNvSpPr txBox="1"/>
              <p:nvPr/>
            </p:nvSpPr>
            <p:spPr>
              <a:xfrm>
                <a:off x="3892845" y="3968519"/>
                <a:ext cx="795387" cy="362527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201</a:t>
                </a:r>
                <a:r>
                  <a:rPr kumimoji="0" lang="it-IT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7</a:t>
                </a:r>
                <a:endPara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67EA7E-FF52-45A7-BBB7-1C2ED80480F2}"/>
                </a:ext>
              </a:extLst>
            </p:cNvPr>
            <p:cNvSpPr/>
            <p:nvPr/>
          </p:nvSpPr>
          <p:spPr>
            <a:xfrm>
              <a:off x="182487" y="3013444"/>
              <a:ext cx="282225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hangingPunct="0"/>
              <a:r>
                <a:rPr lang="it-IT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Il programma Cloudify </a:t>
              </a:r>
              <a:r>
                <a:rPr lang="it-IT" sz="1200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NoiPA</a:t>
              </a:r>
              <a:r>
                <a:rPr lang="it-IT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 ha portato alla creazione di </a:t>
              </a:r>
              <a:r>
                <a:rPr lang="it-IT" sz="12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un unico sistema di gestione del personale per l'intera Pubblica Amministrazione italiana</a:t>
              </a:r>
              <a:r>
                <a:rPr lang="it-IT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, consentendo di </a:t>
              </a:r>
              <a:r>
                <a:rPr lang="it-IT" sz="12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aumentare la quantità e il tipo di servizi </a:t>
              </a:r>
              <a:r>
                <a:rPr lang="it-IT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attualmente forniti dal sistema, promuovendo un percorso di </a:t>
              </a:r>
              <a:r>
                <a:rPr lang="it-IT" sz="12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trasformazione digitale che utilizza soluzioni cloud e big data</a:t>
              </a:r>
              <a:r>
                <a:rPr lang="it-IT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/>
                  <a:sym typeface="Arial"/>
                </a:rPr>
                <a:t>.</a:t>
              </a:r>
              <a:endParaRPr lang="it-IT"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211CC5-3FDA-4614-90F7-E8AE557E5224}"/>
                </a:ext>
              </a:extLst>
            </p:cNvPr>
            <p:cNvGrpSpPr/>
            <p:nvPr/>
          </p:nvGrpSpPr>
          <p:grpSpPr>
            <a:xfrm>
              <a:off x="4602580" y="1205291"/>
              <a:ext cx="4867415" cy="4183680"/>
              <a:chOff x="4674428" y="760094"/>
              <a:chExt cx="4272043" cy="4183680"/>
            </a:xfrm>
          </p:grpSpPr>
          <p:sp>
            <p:nvSpPr>
              <p:cNvPr id="10" name="2019">
                <a:extLst>
                  <a:ext uri="{FF2B5EF4-FFF2-40B4-BE49-F238E27FC236}">
                    <a16:creationId xmlns:a16="http://schemas.microsoft.com/office/drawing/2014/main" id="{0F84860B-57D7-4BFB-9DFC-93CBF99FDE5E}"/>
                  </a:ext>
                </a:extLst>
              </p:cNvPr>
              <p:cNvSpPr txBox="1"/>
              <p:nvPr/>
            </p:nvSpPr>
            <p:spPr>
              <a:xfrm>
                <a:off x="5190007" y="760094"/>
                <a:ext cx="3756464" cy="461665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Obiettivi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A63916-EA0E-4696-9A00-A2C602796706}"/>
                  </a:ext>
                </a:extLst>
              </p:cNvPr>
              <p:cNvSpPr/>
              <p:nvPr/>
            </p:nvSpPr>
            <p:spPr>
              <a:xfrm>
                <a:off x="5747013" y="1720734"/>
                <a:ext cx="279108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Informatizzare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i processi amministrativi di gestione del personale nella PA italiana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776F12-F7C8-4359-8559-10C93133A86F}"/>
                  </a:ext>
                </a:extLst>
              </p:cNvPr>
              <p:cNvSpPr/>
              <p:nvPr/>
            </p:nvSpPr>
            <p:spPr>
              <a:xfrm>
                <a:off x="5747015" y="2926050"/>
                <a:ext cx="279108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Consolidare e strutturare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il patrimonio informativo disponibile e la sua fruizione a tutti i livelli decisionali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07AA49-0905-42F7-8715-427EDAA579F1}"/>
                  </a:ext>
                </a:extLst>
              </p:cNvPr>
              <p:cNvSpPr/>
              <p:nvPr/>
            </p:nvSpPr>
            <p:spPr>
              <a:xfrm>
                <a:off x="5747013" y="3989667"/>
                <a:ext cx="279108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Rendere più efficiente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la spesa pubblica attraverso l’accesso di nuove Amministrazioni alle economie di scala raggiunte attraverso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NoiPA</a:t>
                </a: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865B9403-8BEB-4F27-AE59-F83075BEFA43}"/>
                  </a:ext>
                </a:extLst>
              </p:cNvPr>
              <p:cNvSpPr/>
              <p:nvPr/>
            </p:nvSpPr>
            <p:spPr>
              <a:xfrm>
                <a:off x="5109685" y="1882148"/>
                <a:ext cx="359734" cy="359734"/>
              </a:xfrm>
              <a:prstGeom prst="flowChartConnector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085EB95-0FD7-469E-A16F-5F1C695E84A8}"/>
                  </a:ext>
                </a:extLst>
              </p:cNvPr>
              <p:cNvSpPr/>
              <p:nvPr/>
            </p:nvSpPr>
            <p:spPr>
              <a:xfrm>
                <a:off x="4882604" y="2960958"/>
                <a:ext cx="359734" cy="359734"/>
              </a:xfrm>
              <a:prstGeom prst="flowChartConnector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6916F131-CE24-494A-BB0A-68A258227DD8}"/>
                  </a:ext>
                </a:extLst>
              </p:cNvPr>
              <p:cNvSpPr/>
              <p:nvPr/>
            </p:nvSpPr>
            <p:spPr>
              <a:xfrm>
                <a:off x="4674428" y="3978476"/>
                <a:ext cx="359734" cy="359734"/>
              </a:xfrm>
              <a:prstGeom prst="flowChartConnector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  <a:sp3d/>
            </p:spPr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2019">
              <a:extLst>
                <a:ext uri="{FF2B5EF4-FFF2-40B4-BE49-F238E27FC236}">
                  <a16:creationId xmlns:a16="http://schemas.microsoft.com/office/drawing/2014/main" id="{BAAFA9BA-75C8-485D-B888-F61A154B0C11}"/>
                </a:ext>
              </a:extLst>
            </p:cNvPr>
            <p:cNvSpPr txBox="1"/>
            <p:nvPr/>
          </p:nvSpPr>
          <p:spPr>
            <a:xfrm>
              <a:off x="180139" y="1223469"/>
              <a:ext cx="2822254" cy="1569660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defTabSz="914400" hangingPunct="0">
                <a:defRPr/>
              </a:pPr>
              <a:r>
                <a:rPr lang="it-IT" sz="2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Il Programma </a:t>
              </a:r>
            </a:p>
            <a:p>
              <a:pPr defTabSz="914400" hangingPunct="0">
                <a:defRPr/>
              </a:pPr>
              <a:r>
                <a:rPr lang="it-IT" sz="2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 trasformazione digitale </a:t>
              </a:r>
            </a:p>
            <a:p>
              <a:pPr defTabSz="914400" hangingPunct="0">
                <a:defRPr/>
              </a:pPr>
              <a:r>
                <a:rPr lang="it-IT" sz="2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 </a:t>
              </a:r>
              <a:r>
                <a:rPr lang="it-IT" sz="24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NoiPA</a:t>
              </a:r>
              <a:r>
                <a:rPr lang="it-IT" sz="2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pic>
          <p:nvPicPr>
            <p:cNvPr id="18" name="Picture 9" descr="Picture 9">
              <a:extLst>
                <a:ext uri="{FF2B5EF4-FFF2-40B4-BE49-F238E27FC236}">
                  <a16:creationId xmlns:a16="http://schemas.microsoft.com/office/drawing/2014/main" id="{391771C1-BFAA-445C-930D-F6322BFD6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2393" y="899419"/>
              <a:ext cx="2436378" cy="1126679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1769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4D94C0-C422-40B0-A236-824E0268E0C9}"/>
              </a:ext>
            </a:extLst>
          </p:cNvPr>
          <p:cNvGrpSpPr/>
          <p:nvPr/>
        </p:nvGrpSpPr>
        <p:grpSpPr>
          <a:xfrm>
            <a:off x="-6116282" y="-1955985"/>
            <a:ext cx="16279028" cy="8489946"/>
            <a:chOff x="-6211532" y="-2298885"/>
            <a:chExt cx="16279028" cy="8489946"/>
          </a:xfrm>
        </p:grpSpPr>
        <p:sp>
          <p:nvSpPr>
            <p:cNvPr id="3" name="Forma">
              <a:extLst>
                <a:ext uri="{FF2B5EF4-FFF2-40B4-BE49-F238E27FC236}">
                  <a16:creationId xmlns:a16="http://schemas.microsoft.com/office/drawing/2014/main" id="{A37B7C0B-302B-4B71-8ABB-A3823E104E5F}"/>
                </a:ext>
              </a:extLst>
            </p:cNvPr>
            <p:cNvSpPr/>
            <p:nvPr/>
          </p:nvSpPr>
          <p:spPr>
            <a:xfrm rot="10800000" flipH="1">
              <a:off x="423236" y="-2298885"/>
              <a:ext cx="9205744" cy="848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"/>
                  </a:moveTo>
                  <a:lnTo>
                    <a:pt x="777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7B749-F410-48F7-9F15-F663C46F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211532" y="-696835"/>
              <a:ext cx="9144000" cy="6858000"/>
            </a:xfrm>
            <a:prstGeom prst="parallelogram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3B3224-6D7C-4B6E-B46B-83A1809208FB}"/>
                </a:ext>
              </a:extLst>
            </p:cNvPr>
            <p:cNvGrpSpPr/>
            <p:nvPr/>
          </p:nvGrpSpPr>
          <p:grpSpPr>
            <a:xfrm>
              <a:off x="1339190" y="1772563"/>
              <a:ext cx="6895083" cy="4060825"/>
              <a:chOff x="2035231" y="530613"/>
              <a:chExt cx="6895083" cy="4060825"/>
            </a:xfrm>
          </p:grpSpPr>
          <p:sp>
            <p:nvSpPr>
              <p:cNvPr id="10" name="Text Box 29">
                <a:extLst>
                  <a:ext uri="{FF2B5EF4-FFF2-40B4-BE49-F238E27FC236}">
                    <a16:creationId xmlns:a16="http://schemas.microsoft.com/office/drawing/2014/main" id="{647E304E-A851-4A61-BB64-AD9CD4E0220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37928" y="535426"/>
                <a:ext cx="5292386" cy="87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0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Il progetto adotta il modello Cloud attraverso l’utilizzo di tecnologie </a:t>
                </a:r>
                <a:r>
                  <a:rPr kumimoji="0" lang="it-IT" alt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OpenStack</a:t>
                </a:r>
                <a:r>
                  <a:rPr kumimoji="0" lang="it-IT" alt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, OpenShift e </a:t>
                </a:r>
                <a:r>
                  <a:rPr kumimoji="0" lang="it-IT" alt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CloudForms</a:t>
                </a:r>
                <a:r>
                  <a:rPr kumimoji="0" lang="it-IT" alt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GB" alt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" name="Text Box 29">
                <a:extLst>
                  <a:ext uri="{FF2B5EF4-FFF2-40B4-BE49-F238E27FC236}">
                    <a16:creationId xmlns:a16="http://schemas.microsoft.com/office/drawing/2014/main" id="{165A335D-A11A-4DD6-9C52-437F08BC790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37926" y="2639967"/>
                <a:ext cx="5292387" cy="87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0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eaLnBrk="0" fontAlgn="base">
                  <a:spcBef>
                    <a:spcPct val="0"/>
                  </a:spcBef>
                  <a:spcAft>
                    <a:spcPct val="0"/>
                  </a:spcAft>
                  <a:defRPr sz="1050" kern="1200">
                    <a:solidFill>
                      <a:srgbClr val="084E8A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È possibile attivare e personalizzare in self-provisioning i servizi secondo le specifiche esigenze delle amministrazioni aderenti.</a:t>
                </a:r>
                <a:endParaRPr kumimoji="0" lang="en-GB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Text Box 29">
                <a:extLst>
                  <a:ext uri="{FF2B5EF4-FFF2-40B4-BE49-F238E27FC236}">
                    <a16:creationId xmlns:a16="http://schemas.microsoft.com/office/drawing/2014/main" id="{6E5DB3E5-3C84-4B16-A860-45AAC2FE650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37928" y="1559495"/>
                <a:ext cx="5292386" cy="87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0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eaLnBrk="0" fontAlgn="base">
                  <a:spcBef>
                    <a:spcPct val="0"/>
                  </a:spcBef>
                  <a:spcAft>
                    <a:spcPct val="0"/>
                  </a:spcAft>
                  <a:defRPr sz="1050" kern="1200">
                    <a:solidFill>
                      <a:srgbClr val="084E8A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I servizi sono il prodotto dell’aggregazione delle funzionalità elementari della piattaforma sviluppate secondo il modello a </a:t>
                </a:r>
                <a:r>
                  <a:rPr kumimoji="0" lang="it-IT" altLang="it-IT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microservizi</a:t>
                </a:r>
                <a:r>
                  <a:rPr kumimoji="0" lang="it-IT" alt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 e erogati attraverso una API Platform.</a:t>
                </a:r>
                <a:endParaRPr kumimoji="0" lang="en-GB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" name="Text Box 29">
                <a:extLst>
                  <a:ext uri="{FF2B5EF4-FFF2-40B4-BE49-F238E27FC236}">
                    <a16:creationId xmlns:a16="http://schemas.microsoft.com/office/drawing/2014/main" id="{6E0D16BA-C75D-4A9A-855E-9DC5107DC79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37927" y="3720440"/>
                <a:ext cx="5241414" cy="87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0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eaLnBrk="0" fontAlgn="base">
                  <a:spcBef>
                    <a:spcPct val="0"/>
                  </a:spcBef>
                  <a:spcAft>
                    <a:spcPct val="0"/>
                  </a:spcAft>
                  <a:defRPr sz="1050" kern="1200">
                    <a:solidFill>
                      <a:srgbClr val="084E8A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L’adozione della logica multi-tenant permette preservare riservatezza e sicurezza.</a:t>
                </a:r>
                <a:endParaRPr kumimoji="0" lang="en-GB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0C329B2-C239-4F72-859F-F222EB9973AA}"/>
                  </a:ext>
                </a:extLst>
              </p:cNvPr>
              <p:cNvGrpSpPr/>
              <p:nvPr/>
            </p:nvGrpSpPr>
            <p:grpSpPr>
              <a:xfrm>
                <a:off x="2402026" y="530613"/>
                <a:ext cx="1106009" cy="858118"/>
                <a:chOff x="4892758" y="590057"/>
                <a:chExt cx="1106009" cy="858118"/>
              </a:xfrm>
            </p:grpSpPr>
            <p:sp>
              <p:nvSpPr>
                <p:cNvPr id="21" name="Cerchio">
                  <a:extLst>
                    <a:ext uri="{FF2B5EF4-FFF2-40B4-BE49-F238E27FC236}">
                      <a16:creationId xmlns:a16="http://schemas.microsoft.com/office/drawing/2014/main" id="{0356C4EC-65E5-4785-9AD8-059B46142641}"/>
                    </a:ext>
                  </a:extLst>
                </p:cNvPr>
                <p:cNvSpPr/>
                <p:nvPr/>
              </p:nvSpPr>
              <p:spPr>
                <a:xfrm>
                  <a:off x="4892758" y="590057"/>
                  <a:ext cx="858118" cy="858118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FFFFFF"/>
                  </a:solidFill>
                </a:ln>
              </p:spPr>
              <p:txBody>
                <a:bodyPr lIns="45719" rIns="45719" anchor="ctr"/>
                <a:lstStyle/>
                <a:p>
                  <a:pPr marL="0" marR="0" lvl="0" indent="0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>
                      <a:solidFill>
                        <a:srgbClr val="FFFFFF"/>
                      </a:solidFill>
                    </a:defRPr>
                  </a:pPr>
                  <a:endParaRPr kumimoji="0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  <p:sp>
              <p:nvSpPr>
                <p:cNvPr id="22" name="2019">
                  <a:extLst>
                    <a:ext uri="{FF2B5EF4-FFF2-40B4-BE49-F238E27FC236}">
                      <a16:creationId xmlns:a16="http://schemas.microsoft.com/office/drawing/2014/main" id="{72F4D950-D406-4310-AF74-5936D2BE66DE}"/>
                    </a:ext>
                  </a:extLst>
                </p:cNvPr>
                <p:cNvSpPr txBox="1"/>
                <p:nvPr/>
              </p:nvSpPr>
              <p:spPr>
                <a:xfrm>
                  <a:off x="4968781" y="879597"/>
                  <a:ext cx="1029986" cy="230832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5719" rIns="45719" anchor="ctr">
                  <a:spAutoFit/>
                </a:bodyPr>
                <a:lstStyle>
                  <a:lvl1pPr>
                    <a:defRPr sz="1300">
                      <a:solidFill>
                        <a:srgbClr val="084E8A"/>
                      </a:solidFill>
                      <a:latin typeface="Georgia"/>
                      <a:ea typeface="Georgia"/>
                      <a:cs typeface="Georgia"/>
                      <a:sym typeface="Georgia"/>
                    </a:defRPr>
                  </a:lvl1pPr>
                </a:lstStyle>
                <a:p>
                  <a:pPr marL="0" marR="0" lvl="0" indent="0" defTabSz="91440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84E8A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Georgia"/>
                    </a:rPr>
                    <a:t>Cloud </a:t>
                  </a:r>
                  <a:r>
                    <a:rPr kumimoji="0" lang="it-IT" sz="9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84E8A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Georgia"/>
                    </a:rPr>
                    <a:t>Only</a:t>
                  </a:r>
                  <a:endParaRPr kumimoji="0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endParaRPr>
                </a:p>
              </p:txBody>
            </p:sp>
          </p:grpSp>
          <p:sp>
            <p:nvSpPr>
              <p:cNvPr id="15" name="Cerchio">
                <a:extLst>
                  <a:ext uri="{FF2B5EF4-FFF2-40B4-BE49-F238E27FC236}">
                    <a16:creationId xmlns:a16="http://schemas.microsoft.com/office/drawing/2014/main" id="{1D6B941F-346E-4067-8AE0-AF0BD4CB75EC}"/>
                  </a:ext>
                </a:extLst>
              </p:cNvPr>
              <p:cNvSpPr/>
              <p:nvPr/>
            </p:nvSpPr>
            <p:spPr>
              <a:xfrm>
                <a:off x="2402026" y="1571948"/>
                <a:ext cx="854300" cy="85430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6" name="2019">
                <a:extLst>
                  <a:ext uri="{FF2B5EF4-FFF2-40B4-BE49-F238E27FC236}">
                    <a16:creationId xmlns:a16="http://schemas.microsoft.com/office/drawing/2014/main" id="{96A4573A-5B4B-4A9B-9545-63A4844839A1}"/>
                  </a:ext>
                </a:extLst>
              </p:cNvPr>
              <p:cNvSpPr txBox="1"/>
              <p:nvPr/>
            </p:nvSpPr>
            <p:spPr>
              <a:xfrm>
                <a:off x="2371313" y="1819780"/>
                <a:ext cx="915725" cy="369332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Microservizi</a:t>
                </a:r>
                <a:r>
                  <a:rPr kumimoji="0" lang="it-IT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e API</a:t>
                </a:r>
                <a:endPara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endParaRPr>
              </a:p>
            </p:txBody>
          </p:sp>
          <p:sp>
            <p:nvSpPr>
              <p:cNvPr id="17" name="Cerchio">
                <a:extLst>
                  <a:ext uri="{FF2B5EF4-FFF2-40B4-BE49-F238E27FC236}">
                    <a16:creationId xmlns:a16="http://schemas.microsoft.com/office/drawing/2014/main" id="{91CCD6EC-F052-40D7-B3DE-65A2353B7ECC}"/>
                  </a:ext>
                </a:extLst>
              </p:cNvPr>
              <p:cNvSpPr/>
              <p:nvPr/>
            </p:nvSpPr>
            <p:spPr>
              <a:xfrm>
                <a:off x="2402026" y="2609465"/>
                <a:ext cx="858118" cy="85811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" name="2019">
                <a:extLst>
                  <a:ext uri="{FF2B5EF4-FFF2-40B4-BE49-F238E27FC236}">
                    <a16:creationId xmlns:a16="http://schemas.microsoft.com/office/drawing/2014/main" id="{F562BC8F-37F2-4026-A993-260A6EBD4BE2}"/>
                  </a:ext>
                </a:extLst>
              </p:cNvPr>
              <p:cNvSpPr txBox="1"/>
              <p:nvPr/>
            </p:nvSpPr>
            <p:spPr>
              <a:xfrm>
                <a:off x="2035231" y="2914006"/>
                <a:ext cx="1587888" cy="230832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Flessibilità</a:t>
                </a:r>
                <a:endPara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endParaRPr>
              </a:p>
            </p:txBody>
          </p:sp>
          <p:sp>
            <p:nvSpPr>
              <p:cNvPr id="19" name="Cerchio">
                <a:extLst>
                  <a:ext uri="{FF2B5EF4-FFF2-40B4-BE49-F238E27FC236}">
                    <a16:creationId xmlns:a16="http://schemas.microsoft.com/office/drawing/2014/main" id="{F7A8B338-20AE-431C-A5B6-EDB9DDF008DF}"/>
                  </a:ext>
                </a:extLst>
              </p:cNvPr>
              <p:cNvSpPr/>
              <p:nvPr/>
            </p:nvSpPr>
            <p:spPr>
              <a:xfrm>
                <a:off x="2402026" y="3650800"/>
                <a:ext cx="858118" cy="85811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0" name="2019">
                <a:extLst>
                  <a:ext uri="{FF2B5EF4-FFF2-40B4-BE49-F238E27FC236}">
                    <a16:creationId xmlns:a16="http://schemas.microsoft.com/office/drawing/2014/main" id="{6C1F11FA-4D6A-4A7B-8260-709805A5B234}"/>
                  </a:ext>
                </a:extLst>
              </p:cNvPr>
              <p:cNvSpPr txBox="1"/>
              <p:nvPr/>
            </p:nvSpPr>
            <p:spPr>
              <a:xfrm>
                <a:off x="2388378" y="3940217"/>
                <a:ext cx="1039999" cy="230832"/>
              </a:xfrm>
              <a:prstGeom prst="rect">
                <a:avLst/>
              </a:prstGeom>
              <a:ln w="12700">
                <a:noFill/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Multi-</a:t>
                </a:r>
                <a:r>
                  <a:rPr kumimoji="0" lang="it-IT" sz="9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tenancy</a:t>
                </a:r>
                <a:endPara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endParaRPr>
              </a:p>
            </p:txBody>
          </p:sp>
        </p:grpSp>
        <p:sp>
          <p:nvSpPr>
            <p:cNvPr id="6" name="Straight Connector 9">
              <a:extLst>
                <a:ext uri="{FF2B5EF4-FFF2-40B4-BE49-F238E27FC236}">
                  <a16:creationId xmlns:a16="http://schemas.microsoft.com/office/drawing/2014/main" id="{75BC24DA-542F-43B3-BCF6-0C8DE496B05D}"/>
                </a:ext>
              </a:extLst>
            </p:cNvPr>
            <p:cNvSpPr/>
            <p:nvPr/>
          </p:nvSpPr>
          <p:spPr>
            <a:xfrm flipV="1">
              <a:off x="-2038857" y="1564130"/>
              <a:ext cx="12106353" cy="25216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2019">
              <a:extLst>
                <a:ext uri="{FF2B5EF4-FFF2-40B4-BE49-F238E27FC236}">
                  <a16:creationId xmlns:a16="http://schemas.microsoft.com/office/drawing/2014/main" id="{93291AEB-361E-4C16-8EDE-C5A91B9BBBE5}"/>
                </a:ext>
              </a:extLst>
            </p:cNvPr>
            <p:cNvSpPr txBox="1"/>
            <p:nvPr/>
          </p:nvSpPr>
          <p:spPr>
            <a:xfrm>
              <a:off x="3176281" y="445369"/>
              <a:ext cx="4627631" cy="954107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Direttrici tecnologiche 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di progetto</a:t>
              </a:r>
            </a:p>
          </p:txBody>
        </p:sp>
        <p:pic>
          <p:nvPicPr>
            <p:cNvPr id="8" name="Picture 9" descr="Picture 9">
              <a:extLst>
                <a:ext uri="{FF2B5EF4-FFF2-40B4-BE49-F238E27FC236}">
                  <a16:creationId xmlns:a16="http://schemas.microsoft.com/office/drawing/2014/main" id="{275B818F-2B54-41E7-9C80-E8E18E0D9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428" y="347752"/>
              <a:ext cx="984227" cy="455146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03201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05861E-7F28-4C55-84D1-FD1D5F952CA9}"/>
              </a:ext>
            </a:extLst>
          </p:cNvPr>
          <p:cNvGrpSpPr/>
          <p:nvPr/>
        </p:nvGrpSpPr>
        <p:grpSpPr>
          <a:xfrm>
            <a:off x="-840574" y="-171450"/>
            <a:ext cx="10825147" cy="6674357"/>
            <a:chOff x="-250085" y="-343808"/>
            <a:chExt cx="10577969" cy="65219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316678-D6B6-4190-BB79-174549C90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89517"/>
              <a:ext cx="5534526" cy="6467665"/>
            </a:xfrm>
            <a:prstGeom prst="rect">
              <a:avLst/>
            </a:prstGeom>
          </p:spPr>
        </p:pic>
        <p:sp>
          <p:nvSpPr>
            <p:cNvPr id="4" name="Forma">
              <a:extLst>
                <a:ext uri="{FF2B5EF4-FFF2-40B4-BE49-F238E27FC236}">
                  <a16:creationId xmlns:a16="http://schemas.microsoft.com/office/drawing/2014/main" id="{E80826D4-21DD-41C6-8EE6-498C53D8C1F2}"/>
                </a:ext>
              </a:extLst>
            </p:cNvPr>
            <p:cNvSpPr/>
            <p:nvPr/>
          </p:nvSpPr>
          <p:spPr>
            <a:xfrm>
              <a:off x="2791326" y="-343808"/>
              <a:ext cx="7536558" cy="652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"/>
                  </a:moveTo>
                  <a:lnTo>
                    <a:pt x="777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8AEAF067-EC5D-4344-805A-3A9295EE6082}"/>
                </a:ext>
              </a:extLst>
            </p:cNvPr>
            <p:cNvSpPr/>
            <p:nvPr/>
          </p:nvSpPr>
          <p:spPr>
            <a:xfrm>
              <a:off x="5000068" y="1055132"/>
              <a:ext cx="4082420" cy="3131670"/>
            </a:xfrm>
            <a:prstGeom prst="rect">
              <a:avLst/>
            </a:prstGeom>
            <a:solidFill>
              <a:srgbClr val="535353">
                <a:lumMod val="75000"/>
                <a:alpha val="31000"/>
              </a:srgbClr>
            </a:solidFill>
          </p:spPr>
          <p:txBody>
            <a:bodyPr wrap="square" lIns="144000" rIns="108000" anchor="ctr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6" name="2019">
              <a:extLst>
                <a:ext uri="{FF2B5EF4-FFF2-40B4-BE49-F238E27FC236}">
                  <a16:creationId xmlns:a16="http://schemas.microsoft.com/office/drawing/2014/main" id="{E0087C1A-0267-48EC-8CE4-D709BED4237F}"/>
                </a:ext>
              </a:extLst>
            </p:cNvPr>
            <p:cNvSpPr txBox="1"/>
            <p:nvPr/>
          </p:nvSpPr>
          <p:spPr>
            <a:xfrm>
              <a:off x="5299510" y="1746155"/>
              <a:ext cx="3645586" cy="1569660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>
              <a:lvl1pPr>
                <a:defRPr sz="1300">
                  <a:solidFill>
                    <a:srgbClr val="084E8A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L’evoluzione dei servizi </a:t>
              </a:r>
            </a:p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Georgia"/>
                </a:rPr>
                <a:t>ha coinciso con l’evoluzione della comunicazione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3A35756E-D68A-4F31-A735-CC85342F6B3A}"/>
                </a:ext>
              </a:extLst>
            </p:cNvPr>
            <p:cNvSpPr/>
            <p:nvPr/>
          </p:nvSpPr>
          <p:spPr>
            <a:xfrm>
              <a:off x="4717654" y="4017109"/>
              <a:ext cx="279192" cy="286509"/>
            </a:xfrm>
            <a:prstGeom prst="chevron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traight Connector 9">
              <a:extLst>
                <a:ext uri="{FF2B5EF4-FFF2-40B4-BE49-F238E27FC236}">
                  <a16:creationId xmlns:a16="http://schemas.microsoft.com/office/drawing/2014/main" id="{45DB8E71-DE27-4AB4-B530-7D29B89D9A81}"/>
                </a:ext>
              </a:extLst>
            </p:cNvPr>
            <p:cNvSpPr/>
            <p:nvPr/>
          </p:nvSpPr>
          <p:spPr>
            <a:xfrm flipV="1">
              <a:off x="-250085" y="4133988"/>
              <a:ext cx="9777222" cy="32633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5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C47018-FE0A-4A46-9034-7D4C228AB287}"/>
              </a:ext>
            </a:extLst>
          </p:cNvPr>
          <p:cNvGrpSpPr/>
          <p:nvPr/>
        </p:nvGrpSpPr>
        <p:grpSpPr>
          <a:xfrm>
            <a:off x="-715164" y="-7171626"/>
            <a:ext cx="9859166" cy="13703393"/>
            <a:chOff x="-715164" y="-7508508"/>
            <a:chExt cx="9859166" cy="13703393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C705CB5B-4D43-4CE9-B984-DDE7C190D185}"/>
                </a:ext>
              </a:extLst>
            </p:cNvPr>
            <p:cNvSpPr/>
            <p:nvPr/>
          </p:nvSpPr>
          <p:spPr>
            <a:xfrm rot="5400000" flipV="1">
              <a:off x="2791061" y="-158057"/>
              <a:ext cx="6531766" cy="6174117"/>
            </a:xfrm>
            <a:prstGeom prst="rtTriangle">
              <a:avLst/>
            </a:prstGeom>
            <a:solidFill>
              <a:srgbClr val="0B3066"/>
            </a:solidFill>
            <a:ln w="12700">
              <a:miter lim="400000"/>
            </a:ln>
          </p:spPr>
          <p:txBody>
            <a:bodyPr lIns="45719" rIns="45719"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79ABAB-BC97-4B67-BF8F-BA42F82A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30" y="-7508507"/>
              <a:ext cx="9118760" cy="13679460"/>
            </a:xfrm>
            <a:prstGeom prst="rtTriangle">
              <a:avLst/>
            </a:prstGeom>
          </p:spPr>
        </p:pic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0890AC0-8A66-4E49-9C06-EEF6597074B1}"/>
                </a:ext>
              </a:extLst>
            </p:cNvPr>
            <p:cNvSpPr/>
            <p:nvPr/>
          </p:nvSpPr>
          <p:spPr>
            <a:xfrm>
              <a:off x="-126531" y="-7508508"/>
              <a:ext cx="9258567" cy="13679461"/>
            </a:xfrm>
            <a:prstGeom prst="rtTriangle">
              <a:avLst/>
            </a:prstGeom>
            <a:solidFill>
              <a:srgbClr val="A7A7A7">
                <a:lumMod val="20000"/>
                <a:lumOff val="80000"/>
                <a:alpha val="38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84DFD18-3A9D-4957-BA7E-2D026555735C}"/>
                </a:ext>
              </a:extLst>
            </p:cNvPr>
            <p:cNvGrpSpPr/>
            <p:nvPr/>
          </p:nvGrpSpPr>
          <p:grpSpPr>
            <a:xfrm>
              <a:off x="-715164" y="3754205"/>
              <a:ext cx="8795341" cy="2430663"/>
              <a:chOff x="-9530303" y="3863338"/>
              <a:chExt cx="9856865" cy="2724024"/>
            </a:xfrm>
          </p:grpSpPr>
          <p:sp>
            <p:nvSpPr>
              <p:cNvPr id="11" name="Straight Arrow Connector 16">
                <a:extLst>
                  <a:ext uri="{FF2B5EF4-FFF2-40B4-BE49-F238E27FC236}">
                    <a16:creationId xmlns:a16="http://schemas.microsoft.com/office/drawing/2014/main" id="{5312003A-0E5D-470B-91F5-F9FBDFD7B950}"/>
                  </a:ext>
                </a:extLst>
              </p:cNvPr>
              <p:cNvSpPr/>
              <p:nvPr/>
            </p:nvSpPr>
            <p:spPr>
              <a:xfrm>
                <a:off x="-7999578" y="4885477"/>
                <a:ext cx="8326140" cy="25397"/>
              </a:xfrm>
              <a:prstGeom prst="line">
                <a:avLst/>
              </a:prstGeom>
              <a:ln w="38100">
                <a:solidFill>
                  <a:srgbClr val="0B3066"/>
                </a:solidFill>
                <a:tailEnd type="triangle"/>
              </a:ln>
            </p:spPr>
            <p:txBody>
              <a:bodyPr lIns="45719" rIns="45719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2" name="Cerchio">
                <a:extLst>
                  <a:ext uri="{FF2B5EF4-FFF2-40B4-BE49-F238E27FC236}">
                    <a16:creationId xmlns:a16="http://schemas.microsoft.com/office/drawing/2014/main" id="{0CF320BA-7F35-461F-9228-EEDF1D047E3D}"/>
                  </a:ext>
                </a:extLst>
              </p:cNvPr>
              <p:cNvSpPr/>
              <p:nvPr/>
            </p:nvSpPr>
            <p:spPr>
              <a:xfrm>
                <a:off x="-7244696" y="4571072"/>
                <a:ext cx="676281" cy="67628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3" name="Cerchio">
                <a:extLst>
                  <a:ext uri="{FF2B5EF4-FFF2-40B4-BE49-F238E27FC236}">
                    <a16:creationId xmlns:a16="http://schemas.microsoft.com/office/drawing/2014/main" id="{9F24116D-41B0-496A-AF2C-4BB3FAE676E1}"/>
                  </a:ext>
                </a:extLst>
              </p:cNvPr>
              <p:cNvSpPr/>
              <p:nvPr/>
            </p:nvSpPr>
            <p:spPr>
              <a:xfrm>
                <a:off x="-898609" y="4545448"/>
                <a:ext cx="676281" cy="67628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4" name="2019">
                <a:extLst>
                  <a:ext uri="{FF2B5EF4-FFF2-40B4-BE49-F238E27FC236}">
                    <a16:creationId xmlns:a16="http://schemas.microsoft.com/office/drawing/2014/main" id="{2199AD54-F8E2-4D38-B33A-1EFB0B70F17D}"/>
                  </a:ext>
                </a:extLst>
              </p:cNvPr>
              <p:cNvSpPr txBox="1"/>
              <p:nvPr/>
            </p:nvSpPr>
            <p:spPr>
              <a:xfrm>
                <a:off x="-2373166" y="4761159"/>
                <a:ext cx="478202" cy="5518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2019</a:t>
                </a:r>
              </a:p>
            </p:txBody>
          </p:sp>
          <p:sp>
            <p:nvSpPr>
              <p:cNvPr id="15" name="Cerchio">
                <a:extLst>
                  <a:ext uri="{FF2B5EF4-FFF2-40B4-BE49-F238E27FC236}">
                    <a16:creationId xmlns:a16="http://schemas.microsoft.com/office/drawing/2014/main" id="{5A86CACC-D58F-487E-9E65-0920951350CB}"/>
                  </a:ext>
                </a:extLst>
              </p:cNvPr>
              <p:cNvSpPr/>
              <p:nvPr/>
            </p:nvSpPr>
            <p:spPr>
              <a:xfrm>
                <a:off x="-5661897" y="4575034"/>
                <a:ext cx="676281" cy="67628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6" name="2019">
                <a:extLst>
                  <a:ext uri="{FF2B5EF4-FFF2-40B4-BE49-F238E27FC236}">
                    <a16:creationId xmlns:a16="http://schemas.microsoft.com/office/drawing/2014/main" id="{09FCDE2D-3C58-4142-983C-06A8A90A0D0F}"/>
                  </a:ext>
                </a:extLst>
              </p:cNvPr>
              <p:cNvSpPr txBox="1"/>
              <p:nvPr/>
            </p:nvSpPr>
            <p:spPr>
              <a:xfrm>
                <a:off x="-5686118" y="4652821"/>
                <a:ext cx="724721" cy="517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febbraio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2019</a:t>
                </a:r>
              </a:p>
            </p:txBody>
          </p:sp>
          <p:sp>
            <p:nvSpPr>
              <p:cNvPr id="17" name="SRSS - Structural Reform Support Service">
                <a:extLst>
                  <a:ext uri="{FF2B5EF4-FFF2-40B4-BE49-F238E27FC236}">
                    <a16:creationId xmlns:a16="http://schemas.microsoft.com/office/drawing/2014/main" id="{661D257C-1A81-4C03-8285-28A09263F98D}"/>
                  </a:ext>
                </a:extLst>
              </p:cNvPr>
              <p:cNvSpPr txBox="1"/>
              <p:nvPr/>
            </p:nvSpPr>
            <p:spPr>
              <a:xfrm>
                <a:off x="-7546890" y="3863338"/>
                <a:ext cx="1261402" cy="5432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 algn="ctr">
                  <a:defRPr sz="1000" b="1">
                    <a:solidFill>
                      <a:srgbClr val="084E8A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LANCIO </a:t>
                </a:r>
                <a:b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</a:b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PAGINA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FACEBOOK</a:t>
                </a:r>
              </a:p>
            </p:txBody>
          </p:sp>
          <p:pic>
            <p:nvPicPr>
              <p:cNvPr id="18" name="app_noipa.mockuppng.png" descr="app_noipa.mockuppng.png">
                <a:extLst>
                  <a:ext uri="{FF2B5EF4-FFF2-40B4-BE49-F238E27FC236}">
                    <a16:creationId xmlns:a16="http://schemas.microsoft.com/office/drawing/2014/main" id="{67FC703B-0992-48A2-9075-3F5D7837FD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/>
              </a:blip>
              <a:srcRect b="6975"/>
              <a:stretch/>
            </p:blipFill>
            <p:spPr>
              <a:xfrm>
                <a:off x="-5986205" y="5468934"/>
                <a:ext cx="1215977" cy="111842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9" name="NoiPA mobile…">
                <a:extLst>
                  <a:ext uri="{FF2B5EF4-FFF2-40B4-BE49-F238E27FC236}">
                    <a16:creationId xmlns:a16="http://schemas.microsoft.com/office/drawing/2014/main" id="{F5BD7F68-EA34-44D2-A740-F5CFC2EED801}"/>
                  </a:ext>
                </a:extLst>
              </p:cNvPr>
              <p:cNvSpPr txBox="1"/>
              <p:nvPr/>
            </p:nvSpPr>
            <p:spPr>
              <a:xfrm>
                <a:off x="-6090814" y="3863338"/>
                <a:ext cx="1439431" cy="5432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>
                    <a:solidFill>
                      <a:srgbClr val="084E8A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NOIPA</a:t>
                </a:r>
                <a:b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</a:b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MOBILE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>
                    <a:solidFill>
                      <a:srgbClr val="084E8A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APP</a:t>
                </a:r>
              </a:p>
            </p:txBody>
          </p:sp>
          <p:sp>
            <p:nvSpPr>
              <p:cNvPr id="20" name="NoiPA new website">
                <a:extLst>
                  <a:ext uri="{FF2B5EF4-FFF2-40B4-BE49-F238E27FC236}">
                    <a16:creationId xmlns:a16="http://schemas.microsoft.com/office/drawing/2014/main" id="{BF2B90A5-F277-4746-A81E-88D2EA605A44}"/>
                  </a:ext>
                </a:extLst>
              </p:cNvPr>
              <p:cNvSpPr txBox="1"/>
              <p:nvPr/>
            </p:nvSpPr>
            <p:spPr>
              <a:xfrm>
                <a:off x="-2806175" y="3863338"/>
                <a:ext cx="1261402" cy="5432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>
                    <a:solidFill>
                      <a:srgbClr val="084E8A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NOIPA</a:t>
                </a:r>
                <a:b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</a:b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NUOVO PORTALE</a:t>
                </a:r>
              </a:p>
            </p:txBody>
          </p:sp>
          <p:pic>
            <p:nvPicPr>
              <p:cNvPr id="21" name="Picture 9" descr="Picture 9">
                <a:extLst>
                  <a:ext uri="{FF2B5EF4-FFF2-40B4-BE49-F238E27FC236}">
                    <a16:creationId xmlns:a16="http://schemas.microsoft.com/office/drawing/2014/main" id="{31F3D710-6CB3-4ACE-B108-4CF11FCED5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48860"/>
              <a:stretch/>
            </p:blipFill>
            <p:spPr>
              <a:xfrm>
                <a:off x="-2473677" y="5851163"/>
                <a:ext cx="814137" cy="73619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2" name="2019">
                <a:extLst>
                  <a:ext uri="{FF2B5EF4-FFF2-40B4-BE49-F238E27FC236}">
                    <a16:creationId xmlns:a16="http://schemas.microsoft.com/office/drawing/2014/main" id="{8ACF26EA-A09F-4BAF-8605-DFE4A5EBACB7}"/>
                  </a:ext>
                </a:extLst>
              </p:cNvPr>
              <p:cNvSpPr txBox="1"/>
              <p:nvPr/>
            </p:nvSpPr>
            <p:spPr>
              <a:xfrm>
                <a:off x="-7166372" y="4412768"/>
                <a:ext cx="589942" cy="7415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it-IT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</a:br>
                <a:r>
                  <a:rPr kumimoji="0" lang="it-IT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marzo</a:t>
                </a:r>
              </a:p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2017</a:t>
                </a:r>
              </a:p>
            </p:txBody>
          </p:sp>
          <p:sp>
            <p:nvSpPr>
              <p:cNvPr id="23" name="Cerchio">
                <a:extLst>
                  <a:ext uri="{FF2B5EF4-FFF2-40B4-BE49-F238E27FC236}">
                    <a16:creationId xmlns:a16="http://schemas.microsoft.com/office/drawing/2014/main" id="{DC7119F3-73A2-4945-8EAA-BF585F23F157}"/>
                  </a:ext>
                </a:extLst>
              </p:cNvPr>
              <p:cNvSpPr/>
              <p:nvPr/>
            </p:nvSpPr>
            <p:spPr>
              <a:xfrm>
                <a:off x="-4065512" y="4553250"/>
                <a:ext cx="676281" cy="67628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4" name="2019">
                <a:extLst>
                  <a:ext uri="{FF2B5EF4-FFF2-40B4-BE49-F238E27FC236}">
                    <a16:creationId xmlns:a16="http://schemas.microsoft.com/office/drawing/2014/main" id="{52BD68C1-B665-4BFA-9ED1-A1DA84A63870}"/>
                  </a:ext>
                </a:extLst>
              </p:cNvPr>
              <p:cNvSpPr txBox="1"/>
              <p:nvPr/>
            </p:nvSpPr>
            <p:spPr>
              <a:xfrm>
                <a:off x="-4094156" y="4632211"/>
                <a:ext cx="724721" cy="517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maggio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2019</a:t>
                </a:r>
              </a:p>
            </p:txBody>
          </p:sp>
          <p:sp>
            <p:nvSpPr>
              <p:cNvPr id="25" name="Cerchio">
                <a:extLst>
                  <a:ext uri="{FF2B5EF4-FFF2-40B4-BE49-F238E27FC236}">
                    <a16:creationId xmlns:a16="http://schemas.microsoft.com/office/drawing/2014/main" id="{2F182375-051C-4C46-93A2-3106260025ED}"/>
                  </a:ext>
                </a:extLst>
              </p:cNvPr>
              <p:cNvSpPr/>
              <p:nvPr/>
            </p:nvSpPr>
            <p:spPr>
              <a:xfrm>
                <a:off x="-2473677" y="4553250"/>
                <a:ext cx="676281" cy="67628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6" name="2019">
                <a:extLst>
                  <a:ext uri="{FF2B5EF4-FFF2-40B4-BE49-F238E27FC236}">
                    <a16:creationId xmlns:a16="http://schemas.microsoft.com/office/drawing/2014/main" id="{9EB07B9C-F5AA-4BD0-9A04-3B640ECF2233}"/>
                  </a:ext>
                </a:extLst>
              </p:cNvPr>
              <p:cNvSpPr txBox="1"/>
              <p:nvPr/>
            </p:nvSpPr>
            <p:spPr>
              <a:xfrm>
                <a:off x="-2557268" y="4632209"/>
                <a:ext cx="838358" cy="517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settembre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2019</a:t>
                </a:r>
              </a:p>
            </p:txBody>
          </p:sp>
          <p:sp>
            <p:nvSpPr>
              <p:cNvPr id="27" name="2019">
                <a:extLst>
                  <a:ext uri="{FF2B5EF4-FFF2-40B4-BE49-F238E27FC236}">
                    <a16:creationId xmlns:a16="http://schemas.microsoft.com/office/drawing/2014/main" id="{1930D941-1FE7-49C0-8CF4-1C7CB88FE0E9}"/>
                  </a:ext>
                </a:extLst>
              </p:cNvPr>
              <p:cNvSpPr txBox="1"/>
              <p:nvPr/>
            </p:nvSpPr>
            <p:spPr>
              <a:xfrm>
                <a:off x="-979629" y="4624896"/>
                <a:ext cx="838319" cy="5173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rIns="45719" anchor="ctr">
                <a:spAutoFit/>
              </a:bodyPr>
              <a:lstStyle>
                <a:lvl1pPr>
                  <a:defRPr sz="1300">
                    <a:solidFill>
                      <a:srgbClr val="084E8A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settembre</a:t>
                </a: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Georgia"/>
                  </a:rPr>
                  <a:t>2019</a:t>
                </a:r>
              </a:p>
            </p:txBody>
          </p:sp>
          <p:sp>
            <p:nvSpPr>
              <p:cNvPr id="28" name="NoiPA new website">
                <a:extLst>
                  <a:ext uri="{FF2B5EF4-FFF2-40B4-BE49-F238E27FC236}">
                    <a16:creationId xmlns:a16="http://schemas.microsoft.com/office/drawing/2014/main" id="{3A05928A-3E13-42C9-91D5-616C8ECFFF2B}"/>
                  </a:ext>
                </a:extLst>
              </p:cNvPr>
              <p:cNvSpPr txBox="1"/>
              <p:nvPr/>
            </p:nvSpPr>
            <p:spPr>
              <a:xfrm>
                <a:off x="-1283375" y="3863338"/>
                <a:ext cx="1261402" cy="5432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>
                    <a:solidFill>
                      <a:srgbClr val="084E8A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LANCIO</a:t>
                </a:r>
                <a:b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</a:b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OGNI SANTO </a:t>
                </a:r>
                <a:b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</a:b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23 </a:t>
                </a:r>
              </a:p>
            </p:txBody>
          </p:sp>
          <p:sp>
            <p:nvSpPr>
              <p:cNvPr id="29" name="SRSS - Structural Reform Support Service">
                <a:extLst>
                  <a:ext uri="{FF2B5EF4-FFF2-40B4-BE49-F238E27FC236}">
                    <a16:creationId xmlns:a16="http://schemas.microsoft.com/office/drawing/2014/main" id="{6FA2FF66-FC84-4581-9EA0-339545BD4691}"/>
                  </a:ext>
                </a:extLst>
              </p:cNvPr>
              <p:cNvSpPr txBox="1"/>
              <p:nvPr/>
            </p:nvSpPr>
            <p:spPr>
              <a:xfrm>
                <a:off x="-4330915" y="3863338"/>
                <a:ext cx="1261402" cy="5432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 algn="ctr">
                  <a:defRPr sz="1000" b="1">
                    <a:solidFill>
                      <a:srgbClr val="084E8A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LANCIO </a:t>
                </a:r>
                <a:b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</a:b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PROFILO </a:t>
                </a: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3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WITTER</a:t>
                </a: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396007D-073D-48CA-8778-94585ABE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171999" y="5538193"/>
                <a:ext cx="943570" cy="9435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45C50F2-F085-4138-9694-DA8740503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244696" y="5595153"/>
                <a:ext cx="681116" cy="681116"/>
              </a:xfrm>
              <a:prstGeom prst="rect">
                <a:avLst/>
              </a:prstGeom>
            </p:spPr>
          </p:pic>
          <p:pic>
            <p:nvPicPr>
              <p:cNvPr id="32" name="Picture 9" descr="Picture 9">
                <a:extLst>
                  <a:ext uri="{FF2B5EF4-FFF2-40B4-BE49-F238E27FC236}">
                    <a16:creationId xmlns:a16="http://schemas.microsoft.com/office/drawing/2014/main" id="{18F2CD71-8ADC-4BC0-937B-DB8EE2F1BF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r="50098"/>
              <a:stretch/>
            </p:blipFill>
            <p:spPr>
              <a:xfrm>
                <a:off x="-2588445" y="5306016"/>
                <a:ext cx="928905" cy="86080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13E80CF-F9BB-41FB-8BB9-916B4AC659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7" t="13526" r="13953" b="23147"/>
              <a:stretch/>
            </p:blipFill>
            <p:spPr>
              <a:xfrm>
                <a:off x="-1019556" y="5649114"/>
                <a:ext cx="1062282" cy="545265"/>
              </a:xfrm>
              <a:prstGeom prst="rect">
                <a:avLst/>
              </a:prstGeom>
            </p:spPr>
          </p:pic>
          <p:sp>
            <p:nvSpPr>
              <p:cNvPr id="34" name="Cerchio">
                <a:extLst>
                  <a:ext uri="{FF2B5EF4-FFF2-40B4-BE49-F238E27FC236}">
                    <a16:creationId xmlns:a16="http://schemas.microsoft.com/office/drawing/2014/main" id="{D5941FF1-EC8A-4C9A-8CF8-F1713B227D57}"/>
                  </a:ext>
                </a:extLst>
              </p:cNvPr>
              <p:cNvSpPr/>
              <p:nvPr/>
            </p:nvSpPr>
            <p:spPr>
              <a:xfrm>
                <a:off x="-9367289" y="4005445"/>
                <a:ext cx="1803875" cy="1716402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B3066"/>
                </a:solidFill>
              </a:ln>
            </p:spPr>
            <p:txBody>
              <a:bodyPr lIns="45719" rIns="45719" anchor="ctr"/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pic>
            <p:nvPicPr>
              <p:cNvPr id="35" name="Picture 9" descr="Picture 9">
                <a:extLst>
                  <a:ext uri="{FF2B5EF4-FFF2-40B4-BE49-F238E27FC236}">
                    <a16:creationId xmlns:a16="http://schemas.microsoft.com/office/drawing/2014/main" id="{E7C3C933-6D72-4A37-B0F7-E5BDD7C64B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48860"/>
              <a:stretch/>
            </p:blipFill>
            <p:spPr>
              <a:xfrm>
                <a:off x="-8639320" y="4489832"/>
                <a:ext cx="809380" cy="73189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6" name="SRSS - Structural Reform Support Service">
                <a:extLst>
                  <a:ext uri="{FF2B5EF4-FFF2-40B4-BE49-F238E27FC236}">
                    <a16:creationId xmlns:a16="http://schemas.microsoft.com/office/drawing/2014/main" id="{6083ED78-8E41-4CEB-BE3F-81DBE294A5CA}"/>
                  </a:ext>
                </a:extLst>
              </p:cNvPr>
              <p:cNvSpPr txBox="1"/>
              <p:nvPr/>
            </p:nvSpPr>
            <p:spPr>
              <a:xfrm>
                <a:off x="-9530303" y="4476306"/>
                <a:ext cx="1767569" cy="1538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algn="ctr">
                  <a:defRPr sz="1000" b="1">
                    <a:solidFill>
                      <a:srgbClr val="084E8A"/>
                    </a:solidFill>
                    <a:latin typeface="Trebuchet MS"/>
                    <a:ea typeface="Trebuchet MS"/>
                    <a:cs typeface="Trebuchet MS"/>
                    <a:sym typeface="Trebuchet MS"/>
                  </a:defRPr>
                </a:lvl1pPr>
              </a:lstStyle>
              <a:p>
                <a:pPr marL="0" marR="0" lvl="0" indent="0" algn="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4E8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rebuchet MS"/>
                  </a:rPr>
                  <a:t>Gennaio 2017</a:t>
                </a:r>
                <a:endParaRPr kumimoji="0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84E8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rebuchet MS"/>
                </a:endParaRPr>
              </a:p>
            </p:txBody>
          </p:sp>
        </p:grpSp>
        <p:sp>
          <p:nvSpPr>
            <p:cNvPr id="7" name="User…">
              <a:extLst>
                <a:ext uri="{FF2B5EF4-FFF2-40B4-BE49-F238E27FC236}">
                  <a16:creationId xmlns:a16="http://schemas.microsoft.com/office/drawing/2014/main" id="{AEC3AAB7-D8C2-4FE8-9A22-D7C1C59009AA}"/>
                </a:ext>
              </a:extLst>
            </p:cNvPr>
            <p:cNvSpPr txBox="1"/>
            <p:nvPr/>
          </p:nvSpPr>
          <p:spPr>
            <a:xfrm>
              <a:off x="668140" y="1500894"/>
              <a:ext cx="5081023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84E8A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Trasformazione Digitale </a:t>
              </a:r>
            </a:p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84E8A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kumimoji="0" lang="it-IT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B3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e Comunicazione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6AC1BE-5ECA-4C52-A486-9F60F7DCD132}"/>
                </a:ext>
              </a:extLst>
            </p:cNvPr>
            <p:cNvSpPr/>
            <p:nvPr/>
          </p:nvSpPr>
          <p:spPr>
            <a:xfrm>
              <a:off x="5230799" y="219525"/>
              <a:ext cx="38313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L’evoluzione dei servizi ha coinciso con </a:t>
              </a:r>
            </a:p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l’evoluzione della comunicazione.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0DC5C4-5B1B-4EFC-87E7-3D4500CED9EF}"/>
                </a:ext>
              </a:extLst>
            </p:cNvPr>
            <p:cNvSpPr/>
            <p:nvPr/>
          </p:nvSpPr>
          <p:spPr>
            <a:xfrm>
              <a:off x="5939351" y="962087"/>
              <a:ext cx="30948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Ascoltare, informare e allargarsi a nuovi canali sono stati i nostri must.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FE7CB9-30D6-4BFC-BAD6-CA9D4BF4DC14}"/>
                </a:ext>
              </a:extLst>
            </p:cNvPr>
            <p:cNvSpPr/>
            <p:nvPr/>
          </p:nvSpPr>
          <p:spPr>
            <a:xfrm>
              <a:off x="6813230" y="1873581"/>
              <a:ext cx="224888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Ogni Santo 23 </a:t>
              </a:r>
            </a:p>
            <a:p>
              <a:pPr marL="0" marR="0" lvl="0" indent="0" algn="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è stato l’incontro fra storytelling, rendicontazione e promozione</a:t>
              </a:r>
              <a:b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</a:b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dei servizi.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07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9AD041DF-8DD4-414A-910A-2D02E73CC3AD}"/>
              </a:ext>
            </a:extLst>
          </p:cNvPr>
          <p:cNvSpPr/>
          <p:nvPr/>
        </p:nvSpPr>
        <p:spPr>
          <a:xfrm rot="5400000" flipV="1">
            <a:off x="2834142" y="135896"/>
            <a:ext cx="6480634" cy="6182773"/>
          </a:xfrm>
          <a:prstGeom prst="rtTriangle">
            <a:avLst/>
          </a:prstGeom>
          <a:solidFill>
            <a:srgbClr val="0B3066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F8B92-8E03-4221-9DBF-4A8758496DBD}"/>
              </a:ext>
            </a:extLst>
          </p:cNvPr>
          <p:cNvGrpSpPr/>
          <p:nvPr/>
        </p:nvGrpSpPr>
        <p:grpSpPr>
          <a:xfrm>
            <a:off x="382046" y="1033623"/>
            <a:ext cx="2452894" cy="1461299"/>
            <a:chOff x="222067" y="3536463"/>
            <a:chExt cx="3719699" cy="22159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2FE362-C05D-44E7-B04E-CCB8CBFDA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67" y="3536463"/>
              <a:ext cx="3719699" cy="221599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C868DD6-AD74-4DF8-906E-14C2925A6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870" t="10212" r="27794" b="35764"/>
            <a:stretch/>
          </p:blipFill>
          <p:spPr>
            <a:xfrm>
              <a:off x="583074" y="3686449"/>
              <a:ext cx="2992639" cy="180762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4654D3-CFE1-4063-A906-CB7338BD9D99}"/>
              </a:ext>
            </a:extLst>
          </p:cNvPr>
          <p:cNvGrpSpPr/>
          <p:nvPr/>
        </p:nvGrpSpPr>
        <p:grpSpPr>
          <a:xfrm>
            <a:off x="1786590" y="4831744"/>
            <a:ext cx="2452894" cy="1461299"/>
            <a:chOff x="2154624" y="4446339"/>
            <a:chExt cx="2452894" cy="14612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F54349-2142-458B-9F8D-01CA1147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4624" y="4446339"/>
              <a:ext cx="2452894" cy="14612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D19ABE-2D53-4B58-A3FC-AD8A3E785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046" t="11140" r="27101" b="36407"/>
            <a:stretch/>
          </p:blipFill>
          <p:spPr>
            <a:xfrm>
              <a:off x="2389241" y="4560898"/>
              <a:ext cx="1991029" cy="1205721"/>
            </a:xfrm>
            <a:prstGeom prst="rect">
              <a:avLst/>
            </a:prstGeom>
          </p:spPr>
        </p:pic>
      </p:grpSp>
      <p:sp>
        <p:nvSpPr>
          <p:cNvPr id="6" name="2019">
            <a:extLst>
              <a:ext uri="{FF2B5EF4-FFF2-40B4-BE49-F238E27FC236}">
                <a16:creationId xmlns:a16="http://schemas.microsoft.com/office/drawing/2014/main" id="{61C8FF6A-7AB1-4CF6-B15E-75051DCC5153}"/>
              </a:ext>
            </a:extLst>
          </p:cNvPr>
          <p:cNvSpPr txBox="1"/>
          <p:nvPr/>
        </p:nvSpPr>
        <p:spPr>
          <a:xfrm>
            <a:off x="-637987" y="571958"/>
            <a:ext cx="4279982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Portale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NoiPA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B3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eorgia"/>
            </a:endParaRPr>
          </a:p>
        </p:txBody>
      </p:sp>
      <p:sp>
        <p:nvSpPr>
          <p:cNvPr id="7" name="User…">
            <a:extLst>
              <a:ext uri="{FF2B5EF4-FFF2-40B4-BE49-F238E27FC236}">
                <a16:creationId xmlns:a16="http://schemas.microsoft.com/office/drawing/2014/main" id="{3B12331D-1714-48DC-ADC2-206A1CB96B6F}"/>
              </a:ext>
            </a:extLst>
          </p:cNvPr>
          <p:cNvSpPr txBox="1"/>
          <p:nvPr/>
        </p:nvSpPr>
        <p:spPr>
          <a:xfrm>
            <a:off x="5507548" y="1074086"/>
            <a:ext cx="378103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84E8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 nostri canali di Comunicazione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8" name="2019">
            <a:extLst>
              <a:ext uri="{FF2B5EF4-FFF2-40B4-BE49-F238E27FC236}">
                <a16:creationId xmlns:a16="http://schemas.microsoft.com/office/drawing/2014/main" id="{BD664C3D-9427-437C-8D57-CCB4F934CA6E}"/>
              </a:ext>
            </a:extLst>
          </p:cNvPr>
          <p:cNvSpPr txBox="1"/>
          <p:nvPr/>
        </p:nvSpPr>
        <p:spPr>
          <a:xfrm>
            <a:off x="1113285" y="4288862"/>
            <a:ext cx="4279982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Portale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Cloudify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NoiPA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B3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eorgia"/>
            </a:endParaRPr>
          </a:p>
        </p:txBody>
      </p:sp>
      <p:sp>
        <p:nvSpPr>
          <p:cNvPr id="9" name="2019">
            <a:extLst>
              <a:ext uri="{FF2B5EF4-FFF2-40B4-BE49-F238E27FC236}">
                <a16:creationId xmlns:a16="http://schemas.microsoft.com/office/drawing/2014/main" id="{7B99D2B9-7B17-41F4-B353-CC8399ED2BC9}"/>
              </a:ext>
            </a:extLst>
          </p:cNvPr>
          <p:cNvSpPr txBox="1"/>
          <p:nvPr/>
        </p:nvSpPr>
        <p:spPr>
          <a:xfrm>
            <a:off x="-673965" y="2608552"/>
            <a:ext cx="4279982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App </a:t>
            </a:r>
            <a:r>
              <a:rPr kumimoji="0" lang="it-IT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NoiPA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B3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eorgia"/>
            </a:endParaRPr>
          </a:p>
        </p:txBody>
      </p:sp>
      <p:pic>
        <p:nvPicPr>
          <p:cNvPr id="10" name="app_noipa.mockuppng.png" descr="app_noipa.mockuppng.png">
            <a:extLst>
              <a:ext uri="{FF2B5EF4-FFF2-40B4-BE49-F238E27FC236}">
                <a16:creationId xmlns:a16="http://schemas.microsoft.com/office/drawing/2014/main" id="{EC0A19BA-858A-4E3E-966A-93B3E84DA9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b="6975"/>
          <a:stretch/>
        </p:blipFill>
        <p:spPr>
          <a:xfrm>
            <a:off x="888726" y="3087479"/>
            <a:ext cx="1075609" cy="98932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2019">
            <a:extLst>
              <a:ext uri="{FF2B5EF4-FFF2-40B4-BE49-F238E27FC236}">
                <a16:creationId xmlns:a16="http://schemas.microsoft.com/office/drawing/2014/main" id="{500747CD-A403-4006-BA33-715093FA21A5}"/>
              </a:ext>
            </a:extLst>
          </p:cNvPr>
          <p:cNvSpPr txBox="1"/>
          <p:nvPr/>
        </p:nvSpPr>
        <p:spPr>
          <a:xfrm>
            <a:off x="4474101" y="4972743"/>
            <a:ext cx="2731623" cy="1169551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285750" marR="0" lvl="0" indent="-28575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Area Pubblica</a:t>
            </a:r>
          </a:p>
          <a:p>
            <a:pPr marL="285750" marR="0" lvl="0" indent="-28575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Area Privata</a:t>
            </a:r>
          </a:p>
          <a:p>
            <a:pPr marL="285750" marR="0" lvl="0" indent="-28575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Area Prototipi</a:t>
            </a:r>
          </a:p>
          <a:p>
            <a:pPr marL="285750" marR="0" lvl="0" indent="-28575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Proposte e suggerimenti degli utenti </a:t>
            </a:r>
          </a:p>
        </p:txBody>
      </p:sp>
      <p:sp>
        <p:nvSpPr>
          <p:cNvPr id="12" name="2019">
            <a:extLst>
              <a:ext uri="{FF2B5EF4-FFF2-40B4-BE49-F238E27FC236}">
                <a16:creationId xmlns:a16="http://schemas.microsoft.com/office/drawing/2014/main" id="{6DCDBDFD-ABAA-4378-B784-B5B4736C4196}"/>
              </a:ext>
            </a:extLst>
          </p:cNvPr>
          <p:cNvSpPr txBox="1"/>
          <p:nvPr/>
        </p:nvSpPr>
        <p:spPr>
          <a:xfrm>
            <a:off x="2708601" y="1449884"/>
            <a:ext cx="1866787" cy="5232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85750" lvl="0" indent="-285750">
              <a:buFont typeface="Arial" panose="020B0604020202020204" pitchFamily="34" charset="0"/>
              <a:buChar char="•"/>
              <a:defRPr sz="1400" b="1">
                <a:solidFill>
                  <a:srgbClr val="0B3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marR="0" lvl="0" indent="-28575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Area Pubblica</a:t>
            </a:r>
          </a:p>
          <a:p>
            <a:pPr marL="285750" marR="0" lvl="0" indent="-28575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Area Privata</a:t>
            </a:r>
          </a:p>
        </p:txBody>
      </p:sp>
      <p:sp>
        <p:nvSpPr>
          <p:cNvPr id="13" name="2019">
            <a:extLst>
              <a:ext uri="{FF2B5EF4-FFF2-40B4-BE49-F238E27FC236}">
                <a16:creationId xmlns:a16="http://schemas.microsoft.com/office/drawing/2014/main" id="{5D2A9B41-B4E3-4BB4-8048-11A27D3D419C}"/>
              </a:ext>
            </a:extLst>
          </p:cNvPr>
          <p:cNvSpPr txBox="1"/>
          <p:nvPr/>
        </p:nvSpPr>
        <p:spPr>
          <a:xfrm>
            <a:off x="2193303" y="2613731"/>
            <a:ext cx="4279982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300">
                <a:solidFill>
                  <a:srgbClr val="084E8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B3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Social Media </a:t>
            </a:r>
          </a:p>
        </p:txBody>
      </p:sp>
      <p:sp>
        <p:nvSpPr>
          <p:cNvPr id="14" name="Freeform 579">
            <a:extLst>
              <a:ext uri="{FF2B5EF4-FFF2-40B4-BE49-F238E27FC236}">
                <a16:creationId xmlns:a16="http://schemas.microsoft.com/office/drawing/2014/main" id="{46172D5A-3E59-496F-90C9-92CA41C4AC64}"/>
              </a:ext>
            </a:extLst>
          </p:cNvPr>
          <p:cNvSpPr>
            <a:spLocks noEditPoints="1"/>
          </p:cNvSpPr>
          <p:nvPr/>
        </p:nvSpPr>
        <p:spPr bwMode="auto">
          <a:xfrm>
            <a:off x="3221040" y="3101523"/>
            <a:ext cx="616234" cy="616234"/>
          </a:xfrm>
          <a:custGeom>
            <a:avLst/>
            <a:gdLst>
              <a:gd name="T0" fmla="*/ 128 w 256"/>
              <a:gd name="T1" fmla="*/ 0 h 256"/>
              <a:gd name="T2" fmla="*/ 102 w 256"/>
              <a:gd name="T3" fmla="*/ 4 h 256"/>
              <a:gd name="T4" fmla="*/ 78 w 256"/>
              <a:gd name="T5" fmla="*/ 10 h 256"/>
              <a:gd name="T6" fmla="*/ 56 w 256"/>
              <a:gd name="T7" fmla="*/ 22 h 256"/>
              <a:gd name="T8" fmla="*/ 22 w 256"/>
              <a:gd name="T9" fmla="*/ 58 h 256"/>
              <a:gd name="T10" fmla="*/ 10 w 256"/>
              <a:gd name="T11" fmla="*/ 78 h 256"/>
              <a:gd name="T12" fmla="*/ 2 w 256"/>
              <a:gd name="T13" fmla="*/ 102 h 256"/>
              <a:gd name="T14" fmla="*/ 0 w 256"/>
              <a:gd name="T15" fmla="*/ 128 h 256"/>
              <a:gd name="T16" fmla="*/ 0 w 256"/>
              <a:gd name="T17" fmla="*/ 142 h 256"/>
              <a:gd name="T18" fmla="*/ 4 w 256"/>
              <a:gd name="T19" fmla="*/ 166 h 256"/>
              <a:gd name="T20" fmla="*/ 14 w 256"/>
              <a:gd name="T21" fmla="*/ 190 h 256"/>
              <a:gd name="T22" fmla="*/ 36 w 256"/>
              <a:gd name="T23" fmla="*/ 220 h 256"/>
              <a:gd name="T24" fmla="*/ 66 w 256"/>
              <a:gd name="T25" fmla="*/ 242 h 256"/>
              <a:gd name="T26" fmla="*/ 90 w 256"/>
              <a:gd name="T27" fmla="*/ 250 h 256"/>
              <a:gd name="T28" fmla="*/ 114 w 256"/>
              <a:gd name="T29" fmla="*/ 256 h 256"/>
              <a:gd name="T30" fmla="*/ 128 w 256"/>
              <a:gd name="T31" fmla="*/ 256 h 256"/>
              <a:gd name="T32" fmla="*/ 154 w 256"/>
              <a:gd name="T33" fmla="*/ 254 h 256"/>
              <a:gd name="T34" fmla="*/ 178 w 256"/>
              <a:gd name="T35" fmla="*/ 246 h 256"/>
              <a:gd name="T36" fmla="*/ 198 w 256"/>
              <a:gd name="T37" fmla="*/ 234 h 256"/>
              <a:gd name="T38" fmla="*/ 234 w 256"/>
              <a:gd name="T39" fmla="*/ 200 h 256"/>
              <a:gd name="T40" fmla="*/ 246 w 256"/>
              <a:gd name="T41" fmla="*/ 178 h 256"/>
              <a:gd name="T42" fmla="*/ 252 w 256"/>
              <a:gd name="T43" fmla="*/ 154 h 256"/>
              <a:gd name="T44" fmla="*/ 256 w 256"/>
              <a:gd name="T45" fmla="*/ 128 h 256"/>
              <a:gd name="T46" fmla="*/ 254 w 256"/>
              <a:gd name="T47" fmla="*/ 116 h 256"/>
              <a:gd name="T48" fmla="*/ 250 w 256"/>
              <a:gd name="T49" fmla="*/ 90 h 256"/>
              <a:gd name="T50" fmla="*/ 240 w 256"/>
              <a:gd name="T51" fmla="*/ 68 h 256"/>
              <a:gd name="T52" fmla="*/ 218 w 256"/>
              <a:gd name="T53" fmla="*/ 38 h 256"/>
              <a:gd name="T54" fmla="*/ 188 w 256"/>
              <a:gd name="T55" fmla="*/ 16 h 256"/>
              <a:gd name="T56" fmla="*/ 166 w 256"/>
              <a:gd name="T57" fmla="*/ 6 h 256"/>
              <a:gd name="T58" fmla="*/ 140 w 256"/>
              <a:gd name="T59" fmla="*/ 2 h 256"/>
              <a:gd name="T60" fmla="*/ 128 w 256"/>
              <a:gd name="T61" fmla="*/ 0 h 256"/>
              <a:gd name="T62" fmla="*/ 136 w 256"/>
              <a:gd name="T63" fmla="*/ 128 h 256"/>
              <a:gd name="T64" fmla="*/ 136 w 256"/>
              <a:gd name="T65" fmla="*/ 192 h 256"/>
              <a:gd name="T66" fmla="*/ 110 w 256"/>
              <a:gd name="T67" fmla="*/ 192 h 256"/>
              <a:gd name="T68" fmla="*/ 98 w 256"/>
              <a:gd name="T69" fmla="*/ 128 h 256"/>
              <a:gd name="T70" fmla="*/ 110 w 256"/>
              <a:gd name="T71" fmla="*/ 106 h 256"/>
              <a:gd name="T72" fmla="*/ 110 w 256"/>
              <a:gd name="T73" fmla="*/ 92 h 256"/>
              <a:gd name="T74" fmla="*/ 116 w 256"/>
              <a:gd name="T75" fmla="*/ 74 h 256"/>
              <a:gd name="T76" fmla="*/ 124 w 256"/>
              <a:gd name="T77" fmla="*/ 68 h 256"/>
              <a:gd name="T78" fmla="*/ 136 w 256"/>
              <a:gd name="T79" fmla="*/ 64 h 256"/>
              <a:gd name="T80" fmla="*/ 156 w 256"/>
              <a:gd name="T81" fmla="*/ 86 h 256"/>
              <a:gd name="T82" fmla="*/ 142 w 256"/>
              <a:gd name="T83" fmla="*/ 86 h 256"/>
              <a:gd name="T84" fmla="*/ 138 w 256"/>
              <a:gd name="T85" fmla="*/ 88 h 256"/>
              <a:gd name="T86" fmla="*/ 136 w 256"/>
              <a:gd name="T87" fmla="*/ 92 h 256"/>
              <a:gd name="T88" fmla="*/ 156 w 256"/>
              <a:gd name="T89" fmla="*/ 10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6" h="256">
                <a:moveTo>
                  <a:pt x="128" y="0"/>
                </a:moveTo>
                <a:lnTo>
                  <a:pt x="128" y="0"/>
                </a:lnTo>
                <a:lnTo>
                  <a:pt x="114" y="2"/>
                </a:lnTo>
                <a:lnTo>
                  <a:pt x="102" y="4"/>
                </a:lnTo>
                <a:lnTo>
                  <a:pt x="90" y="6"/>
                </a:lnTo>
                <a:lnTo>
                  <a:pt x="78" y="10"/>
                </a:lnTo>
                <a:lnTo>
                  <a:pt x="66" y="16"/>
                </a:lnTo>
                <a:lnTo>
                  <a:pt x="56" y="22"/>
                </a:lnTo>
                <a:lnTo>
                  <a:pt x="36" y="38"/>
                </a:lnTo>
                <a:lnTo>
                  <a:pt x="22" y="58"/>
                </a:lnTo>
                <a:lnTo>
                  <a:pt x="14" y="68"/>
                </a:lnTo>
                <a:lnTo>
                  <a:pt x="10" y="78"/>
                </a:lnTo>
                <a:lnTo>
                  <a:pt x="4" y="90"/>
                </a:lnTo>
                <a:lnTo>
                  <a:pt x="2" y="102"/>
                </a:lnTo>
                <a:lnTo>
                  <a:pt x="0" y="116"/>
                </a:lnTo>
                <a:lnTo>
                  <a:pt x="0" y="128"/>
                </a:lnTo>
                <a:lnTo>
                  <a:pt x="0" y="128"/>
                </a:lnTo>
                <a:lnTo>
                  <a:pt x="0" y="142"/>
                </a:lnTo>
                <a:lnTo>
                  <a:pt x="2" y="154"/>
                </a:lnTo>
                <a:lnTo>
                  <a:pt x="4" y="166"/>
                </a:lnTo>
                <a:lnTo>
                  <a:pt x="10" y="178"/>
                </a:lnTo>
                <a:lnTo>
                  <a:pt x="14" y="190"/>
                </a:lnTo>
                <a:lnTo>
                  <a:pt x="22" y="200"/>
                </a:lnTo>
                <a:lnTo>
                  <a:pt x="36" y="220"/>
                </a:lnTo>
                <a:lnTo>
                  <a:pt x="56" y="234"/>
                </a:lnTo>
                <a:lnTo>
                  <a:pt x="66" y="242"/>
                </a:lnTo>
                <a:lnTo>
                  <a:pt x="78" y="246"/>
                </a:lnTo>
                <a:lnTo>
                  <a:pt x="90" y="250"/>
                </a:lnTo>
                <a:lnTo>
                  <a:pt x="102" y="254"/>
                </a:lnTo>
                <a:lnTo>
                  <a:pt x="114" y="256"/>
                </a:lnTo>
                <a:lnTo>
                  <a:pt x="128" y="256"/>
                </a:lnTo>
                <a:lnTo>
                  <a:pt x="128" y="256"/>
                </a:lnTo>
                <a:lnTo>
                  <a:pt x="140" y="256"/>
                </a:lnTo>
                <a:lnTo>
                  <a:pt x="154" y="254"/>
                </a:lnTo>
                <a:lnTo>
                  <a:pt x="166" y="250"/>
                </a:lnTo>
                <a:lnTo>
                  <a:pt x="178" y="246"/>
                </a:lnTo>
                <a:lnTo>
                  <a:pt x="188" y="242"/>
                </a:lnTo>
                <a:lnTo>
                  <a:pt x="198" y="234"/>
                </a:lnTo>
                <a:lnTo>
                  <a:pt x="218" y="220"/>
                </a:lnTo>
                <a:lnTo>
                  <a:pt x="234" y="200"/>
                </a:lnTo>
                <a:lnTo>
                  <a:pt x="240" y="190"/>
                </a:lnTo>
                <a:lnTo>
                  <a:pt x="246" y="178"/>
                </a:lnTo>
                <a:lnTo>
                  <a:pt x="250" y="166"/>
                </a:lnTo>
                <a:lnTo>
                  <a:pt x="252" y="154"/>
                </a:lnTo>
                <a:lnTo>
                  <a:pt x="254" y="142"/>
                </a:lnTo>
                <a:lnTo>
                  <a:pt x="256" y="128"/>
                </a:lnTo>
                <a:lnTo>
                  <a:pt x="256" y="128"/>
                </a:lnTo>
                <a:lnTo>
                  <a:pt x="254" y="116"/>
                </a:lnTo>
                <a:lnTo>
                  <a:pt x="252" y="102"/>
                </a:lnTo>
                <a:lnTo>
                  <a:pt x="250" y="90"/>
                </a:lnTo>
                <a:lnTo>
                  <a:pt x="246" y="78"/>
                </a:lnTo>
                <a:lnTo>
                  <a:pt x="240" y="68"/>
                </a:lnTo>
                <a:lnTo>
                  <a:pt x="234" y="58"/>
                </a:lnTo>
                <a:lnTo>
                  <a:pt x="218" y="38"/>
                </a:lnTo>
                <a:lnTo>
                  <a:pt x="198" y="22"/>
                </a:lnTo>
                <a:lnTo>
                  <a:pt x="188" y="16"/>
                </a:lnTo>
                <a:lnTo>
                  <a:pt x="178" y="10"/>
                </a:lnTo>
                <a:lnTo>
                  <a:pt x="166" y="6"/>
                </a:lnTo>
                <a:lnTo>
                  <a:pt x="154" y="4"/>
                </a:lnTo>
                <a:lnTo>
                  <a:pt x="140" y="2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154" y="128"/>
                </a:moveTo>
                <a:lnTo>
                  <a:pt x="136" y="128"/>
                </a:lnTo>
                <a:lnTo>
                  <a:pt x="136" y="128"/>
                </a:lnTo>
                <a:lnTo>
                  <a:pt x="136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28"/>
                </a:lnTo>
                <a:lnTo>
                  <a:pt x="98" y="128"/>
                </a:lnTo>
                <a:lnTo>
                  <a:pt x="98" y="106"/>
                </a:lnTo>
                <a:lnTo>
                  <a:pt x="110" y="106"/>
                </a:lnTo>
                <a:lnTo>
                  <a:pt x="110" y="92"/>
                </a:lnTo>
                <a:lnTo>
                  <a:pt x="110" y="92"/>
                </a:lnTo>
                <a:lnTo>
                  <a:pt x="112" y="82"/>
                </a:lnTo>
                <a:lnTo>
                  <a:pt x="116" y="74"/>
                </a:lnTo>
                <a:lnTo>
                  <a:pt x="118" y="70"/>
                </a:lnTo>
                <a:lnTo>
                  <a:pt x="124" y="68"/>
                </a:lnTo>
                <a:lnTo>
                  <a:pt x="130" y="66"/>
                </a:lnTo>
                <a:lnTo>
                  <a:pt x="136" y="64"/>
                </a:lnTo>
                <a:lnTo>
                  <a:pt x="156" y="64"/>
                </a:lnTo>
                <a:lnTo>
                  <a:pt x="156" y="86"/>
                </a:lnTo>
                <a:lnTo>
                  <a:pt x="156" y="86"/>
                </a:lnTo>
                <a:lnTo>
                  <a:pt x="142" y="86"/>
                </a:lnTo>
                <a:lnTo>
                  <a:pt x="142" y="86"/>
                </a:lnTo>
                <a:lnTo>
                  <a:pt x="138" y="88"/>
                </a:lnTo>
                <a:lnTo>
                  <a:pt x="138" y="90"/>
                </a:lnTo>
                <a:lnTo>
                  <a:pt x="136" y="92"/>
                </a:lnTo>
                <a:lnTo>
                  <a:pt x="136" y="106"/>
                </a:lnTo>
                <a:lnTo>
                  <a:pt x="156" y="106"/>
                </a:lnTo>
                <a:lnTo>
                  <a:pt x="154" y="128"/>
                </a:lnTo>
                <a:close/>
              </a:path>
            </a:pathLst>
          </a:custGeom>
          <a:solidFill>
            <a:srgbClr val="366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Helvetica"/>
              <a:sym typeface="Arial"/>
            </a:endParaRPr>
          </a:p>
        </p:txBody>
      </p:sp>
      <p:sp>
        <p:nvSpPr>
          <p:cNvPr id="15" name="Freeform 580">
            <a:extLst>
              <a:ext uri="{FF2B5EF4-FFF2-40B4-BE49-F238E27FC236}">
                <a16:creationId xmlns:a16="http://schemas.microsoft.com/office/drawing/2014/main" id="{44BEC0BD-D9E5-441D-B53A-C8AAD25D0452}"/>
              </a:ext>
            </a:extLst>
          </p:cNvPr>
          <p:cNvSpPr>
            <a:spLocks noEditPoints="1"/>
          </p:cNvSpPr>
          <p:nvPr/>
        </p:nvSpPr>
        <p:spPr bwMode="auto">
          <a:xfrm>
            <a:off x="4031503" y="3087479"/>
            <a:ext cx="630278" cy="630278"/>
          </a:xfrm>
          <a:custGeom>
            <a:avLst/>
            <a:gdLst>
              <a:gd name="T0" fmla="*/ 114 w 256"/>
              <a:gd name="T1" fmla="*/ 2 h 256"/>
              <a:gd name="T2" fmla="*/ 78 w 256"/>
              <a:gd name="T3" fmla="*/ 10 h 256"/>
              <a:gd name="T4" fmla="*/ 38 w 256"/>
              <a:gd name="T5" fmla="*/ 38 h 256"/>
              <a:gd name="T6" fmla="*/ 10 w 256"/>
              <a:gd name="T7" fmla="*/ 78 h 256"/>
              <a:gd name="T8" fmla="*/ 0 w 256"/>
              <a:gd name="T9" fmla="*/ 116 h 256"/>
              <a:gd name="T10" fmla="*/ 0 w 256"/>
              <a:gd name="T11" fmla="*/ 142 h 256"/>
              <a:gd name="T12" fmla="*/ 10 w 256"/>
              <a:gd name="T13" fmla="*/ 178 h 256"/>
              <a:gd name="T14" fmla="*/ 38 w 256"/>
              <a:gd name="T15" fmla="*/ 220 h 256"/>
              <a:gd name="T16" fmla="*/ 78 w 256"/>
              <a:gd name="T17" fmla="*/ 246 h 256"/>
              <a:gd name="T18" fmla="*/ 114 w 256"/>
              <a:gd name="T19" fmla="*/ 256 h 256"/>
              <a:gd name="T20" fmla="*/ 140 w 256"/>
              <a:gd name="T21" fmla="*/ 256 h 256"/>
              <a:gd name="T22" fmla="*/ 178 w 256"/>
              <a:gd name="T23" fmla="*/ 246 h 256"/>
              <a:gd name="T24" fmla="*/ 218 w 256"/>
              <a:gd name="T25" fmla="*/ 220 h 256"/>
              <a:gd name="T26" fmla="*/ 246 w 256"/>
              <a:gd name="T27" fmla="*/ 178 h 256"/>
              <a:gd name="T28" fmla="*/ 256 w 256"/>
              <a:gd name="T29" fmla="*/ 142 h 256"/>
              <a:gd name="T30" fmla="*/ 256 w 256"/>
              <a:gd name="T31" fmla="*/ 116 h 256"/>
              <a:gd name="T32" fmla="*/ 246 w 256"/>
              <a:gd name="T33" fmla="*/ 78 h 256"/>
              <a:gd name="T34" fmla="*/ 218 w 256"/>
              <a:gd name="T35" fmla="*/ 38 h 256"/>
              <a:gd name="T36" fmla="*/ 178 w 256"/>
              <a:gd name="T37" fmla="*/ 10 h 256"/>
              <a:gd name="T38" fmla="*/ 140 w 256"/>
              <a:gd name="T39" fmla="*/ 2 h 256"/>
              <a:gd name="T40" fmla="*/ 178 w 256"/>
              <a:gd name="T41" fmla="*/ 102 h 256"/>
              <a:gd name="T42" fmla="*/ 178 w 256"/>
              <a:gd name="T43" fmla="*/ 106 h 256"/>
              <a:gd name="T44" fmla="*/ 168 w 256"/>
              <a:gd name="T45" fmla="*/ 144 h 256"/>
              <a:gd name="T46" fmla="*/ 136 w 256"/>
              <a:gd name="T47" fmla="*/ 174 h 256"/>
              <a:gd name="T48" fmla="*/ 104 w 256"/>
              <a:gd name="T49" fmla="*/ 180 h 256"/>
              <a:gd name="T50" fmla="*/ 72 w 256"/>
              <a:gd name="T51" fmla="*/ 174 h 256"/>
              <a:gd name="T52" fmla="*/ 70 w 256"/>
              <a:gd name="T53" fmla="*/ 170 h 256"/>
              <a:gd name="T54" fmla="*/ 88 w 256"/>
              <a:gd name="T55" fmla="*/ 166 h 256"/>
              <a:gd name="T56" fmla="*/ 102 w 256"/>
              <a:gd name="T57" fmla="*/ 158 h 256"/>
              <a:gd name="T58" fmla="*/ 82 w 256"/>
              <a:gd name="T59" fmla="*/ 148 h 256"/>
              <a:gd name="T60" fmla="*/ 82 w 256"/>
              <a:gd name="T61" fmla="*/ 140 h 256"/>
              <a:gd name="T62" fmla="*/ 90 w 256"/>
              <a:gd name="T63" fmla="*/ 140 h 256"/>
              <a:gd name="T64" fmla="*/ 70 w 256"/>
              <a:gd name="T65" fmla="*/ 122 h 256"/>
              <a:gd name="T66" fmla="*/ 68 w 256"/>
              <a:gd name="T67" fmla="*/ 114 h 256"/>
              <a:gd name="T68" fmla="*/ 80 w 256"/>
              <a:gd name="T69" fmla="*/ 116 h 256"/>
              <a:gd name="T70" fmla="*/ 72 w 256"/>
              <a:gd name="T71" fmla="*/ 108 h 256"/>
              <a:gd name="T72" fmla="*/ 70 w 256"/>
              <a:gd name="T73" fmla="*/ 94 h 256"/>
              <a:gd name="T74" fmla="*/ 72 w 256"/>
              <a:gd name="T75" fmla="*/ 82 h 256"/>
              <a:gd name="T76" fmla="*/ 110 w 256"/>
              <a:gd name="T77" fmla="*/ 106 h 256"/>
              <a:gd name="T78" fmla="*/ 126 w 256"/>
              <a:gd name="T79" fmla="*/ 102 h 256"/>
              <a:gd name="T80" fmla="*/ 134 w 256"/>
              <a:gd name="T81" fmla="*/ 84 h 256"/>
              <a:gd name="T82" fmla="*/ 152 w 256"/>
              <a:gd name="T83" fmla="*/ 76 h 256"/>
              <a:gd name="T84" fmla="*/ 172 w 256"/>
              <a:gd name="T85" fmla="*/ 84 h 256"/>
              <a:gd name="T86" fmla="*/ 188 w 256"/>
              <a:gd name="T87" fmla="*/ 78 h 256"/>
              <a:gd name="T88" fmla="*/ 176 w 256"/>
              <a:gd name="T89" fmla="*/ 94 h 256"/>
              <a:gd name="T90" fmla="*/ 186 w 256"/>
              <a:gd name="T91" fmla="*/ 9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6" h="256">
                <a:moveTo>
                  <a:pt x="128" y="0"/>
                </a:moveTo>
                <a:lnTo>
                  <a:pt x="128" y="0"/>
                </a:lnTo>
                <a:lnTo>
                  <a:pt x="114" y="2"/>
                </a:lnTo>
                <a:lnTo>
                  <a:pt x="102" y="4"/>
                </a:lnTo>
                <a:lnTo>
                  <a:pt x="90" y="6"/>
                </a:lnTo>
                <a:lnTo>
                  <a:pt x="78" y="10"/>
                </a:lnTo>
                <a:lnTo>
                  <a:pt x="66" y="16"/>
                </a:lnTo>
                <a:lnTo>
                  <a:pt x="56" y="22"/>
                </a:lnTo>
                <a:lnTo>
                  <a:pt x="38" y="38"/>
                </a:lnTo>
                <a:lnTo>
                  <a:pt x="22" y="58"/>
                </a:lnTo>
                <a:lnTo>
                  <a:pt x="16" y="68"/>
                </a:lnTo>
                <a:lnTo>
                  <a:pt x="10" y="78"/>
                </a:lnTo>
                <a:lnTo>
                  <a:pt x="6" y="90"/>
                </a:lnTo>
                <a:lnTo>
                  <a:pt x="2" y="102"/>
                </a:lnTo>
                <a:lnTo>
                  <a:pt x="0" y="116"/>
                </a:lnTo>
                <a:lnTo>
                  <a:pt x="0" y="128"/>
                </a:lnTo>
                <a:lnTo>
                  <a:pt x="0" y="128"/>
                </a:lnTo>
                <a:lnTo>
                  <a:pt x="0" y="142"/>
                </a:lnTo>
                <a:lnTo>
                  <a:pt x="2" y="154"/>
                </a:lnTo>
                <a:lnTo>
                  <a:pt x="6" y="166"/>
                </a:lnTo>
                <a:lnTo>
                  <a:pt x="10" y="178"/>
                </a:lnTo>
                <a:lnTo>
                  <a:pt x="16" y="190"/>
                </a:lnTo>
                <a:lnTo>
                  <a:pt x="22" y="200"/>
                </a:lnTo>
                <a:lnTo>
                  <a:pt x="38" y="220"/>
                </a:lnTo>
                <a:lnTo>
                  <a:pt x="56" y="234"/>
                </a:lnTo>
                <a:lnTo>
                  <a:pt x="66" y="242"/>
                </a:lnTo>
                <a:lnTo>
                  <a:pt x="78" y="246"/>
                </a:lnTo>
                <a:lnTo>
                  <a:pt x="90" y="250"/>
                </a:lnTo>
                <a:lnTo>
                  <a:pt x="102" y="254"/>
                </a:lnTo>
                <a:lnTo>
                  <a:pt x="114" y="256"/>
                </a:lnTo>
                <a:lnTo>
                  <a:pt x="128" y="256"/>
                </a:lnTo>
                <a:lnTo>
                  <a:pt x="128" y="256"/>
                </a:lnTo>
                <a:lnTo>
                  <a:pt x="140" y="256"/>
                </a:lnTo>
                <a:lnTo>
                  <a:pt x="154" y="254"/>
                </a:lnTo>
                <a:lnTo>
                  <a:pt x="166" y="250"/>
                </a:lnTo>
                <a:lnTo>
                  <a:pt x="178" y="246"/>
                </a:lnTo>
                <a:lnTo>
                  <a:pt x="188" y="242"/>
                </a:lnTo>
                <a:lnTo>
                  <a:pt x="200" y="234"/>
                </a:lnTo>
                <a:lnTo>
                  <a:pt x="218" y="220"/>
                </a:lnTo>
                <a:lnTo>
                  <a:pt x="234" y="200"/>
                </a:lnTo>
                <a:lnTo>
                  <a:pt x="240" y="190"/>
                </a:lnTo>
                <a:lnTo>
                  <a:pt x="246" y="178"/>
                </a:lnTo>
                <a:lnTo>
                  <a:pt x="250" y="166"/>
                </a:lnTo>
                <a:lnTo>
                  <a:pt x="254" y="154"/>
                </a:lnTo>
                <a:lnTo>
                  <a:pt x="256" y="142"/>
                </a:lnTo>
                <a:lnTo>
                  <a:pt x="256" y="128"/>
                </a:lnTo>
                <a:lnTo>
                  <a:pt x="256" y="128"/>
                </a:lnTo>
                <a:lnTo>
                  <a:pt x="256" y="116"/>
                </a:lnTo>
                <a:lnTo>
                  <a:pt x="254" y="102"/>
                </a:lnTo>
                <a:lnTo>
                  <a:pt x="250" y="90"/>
                </a:lnTo>
                <a:lnTo>
                  <a:pt x="246" y="78"/>
                </a:lnTo>
                <a:lnTo>
                  <a:pt x="240" y="68"/>
                </a:lnTo>
                <a:lnTo>
                  <a:pt x="234" y="58"/>
                </a:lnTo>
                <a:lnTo>
                  <a:pt x="218" y="38"/>
                </a:lnTo>
                <a:lnTo>
                  <a:pt x="200" y="22"/>
                </a:lnTo>
                <a:lnTo>
                  <a:pt x="188" y="16"/>
                </a:lnTo>
                <a:lnTo>
                  <a:pt x="178" y="10"/>
                </a:lnTo>
                <a:lnTo>
                  <a:pt x="166" y="6"/>
                </a:lnTo>
                <a:lnTo>
                  <a:pt x="154" y="4"/>
                </a:lnTo>
                <a:lnTo>
                  <a:pt x="140" y="2"/>
                </a:lnTo>
                <a:lnTo>
                  <a:pt x="128" y="0"/>
                </a:lnTo>
                <a:lnTo>
                  <a:pt x="128" y="0"/>
                </a:lnTo>
                <a:close/>
                <a:moveTo>
                  <a:pt x="178" y="102"/>
                </a:moveTo>
                <a:lnTo>
                  <a:pt x="178" y="102"/>
                </a:lnTo>
                <a:lnTo>
                  <a:pt x="178" y="106"/>
                </a:lnTo>
                <a:lnTo>
                  <a:pt x="178" y="106"/>
                </a:lnTo>
                <a:lnTo>
                  <a:pt x="178" y="120"/>
                </a:lnTo>
                <a:lnTo>
                  <a:pt x="174" y="132"/>
                </a:lnTo>
                <a:lnTo>
                  <a:pt x="168" y="144"/>
                </a:lnTo>
                <a:lnTo>
                  <a:pt x="160" y="156"/>
                </a:lnTo>
                <a:lnTo>
                  <a:pt x="148" y="166"/>
                </a:lnTo>
                <a:lnTo>
                  <a:pt x="136" y="174"/>
                </a:lnTo>
                <a:lnTo>
                  <a:pt x="122" y="178"/>
                </a:lnTo>
                <a:lnTo>
                  <a:pt x="104" y="180"/>
                </a:lnTo>
                <a:lnTo>
                  <a:pt x="104" y="180"/>
                </a:lnTo>
                <a:lnTo>
                  <a:pt x="94" y="180"/>
                </a:lnTo>
                <a:lnTo>
                  <a:pt x="82" y="178"/>
                </a:lnTo>
                <a:lnTo>
                  <a:pt x="72" y="174"/>
                </a:lnTo>
                <a:lnTo>
                  <a:pt x="64" y="168"/>
                </a:lnTo>
                <a:lnTo>
                  <a:pt x="64" y="168"/>
                </a:lnTo>
                <a:lnTo>
                  <a:pt x="70" y="170"/>
                </a:lnTo>
                <a:lnTo>
                  <a:pt x="70" y="170"/>
                </a:lnTo>
                <a:lnTo>
                  <a:pt x="78" y="168"/>
                </a:lnTo>
                <a:lnTo>
                  <a:pt x="88" y="166"/>
                </a:lnTo>
                <a:lnTo>
                  <a:pt x="96" y="162"/>
                </a:lnTo>
                <a:lnTo>
                  <a:pt x="102" y="158"/>
                </a:lnTo>
                <a:lnTo>
                  <a:pt x="102" y="158"/>
                </a:lnTo>
                <a:lnTo>
                  <a:pt x="94" y="156"/>
                </a:lnTo>
                <a:lnTo>
                  <a:pt x="88" y="152"/>
                </a:lnTo>
                <a:lnTo>
                  <a:pt x="82" y="148"/>
                </a:lnTo>
                <a:lnTo>
                  <a:pt x="78" y="140"/>
                </a:lnTo>
                <a:lnTo>
                  <a:pt x="78" y="140"/>
                </a:lnTo>
                <a:lnTo>
                  <a:pt x="82" y="140"/>
                </a:lnTo>
                <a:lnTo>
                  <a:pt x="82" y="140"/>
                </a:lnTo>
                <a:lnTo>
                  <a:pt x="90" y="140"/>
                </a:lnTo>
                <a:lnTo>
                  <a:pt x="90" y="140"/>
                </a:lnTo>
                <a:lnTo>
                  <a:pt x="82" y="136"/>
                </a:lnTo>
                <a:lnTo>
                  <a:pt x="74" y="130"/>
                </a:lnTo>
                <a:lnTo>
                  <a:pt x="70" y="122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68" y="114"/>
                </a:lnTo>
                <a:lnTo>
                  <a:pt x="74" y="116"/>
                </a:lnTo>
                <a:lnTo>
                  <a:pt x="80" y="116"/>
                </a:lnTo>
                <a:lnTo>
                  <a:pt x="80" y="116"/>
                </a:lnTo>
                <a:lnTo>
                  <a:pt x="76" y="112"/>
                </a:lnTo>
                <a:lnTo>
                  <a:pt x="72" y="108"/>
                </a:lnTo>
                <a:lnTo>
                  <a:pt x="70" y="102"/>
                </a:lnTo>
                <a:lnTo>
                  <a:pt x="70" y="94"/>
                </a:lnTo>
                <a:lnTo>
                  <a:pt x="70" y="94"/>
                </a:lnTo>
                <a:lnTo>
                  <a:pt x="70" y="88"/>
                </a:lnTo>
                <a:lnTo>
                  <a:pt x="72" y="82"/>
                </a:lnTo>
                <a:lnTo>
                  <a:pt x="72" y="82"/>
                </a:lnTo>
                <a:lnTo>
                  <a:pt x="84" y="92"/>
                </a:lnTo>
                <a:lnTo>
                  <a:pt x="96" y="100"/>
                </a:lnTo>
                <a:lnTo>
                  <a:pt x="110" y="106"/>
                </a:lnTo>
                <a:lnTo>
                  <a:pt x="126" y="108"/>
                </a:lnTo>
                <a:lnTo>
                  <a:pt x="126" y="108"/>
                </a:lnTo>
                <a:lnTo>
                  <a:pt x="126" y="102"/>
                </a:lnTo>
                <a:lnTo>
                  <a:pt x="126" y="102"/>
                </a:lnTo>
                <a:lnTo>
                  <a:pt x="128" y="92"/>
                </a:lnTo>
                <a:lnTo>
                  <a:pt x="134" y="84"/>
                </a:lnTo>
                <a:lnTo>
                  <a:pt x="142" y="78"/>
                </a:lnTo>
                <a:lnTo>
                  <a:pt x="152" y="76"/>
                </a:lnTo>
                <a:lnTo>
                  <a:pt x="152" y="76"/>
                </a:lnTo>
                <a:lnTo>
                  <a:pt x="162" y="78"/>
                </a:lnTo>
                <a:lnTo>
                  <a:pt x="172" y="84"/>
                </a:lnTo>
                <a:lnTo>
                  <a:pt x="172" y="84"/>
                </a:lnTo>
                <a:lnTo>
                  <a:pt x="180" y="82"/>
                </a:lnTo>
                <a:lnTo>
                  <a:pt x="188" y="78"/>
                </a:lnTo>
                <a:lnTo>
                  <a:pt x="188" y="78"/>
                </a:lnTo>
                <a:lnTo>
                  <a:pt x="184" y="86"/>
                </a:lnTo>
                <a:lnTo>
                  <a:pt x="176" y="94"/>
                </a:lnTo>
                <a:lnTo>
                  <a:pt x="176" y="94"/>
                </a:lnTo>
                <a:lnTo>
                  <a:pt x="192" y="90"/>
                </a:lnTo>
                <a:lnTo>
                  <a:pt x="192" y="90"/>
                </a:lnTo>
                <a:lnTo>
                  <a:pt x="186" y="96"/>
                </a:lnTo>
                <a:lnTo>
                  <a:pt x="178" y="102"/>
                </a:lnTo>
                <a:lnTo>
                  <a:pt x="178" y="102"/>
                </a:lnTo>
                <a:close/>
              </a:path>
            </a:pathLst>
          </a:custGeom>
          <a:solidFill>
            <a:srgbClr val="2C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Helvetica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E02793-9942-43A4-A12E-4C73D16D8F1A}"/>
              </a:ext>
            </a:extLst>
          </p:cNvPr>
          <p:cNvGrpSpPr/>
          <p:nvPr/>
        </p:nvGrpSpPr>
        <p:grpSpPr>
          <a:xfrm>
            <a:off x="4856011" y="3084677"/>
            <a:ext cx="630278" cy="630278"/>
            <a:chOff x="5190985" y="3084677"/>
            <a:chExt cx="630278" cy="630278"/>
          </a:xfrm>
        </p:grpSpPr>
        <p:sp>
          <p:nvSpPr>
            <p:cNvPr id="23" name="Freeform 601">
              <a:extLst>
                <a:ext uri="{FF2B5EF4-FFF2-40B4-BE49-F238E27FC236}">
                  <a16:creationId xmlns:a16="http://schemas.microsoft.com/office/drawing/2014/main" id="{88D9229D-CFAA-4532-9E38-4D07CA47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275" y="3291487"/>
              <a:ext cx="14773" cy="64012"/>
            </a:xfrm>
            <a:custGeom>
              <a:avLst/>
              <a:gdLst>
                <a:gd name="T0" fmla="*/ 4 w 6"/>
                <a:gd name="T1" fmla="*/ 26 h 26"/>
                <a:gd name="T2" fmla="*/ 4 w 6"/>
                <a:gd name="T3" fmla="*/ 26 h 26"/>
                <a:gd name="T4" fmla="*/ 6 w 6"/>
                <a:gd name="T5" fmla="*/ 24 h 26"/>
                <a:gd name="T6" fmla="*/ 6 w 6"/>
                <a:gd name="T7" fmla="*/ 24 h 26"/>
                <a:gd name="T8" fmla="*/ 6 w 6"/>
                <a:gd name="T9" fmla="*/ 22 h 26"/>
                <a:gd name="T10" fmla="*/ 6 w 6"/>
                <a:gd name="T11" fmla="*/ 2 h 26"/>
                <a:gd name="T12" fmla="*/ 6 w 6"/>
                <a:gd name="T13" fmla="*/ 2 h 26"/>
                <a:gd name="T14" fmla="*/ 6 w 6"/>
                <a:gd name="T15" fmla="*/ 0 h 26"/>
                <a:gd name="T16" fmla="*/ 6 w 6"/>
                <a:gd name="T17" fmla="*/ 0 h 26"/>
                <a:gd name="T18" fmla="*/ 4 w 6"/>
                <a:gd name="T19" fmla="*/ 0 h 26"/>
                <a:gd name="T20" fmla="*/ 4 w 6"/>
                <a:gd name="T21" fmla="*/ 0 h 26"/>
                <a:gd name="T22" fmla="*/ 0 w 6"/>
                <a:gd name="T23" fmla="*/ 0 h 26"/>
                <a:gd name="T24" fmla="*/ 0 w 6"/>
                <a:gd name="T25" fmla="*/ 0 h 26"/>
                <a:gd name="T26" fmla="*/ 0 w 6"/>
                <a:gd name="T27" fmla="*/ 2 h 26"/>
                <a:gd name="T28" fmla="*/ 0 w 6"/>
                <a:gd name="T29" fmla="*/ 22 h 26"/>
                <a:gd name="T30" fmla="*/ 0 w 6"/>
                <a:gd name="T31" fmla="*/ 22 h 26"/>
                <a:gd name="T32" fmla="*/ 0 w 6"/>
                <a:gd name="T33" fmla="*/ 24 h 26"/>
                <a:gd name="T34" fmla="*/ 0 w 6"/>
                <a:gd name="T35" fmla="*/ 24 h 26"/>
                <a:gd name="T36" fmla="*/ 4 w 6"/>
                <a:gd name="T37" fmla="*/ 26 h 26"/>
                <a:gd name="T38" fmla="*/ 4 w 6"/>
                <a:gd name="T3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26">
                  <a:moveTo>
                    <a:pt x="4" y="26"/>
                  </a:moveTo>
                  <a:lnTo>
                    <a:pt x="4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EE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16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602">
              <a:extLst>
                <a:ext uri="{FF2B5EF4-FFF2-40B4-BE49-F238E27FC236}">
                  <a16:creationId xmlns:a16="http://schemas.microsoft.com/office/drawing/2014/main" id="{7D85DAAE-B2D6-4939-8F70-E9289BAC1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1048" y="3414588"/>
              <a:ext cx="49241" cy="108329"/>
            </a:xfrm>
            <a:custGeom>
              <a:avLst/>
              <a:gdLst>
                <a:gd name="T0" fmla="*/ 14 w 20"/>
                <a:gd name="T1" fmla="*/ 12 h 44"/>
                <a:gd name="T2" fmla="*/ 14 w 20"/>
                <a:gd name="T3" fmla="*/ 12 h 44"/>
                <a:gd name="T4" fmla="*/ 10 w 20"/>
                <a:gd name="T5" fmla="*/ 12 h 44"/>
                <a:gd name="T6" fmla="*/ 10 w 20"/>
                <a:gd name="T7" fmla="*/ 12 h 44"/>
                <a:gd name="T8" fmla="*/ 8 w 20"/>
                <a:gd name="T9" fmla="*/ 14 h 44"/>
                <a:gd name="T10" fmla="*/ 8 w 20"/>
                <a:gd name="T11" fmla="*/ 0 h 44"/>
                <a:gd name="T12" fmla="*/ 0 w 20"/>
                <a:gd name="T13" fmla="*/ 0 h 44"/>
                <a:gd name="T14" fmla="*/ 0 w 20"/>
                <a:gd name="T15" fmla="*/ 44 h 44"/>
                <a:gd name="T16" fmla="*/ 8 w 20"/>
                <a:gd name="T17" fmla="*/ 44 h 44"/>
                <a:gd name="T18" fmla="*/ 8 w 20"/>
                <a:gd name="T19" fmla="*/ 42 h 44"/>
                <a:gd name="T20" fmla="*/ 8 w 20"/>
                <a:gd name="T21" fmla="*/ 42 h 44"/>
                <a:gd name="T22" fmla="*/ 10 w 20"/>
                <a:gd name="T23" fmla="*/ 44 h 44"/>
                <a:gd name="T24" fmla="*/ 10 w 20"/>
                <a:gd name="T25" fmla="*/ 44 h 44"/>
                <a:gd name="T26" fmla="*/ 14 w 20"/>
                <a:gd name="T27" fmla="*/ 44 h 44"/>
                <a:gd name="T28" fmla="*/ 14 w 20"/>
                <a:gd name="T29" fmla="*/ 44 h 44"/>
                <a:gd name="T30" fmla="*/ 18 w 20"/>
                <a:gd name="T31" fmla="*/ 42 h 44"/>
                <a:gd name="T32" fmla="*/ 18 w 20"/>
                <a:gd name="T33" fmla="*/ 42 h 44"/>
                <a:gd name="T34" fmla="*/ 20 w 20"/>
                <a:gd name="T35" fmla="*/ 38 h 44"/>
                <a:gd name="T36" fmla="*/ 20 w 20"/>
                <a:gd name="T37" fmla="*/ 20 h 44"/>
                <a:gd name="T38" fmla="*/ 20 w 20"/>
                <a:gd name="T39" fmla="*/ 20 h 44"/>
                <a:gd name="T40" fmla="*/ 18 w 20"/>
                <a:gd name="T41" fmla="*/ 14 h 44"/>
                <a:gd name="T42" fmla="*/ 18 w 20"/>
                <a:gd name="T43" fmla="*/ 14 h 44"/>
                <a:gd name="T44" fmla="*/ 16 w 20"/>
                <a:gd name="T45" fmla="*/ 12 h 44"/>
                <a:gd name="T46" fmla="*/ 14 w 20"/>
                <a:gd name="T47" fmla="*/ 12 h 44"/>
                <a:gd name="T48" fmla="*/ 14 w 20"/>
                <a:gd name="T49" fmla="*/ 12 h 44"/>
                <a:gd name="T50" fmla="*/ 12 w 20"/>
                <a:gd name="T51" fmla="*/ 36 h 44"/>
                <a:gd name="T52" fmla="*/ 12 w 20"/>
                <a:gd name="T53" fmla="*/ 36 h 44"/>
                <a:gd name="T54" fmla="*/ 12 w 20"/>
                <a:gd name="T55" fmla="*/ 38 h 44"/>
                <a:gd name="T56" fmla="*/ 12 w 20"/>
                <a:gd name="T57" fmla="*/ 38 h 44"/>
                <a:gd name="T58" fmla="*/ 10 w 20"/>
                <a:gd name="T59" fmla="*/ 40 h 44"/>
                <a:gd name="T60" fmla="*/ 10 w 20"/>
                <a:gd name="T61" fmla="*/ 40 h 44"/>
                <a:gd name="T62" fmla="*/ 10 w 20"/>
                <a:gd name="T63" fmla="*/ 38 h 44"/>
                <a:gd name="T64" fmla="*/ 10 w 20"/>
                <a:gd name="T65" fmla="*/ 38 h 44"/>
                <a:gd name="T66" fmla="*/ 8 w 20"/>
                <a:gd name="T67" fmla="*/ 38 h 44"/>
                <a:gd name="T68" fmla="*/ 8 w 20"/>
                <a:gd name="T69" fmla="*/ 18 h 44"/>
                <a:gd name="T70" fmla="*/ 8 w 20"/>
                <a:gd name="T71" fmla="*/ 18 h 44"/>
                <a:gd name="T72" fmla="*/ 8 w 20"/>
                <a:gd name="T73" fmla="*/ 16 h 44"/>
                <a:gd name="T74" fmla="*/ 8 w 20"/>
                <a:gd name="T75" fmla="*/ 16 h 44"/>
                <a:gd name="T76" fmla="*/ 10 w 20"/>
                <a:gd name="T77" fmla="*/ 16 h 44"/>
                <a:gd name="T78" fmla="*/ 10 w 20"/>
                <a:gd name="T79" fmla="*/ 16 h 44"/>
                <a:gd name="T80" fmla="*/ 12 w 20"/>
                <a:gd name="T81" fmla="*/ 18 h 44"/>
                <a:gd name="T82" fmla="*/ 12 w 20"/>
                <a:gd name="T83" fmla="*/ 18 h 44"/>
                <a:gd name="T84" fmla="*/ 12 w 20"/>
                <a:gd name="T85" fmla="*/ 20 h 44"/>
                <a:gd name="T86" fmla="*/ 12 w 20"/>
                <a:gd name="T8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44">
                  <a:moveTo>
                    <a:pt x="14" y="12"/>
                  </a:move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2"/>
                  </a:lnTo>
                  <a:close/>
                  <a:moveTo>
                    <a:pt x="12" y="36"/>
                  </a:move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EE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16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603">
              <a:extLst>
                <a:ext uri="{FF2B5EF4-FFF2-40B4-BE49-F238E27FC236}">
                  <a16:creationId xmlns:a16="http://schemas.microsoft.com/office/drawing/2014/main" id="{85D6D370-1C1D-44B5-996B-24C1DB774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871" y="3414588"/>
              <a:ext cx="54164" cy="108329"/>
            </a:xfrm>
            <a:custGeom>
              <a:avLst/>
              <a:gdLst>
                <a:gd name="T0" fmla="*/ 0 w 22"/>
                <a:gd name="T1" fmla="*/ 6 h 44"/>
                <a:gd name="T2" fmla="*/ 8 w 22"/>
                <a:gd name="T3" fmla="*/ 6 h 44"/>
                <a:gd name="T4" fmla="*/ 8 w 22"/>
                <a:gd name="T5" fmla="*/ 44 h 44"/>
                <a:gd name="T6" fmla="*/ 16 w 22"/>
                <a:gd name="T7" fmla="*/ 44 h 44"/>
                <a:gd name="T8" fmla="*/ 16 w 22"/>
                <a:gd name="T9" fmla="*/ 6 h 44"/>
                <a:gd name="T10" fmla="*/ 22 w 22"/>
                <a:gd name="T11" fmla="*/ 6 h 44"/>
                <a:gd name="T12" fmla="*/ 22 w 22"/>
                <a:gd name="T13" fmla="*/ 0 h 44"/>
                <a:gd name="T14" fmla="*/ 0 w 22"/>
                <a:gd name="T15" fmla="*/ 0 h 44"/>
                <a:gd name="T16" fmla="*/ 0 w 22"/>
                <a:gd name="T17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4">
                  <a:moveTo>
                    <a:pt x="0" y="6"/>
                  </a:moveTo>
                  <a:lnTo>
                    <a:pt x="8" y="6"/>
                  </a:lnTo>
                  <a:lnTo>
                    <a:pt x="8" y="44"/>
                  </a:lnTo>
                  <a:lnTo>
                    <a:pt x="16" y="44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16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604">
              <a:extLst>
                <a:ext uri="{FF2B5EF4-FFF2-40B4-BE49-F238E27FC236}">
                  <a16:creationId xmlns:a16="http://schemas.microsoft.com/office/drawing/2014/main" id="{49D2F17A-8C30-487E-B2A1-2163649EB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884" y="3444132"/>
              <a:ext cx="44316" cy="78785"/>
            </a:xfrm>
            <a:custGeom>
              <a:avLst/>
              <a:gdLst>
                <a:gd name="T0" fmla="*/ 12 w 18"/>
                <a:gd name="T1" fmla="*/ 24 h 32"/>
                <a:gd name="T2" fmla="*/ 12 w 18"/>
                <a:gd name="T3" fmla="*/ 24 h 32"/>
                <a:gd name="T4" fmla="*/ 10 w 18"/>
                <a:gd name="T5" fmla="*/ 26 h 32"/>
                <a:gd name="T6" fmla="*/ 10 w 18"/>
                <a:gd name="T7" fmla="*/ 26 h 32"/>
                <a:gd name="T8" fmla="*/ 8 w 18"/>
                <a:gd name="T9" fmla="*/ 26 h 32"/>
                <a:gd name="T10" fmla="*/ 8 w 18"/>
                <a:gd name="T11" fmla="*/ 26 h 32"/>
                <a:gd name="T12" fmla="*/ 6 w 18"/>
                <a:gd name="T13" fmla="*/ 26 h 32"/>
                <a:gd name="T14" fmla="*/ 6 w 18"/>
                <a:gd name="T15" fmla="*/ 26 h 32"/>
                <a:gd name="T16" fmla="*/ 6 w 18"/>
                <a:gd name="T17" fmla="*/ 24 h 32"/>
                <a:gd name="T18" fmla="*/ 6 w 18"/>
                <a:gd name="T19" fmla="*/ 0 h 32"/>
                <a:gd name="T20" fmla="*/ 0 w 18"/>
                <a:gd name="T21" fmla="*/ 0 h 32"/>
                <a:gd name="T22" fmla="*/ 0 w 18"/>
                <a:gd name="T23" fmla="*/ 26 h 32"/>
                <a:gd name="T24" fmla="*/ 0 w 18"/>
                <a:gd name="T25" fmla="*/ 26 h 32"/>
                <a:gd name="T26" fmla="*/ 0 w 18"/>
                <a:gd name="T27" fmla="*/ 30 h 32"/>
                <a:gd name="T28" fmla="*/ 0 w 18"/>
                <a:gd name="T29" fmla="*/ 30 h 32"/>
                <a:gd name="T30" fmla="*/ 4 w 18"/>
                <a:gd name="T31" fmla="*/ 32 h 32"/>
                <a:gd name="T32" fmla="*/ 4 w 18"/>
                <a:gd name="T33" fmla="*/ 32 h 32"/>
                <a:gd name="T34" fmla="*/ 8 w 18"/>
                <a:gd name="T35" fmla="*/ 32 h 32"/>
                <a:gd name="T36" fmla="*/ 8 w 18"/>
                <a:gd name="T37" fmla="*/ 32 h 32"/>
                <a:gd name="T38" fmla="*/ 12 w 18"/>
                <a:gd name="T39" fmla="*/ 28 h 32"/>
                <a:gd name="T40" fmla="*/ 12 w 18"/>
                <a:gd name="T41" fmla="*/ 32 h 32"/>
                <a:gd name="T42" fmla="*/ 18 w 18"/>
                <a:gd name="T43" fmla="*/ 32 h 32"/>
                <a:gd name="T44" fmla="*/ 18 w 18"/>
                <a:gd name="T45" fmla="*/ 0 h 32"/>
                <a:gd name="T46" fmla="*/ 12 w 18"/>
                <a:gd name="T47" fmla="*/ 0 h 32"/>
                <a:gd name="T48" fmla="*/ 12 w 18"/>
                <a:gd name="T4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32">
                  <a:moveTo>
                    <a:pt x="12" y="24"/>
                  </a:move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8" y="3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EE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16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605">
              <a:extLst>
                <a:ext uri="{FF2B5EF4-FFF2-40B4-BE49-F238E27FC236}">
                  <a16:creationId xmlns:a16="http://schemas.microsoft.com/office/drawing/2014/main" id="{7C4F7990-D346-4CB5-9E37-4E8AC5205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0985" y="3084677"/>
              <a:ext cx="630278" cy="630278"/>
            </a:xfrm>
            <a:custGeom>
              <a:avLst/>
              <a:gdLst>
                <a:gd name="T0" fmla="*/ 116 w 256"/>
                <a:gd name="T1" fmla="*/ 2 h 256"/>
                <a:gd name="T2" fmla="*/ 78 w 256"/>
                <a:gd name="T3" fmla="*/ 10 h 256"/>
                <a:gd name="T4" fmla="*/ 38 w 256"/>
                <a:gd name="T5" fmla="*/ 38 h 256"/>
                <a:gd name="T6" fmla="*/ 10 w 256"/>
                <a:gd name="T7" fmla="*/ 78 h 256"/>
                <a:gd name="T8" fmla="*/ 0 w 256"/>
                <a:gd name="T9" fmla="*/ 116 h 256"/>
                <a:gd name="T10" fmla="*/ 0 w 256"/>
                <a:gd name="T11" fmla="*/ 142 h 256"/>
                <a:gd name="T12" fmla="*/ 10 w 256"/>
                <a:gd name="T13" fmla="*/ 178 h 256"/>
                <a:gd name="T14" fmla="*/ 38 w 256"/>
                <a:gd name="T15" fmla="*/ 220 h 256"/>
                <a:gd name="T16" fmla="*/ 78 w 256"/>
                <a:gd name="T17" fmla="*/ 246 h 256"/>
                <a:gd name="T18" fmla="*/ 116 w 256"/>
                <a:gd name="T19" fmla="*/ 256 h 256"/>
                <a:gd name="T20" fmla="*/ 142 w 256"/>
                <a:gd name="T21" fmla="*/ 256 h 256"/>
                <a:gd name="T22" fmla="*/ 178 w 256"/>
                <a:gd name="T23" fmla="*/ 246 h 256"/>
                <a:gd name="T24" fmla="*/ 218 w 256"/>
                <a:gd name="T25" fmla="*/ 220 h 256"/>
                <a:gd name="T26" fmla="*/ 246 w 256"/>
                <a:gd name="T27" fmla="*/ 178 h 256"/>
                <a:gd name="T28" fmla="*/ 256 w 256"/>
                <a:gd name="T29" fmla="*/ 142 h 256"/>
                <a:gd name="T30" fmla="*/ 256 w 256"/>
                <a:gd name="T31" fmla="*/ 116 h 256"/>
                <a:gd name="T32" fmla="*/ 246 w 256"/>
                <a:gd name="T33" fmla="*/ 78 h 256"/>
                <a:gd name="T34" fmla="*/ 218 w 256"/>
                <a:gd name="T35" fmla="*/ 38 h 256"/>
                <a:gd name="T36" fmla="*/ 178 w 256"/>
                <a:gd name="T37" fmla="*/ 10 h 256"/>
                <a:gd name="T38" fmla="*/ 142 w 256"/>
                <a:gd name="T39" fmla="*/ 2 h 256"/>
                <a:gd name="T40" fmla="*/ 144 w 256"/>
                <a:gd name="T41" fmla="*/ 78 h 256"/>
                <a:gd name="T42" fmla="*/ 150 w 256"/>
                <a:gd name="T43" fmla="*/ 106 h 256"/>
                <a:gd name="T44" fmla="*/ 152 w 256"/>
                <a:gd name="T45" fmla="*/ 108 h 256"/>
                <a:gd name="T46" fmla="*/ 154 w 256"/>
                <a:gd name="T47" fmla="*/ 108 h 256"/>
                <a:gd name="T48" fmla="*/ 164 w 256"/>
                <a:gd name="T49" fmla="*/ 78 h 256"/>
                <a:gd name="T50" fmla="*/ 158 w 256"/>
                <a:gd name="T51" fmla="*/ 110 h 256"/>
                <a:gd name="T52" fmla="*/ 154 w 256"/>
                <a:gd name="T53" fmla="*/ 114 h 256"/>
                <a:gd name="T54" fmla="*/ 144 w 256"/>
                <a:gd name="T55" fmla="*/ 114 h 256"/>
                <a:gd name="T56" fmla="*/ 144 w 256"/>
                <a:gd name="T57" fmla="*/ 78 h 256"/>
                <a:gd name="T58" fmla="*/ 118 w 256"/>
                <a:gd name="T59" fmla="*/ 84 h 256"/>
                <a:gd name="T60" fmla="*/ 124 w 256"/>
                <a:gd name="T61" fmla="*/ 78 h 256"/>
                <a:gd name="T62" fmla="*/ 132 w 256"/>
                <a:gd name="T63" fmla="*/ 78 h 256"/>
                <a:gd name="T64" fmla="*/ 138 w 256"/>
                <a:gd name="T65" fmla="*/ 84 h 256"/>
                <a:gd name="T66" fmla="*/ 138 w 256"/>
                <a:gd name="T67" fmla="*/ 106 h 256"/>
                <a:gd name="T68" fmla="*/ 134 w 256"/>
                <a:gd name="T69" fmla="*/ 112 h 256"/>
                <a:gd name="T70" fmla="*/ 128 w 256"/>
                <a:gd name="T71" fmla="*/ 116 h 256"/>
                <a:gd name="T72" fmla="*/ 120 w 256"/>
                <a:gd name="T73" fmla="*/ 112 h 256"/>
                <a:gd name="T74" fmla="*/ 116 w 256"/>
                <a:gd name="T75" fmla="*/ 86 h 256"/>
                <a:gd name="T76" fmla="*/ 102 w 256"/>
                <a:gd name="T77" fmla="*/ 86 h 256"/>
                <a:gd name="T78" fmla="*/ 106 w 256"/>
                <a:gd name="T79" fmla="*/ 94 h 256"/>
                <a:gd name="T80" fmla="*/ 98 w 256"/>
                <a:gd name="T81" fmla="*/ 96 h 256"/>
                <a:gd name="T82" fmla="*/ 192 w 256"/>
                <a:gd name="T83" fmla="*/ 168 h 256"/>
                <a:gd name="T84" fmla="*/ 186 w 256"/>
                <a:gd name="T85" fmla="*/ 184 h 256"/>
                <a:gd name="T86" fmla="*/ 88 w 256"/>
                <a:gd name="T87" fmla="*/ 192 h 256"/>
                <a:gd name="T88" fmla="*/ 72 w 256"/>
                <a:gd name="T89" fmla="*/ 184 h 256"/>
                <a:gd name="T90" fmla="*/ 64 w 256"/>
                <a:gd name="T91" fmla="*/ 150 h 256"/>
                <a:gd name="T92" fmla="*/ 72 w 256"/>
                <a:gd name="T93" fmla="*/ 132 h 256"/>
                <a:gd name="T94" fmla="*/ 168 w 256"/>
                <a:gd name="T95" fmla="*/ 126 h 256"/>
                <a:gd name="T96" fmla="*/ 186 w 256"/>
                <a:gd name="T97" fmla="*/ 132 h 256"/>
                <a:gd name="T98" fmla="*/ 192 w 256"/>
                <a:gd name="T99" fmla="*/ 1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lnTo>
                    <a:pt x="128" y="0"/>
                  </a:lnTo>
                  <a:lnTo>
                    <a:pt x="116" y="2"/>
                  </a:lnTo>
                  <a:lnTo>
                    <a:pt x="102" y="4"/>
                  </a:lnTo>
                  <a:lnTo>
                    <a:pt x="90" y="6"/>
                  </a:lnTo>
                  <a:lnTo>
                    <a:pt x="78" y="10"/>
                  </a:lnTo>
                  <a:lnTo>
                    <a:pt x="68" y="16"/>
                  </a:lnTo>
                  <a:lnTo>
                    <a:pt x="56" y="22"/>
                  </a:lnTo>
                  <a:lnTo>
                    <a:pt x="38" y="3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2" y="102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2" y="154"/>
                  </a:lnTo>
                  <a:lnTo>
                    <a:pt x="6" y="166"/>
                  </a:lnTo>
                  <a:lnTo>
                    <a:pt x="10" y="178"/>
                  </a:lnTo>
                  <a:lnTo>
                    <a:pt x="16" y="190"/>
                  </a:lnTo>
                  <a:lnTo>
                    <a:pt x="22" y="200"/>
                  </a:lnTo>
                  <a:lnTo>
                    <a:pt x="38" y="220"/>
                  </a:lnTo>
                  <a:lnTo>
                    <a:pt x="56" y="234"/>
                  </a:lnTo>
                  <a:lnTo>
                    <a:pt x="68" y="242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102" y="254"/>
                  </a:lnTo>
                  <a:lnTo>
                    <a:pt x="116" y="256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42" y="256"/>
                  </a:lnTo>
                  <a:lnTo>
                    <a:pt x="154" y="254"/>
                  </a:lnTo>
                  <a:lnTo>
                    <a:pt x="166" y="250"/>
                  </a:lnTo>
                  <a:lnTo>
                    <a:pt x="178" y="246"/>
                  </a:lnTo>
                  <a:lnTo>
                    <a:pt x="190" y="242"/>
                  </a:lnTo>
                  <a:lnTo>
                    <a:pt x="200" y="234"/>
                  </a:lnTo>
                  <a:lnTo>
                    <a:pt x="218" y="220"/>
                  </a:lnTo>
                  <a:lnTo>
                    <a:pt x="234" y="200"/>
                  </a:lnTo>
                  <a:lnTo>
                    <a:pt x="240" y="190"/>
                  </a:lnTo>
                  <a:lnTo>
                    <a:pt x="246" y="178"/>
                  </a:lnTo>
                  <a:lnTo>
                    <a:pt x="250" y="166"/>
                  </a:lnTo>
                  <a:lnTo>
                    <a:pt x="254" y="154"/>
                  </a:lnTo>
                  <a:lnTo>
                    <a:pt x="256" y="142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6" y="116"/>
                  </a:lnTo>
                  <a:lnTo>
                    <a:pt x="254" y="102"/>
                  </a:lnTo>
                  <a:lnTo>
                    <a:pt x="250" y="90"/>
                  </a:lnTo>
                  <a:lnTo>
                    <a:pt x="246" y="78"/>
                  </a:lnTo>
                  <a:lnTo>
                    <a:pt x="240" y="68"/>
                  </a:lnTo>
                  <a:lnTo>
                    <a:pt x="234" y="58"/>
                  </a:lnTo>
                  <a:lnTo>
                    <a:pt x="218" y="38"/>
                  </a:lnTo>
                  <a:lnTo>
                    <a:pt x="200" y="22"/>
                  </a:lnTo>
                  <a:lnTo>
                    <a:pt x="190" y="16"/>
                  </a:lnTo>
                  <a:lnTo>
                    <a:pt x="178" y="10"/>
                  </a:lnTo>
                  <a:lnTo>
                    <a:pt x="166" y="6"/>
                  </a:lnTo>
                  <a:lnTo>
                    <a:pt x="154" y="4"/>
                  </a:lnTo>
                  <a:lnTo>
                    <a:pt x="142" y="2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144" y="78"/>
                  </a:moveTo>
                  <a:lnTo>
                    <a:pt x="150" y="78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8" y="106"/>
                  </a:lnTo>
                  <a:lnTo>
                    <a:pt x="158" y="78"/>
                  </a:lnTo>
                  <a:lnTo>
                    <a:pt x="164" y="78"/>
                  </a:lnTo>
                  <a:lnTo>
                    <a:pt x="164" y="114"/>
                  </a:lnTo>
                  <a:lnTo>
                    <a:pt x="158" y="114"/>
                  </a:lnTo>
                  <a:lnTo>
                    <a:pt x="158" y="110"/>
                  </a:lnTo>
                  <a:lnTo>
                    <a:pt x="158" y="110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4" y="108"/>
                  </a:lnTo>
                  <a:lnTo>
                    <a:pt x="144" y="78"/>
                  </a:lnTo>
                  <a:close/>
                  <a:moveTo>
                    <a:pt x="116" y="86"/>
                  </a:moveTo>
                  <a:lnTo>
                    <a:pt x="116" y="86"/>
                  </a:lnTo>
                  <a:lnTo>
                    <a:pt x="118" y="84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4" y="78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32" y="78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8" y="84"/>
                  </a:lnTo>
                  <a:lnTo>
                    <a:pt x="138" y="88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38" y="110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2" y="114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2" y="114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110"/>
                  </a:lnTo>
                  <a:lnTo>
                    <a:pt x="116" y="106"/>
                  </a:lnTo>
                  <a:lnTo>
                    <a:pt x="116" y="86"/>
                  </a:lnTo>
                  <a:close/>
                  <a:moveTo>
                    <a:pt x="96" y="66"/>
                  </a:moveTo>
                  <a:lnTo>
                    <a:pt x="102" y="86"/>
                  </a:lnTo>
                  <a:lnTo>
                    <a:pt x="102" y="86"/>
                  </a:lnTo>
                  <a:lnTo>
                    <a:pt x="108" y="66"/>
                  </a:lnTo>
                  <a:lnTo>
                    <a:pt x="116" y="66"/>
                  </a:lnTo>
                  <a:lnTo>
                    <a:pt x="106" y="94"/>
                  </a:lnTo>
                  <a:lnTo>
                    <a:pt x="106" y="114"/>
                  </a:lnTo>
                  <a:lnTo>
                    <a:pt x="98" y="114"/>
                  </a:lnTo>
                  <a:lnTo>
                    <a:pt x="98" y="96"/>
                  </a:lnTo>
                  <a:lnTo>
                    <a:pt x="88" y="66"/>
                  </a:lnTo>
                  <a:lnTo>
                    <a:pt x="96" y="66"/>
                  </a:lnTo>
                  <a:close/>
                  <a:moveTo>
                    <a:pt x="192" y="168"/>
                  </a:moveTo>
                  <a:lnTo>
                    <a:pt x="192" y="168"/>
                  </a:lnTo>
                  <a:lnTo>
                    <a:pt x="190" y="178"/>
                  </a:lnTo>
                  <a:lnTo>
                    <a:pt x="186" y="184"/>
                  </a:lnTo>
                  <a:lnTo>
                    <a:pt x="178" y="190"/>
                  </a:lnTo>
                  <a:lnTo>
                    <a:pt x="16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78" y="190"/>
                  </a:lnTo>
                  <a:lnTo>
                    <a:pt x="72" y="184"/>
                  </a:lnTo>
                  <a:lnTo>
                    <a:pt x="66" y="178"/>
                  </a:lnTo>
                  <a:lnTo>
                    <a:pt x="64" y="168"/>
                  </a:lnTo>
                  <a:lnTo>
                    <a:pt x="64" y="150"/>
                  </a:lnTo>
                  <a:lnTo>
                    <a:pt x="64" y="150"/>
                  </a:lnTo>
                  <a:lnTo>
                    <a:pt x="66" y="140"/>
                  </a:lnTo>
                  <a:lnTo>
                    <a:pt x="72" y="132"/>
                  </a:lnTo>
                  <a:lnTo>
                    <a:pt x="78" y="128"/>
                  </a:lnTo>
                  <a:lnTo>
                    <a:pt x="88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8" y="128"/>
                  </a:lnTo>
                  <a:lnTo>
                    <a:pt x="186" y="132"/>
                  </a:lnTo>
                  <a:lnTo>
                    <a:pt x="190" y="140"/>
                  </a:lnTo>
                  <a:lnTo>
                    <a:pt x="192" y="150"/>
                  </a:lnTo>
                  <a:lnTo>
                    <a:pt x="192" y="168"/>
                  </a:lnTo>
                  <a:close/>
                </a:path>
              </a:pathLst>
            </a:custGeom>
            <a:solidFill>
              <a:srgbClr val="EE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169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Freeform 606">
              <a:extLst>
                <a:ext uri="{FF2B5EF4-FFF2-40B4-BE49-F238E27FC236}">
                  <a16:creationId xmlns:a16="http://schemas.microsoft.com/office/drawing/2014/main" id="{E5A5E619-64B4-4607-ABBC-F1B2C0139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212" y="3439208"/>
              <a:ext cx="49241" cy="83708"/>
            </a:xfrm>
            <a:custGeom>
              <a:avLst/>
              <a:gdLst>
                <a:gd name="T0" fmla="*/ 10 w 20"/>
                <a:gd name="T1" fmla="*/ 0 h 34"/>
                <a:gd name="T2" fmla="*/ 10 w 20"/>
                <a:gd name="T3" fmla="*/ 0 h 34"/>
                <a:gd name="T4" fmla="*/ 6 w 20"/>
                <a:gd name="T5" fmla="*/ 2 h 34"/>
                <a:gd name="T6" fmla="*/ 4 w 20"/>
                <a:gd name="T7" fmla="*/ 4 h 34"/>
                <a:gd name="T8" fmla="*/ 4 w 20"/>
                <a:gd name="T9" fmla="*/ 4 h 34"/>
                <a:gd name="T10" fmla="*/ 2 w 20"/>
                <a:gd name="T11" fmla="*/ 6 h 34"/>
                <a:gd name="T12" fmla="*/ 0 w 20"/>
                <a:gd name="T13" fmla="*/ 10 h 34"/>
                <a:gd name="T14" fmla="*/ 0 w 20"/>
                <a:gd name="T15" fmla="*/ 24 h 34"/>
                <a:gd name="T16" fmla="*/ 0 w 20"/>
                <a:gd name="T17" fmla="*/ 24 h 34"/>
                <a:gd name="T18" fmla="*/ 2 w 20"/>
                <a:gd name="T19" fmla="*/ 28 h 34"/>
                <a:gd name="T20" fmla="*/ 4 w 20"/>
                <a:gd name="T21" fmla="*/ 32 h 34"/>
                <a:gd name="T22" fmla="*/ 4 w 20"/>
                <a:gd name="T23" fmla="*/ 32 h 34"/>
                <a:gd name="T24" fmla="*/ 6 w 20"/>
                <a:gd name="T25" fmla="*/ 34 h 34"/>
                <a:gd name="T26" fmla="*/ 10 w 20"/>
                <a:gd name="T27" fmla="*/ 34 h 34"/>
                <a:gd name="T28" fmla="*/ 10 w 20"/>
                <a:gd name="T29" fmla="*/ 34 h 34"/>
                <a:gd name="T30" fmla="*/ 14 w 20"/>
                <a:gd name="T31" fmla="*/ 34 h 34"/>
                <a:gd name="T32" fmla="*/ 18 w 20"/>
                <a:gd name="T33" fmla="*/ 32 h 34"/>
                <a:gd name="T34" fmla="*/ 18 w 20"/>
                <a:gd name="T35" fmla="*/ 32 h 34"/>
                <a:gd name="T36" fmla="*/ 20 w 20"/>
                <a:gd name="T37" fmla="*/ 30 h 34"/>
                <a:gd name="T38" fmla="*/ 20 w 20"/>
                <a:gd name="T39" fmla="*/ 24 h 34"/>
                <a:gd name="T40" fmla="*/ 20 w 20"/>
                <a:gd name="T41" fmla="*/ 24 h 34"/>
                <a:gd name="T42" fmla="*/ 14 w 20"/>
                <a:gd name="T43" fmla="*/ 24 h 34"/>
                <a:gd name="T44" fmla="*/ 14 w 20"/>
                <a:gd name="T45" fmla="*/ 24 h 34"/>
                <a:gd name="T46" fmla="*/ 14 w 20"/>
                <a:gd name="T47" fmla="*/ 24 h 34"/>
                <a:gd name="T48" fmla="*/ 12 w 20"/>
                <a:gd name="T49" fmla="*/ 28 h 34"/>
                <a:gd name="T50" fmla="*/ 12 w 20"/>
                <a:gd name="T51" fmla="*/ 28 h 34"/>
                <a:gd name="T52" fmla="*/ 10 w 20"/>
                <a:gd name="T53" fmla="*/ 30 h 34"/>
                <a:gd name="T54" fmla="*/ 10 w 20"/>
                <a:gd name="T55" fmla="*/ 30 h 34"/>
                <a:gd name="T56" fmla="*/ 8 w 20"/>
                <a:gd name="T57" fmla="*/ 28 h 34"/>
                <a:gd name="T58" fmla="*/ 8 w 20"/>
                <a:gd name="T59" fmla="*/ 28 h 34"/>
                <a:gd name="T60" fmla="*/ 8 w 20"/>
                <a:gd name="T61" fmla="*/ 24 h 34"/>
                <a:gd name="T62" fmla="*/ 8 w 20"/>
                <a:gd name="T63" fmla="*/ 18 h 34"/>
                <a:gd name="T64" fmla="*/ 20 w 20"/>
                <a:gd name="T65" fmla="*/ 18 h 34"/>
                <a:gd name="T66" fmla="*/ 20 w 20"/>
                <a:gd name="T67" fmla="*/ 10 h 34"/>
                <a:gd name="T68" fmla="*/ 20 w 20"/>
                <a:gd name="T69" fmla="*/ 10 h 34"/>
                <a:gd name="T70" fmla="*/ 20 w 20"/>
                <a:gd name="T71" fmla="*/ 6 h 34"/>
                <a:gd name="T72" fmla="*/ 18 w 20"/>
                <a:gd name="T73" fmla="*/ 4 h 34"/>
                <a:gd name="T74" fmla="*/ 18 w 20"/>
                <a:gd name="T75" fmla="*/ 4 h 34"/>
                <a:gd name="T76" fmla="*/ 14 w 20"/>
                <a:gd name="T77" fmla="*/ 2 h 34"/>
                <a:gd name="T78" fmla="*/ 10 w 20"/>
                <a:gd name="T79" fmla="*/ 0 h 34"/>
                <a:gd name="T80" fmla="*/ 10 w 20"/>
                <a:gd name="T81" fmla="*/ 0 h 34"/>
                <a:gd name="T82" fmla="*/ 14 w 20"/>
                <a:gd name="T83" fmla="*/ 14 h 34"/>
                <a:gd name="T84" fmla="*/ 8 w 20"/>
                <a:gd name="T85" fmla="*/ 14 h 34"/>
                <a:gd name="T86" fmla="*/ 8 w 20"/>
                <a:gd name="T87" fmla="*/ 10 h 34"/>
                <a:gd name="T88" fmla="*/ 8 w 20"/>
                <a:gd name="T89" fmla="*/ 10 h 34"/>
                <a:gd name="T90" fmla="*/ 8 w 20"/>
                <a:gd name="T91" fmla="*/ 8 h 34"/>
                <a:gd name="T92" fmla="*/ 8 w 20"/>
                <a:gd name="T93" fmla="*/ 8 h 34"/>
                <a:gd name="T94" fmla="*/ 10 w 20"/>
                <a:gd name="T95" fmla="*/ 6 h 34"/>
                <a:gd name="T96" fmla="*/ 10 w 20"/>
                <a:gd name="T97" fmla="*/ 6 h 34"/>
                <a:gd name="T98" fmla="*/ 12 w 20"/>
                <a:gd name="T99" fmla="*/ 8 h 34"/>
                <a:gd name="T100" fmla="*/ 12 w 20"/>
                <a:gd name="T101" fmla="*/ 8 h 34"/>
                <a:gd name="T102" fmla="*/ 14 w 20"/>
                <a:gd name="T103" fmla="*/ 10 h 34"/>
                <a:gd name="T104" fmla="*/ 14 w 20"/>
                <a:gd name="T105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34">
                  <a:moveTo>
                    <a:pt x="10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18"/>
                  </a:lnTo>
                  <a:lnTo>
                    <a:pt x="20" y="18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14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EE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209" tIns="43104" rIns="86209" bIns="43104" numCol="1" anchor="t" anchorCtr="0" compatLnSpc="1">
              <a:prstTxWarp prst="textNoShape">
                <a:avLst/>
              </a:prstTxWarp>
            </a:bodyPr>
            <a:lstStyle/>
            <a:p>
              <a:pPr defTabSz="1018824"/>
              <a:endParaRPr lang="en-GB" sz="1697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554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 Presentazione per uso esterno accessibile.potx" id="{B65F44A9-7A54-4065-B6B0-D24758098E73}" vid="{96FBCA88-B686-400F-8DE1-46EF25B268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Presentazione per uso esterno accessibile</Template>
  <TotalTime>1095</TotalTime>
  <Words>1196</Words>
  <Application>Microsoft Office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Titillium Web</vt:lpstr>
      <vt:lpstr>Tema di Office</vt:lpstr>
      <vt:lpstr>La comunicazione dei servizi digitali: linee guida e casi di studi</vt:lpstr>
      <vt:lpstr>La comunicazione dei servizi digitali: linee guida e casi di studi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Ruolo e funzione del Responsabile per la transizione al digitale nell’attuazione del Piano triennale</dc:title>
  <dc:creator>BARRESE Rosamaria</dc:creator>
  <cp:lastModifiedBy>Vlora Muca</cp:lastModifiedBy>
  <cp:revision>91</cp:revision>
  <dcterms:created xsi:type="dcterms:W3CDTF">2019-10-25T11:51:29Z</dcterms:created>
  <dcterms:modified xsi:type="dcterms:W3CDTF">2019-11-27T15:01:29Z</dcterms:modified>
</cp:coreProperties>
</file>