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4" r:id="rId2"/>
    <p:sldId id="263" r:id="rId3"/>
    <p:sldId id="257" r:id="rId4"/>
    <p:sldId id="261" r:id="rId5"/>
    <p:sldId id="262" r:id="rId6"/>
    <p:sldId id="282" r:id="rId7"/>
    <p:sldId id="267" r:id="rId8"/>
    <p:sldId id="264" r:id="rId9"/>
    <p:sldId id="271" r:id="rId10"/>
    <p:sldId id="268" r:id="rId11"/>
    <p:sldId id="272" r:id="rId12"/>
    <p:sldId id="276" r:id="rId13"/>
    <p:sldId id="281" r:id="rId14"/>
    <p:sldId id="270" r:id="rId15"/>
    <p:sldId id="269" r:id="rId16"/>
    <p:sldId id="265" r:id="rId17"/>
    <p:sldId id="274" r:id="rId18"/>
    <p:sldId id="287" r:id="rId19"/>
    <p:sldId id="286" r:id="rId20"/>
    <p:sldId id="279" r:id="rId21"/>
    <p:sldId id="260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76nvLH2ybiqARNAO86d2aX2TZ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0F8B9-7295-55E7-4D8E-9FCB680DF119}" v="249" dt="2022-03-25T18:20:56.932"/>
    <p1510:client id="{162EED2C-CC0D-4316-63F5-031E87F83C67}" v="11" dt="2022-04-06T10:58:11.099"/>
    <p1510:client id="{251C6982-3766-4C57-B382-6007E723D603}" v="186" dt="2022-03-20T08:14:58.321"/>
    <p1510:client id="{2DEE7354-0CAF-EFE3-35BE-2FE074DB7490}" v="1" dt="2022-03-20T16:27:02.492"/>
    <p1510:client id="{2FB71BE9-E9B4-5F11-F5AA-8484F8D226D9}" v="220" dt="2022-03-13T20:15:19.845"/>
    <p1510:client id="{524C9791-AA5D-508B-170C-B3EB7BB83DF4}" v="2093" dt="2022-03-04T18:20:31.699"/>
    <p1510:client id="{5638B9A8-2AFC-4929-8CE6-0C4AF0B2B119}" v="84" dt="2022-03-08T12:32:48.962"/>
    <p1510:client id="{58BFD474-797E-4829-062D-9584D87D9506}" v="5" dt="2022-03-13T20:29:31.441"/>
    <p1510:client id="{69657A1C-D7C2-9881-3D98-9A3CF1A1E43F}" v="1161" dt="2022-03-07T18:13:35.181"/>
    <p1510:client id="{72AD693C-AC6B-8B58-2764-1D50756213CE}" v="39" dt="2022-03-11T18:48:58.454"/>
    <p1510:client id="{7E45C272-1B95-2CE5-2EE6-B2FB59866DA0}" v="18" dt="2022-03-08T11:50:33.374"/>
    <p1510:client id="{869AE7C1-2901-F5B0-ED9A-FAD279CEEF22}" v="146" dt="2022-03-20T08:51:31.702"/>
    <p1510:client id="{9DF03C49-107C-462D-5031-F99DBAF11EE0}" v="2" dt="2022-03-14T14:51:15.265"/>
    <p1510:client id="{A3414764-F1F9-8AA0-FD02-9F09007D2F39}" v="11" dt="2022-03-20T09:13:17.015"/>
    <p1510:client id="{B23BECBD-6ECE-EC24-1A15-0BA5F66AC662}" v="1" dt="2022-03-20T16:26:49.129"/>
    <p1510:client id="{B8CE7C6E-64D4-DE60-5AC9-A66579AA9AC0}" v="1312" dt="2022-03-13T18:42:47.393"/>
    <p1510:client id="{BE58F259-9108-BDBD-E620-5BCBD87ADA67}" v="44" dt="2022-03-11T19:28:27.237"/>
    <p1510:client id="{DBA7E673-DA68-C6BB-91A7-246545DB9E29}" v="100" dt="2022-03-20T19:04:57.757"/>
    <p1510:client id="{E489EBFF-0D49-24BE-F496-EE8F0D35C523}" v="248" dt="2022-03-11T18:00:41.874"/>
    <p1510:client id="{EA77B00F-A12F-F92E-DB06-C76B9F102EAE}" v="738" dt="2022-03-20T16:55:34.369"/>
    <p1510:client id="{FD70ABEB-2066-A949-579F-BF505F0027F6}" v="81" dt="2022-04-03T18:09:5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295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02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3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22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32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30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869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61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4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94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92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37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26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22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55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14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3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9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1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5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98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85;p1" descr="AgID - Agenzia per l'Italia Digitale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78992" y="278987"/>
            <a:ext cx="1972455" cy="62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6;p1" descr="Formez P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7200" y="382708"/>
            <a:ext cx="1312952" cy="439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olo 21"/>
          <p:cNvSpPr txBox="1">
            <a:spLocks noGrp="1"/>
          </p:cNvSpPr>
          <p:nvPr>
            <p:ph type="title" idx="4294967295"/>
          </p:nvPr>
        </p:nvSpPr>
        <p:spPr>
          <a:xfrm>
            <a:off x="1101291" y="2862938"/>
            <a:ext cx="382668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 pitchFamily="50" charset="0"/>
                <a:ea typeface="Arial"/>
                <a:cs typeface="Arial"/>
                <a:sym typeface="Arial"/>
              </a:rPr>
              <a:t>Contenuti digitali: gli errori di accessibilità più frequenti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 pitchFamily="50" charset="0"/>
                <a:ea typeface="Arial"/>
                <a:cs typeface="Arial"/>
                <a:sym typeface="Arial"/>
              </a:rPr>
              <a:t>nei siti e app della PA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099392" y="3254183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>
                <a:solidFill>
                  <a:schemeClr val="bg1"/>
                </a:solidFill>
                <a:latin typeface="Titillium" pitchFamily="50" charset="0"/>
              </a:rPr>
              <a:t>23 febbraio</a:t>
            </a:r>
          </a:p>
        </p:txBody>
      </p:sp>
      <p:sp>
        <p:nvSpPr>
          <p:cNvPr id="88" name="Google Shape;88;p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0710" y="5664838"/>
            <a:ext cx="5724000" cy="360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magine 20" descr="Unione Europea - Agenzia per la Coesione territoriale - Dipartimento della funzione pubblica - PON governance e capacità istituzionali 2014-20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221" y="6182324"/>
            <a:ext cx="6277900" cy="3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  <a:ea typeface="Arial"/>
              </a:rPr>
              <a:t>I lettori di schermo</a:t>
            </a:r>
            <a:endParaRPr lang="it-IT" sz="3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6F3AA2-DCB5-43A5-A2DD-AA01AEB3FE78}"/>
              </a:ext>
            </a:extLst>
          </p:cNvPr>
          <p:cNvSpPr txBox="1"/>
          <p:nvPr/>
        </p:nvSpPr>
        <p:spPr>
          <a:xfrm>
            <a:off x="4731752" y="1279715"/>
            <a:ext cx="421344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Gli 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screen reader</a:t>
            </a:r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 annunciano testo alternativo al posto delle immagini, aiutando gli utenti con disabilità visive o cognitive a percepire il contenuto e la funzione delle immagini.</a:t>
            </a:r>
          </a:p>
          <a:p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Alcuni screen reader più utilizzati sono i seguenti: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Jaws</a:t>
            </a:r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Nvda</a:t>
            </a:r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VoiceOver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4" name="Immagine 4" descr="Schermata iniziale Jaws per Windows">
            <a:extLst>
              <a:ext uri="{FF2B5EF4-FFF2-40B4-BE49-F238E27FC236}">
                <a16:creationId xmlns:a16="http://schemas.microsoft.com/office/drawing/2014/main" xmlns="" id="{CC1D1011-BE6E-4B51-AA72-5A4CB7783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21" y="1426136"/>
            <a:ext cx="4158342" cy="25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  <a:ea typeface="Arial"/>
              </a:rPr>
              <a:t>I testi alternativi per le immagini e i CMS (1)</a:t>
            </a:r>
            <a:endParaRPr lang="it-IT" sz="3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6F3AA2-DCB5-43A5-A2DD-AA01AEB3FE78}"/>
              </a:ext>
            </a:extLst>
          </p:cNvPr>
          <p:cNvSpPr txBox="1"/>
          <p:nvPr/>
        </p:nvSpPr>
        <p:spPr>
          <a:xfrm>
            <a:off x="386196" y="1711036"/>
            <a:ext cx="773949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Il redattore di un sito web può inserire il testo alternativo all'interno dei campi previsti nel backoffice di un 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CMS (Content Management System).</a:t>
            </a:r>
          </a:p>
          <a:p>
            <a:endParaRPr lang="it-IT" sz="2400" b="1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Alcuni CMS opensource: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Wordpress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Joomla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it-IT" sz="2400" b="1" err="1">
                <a:solidFill>
                  <a:srgbClr val="0070C0"/>
                </a:solidFill>
                <a:latin typeface="Calibri"/>
                <a:cs typeface="Calibri"/>
              </a:rPr>
              <a:t>Drupal</a:t>
            </a:r>
          </a:p>
        </p:txBody>
      </p:sp>
      <p:pic>
        <p:nvPicPr>
          <p:cNvPr id="4" name="Immagine 4" descr="Wordpress">
            <a:extLst>
              <a:ext uri="{FF2B5EF4-FFF2-40B4-BE49-F238E27FC236}">
                <a16:creationId xmlns:a16="http://schemas.microsoft.com/office/drawing/2014/main" xmlns="" id="{2D40CF83-D5D4-40AC-B3D6-39C20F0F4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0" y="4375749"/>
            <a:ext cx="1176068" cy="1132936"/>
          </a:xfrm>
          <a:prstGeom prst="rect">
            <a:avLst/>
          </a:prstGeom>
        </p:spPr>
      </p:pic>
      <p:pic>
        <p:nvPicPr>
          <p:cNvPr id="5" name="Immagine 5" descr="Joomla">
            <a:extLst>
              <a:ext uri="{FF2B5EF4-FFF2-40B4-BE49-F238E27FC236}">
                <a16:creationId xmlns:a16="http://schemas.microsoft.com/office/drawing/2014/main" xmlns="" id="{43F0A986-2827-4375-959E-0013EB532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597" y="4388377"/>
            <a:ext cx="1174436" cy="1123691"/>
          </a:xfrm>
          <a:prstGeom prst="rect">
            <a:avLst/>
          </a:prstGeom>
        </p:spPr>
      </p:pic>
      <p:pic>
        <p:nvPicPr>
          <p:cNvPr id="6" name="Immagine 7" descr="Drupal">
            <a:extLst>
              <a:ext uri="{FF2B5EF4-FFF2-40B4-BE49-F238E27FC236}">
                <a16:creationId xmlns:a16="http://schemas.microsoft.com/office/drawing/2014/main" xmlns="" id="{8F1B9AC3-F826-420E-9609-BDF4D80EC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40" y="4387380"/>
            <a:ext cx="1011709" cy="11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>
                <a:solidFill>
                  <a:srgbClr val="0070C0"/>
                </a:solidFill>
              </a:rPr>
              <a:t>I testi alternativi per le immagini e i CMS (2)</a:t>
            </a:r>
            <a:endParaRPr lang="it-IT"/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6F3AA2-DCB5-43A5-A2DD-AA01AEB3FE78}"/>
              </a:ext>
            </a:extLst>
          </p:cNvPr>
          <p:cNvSpPr txBox="1"/>
          <p:nvPr/>
        </p:nvSpPr>
        <p:spPr>
          <a:xfrm>
            <a:off x="386196" y="1711036"/>
            <a:ext cx="77394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Un CMS offre funzionalità avanzate e svincola chi aggiorna il sito da conoscenze tecniche di programmazione (</a:t>
            </a:r>
            <a:r>
              <a:rPr lang="it-IT" sz="2400" b="1">
                <a:solidFill>
                  <a:srgbClr val="0070C0"/>
                </a:solidFill>
                <a:latin typeface="Calibri"/>
                <a:cs typeface="Calibri"/>
              </a:rPr>
              <a:t>ma non di HTML e accessibilità</a:t>
            </a:r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).</a:t>
            </a:r>
          </a:p>
        </p:txBody>
      </p:sp>
      <p:pic>
        <p:nvPicPr>
          <p:cNvPr id="3" name="Immagine 4" descr="Wordpress">
            <a:extLst>
              <a:ext uri="{FF2B5EF4-FFF2-40B4-BE49-F238E27FC236}">
                <a16:creationId xmlns:a16="http://schemas.microsoft.com/office/drawing/2014/main" xmlns="" id="{9B6C56DD-868A-449A-8F94-752935ECE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645" y="4386532"/>
            <a:ext cx="1176068" cy="1132936"/>
          </a:xfrm>
          <a:prstGeom prst="rect">
            <a:avLst/>
          </a:prstGeom>
        </p:spPr>
      </p:pic>
      <p:pic>
        <p:nvPicPr>
          <p:cNvPr id="8" name="Immagine 5" descr="Joomla">
            <a:extLst>
              <a:ext uri="{FF2B5EF4-FFF2-40B4-BE49-F238E27FC236}">
                <a16:creationId xmlns:a16="http://schemas.microsoft.com/office/drawing/2014/main" xmlns="" id="{8D38ECB4-9742-491B-949C-EFD9F13D5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074" y="4388377"/>
            <a:ext cx="1174436" cy="1123691"/>
          </a:xfrm>
          <a:prstGeom prst="rect">
            <a:avLst/>
          </a:prstGeom>
        </p:spPr>
      </p:pic>
      <p:pic>
        <p:nvPicPr>
          <p:cNvPr id="9" name="Immagine 7" descr="Drupal">
            <a:extLst>
              <a:ext uri="{FF2B5EF4-FFF2-40B4-BE49-F238E27FC236}">
                <a16:creationId xmlns:a16="http://schemas.microsoft.com/office/drawing/2014/main" xmlns="" id="{56209273-DE66-4609-B0E3-51BA6D904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7576" y="4387380"/>
            <a:ext cx="1011709" cy="11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  <a:ea typeface="Arial"/>
              </a:rPr>
              <a:t>Errori comuni: uso degli strumenti automatici</a:t>
            </a:r>
            <a:endParaRPr lang="it-IT" sz="3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6F3AA2-DCB5-43A5-A2DD-AA01AEB3FE78}"/>
              </a:ext>
            </a:extLst>
          </p:cNvPr>
          <p:cNvSpPr txBox="1"/>
          <p:nvPr/>
        </p:nvSpPr>
        <p:spPr>
          <a:xfrm>
            <a:off x="4483743" y="1247693"/>
            <a:ext cx="465799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</a:rPr>
              <a:t>Attenzione agli strumenti di generazione automatica dei testi alternativi per le immagini.</a:t>
            </a:r>
            <a:endParaRPr lang="it-IT"/>
          </a:p>
          <a:p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Il testo alternativo generato automaticamente dal tool potrebbe non essere idoneo o troppo generico.</a:t>
            </a:r>
            <a:endParaRPr lang="it-IT"/>
          </a:p>
          <a:p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Immagine 4" descr="Tool di generazione di testo alternativo vuoto.">
            <a:extLst>
              <a:ext uri="{FF2B5EF4-FFF2-40B4-BE49-F238E27FC236}">
                <a16:creationId xmlns:a16="http://schemas.microsoft.com/office/drawing/2014/main" xmlns="" id="{BB101510-7AF5-4692-9F71-A818ED4B6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89" y="1333367"/>
            <a:ext cx="3599307" cy="4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  <a:ea typeface="Arial"/>
              </a:rPr>
              <a:t>Errori comuni: i testi alternativi per le immagini</a:t>
            </a:r>
            <a:endParaRPr lang="it-IT" sz="3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172982"/>
            <a:ext cx="7787206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Valorizzare correttamente l’</a:t>
            </a:r>
            <a:r>
              <a:rPr lang="it-IT" sz="2000" b="1" dirty="0">
                <a:solidFill>
                  <a:srgbClr val="0070C0"/>
                </a:solidFill>
                <a:latin typeface="Calibri"/>
                <a:cs typeface="Calibri"/>
              </a:rPr>
              <a:t>attributo alt</a:t>
            </a:r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 delle immagini, deve descrivere ciò che l’immagine stessa rappresenta nella comprensione del contenuto globale della pagina.</a:t>
            </a:r>
          </a:p>
          <a:p>
            <a:pPr marL="342900" indent="-342900">
              <a:buChar char="•"/>
            </a:pPr>
            <a:endParaRPr lang="it-IT" sz="200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Se l’immagine è puramente decorativa, cioè non è influente per la comprensione del contenuto, l’attributo alt deve essere lasciato vuoto (alt= " " ).</a:t>
            </a:r>
            <a:endParaRPr lang="it-IT" dirty="0"/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L’attributo alt non deve essere valorizzato con testi generici non significativi (per esempio: immagine, </a:t>
            </a:r>
            <a:r>
              <a:rPr lang="it-IT" sz="2000" dirty="0" err="1">
                <a:solidFill>
                  <a:srgbClr val="0070C0"/>
                </a:solidFill>
                <a:latin typeface="Calibri"/>
                <a:cs typeface="Calibri"/>
              </a:rPr>
              <a:t>img</a:t>
            </a:r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, foto, ecc.).</a:t>
            </a:r>
            <a:endParaRPr lang="it-IT" dirty="0"/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-IT" sz="2000" dirty="0">
                <a:solidFill>
                  <a:srgbClr val="0070C0"/>
                </a:solidFill>
                <a:latin typeface="Calibri"/>
                <a:cs typeface="Calibri"/>
              </a:rPr>
              <a:t>L’attributo alt non deve essere valorizzato con altri contenuti testuali già presenti (per esempio: con lo stesso testo che è stato già presentato per il titolo di un articolo).</a:t>
            </a:r>
            <a:endParaRPr lang="it-IT" dirty="0"/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8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10156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  <a:ea typeface="Arial"/>
              </a:rPr>
              <a:t>Errori comuni: i testi alternativi per le immagini (esempio)</a:t>
            </a:r>
            <a:endParaRPr lang="it-IT" sz="3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628531" y="1904668"/>
            <a:ext cx="443426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800" b="1">
                <a:solidFill>
                  <a:srgbClr val="0070C0"/>
                </a:solidFill>
                <a:latin typeface="Calibri"/>
                <a:cs typeface="Calibri"/>
              </a:rPr>
              <a:t>Contesto</a:t>
            </a:r>
            <a:r>
              <a:rPr lang="it-IT" sz="1800">
                <a:solidFill>
                  <a:srgbClr val="0070C0"/>
                </a:solidFill>
                <a:latin typeface="Calibri"/>
                <a:cs typeface="Calibri"/>
              </a:rPr>
              <a:t>: un articolo parla dell'ingresso di una nuova professionista in un gruppo di lavoro di una organizzazione.</a:t>
            </a:r>
          </a:p>
          <a:p>
            <a:endParaRPr lang="it-IT" sz="18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1800" b="1">
                <a:solidFill>
                  <a:srgbClr val="0070C0"/>
                </a:solidFill>
                <a:latin typeface="Calibri"/>
                <a:cs typeface="Calibri"/>
              </a:rPr>
              <a:t>Testo alternativo corretto</a:t>
            </a:r>
            <a:r>
              <a:rPr lang="it-IT" sz="1800">
                <a:solidFill>
                  <a:srgbClr val="0070C0"/>
                </a:solidFill>
                <a:latin typeface="Calibri"/>
                <a:cs typeface="Calibri"/>
              </a:rPr>
              <a:t>: «il coordinatore Mario Bianchi accoglie Francesca Rossi».</a:t>
            </a:r>
          </a:p>
          <a:p>
            <a:endParaRPr lang="it-IT" sz="18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1800" b="1">
                <a:solidFill>
                  <a:srgbClr val="0070C0"/>
                </a:solidFill>
                <a:latin typeface="Calibri"/>
                <a:cs typeface="Calibri"/>
              </a:rPr>
              <a:t>Testo alternativo errato</a:t>
            </a:r>
            <a:r>
              <a:rPr lang="it-IT" sz="1800">
                <a:solidFill>
                  <a:srgbClr val="0070C0"/>
                </a:solidFill>
                <a:latin typeface="Calibri"/>
                <a:cs typeface="Calibri"/>
              </a:rPr>
              <a:t>: «immagine di persone al lavoro».</a:t>
            </a: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3" descr="Il coordinatore Mario Bianchi accoglie Francesca Rossi.">
            <a:extLst>
              <a:ext uri="{FF2B5EF4-FFF2-40B4-BE49-F238E27FC236}">
                <a16:creationId xmlns:a16="http://schemas.microsoft.com/office/drawing/2014/main" xmlns="" id="{19026FD4-0A32-468C-AB59-DD06BD15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0" y="1908382"/>
            <a:ext cx="4285129" cy="28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840112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>
                <a:solidFill>
                  <a:srgbClr val="0070C0"/>
                </a:solidFill>
              </a:rPr>
              <a:t>Buone pratiche per i testi alternativi delle immagini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0;p3">
            <a:extLst>
              <a:ext uri="{FF2B5EF4-FFF2-40B4-BE49-F238E27FC236}">
                <a16:creationId xmlns:a16="http://schemas.microsoft.com/office/drawing/2014/main" xmlns="" id="{BB224C2D-4433-46AC-AB5F-B6FBE82E08FC}"/>
              </a:ext>
            </a:extLst>
          </p:cNvPr>
          <p:cNvSpPr txBox="1"/>
          <p:nvPr/>
        </p:nvSpPr>
        <p:spPr>
          <a:xfrm>
            <a:off x="387792" y="1308913"/>
            <a:ext cx="7787206" cy="419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" sz="2000" dirty="0">
                <a:solidFill>
                  <a:srgbClr val="0070C0"/>
                </a:solidFill>
              </a:rPr>
              <a:t>L'attributo "alt" dovrebbe in genere:</a:t>
            </a:r>
            <a:endParaRPr lang="it-IT"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endParaRPr lang="it" sz="2000">
              <a:solidFill>
                <a:srgbClr val="0070C0"/>
              </a:solidFill>
            </a:endParaRPr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" sz="2000" b="1" dirty="0">
                <a:solidFill>
                  <a:srgbClr val="0070C0"/>
                </a:solidFill>
              </a:rPr>
              <a:t>essere accurato </a:t>
            </a:r>
            <a:r>
              <a:rPr lang="it" sz="2000" dirty="0">
                <a:solidFill>
                  <a:srgbClr val="0070C0"/>
                </a:solidFill>
              </a:rPr>
              <a:t>ed equivalente nel rappresentare contenuto e funzione;</a:t>
            </a:r>
            <a:endParaRPr lang="it-IT"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" sz="2000" b="1" dirty="0">
                <a:solidFill>
                  <a:srgbClr val="0070C0"/>
                </a:solidFill>
              </a:rPr>
              <a:t>essere conciso</a:t>
            </a:r>
            <a:r>
              <a:rPr lang="it" sz="2000" dirty="0">
                <a:solidFill>
                  <a:srgbClr val="0070C0"/>
                </a:solidFill>
              </a:rPr>
              <a:t>;</a:t>
            </a:r>
            <a:endParaRPr lang="it-IT"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" sz="2000" b="1" dirty="0">
                <a:solidFill>
                  <a:srgbClr val="0070C0"/>
                </a:solidFill>
              </a:rPr>
              <a:t>non essere ridondante</a:t>
            </a:r>
            <a:r>
              <a:rPr lang="it" sz="2000" dirty="0">
                <a:solidFill>
                  <a:srgbClr val="0070C0"/>
                </a:solidFill>
              </a:rPr>
              <a:t> o fornire le stesse informazioni del testo vicino all'immagine;</a:t>
            </a:r>
            <a:endParaRPr lang="it-IT"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2000"/>
              </a:spcAft>
              <a:buChar char="•"/>
            </a:pPr>
            <a:r>
              <a:rPr lang="it" sz="2000" dirty="0">
                <a:solidFill>
                  <a:srgbClr val="0070C0"/>
                </a:solidFill>
              </a:rPr>
              <a:t>non includere frasi come "immagine di ..." o "grafica di ...", ecc. Ciò sarebbe ridondante poiché i lettori di schermo annunciano già "grafica" insieme al testo alternativo.</a:t>
            </a:r>
            <a:endParaRPr lang="it-IT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45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387226" cy="10156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>
                <a:solidFill>
                  <a:srgbClr val="0070C0"/>
                </a:solidFill>
              </a:rPr>
              <a:t>Errori comuni: i testi alternativi per le immagini complesse (esempio)</a:t>
            </a:r>
            <a:endParaRPr lang="it-IT"/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xmlns="" id="{9FD9A0CB-7FA8-4CAA-A66C-EC27EF6ED2D2}"/>
              </a:ext>
            </a:extLst>
          </p:cNvPr>
          <p:cNvSpPr txBox="1"/>
          <p:nvPr/>
        </p:nvSpPr>
        <p:spPr>
          <a:xfrm>
            <a:off x="4377508" y="1718668"/>
            <a:ext cx="4401339" cy="37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" sz="2000">
                <a:solidFill>
                  <a:srgbClr val="0070C0"/>
                </a:solidFill>
              </a:rPr>
              <a:t>Nel caso di immagini che necessitano di testi alternativi più lunghi (per esempio i grafici), è necessario inserire:</a:t>
            </a:r>
            <a:endParaRPr lang="it-IT" sz="2000">
              <a:solidFill>
                <a:srgbClr val="0070C0"/>
              </a:solidFill>
            </a:endParaRPr>
          </a:p>
          <a:p>
            <a:endParaRPr lang="it" sz="2000">
              <a:solidFill>
                <a:srgbClr val="0070C0"/>
              </a:solidFill>
            </a:endParaRP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it" sz="2000">
                <a:solidFill>
                  <a:srgbClr val="0070C0"/>
                </a:solidFill>
              </a:rPr>
              <a:t>una tabella dati accessibile nella stessa pagina;</a:t>
            </a:r>
            <a:endParaRPr lang="it-IT" sz="2000">
              <a:solidFill>
                <a:srgbClr val="0070C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" sz="2000">
                <a:solidFill>
                  <a:srgbClr val="0070C0"/>
                </a:solidFill>
              </a:rPr>
              <a:t>oppure un paragrafo descrittivo sotto l’immagine o in una pagina web separata linkata dalla pagina con l'immagine.</a:t>
            </a:r>
            <a:endParaRPr lang="it-IT" sz="2000">
              <a:solidFill>
                <a:srgbClr val="0070C0"/>
              </a:solidFill>
            </a:endParaRPr>
          </a:p>
        </p:txBody>
      </p:sp>
      <p:pic>
        <p:nvPicPr>
          <p:cNvPr id="2" name="Immagine 3" descr="Grafico a barre sulla frequenza di vittorie dei team alle Olimpiadi">
            <a:extLst>
              <a:ext uri="{FF2B5EF4-FFF2-40B4-BE49-F238E27FC236}">
                <a16:creationId xmlns:a16="http://schemas.microsoft.com/office/drawing/2014/main" xmlns="" id="{F857859C-D72D-4050-941E-5AB4D9948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" y="1798043"/>
            <a:ext cx="4202244" cy="28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387226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 dirty="0">
                <a:solidFill>
                  <a:srgbClr val="0070C0"/>
                </a:solidFill>
              </a:rPr>
              <a:t>Altri suggerimenti (1)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xmlns="" id="{9FD9A0CB-7FA8-4CAA-A66C-EC27EF6ED2D2}"/>
              </a:ext>
            </a:extLst>
          </p:cNvPr>
          <p:cNvSpPr txBox="1"/>
          <p:nvPr/>
        </p:nvSpPr>
        <p:spPr>
          <a:xfrm>
            <a:off x="452490" y="1254998"/>
            <a:ext cx="827244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2000"/>
              </a:spcAft>
              <a:buChar char="•"/>
            </a:pPr>
            <a:r>
              <a:rPr lang="it" sz="2200" dirty="0">
                <a:solidFill>
                  <a:srgbClr val="0070C0"/>
                </a:solidFill>
              </a:rPr>
              <a:t>Nel caso di immagini decorative si consiglia di caricare le immagini come sfondo via CSS.</a:t>
            </a:r>
            <a:endParaRPr lang="it-IT" sz="2200" dirty="0"/>
          </a:p>
          <a:p>
            <a:pPr marL="285750" indent="-285750">
              <a:spcAft>
                <a:spcPts val="2000"/>
              </a:spcAft>
              <a:buChar char="•"/>
            </a:pPr>
            <a:r>
              <a:rPr lang="it" sz="2200" dirty="0">
                <a:solidFill>
                  <a:srgbClr val="0070C0"/>
                </a:solidFill>
              </a:rPr>
              <a:t>Nei caso di immagini di logo aziendale, si consiglia di non inserire nel testo alternativo la parola "logo".</a:t>
            </a:r>
          </a:p>
          <a:p>
            <a:pPr marL="285750" indent="-285750">
              <a:spcAft>
                <a:spcPts val="2000"/>
              </a:spcAft>
              <a:buChar char="•"/>
            </a:pPr>
            <a:r>
              <a:rPr lang="it" sz="2200" dirty="0">
                <a:solidFill>
                  <a:srgbClr val="0070C0"/>
                </a:solidFill>
              </a:rPr>
              <a:t>Quando le immagini di sfondo presentano contenuto, tale contenuto deve essere reso accessibile all'interno del markup della pagina, per esempio nel caso di un'icona PDF in un link.</a:t>
            </a:r>
          </a:p>
        </p:txBody>
      </p:sp>
    </p:spTree>
    <p:extLst>
      <p:ext uri="{BB962C8B-B14F-4D97-AF65-F5344CB8AC3E}">
        <p14:creationId xmlns:p14="http://schemas.microsoft.com/office/powerpoint/2010/main" val="76616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387226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 dirty="0">
                <a:solidFill>
                  <a:srgbClr val="0070C0"/>
                </a:solidFill>
              </a:rPr>
              <a:t>Altri suggerimenti (2)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xmlns="" id="{9FD9A0CB-7FA8-4CAA-A66C-EC27EF6ED2D2}"/>
              </a:ext>
            </a:extLst>
          </p:cNvPr>
          <p:cNvSpPr txBox="1"/>
          <p:nvPr/>
        </p:nvSpPr>
        <p:spPr>
          <a:xfrm>
            <a:off x="452490" y="1254998"/>
            <a:ext cx="8272441" cy="263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2000"/>
              </a:spcAft>
              <a:buChar char="•"/>
            </a:pPr>
            <a:r>
              <a:rPr lang="it" sz="2200" dirty="0">
                <a:solidFill>
                  <a:srgbClr val="0070C0"/>
                </a:solidFill>
              </a:rPr>
              <a:t>Nel caso di immagini che sono inserite in un link, è necessario verificare se oltre all'immagine è presente un testo chiaro descrittivo del link all'interno del tag. Ciò incide sulla scelta dell'inserimento del testo alternativo all'immagine.</a:t>
            </a:r>
            <a:endParaRPr lang="it-IT"/>
          </a:p>
          <a:p>
            <a:pPr marL="285750" indent="-285750">
              <a:spcAft>
                <a:spcPts val="2000"/>
              </a:spcAft>
              <a:buChar char="•"/>
            </a:pPr>
            <a:r>
              <a:rPr lang="it" sz="2200" dirty="0">
                <a:solidFill>
                  <a:srgbClr val="0070C0"/>
                </a:solidFill>
              </a:rPr>
              <a:t>Evitare di utilizzare esclusivamente un'immagine all'interno dei pulsanti dei </a:t>
            </a:r>
            <a:r>
              <a:rPr lang="it" sz="2200" dirty="0" err="1">
                <a:solidFill>
                  <a:srgbClr val="0070C0"/>
                </a:solidFill>
              </a:rPr>
              <a:t>form</a:t>
            </a:r>
            <a:r>
              <a:rPr lang="it" sz="2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0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 idx="4294967295"/>
          </p:nvPr>
        </p:nvSpPr>
        <p:spPr>
          <a:xfrm>
            <a:off x="1233577" y="2591275"/>
            <a:ext cx="6599208" cy="10771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FORMAZIONE AGID – FORMEZ SULLA TRANSIZIONE DIGITALE DELLA PA 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0710" y="5664838"/>
            <a:ext cx="5724000" cy="36000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08176" y="4247935"/>
            <a:ext cx="575397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Progetto Informazione e formazione per la transizione digitale della PA nell'ambito del progetto «Italia Login – la casa del cittadino»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(A valere sul PON </a:t>
            </a:r>
            <a:r>
              <a:rPr lang="it-IT" sz="1600" b="0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r>
              <a:rPr lang="it-IT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 Capacità Istituzionale 2014-2020)</a:t>
            </a:r>
            <a:endParaRPr sz="16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21" y="6182324"/>
            <a:ext cx="6277900" cy="374391"/>
          </a:xfrm>
          <a:prstGeom prst="rect">
            <a:avLst/>
          </a:prstGeom>
        </p:spPr>
      </p:pic>
      <p:pic>
        <p:nvPicPr>
          <p:cNvPr id="10" name="Google Shape;85;p1" descr="AgID - Agenzia per l'Italia Digitale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78992" y="355055"/>
            <a:ext cx="1972455" cy="47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6;p1" descr="FormezPA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587200" y="434412"/>
            <a:ext cx="1312952" cy="33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387226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>
                <a:solidFill>
                  <a:srgbClr val="0070C0"/>
                </a:solidFill>
              </a:rPr>
              <a:t>Conclusioni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0;p3">
            <a:extLst>
              <a:ext uri="{FF2B5EF4-FFF2-40B4-BE49-F238E27FC236}">
                <a16:creationId xmlns:a16="http://schemas.microsoft.com/office/drawing/2014/main" xmlns="" id="{9FD9A0CB-7FA8-4CAA-A66C-EC27EF6ED2D2}"/>
              </a:ext>
            </a:extLst>
          </p:cNvPr>
          <p:cNvSpPr txBox="1"/>
          <p:nvPr/>
        </p:nvSpPr>
        <p:spPr>
          <a:xfrm>
            <a:off x="387792" y="1395177"/>
            <a:ext cx="823747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" sz="2400" dirty="0">
                <a:solidFill>
                  <a:srgbClr val="0070C0"/>
                </a:solidFill>
              </a:rPr>
              <a:t>Gli errori relativi ai contenuti non testuali rientrano purtroppo ancora oggi tra gli </a:t>
            </a:r>
            <a:r>
              <a:rPr lang="it" sz="2400" b="1" dirty="0">
                <a:solidFill>
                  <a:srgbClr val="0070C0"/>
                </a:solidFill>
              </a:rPr>
              <a:t>errori più frequenti</a:t>
            </a:r>
            <a:r>
              <a:rPr lang="it" sz="2400" dirty="0">
                <a:solidFill>
                  <a:srgbClr val="0070C0"/>
                </a:solidFill>
              </a:rPr>
              <a:t> identificati durante il monitoraggio approfondito organizzato ed effettuato dall'Agenzia per l'Italia Digitale.</a:t>
            </a:r>
          </a:p>
          <a:p>
            <a:endParaRPr lang="it" sz="2400">
              <a:solidFill>
                <a:srgbClr val="0070C0"/>
              </a:solidFill>
            </a:endParaRPr>
          </a:p>
          <a:p>
            <a:r>
              <a:rPr lang="it" sz="2400" dirty="0">
                <a:solidFill>
                  <a:srgbClr val="0070C0"/>
                </a:solidFill>
              </a:rPr>
              <a:t>Fondamentale è la </a:t>
            </a:r>
            <a:r>
              <a:rPr lang="it" sz="2400" b="1" dirty="0">
                <a:solidFill>
                  <a:srgbClr val="0070C0"/>
                </a:solidFill>
              </a:rPr>
              <a:t>formazione </a:t>
            </a:r>
            <a:r>
              <a:rPr lang="it" sz="2400" dirty="0">
                <a:solidFill>
                  <a:srgbClr val="0070C0"/>
                </a:solidFill>
              </a:rPr>
              <a:t>dedicata ai redattori che devono possedere le competenze necessarie di </a:t>
            </a:r>
            <a:r>
              <a:rPr lang="it" sz="2400" b="1" dirty="0">
                <a:solidFill>
                  <a:srgbClr val="0070C0"/>
                </a:solidFill>
              </a:rPr>
              <a:t>accessibilità web.</a:t>
            </a:r>
          </a:p>
          <a:p>
            <a:endParaRPr lang="it" sz="2400" b="1">
              <a:solidFill>
                <a:srgbClr val="0070C0"/>
              </a:solidFill>
            </a:endParaRPr>
          </a:p>
          <a:p>
            <a:r>
              <a:rPr lang="it" sz="2400" dirty="0">
                <a:solidFill>
                  <a:srgbClr val="0070C0"/>
                </a:solidFill>
              </a:rPr>
              <a:t>Seguire le linee guida di accessibilità permette di migliorare la fruizioni dei contenuti da parte di</a:t>
            </a:r>
            <a:r>
              <a:rPr lang="it" sz="2400" b="1" dirty="0">
                <a:solidFill>
                  <a:srgbClr val="0070C0"/>
                </a:solidFill>
              </a:rPr>
              <a:t> tutte le tipologie di utenti.</a:t>
            </a:r>
          </a:p>
        </p:txBody>
      </p:sp>
    </p:spTree>
    <p:extLst>
      <p:ext uri="{BB962C8B-B14F-4D97-AF65-F5344CB8AC3E}">
        <p14:creationId xmlns:p14="http://schemas.microsoft.com/office/powerpoint/2010/main" val="49051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71020"/>
            <a:ext cx="9144000" cy="6169980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37838" y="6408043"/>
            <a:ext cx="991133" cy="2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title" idx="4294967295"/>
          </p:nvPr>
        </p:nvSpPr>
        <p:spPr>
          <a:xfrm>
            <a:off x="1871933" y="2068447"/>
            <a:ext cx="4927668" cy="923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5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www.agid.gov.it 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656272" y="4236014"/>
            <a:ext cx="615063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Alessio Mantegna</a:t>
            </a:r>
            <a:endParaRPr lang="it-IT" b="1">
              <a:solidFill>
                <a:schemeClr val="lt1"/>
              </a:solidFill>
            </a:endParaRPr>
          </a:p>
          <a:p>
            <a:pPr algn="ctr"/>
            <a:r>
              <a:rPr lang="it-IT" sz="24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alessio.mantegna@agid.gov.it</a:t>
            </a:r>
            <a:endParaRPr lang="it-IT">
              <a:solidFill>
                <a:schemeClr val="lt1"/>
              </a:solidFill>
            </a:endParaRPr>
          </a:p>
          <a:p>
            <a:pPr algn="ctr"/>
            <a:r>
              <a:rPr lang="it-IT" sz="2400">
                <a:solidFill>
                  <a:schemeClr val="lt1"/>
                </a:solidFill>
                <a:latin typeface="Calibri"/>
                <a:cs typeface="Calibri"/>
              </a:rPr>
              <a:t>alessiomantegna@gmail.com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9C79F1F-8066-4E90-9EA2-4CB5171A2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" y="6404788"/>
            <a:ext cx="5453135" cy="232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86;p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73879" y="434412"/>
            <a:ext cx="1312952" cy="3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5;p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65671" y="355055"/>
            <a:ext cx="1972455" cy="4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5;p2">
            <a:extLst>
              <a:ext uri="{FF2B5EF4-FFF2-40B4-BE49-F238E27FC236}">
                <a16:creationId xmlns:a16="http://schemas.microsoft.com/office/drawing/2014/main" xmlns="" id="{3A34C6B7-6A22-4899-B559-0EDC4E442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2147977" y="1399797"/>
            <a:ext cx="6458141" cy="9540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it-IT" sz="2800" b="1">
                <a:solidFill>
                  <a:srgbClr val="0070C0"/>
                </a:solidFill>
                <a:sym typeface="Arial"/>
              </a:rPr>
              <a:t>Contenuti digitali: gli errori di accessibilità più frequenti nei siti e app della PA </a:t>
            </a:r>
            <a:r>
              <a:rPr lang="it-IT" sz="2800" b="1">
                <a:solidFill>
                  <a:srgbClr val="0070C0"/>
                </a:solidFill>
              </a:rPr>
              <a:t> </a:t>
            </a:r>
            <a:endParaRPr lang="it-IT" sz="2800" b="1">
              <a:solidFill>
                <a:srgbClr val="0070C0"/>
              </a:solidFill>
              <a:sym typeface="Arial"/>
            </a:endParaRPr>
          </a:p>
        </p:txBody>
      </p:sp>
      <p:pic>
        <p:nvPicPr>
          <p:cNvPr id="94" name="Google Shape;94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807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 idx="4294967295"/>
          </p:nvPr>
        </p:nvSpPr>
        <p:spPr>
          <a:xfrm>
            <a:off x="2904565" y="2504787"/>
            <a:ext cx="5153585" cy="1107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L’accessibilità digitale, gli errori comuni </a:t>
            </a:r>
            <a:r>
              <a:rPr lang="it-IT" sz="2200">
                <a:solidFill>
                  <a:srgbClr val="0070C0"/>
                </a:solidFill>
              </a:rPr>
              <a:t>relativi a contenuti non testuali e contrasto minimo necessario</a:t>
            </a:r>
            <a:endParaRPr lang="it-IT" sz="2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94704" y="3802817"/>
            <a:ext cx="3779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13/04/2022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579321" y="4446812"/>
            <a:ext cx="37791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Pasquale Popolizio – Formez PA</a:t>
            </a:r>
            <a:endParaRPr/>
          </a:p>
          <a:p>
            <a:pPr algn="ctr"/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Alessio Mantegna – Formez PA</a:t>
            </a:r>
            <a:endParaRPr/>
          </a:p>
        </p:txBody>
      </p:sp>
      <p:sp>
        <p:nvSpPr>
          <p:cNvPr id="103" name="Google Shape;103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09446" y="4236399"/>
            <a:ext cx="5724000" cy="36000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magine 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756" y="6182324"/>
            <a:ext cx="6277900" cy="3743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71020"/>
            <a:ext cx="9144000" cy="6169980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37838" y="6408043"/>
            <a:ext cx="991133" cy="2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9C79F1F-8066-4E90-9EA2-4CB5171A2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" y="6404788"/>
            <a:ext cx="5453135" cy="232727"/>
          </a:xfrm>
          <a:prstGeom prst="rect">
            <a:avLst/>
          </a:prstGeom>
        </p:spPr>
      </p:pic>
      <p:sp>
        <p:nvSpPr>
          <p:cNvPr id="10" name="Google Shape;120;p4"/>
          <p:cNvSpPr txBox="1">
            <a:spLocks noGrp="1"/>
          </p:cNvSpPr>
          <p:nvPr>
            <p:ph type="title" idx="4294967295"/>
          </p:nvPr>
        </p:nvSpPr>
        <p:spPr>
          <a:xfrm>
            <a:off x="2067043" y="2211905"/>
            <a:ext cx="5038813" cy="12002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600" b="1">
                <a:solidFill>
                  <a:schemeClr val="lt1"/>
                </a:solidFill>
                <a:ea typeface="Arial"/>
              </a:rPr>
              <a:t>Come rendere accessibili i contenuti non testuali</a:t>
            </a:r>
            <a:endParaRPr lang="it-IT" sz="3600" b="1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Arial"/>
            </a:endParaRPr>
          </a:p>
        </p:txBody>
      </p:sp>
      <p:sp>
        <p:nvSpPr>
          <p:cNvPr id="11" name="Google Shape;121;p4"/>
          <p:cNvSpPr txBox="1"/>
          <p:nvPr/>
        </p:nvSpPr>
        <p:spPr>
          <a:xfrm>
            <a:off x="2067042" y="3429000"/>
            <a:ext cx="50388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Alessio Mantegna | Formez PA</a:t>
            </a: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6265749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SzTx/>
              <a:buFont typeface="Arial"/>
              <a:defRPr/>
            </a:pPr>
            <a:r>
              <a:rPr lang="it-IT" sz="3000" b="1">
                <a:solidFill>
                  <a:srgbClr val="0070C0"/>
                </a:solidFill>
              </a:rPr>
              <a:t>Le WCAG 2.1 e i Criteri di Successo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389460"/>
            <a:ext cx="81335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Per eseguire le analisi di accessibilità è necessario</a:t>
            </a:r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verificare il rispetto dei i criteri di successo di livello A e</a:t>
            </a:r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AA definiti dalle WCAG 2.1 (Web Content Accessibility Guidelines). </a:t>
            </a:r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2" descr="W3C - WCAG">
            <a:extLst>
              <a:ext uri="{FF2B5EF4-FFF2-40B4-BE49-F238E27FC236}">
                <a16:creationId xmlns:a16="http://schemas.microsoft.com/office/drawing/2014/main" xmlns="" id="{681446A3-C508-45CA-B0E6-09161629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766" y="3542376"/>
            <a:ext cx="5869131" cy="13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6265749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SzTx/>
              <a:buFont typeface="Arial"/>
              <a:defRPr/>
            </a:pPr>
            <a:r>
              <a:rPr lang="it-IT" sz="3000" b="1">
                <a:solidFill>
                  <a:srgbClr val="0070C0"/>
                </a:solidFill>
              </a:rPr>
              <a:t>Principio 1 - Percepibile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389460"/>
            <a:ext cx="81335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Le informazioni e i componenti dell'interfaccia utente devono essere presentati agli utenti in modi in cui essi possano percepirli. </a:t>
            </a:r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2" descr="W3C - WCAG">
            <a:extLst>
              <a:ext uri="{FF2B5EF4-FFF2-40B4-BE49-F238E27FC236}">
                <a16:creationId xmlns:a16="http://schemas.microsoft.com/office/drawing/2014/main" xmlns="" id="{681446A3-C508-45CA-B0E6-09161629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766" y="3542376"/>
            <a:ext cx="5869131" cy="13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6265749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SzTx/>
              <a:buFont typeface="Arial"/>
              <a:defRPr/>
            </a:pPr>
            <a:r>
              <a:rPr lang="it-IT" sz="3000" b="1">
                <a:solidFill>
                  <a:srgbClr val="0070C0"/>
                </a:solidFill>
              </a:rPr>
              <a:t>Linea guida 1.1 - Alternative testuali</a:t>
            </a: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770459"/>
            <a:ext cx="813357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8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Fornire alternative testuali per qualsiasi contenuto non di testo in modo che questo possa essere trasformato in altre forme fruibili secondo le necessità degli utenti come stampa a caratteri ingranditi, Braille, </a:t>
            </a:r>
            <a:r>
              <a:rPr lang="it-IT" sz="2800" b="1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sintesi vocale</a:t>
            </a:r>
            <a:r>
              <a:rPr lang="it-IT" sz="280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, simboli o un linguaggio più semplice.</a:t>
            </a:r>
            <a:endParaRPr lang="it-IT" sz="280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25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4542590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000" b="1">
                <a:solidFill>
                  <a:srgbClr val="0070C0"/>
                </a:solidFill>
              </a:rPr>
              <a:t>Criterio di Successo 1.1.1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172982"/>
            <a:ext cx="73542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>
                <a:solidFill>
                  <a:srgbClr val="0070C0"/>
                </a:solidFill>
                <a:latin typeface="Calibri"/>
                <a:cs typeface="Calibri"/>
              </a:rPr>
              <a:t>Quando si eseguono le analisi di accessibilità molte violazioni sono riferibili al </a:t>
            </a:r>
            <a:r>
              <a:rPr lang="it-IT" sz="2000" b="1">
                <a:solidFill>
                  <a:srgbClr val="0070C0"/>
                </a:solidFill>
                <a:latin typeface="Calibri"/>
                <a:cs typeface="Calibri"/>
              </a:rPr>
              <a:t>Criterio di Successo</a:t>
            </a:r>
            <a:r>
              <a:rPr lang="it-IT" sz="20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it-IT" sz="2000" b="1">
                <a:solidFill>
                  <a:srgbClr val="0070C0"/>
                </a:solidFill>
                <a:latin typeface="Calibri"/>
                <a:cs typeface="Calibri"/>
              </a:rPr>
              <a:t>1.1.1 - Contenuti non testuali</a:t>
            </a:r>
            <a:endParaRPr lang="it-IT" sz="200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0;p3">
            <a:extLst>
              <a:ext uri="{FF2B5EF4-FFF2-40B4-BE49-F238E27FC236}">
                <a16:creationId xmlns:a16="http://schemas.microsoft.com/office/drawing/2014/main" xmlns="" id="{6BD7527D-E297-40CB-B93B-0A969BDB0C45}"/>
              </a:ext>
            </a:extLst>
          </p:cNvPr>
          <p:cNvSpPr txBox="1"/>
          <p:nvPr/>
        </p:nvSpPr>
        <p:spPr>
          <a:xfrm>
            <a:off x="384686" y="2341794"/>
            <a:ext cx="721015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«</a:t>
            </a:r>
            <a:r>
              <a:rPr lang="it-IT" sz="2400" dirty="0">
                <a:solidFill>
                  <a:srgbClr val="0070C0"/>
                </a:solidFill>
                <a:latin typeface="Calibri"/>
                <a:cs typeface="Calibri"/>
              </a:rPr>
              <a:t>Tutti i contenuti non testuali presentati all'utente hanno un'alternativa testuale equivalente che serve allo stesso scopo</a:t>
            </a:r>
            <a:r>
              <a:rPr lang="it-IT" sz="2400" dirty="0">
                <a:solidFill>
                  <a:srgbClr val="0070C0"/>
                </a:solidFill>
              </a:rPr>
              <a:t>».</a:t>
            </a:r>
            <a:endParaRPr lang="it-IT" dirty="0"/>
          </a:p>
          <a:p>
            <a:endParaRPr lang="it-IT" sz="240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-IT" sz="2400" dirty="0">
                <a:solidFill>
                  <a:srgbClr val="0070C0"/>
                </a:solidFill>
                <a:latin typeface="Calibri"/>
                <a:cs typeface="Calibri"/>
              </a:rPr>
              <a:t>Un aspetto importantissimo dell’accessibilità riguarda la fruibilità dei contenuti per le persone</a:t>
            </a:r>
            <a:r>
              <a:rPr lang="it-IT" sz="2400" b="1" dirty="0">
                <a:solidFill>
                  <a:srgbClr val="0070C0"/>
                </a:solidFill>
                <a:latin typeface="Calibri"/>
                <a:cs typeface="Calibri"/>
              </a:rPr>
              <a:t> non vedenti</a:t>
            </a:r>
            <a:r>
              <a:rPr lang="it-IT" sz="2400" dirty="0">
                <a:solidFill>
                  <a:srgbClr val="0070C0"/>
                </a:solidFill>
                <a:latin typeface="Calibri"/>
                <a:cs typeface="Calibri"/>
              </a:rPr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88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 idx="4294967295"/>
          </p:nvPr>
        </p:nvSpPr>
        <p:spPr>
          <a:xfrm>
            <a:off x="388956" y="459571"/>
            <a:ext cx="8560408" cy="553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000" b="1">
                <a:solidFill>
                  <a:srgbClr val="0070C0"/>
                </a:solidFill>
              </a:rPr>
              <a:t>Il testo alternativo delle immagini</a:t>
            </a:r>
            <a:endParaRPr lang="it-IT"/>
          </a:p>
        </p:txBody>
      </p:sp>
      <p:sp>
        <p:nvSpPr>
          <p:cNvPr id="109" name="Google Shape;10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52226"/>
            <a:ext cx="9144000" cy="705775"/>
          </a:xfrm>
          <a:prstGeom prst="rect">
            <a:avLst/>
          </a:prstGeom>
          <a:solidFill>
            <a:srgbClr val="205AA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7792" y="1718505"/>
            <a:ext cx="778720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" sz="2400" dirty="0">
                <a:solidFill>
                  <a:srgbClr val="0070C0"/>
                </a:solidFill>
                <a:latin typeface="Calibri"/>
                <a:cs typeface="Calibri"/>
              </a:rPr>
              <a:t>Il </a:t>
            </a:r>
            <a:r>
              <a:rPr lang="it" sz="2400" b="1" dirty="0">
                <a:solidFill>
                  <a:srgbClr val="0070C0"/>
                </a:solidFill>
                <a:latin typeface="Calibri"/>
                <a:cs typeface="Calibri"/>
              </a:rPr>
              <a:t>testo alternativo</a:t>
            </a:r>
            <a:r>
              <a:rPr lang="it" sz="2400" dirty="0">
                <a:solidFill>
                  <a:srgbClr val="0070C0"/>
                </a:solidFill>
                <a:latin typeface="Calibri"/>
                <a:cs typeface="Calibri"/>
              </a:rPr>
              <a:t> è un sostituto testuale del contenuto non testuale per esempio nelle pagine web e nei documenti PDF.</a:t>
            </a:r>
            <a:endParaRPr lang="it-IT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it" sz="2400" dirty="0">
                <a:latin typeface="Calibri"/>
                <a:cs typeface="Calibri"/>
              </a:rPr>
              <a:t/>
            </a:r>
            <a:br>
              <a:rPr lang="it" sz="2400" dirty="0">
                <a:latin typeface="Calibri"/>
                <a:cs typeface="Calibri"/>
              </a:rPr>
            </a:br>
            <a:r>
              <a:rPr lang="it" sz="2400" dirty="0">
                <a:solidFill>
                  <a:srgbClr val="0070C0"/>
                </a:solidFill>
                <a:latin typeface="Calibri"/>
                <a:cs typeface="Calibri"/>
              </a:rPr>
              <a:t>Ci concentreremo sulle </a:t>
            </a:r>
            <a:r>
              <a:rPr lang="it" sz="2400" b="1" dirty="0">
                <a:solidFill>
                  <a:srgbClr val="0070C0"/>
                </a:solidFill>
                <a:latin typeface="Calibri"/>
                <a:cs typeface="Calibri"/>
              </a:rPr>
              <a:t>immagini</a:t>
            </a:r>
            <a:r>
              <a:rPr lang="it" sz="2400" dirty="0">
                <a:solidFill>
                  <a:srgbClr val="0070C0"/>
                </a:solidFill>
                <a:latin typeface="Calibri"/>
                <a:cs typeface="Calibri"/>
              </a:rPr>
              <a:t>, ma i suoi principi si applicano anche ai contenuti multimediali e ad altri contenuti non testuali.</a:t>
            </a:r>
            <a:endParaRPr lang="it-IT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1" name="Google Shape;111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8627" y="6342191"/>
            <a:ext cx="1907381" cy="4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38200" y="6406728"/>
            <a:ext cx="990900" cy="254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854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878</Words>
  <Application>Microsoft Office PowerPoint</Application>
  <PresentationFormat>Presentazione su schermo (4:3)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Titillium</vt:lpstr>
      <vt:lpstr>Tema di Office</vt:lpstr>
      <vt:lpstr>Contenuti digitali: gli errori di accessibilità più frequenti  nei siti e app della PA</vt:lpstr>
      <vt:lpstr>FORMAZIONE AGID – FORMEZ SULLA TRANSIZIONE DIGITALE DELLA PA </vt:lpstr>
      <vt:lpstr>L’accessibilità digitale, gli errori comuni relativi a contenuti non testuali e contrasto minimo necessario</vt:lpstr>
      <vt:lpstr>Come rendere accessibili i contenuti non testuali</vt:lpstr>
      <vt:lpstr>Le WCAG 2.1 e i Criteri di Successo</vt:lpstr>
      <vt:lpstr>Principio 1 - Percepibile</vt:lpstr>
      <vt:lpstr>Linea guida 1.1 - Alternative testuali</vt:lpstr>
      <vt:lpstr>Criterio di Successo 1.1.1</vt:lpstr>
      <vt:lpstr>Il testo alternativo delle immagini</vt:lpstr>
      <vt:lpstr>I lettori di schermo</vt:lpstr>
      <vt:lpstr>I testi alternativi per le immagini e i CMS (1)</vt:lpstr>
      <vt:lpstr>I testi alternativi per le immagini e i CMS (2)</vt:lpstr>
      <vt:lpstr>Errori comuni: uso degli strumenti automatici</vt:lpstr>
      <vt:lpstr>Errori comuni: i testi alternativi per le immagini</vt:lpstr>
      <vt:lpstr>Errori comuni: i testi alternativi per le immagini (esempio)</vt:lpstr>
      <vt:lpstr>Buone pratiche per i testi alternativi delle immagini</vt:lpstr>
      <vt:lpstr>Errori comuni: i testi alternativi per le immagini complesse (esempio)</vt:lpstr>
      <vt:lpstr>Altri suggerimenti (1)</vt:lpstr>
      <vt:lpstr>Altri suggerimenti (2)</vt:lpstr>
      <vt:lpstr>Conclusioni</vt:lpstr>
      <vt:lpstr>www.agid.gov.it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3  - Gli errori comuni relativi a contenuti non testuali e contrasto minimo necessario</dc:title>
  <dc:creator>Agenzia per l'Italia Digitale</dc:creator>
  <cp:lastModifiedBy>Cinzia</cp:lastModifiedBy>
  <cp:revision>55</cp:revision>
  <dcterms:created xsi:type="dcterms:W3CDTF">2021-01-18T18:41:09Z</dcterms:created>
  <dcterms:modified xsi:type="dcterms:W3CDTF">2022-04-06T17:32:40Z</dcterms:modified>
</cp:coreProperties>
</file>