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58" r:id="rId3"/>
    <p:sldId id="257" r:id="rId4"/>
    <p:sldId id="261" r:id="rId5"/>
    <p:sldId id="283" r:id="rId6"/>
    <p:sldId id="284" r:id="rId7"/>
    <p:sldId id="282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60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lio Pagnotta" initials="SP" lastIdx="1" clrIdx="0">
    <p:extLst>
      <p:ext uri="{19B8F6BF-5375-455C-9EA6-DF929625EA0E}">
        <p15:presenceInfo xmlns:p15="http://schemas.microsoft.com/office/powerpoint/2012/main" userId="02770c0e54955a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291" autoAdjust="0"/>
  </p:normalViewPr>
  <p:slideViewPr>
    <p:cSldViewPr snapToGrid="0">
      <p:cViewPr varScale="1">
        <p:scale>
          <a:sx n="63" d="100"/>
          <a:sy n="63" d="100"/>
        </p:scale>
        <p:origin x="10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80A4F-9263-4C35-A688-28416A6C4E95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AB041-701F-445B-AC65-AC424FAB20F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544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20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6007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136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3471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9774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3030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884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04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1307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77540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b="0" i="0" dirty="0">
              <a:solidFill>
                <a:srgbClr val="525253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71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9168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5270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b="0" i="0" dirty="0">
              <a:solidFill>
                <a:srgbClr val="525253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30077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4529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976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323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635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074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282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7631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428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799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9AB041-701F-445B-AC65-AC424FAB20F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442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675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5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609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50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744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903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328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05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625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0082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23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F5F7B-A42A-4F7F-9A24-6599414FFCB8}" type="datetimeFigureOut">
              <a:rPr lang="it-IT" smtClean="0"/>
              <a:t>09/11/2022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CB809-4011-4EF2-8267-5DCEC8DB12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010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jp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2221829" y="2591275"/>
            <a:ext cx="77483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FORMAZIONE AGID – FORMEZ SULLA TRANSIZIONE DIGITALE DELLA PA </a:t>
            </a:r>
          </a:p>
        </p:txBody>
      </p:sp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2"/>
          <a:srcRect l="-469" r="-469"/>
          <a:stretch>
            <a:fillRect/>
          </a:stretch>
        </p:blipFill>
        <p:spPr>
          <a:xfrm>
            <a:off x="777822" y="458291"/>
            <a:ext cx="3913922" cy="92228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2603" y="669593"/>
            <a:ext cx="2579623" cy="64777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810" y="6217920"/>
            <a:ext cx="6850380" cy="640080"/>
          </a:xfrm>
          <a:prstGeom prst="rect">
            <a:avLst/>
          </a:prstGeom>
        </p:spPr>
      </p:pic>
      <p:sp>
        <p:nvSpPr>
          <p:cNvPr id="20" name="Rettangolo 19">
            <a:extLst>
              <a:ext uri="{FF2B5EF4-FFF2-40B4-BE49-F238E27FC236}">
                <a16:creationId xmlns:a16="http://schemas.microsoft.com/office/drawing/2014/main" xmlns="" id="{8E0EB652-EDBF-4698-B2A8-295E88173A26}"/>
              </a:ext>
            </a:extLst>
          </p:cNvPr>
          <p:cNvSpPr/>
          <p:nvPr/>
        </p:nvSpPr>
        <p:spPr>
          <a:xfrm>
            <a:off x="2670810" y="566483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7C866FAE-D4BE-46C1-95C8-353306521DD2}"/>
              </a:ext>
            </a:extLst>
          </p:cNvPr>
          <p:cNvSpPr txBox="1"/>
          <p:nvPr/>
        </p:nvSpPr>
        <p:spPr>
          <a:xfrm>
            <a:off x="2734783" y="4247935"/>
            <a:ext cx="767196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Progetto Informazione e formazione per la transizione digitale della PA nell'ambito del progetto «Italia Login – la casa del cittadino»</a:t>
            </a:r>
          </a:p>
          <a:p>
            <a:pPr algn="ctr">
              <a:spcBef>
                <a:spcPts val="1200"/>
              </a:spcBef>
            </a:pP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(A valere sul PON </a:t>
            </a:r>
            <a:r>
              <a:rPr lang="it-IT" sz="16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Governance</a:t>
            </a:r>
            <a:r>
              <a:rPr lang="it-IT" sz="16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e Capacità Istituzionale 2014-2020)</a:t>
            </a:r>
          </a:p>
        </p:txBody>
      </p:sp>
    </p:spTree>
    <p:extLst>
      <p:ext uri="{BB962C8B-B14F-4D97-AF65-F5344CB8AC3E}">
        <p14:creationId xmlns:p14="http://schemas.microsoft.com/office/powerpoint/2010/main" val="174359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semplice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4" y="1908941"/>
            <a:ext cx="11006091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Tipi di firma elettronica semplice</a:t>
            </a:r>
          </a:p>
          <a:p>
            <a:pPr>
              <a:lnSpc>
                <a:spcPct val="200000"/>
              </a:lnSpc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Esistono molti tipi di firma elettronica, descrivibili in base a: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Something You </a:t>
            </a:r>
            <a:r>
              <a:rPr lang="en-US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Know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Something You </a:t>
            </a:r>
            <a:r>
              <a:rPr lang="en-US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Something You </a:t>
            </a:r>
            <a:r>
              <a:rPr lang="en-US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Have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3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avanzata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che soddisfi i requisiti di cui all’articolo 26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  <a:p>
            <a:endParaRPr lang="it-IT" sz="20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è connessa unicamente al firmatario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è idonea a identificare il firmatario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è creata mediante dati per la creazione di una firma elettronica che il firmatario può, con un elevato livello di sicurezza, utilizzare sotto il proprio esclusivo controllo; e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è collegata ai dati sottoscritti in modo da consentire l’identificazione di ogni successiva modifica di tali dati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FE6DD7CC-B126-C991-EAFA-78B58CF5C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035" y="2240080"/>
            <a:ext cx="4638675" cy="312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8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avanzata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Ulteriori requisiti</a:t>
            </a:r>
          </a:p>
          <a:p>
            <a:endParaRPr lang="it-IT" sz="20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Possibilità per il firmatario di ottenere evidenza di quanto sottoscritto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Individuazione del soggetto erogatore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Assenza di qualunque elemento nell’oggetto della sottoscrizione atto a modificarne gli atti, fatti o dati nello stesso rappresentati</a:t>
            </a:r>
          </a:p>
          <a:p>
            <a:pPr marL="457200" indent="-457200">
              <a:buFont typeface="+mj-lt"/>
              <a:buAutoNum type="alphaLcParenR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Connessione univoca della firma al documento sottoscritto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FE6DD7CC-B126-C991-EAFA-78B58CF5C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035" y="2240080"/>
            <a:ext cx="4638675" cy="312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407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avanzata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60 - LIMITI D'USO DELLA FIRMA ELETTRONICA AVANZATA</a:t>
            </a:r>
          </a:p>
          <a:p>
            <a:endParaRPr lang="it-IT" sz="20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La firma elettronica avanzata realizzata in conformità con le disposizioni delle presenti regole tecniche,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è utilizzabile limitatamente ai rapporti giuridici intercorrenti tra il sottoscrittore e il soggetto di cui all'art. 55, comma 2, lettera a).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FE6DD7CC-B126-C991-EAFA-78B58CF5C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035" y="2240080"/>
            <a:ext cx="4638675" cy="312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04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grafometrica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La firma grafometrica è un processo di firma che prevede 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l'apposizione della firma autografa del cliente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su un 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apposito tablet 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 una 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specifica penna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mediante il quale è possibile collegare al documento elettronico un insieme di dati biometrici che garantiscono la connessione univoca tra documento firmato e firmatario.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FE6DD7CC-B126-C991-EAFA-78B58CF5C1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035" y="2240080"/>
            <a:ext cx="4638675" cy="312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020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qualificata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eIDAS art. 3 c.1 n.12</a:t>
            </a:r>
          </a:p>
          <a:p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una firma elettronica avanzata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creata da un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dispositivo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per la creazione di una firma elettronica qualificata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basata su un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certificato qualificato 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per firme elettroniche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3" name="Segnaposto contenuto 8">
            <a:extLst>
              <a:ext uri="{FF2B5EF4-FFF2-40B4-BE49-F238E27FC236}">
                <a16:creationId xmlns:a16="http://schemas.microsoft.com/office/drawing/2014/main" xmlns="" id="{D4FC4987-AA5B-AFB8-30BA-6E255BBDD7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0370" y="1582739"/>
            <a:ext cx="4638675" cy="2899171"/>
          </a:xfrm>
          <a:prstGeom prst="rect">
            <a:avLst/>
          </a:prstGeom>
        </p:spPr>
      </p:pic>
      <p:sp>
        <p:nvSpPr>
          <p:cNvPr id="4" name="Segnaposto contenuto 4">
            <a:extLst>
              <a:ext uri="{FF2B5EF4-FFF2-40B4-BE49-F238E27FC236}">
                <a16:creationId xmlns:a16="http://schemas.microsoft.com/office/drawing/2014/main" xmlns="" id="{F85D420F-E037-A098-7BBC-40EEA38411B2}"/>
              </a:ext>
            </a:extLst>
          </p:cNvPr>
          <p:cNvSpPr txBox="1">
            <a:spLocks/>
          </p:cNvSpPr>
          <p:nvPr/>
        </p:nvSpPr>
        <p:spPr>
          <a:xfrm>
            <a:off x="592955" y="4060713"/>
            <a:ext cx="4836795" cy="18129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66700" indent="-266700" algn="l" defTabSz="914400" rtl="0" eaLnBrk="1" latinLnBrk="0" hangingPunct="1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it-IT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Certificato elettronico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it-IT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«un attestato elettronico che collega i dati di convalida di una firma elettronica a una persona fisica e conferma almeno il nome o lo pseudonimo di tale persona»</a:t>
            </a:r>
          </a:p>
        </p:txBody>
      </p:sp>
    </p:spTree>
    <p:extLst>
      <p:ext uri="{BB962C8B-B14F-4D97-AF65-F5344CB8AC3E}">
        <p14:creationId xmlns:p14="http://schemas.microsoft.com/office/powerpoint/2010/main" val="1771284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qualificata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266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eIDAS – formati di firma</a:t>
            </a:r>
          </a:p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Decisione di esecuzione (UE) 2015/1506</a:t>
            </a:r>
          </a:p>
          <a:p>
            <a:endParaRPr lang="it-IT" sz="2000" b="1" dirty="0">
              <a:solidFill>
                <a:srgbClr val="0070C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CAdES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(*.p7m)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PAdES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(*.pdf)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XAdES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(xml)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3" name="Segnaposto contenuto 8">
            <a:extLst>
              <a:ext uri="{FF2B5EF4-FFF2-40B4-BE49-F238E27FC236}">
                <a16:creationId xmlns:a16="http://schemas.microsoft.com/office/drawing/2014/main" xmlns="" id="{D4FC4987-AA5B-AFB8-30BA-6E255BBDD73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0370" y="1582739"/>
            <a:ext cx="4638675" cy="289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573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digitale - CAD art. 1. c.1 lett. S)</a:t>
            </a:r>
          </a:p>
          <a:p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un particolare tipo di firma qualificata 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basata su un sistema di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chiavi crittografiche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una pubblica e una privata, correlate tra loro, che consente al titolare tramite la chiave privata e al destinatario tramite la chiave pubblica, rispettivamente, di rendere manifesta e di verificare la provenienza e l’integrità di un documento informatico o di un insieme di documenti informatici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grpSp>
        <p:nvGrpSpPr>
          <p:cNvPr id="6" name="Gruppo 5">
            <a:extLst>
              <a:ext uri="{FF2B5EF4-FFF2-40B4-BE49-F238E27FC236}">
                <a16:creationId xmlns:a16="http://schemas.microsoft.com/office/drawing/2014/main" xmlns="" id="{12A1FD03-CF96-7176-7827-7D81092754C5}"/>
              </a:ext>
            </a:extLst>
          </p:cNvPr>
          <p:cNvGrpSpPr/>
          <p:nvPr/>
        </p:nvGrpSpPr>
        <p:grpSpPr>
          <a:xfrm>
            <a:off x="7511299" y="1747980"/>
            <a:ext cx="3760786" cy="3441700"/>
            <a:chOff x="6516689" y="2187575"/>
            <a:chExt cx="3760786" cy="3441700"/>
          </a:xfrm>
        </p:grpSpPr>
        <p:sp>
          <p:nvSpPr>
            <p:cNvPr id="4" name="Segnaposto contenuto 10">
              <a:extLst>
                <a:ext uri="{FF2B5EF4-FFF2-40B4-BE49-F238E27FC236}">
                  <a16:creationId xmlns:a16="http://schemas.microsoft.com/office/drawing/2014/main" xmlns="" id="{A022EA14-D181-4D77-15D6-16B018AFACA2}"/>
                </a:ext>
              </a:extLst>
            </p:cNvPr>
            <p:cNvSpPr txBox="1">
              <a:spLocks/>
            </p:cNvSpPr>
            <p:nvPr/>
          </p:nvSpPr>
          <p:spPr>
            <a:xfrm>
              <a:off x="6516689" y="2187575"/>
              <a:ext cx="3760786" cy="3441700"/>
            </a:xfrm>
            <a:prstGeom prst="rect">
              <a:avLst/>
            </a:prstGeom>
            <a:solidFill>
              <a:srgbClr val="CCCC00">
                <a:alpha val="8666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t-IT">
                <a:solidFill>
                  <a:schemeClr val="tx1"/>
                </a:solidFill>
              </a:endParaRPr>
            </a:p>
            <a:p>
              <a:pPr marL="0" indent="0" algn="ctr">
                <a:buFont typeface="Arial" panose="020B0604020202020204" pitchFamily="34" charset="0"/>
                <a:buNone/>
              </a:pPr>
              <a:r>
                <a:rPr lang="it-IT">
                  <a:solidFill>
                    <a:schemeClr val="tx1"/>
                  </a:solidFill>
                </a:rPr>
                <a:t>Firma elettronica qualificata</a:t>
              </a:r>
              <a:endParaRPr lang="it-IT" dirty="0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xmlns="" id="{F37A470E-F9AD-A04D-6F48-033910FAEFFC}"/>
                </a:ext>
              </a:extLst>
            </p:cNvPr>
            <p:cNvSpPr/>
            <p:nvPr/>
          </p:nvSpPr>
          <p:spPr>
            <a:xfrm>
              <a:off x="7286626" y="3848100"/>
              <a:ext cx="2190750" cy="8001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1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Firma Digitale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751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remota – DPCM 22 febbraio 2013</a:t>
            </a:r>
          </a:p>
          <a:p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particolare procedura di firma elettronica qualificata o di firma digitale, generata su HSM, che consente di garantire il controllo esclusivo delle chiavi private da parte dei titolari delle stess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BCDB8622-171E-6132-C5DD-6CEA5634E1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70" y="1998925"/>
            <a:ext cx="4638675" cy="28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26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remota – DPCM 22 febbraio 2013</a:t>
            </a:r>
          </a:p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Occorrente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Connessione internet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Software di firma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Una OTP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BCDB8622-171E-6132-C5DD-6CEA5634E1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70" y="1998925"/>
            <a:ext cx="4638675" cy="28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20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l="51771" t="-90" r="364" b="85"/>
          <a:stretch/>
        </p:blipFill>
        <p:spPr>
          <a:xfrm>
            <a:off x="0" y="0"/>
            <a:ext cx="2400749" cy="6858000"/>
          </a:xfrm>
          <a:prstGeom prst="rect">
            <a:avLst/>
          </a:prstGeom>
        </p:spPr>
      </p:pic>
      <p:sp>
        <p:nvSpPr>
          <p:cNvPr id="7" name="CasellaDiTesto 6"/>
          <p:cNvSpPr txBox="1"/>
          <p:nvPr/>
        </p:nvSpPr>
        <p:spPr>
          <a:xfrm>
            <a:off x="4558224" y="1592812"/>
            <a:ext cx="56354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Ho visto firme che voi umani…</a:t>
            </a:r>
          </a:p>
        </p:txBody>
      </p:sp>
      <p:pic>
        <p:nvPicPr>
          <p:cNvPr id="11" name="Immagine 10" descr="Logo AgiD - Agenzia per l'Italia Digitale" title="Logo AgiD - Agenzia per l'Italia Digitale"/>
          <p:cNvPicPr/>
          <p:nvPr/>
        </p:nvPicPr>
        <p:blipFill>
          <a:blip r:embed="rId3"/>
          <a:srcRect l="-469" r="-469"/>
          <a:stretch>
            <a:fillRect/>
          </a:stretch>
        </p:blipFill>
        <p:spPr>
          <a:xfrm>
            <a:off x="2713153" y="358192"/>
            <a:ext cx="1530373" cy="360622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664" y="410278"/>
            <a:ext cx="1299393" cy="326292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558DA716-B8FB-474F-AA6C-0C08CC4F8F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5958" y="6179768"/>
            <a:ext cx="6850380" cy="64008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4691744" y="2513745"/>
            <a:ext cx="5038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Le Firme tra norme e prassi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id="{38BAE53C-F1E6-4BB7-A5E3-B9E8D60DCF9B}"/>
              </a:ext>
            </a:extLst>
          </p:cNvPr>
          <p:cNvSpPr txBox="1"/>
          <p:nvPr/>
        </p:nvSpPr>
        <p:spPr>
          <a:xfrm>
            <a:off x="4691743" y="2975410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latin typeface="Titillium Web" panose="00000500000000000000" pitchFamily="2" charset="0"/>
                <a:ea typeface="Tahoma" panose="020B0604030504040204" pitchFamily="34" charset="0"/>
                <a:cs typeface="Tahoma" panose="020B0604030504040204" pitchFamily="34" charset="0"/>
              </a:rPr>
              <a:t>09-11-2022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3693111" y="3701988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6AE0504B-E8DF-4602-915E-197A1B7E93F5}"/>
              </a:ext>
            </a:extLst>
          </p:cNvPr>
          <p:cNvSpPr txBox="1"/>
          <p:nvPr/>
        </p:nvSpPr>
        <p:spPr>
          <a:xfrm>
            <a:off x="4691742" y="4446812"/>
            <a:ext cx="5038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Andrea Spallacci</a:t>
            </a:r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xmlns="" id="{A6163D7B-611A-4FA0-9AB7-C3A24A2D19B3}"/>
              </a:ext>
            </a:extLst>
          </p:cNvPr>
          <p:cNvSpPr/>
          <p:nvPr/>
        </p:nvSpPr>
        <p:spPr>
          <a:xfrm>
            <a:off x="3559946" y="3693111"/>
            <a:ext cx="7632000" cy="36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049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remota – DPCM 22 febbraio 2013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Vantaggi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Nessun vincolo di utilizzo di un Hardware dedicato né tantomeno di un sistema operativo predefinito.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BCDB8622-171E-6132-C5DD-6CEA5634E1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370" y="1998925"/>
            <a:ext cx="4638675" cy="2804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758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3276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automatica – DPCM 22 febbraio 2013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«particolare procedura informatica di firma elettronica qualificata o di firma digitale eseguita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previa autorizzazione del sottoscrittore 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che mantiene il controllo esclusivo delle proprie chiavi di firma,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 assenza di presidio puntuale e continuo da parte di questo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3" name="Segnaposto contenuto 8">
            <a:extLst>
              <a:ext uri="{FF2B5EF4-FFF2-40B4-BE49-F238E27FC236}">
                <a16:creationId xmlns:a16="http://schemas.microsoft.com/office/drawing/2014/main" xmlns="" id="{B32FD45E-2901-AFC3-5449-6270F43B39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7005" y="2311213"/>
            <a:ext cx="4638675" cy="25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1169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58180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italiane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5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«con SPID»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CAD art. 20</a:t>
            </a:r>
          </a:p>
          <a:p>
            <a:pPr>
              <a:spcAft>
                <a:spcPts val="600"/>
              </a:spcAft>
            </a:pP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«… è formato, previa identificazione informatica del suo autore, attraverso un processo avente i requisiti fissati dall’AgID ai sensi dell’articolo 71 con modalità tali da garantire la sicurezza, integrità e immodificabilità del documento e, in maniera manifesta e inequivoca, la sua riconducibilità all’autore…»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2" name="Segnaposto contenuto 8">
            <a:extLst>
              <a:ext uri="{FF2B5EF4-FFF2-40B4-BE49-F238E27FC236}">
                <a16:creationId xmlns:a16="http://schemas.microsoft.com/office/drawing/2014/main" xmlns="" id="{3EC17D20-C33B-D5C5-9F43-A6720C380B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75855" y="2311213"/>
            <a:ext cx="4320974" cy="258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9653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106948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Valore delle firme elettroniche qualificate e digitali nel tempo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1062047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ART. 62 D.P.C.M. 22 FEBBRAIO 2013</a:t>
            </a:r>
          </a:p>
          <a:p>
            <a:pPr>
              <a:spcAft>
                <a:spcPts val="600"/>
              </a:spcAft>
            </a:pP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«Le firme elettroniche qualificate e digitali, ancorché sia scaduto, revocato o sospeso il relativo certificato qualificato del sottoscrittore, sono valide se alle stesse è associabile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un riferimento temporale opponibile ai terzi 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che collochi la generazione di dette firme rispettivamente in un momento precedente alla scadenza, revoca o sospensione del suddetto certificato.»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86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1069482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Effetti giuridici delle firme elettroniche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xmlns="" id="{8517C98C-7011-9076-A7BF-2D811CE62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680593"/>
              </p:ext>
            </p:extLst>
          </p:nvPr>
        </p:nvGraphicFramePr>
        <p:xfrm>
          <a:off x="1490977" y="1693560"/>
          <a:ext cx="8750085" cy="3778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6695">
                  <a:extLst>
                    <a:ext uri="{9D8B030D-6E8A-4147-A177-3AD203B41FA5}">
                      <a16:colId xmlns:a16="http://schemas.microsoft.com/office/drawing/2014/main" xmlns="" val="3154891762"/>
                    </a:ext>
                  </a:extLst>
                </a:gridCol>
                <a:gridCol w="2916695">
                  <a:extLst>
                    <a:ext uri="{9D8B030D-6E8A-4147-A177-3AD203B41FA5}">
                      <a16:colId xmlns:a16="http://schemas.microsoft.com/office/drawing/2014/main" xmlns="" val="4030941730"/>
                    </a:ext>
                  </a:extLst>
                </a:gridCol>
                <a:gridCol w="2916695">
                  <a:extLst>
                    <a:ext uri="{9D8B030D-6E8A-4147-A177-3AD203B41FA5}">
                      <a16:colId xmlns:a16="http://schemas.microsoft.com/office/drawing/2014/main" xmlns="" val="992969307"/>
                    </a:ext>
                  </a:extLst>
                </a:gridCol>
              </a:tblGrid>
              <a:tr h="42899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Unione Europea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Italia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5156358"/>
                  </a:ext>
                </a:extLst>
              </a:tr>
              <a:tr h="1163573">
                <a:tc>
                  <a:txBody>
                    <a:bodyPr/>
                    <a:lstStyle/>
                    <a:p>
                      <a:r>
                        <a:rPr lang="it-IT" dirty="0"/>
                        <a:t>Firma elettronica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ammissibilità come prova in procedimenti giudiziali 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ammissibilità come prova in procedimenti giudiziali liberamente valutabile 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021919"/>
                  </a:ext>
                </a:extLst>
              </a:tr>
              <a:tr h="846235">
                <a:tc>
                  <a:txBody>
                    <a:bodyPr/>
                    <a:lstStyle/>
                    <a:p>
                      <a:r>
                        <a:rPr lang="it-IT" dirty="0"/>
                        <a:t>Firma elettronica avanzata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/>
                        <a:t>ammissibilità come prova in procedimenti giudiziali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 scritta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2702 cod.civ.</a:t>
                      </a:r>
                    </a:p>
                    <a:p>
                      <a:endParaRPr lang="it-IT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6460708"/>
                  </a:ext>
                </a:extLst>
              </a:tr>
              <a:tr h="1339872">
                <a:tc>
                  <a:txBody>
                    <a:bodyPr/>
                    <a:lstStyle/>
                    <a:p>
                      <a:r>
                        <a:rPr lang="it-IT" dirty="0"/>
                        <a:t>Firma elettronica qualificata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/>
                        <a:t>Una firma elettronica qualificata ha effetti giuridici equivalenti a quelli di una firma autografa</a:t>
                      </a:r>
                    </a:p>
                    <a:p>
                      <a:endParaRPr lang="it-IT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forma scritta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2702 cod.civ.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Inversione onere della prova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162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8941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7" y="459571"/>
            <a:ext cx="72938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Casi di utilizzo delle firme elettroniche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480661" y="2165613"/>
            <a:ext cx="5503045" cy="2427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B05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Idonea per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Contratti non formali</a:t>
            </a:r>
            <a:endParaRPr lang="it-IT" sz="2000" b="0" i="0" u="none" strike="noStrike" dirty="0"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Acquisizione consenso trattamento dati</a:t>
            </a:r>
            <a:endParaRPr lang="it-IT" sz="2000" b="0" i="0" u="none" strike="noStrike" dirty="0"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Preventivi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Lettere di incarico</a:t>
            </a:r>
            <a:endParaRPr lang="it-IT" sz="2000" b="0" i="0" u="none" strike="noStrike" dirty="0">
              <a:solidFill>
                <a:srgbClr val="00B05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2A8B827D-48FA-390E-67C9-16524DDF7887}"/>
              </a:ext>
            </a:extLst>
          </p:cNvPr>
          <p:cNvSpPr txBox="1"/>
          <p:nvPr/>
        </p:nvSpPr>
        <p:spPr>
          <a:xfrm>
            <a:off x="6303942" y="2165613"/>
            <a:ext cx="550304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Non utilizzabile per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Contratti aventi ad oggetto beni immobili e diritti reali sui beni immobili (art. 1350 c.c., c.1, n. da 1 a 12)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Altri casi in cui la forma scritta è richiesta dalla legge (art. 1350 c.c., c.1, n.13)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68ED40A-D6B6-0CE5-4903-D128FDC70852}"/>
              </a:ext>
            </a:extLst>
          </p:cNvPr>
          <p:cNvSpPr txBox="1"/>
          <p:nvPr/>
        </p:nvSpPr>
        <p:spPr>
          <a:xfrm>
            <a:off x="4483808" y="1540915"/>
            <a:ext cx="2999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semplice</a:t>
            </a:r>
          </a:p>
        </p:txBody>
      </p:sp>
    </p:spTree>
    <p:extLst>
      <p:ext uri="{BB962C8B-B14F-4D97-AF65-F5344CB8AC3E}">
        <p14:creationId xmlns:p14="http://schemas.microsoft.com/office/powerpoint/2010/main" val="3319175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7" y="459571"/>
            <a:ext cx="72938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Casi di utilizzo delle firme elettroniche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480661" y="2165613"/>
            <a:ext cx="550304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B05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Idonea 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Atti di cui al punto 13 dell’art. 1350 </a:t>
            </a:r>
            <a:r>
              <a:rPr lang="it-IT" sz="2000" b="0" i="0" u="none" strike="noStrike" kern="1200" dirty="0" err="1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cod.civ</a:t>
            </a: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. (es, contratti bancari)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Contratti assicurativi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2A8B827D-48FA-390E-67C9-16524DDF7887}"/>
              </a:ext>
            </a:extLst>
          </p:cNvPr>
          <p:cNvSpPr txBox="1"/>
          <p:nvPr/>
        </p:nvSpPr>
        <p:spPr>
          <a:xfrm>
            <a:off x="6303942" y="2165613"/>
            <a:ext cx="5503045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Non utilizzabile per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Contratti aventi ad oggetto beni immobili e diritti reali sui beni immobili (art. 1350 c.c., c.1, n. da 1 a 12)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68ED40A-D6B6-0CE5-4903-D128FDC70852}"/>
              </a:ext>
            </a:extLst>
          </p:cNvPr>
          <p:cNvSpPr txBox="1"/>
          <p:nvPr/>
        </p:nvSpPr>
        <p:spPr>
          <a:xfrm>
            <a:off x="4483808" y="1540915"/>
            <a:ext cx="30002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avanzata</a:t>
            </a:r>
          </a:p>
        </p:txBody>
      </p:sp>
    </p:spTree>
    <p:extLst>
      <p:ext uri="{BB962C8B-B14F-4D97-AF65-F5344CB8AC3E}">
        <p14:creationId xmlns:p14="http://schemas.microsoft.com/office/powerpoint/2010/main" val="30169490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7" y="459571"/>
            <a:ext cx="72938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Casi di utilizzo delle firme elettroniche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480661" y="2165613"/>
            <a:ext cx="550304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00B05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Idonea per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Atti di cui al punto 13 dell’art. 1350 </a:t>
            </a:r>
            <a:r>
              <a:rPr lang="it-IT" sz="2000" b="0" i="0" u="none" strike="noStrike" kern="1200" dirty="0" err="1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cod.civ</a:t>
            </a: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. (es, contratti bancari)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b="0" i="0" u="none" strike="noStrike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Contratti aventi ad oggetto beni immobili e diritti reali sui beni immobili (art. 1350 c.c., c.1, n. da 1 a 12)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2A8B827D-48FA-390E-67C9-16524DDF7887}"/>
              </a:ext>
            </a:extLst>
          </p:cNvPr>
          <p:cNvSpPr txBox="1"/>
          <p:nvPr/>
        </p:nvSpPr>
        <p:spPr>
          <a:xfrm>
            <a:off x="6303942" y="2165613"/>
            <a:ext cx="5503045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it-IT" sz="2000" b="1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Non utilizzabile per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C68ED40A-D6B6-0CE5-4903-D128FDC70852}"/>
              </a:ext>
            </a:extLst>
          </p:cNvPr>
          <p:cNvSpPr txBox="1"/>
          <p:nvPr/>
        </p:nvSpPr>
        <p:spPr>
          <a:xfrm>
            <a:off x="4483808" y="1540915"/>
            <a:ext cx="3172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qualificata</a:t>
            </a:r>
          </a:p>
        </p:txBody>
      </p:sp>
    </p:spTree>
    <p:extLst>
      <p:ext uri="{BB962C8B-B14F-4D97-AF65-F5344CB8AC3E}">
        <p14:creationId xmlns:p14="http://schemas.microsoft.com/office/powerpoint/2010/main" val="14605272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-71020"/>
            <a:ext cx="12192000" cy="616998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5D54A482-67BF-4E73-BE2D-E7EB19BD12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33" y="6204898"/>
            <a:ext cx="6258757" cy="5848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7117" y="6368840"/>
            <a:ext cx="1321510" cy="331846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xmlns="" id="{D4F9066C-533D-4E29-B173-7C58BFDB7C2A}"/>
              </a:ext>
            </a:extLst>
          </p:cNvPr>
          <p:cNvSpPr txBox="1"/>
          <p:nvPr/>
        </p:nvSpPr>
        <p:spPr>
          <a:xfrm>
            <a:off x="3125864" y="2068447"/>
            <a:ext cx="5940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www.agid.gov.it </a:t>
            </a:r>
          </a:p>
        </p:txBody>
      </p:sp>
    </p:spTree>
    <p:extLst>
      <p:ext uri="{BB962C8B-B14F-4D97-AF65-F5344CB8AC3E}">
        <p14:creationId xmlns:p14="http://schemas.microsoft.com/office/powerpoint/2010/main" val="239101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Indice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4" y="1908941"/>
            <a:ext cx="11006091" cy="185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Tipologie di firme elettroniche: Normativa europea e nazionale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avanzate e firma SPID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digitale e firme elettroniche qualificate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83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Il Regolamento eIDAS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18608" y="2327517"/>
            <a:ext cx="50372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eIDAS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it-IT" sz="20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electronic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it-IT" sz="2000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IDentification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Authentication and Signature) - 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Regolamento UE n° 910/2014</a:t>
            </a: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in materia di identificazione elettronica e servizi fiduciari per le transazioni elettroniche nel mercato interno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pic>
        <p:nvPicPr>
          <p:cNvPr id="6" name="Segnaposto contenuto 5">
            <a:extLst>
              <a:ext uri="{FF2B5EF4-FFF2-40B4-BE49-F238E27FC236}">
                <a16:creationId xmlns:a16="http://schemas.microsoft.com/office/drawing/2014/main" xmlns="" id="{9DC4F775-0E79-02BD-88ED-582B5FD371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5999" y="1807524"/>
            <a:ext cx="5037221" cy="267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4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77430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Rapporto tra eIDAS e normativa nazionale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18608" y="2327517"/>
            <a:ext cx="1067878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Considerando 49:</a:t>
            </a:r>
          </a:p>
          <a:p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«Il presente regolamento dovrebbe stabilire il principio secondo il quale alla firma elettronica non dovrebbero essere negati gli effetti giuridici per il motivo della sua forma elettronica o perché non soddisfa i requisiti della firma elettronica qualificata. Tuttavia, </a:t>
            </a:r>
            <a:r>
              <a:rPr lang="it-IT" sz="2000" b="1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spetta al diritto nazionale definire gli effetti giuridici delle firme elettroniche</a:t>
            </a:r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, fatto salvo per i requisiti previsti dal presente regolamento secondo cui una firma elettronica qualificata dovrebbe avere un effetto giuridico equivalente a quello di una firma autografa.»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36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77430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Rapporto tra eIDAS e normativa nazionale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18608" y="2327517"/>
            <a:ext cx="106787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Codice dell’Amministrazione Digitale, </a:t>
            </a:r>
            <a:r>
              <a:rPr lang="it-IT" sz="2000" b="1" dirty="0" err="1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D.Lgs.</a:t>
            </a: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82/2005, art. 1 c. 1-bis</a:t>
            </a:r>
          </a:p>
          <a:p>
            <a:r>
              <a:rPr lang="it-IT" sz="2000" i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«Ai fini del presente Codice, valgono le definizioni di cui all’articolo 3 del Regolamento eIDAS.»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546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Firme elettroniche in eIDAS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5" y="1908941"/>
            <a:ext cx="5503046" cy="246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3 Tipi di firma elettronica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semplice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avanzata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qualificata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  <p:grpSp>
        <p:nvGrpSpPr>
          <p:cNvPr id="2" name="Gruppo 1">
            <a:extLst>
              <a:ext uri="{FF2B5EF4-FFF2-40B4-BE49-F238E27FC236}">
                <a16:creationId xmlns:a16="http://schemas.microsoft.com/office/drawing/2014/main" xmlns="" id="{B95AE27B-013C-C5CC-23A9-4EF5EFF72C16}"/>
              </a:ext>
            </a:extLst>
          </p:cNvPr>
          <p:cNvGrpSpPr/>
          <p:nvPr/>
        </p:nvGrpSpPr>
        <p:grpSpPr>
          <a:xfrm>
            <a:off x="7140608" y="1013569"/>
            <a:ext cx="4460664" cy="4652500"/>
            <a:chOff x="4912622" y="599611"/>
            <a:chExt cx="3897109" cy="5961539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xmlns="" id="{B0D57792-4901-FF02-51E7-E51509E1009C}"/>
                </a:ext>
              </a:extLst>
            </p:cNvPr>
            <p:cNvSpPr/>
            <p:nvPr/>
          </p:nvSpPr>
          <p:spPr>
            <a:xfrm>
              <a:off x="4912622" y="599611"/>
              <a:ext cx="3897109" cy="5961539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r>
                <a:rPr lang="it-IT" dirty="0">
                  <a:solidFill>
                    <a:schemeClr val="tx1"/>
                  </a:solidFill>
                </a:rPr>
                <a:t>Firma elettronica</a:t>
              </a: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xmlns="" id="{9265270E-7783-1407-0B7F-C4917C19DAD1}"/>
                </a:ext>
              </a:extLst>
            </p:cNvPr>
            <p:cNvSpPr/>
            <p:nvPr/>
          </p:nvSpPr>
          <p:spPr>
            <a:xfrm>
              <a:off x="5214128" y="2281287"/>
              <a:ext cx="3402371" cy="3619892"/>
            </a:xfrm>
            <a:prstGeom prst="rect">
              <a:avLst/>
            </a:prstGeom>
            <a:solidFill>
              <a:schemeClr val="accent1">
                <a:alpha val="6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Firma elettronica avanzata</a:t>
              </a: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>
                <a:solidFill>
                  <a:schemeClr val="tx1"/>
                </a:solidFill>
              </a:endParaRPr>
            </a:p>
            <a:p>
              <a:pPr algn="ctr"/>
              <a:endParaRPr lang="it-IT" dirty="0"/>
            </a:p>
            <a:p>
              <a:pPr algn="ctr"/>
              <a:endParaRPr lang="it-IT" dirty="0"/>
            </a:p>
            <a:p>
              <a:pPr algn="ctr"/>
              <a:endParaRPr lang="it-IT" dirty="0"/>
            </a:p>
            <a:p>
              <a:pPr algn="ctr"/>
              <a:endParaRPr lang="it-IT" dirty="0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xmlns="" id="{6D21FF41-9542-E47F-4F64-23FAEDD2EFE4}"/>
                </a:ext>
              </a:extLst>
            </p:cNvPr>
            <p:cNvSpPr/>
            <p:nvPr/>
          </p:nvSpPr>
          <p:spPr>
            <a:xfrm>
              <a:off x="5788907" y="4414767"/>
              <a:ext cx="2245984" cy="955685"/>
            </a:xfrm>
            <a:prstGeom prst="rect">
              <a:avLst/>
            </a:prstGeom>
            <a:solidFill>
              <a:srgbClr val="CCCC00">
                <a:alpha val="86667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schemeClr val="tx1"/>
                  </a:solidFill>
                </a:rPr>
                <a:t>Firma elettronica qualificata</a:t>
              </a: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1177371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semplice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4" y="1908941"/>
            <a:ext cx="11006091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«dati in forma elettronica, acclusi oppure connessi tramite associazione logica ad altri dati elettronici e utilizzati dal firmatario per firmare»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Considerata debole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Valenza probatoria valutabile dal giudice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22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518608" y="459571"/>
            <a:ext cx="45327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Firma elettronica semplice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xmlns="" id="{F2BFBCE6-55AA-4ED4-8C17-C4378B921B55}"/>
              </a:ext>
            </a:extLst>
          </p:cNvPr>
          <p:cNvSpPr/>
          <p:nvPr/>
        </p:nvSpPr>
        <p:spPr>
          <a:xfrm>
            <a:off x="0" y="6152225"/>
            <a:ext cx="12192000" cy="705775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335CAD3D-7C66-478E-BC3C-A66BB1EC2012}"/>
              </a:ext>
            </a:extLst>
          </p:cNvPr>
          <p:cNvSpPr txBox="1"/>
          <p:nvPr/>
        </p:nvSpPr>
        <p:spPr>
          <a:xfrm>
            <a:off x="592954" y="1908941"/>
            <a:ext cx="11006091" cy="308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000" b="1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Tipi di firma elettronica semplice</a:t>
            </a:r>
          </a:p>
          <a:p>
            <a:pPr>
              <a:lnSpc>
                <a:spcPct val="200000"/>
              </a:lnSpc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Esistono molti tipi di firma elettronica, descrivibili in base a: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Metodo utilizzato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Finalità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rgbClr val="0070C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Proprietà della firma</a:t>
            </a:r>
          </a:p>
        </p:txBody>
      </p:sp>
      <p:pic>
        <p:nvPicPr>
          <p:cNvPr id="20" name="Immagine 19" descr="Immagine che contiene testo, clipart&#10;&#10;Descrizione generata automaticamente">
            <a:extLst>
              <a:ext uri="{FF2B5EF4-FFF2-40B4-BE49-F238E27FC236}">
                <a16:creationId xmlns:a16="http://schemas.microsoft.com/office/drawing/2014/main" xmlns="" id="{ABEB0777-1031-437E-BB8C-28CC2A727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02" y="6279901"/>
            <a:ext cx="2543175" cy="542925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D89836D3-1AB5-4DF5-A8D1-71498817C6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18" y="6332155"/>
            <a:ext cx="1675692" cy="42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551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1312</Words>
  <Application>Microsoft Office PowerPoint</Application>
  <PresentationFormat>Widescreen</PresentationFormat>
  <Paragraphs>191</Paragraphs>
  <Slides>28</Slides>
  <Notes>24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Open Sans</vt:lpstr>
      <vt:lpstr>Tahoma</vt:lpstr>
      <vt:lpstr>Titillium Web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Spallacci - La firma tra norme e prassi</dc:title>
  <dc:creator>Agenzia per l'Italia Digitale</dc:creator>
  <cp:keywords>AgID eIDAS CAD formez</cp:keywords>
  <cp:lastModifiedBy>Cinzia</cp:lastModifiedBy>
  <cp:revision>19</cp:revision>
  <dcterms:created xsi:type="dcterms:W3CDTF">2021-01-18T18:41:09Z</dcterms:created>
  <dcterms:modified xsi:type="dcterms:W3CDTF">2022-11-09T11:07:30Z</dcterms:modified>
</cp:coreProperties>
</file>