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4" r:id="rId2"/>
  </p:sldMasterIdLst>
  <p:notesMasterIdLst>
    <p:notesMasterId r:id="rId29"/>
  </p:notesMasterIdLst>
  <p:handoutMasterIdLst>
    <p:handoutMasterId r:id="rId30"/>
  </p:handoutMasterIdLst>
  <p:sldIdLst>
    <p:sldId id="257" r:id="rId3"/>
    <p:sldId id="263" r:id="rId4"/>
    <p:sldId id="264" r:id="rId5"/>
    <p:sldId id="287" r:id="rId6"/>
    <p:sldId id="270" r:id="rId7"/>
    <p:sldId id="271" r:id="rId8"/>
    <p:sldId id="272" r:id="rId9"/>
    <p:sldId id="267" r:id="rId10"/>
    <p:sldId id="268" r:id="rId11"/>
    <p:sldId id="275" r:id="rId12"/>
    <p:sldId id="276" r:id="rId13"/>
    <p:sldId id="282" r:id="rId14"/>
    <p:sldId id="265" r:id="rId15"/>
    <p:sldId id="266" r:id="rId16"/>
    <p:sldId id="284" r:id="rId17"/>
    <p:sldId id="283" r:id="rId18"/>
    <p:sldId id="285" r:id="rId19"/>
    <p:sldId id="286" r:id="rId20"/>
    <p:sldId id="295" r:id="rId21"/>
    <p:sldId id="294" r:id="rId22"/>
    <p:sldId id="291" r:id="rId23"/>
    <p:sldId id="292" r:id="rId24"/>
    <p:sldId id="293" r:id="rId25"/>
    <p:sldId id="281" r:id="rId26"/>
    <p:sldId id="289" r:id="rId27"/>
    <p:sldId id="279" r:id="rId28"/>
  </p:sldIdLst>
  <p:sldSz cx="12192000" cy="6858000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9EC689-7AA5-4184-8D23-3A8F8F210C0C}" v="1" dt="2022-04-11T08:40:10.3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3" autoAdjust="0"/>
    <p:restoredTop sz="95033" autoAdjust="0"/>
  </p:normalViewPr>
  <p:slideViewPr>
    <p:cSldViewPr snapToGrid="0" showGuides="1">
      <p:cViewPr varScale="1">
        <p:scale>
          <a:sx n="82" d="100"/>
          <a:sy n="82" d="100"/>
        </p:scale>
        <p:origin x="533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93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Rosaria Russo" userId="7cb69a43-dd13-430a-9317-3fdd3fabb146" providerId="ADAL" clId="{A69EC689-7AA5-4184-8D23-3A8F8F210C0C}"/>
    <pc:docChg chg="custSel delSld modSld">
      <pc:chgData name="Maria Rosaria Russo" userId="7cb69a43-dd13-430a-9317-3fdd3fabb146" providerId="ADAL" clId="{A69EC689-7AA5-4184-8D23-3A8F8F210C0C}" dt="2022-04-11T08:46:33.373" v="103" actId="14100"/>
      <pc:docMkLst>
        <pc:docMk/>
      </pc:docMkLst>
      <pc:sldChg chg="modSp mod">
        <pc:chgData name="Maria Rosaria Russo" userId="7cb69a43-dd13-430a-9317-3fdd3fabb146" providerId="ADAL" clId="{A69EC689-7AA5-4184-8D23-3A8F8F210C0C}" dt="2022-04-11T08:46:33.373" v="103" actId="14100"/>
        <pc:sldMkLst>
          <pc:docMk/>
          <pc:sldMk cId="1684349894" sldId="257"/>
        </pc:sldMkLst>
        <pc:spChg chg="mod">
          <ac:chgData name="Maria Rosaria Russo" userId="7cb69a43-dd13-430a-9317-3fdd3fabb146" providerId="ADAL" clId="{A69EC689-7AA5-4184-8D23-3A8F8F210C0C}" dt="2022-04-11T08:46:33.373" v="103" actId="14100"/>
          <ac:spMkLst>
            <pc:docMk/>
            <pc:sldMk cId="1684349894" sldId="257"/>
            <ac:spMk id="14" creationId="{1337131D-FE53-49AE-A8FA-C6537D66F82C}"/>
          </ac:spMkLst>
        </pc:spChg>
      </pc:sldChg>
      <pc:sldChg chg="modSp mod">
        <pc:chgData name="Maria Rosaria Russo" userId="7cb69a43-dd13-430a-9317-3fdd3fabb146" providerId="ADAL" clId="{A69EC689-7AA5-4184-8D23-3A8F8F210C0C}" dt="2022-04-11T08:40:27.591" v="52" actId="6549"/>
        <pc:sldMkLst>
          <pc:docMk/>
          <pc:sldMk cId="336960636" sldId="267"/>
        </pc:sldMkLst>
        <pc:spChg chg="mod">
          <ac:chgData name="Maria Rosaria Russo" userId="7cb69a43-dd13-430a-9317-3fdd3fabb146" providerId="ADAL" clId="{A69EC689-7AA5-4184-8D23-3A8F8F210C0C}" dt="2022-04-11T08:40:27.591" v="52" actId="6549"/>
          <ac:spMkLst>
            <pc:docMk/>
            <pc:sldMk cId="336960636" sldId="267"/>
            <ac:spMk id="6" creationId="{877D0AC1-FE01-4092-AAB4-6E9991A893AE}"/>
          </ac:spMkLst>
        </pc:spChg>
      </pc:sldChg>
      <pc:sldChg chg="modSp mod">
        <pc:chgData name="Maria Rosaria Russo" userId="7cb69a43-dd13-430a-9317-3fdd3fabb146" providerId="ADAL" clId="{A69EC689-7AA5-4184-8D23-3A8F8F210C0C}" dt="2022-04-11T08:42:18.108" v="75" actId="1076"/>
        <pc:sldMkLst>
          <pc:docMk/>
          <pc:sldMk cId="2092682113" sldId="268"/>
        </pc:sldMkLst>
        <pc:spChg chg="mod">
          <ac:chgData name="Maria Rosaria Russo" userId="7cb69a43-dd13-430a-9317-3fdd3fabb146" providerId="ADAL" clId="{A69EC689-7AA5-4184-8D23-3A8F8F210C0C}" dt="2022-04-11T08:42:10.898" v="73" actId="14100"/>
          <ac:spMkLst>
            <pc:docMk/>
            <pc:sldMk cId="2092682113" sldId="268"/>
            <ac:spMk id="6" creationId="{877D0AC1-FE01-4092-AAB4-6E9991A893AE}"/>
          </ac:spMkLst>
        </pc:spChg>
        <pc:spChg chg="mod">
          <ac:chgData name="Maria Rosaria Russo" userId="7cb69a43-dd13-430a-9317-3fdd3fabb146" providerId="ADAL" clId="{A69EC689-7AA5-4184-8D23-3A8F8F210C0C}" dt="2022-04-11T08:42:18.108" v="75" actId="1076"/>
          <ac:spMkLst>
            <pc:docMk/>
            <pc:sldMk cId="2092682113" sldId="268"/>
            <ac:spMk id="7" creationId="{DF838705-6994-4E35-A2FE-B11178D980BA}"/>
          </ac:spMkLst>
        </pc:spChg>
        <pc:spChg chg="mod">
          <ac:chgData name="Maria Rosaria Russo" userId="7cb69a43-dd13-430a-9317-3fdd3fabb146" providerId="ADAL" clId="{A69EC689-7AA5-4184-8D23-3A8F8F210C0C}" dt="2022-04-11T08:41:51.244" v="72" actId="20577"/>
          <ac:spMkLst>
            <pc:docMk/>
            <pc:sldMk cId="2092682113" sldId="268"/>
            <ac:spMk id="8" creationId="{8FB3ADBF-486A-46D9-AC77-FB4DCF61F6D3}"/>
          </ac:spMkLst>
        </pc:spChg>
      </pc:sldChg>
      <pc:sldChg chg="modSp mod">
        <pc:chgData name="Maria Rosaria Russo" userId="7cb69a43-dd13-430a-9317-3fdd3fabb146" providerId="ADAL" clId="{A69EC689-7AA5-4184-8D23-3A8F8F210C0C}" dt="2022-04-11T08:45:53.598" v="99" actId="20577"/>
        <pc:sldMkLst>
          <pc:docMk/>
          <pc:sldMk cId="2563165692" sldId="279"/>
        </pc:sldMkLst>
        <pc:spChg chg="mod">
          <ac:chgData name="Maria Rosaria Russo" userId="7cb69a43-dd13-430a-9317-3fdd3fabb146" providerId="ADAL" clId="{A69EC689-7AA5-4184-8D23-3A8F8F210C0C}" dt="2022-04-11T08:45:53.598" v="99" actId="20577"/>
          <ac:spMkLst>
            <pc:docMk/>
            <pc:sldMk cId="2563165692" sldId="279"/>
            <ac:spMk id="14" creationId="{1337131D-FE53-49AE-A8FA-C6537D66F82C}"/>
          </ac:spMkLst>
        </pc:spChg>
      </pc:sldChg>
      <pc:sldChg chg="del">
        <pc:chgData name="Maria Rosaria Russo" userId="7cb69a43-dd13-430a-9317-3fdd3fabb146" providerId="ADAL" clId="{A69EC689-7AA5-4184-8D23-3A8F8F210C0C}" dt="2022-04-11T08:44:20.311" v="76" actId="47"/>
        <pc:sldMkLst>
          <pc:docMk/>
          <pc:sldMk cId="1483174832" sldId="290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10F0DA-0A4F-4E36-AF46-877432C37015}" type="doc">
      <dgm:prSet loTypeId="urn:microsoft.com/office/officeart/2005/8/layout/l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2A67E004-9FE7-4328-B760-B2C7160084A4}">
      <dgm:prSet phldrT="[Testo]" custT="1"/>
      <dgm:spPr/>
      <dgm:t>
        <a:bodyPr/>
        <a:lstStyle/>
        <a:p>
          <a:r>
            <a:rPr lang="it-IT" sz="3200" i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Scheda anagrafica</a:t>
          </a:r>
          <a:endParaRPr lang="it-IT" sz="3200" dirty="0">
            <a:solidFill>
              <a:schemeClr val="tx2"/>
            </a:solidFill>
          </a:endParaRPr>
        </a:p>
      </dgm:t>
    </dgm:pt>
    <dgm:pt modelId="{94C0EDAB-307E-431B-AE69-490586523BFF}" type="parTrans" cxnId="{FCEBE9BF-5443-4349-BA2B-788FA4538242}">
      <dgm:prSet/>
      <dgm:spPr/>
      <dgm:t>
        <a:bodyPr/>
        <a:lstStyle/>
        <a:p>
          <a:endParaRPr lang="it-IT"/>
        </a:p>
      </dgm:t>
    </dgm:pt>
    <dgm:pt modelId="{AE73DCAD-82CC-40F5-98A2-E00551F38797}" type="sibTrans" cxnId="{FCEBE9BF-5443-4349-BA2B-788FA4538242}">
      <dgm:prSet/>
      <dgm:spPr/>
      <dgm:t>
        <a:bodyPr/>
        <a:lstStyle/>
        <a:p>
          <a:endParaRPr lang="it-IT"/>
        </a:p>
      </dgm:t>
    </dgm:pt>
    <dgm:pt modelId="{8172D74D-6989-4C47-9272-BB619DFF23CF}">
      <dgm:prSet phldrT="[Testo]" custT="1"/>
      <dgm:spPr/>
      <dgm:t>
        <a:bodyPr/>
        <a:lstStyle/>
        <a:p>
          <a:r>
            <a:rPr lang="it-IT" sz="1400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Contiene i principali riferimenti finanziari, qualitativi ed organizzativi relativi al gruppo di operazioni e agli attori del processo (Codici relativi al progetto, titolo, </a:t>
          </a:r>
          <a:r>
            <a:rPr lang="it-IT" sz="1400" dirty="0" err="1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RdL</a:t>
          </a:r>
          <a:r>
            <a:rPr lang="it-IT" sz="1400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/RUA,  beneficiario, l’importo dei finanziamenti assegnati)</a:t>
          </a:r>
          <a:endParaRPr lang="it-IT" sz="1400" dirty="0">
            <a:solidFill>
              <a:schemeClr val="tx2"/>
            </a:solidFill>
          </a:endParaRPr>
        </a:p>
      </dgm:t>
    </dgm:pt>
    <dgm:pt modelId="{913E0CE5-4F3F-431A-BCE7-084A6EE90984}" type="parTrans" cxnId="{56E26F9B-F186-4E69-A18A-6BCE53D186FA}">
      <dgm:prSet/>
      <dgm:spPr/>
      <dgm:t>
        <a:bodyPr/>
        <a:lstStyle/>
        <a:p>
          <a:endParaRPr lang="it-IT"/>
        </a:p>
      </dgm:t>
    </dgm:pt>
    <dgm:pt modelId="{5B8D7140-15BE-486A-BE84-EEC41765CEF9}" type="sibTrans" cxnId="{56E26F9B-F186-4E69-A18A-6BCE53D186FA}">
      <dgm:prSet/>
      <dgm:spPr/>
      <dgm:t>
        <a:bodyPr/>
        <a:lstStyle/>
        <a:p>
          <a:endParaRPr lang="it-IT"/>
        </a:p>
      </dgm:t>
    </dgm:pt>
    <dgm:pt modelId="{5A9C7CE5-8C33-4577-8C3B-995710D9C5EA}">
      <dgm:prSet phldrT="[Testo]" custT="1"/>
      <dgm:spPr/>
      <dgm:t>
        <a:bodyPr/>
        <a:lstStyle/>
        <a:p>
          <a:r>
            <a:rPr lang="it-IT" sz="3200" i="1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Scheda finanziaria</a:t>
          </a:r>
          <a:endParaRPr lang="it-IT" sz="3200" dirty="0">
            <a:solidFill>
              <a:schemeClr val="tx2"/>
            </a:solidFill>
          </a:endParaRPr>
        </a:p>
      </dgm:t>
    </dgm:pt>
    <dgm:pt modelId="{5DDF8AB6-8225-4892-9BD3-37EE82D38FA1}" type="parTrans" cxnId="{AF6A74DB-B3A5-4542-AF39-FC5208339DC4}">
      <dgm:prSet/>
      <dgm:spPr/>
      <dgm:t>
        <a:bodyPr/>
        <a:lstStyle/>
        <a:p>
          <a:endParaRPr lang="it-IT"/>
        </a:p>
      </dgm:t>
    </dgm:pt>
    <dgm:pt modelId="{EED90502-7944-4505-BFC7-A2CE9145CE6E}" type="sibTrans" cxnId="{AF6A74DB-B3A5-4542-AF39-FC5208339DC4}">
      <dgm:prSet/>
      <dgm:spPr/>
      <dgm:t>
        <a:bodyPr/>
        <a:lstStyle/>
        <a:p>
          <a:endParaRPr lang="it-IT"/>
        </a:p>
      </dgm:t>
    </dgm:pt>
    <dgm:pt modelId="{3C867474-2B79-4449-8429-B0D4CC864376}">
      <dgm:prSet phldrT="[Testo]" custT="1"/>
      <dgm:spPr/>
      <dgm:t>
        <a:bodyPr/>
        <a:lstStyle/>
        <a:p>
          <a:r>
            <a:rPr lang="it-IT" sz="14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Contiene tutti i riferimenti del circuito finanziario del progetto (documenti contabili, giustificativi, riferimenti alle attività di controllo ed attestazione delle spese).</a:t>
          </a:r>
          <a:endParaRPr lang="it-IT" sz="1400" dirty="0">
            <a:solidFill>
              <a:schemeClr val="tx2"/>
            </a:solidFill>
          </a:endParaRPr>
        </a:p>
      </dgm:t>
    </dgm:pt>
    <dgm:pt modelId="{B9F8D0EB-AC12-4C0F-8939-693ECE689212}" type="parTrans" cxnId="{4AB520B3-C1DB-4706-859F-DFE997BC1C2E}">
      <dgm:prSet/>
      <dgm:spPr/>
      <dgm:t>
        <a:bodyPr/>
        <a:lstStyle/>
        <a:p>
          <a:endParaRPr lang="it-IT"/>
        </a:p>
      </dgm:t>
    </dgm:pt>
    <dgm:pt modelId="{4410C7E0-34A2-421D-A3FA-95B115C5EAF0}" type="sibTrans" cxnId="{4AB520B3-C1DB-4706-859F-DFE997BC1C2E}">
      <dgm:prSet/>
      <dgm:spPr/>
      <dgm:t>
        <a:bodyPr/>
        <a:lstStyle/>
        <a:p>
          <a:endParaRPr lang="it-IT"/>
        </a:p>
      </dgm:t>
    </dgm:pt>
    <dgm:pt modelId="{7D8CE402-E629-44B7-95BE-BBE920133B4F}" type="pres">
      <dgm:prSet presAssocID="{C710F0DA-0A4F-4E36-AF46-877432C37015}" presName="Name0" presStyleCnt="0">
        <dgm:presLayoutVars>
          <dgm:dir/>
          <dgm:animLvl val="lvl"/>
          <dgm:resizeHandles val="exact"/>
        </dgm:presLayoutVars>
      </dgm:prSet>
      <dgm:spPr/>
    </dgm:pt>
    <dgm:pt modelId="{E1F7B58D-D65C-4E7A-AD0F-2A95A5CA4EC9}" type="pres">
      <dgm:prSet presAssocID="{2A67E004-9FE7-4328-B760-B2C7160084A4}" presName="vertFlow" presStyleCnt="0"/>
      <dgm:spPr/>
    </dgm:pt>
    <dgm:pt modelId="{A6828127-C2CE-44E0-B3F7-0444A99E4C1E}" type="pres">
      <dgm:prSet presAssocID="{2A67E004-9FE7-4328-B760-B2C7160084A4}" presName="header" presStyleLbl="node1" presStyleIdx="0" presStyleCnt="2" custScaleY="53655"/>
      <dgm:spPr/>
    </dgm:pt>
    <dgm:pt modelId="{2AF423FA-5EDD-490E-B168-768486A96B65}" type="pres">
      <dgm:prSet presAssocID="{913E0CE5-4F3F-431A-BCE7-084A6EE90984}" presName="parTrans" presStyleLbl="sibTrans2D1" presStyleIdx="0" presStyleCnt="2"/>
      <dgm:spPr/>
    </dgm:pt>
    <dgm:pt modelId="{8AFA2594-D13F-4EBE-8931-DFD0404A1E1F}" type="pres">
      <dgm:prSet presAssocID="{8172D74D-6989-4C47-9272-BB619DFF23CF}" presName="child" presStyleLbl="alignAccFollowNode1" presStyleIdx="0" presStyleCnt="2" custScaleY="216531">
        <dgm:presLayoutVars>
          <dgm:chMax val="0"/>
          <dgm:bulletEnabled val="1"/>
        </dgm:presLayoutVars>
      </dgm:prSet>
      <dgm:spPr/>
    </dgm:pt>
    <dgm:pt modelId="{68DA4881-4A35-4E74-BFF2-1BC6EDC5D8C9}" type="pres">
      <dgm:prSet presAssocID="{2A67E004-9FE7-4328-B760-B2C7160084A4}" presName="hSp" presStyleCnt="0"/>
      <dgm:spPr/>
    </dgm:pt>
    <dgm:pt modelId="{2E255477-B456-4F64-8C1F-D1583C852296}" type="pres">
      <dgm:prSet presAssocID="{5A9C7CE5-8C33-4577-8C3B-995710D9C5EA}" presName="vertFlow" presStyleCnt="0"/>
      <dgm:spPr/>
    </dgm:pt>
    <dgm:pt modelId="{5352D4C3-AEB8-463C-8E94-872EC271B3FF}" type="pres">
      <dgm:prSet presAssocID="{5A9C7CE5-8C33-4577-8C3B-995710D9C5EA}" presName="header" presStyleLbl="node1" presStyleIdx="1" presStyleCnt="2" custScaleY="55613"/>
      <dgm:spPr/>
    </dgm:pt>
    <dgm:pt modelId="{C2DD9B01-7078-4E6A-B72D-6B5E8B114D61}" type="pres">
      <dgm:prSet presAssocID="{B9F8D0EB-AC12-4C0F-8939-693ECE689212}" presName="parTrans" presStyleLbl="sibTrans2D1" presStyleIdx="1" presStyleCnt="2"/>
      <dgm:spPr/>
    </dgm:pt>
    <dgm:pt modelId="{84B457CC-3C8A-468A-A949-F1AFECB4C76D}" type="pres">
      <dgm:prSet presAssocID="{3C867474-2B79-4449-8429-B0D4CC864376}" presName="child" presStyleLbl="alignAccFollowNode1" presStyleIdx="1" presStyleCnt="2" custScaleY="206756">
        <dgm:presLayoutVars>
          <dgm:chMax val="0"/>
          <dgm:bulletEnabled val="1"/>
        </dgm:presLayoutVars>
      </dgm:prSet>
      <dgm:spPr/>
    </dgm:pt>
  </dgm:ptLst>
  <dgm:cxnLst>
    <dgm:cxn modelId="{6DCE5C1A-E9EF-46B3-879B-D8DABB399AEC}" type="presOf" srcId="{3C867474-2B79-4449-8429-B0D4CC864376}" destId="{84B457CC-3C8A-468A-A949-F1AFECB4C76D}" srcOrd="0" destOrd="0" presId="urn:microsoft.com/office/officeart/2005/8/layout/lProcess1"/>
    <dgm:cxn modelId="{EBA1BD2F-C3EC-427A-BAA3-5407A9063B70}" type="presOf" srcId="{C710F0DA-0A4F-4E36-AF46-877432C37015}" destId="{7D8CE402-E629-44B7-95BE-BBE920133B4F}" srcOrd="0" destOrd="0" presId="urn:microsoft.com/office/officeart/2005/8/layout/lProcess1"/>
    <dgm:cxn modelId="{D8E95030-C5E9-4340-9E23-2EF9100E3376}" type="presOf" srcId="{5A9C7CE5-8C33-4577-8C3B-995710D9C5EA}" destId="{5352D4C3-AEB8-463C-8E94-872EC271B3FF}" srcOrd="0" destOrd="0" presId="urn:microsoft.com/office/officeart/2005/8/layout/lProcess1"/>
    <dgm:cxn modelId="{BADDAE40-A975-4E8D-92A9-A63A511A5B80}" type="presOf" srcId="{913E0CE5-4F3F-431A-BCE7-084A6EE90984}" destId="{2AF423FA-5EDD-490E-B168-768486A96B65}" srcOrd="0" destOrd="0" presId="urn:microsoft.com/office/officeart/2005/8/layout/lProcess1"/>
    <dgm:cxn modelId="{B83EDD66-5C70-4391-9661-BB359A7337C6}" type="presOf" srcId="{8172D74D-6989-4C47-9272-BB619DFF23CF}" destId="{8AFA2594-D13F-4EBE-8931-DFD0404A1E1F}" srcOrd="0" destOrd="0" presId="urn:microsoft.com/office/officeart/2005/8/layout/lProcess1"/>
    <dgm:cxn modelId="{32931B4B-F538-4AA9-A233-A0B95993C5C0}" type="presOf" srcId="{2A67E004-9FE7-4328-B760-B2C7160084A4}" destId="{A6828127-C2CE-44E0-B3F7-0444A99E4C1E}" srcOrd="0" destOrd="0" presId="urn:microsoft.com/office/officeart/2005/8/layout/lProcess1"/>
    <dgm:cxn modelId="{56E26F9B-F186-4E69-A18A-6BCE53D186FA}" srcId="{2A67E004-9FE7-4328-B760-B2C7160084A4}" destId="{8172D74D-6989-4C47-9272-BB619DFF23CF}" srcOrd="0" destOrd="0" parTransId="{913E0CE5-4F3F-431A-BCE7-084A6EE90984}" sibTransId="{5B8D7140-15BE-486A-BE84-EEC41765CEF9}"/>
    <dgm:cxn modelId="{4AB520B3-C1DB-4706-859F-DFE997BC1C2E}" srcId="{5A9C7CE5-8C33-4577-8C3B-995710D9C5EA}" destId="{3C867474-2B79-4449-8429-B0D4CC864376}" srcOrd="0" destOrd="0" parTransId="{B9F8D0EB-AC12-4C0F-8939-693ECE689212}" sibTransId="{4410C7E0-34A2-421D-A3FA-95B115C5EAF0}"/>
    <dgm:cxn modelId="{FCEBE9BF-5443-4349-BA2B-788FA4538242}" srcId="{C710F0DA-0A4F-4E36-AF46-877432C37015}" destId="{2A67E004-9FE7-4328-B760-B2C7160084A4}" srcOrd="0" destOrd="0" parTransId="{94C0EDAB-307E-431B-AE69-490586523BFF}" sibTransId="{AE73DCAD-82CC-40F5-98A2-E00551F38797}"/>
    <dgm:cxn modelId="{9E7898CD-1C4F-4566-95F6-D31EF76109FE}" type="presOf" srcId="{B9F8D0EB-AC12-4C0F-8939-693ECE689212}" destId="{C2DD9B01-7078-4E6A-B72D-6B5E8B114D61}" srcOrd="0" destOrd="0" presId="urn:microsoft.com/office/officeart/2005/8/layout/lProcess1"/>
    <dgm:cxn modelId="{AF6A74DB-B3A5-4542-AF39-FC5208339DC4}" srcId="{C710F0DA-0A4F-4E36-AF46-877432C37015}" destId="{5A9C7CE5-8C33-4577-8C3B-995710D9C5EA}" srcOrd="1" destOrd="0" parTransId="{5DDF8AB6-8225-4892-9BD3-37EE82D38FA1}" sibTransId="{EED90502-7944-4505-BFC7-A2CE9145CE6E}"/>
    <dgm:cxn modelId="{191C21B4-4A79-4E3B-88EF-186318FC599C}" type="presParOf" srcId="{7D8CE402-E629-44B7-95BE-BBE920133B4F}" destId="{E1F7B58D-D65C-4E7A-AD0F-2A95A5CA4EC9}" srcOrd="0" destOrd="0" presId="urn:microsoft.com/office/officeart/2005/8/layout/lProcess1"/>
    <dgm:cxn modelId="{5044C3D2-9705-4014-AE18-C2569AF8DD98}" type="presParOf" srcId="{E1F7B58D-D65C-4E7A-AD0F-2A95A5CA4EC9}" destId="{A6828127-C2CE-44E0-B3F7-0444A99E4C1E}" srcOrd="0" destOrd="0" presId="urn:microsoft.com/office/officeart/2005/8/layout/lProcess1"/>
    <dgm:cxn modelId="{5FAF72B5-E87E-4139-AD8F-3166589A3A14}" type="presParOf" srcId="{E1F7B58D-D65C-4E7A-AD0F-2A95A5CA4EC9}" destId="{2AF423FA-5EDD-490E-B168-768486A96B65}" srcOrd="1" destOrd="0" presId="urn:microsoft.com/office/officeart/2005/8/layout/lProcess1"/>
    <dgm:cxn modelId="{0FF6E181-F368-4163-AE9B-6EBF38227D2C}" type="presParOf" srcId="{E1F7B58D-D65C-4E7A-AD0F-2A95A5CA4EC9}" destId="{8AFA2594-D13F-4EBE-8931-DFD0404A1E1F}" srcOrd="2" destOrd="0" presId="urn:microsoft.com/office/officeart/2005/8/layout/lProcess1"/>
    <dgm:cxn modelId="{BE22C39A-1780-4A9A-AE1B-FD9071F454E6}" type="presParOf" srcId="{7D8CE402-E629-44B7-95BE-BBE920133B4F}" destId="{68DA4881-4A35-4E74-BFF2-1BC6EDC5D8C9}" srcOrd="1" destOrd="0" presId="urn:microsoft.com/office/officeart/2005/8/layout/lProcess1"/>
    <dgm:cxn modelId="{495992BC-61A3-4B83-B89E-A863AE9F6137}" type="presParOf" srcId="{7D8CE402-E629-44B7-95BE-BBE920133B4F}" destId="{2E255477-B456-4F64-8C1F-D1583C852296}" srcOrd="2" destOrd="0" presId="urn:microsoft.com/office/officeart/2005/8/layout/lProcess1"/>
    <dgm:cxn modelId="{CAD0A628-86E9-4775-AA17-2740878991FB}" type="presParOf" srcId="{2E255477-B456-4F64-8C1F-D1583C852296}" destId="{5352D4C3-AEB8-463C-8E94-872EC271B3FF}" srcOrd="0" destOrd="0" presId="urn:microsoft.com/office/officeart/2005/8/layout/lProcess1"/>
    <dgm:cxn modelId="{81357DC4-BA79-4AE0-A2C7-BD24E44679EC}" type="presParOf" srcId="{2E255477-B456-4F64-8C1F-D1583C852296}" destId="{C2DD9B01-7078-4E6A-B72D-6B5E8B114D61}" srcOrd="1" destOrd="0" presId="urn:microsoft.com/office/officeart/2005/8/layout/lProcess1"/>
    <dgm:cxn modelId="{589791D3-CA89-463C-B332-2FB3B6BFB0C0}" type="presParOf" srcId="{2E255477-B456-4F64-8C1F-D1583C852296}" destId="{84B457CC-3C8A-468A-A949-F1AFECB4C76D}" srcOrd="2" destOrd="0" presId="urn:microsoft.com/office/officeart/2005/8/layout/lProcess1"/>
  </dgm:cxnLst>
  <dgm:bg>
    <a:solidFill>
      <a:srgbClr val="00B0F0"/>
    </a:solidFill>
  </dgm:bg>
  <dgm:whole>
    <a:ln>
      <a:solidFill>
        <a:schemeClr val="tx2"/>
      </a:solidFill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828127-C2CE-44E0-B3F7-0444A99E4C1E}">
      <dsp:nvSpPr>
        <dsp:cNvPr id="0" name=""/>
        <dsp:cNvSpPr/>
      </dsp:nvSpPr>
      <dsp:spPr>
        <a:xfrm>
          <a:off x="1111" y="539097"/>
          <a:ext cx="3781266" cy="5072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i="1" kern="1200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Scheda anagrafica</a:t>
          </a:r>
          <a:endParaRPr lang="it-IT" sz="3200" kern="1200" dirty="0">
            <a:solidFill>
              <a:schemeClr val="tx2"/>
            </a:solidFill>
          </a:endParaRPr>
        </a:p>
      </dsp:txBody>
      <dsp:txXfrm>
        <a:off x="15967" y="553953"/>
        <a:ext cx="3751554" cy="477497"/>
      </dsp:txXfrm>
    </dsp:sp>
    <dsp:sp modelId="{2AF423FA-5EDD-490E-B168-768486A96B65}">
      <dsp:nvSpPr>
        <dsp:cNvPr id="0" name=""/>
        <dsp:cNvSpPr/>
      </dsp:nvSpPr>
      <dsp:spPr>
        <a:xfrm rot="5400000">
          <a:off x="1809029" y="1129022"/>
          <a:ext cx="165430" cy="165430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FA2594-D13F-4EBE-8931-DFD0404A1E1F}">
      <dsp:nvSpPr>
        <dsp:cNvPr id="0" name=""/>
        <dsp:cNvSpPr/>
      </dsp:nvSpPr>
      <dsp:spPr>
        <a:xfrm>
          <a:off x="1111" y="1377168"/>
          <a:ext cx="3781266" cy="2046903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Contiene i principali riferimenti finanziari, qualitativi ed organizzativi relativi al gruppo di operazioni e agli attori del processo (Codici relativi al progetto, titolo, </a:t>
          </a:r>
          <a:r>
            <a:rPr lang="it-IT" sz="1400" kern="1200" dirty="0" err="1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RdL</a:t>
          </a:r>
          <a:r>
            <a:rPr lang="it-IT" sz="1400" kern="1200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/RUA,  beneficiario, l’importo dei finanziamenti assegnati)</a:t>
          </a:r>
          <a:endParaRPr lang="it-IT" sz="1400" kern="1200" dirty="0">
            <a:solidFill>
              <a:schemeClr val="tx2"/>
            </a:solidFill>
          </a:endParaRPr>
        </a:p>
      </dsp:txBody>
      <dsp:txXfrm>
        <a:off x="61063" y="1437120"/>
        <a:ext cx="3661362" cy="1926999"/>
      </dsp:txXfrm>
    </dsp:sp>
    <dsp:sp modelId="{5352D4C3-AEB8-463C-8E94-872EC271B3FF}">
      <dsp:nvSpPr>
        <dsp:cNvPr id="0" name=""/>
        <dsp:cNvSpPr/>
      </dsp:nvSpPr>
      <dsp:spPr>
        <a:xfrm>
          <a:off x="4311755" y="539097"/>
          <a:ext cx="3781266" cy="5257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i="1" kern="12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Scheda finanziaria</a:t>
          </a:r>
          <a:endParaRPr lang="it-IT" sz="3200" kern="1200" dirty="0">
            <a:solidFill>
              <a:schemeClr val="tx2"/>
            </a:solidFill>
          </a:endParaRPr>
        </a:p>
      </dsp:txBody>
      <dsp:txXfrm>
        <a:off x="4327153" y="554495"/>
        <a:ext cx="3750470" cy="494922"/>
      </dsp:txXfrm>
    </dsp:sp>
    <dsp:sp modelId="{C2DD9B01-7078-4E6A-B72D-6B5E8B114D61}">
      <dsp:nvSpPr>
        <dsp:cNvPr id="0" name=""/>
        <dsp:cNvSpPr/>
      </dsp:nvSpPr>
      <dsp:spPr>
        <a:xfrm rot="5400000">
          <a:off x="6119673" y="1147532"/>
          <a:ext cx="165430" cy="165430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B457CC-3C8A-468A-A949-F1AFECB4C76D}">
      <dsp:nvSpPr>
        <dsp:cNvPr id="0" name=""/>
        <dsp:cNvSpPr/>
      </dsp:nvSpPr>
      <dsp:spPr>
        <a:xfrm>
          <a:off x="4311755" y="1395677"/>
          <a:ext cx="3781266" cy="195449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Contiene tutti i riferimenti del circuito finanziario del progetto (documenti contabili, giustificativi, riferimenti alle attività di controllo ed attestazione delle spese).</a:t>
          </a:r>
          <a:endParaRPr lang="it-IT" sz="1400" kern="1200" dirty="0">
            <a:solidFill>
              <a:schemeClr val="tx2"/>
            </a:solidFill>
          </a:endParaRPr>
        </a:p>
      </dsp:txBody>
      <dsp:txXfrm>
        <a:off x="4369000" y="1452922"/>
        <a:ext cx="3666776" cy="18400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2DFAD57C-D9B8-4979-9ADA-006FB399E7D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6484C553-64E3-4E55-85B4-23512AFFE3A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9D5F73-86D7-4232-B97C-0EE7513CF1B4}" type="datetimeFigureOut">
              <a:rPr lang="it-IT" smtClean="0"/>
              <a:t>13/04/2022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A2C07F0-1650-45EA-8100-CBCD1E50EA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8F0C226-9F5A-4985-9375-C1E37329340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D7DBB2-EE3F-4C1F-A578-6E6484FB2D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98087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1T05:05:56.736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0,'17'1,"0"1,31 7,17 3,281-8,-190-6,623 2,-756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2T10:36:36.420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2,'122'-1,"132"3,-236 1,1 0,-1 1,24 9,35 8,-12-14,104-2,18 2,-47 9,-34-3,1-4,121-6,-202-6,-1-1,1-1,25-9,-28 7,0 0,0 2,1 1,24-1,362 7,-389-2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1T04:57:42.931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1,'64'0,"153"3,-163 0,-1 3,54 13,-62-10,0-2,61 1,93-9,-78-1,-90 2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1T04:57:49.33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3,'211'-2,"234"4,-399 1,0 2,-1 1,1 3,77 25,-74-20,1-2,1-3,75 5,-48-6,314 49,-352-51,0-3,65-1,-83-2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1T04:57:51.38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1,'614'0,"-588"0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1T04:57:52.68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2,'144'-1,"161"3,-173 10,20 2,-123-14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1T04:57:53.73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28,'172'-13,"-15"-1,187 14,-320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1T04:57:58.185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30,'1'-1,"-1"0,0 0,1 0,-1 0,0 0,1 0,-1 1,1-1,-1 0,1 0,0 0,-1 1,1-1,0 0,-1 1,1-1,0 1,0-1,-1 1,1-1,0 1,0-1,0 1,0 0,0 0,0-1,1 1,29-5,-29 4,101-5,107 7,-70 2,569-3,-683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1T04:57:59.368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0,'677'0,"-654"0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1T04:58:00.233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2,'137'-1,"199"7,-143 26,-113-16,12 8,-62-15,1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1T04:58:01.484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1,'777'0,"-752"0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1T05:05:59.152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71,'1154'0,"-1114"-3,0-2,-1-1,1-3,48-16,-60 17,-2 0,-3 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2T10:36:46.936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43,'99'0,"107"-16,-77 5,186 9,-168 4,804-2,-795-10,-113 5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1T04:58:05.517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1,'0'4,"0"2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1T04:58:06.401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1T05:00:09.385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30,'0'-1,"0"0,0 0,1 0,-1 0,1 0,-1 0,1 0,-1 1,1-1,-1 0,1 0,0 0,-1 1,1-1,0 0,0 1,0-1,-1 1,1-1,0 1,0-1,0 1,0-1,0 1,0 0,0 0,2-1,32-4,-30 5,323-5,-180 7,565-2,-685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2T10:36:51.992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1,'1408'0,"-1381"1,0 1,-1 1,1 1,0 2,46 16,-37-9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1T05:06:01.385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80,'60'-1,"77"-13,-28 4,177 7,-156 5,-82-1,1 0,0-2,0-2,51-10,-46 6,0 1,0 4,75 4,-27 1,693-3,-755-2,58-10,24-2,-100 14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1T05:06:04.253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2,'237'-2,"265"5,-318 9,27 1,-51 3,-67-5,143 21,-219-29,24 4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1T05:06:14.952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0,'1292'0,"-1267"0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1T04:54:57.999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2,'125'-2,"137"5,-152 9,38 1,61 3,-120-9,114-4,-139-3,-37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2T10:36:42.135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2,'253'-2,"276"5,-320 9,130 2,244-15,-556 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1T04:56:49.084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29,'0'-1,"0"0,1 0,-1 0,1-1,-1 1,1 0,0 0,-1 0,1 0,0 0,0 0,0 1,0-1,0 0,0 0,0 1,0-1,0 0,0 1,0-1,0 1,1-1,-1 1,0 0,0 0,0-1,3 1,39-5,-38 5,375-3,-196 5,-47-3,150 3,-272 0,0 0,-1 2,0-1,27 12,-15-5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11T04:56:59.00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56,'1315'0,"-1294"-2,0 0,-1-1,1-1,32-11,-30 7,1 2,46-6,-11 9,105 7,-66 15,-75-15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9B94C5-1223-48E3-A8E0-A02A8112A855}" type="datetimeFigureOut">
              <a:rPr lang="it-IT" smtClean="0"/>
              <a:t>13/04/2022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FEBFB9-DC24-4780-86FE-6430663495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5952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FEBFB9-DC24-4780-86FE-643066349522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38317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FEBFB9-DC24-4780-86FE-643066349522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0822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FEBFB9-DC24-4780-86FE-643066349522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5342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ro Diapositi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olo 23">
            <a:extLst>
              <a:ext uri="{FF2B5EF4-FFF2-40B4-BE49-F238E27FC236}">
                <a16:creationId xmlns:a16="http://schemas.microsoft.com/office/drawing/2014/main" id="{9402D2F9-0A76-4C7B-B505-DEC377270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5258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F0E3B0-0C58-4115-8C5B-166F73041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C129DFF-0891-47C0-AF21-601CD68125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56FA54C-FDAD-4A40-AAAE-D4FBEEB61C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B761411-3B56-4F27-A016-10E5011AF3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3D03E8A-7C12-4E4B-8FF1-A70ED098B7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C026A919-1522-43BD-8AB5-B008005DA1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C78AB7-AD02-41A9-9C2B-909CAB744E4A}" type="datetimeFigureOut">
              <a:rPr lang="it-IT" smtClean="0"/>
              <a:t>13/04/2022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67330A3D-75FD-41EA-9643-0F2CA8A7A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83DFA2EF-5113-46BF-B39D-3384A99A3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B26845-125B-47B3-97D9-381FC5652F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3699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4799DA-C7AE-4D8F-9F8D-2EB4D5AB8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D45BC9D-8741-4C48-A9C6-4CDC7AC8C2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C78AB7-AD02-41A9-9C2B-909CAB744E4A}" type="datetimeFigureOut">
              <a:rPr lang="it-IT" smtClean="0"/>
              <a:t>13/04/2022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9CE22E5-2BC5-4219-BAD3-E044D88B8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AD7DB88-36FE-4340-95A7-1E8B67F79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B26845-125B-47B3-97D9-381FC5652F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19761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04716D9B-5B3D-4960-AEB6-F454020C27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C78AB7-AD02-41A9-9C2B-909CAB744E4A}" type="datetimeFigureOut">
              <a:rPr lang="it-IT" smtClean="0"/>
              <a:t>13/04/2022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38BDF868-D402-440C-A138-6399DFA02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A0C4ADC-D48E-44EE-82BD-114E250F5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B26845-125B-47B3-97D9-381FC5652F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34178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805BB7-F8D6-41FB-AED9-F5038A7A8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BC40C53-6925-46BC-A664-E335881F5B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40FD2B0-0839-4095-A871-DD31F46673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124B7F1-F6E6-4368-9B25-1207071F73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C78AB7-AD02-41A9-9C2B-909CAB744E4A}" type="datetimeFigureOut">
              <a:rPr lang="it-IT" smtClean="0"/>
              <a:t>13/04/2022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20254C2-BD42-4758-9F24-E40A1AFCA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B2C3DD2-AD06-4930-8A9A-00A592C68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B26845-125B-47B3-97D9-381FC5652F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88676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E11363-3A72-4BD7-9704-990BFA02F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1B4FDF35-93D5-4E4A-824E-8DC932FA3B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B43E82D-9B14-45EE-A8E8-1925666E88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DD09665-D59C-4820-B126-FD74E05CCA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C78AB7-AD02-41A9-9C2B-909CAB744E4A}" type="datetimeFigureOut">
              <a:rPr lang="it-IT" smtClean="0"/>
              <a:t>13/04/2022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DDA8A9E-35A5-43AC-9037-FE002BB52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B610A94-3E93-4B38-ABF0-BD690A8DB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B26845-125B-47B3-97D9-381FC5652F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48149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E99990-1D91-4901-97D0-2235CF406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4CB83A7-162D-4174-8B88-FD2CEB099C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334155D-116C-4FDB-A395-EAFB267450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C78AB7-AD02-41A9-9C2B-909CAB744E4A}" type="datetimeFigureOut">
              <a:rPr lang="it-IT" smtClean="0"/>
              <a:t>13/04/2022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5BB91BA-A223-496F-B10A-27BC74FE7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BE342FC-3FB1-4D6D-909E-39A8B52A3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B26845-125B-47B3-97D9-381FC5652F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34254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C97C6B4-7F5E-42E7-ACCE-372A5D83E8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110B2FE-391B-4064-9719-185DAFB30E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6208926-054C-4B92-961B-7879DBADC9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C78AB7-AD02-41A9-9C2B-909CAB744E4A}" type="datetimeFigureOut">
              <a:rPr lang="it-IT" smtClean="0"/>
              <a:t>13/04/2022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C5E0705-856D-4104-9C92-1E33A00F1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C210456-0841-4EAC-941E-3F603D80D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B26845-125B-47B3-97D9-381FC5652F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520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stro Diapositiva testo centr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ttotitolo 2">
            <a:extLst>
              <a:ext uri="{FF2B5EF4-FFF2-40B4-BE49-F238E27FC236}">
                <a16:creationId xmlns:a16="http://schemas.microsoft.com/office/drawing/2014/main" id="{34057FB2-ADC6-4958-8C13-F141BD85ADE6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2975" y="1484374"/>
            <a:ext cx="9144000" cy="479137"/>
          </a:xfrm>
          <a:prstGeom prst="rect">
            <a:avLst/>
          </a:prstGeom>
        </p:spPr>
        <p:txBody>
          <a:bodyPr anchor="ctr"/>
          <a:lstStyle/>
          <a:p>
            <a:pPr marL="0" indent="0" algn="ctr">
              <a:buNone/>
            </a:pPr>
            <a:r>
              <a:rPr lang="it-IT" dirty="0">
                <a:solidFill>
                  <a:srgbClr val="0070C0"/>
                </a:solidFill>
                <a:latin typeface="Playfair Display Medium" pitchFamily="2" charset="0"/>
              </a:rPr>
              <a:t>Sottotitolo diapositiva</a:t>
            </a:r>
          </a:p>
        </p:txBody>
      </p:sp>
      <p:sp>
        <p:nvSpPr>
          <p:cNvPr id="8" name="Sottotitolo 2">
            <a:extLst>
              <a:ext uri="{FF2B5EF4-FFF2-40B4-BE49-F238E27FC236}">
                <a16:creationId xmlns:a16="http://schemas.microsoft.com/office/drawing/2014/main" id="{5F7B652D-27EC-4402-8D6D-D5D4D87E1204}"/>
              </a:ext>
            </a:extLst>
          </p:cNvPr>
          <p:cNvSpPr txBox="1">
            <a:spLocks/>
          </p:cNvSpPr>
          <p:nvPr userDrawn="1"/>
        </p:nvSpPr>
        <p:spPr>
          <a:xfrm>
            <a:off x="1523999" y="3055465"/>
            <a:ext cx="9195707" cy="7082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70000"/>
              </a:lnSpc>
            </a:pPr>
            <a:r>
              <a:rPr lang="it-IT" sz="1800" dirty="0">
                <a:solidFill>
                  <a:schemeClr val="bg2">
                    <a:lumMod val="50000"/>
                  </a:schemeClr>
                </a:solidFill>
                <a:latin typeface="Playfair Display Medium" pitchFamily="2" charset="0"/>
              </a:rPr>
              <a:t>Inserire qui il testo cercando di non scendere al di sotto dei 12 punti per consentire la massima leggibilità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BEBB45C-8200-4CEF-B99F-8D23C4E58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281794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459192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astro Diapositiva testo centr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ttotitolo 2">
            <a:extLst>
              <a:ext uri="{FF2B5EF4-FFF2-40B4-BE49-F238E27FC236}">
                <a16:creationId xmlns:a16="http://schemas.microsoft.com/office/drawing/2014/main" id="{34057FB2-ADC6-4958-8C13-F141BD85ADE6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2975" y="1484374"/>
            <a:ext cx="9144000" cy="479137"/>
          </a:xfrm>
          <a:prstGeom prst="rect">
            <a:avLst/>
          </a:prstGeom>
        </p:spPr>
        <p:txBody>
          <a:bodyPr anchor="ctr"/>
          <a:lstStyle/>
          <a:p>
            <a:pPr marL="0" indent="0" algn="ctr">
              <a:buNone/>
            </a:pPr>
            <a:r>
              <a:rPr lang="it-IT" dirty="0">
                <a:solidFill>
                  <a:srgbClr val="0070C0"/>
                </a:solidFill>
                <a:latin typeface="Playfair Display Medium" pitchFamily="2" charset="0"/>
              </a:rPr>
              <a:t>Sottotitolo diapositiva</a:t>
            </a: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0C458D6D-E237-4332-913C-0B4B24F83599}"/>
              </a:ext>
            </a:extLst>
          </p:cNvPr>
          <p:cNvGrpSpPr/>
          <p:nvPr userDrawn="1"/>
        </p:nvGrpSpPr>
        <p:grpSpPr>
          <a:xfrm>
            <a:off x="334734" y="2522084"/>
            <a:ext cx="3661684" cy="3068366"/>
            <a:chOff x="326570" y="2162856"/>
            <a:chExt cx="3661684" cy="3068366"/>
          </a:xfrm>
        </p:grpSpPr>
        <p:pic>
          <p:nvPicPr>
            <p:cNvPr id="10" name="Immagine 9">
              <a:extLst>
                <a:ext uri="{FF2B5EF4-FFF2-40B4-BE49-F238E27FC236}">
                  <a16:creationId xmlns:a16="http://schemas.microsoft.com/office/drawing/2014/main" id="{CFAA53E7-609B-45E2-A75A-D1B5F4EB04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6571" y="2162856"/>
              <a:ext cx="3661683" cy="564016"/>
            </a:xfrm>
            <a:prstGeom prst="rect">
              <a:avLst/>
            </a:prstGeom>
          </p:spPr>
        </p:pic>
        <p:sp>
          <p:nvSpPr>
            <p:cNvPr id="11" name="Sottotitolo 2">
              <a:extLst>
                <a:ext uri="{FF2B5EF4-FFF2-40B4-BE49-F238E27FC236}">
                  <a16:creationId xmlns:a16="http://schemas.microsoft.com/office/drawing/2014/main" id="{73500528-01B3-41A0-A64F-DC78BB9796D5}"/>
                </a:ext>
              </a:extLst>
            </p:cNvPr>
            <p:cNvSpPr txBox="1">
              <a:spLocks/>
            </p:cNvSpPr>
            <p:nvPr/>
          </p:nvSpPr>
          <p:spPr>
            <a:xfrm>
              <a:off x="326570" y="2702316"/>
              <a:ext cx="3661683" cy="252890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70000"/>
                </a:lnSpc>
              </a:pPr>
              <a:r>
                <a:rPr lang="it-IT" sz="1800" dirty="0">
                  <a:solidFill>
                    <a:schemeClr val="bg2">
                      <a:lumMod val="50000"/>
                    </a:schemeClr>
                  </a:solidFill>
                  <a:latin typeface="Playfair Display Medium" pitchFamily="2" charset="0"/>
                </a:rPr>
                <a:t>Casella di testo semplice con titolo in evidenza.</a:t>
              </a:r>
            </a:p>
          </p:txBody>
        </p:sp>
        <p:sp>
          <p:nvSpPr>
            <p:cNvPr id="12" name="Sottotitolo 2">
              <a:extLst>
                <a:ext uri="{FF2B5EF4-FFF2-40B4-BE49-F238E27FC236}">
                  <a16:creationId xmlns:a16="http://schemas.microsoft.com/office/drawing/2014/main" id="{43CAF5E5-AE62-42F2-87DB-428A49D72209}"/>
                </a:ext>
              </a:extLst>
            </p:cNvPr>
            <p:cNvSpPr txBox="1">
              <a:spLocks/>
            </p:cNvSpPr>
            <p:nvPr/>
          </p:nvSpPr>
          <p:spPr>
            <a:xfrm>
              <a:off x="522169" y="2223179"/>
              <a:ext cx="3272182" cy="479137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t-IT" dirty="0">
                  <a:solidFill>
                    <a:schemeClr val="bg1"/>
                  </a:solidFill>
                  <a:latin typeface="Playfair Display Medium" pitchFamily="2" charset="0"/>
                </a:rPr>
                <a:t>Titolo casella di testo</a:t>
              </a:r>
            </a:p>
          </p:txBody>
        </p:sp>
      </p:grp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CAE99D9-5497-4229-807C-0D36EB24535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4413" y="2522538"/>
            <a:ext cx="6180137" cy="30829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2E33E024-B7BB-400F-B1CD-64AF23397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311919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astro Diapositiva punto 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ttotitolo 2">
            <a:extLst>
              <a:ext uri="{FF2B5EF4-FFF2-40B4-BE49-F238E27FC236}">
                <a16:creationId xmlns:a16="http://schemas.microsoft.com/office/drawing/2014/main" id="{34057FB2-ADC6-4958-8C13-F141BD85ADE6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2975" y="1484374"/>
            <a:ext cx="9144000" cy="479137"/>
          </a:xfrm>
          <a:prstGeom prst="rect">
            <a:avLst/>
          </a:prstGeom>
        </p:spPr>
        <p:txBody>
          <a:bodyPr anchor="ctr"/>
          <a:lstStyle/>
          <a:p>
            <a:pPr marL="0" indent="0" algn="ctr">
              <a:buNone/>
            </a:pPr>
            <a:r>
              <a:rPr lang="it-IT" dirty="0">
                <a:solidFill>
                  <a:srgbClr val="0070C0"/>
                </a:solidFill>
                <a:latin typeface="Playfair Display Medium" pitchFamily="2" charset="0"/>
              </a:rPr>
              <a:t>Sottotitolo diapositiva</a:t>
            </a: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0C458D6D-E237-4332-913C-0B4B24F83599}"/>
              </a:ext>
            </a:extLst>
          </p:cNvPr>
          <p:cNvGrpSpPr/>
          <p:nvPr userDrawn="1"/>
        </p:nvGrpSpPr>
        <p:grpSpPr>
          <a:xfrm>
            <a:off x="334734" y="2522084"/>
            <a:ext cx="3661684" cy="3068366"/>
            <a:chOff x="326570" y="2162856"/>
            <a:chExt cx="3661684" cy="3068366"/>
          </a:xfrm>
        </p:grpSpPr>
        <p:pic>
          <p:nvPicPr>
            <p:cNvPr id="10" name="Immagine 9">
              <a:extLst>
                <a:ext uri="{FF2B5EF4-FFF2-40B4-BE49-F238E27FC236}">
                  <a16:creationId xmlns:a16="http://schemas.microsoft.com/office/drawing/2014/main" id="{CFAA53E7-609B-45E2-A75A-D1B5F4EB04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6571" y="2162856"/>
              <a:ext cx="3661683" cy="564016"/>
            </a:xfrm>
            <a:prstGeom prst="rect">
              <a:avLst/>
            </a:prstGeom>
          </p:spPr>
        </p:pic>
        <p:sp>
          <p:nvSpPr>
            <p:cNvPr id="11" name="Sottotitolo 2">
              <a:extLst>
                <a:ext uri="{FF2B5EF4-FFF2-40B4-BE49-F238E27FC236}">
                  <a16:creationId xmlns:a16="http://schemas.microsoft.com/office/drawing/2014/main" id="{73500528-01B3-41A0-A64F-DC78BB9796D5}"/>
                </a:ext>
              </a:extLst>
            </p:cNvPr>
            <p:cNvSpPr txBox="1">
              <a:spLocks/>
            </p:cNvSpPr>
            <p:nvPr/>
          </p:nvSpPr>
          <p:spPr>
            <a:xfrm>
              <a:off x="326570" y="2702316"/>
              <a:ext cx="3661683" cy="252890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</a:pPr>
              <a:r>
                <a:rPr lang="it-IT" sz="1800" dirty="0">
                  <a:solidFill>
                    <a:schemeClr val="bg2">
                      <a:lumMod val="50000"/>
                    </a:schemeClr>
                  </a:solidFill>
                  <a:latin typeface="Playfair Display Medium" pitchFamily="2" charset="0"/>
                </a:rPr>
                <a:t>Casella di testo punto elenco</a:t>
              </a:r>
            </a:p>
            <a:p>
              <a:pPr marL="285750" indent="-285750" algn="l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it-IT" sz="1800" dirty="0">
                  <a:solidFill>
                    <a:schemeClr val="bg2">
                      <a:lumMod val="50000"/>
                    </a:schemeClr>
                  </a:solidFill>
                  <a:latin typeface="Playfair Display Medium" pitchFamily="2" charset="0"/>
                </a:rPr>
                <a:t>Riga uno</a:t>
              </a:r>
            </a:p>
            <a:p>
              <a:pPr marL="285750" indent="-285750" algn="l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it-IT" sz="1800" dirty="0">
                  <a:solidFill>
                    <a:schemeClr val="bg2">
                      <a:lumMod val="50000"/>
                    </a:schemeClr>
                  </a:solidFill>
                  <a:latin typeface="Playfair Display Medium" pitchFamily="2" charset="0"/>
                </a:rPr>
                <a:t>Riga due</a:t>
              </a:r>
            </a:p>
            <a:p>
              <a:pPr marL="285750" indent="-285750" algn="l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it-IT" sz="1800" dirty="0">
                  <a:solidFill>
                    <a:schemeClr val="bg2">
                      <a:lumMod val="50000"/>
                    </a:schemeClr>
                  </a:solidFill>
                  <a:latin typeface="Playfair Display Medium" pitchFamily="2" charset="0"/>
                </a:rPr>
                <a:t>Riga tre</a:t>
              </a:r>
            </a:p>
            <a:p>
              <a:pPr marL="285750" indent="-285750" algn="l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it-IT" sz="1800" dirty="0">
                  <a:solidFill>
                    <a:schemeClr val="bg2">
                      <a:lumMod val="50000"/>
                    </a:schemeClr>
                  </a:solidFill>
                  <a:latin typeface="Playfair Display Medium" pitchFamily="2" charset="0"/>
                </a:rPr>
                <a:t>Riga quattro</a:t>
              </a:r>
            </a:p>
          </p:txBody>
        </p:sp>
        <p:sp>
          <p:nvSpPr>
            <p:cNvPr id="12" name="Sottotitolo 2">
              <a:extLst>
                <a:ext uri="{FF2B5EF4-FFF2-40B4-BE49-F238E27FC236}">
                  <a16:creationId xmlns:a16="http://schemas.microsoft.com/office/drawing/2014/main" id="{43CAF5E5-AE62-42F2-87DB-428A49D72209}"/>
                </a:ext>
              </a:extLst>
            </p:cNvPr>
            <p:cNvSpPr txBox="1">
              <a:spLocks/>
            </p:cNvSpPr>
            <p:nvPr/>
          </p:nvSpPr>
          <p:spPr>
            <a:xfrm>
              <a:off x="522169" y="2223179"/>
              <a:ext cx="3272182" cy="479137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t-IT" dirty="0">
                  <a:solidFill>
                    <a:schemeClr val="bg1"/>
                  </a:solidFill>
                  <a:latin typeface="Playfair Display Medium" pitchFamily="2" charset="0"/>
                </a:rPr>
                <a:t>Titolo casella di testo</a:t>
              </a:r>
            </a:p>
          </p:txBody>
        </p:sp>
      </p:grp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CAE99D9-5497-4229-807C-0D36EB24535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4413" y="2522538"/>
            <a:ext cx="6180137" cy="30829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3773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05374F-5DEE-454C-9753-D02D1F5E56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3515" y="0"/>
            <a:ext cx="10515600" cy="1275153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it-IT" dirty="0"/>
              <a:t>Fare clic inserire il titolo</a:t>
            </a:r>
          </a:p>
        </p:txBody>
      </p:sp>
    </p:spTree>
    <p:extLst>
      <p:ext uri="{BB962C8B-B14F-4D97-AF65-F5344CB8AC3E}">
        <p14:creationId xmlns:p14="http://schemas.microsoft.com/office/powerpoint/2010/main" val="3077628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23CB12-6CD3-447D-8067-C4636FC105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20D99AB-C1FE-40CB-92A9-3FD6DA8293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B7C4428-4946-4877-8A31-D5005FC110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C78AB7-AD02-41A9-9C2B-909CAB744E4A}" type="datetimeFigureOut">
              <a:rPr lang="it-IT" smtClean="0"/>
              <a:t>13/04/2022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1514C1E-E661-42A4-B3D5-2F021FC50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EED18C3-97EA-48C7-A42F-5722D4D52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B26845-125B-47B3-97D9-381FC5652F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980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7F4C69-0EB1-47B2-96A0-2B27DA9B0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903CA5-2603-4C00-BCFD-DFEEC1BF0A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5A4DF66-0268-468F-92EC-0ED04AF62C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C78AB7-AD02-41A9-9C2B-909CAB744E4A}" type="datetimeFigureOut">
              <a:rPr lang="it-IT" smtClean="0"/>
              <a:t>13/04/2022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9E8F248-32E1-48E2-B985-A8525E1C3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6C43F46-588A-41B9-84E7-C8674387D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B26845-125B-47B3-97D9-381FC5652F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9703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E8F365E-AADF-4C8B-B9AD-C1F4C29B1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E20D4A3-1630-46EB-A7A3-14CF3FABBE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7171F15-4F1E-454D-843D-14EFFFEB6D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C78AB7-AD02-41A9-9C2B-909CAB744E4A}" type="datetimeFigureOut">
              <a:rPr lang="it-IT" smtClean="0"/>
              <a:t>13/04/2022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317A6CD-2CC5-441D-8B71-178F7048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B3E2B88-44FF-4223-9EFE-377B91223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B26845-125B-47B3-97D9-381FC5652F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5947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65063D-79DE-43F4-8D9B-25EA8A846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374702-1DA8-4122-9A96-F2AFD979DC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A1BFDD6-A607-4E0B-8733-5FBC7671E8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41DD9AC-A782-4D4E-9C15-A246B9B003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C78AB7-AD02-41A9-9C2B-909CAB744E4A}" type="datetimeFigureOut">
              <a:rPr lang="it-IT" smtClean="0"/>
              <a:t>13/04/2022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7F4FF31-7235-467B-8F82-3D2AC6E21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47700C6-4E22-41A8-9E82-DBE94B4EB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B26845-125B-47B3-97D9-381FC5652F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3204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image" Target="../media/image3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6EED30E7-D521-4406-AABD-1581F689E48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6037488"/>
            <a:ext cx="12192000" cy="820511"/>
          </a:xfrm>
          <a:prstGeom prst="rect">
            <a:avLst/>
          </a:prstGeom>
        </p:spPr>
      </p:pic>
      <p:pic>
        <p:nvPicPr>
          <p:cNvPr id="8" name="Elemento grafico 7">
            <a:extLst>
              <a:ext uri="{FF2B5EF4-FFF2-40B4-BE49-F238E27FC236}">
                <a16:creationId xmlns:a16="http://schemas.microsoft.com/office/drawing/2014/main" id="{FCCD297D-7F9E-401D-A126-C031BAFEC6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46780" y="6190573"/>
            <a:ext cx="5339071" cy="589869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C1329D02-6D0B-48A7-B3B6-E715E28BF5E5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0" y="11216"/>
            <a:ext cx="12189951" cy="1263937"/>
          </a:xfrm>
          <a:prstGeom prst="rect">
            <a:avLst/>
          </a:prstGeom>
        </p:spPr>
      </p:pic>
      <p:sp>
        <p:nvSpPr>
          <p:cNvPr id="11" name="Titolo 1">
            <a:extLst>
              <a:ext uri="{FF2B5EF4-FFF2-40B4-BE49-F238E27FC236}">
                <a16:creationId xmlns:a16="http://schemas.microsoft.com/office/drawing/2014/main" id="{2F9466D8-B5C8-485C-8A1B-F3538190FCB6}"/>
              </a:ext>
            </a:extLst>
          </p:cNvPr>
          <p:cNvSpPr txBox="1">
            <a:spLocks/>
          </p:cNvSpPr>
          <p:nvPr userDrawn="1"/>
        </p:nvSpPr>
        <p:spPr>
          <a:xfrm>
            <a:off x="1524000" y="220437"/>
            <a:ext cx="9144000" cy="77968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it-IT" sz="4800" dirty="0">
              <a:solidFill>
                <a:schemeClr val="bg1"/>
              </a:solidFill>
              <a:latin typeface="Playfair Display Medium" pitchFamily="2" charset="0"/>
            </a:endParaRPr>
          </a:p>
        </p:txBody>
      </p:sp>
      <p:sp>
        <p:nvSpPr>
          <p:cNvPr id="14" name="Segnaposto titolo 13">
            <a:extLst>
              <a:ext uri="{FF2B5EF4-FFF2-40B4-BE49-F238E27FC236}">
                <a16:creationId xmlns:a16="http://schemas.microsoft.com/office/drawing/2014/main" id="{DD726B15-A2E5-4C17-9575-CA657FF33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577815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2" r:id="rId3"/>
    <p:sldLayoutId id="2147483676" r:id="rId4"/>
    <p:sldLayoutId id="214748366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lemento grafico 7">
            <a:extLst>
              <a:ext uri="{FF2B5EF4-FFF2-40B4-BE49-F238E27FC236}">
                <a16:creationId xmlns:a16="http://schemas.microsoft.com/office/drawing/2014/main" id="{1D9B41FB-141C-4E31-B118-8056F4974A7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646780" y="6190573"/>
            <a:ext cx="5339071" cy="589869"/>
          </a:xfrm>
          <a:prstGeom prst="rect">
            <a:avLst/>
          </a:prstGeom>
        </p:spPr>
      </p:pic>
      <p:sp>
        <p:nvSpPr>
          <p:cNvPr id="10" name="Titolo 1">
            <a:extLst>
              <a:ext uri="{FF2B5EF4-FFF2-40B4-BE49-F238E27FC236}">
                <a16:creationId xmlns:a16="http://schemas.microsoft.com/office/drawing/2014/main" id="{0E22E14A-6F18-4A9F-8F71-2BD9F173FF44}"/>
              </a:ext>
            </a:extLst>
          </p:cNvPr>
          <p:cNvSpPr txBox="1">
            <a:spLocks/>
          </p:cNvSpPr>
          <p:nvPr userDrawn="1"/>
        </p:nvSpPr>
        <p:spPr>
          <a:xfrm>
            <a:off x="1524000" y="220437"/>
            <a:ext cx="9144000" cy="77968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it-IT" sz="4800" dirty="0">
              <a:solidFill>
                <a:schemeClr val="bg1"/>
              </a:solidFill>
              <a:latin typeface="Playfair Display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986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customXml" Target="../ink/ink4.xml"/><Relationship Id="rId3" Type="http://schemas.openxmlformats.org/officeDocument/2006/relationships/image" Target="../media/image13.png"/><Relationship Id="rId7" Type="http://schemas.openxmlformats.org/officeDocument/2006/relationships/customXml" Target="../ink/ink1.xml"/><Relationship Id="rId12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11" Type="http://schemas.openxmlformats.org/officeDocument/2006/relationships/customXml" Target="../ink/ink3.xml"/><Relationship Id="rId5" Type="http://schemas.openxmlformats.org/officeDocument/2006/relationships/image" Target="../media/image7.jpg"/><Relationship Id="rId10" Type="http://schemas.openxmlformats.org/officeDocument/2006/relationships/image" Target="../media/image15.png"/><Relationship Id="rId4" Type="http://schemas.openxmlformats.org/officeDocument/2006/relationships/image" Target="../media/image5.png"/><Relationship Id="rId9" Type="http://schemas.openxmlformats.org/officeDocument/2006/relationships/customXml" Target="../ink/ink2.xml"/><Relationship Id="rId1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pn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png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jpeg"/><Relationship Id="rId4" Type="http://schemas.openxmlformats.org/officeDocument/2006/relationships/image" Target="../media/image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png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ustomXml" Target="../ink/ink5.xml"/><Relationship Id="rId3" Type="http://schemas.openxmlformats.org/officeDocument/2006/relationships/image" Target="../media/image7.jpg"/><Relationship Id="rId7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6.jpeg"/><Relationship Id="rId9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png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7.png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png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png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customXml" Target="../ink/ink7.xml"/><Relationship Id="rId3" Type="http://schemas.openxmlformats.org/officeDocument/2006/relationships/image" Target="../media/image7.jpg"/><Relationship Id="rId7" Type="http://schemas.openxmlformats.org/officeDocument/2006/relationships/image" Target="../media/image25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customXml" Target="../ink/ink6.xml"/><Relationship Id="rId5" Type="http://schemas.openxmlformats.org/officeDocument/2006/relationships/image" Target="../media/image30.png"/><Relationship Id="rId4" Type="http://schemas.openxmlformats.org/officeDocument/2006/relationships/image" Target="../media/image6.jpeg"/><Relationship Id="rId9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customXml" Target="../ink/ink9.xml"/><Relationship Id="rId3" Type="http://schemas.openxmlformats.org/officeDocument/2006/relationships/image" Target="../media/image7.jpg"/><Relationship Id="rId7" Type="http://schemas.openxmlformats.org/officeDocument/2006/relationships/image" Target="../media/image27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customXml" Target="../ink/ink8.xml"/><Relationship Id="rId11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customXml" Target="../ink/ink10.xml"/><Relationship Id="rId4" Type="http://schemas.openxmlformats.org/officeDocument/2006/relationships/image" Target="../media/image6.jpeg"/><Relationship Id="rId9" Type="http://schemas.openxmlformats.org/officeDocument/2006/relationships/image" Target="../media/image28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customXml" Target="../ink/ink12.xml"/><Relationship Id="rId13" Type="http://schemas.openxmlformats.org/officeDocument/2006/relationships/image" Target="../media/image330.png"/><Relationship Id="rId18" Type="http://schemas.openxmlformats.org/officeDocument/2006/relationships/customXml" Target="../ink/ink17.xml"/><Relationship Id="rId3" Type="http://schemas.openxmlformats.org/officeDocument/2006/relationships/image" Target="../media/image7.jpg"/><Relationship Id="rId21" Type="http://schemas.openxmlformats.org/officeDocument/2006/relationships/image" Target="../media/image37.png"/><Relationship Id="rId7" Type="http://schemas.openxmlformats.org/officeDocument/2006/relationships/image" Target="../media/image300.png"/><Relationship Id="rId12" Type="http://schemas.openxmlformats.org/officeDocument/2006/relationships/customXml" Target="../ink/ink14.xml"/><Relationship Id="rId17" Type="http://schemas.openxmlformats.org/officeDocument/2006/relationships/image" Target="../media/image35.png"/><Relationship Id="rId25" Type="http://schemas.openxmlformats.org/officeDocument/2006/relationships/image" Target="../media/image39.png"/><Relationship Id="rId2" Type="http://schemas.openxmlformats.org/officeDocument/2006/relationships/image" Target="../media/image5.png"/><Relationship Id="rId16" Type="http://schemas.openxmlformats.org/officeDocument/2006/relationships/customXml" Target="../ink/ink16.xml"/><Relationship Id="rId20" Type="http://schemas.openxmlformats.org/officeDocument/2006/relationships/customXml" Target="../ink/ink18.xml"/><Relationship Id="rId1" Type="http://schemas.openxmlformats.org/officeDocument/2006/relationships/slideLayout" Target="../slideLayouts/slideLayout5.xml"/><Relationship Id="rId6" Type="http://schemas.openxmlformats.org/officeDocument/2006/relationships/customXml" Target="../ink/ink11.xml"/><Relationship Id="rId11" Type="http://schemas.openxmlformats.org/officeDocument/2006/relationships/image" Target="../media/image320.png"/><Relationship Id="rId24" Type="http://schemas.openxmlformats.org/officeDocument/2006/relationships/customXml" Target="../ink/ink20.xml"/><Relationship Id="rId5" Type="http://schemas.openxmlformats.org/officeDocument/2006/relationships/image" Target="../media/image34.png"/><Relationship Id="rId15" Type="http://schemas.openxmlformats.org/officeDocument/2006/relationships/image" Target="../media/image340.png"/><Relationship Id="rId23" Type="http://schemas.openxmlformats.org/officeDocument/2006/relationships/image" Target="../media/image38.png"/><Relationship Id="rId10" Type="http://schemas.openxmlformats.org/officeDocument/2006/relationships/customXml" Target="../ink/ink13.xml"/><Relationship Id="rId19" Type="http://schemas.openxmlformats.org/officeDocument/2006/relationships/image" Target="../media/image36.png"/><Relationship Id="rId4" Type="http://schemas.openxmlformats.org/officeDocument/2006/relationships/image" Target="../media/image6.jpeg"/><Relationship Id="rId9" Type="http://schemas.openxmlformats.org/officeDocument/2006/relationships/image" Target="../media/image310.png"/><Relationship Id="rId14" Type="http://schemas.openxmlformats.org/officeDocument/2006/relationships/customXml" Target="../ink/ink15.xml"/><Relationship Id="rId22" Type="http://schemas.openxmlformats.org/officeDocument/2006/relationships/customXml" Target="../ink/ink19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3.png"/><Relationship Id="rId3" Type="http://schemas.openxmlformats.org/officeDocument/2006/relationships/image" Target="../media/image7.jpg"/><Relationship Id="rId7" Type="http://schemas.openxmlformats.org/officeDocument/2006/relationships/customXml" Target="../ink/ink22.xml"/><Relationship Id="rId12" Type="http://schemas.openxmlformats.org/officeDocument/2006/relationships/customXml" Target="../ink/ink2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0.png"/><Relationship Id="rId11" Type="http://schemas.openxmlformats.org/officeDocument/2006/relationships/image" Target="../media/image42.png"/><Relationship Id="rId5" Type="http://schemas.openxmlformats.org/officeDocument/2006/relationships/customXml" Target="../ink/ink21.xml"/><Relationship Id="rId10" Type="http://schemas.openxmlformats.org/officeDocument/2006/relationships/customXml" Target="../ink/ink23.xml"/><Relationship Id="rId4" Type="http://schemas.openxmlformats.org/officeDocument/2006/relationships/image" Target="../media/image6.jpeg"/><Relationship Id="rId9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gione.abruzzo.it/content/il-patto-il-sud" TargetMode="External"/><Relationship Id="rId2" Type="http://schemas.openxmlformats.org/officeDocument/2006/relationships/hyperlink" Target="http://www2.regione.abruzzo.it/xprogrammazione/index.asp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image" Target="../media/image7.jp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7.jp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6.jpeg"/><Relationship Id="rId9" Type="http://schemas.microsoft.com/office/2007/relationships/diagramDrawing" Target="../diagrams/drawing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6.jpe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6.jpeg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jpeg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magine 12">
            <a:extLst>
              <a:ext uri="{FF2B5EF4-FFF2-40B4-BE49-F238E27FC236}">
                <a16:creationId xmlns:a16="http://schemas.microsoft.com/office/drawing/2014/main" id="{3BA91403-75D1-4C0C-8519-D342FF1C91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9" y="1989120"/>
            <a:ext cx="12189951" cy="3594119"/>
          </a:xfrm>
          <a:prstGeom prst="rect">
            <a:avLst/>
          </a:prstGeom>
        </p:spPr>
      </p:pic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48EEB091-D07E-4ADA-BD83-EA02A0B9A1CD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903" y="365233"/>
            <a:ext cx="820738" cy="1046162"/>
          </a:xfrm>
          <a:prstGeom prst="rect">
            <a:avLst/>
          </a:prstGeom>
        </p:spPr>
      </p:pic>
      <p:pic>
        <p:nvPicPr>
          <p:cNvPr id="1026" name="Picture 2" descr="Il Formez è fondamentale per il Sud. Ma il suo futuro è avvolto nel mistero  - Secolo d'Italia">
            <a:extLst>
              <a:ext uri="{FF2B5EF4-FFF2-40B4-BE49-F238E27FC236}">
                <a16:creationId xmlns:a16="http://schemas.microsoft.com/office/drawing/2014/main" id="{9D9D3F48-167C-4A10-8C78-C70AE7820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991" y="365234"/>
            <a:ext cx="2357567" cy="982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A2734FAF-DA31-46AA-8D42-94E3714EB4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272" y="556304"/>
            <a:ext cx="2707658" cy="698710"/>
          </a:xfrm>
          <a:prstGeom prst="rect">
            <a:avLst/>
          </a:prstGeom>
        </p:spPr>
      </p:pic>
      <p:sp>
        <p:nvSpPr>
          <p:cNvPr id="14" name="Titolo 1">
            <a:extLst>
              <a:ext uri="{FF2B5EF4-FFF2-40B4-BE49-F238E27FC236}">
                <a16:creationId xmlns:a16="http://schemas.microsoft.com/office/drawing/2014/main" id="{1337131D-FE53-49AE-A8FA-C6537D66F82C}"/>
              </a:ext>
            </a:extLst>
          </p:cNvPr>
          <p:cNvSpPr txBox="1">
            <a:spLocks/>
          </p:cNvSpPr>
          <p:nvPr/>
        </p:nvSpPr>
        <p:spPr>
          <a:xfrm>
            <a:off x="351064" y="1989120"/>
            <a:ext cx="11487150" cy="25577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000" dirty="0">
                <a:solidFill>
                  <a:schemeClr val="bg1"/>
                </a:solidFill>
                <a:latin typeface="Playfair Display Medium" pitchFamily="2" charset="0"/>
              </a:rPr>
              <a:t>Progetto ASSISTE Abruzzo</a:t>
            </a:r>
          </a:p>
          <a:p>
            <a:pPr algn="ctr"/>
            <a:r>
              <a:rPr lang="it-IT" sz="2000" dirty="0">
                <a:solidFill>
                  <a:schemeClr val="bg1"/>
                </a:solidFill>
                <a:latin typeface="Playfair Display Medium" pitchFamily="2" charset="0"/>
              </a:rPr>
              <a:t>Assistenza Tecnica alla Regione Abruzzo sul Fondo di Sviluppo e Coesione</a:t>
            </a:r>
          </a:p>
          <a:p>
            <a:pPr algn="ctr"/>
            <a:r>
              <a:rPr lang="it-IT" sz="2000" dirty="0">
                <a:solidFill>
                  <a:schemeClr val="bg1"/>
                </a:solidFill>
                <a:latin typeface="Playfair Display Medium" pitchFamily="2" charset="0"/>
              </a:rPr>
              <a:t>Percorso di affiancamento e aggiornamento </a:t>
            </a:r>
          </a:p>
          <a:p>
            <a:pPr algn="ctr"/>
            <a:endParaRPr lang="it-IT" sz="2000" dirty="0">
              <a:solidFill>
                <a:schemeClr val="bg1"/>
              </a:solidFill>
              <a:latin typeface="Playfair Display Medium" pitchFamily="2" charset="0"/>
            </a:endParaRPr>
          </a:p>
          <a:p>
            <a:pPr algn="ctr"/>
            <a:endParaRPr lang="it-IT" sz="2000" dirty="0">
              <a:solidFill>
                <a:schemeClr val="bg1"/>
              </a:solidFill>
              <a:latin typeface="Playfair Display Medium" pitchFamily="2" charset="0"/>
            </a:endParaRPr>
          </a:p>
          <a:p>
            <a:pPr algn="ctr"/>
            <a:endParaRPr lang="it-IT" sz="2000" dirty="0">
              <a:solidFill>
                <a:schemeClr val="bg1"/>
              </a:solidFill>
              <a:latin typeface="Playfair Display Medium" pitchFamily="2" charset="0"/>
            </a:endParaRPr>
          </a:p>
          <a:p>
            <a:pPr algn="ctr"/>
            <a:endParaRPr lang="it-IT" sz="2800" dirty="0">
              <a:solidFill>
                <a:schemeClr val="bg1"/>
              </a:solidFill>
              <a:latin typeface="Playfair Display Medium" pitchFamily="2" charset="0"/>
            </a:endParaRPr>
          </a:p>
          <a:p>
            <a:pPr algn="ctr"/>
            <a:r>
              <a:rPr lang="it-IT" sz="2800" dirty="0">
                <a:solidFill>
                  <a:schemeClr val="bg1"/>
                </a:solidFill>
                <a:latin typeface="Playfair Display Medium" pitchFamily="2" charset="0"/>
              </a:rPr>
              <a:t>La Certificazione della spesa</a:t>
            </a:r>
          </a:p>
        </p:txBody>
      </p:sp>
      <p:pic>
        <p:nvPicPr>
          <p:cNvPr id="16" name="Elemento grafico 15">
            <a:extLst>
              <a:ext uri="{FF2B5EF4-FFF2-40B4-BE49-F238E27FC236}">
                <a16:creationId xmlns:a16="http://schemas.microsoft.com/office/drawing/2014/main" id="{7983403B-3775-4CD9-B3EF-80C18693DC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" y="5583239"/>
            <a:ext cx="12189951" cy="1274761"/>
          </a:xfrm>
          <a:prstGeom prst="rect">
            <a:avLst/>
          </a:prstGeom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EF6F6EA0-A624-48BF-B6AA-69C1A1DA4796}"/>
              </a:ext>
            </a:extLst>
          </p:cNvPr>
          <p:cNvSpPr txBox="1"/>
          <p:nvPr/>
        </p:nvSpPr>
        <p:spPr>
          <a:xfrm>
            <a:off x="730704" y="5910943"/>
            <a:ext cx="11107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Playfair Display ExtraBold" pitchFamily="2" charset="0"/>
              </a:rPr>
              <a:t>2 giornata</a:t>
            </a:r>
            <a:r>
              <a:rPr lang="it-IT" dirty="0">
                <a:latin typeface="Playfair Display Medium" pitchFamily="2" charset="0"/>
              </a:rPr>
              <a:t>      ■      </a:t>
            </a:r>
            <a:r>
              <a:rPr lang="it-IT" dirty="0">
                <a:latin typeface="Playfair Display" pitchFamily="2" charset="0"/>
              </a:rPr>
              <a:t>mercoledì</a:t>
            </a:r>
            <a:r>
              <a:rPr lang="it-IT" dirty="0">
                <a:latin typeface="Playfair Display Medium" pitchFamily="2" charset="0"/>
              </a:rPr>
              <a:t> </a:t>
            </a:r>
            <a:r>
              <a:rPr lang="it-IT" dirty="0">
                <a:latin typeface="Playfair Display ExtraBold" pitchFamily="2" charset="0"/>
              </a:rPr>
              <a:t>13/04/2022</a:t>
            </a:r>
            <a:r>
              <a:rPr lang="it-IT" dirty="0">
                <a:latin typeface="Playfair Display Medium" pitchFamily="2" charset="0"/>
              </a:rPr>
              <a:t>      ■      </a:t>
            </a:r>
            <a:r>
              <a:rPr lang="it-IT" dirty="0">
                <a:latin typeface="Playfair Display" pitchFamily="2" charset="0"/>
              </a:rPr>
              <a:t>ore</a:t>
            </a:r>
            <a:r>
              <a:rPr lang="it-IT" dirty="0">
                <a:latin typeface="Playfair Display Medium" pitchFamily="2" charset="0"/>
              </a:rPr>
              <a:t> </a:t>
            </a:r>
            <a:r>
              <a:rPr lang="it-IT" dirty="0">
                <a:latin typeface="Playfair Display ExtraBold" pitchFamily="2" charset="0"/>
              </a:rPr>
              <a:t>9,30/11,30</a:t>
            </a:r>
          </a:p>
        </p:txBody>
      </p:sp>
    </p:spTree>
    <p:extLst>
      <p:ext uri="{BB962C8B-B14F-4D97-AF65-F5344CB8AC3E}">
        <p14:creationId xmlns:p14="http://schemas.microsoft.com/office/powerpoint/2010/main" val="16843498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A83BA910-D9C4-4D5E-AEC8-FF89F0650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b="1" i="0" u="none" strike="noStrike" baseline="0" dirty="0">
                <a:solidFill>
                  <a:schemeClr val="bg1"/>
                </a:solidFill>
                <a:latin typeface="PlayfairDisplay-Bold"/>
              </a:rPr>
              <a:t>L’Attestazione di Spesa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663CD0F-5C2A-4669-A7D5-412E273A87CB}"/>
              </a:ext>
            </a:extLst>
          </p:cNvPr>
          <p:cNvSpPr txBox="1"/>
          <p:nvPr/>
        </p:nvSpPr>
        <p:spPr>
          <a:xfrm>
            <a:off x="212656" y="6151210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Pietro De Michele</a:t>
            </a:r>
          </a:p>
        </p:txBody>
      </p:sp>
      <p:sp>
        <p:nvSpPr>
          <p:cNvPr id="5" name="Titolo 2">
            <a:extLst>
              <a:ext uri="{FF2B5EF4-FFF2-40B4-BE49-F238E27FC236}">
                <a16:creationId xmlns:a16="http://schemas.microsoft.com/office/drawing/2014/main" id="{4AE95DCB-72BD-47B6-A4F6-31DA1CB27202}"/>
              </a:ext>
            </a:extLst>
          </p:cNvPr>
          <p:cNvSpPr txBox="1">
            <a:spLocks/>
          </p:cNvSpPr>
          <p:nvPr/>
        </p:nvSpPr>
        <p:spPr>
          <a:xfrm>
            <a:off x="838200" y="2140400"/>
            <a:ext cx="10515600" cy="2560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 dirty="0">
                <a:solidFill>
                  <a:schemeClr val="bg1"/>
                </a:solidFill>
                <a:latin typeface="PlayfairDisplay-Bold"/>
              </a:rPr>
              <a:t>La Pista di controllo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77D0AC1-FE01-4092-AAB4-6E9991A893AE}"/>
              </a:ext>
            </a:extLst>
          </p:cNvPr>
          <p:cNvSpPr txBox="1"/>
          <p:nvPr/>
        </p:nvSpPr>
        <p:spPr>
          <a:xfrm>
            <a:off x="2608530" y="1341999"/>
            <a:ext cx="42263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 err="1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All</a:t>
            </a:r>
            <a:r>
              <a:rPr lang="it-IT" sz="2400" dirty="0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. n. 1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F5FD16B2-2358-4AEE-9565-3A113C5665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094" y="1870387"/>
            <a:ext cx="4837197" cy="4186535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C7F91785-9AC9-462F-8AEE-F60294CD1B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3684" y="1914910"/>
            <a:ext cx="4849813" cy="4121996"/>
          </a:xfrm>
          <a:prstGeom prst="rect">
            <a:avLst/>
          </a:prstGeom>
        </p:spPr>
      </p:pic>
      <p:pic>
        <p:nvPicPr>
          <p:cNvPr id="8" name="Segnaposto contenuto 8">
            <a:extLst>
              <a:ext uri="{FF2B5EF4-FFF2-40B4-BE49-F238E27FC236}">
                <a16:creationId xmlns:a16="http://schemas.microsoft.com/office/drawing/2014/main" id="{1B754F80-2773-468B-8177-0A1A9FD03A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44" y="57937"/>
            <a:ext cx="548155" cy="69871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78E4480D-CF2C-4468-B7BB-733B816391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14" y="219564"/>
            <a:ext cx="1454976" cy="375456"/>
          </a:xfrm>
          <a:prstGeom prst="rect">
            <a:avLst/>
          </a:prstGeom>
        </p:spPr>
      </p:pic>
      <p:pic>
        <p:nvPicPr>
          <p:cNvPr id="10" name="Picture 2" descr="Il Formez è fondamentale per il Sud. Ma il suo futuro è avvolto nel mistero  - Secolo d'Italia">
            <a:extLst>
              <a:ext uri="{FF2B5EF4-FFF2-40B4-BE49-F238E27FC236}">
                <a16:creationId xmlns:a16="http://schemas.microsoft.com/office/drawing/2014/main" id="{60FC4501-763D-4AFE-ABC0-D414F2E87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436" y="6168167"/>
            <a:ext cx="901094" cy="37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06093280-EFD2-4C0C-A62C-8AB60D71884F}"/>
              </a:ext>
            </a:extLst>
          </p:cNvPr>
          <p:cNvSpPr txBox="1"/>
          <p:nvPr/>
        </p:nvSpPr>
        <p:spPr>
          <a:xfrm>
            <a:off x="361332" y="1298797"/>
            <a:ext cx="1127163" cy="52322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marL="92075">
              <a:spcBef>
                <a:spcPct val="0"/>
              </a:spcBef>
            </a:pPr>
            <a:r>
              <a:rPr lang="it-IT" sz="1400" dirty="0">
                <a:solidFill>
                  <a:srgbClr val="FF0000"/>
                </a:solidFill>
                <a:latin typeface="PlayfairDisplay-Regular"/>
                <a:ea typeface="+mj-ea"/>
                <a:cs typeface="+mj-cs"/>
              </a:rPr>
              <a:t>Esempio</a:t>
            </a:r>
          </a:p>
          <a:p>
            <a:pPr marL="92075">
              <a:spcBef>
                <a:spcPct val="0"/>
              </a:spcBef>
            </a:pPr>
            <a:r>
              <a:rPr lang="it-IT" sz="1400" dirty="0">
                <a:solidFill>
                  <a:srgbClr val="FF0000"/>
                </a:solidFill>
                <a:latin typeface="PlayfairDisplay-Regular"/>
                <a:ea typeface="+mj-ea"/>
                <a:cs typeface="+mj-cs"/>
              </a:rPr>
              <a:t>2007/2013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8C66A2D7-F651-467A-8B50-48734BFB4384}"/>
                  </a:ext>
                </a:extLst>
              </p14:cNvPr>
              <p14:cNvContentPartPr/>
              <p14:nvPr/>
            </p14:nvContentPartPr>
            <p14:xfrm>
              <a:off x="4394542" y="3415070"/>
              <a:ext cx="522720" cy="10440"/>
            </p14:xfrm>
          </p:contentPart>
        </mc:Choice>
        <mc:Fallback xmlns=""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8C66A2D7-F651-467A-8B50-48734BFB438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358902" y="3343070"/>
                <a:ext cx="59436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543F0682-7F37-4A80-A5A1-C141057AA6BE}"/>
                  </a:ext>
                </a:extLst>
              </p14:cNvPr>
              <p14:cNvContentPartPr/>
              <p14:nvPr/>
            </p14:nvContentPartPr>
            <p14:xfrm>
              <a:off x="4963702" y="3398870"/>
              <a:ext cx="532440" cy="25920"/>
            </p14:xfrm>
          </p:contentPart>
        </mc:Choice>
        <mc:Fallback xmlns=""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543F0682-7F37-4A80-A5A1-C141057AA6B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928062" y="3326870"/>
                <a:ext cx="604080" cy="16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4" name="Input penna 13">
                <a:extLst>
                  <a:ext uri="{FF2B5EF4-FFF2-40B4-BE49-F238E27FC236}">
                    <a16:creationId xmlns:a16="http://schemas.microsoft.com/office/drawing/2014/main" id="{6A2815E4-BB6E-456F-86A4-220CEECF71F7}"/>
                  </a:ext>
                </a:extLst>
              </p14:cNvPr>
              <p14:cNvContentPartPr/>
              <p14:nvPr/>
            </p14:nvContentPartPr>
            <p14:xfrm>
              <a:off x="1530382" y="3460790"/>
              <a:ext cx="895680" cy="29160"/>
            </p14:xfrm>
          </p:contentPart>
        </mc:Choice>
        <mc:Fallback xmlns="">
          <p:pic>
            <p:nvPicPr>
              <p:cNvPr id="14" name="Input penna 13">
                <a:extLst>
                  <a:ext uri="{FF2B5EF4-FFF2-40B4-BE49-F238E27FC236}">
                    <a16:creationId xmlns:a16="http://schemas.microsoft.com/office/drawing/2014/main" id="{6A2815E4-BB6E-456F-86A4-220CEECF71F7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494382" y="3389150"/>
                <a:ext cx="967320" cy="17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5" name="Input penna 14">
                <a:extLst>
                  <a:ext uri="{FF2B5EF4-FFF2-40B4-BE49-F238E27FC236}">
                    <a16:creationId xmlns:a16="http://schemas.microsoft.com/office/drawing/2014/main" id="{552303C3-AFC4-483E-B78B-C9FAB96ED9BF}"/>
                  </a:ext>
                </a:extLst>
              </p14:cNvPr>
              <p14:cNvContentPartPr/>
              <p14:nvPr/>
            </p14:nvContentPartPr>
            <p14:xfrm>
              <a:off x="2406982" y="2826470"/>
              <a:ext cx="605520" cy="35280"/>
            </p14:xfrm>
          </p:contentPart>
        </mc:Choice>
        <mc:Fallback xmlns="">
          <p:pic>
            <p:nvPicPr>
              <p:cNvPr id="15" name="Input penna 14">
                <a:extLst>
                  <a:ext uri="{FF2B5EF4-FFF2-40B4-BE49-F238E27FC236}">
                    <a16:creationId xmlns:a16="http://schemas.microsoft.com/office/drawing/2014/main" id="{552303C3-AFC4-483E-B78B-C9FAB96ED9BF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371342" y="2754470"/>
                <a:ext cx="677160" cy="178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556610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A83BA910-D9C4-4D5E-AEC8-FF89F0650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b="1" i="0" u="none" strike="noStrike" baseline="0" dirty="0">
                <a:solidFill>
                  <a:schemeClr val="bg1"/>
                </a:solidFill>
                <a:latin typeface="PlayfairDisplay-Bold"/>
              </a:rPr>
              <a:t>L’Attestazione di Spesa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663CD0F-5C2A-4669-A7D5-412E273A87CB}"/>
              </a:ext>
            </a:extLst>
          </p:cNvPr>
          <p:cNvSpPr txBox="1"/>
          <p:nvPr/>
        </p:nvSpPr>
        <p:spPr>
          <a:xfrm>
            <a:off x="212656" y="6151210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Pietro De Michele</a:t>
            </a:r>
          </a:p>
        </p:txBody>
      </p:sp>
      <p:sp>
        <p:nvSpPr>
          <p:cNvPr id="5" name="Titolo 2">
            <a:extLst>
              <a:ext uri="{FF2B5EF4-FFF2-40B4-BE49-F238E27FC236}">
                <a16:creationId xmlns:a16="http://schemas.microsoft.com/office/drawing/2014/main" id="{4AE95DCB-72BD-47B6-A4F6-31DA1CB27202}"/>
              </a:ext>
            </a:extLst>
          </p:cNvPr>
          <p:cNvSpPr txBox="1">
            <a:spLocks/>
          </p:cNvSpPr>
          <p:nvPr/>
        </p:nvSpPr>
        <p:spPr>
          <a:xfrm>
            <a:off x="838200" y="2140400"/>
            <a:ext cx="10515600" cy="2560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>
                <a:solidFill>
                  <a:schemeClr val="bg1"/>
                </a:solidFill>
                <a:latin typeface="PlayfairDisplay-Bold"/>
              </a:rPr>
              <a:t>La Pista di controllo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77D0AC1-FE01-4092-AAB4-6E9991A893AE}"/>
              </a:ext>
            </a:extLst>
          </p:cNvPr>
          <p:cNvSpPr txBox="1"/>
          <p:nvPr/>
        </p:nvSpPr>
        <p:spPr>
          <a:xfrm>
            <a:off x="3090904" y="1358796"/>
            <a:ext cx="60101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 err="1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All</a:t>
            </a:r>
            <a:r>
              <a:rPr lang="it-IT" sz="2400" dirty="0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. n. 1bis  </a:t>
            </a:r>
          </a:p>
        </p:txBody>
      </p:sp>
      <p:pic>
        <p:nvPicPr>
          <p:cNvPr id="7" name="Segnaposto contenuto 8">
            <a:extLst>
              <a:ext uri="{FF2B5EF4-FFF2-40B4-BE49-F238E27FC236}">
                <a16:creationId xmlns:a16="http://schemas.microsoft.com/office/drawing/2014/main" id="{C5E58F3E-CA48-4EC8-8C3B-093EEAF243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44" y="57937"/>
            <a:ext cx="548155" cy="69871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8A5DA73E-80FF-407F-8C97-4169DCDF75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14" y="219564"/>
            <a:ext cx="1454976" cy="375456"/>
          </a:xfrm>
          <a:prstGeom prst="rect">
            <a:avLst/>
          </a:prstGeom>
        </p:spPr>
      </p:pic>
      <p:pic>
        <p:nvPicPr>
          <p:cNvPr id="10" name="Picture 2" descr="Il Formez è fondamentale per il Sud. Ma il suo futuro è avvolto nel mistero  - Secolo d'Italia">
            <a:extLst>
              <a:ext uri="{FF2B5EF4-FFF2-40B4-BE49-F238E27FC236}">
                <a16:creationId xmlns:a16="http://schemas.microsoft.com/office/drawing/2014/main" id="{1F10180C-06AE-4340-8858-9847E2C97E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436" y="6168167"/>
            <a:ext cx="901094" cy="37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FB846A44-17D1-4B5E-8062-22225D1ED0A2}"/>
              </a:ext>
            </a:extLst>
          </p:cNvPr>
          <p:cNvSpPr txBox="1"/>
          <p:nvPr/>
        </p:nvSpPr>
        <p:spPr>
          <a:xfrm>
            <a:off x="179123" y="1347279"/>
            <a:ext cx="1127163" cy="52322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marL="92075">
              <a:spcBef>
                <a:spcPct val="0"/>
              </a:spcBef>
            </a:pPr>
            <a:r>
              <a:rPr lang="it-IT" sz="1400" dirty="0">
                <a:solidFill>
                  <a:srgbClr val="FF0000"/>
                </a:solidFill>
                <a:latin typeface="PlayfairDisplay-Regular"/>
                <a:ea typeface="+mj-ea"/>
                <a:cs typeface="+mj-cs"/>
              </a:rPr>
              <a:t>Esempio</a:t>
            </a:r>
          </a:p>
          <a:p>
            <a:pPr marL="92075">
              <a:spcBef>
                <a:spcPct val="0"/>
              </a:spcBef>
            </a:pPr>
            <a:r>
              <a:rPr lang="it-IT" sz="1400" dirty="0">
                <a:solidFill>
                  <a:srgbClr val="FF0000"/>
                </a:solidFill>
                <a:latin typeface="PlayfairDisplay-Regular"/>
                <a:ea typeface="+mj-ea"/>
                <a:cs typeface="+mj-cs"/>
              </a:rPr>
              <a:t>2007/2013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73B8F202-4367-4F1E-90C6-6581E055AD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6624" y="1275152"/>
            <a:ext cx="10815376" cy="476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48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A83BA910-D9C4-4D5E-AEC8-FF89F0650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b="1" i="0" u="none" strike="noStrike" baseline="0" dirty="0">
                <a:solidFill>
                  <a:schemeClr val="bg1"/>
                </a:solidFill>
                <a:latin typeface="PlayfairDisplay-Bold"/>
              </a:rPr>
              <a:t>L’Attestazione di Spesa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663CD0F-5C2A-4669-A7D5-412E273A87CB}"/>
              </a:ext>
            </a:extLst>
          </p:cNvPr>
          <p:cNvSpPr txBox="1"/>
          <p:nvPr/>
        </p:nvSpPr>
        <p:spPr>
          <a:xfrm>
            <a:off x="212656" y="6151210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Pietro De Michele</a:t>
            </a:r>
          </a:p>
        </p:txBody>
      </p:sp>
      <p:sp>
        <p:nvSpPr>
          <p:cNvPr id="5" name="Titolo 2">
            <a:extLst>
              <a:ext uri="{FF2B5EF4-FFF2-40B4-BE49-F238E27FC236}">
                <a16:creationId xmlns:a16="http://schemas.microsoft.com/office/drawing/2014/main" id="{4AE95DCB-72BD-47B6-A4F6-31DA1CB27202}"/>
              </a:ext>
            </a:extLst>
          </p:cNvPr>
          <p:cNvSpPr txBox="1">
            <a:spLocks/>
          </p:cNvSpPr>
          <p:nvPr/>
        </p:nvSpPr>
        <p:spPr>
          <a:xfrm>
            <a:off x="838200" y="2140400"/>
            <a:ext cx="10515600" cy="2560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>
                <a:solidFill>
                  <a:schemeClr val="bg1"/>
                </a:solidFill>
                <a:latin typeface="PlayfairDisplay-Bold"/>
              </a:rPr>
              <a:t>La Pista di controllo</a:t>
            </a: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8" name="Segnaposto contenuto 8">
            <a:extLst>
              <a:ext uri="{FF2B5EF4-FFF2-40B4-BE49-F238E27FC236}">
                <a16:creationId xmlns:a16="http://schemas.microsoft.com/office/drawing/2014/main" id="{14D43865-BBE5-455B-A27B-DFCB8DE43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44" y="57937"/>
            <a:ext cx="548155" cy="69871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BF5E451C-6A54-47D3-9B27-D40F566B5A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14" y="219564"/>
            <a:ext cx="1454976" cy="375456"/>
          </a:xfrm>
          <a:prstGeom prst="rect">
            <a:avLst/>
          </a:prstGeom>
        </p:spPr>
      </p:pic>
      <p:pic>
        <p:nvPicPr>
          <p:cNvPr id="10" name="Picture 2" descr="Il Formez è fondamentale per il Sud. Ma il suo futuro è avvolto nel mistero  - Secolo d'Italia">
            <a:extLst>
              <a:ext uri="{FF2B5EF4-FFF2-40B4-BE49-F238E27FC236}">
                <a16:creationId xmlns:a16="http://schemas.microsoft.com/office/drawing/2014/main" id="{CBF35845-11B3-429E-B455-626858CB0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436" y="6168167"/>
            <a:ext cx="901094" cy="37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BD5EA619-475A-4B50-B067-81D43E74DC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2548" y="1275152"/>
            <a:ext cx="9577864" cy="4714430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862D9F8-8347-4803-AF87-73D6C2902AFF}"/>
              </a:ext>
            </a:extLst>
          </p:cNvPr>
          <p:cNvSpPr txBox="1"/>
          <p:nvPr/>
        </p:nvSpPr>
        <p:spPr>
          <a:xfrm>
            <a:off x="361332" y="1298797"/>
            <a:ext cx="1127163" cy="52322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marL="92075">
              <a:spcBef>
                <a:spcPct val="0"/>
              </a:spcBef>
            </a:pPr>
            <a:r>
              <a:rPr lang="it-IT" sz="1400" dirty="0">
                <a:solidFill>
                  <a:srgbClr val="FF0000"/>
                </a:solidFill>
                <a:latin typeface="PlayfairDisplay-Regular"/>
                <a:ea typeface="+mj-ea"/>
                <a:cs typeface="+mj-cs"/>
              </a:rPr>
              <a:t>Esempio</a:t>
            </a:r>
          </a:p>
          <a:p>
            <a:pPr marL="92075">
              <a:spcBef>
                <a:spcPct val="0"/>
              </a:spcBef>
            </a:pPr>
            <a:r>
              <a:rPr lang="it-IT" sz="1400" dirty="0">
                <a:solidFill>
                  <a:srgbClr val="FF0000"/>
                </a:solidFill>
                <a:latin typeface="PlayfairDisplay-Regular"/>
                <a:ea typeface="+mj-ea"/>
                <a:cs typeface="+mj-cs"/>
              </a:rPr>
              <a:t>2007/2013</a:t>
            </a:r>
          </a:p>
        </p:txBody>
      </p:sp>
    </p:spTree>
    <p:extLst>
      <p:ext uri="{BB962C8B-B14F-4D97-AF65-F5344CB8AC3E}">
        <p14:creationId xmlns:p14="http://schemas.microsoft.com/office/powerpoint/2010/main" val="23666918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A83BA910-D9C4-4D5E-AEC8-FF89F0650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51"/>
            <a:ext cx="10515600" cy="1275153"/>
          </a:xfrm>
        </p:spPr>
        <p:txBody>
          <a:bodyPr/>
          <a:lstStyle/>
          <a:p>
            <a:r>
              <a:rPr lang="it-IT" sz="4400" b="1" i="0" u="none" strike="noStrike" baseline="0" dirty="0">
                <a:solidFill>
                  <a:schemeClr val="bg1"/>
                </a:solidFill>
                <a:latin typeface="PlayfairDisplay-Bold"/>
              </a:rPr>
              <a:t>La Pista di controllo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663CD0F-5C2A-4669-A7D5-412E273A87CB}"/>
              </a:ext>
            </a:extLst>
          </p:cNvPr>
          <p:cNvSpPr txBox="1"/>
          <p:nvPr/>
        </p:nvSpPr>
        <p:spPr>
          <a:xfrm>
            <a:off x="212656" y="6151210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Pietro De Michele</a:t>
            </a:r>
          </a:p>
        </p:txBody>
      </p:sp>
      <p:sp>
        <p:nvSpPr>
          <p:cNvPr id="5" name="Titolo 2">
            <a:extLst>
              <a:ext uri="{FF2B5EF4-FFF2-40B4-BE49-F238E27FC236}">
                <a16:creationId xmlns:a16="http://schemas.microsoft.com/office/drawing/2014/main" id="{4AE95DCB-72BD-47B6-A4F6-31DA1CB27202}"/>
              </a:ext>
            </a:extLst>
          </p:cNvPr>
          <p:cNvSpPr txBox="1">
            <a:spLocks/>
          </p:cNvSpPr>
          <p:nvPr/>
        </p:nvSpPr>
        <p:spPr>
          <a:xfrm>
            <a:off x="838200" y="2140400"/>
            <a:ext cx="10515600" cy="2560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>
                <a:solidFill>
                  <a:schemeClr val="bg1"/>
                </a:solidFill>
                <a:latin typeface="PlayfairDisplay-Bold"/>
              </a:rPr>
              <a:t>La Pista di controllo</a:t>
            </a: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F195D5EA-267F-43DD-B0D3-F5636A23BB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136" y="1494717"/>
            <a:ext cx="10610850" cy="4227755"/>
          </a:xfrm>
          <a:prstGeom prst="rect">
            <a:avLst/>
          </a:prstGeom>
        </p:spPr>
      </p:pic>
      <p:pic>
        <p:nvPicPr>
          <p:cNvPr id="6" name="Segnaposto contenuto 8">
            <a:extLst>
              <a:ext uri="{FF2B5EF4-FFF2-40B4-BE49-F238E27FC236}">
                <a16:creationId xmlns:a16="http://schemas.microsoft.com/office/drawing/2014/main" id="{C1069790-FFAE-420D-9329-3EA71EDA8E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44" y="57937"/>
            <a:ext cx="548155" cy="698711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8A6DB4B9-0455-4E75-B431-B4617118D6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14" y="219564"/>
            <a:ext cx="1454976" cy="375456"/>
          </a:xfrm>
          <a:prstGeom prst="rect">
            <a:avLst/>
          </a:prstGeom>
        </p:spPr>
      </p:pic>
      <p:pic>
        <p:nvPicPr>
          <p:cNvPr id="9" name="Picture 2" descr="Il Formez è fondamentale per il Sud. Ma il suo futuro è avvolto nel mistero  - Secolo d'Italia">
            <a:extLst>
              <a:ext uri="{FF2B5EF4-FFF2-40B4-BE49-F238E27FC236}">
                <a16:creationId xmlns:a16="http://schemas.microsoft.com/office/drawing/2014/main" id="{4DADA905-CAB8-4A88-B228-DA1E24DAE0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436" y="6168167"/>
            <a:ext cx="901094" cy="37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8365322-C438-4458-99E5-30880C393C53}"/>
              </a:ext>
            </a:extLst>
          </p:cNvPr>
          <p:cNvSpPr txBox="1"/>
          <p:nvPr/>
        </p:nvSpPr>
        <p:spPr>
          <a:xfrm>
            <a:off x="212656" y="1387253"/>
            <a:ext cx="1127163" cy="52322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marL="92075">
              <a:spcBef>
                <a:spcPct val="0"/>
              </a:spcBef>
            </a:pPr>
            <a:r>
              <a:rPr lang="it-IT" sz="1400" dirty="0">
                <a:solidFill>
                  <a:srgbClr val="FF0000"/>
                </a:solidFill>
                <a:latin typeface="PlayfairDisplay-Regular"/>
                <a:ea typeface="+mj-ea"/>
                <a:cs typeface="+mj-cs"/>
              </a:rPr>
              <a:t>Esempio</a:t>
            </a:r>
          </a:p>
          <a:p>
            <a:pPr marL="92075">
              <a:spcBef>
                <a:spcPct val="0"/>
              </a:spcBef>
            </a:pPr>
            <a:r>
              <a:rPr lang="it-IT" sz="1400" dirty="0">
                <a:solidFill>
                  <a:srgbClr val="FF0000"/>
                </a:solidFill>
                <a:latin typeface="PlayfairDisplay-Regular"/>
                <a:ea typeface="+mj-ea"/>
                <a:cs typeface="+mj-cs"/>
              </a:rPr>
              <a:t>2007/2013</a:t>
            </a:r>
          </a:p>
        </p:txBody>
      </p:sp>
    </p:spTree>
    <p:extLst>
      <p:ext uri="{BB962C8B-B14F-4D97-AF65-F5344CB8AC3E}">
        <p14:creationId xmlns:p14="http://schemas.microsoft.com/office/powerpoint/2010/main" val="1064528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A83BA910-D9C4-4D5E-AEC8-FF89F0650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51"/>
            <a:ext cx="10515600" cy="1275153"/>
          </a:xfrm>
        </p:spPr>
        <p:txBody>
          <a:bodyPr/>
          <a:lstStyle/>
          <a:p>
            <a:r>
              <a:rPr lang="it-IT" sz="4400" b="1" i="0" u="none" strike="noStrike" baseline="0" dirty="0">
                <a:solidFill>
                  <a:schemeClr val="bg1"/>
                </a:solidFill>
                <a:latin typeface="PlayfairDisplay-Bold"/>
              </a:rPr>
              <a:t>La Pista di controllo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663CD0F-5C2A-4669-A7D5-412E273A87CB}"/>
              </a:ext>
            </a:extLst>
          </p:cNvPr>
          <p:cNvSpPr txBox="1"/>
          <p:nvPr/>
        </p:nvSpPr>
        <p:spPr>
          <a:xfrm>
            <a:off x="212656" y="6151210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Pietro De Michele</a:t>
            </a:r>
          </a:p>
        </p:txBody>
      </p:sp>
      <p:sp>
        <p:nvSpPr>
          <p:cNvPr id="5" name="Titolo 2">
            <a:extLst>
              <a:ext uri="{FF2B5EF4-FFF2-40B4-BE49-F238E27FC236}">
                <a16:creationId xmlns:a16="http://schemas.microsoft.com/office/drawing/2014/main" id="{4AE95DCB-72BD-47B6-A4F6-31DA1CB27202}"/>
              </a:ext>
            </a:extLst>
          </p:cNvPr>
          <p:cNvSpPr txBox="1">
            <a:spLocks/>
          </p:cNvSpPr>
          <p:nvPr/>
        </p:nvSpPr>
        <p:spPr>
          <a:xfrm>
            <a:off x="838200" y="2140400"/>
            <a:ext cx="10515600" cy="2560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 dirty="0">
                <a:solidFill>
                  <a:schemeClr val="bg1"/>
                </a:solidFill>
                <a:latin typeface="PlayfairDisplay-Bold"/>
              </a:rPr>
              <a:t>La Pista di controllo</a:t>
            </a: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7" name="Segnaposto contenuto 8">
            <a:extLst>
              <a:ext uri="{FF2B5EF4-FFF2-40B4-BE49-F238E27FC236}">
                <a16:creationId xmlns:a16="http://schemas.microsoft.com/office/drawing/2014/main" id="{14FBB88A-5C96-4FB7-9D7A-B070F1974C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44" y="57937"/>
            <a:ext cx="548155" cy="698711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48D06FF6-66C2-465E-9D11-20B9498727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14" y="219564"/>
            <a:ext cx="1454976" cy="375456"/>
          </a:xfrm>
          <a:prstGeom prst="rect">
            <a:avLst/>
          </a:prstGeom>
        </p:spPr>
      </p:pic>
      <p:pic>
        <p:nvPicPr>
          <p:cNvPr id="9" name="Picture 2" descr="Il Formez è fondamentale per il Sud. Ma il suo futuro è avvolto nel mistero  - Secolo d'Italia">
            <a:extLst>
              <a:ext uri="{FF2B5EF4-FFF2-40B4-BE49-F238E27FC236}">
                <a16:creationId xmlns:a16="http://schemas.microsoft.com/office/drawing/2014/main" id="{89C00BFD-1366-4B24-B152-7914DA8FBF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436" y="6168167"/>
            <a:ext cx="901094" cy="37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EE6078FE-FC29-48BD-9099-9006470AB6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420356"/>
            <a:ext cx="12192000" cy="4488075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56B530A9-6364-44B3-B08C-B95F025431C0}"/>
              </a:ext>
            </a:extLst>
          </p:cNvPr>
          <p:cNvSpPr txBox="1"/>
          <p:nvPr/>
        </p:nvSpPr>
        <p:spPr>
          <a:xfrm>
            <a:off x="212656" y="1387253"/>
            <a:ext cx="1127163" cy="52322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marL="92075">
              <a:spcBef>
                <a:spcPct val="0"/>
              </a:spcBef>
            </a:pPr>
            <a:r>
              <a:rPr lang="it-IT" sz="1400" dirty="0">
                <a:solidFill>
                  <a:srgbClr val="FF0000"/>
                </a:solidFill>
                <a:latin typeface="PlayfairDisplay-Regular"/>
                <a:ea typeface="+mj-ea"/>
                <a:cs typeface="+mj-cs"/>
              </a:rPr>
              <a:t>Esempio</a:t>
            </a:r>
          </a:p>
          <a:p>
            <a:pPr marL="92075">
              <a:spcBef>
                <a:spcPct val="0"/>
              </a:spcBef>
            </a:pPr>
            <a:r>
              <a:rPr lang="it-IT" sz="1400" dirty="0">
                <a:solidFill>
                  <a:srgbClr val="FF0000"/>
                </a:solidFill>
                <a:latin typeface="PlayfairDisplay-Regular"/>
                <a:ea typeface="+mj-ea"/>
                <a:cs typeface="+mj-cs"/>
              </a:rPr>
              <a:t>2007/2013</a:t>
            </a:r>
          </a:p>
        </p:txBody>
      </p:sp>
    </p:spTree>
    <p:extLst>
      <p:ext uri="{BB962C8B-B14F-4D97-AF65-F5344CB8AC3E}">
        <p14:creationId xmlns:p14="http://schemas.microsoft.com/office/powerpoint/2010/main" val="3501350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A83BA910-D9C4-4D5E-AEC8-FF89F0650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b="1" i="0" u="none" strike="noStrike" baseline="0" dirty="0">
                <a:solidFill>
                  <a:schemeClr val="bg1"/>
                </a:solidFill>
                <a:latin typeface="PlayfairDisplay-Bold"/>
              </a:rPr>
              <a:t>L’Attestazione di Spesa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663CD0F-5C2A-4669-A7D5-412E273A87CB}"/>
              </a:ext>
            </a:extLst>
          </p:cNvPr>
          <p:cNvSpPr txBox="1"/>
          <p:nvPr/>
        </p:nvSpPr>
        <p:spPr>
          <a:xfrm>
            <a:off x="212656" y="6151210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Pietro De Michele</a:t>
            </a:r>
          </a:p>
        </p:txBody>
      </p:sp>
      <p:sp>
        <p:nvSpPr>
          <p:cNvPr id="5" name="Titolo 2">
            <a:extLst>
              <a:ext uri="{FF2B5EF4-FFF2-40B4-BE49-F238E27FC236}">
                <a16:creationId xmlns:a16="http://schemas.microsoft.com/office/drawing/2014/main" id="{4AE95DCB-72BD-47B6-A4F6-31DA1CB27202}"/>
              </a:ext>
            </a:extLst>
          </p:cNvPr>
          <p:cNvSpPr txBox="1">
            <a:spLocks/>
          </p:cNvSpPr>
          <p:nvPr/>
        </p:nvSpPr>
        <p:spPr>
          <a:xfrm>
            <a:off x="838200" y="2140400"/>
            <a:ext cx="10515600" cy="2560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 dirty="0">
                <a:solidFill>
                  <a:schemeClr val="bg1"/>
                </a:solidFill>
                <a:latin typeface="PlayfairDisplay-Bold"/>
              </a:rPr>
              <a:t>La Pista di controllo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77D0AC1-FE01-4092-AAB4-6E9991A893AE}"/>
              </a:ext>
            </a:extLst>
          </p:cNvPr>
          <p:cNvSpPr txBox="1"/>
          <p:nvPr/>
        </p:nvSpPr>
        <p:spPr>
          <a:xfrm>
            <a:off x="1707436" y="1389537"/>
            <a:ext cx="42263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 err="1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All</a:t>
            </a:r>
            <a:r>
              <a:rPr lang="it-IT" sz="2400" dirty="0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. n. 12</a:t>
            </a:r>
          </a:p>
        </p:txBody>
      </p:sp>
      <p:pic>
        <p:nvPicPr>
          <p:cNvPr id="8" name="Segnaposto contenuto 8">
            <a:extLst>
              <a:ext uri="{FF2B5EF4-FFF2-40B4-BE49-F238E27FC236}">
                <a16:creationId xmlns:a16="http://schemas.microsoft.com/office/drawing/2014/main" id="{1B754F80-2773-468B-8177-0A1A9FD03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44" y="57937"/>
            <a:ext cx="548155" cy="69871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78E4480D-CF2C-4468-B7BB-733B816391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14" y="219564"/>
            <a:ext cx="1454976" cy="375456"/>
          </a:xfrm>
          <a:prstGeom prst="rect">
            <a:avLst/>
          </a:prstGeom>
        </p:spPr>
      </p:pic>
      <p:pic>
        <p:nvPicPr>
          <p:cNvPr id="10" name="Picture 2" descr="Il Formez è fondamentale per il Sud. Ma il suo futuro è avvolto nel mistero  - Secolo d'Italia">
            <a:extLst>
              <a:ext uri="{FF2B5EF4-FFF2-40B4-BE49-F238E27FC236}">
                <a16:creationId xmlns:a16="http://schemas.microsoft.com/office/drawing/2014/main" id="{60FC4501-763D-4AFE-ABC0-D414F2E87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436" y="6168167"/>
            <a:ext cx="901094" cy="37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3B7CB65B-F3E0-4E7B-B7BF-E1D741FF74B2}"/>
              </a:ext>
            </a:extLst>
          </p:cNvPr>
          <p:cNvSpPr txBox="1"/>
          <p:nvPr/>
        </p:nvSpPr>
        <p:spPr>
          <a:xfrm>
            <a:off x="339933" y="1358759"/>
            <a:ext cx="1127163" cy="52322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marL="92075">
              <a:spcBef>
                <a:spcPct val="0"/>
              </a:spcBef>
            </a:pPr>
            <a:r>
              <a:rPr lang="it-IT" sz="1400" dirty="0">
                <a:solidFill>
                  <a:srgbClr val="FF0000"/>
                </a:solidFill>
                <a:latin typeface="PlayfairDisplay-Regular"/>
                <a:ea typeface="+mj-ea"/>
                <a:cs typeface="+mj-cs"/>
              </a:rPr>
              <a:t>Esempio</a:t>
            </a:r>
          </a:p>
          <a:p>
            <a:pPr marL="92075">
              <a:spcBef>
                <a:spcPct val="0"/>
              </a:spcBef>
            </a:pPr>
            <a:r>
              <a:rPr lang="it-IT" sz="1400" dirty="0">
                <a:solidFill>
                  <a:srgbClr val="FF0000"/>
                </a:solidFill>
                <a:latin typeface="PlayfairDisplay-Regular"/>
                <a:ea typeface="+mj-ea"/>
                <a:cs typeface="+mj-cs"/>
              </a:rPr>
              <a:t>2014/2020</a:t>
            </a: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C218AD46-FD36-4674-99E6-3F18C4BEC3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4759" y="2062095"/>
            <a:ext cx="3685877" cy="3983038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F8104EC9-731D-443E-8DE8-5F7C21025B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3439" y="2062094"/>
            <a:ext cx="3685877" cy="3983038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57DD601D-89F0-4E91-8B4A-199925787F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9999" y="2062095"/>
            <a:ext cx="3278564" cy="398303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1AC3AD88-1300-4BA1-8B28-074CF4969369}"/>
                  </a:ext>
                </a:extLst>
              </p14:cNvPr>
              <p14:cNvContentPartPr/>
              <p14:nvPr/>
            </p14:nvContentPartPr>
            <p14:xfrm>
              <a:off x="2538022" y="3200510"/>
              <a:ext cx="474480" cy="360"/>
            </p14:xfrm>
          </p:contentPart>
        </mc:Choice>
        <mc:Fallback xmlns=""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1AC3AD88-1300-4BA1-8B28-074CF496936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502022" y="3128510"/>
                <a:ext cx="546120" cy="144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33357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A83BA910-D9C4-4D5E-AEC8-FF89F0650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b="1" i="0" u="none" strike="noStrike" baseline="0" dirty="0">
                <a:solidFill>
                  <a:schemeClr val="bg1"/>
                </a:solidFill>
                <a:latin typeface="PlayfairDisplay-Bold"/>
              </a:rPr>
              <a:t>L’Attestazione di Spesa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663CD0F-5C2A-4669-A7D5-412E273A87CB}"/>
              </a:ext>
            </a:extLst>
          </p:cNvPr>
          <p:cNvSpPr txBox="1"/>
          <p:nvPr/>
        </p:nvSpPr>
        <p:spPr>
          <a:xfrm>
            <a:off x="212656" y="6151210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Pietro De Michele</a:t>
            </a:r>
          </a:p>
        </p:txBody>
      </p:sp>
      <p:sp>
        <p:nvSpPr>
          <p:cNvPr id="5" name="Titolo 2">
            <a:extLst>
              <a:ext uri="{FF2B5EF4-FFF2-40B4-BE49-F238E27FC236}">
                <a16:creationId xmlns:a16="http://schemas.microsoft.com/office/drawing/2014/main" id="{4AE95DCB-72BD-47B6-A4F6-31DA1CB27202}"/>
              </a:ext>
            </a:extLst>
          </p:cNvPr>
          <p:cNvSpPr txBox="1">
            <a:spLocks/>
          </p:cNvSpPr>
          <p:nvPr/>
        </p:nvSpPr>
        <p:spPr>
          <a:xfrm>
            <a:off x="838200" y="2140400"/>
            <a:ext cx="10515600" cy="2560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>
                <a:solidFill>
                  <a:schemeClr val="bg1"/>
                </a:solidFill>
                <a:latin typeface="PlayfairDisplay-Bold"/>
              </a:rPr>
              <a:t>La Pista di controllo</a:t>
            </a: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8" name="Segnaposto contenuto 8">
            <a:extLst>
              <a:ext uri="{FF2B5EF4-FFF2-40B4-BE49-F238E27FC236}">
                <a16:creationId xmlns:a16="http://schemas.microsoft.com/office/drawing/2014/main" id="{14D43865-BBE5-455B-A27B-DFCB8DE43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44" y="57937"/>
            <a:ext cx="548155" cy="69871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BF5E451C-6A54-47D3-9B27-D40F566B5A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14" y="219564"/>
            <a:ext cx="1454976" cy="375456"/>
          </a:xfrm>
          <a:prstGeom prst="rect">
            <a:avLst/>
          </a:prstGeom>
        </p:spPr>
      </p:pic>
      <p:pic>
        <p:nvPicPr>
          <p:cNvPr id="10" name="Picture 2" descr="Il Formez è fondamentale per il Sud. Ma il suo futuro è avvolto nel mistero  - Secolo d'Italia">
            <a:extLst>
              <a:ext uri="{FF2B5EF4-FFF2-40B4-BE49-F238E27FC236}">
                <a16:creationId xmlns:a16="http://schemas.microsoft.com/office/drawing/2014/main" id="{CBF35845-11B3-429E-B455-626858CB0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436" y="6168167"/>
            <a:ext cx="901094" cy="37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E14AB3F-668D-4556-B5EB-593B06B3B553}"/>
              </a:ext>
            </a:extLst>
          </p:cNvPr>
          <p:cNvSpPr txBox="1"/>
          <p:nvPr/>
        </p:nvSpPr>
        <p:spPr>
          <a:xfrm>
            <a:off x="2052077" y="1351884"/>
            <a:ext cx="42263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 err="1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All</a:t>
            </a:r>
            <a:r>
              <a:rPr lang="it-IT" sz="2400" dirty="0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. n. 13 - A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888E3E5C-4D9B-4421-8B3A-D65CC8C68664}"/>
              </a:ext>
            </a:extLst>
          </p:cNvPr>
          <p:cNvSpPr txBox="1"/>
          <p:nvPr/>
        </p:nvSpPr>
        <p:spPr>
          <a:xfrm>
            <a:off x="258875" y="1327969"/>
            <a:ext cx="1127163" cy="52322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marL="92075">
              <a:spcBef>
                <a:spcPct val="0"/>
              </a:spcBef>
            </a:pPr>
            <a:r>
              <a:rPr lang="it-IT" sz="1400" dirty="0">
                <a:solidFill>
                  <a:srgbClr val="FF0000"/>
                </a:solidFill>
                <a:latin typeface="PlayfairDisplay-Regular"/>
                <a:ea typeface="+mj-ea"/>
                <a:cs typeface="+mj-cs"/>
              </a:rPr>
              <a:t>Esempio</a:t>
            </a:r>
          </a:p>
          <a:p>
            <a:pPr marL="92075">
              <a:spcBef>
                <a:spcPct val="0"/>
              </a:spcBef>
            </a:pPr>
            <a:r>
              <a:rPr lang="it-IT" sz="1400" dirty="0">
                <a:solidFill>
                  <a:srgbClr val="FF0000"/>
                </a:solidFill>
                <a:latin typeface="PlayfairDisplay-Regular"/>
                <a:ea typeface="+mj-ea"/>
                <a:cs typeface="+mj-cs"/>
              </a:rPr>
              <a:t>2014/2020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737A4B6-695D-40AA-B55B-1DA9C3C388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868146"/>
            <a:ext cx="12192000" cy="383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1899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A83BA910-D9C4-4D5E-AEC8-FF89F0650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b="1" i="0" u="none" strike="noStrike" baseline="0" dirty="0">
                <a:solidFill>
                  <a:schemeClr val="bg1"/>
                </a:solidFill>
                <a:latin typeface="PlayfairDisplay-Bold"/>
              </a:rPr>
              <a:t>L’Attestazione di Spesa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663CD0F-5C2A-4669-A7D5-412E273A87CB}"/>
              </a:ext>
            </a:extLst>
          </p:cNvPr>
          <p:cNvSpPr txBox="1"/>
          <p:nvPr/>
        </p:nvSpPr>
        <p:spPr>
          <a:xfrm>
            <a:off x="212656" y="6151210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Pietro De Michele</a:t>
            </a:r>
          </a:p>
        </p:txBody>
      </p:sp>
      <p:sp>
        <p:nvSpPr>
          <p:cNvPr id="5" name="Titolo 2">
            <a:extLst>
              <a:ext uri="{FF2B5EF4-FFF2-40B4-BE49-F238E27FC236}">
                <a16:creationId xmlns:a16="http://schemas.microsoft.com/office/drawing/2014/main" id="{4AE95DCB-72BD-47B6-A4F6-31DA1CB27202}"/>
              </a:ext>
            </a:extLst>
          </p:cNvPr>
          <p:cNvSpPr txBox="1">
            <a:spLocks/>
          </p:cNvSpPr>
          <p:nvPr/>
        </p:nvSpPr>
        <p:spPr>
          <a:xfrm>
            <a:off x="838200" y="2140400"/>
            <a:ext cx="10515600" cy="2560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 dirty="0">
                <a:solidFill>
                  <a:schemeClr val="bg1"/>
                </a:solidFill>
                <a:latin typeface="PlayfairDisplay-Bold"/>
              </a:rPr>
              <a:t>La Pista di controllo</a:t>
            </a: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8" name="Segnaposto contenuto 8">
            <a:extLst>
              <a:ext uri="{FF2B5EF4-FFF2-40B4-BE49-F238E27FC236}">
                <a16:creationId xmlns:a16="http://schemas.microsoft.com/office/drawing/2014/main" id="{14D43865-BBE5-455B-A27B-DFCB8DE43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44" y="57937"/>
            <a:ext cx="548155" cy="69871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BF5E451C-6A54-47D3-9B27-D40F566B5A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14" y="219564"/>
            <a:ext cx="1454976" cy="375456"/>
          </a:xfrm>
          <a:prstGeom prst="rect">
            <a:avLst/>
          </a:prstGeom>
        </p:spPr>
      </p:pic>
      <p:pic>
        <p:nvPicPr>
          <p:cNvPr id="10" name="Picture 2" descr="Il Formez è fondamentale per il Sud. Ma il suo futuro è avvolto nel mistero  - Secolo d'Italia">
            <a:extLst>
              <a:ext uri="{FF2B5EF4-FFF2-40B4-BE49-F238E27FC236}">
                <a16:creationId xmlns:a16="http://schemas.microsoft.com/office/drawing/2014/main" id="{CBF35845-11B3-429E-B455-626858CB0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436" y="6168167"/>
            <a:ext cx="901094" cy="37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F836D0C2-01A3-4AFD-BE35-70C1F15487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717" y="2159187"/>
            <a:ext cx="11267816" cy="3626494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392AF7E4-499C-47BE-A414-B2B5FE1F15D3}"/>
              </a:ext>
            </a:extLst>
          </p:cNvPr>
          <p:cNvSpPr txBox="1"/>
          <p:nvPr/>
        </p:nvSpPr>
        <p:spPr>
          <a:xfrm>
            <a:off x="1869621" y="1384387"/>
            <a:ext cx="42263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 err="1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All</a:t>
            </a:r>
            <a:r>
              <a:rPr lang="it-IT" sz="2400" dirty="0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. n. 13 -  B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1D3FD354-138F-40B5-97D0-0DF2B830FB14}"/>
              </a:ext>
            </a:extLst>
          </p:cNvPr>
          <p:cNvSpPr txBox="1"/>
          <p:nvPr/>
        </p:nvSpPr>
        <p:spPr>
          <a:xfrm>
            <a:off x="258875" y="1327969"/>
            <a:ext cx="1127163" cy="52322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marL="92075">
              <a:spcBef>
                <a:spcPct val="0"/>
              </a:spcBef>
            </a:pPr>
            <a:r>
              <a:rPr lang="it-IT" sz="1400" dirty="0">
                <a:solidFill>
                  <a:srgbClr val="FF0000"/>
                </a:solidFill>
                <a:latin typeface="PlayfairDisplay-Regular"/>
                <a:ea typeface="+mj-ea"/>
                <a:cs typeface="+mj-cs"/>
              </a:rPr>
              <a:t>Esempio</a:t>
            </a:r>
          </a:p>
          <a:p>
            <a:pPr marL="92075">
              <a:spcBef>
                <a:spcPct val="0"/>
              </a:spcBef>
            </a:pPr>
            <a:r>
              <a:rPr lang="it-IT" sz="1400" dirty="0">
                <a:solidFill>
                  <a:srgbClr val="FF0000"/>
                </a:solidFill>
                <a:latin typeface="PlayfairDisplay-Regular"/>
                <a:ea typeface="+mj-ea"/>
                <a:cs typeface="+mj-cs"/>
              </a:rPr>
              <a:t>2014/2020</a:t>
            </a:r>
          </a:p>
        </p:txBody>
      </p:sp>
    </p:spTree>
    <p:extLst>
      <p:ext uri="{BB962C8B-B14F-4D97-AF65-F5344CB8AC3E}">
        <p14:creationId xmlns:p14="http://schemas.microsoft.com/office/powerpoint/2010/main" val="11757750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A83BA910-D9C4-4D5E-AEC8-FF89F0650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b="1" i="0" u="none" strike="noStrike" baseline="0" dirty="0">
                <a:solidFill>
                  <a:schemeClr val="bg1"/>
                </a:solidFill>
                <a:latin typeface="PlayfairDisplay-Bold"/>
              </a:rPr>
              <a:t>L’Attestazione di Spesa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663CD0F-5C2A-4669-A7D5-412E273A87CB}"/>
              </a:ext>
            </a:extLst>
          </p:cNvPr>
          <p:cNvSpPr txBox="1"/>
          <p:nvPr/>
        </p:nvSpPr>
        <p:spPr>
          <a:xfrm>
            <a:off x="212656" y="6151210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Pietro De Michele</a:t>
            </a:r>
          </a:p>
        </p:txBody>
      </p:sp>
      <p:sp>
        <p:nvSpPr>
          <p:cNvPr id="5" name="Titolo 2">
            <a:extLst>
              <a:ext uri="{FF2B5EF4-FFF2-40B4-BE49-F238E27FC236}">
                <a16:creationId xmlns:a16="http://schemas.microsoft.com/office/drawing/2014/main" id="{4AE95DCB-72BD-47B6-A4F6-31DA1CB27202}"/>
              </a:ext>
            </a:extLst>
          </p:cNvPr>
          <p:cNvSpPr txBox="1">
            <a:spLocks/>
          </p:cNvSpPr>
          <p:nvPr/>
        </p:nvSpPr>
        <p:spPr>
          <a:xfrm>
            <a:off x="838200" y="2140400"/>
            <a:ext cx="10515600" cy="2560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 dirty="0">
                <a:solidFill>
                  <a:schemeClr val="bg1"/>
                </a:solidFill>
                <a:latin typeface="PlayfairDisplay-Bold"/>
              </a:rPr>
              <a:t>La Pista di controllo</a:t>
            </a: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8" name="Segnaposto contenuto 8">
            <a:extLst>
              <a:ext uri="{FF2B5EF4-FFF2-40B4-BE49-F238E27FC236}">
                <a16:creationId xmlns:a16="http://schemas.microsoft.com/office/drawing/2014/main" id="{14D43865-BBE5-455B-A27B-DFCB8DE43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44" y="57937"/>
            <a:ext cx="548155" cy="69871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BF5E451C-6A54-47D3-9B27-D40F566B5A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14" y="219564"/>
            <a:ext cx="1454976" cy="375456"/>
          </a:xfrm>
          <a:prstGeom prst="rect">
            <a:avLst/>
          </a:prstGeom>
        </p:spPr>
      </p:pic>
      <p:pic>
        <p:nvPicPr>
          <p:cNvPr id="10" name="Picture 2" descr="Il Formez è fondamentale per il Sud. Ma il suo futuro è avvolto nel mistero  - Secolo d'Italia">
            <a:extLst>
              <a:ext uri="{FF2B5EF4-FFF2-40B4-BE49-F238E27FC236}">
                <a16:creationId xmlns:a16="http://schemas.microsoft.com/office/drawing/2014/main" id="{CBF35845-11B3-429E-B455-626858CB0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436" y="6168167"/>
            <a:ext cx="901094" cy="37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C12202C6-3010-404C-93FC-C6CDF6FA96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656" y="2393812"/>
            <a:ext cx="10960687" cy="2787894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C7B56BC4-2ECB-48CE-B040-36195C7374DB}"/>
              </a:ext>
            </a:extLst>
          </p:cNvPr>
          <p:cNvSpPr txBox="1"/>
          <p:nvPr/>
        </p:nvSpPr>
        <p:spPr>
          <a:xfrm>
            <a:off x="1707436" y="1350238"/>
            <a:ext cx="42263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 err="1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All</a:t>
            </a:r>
            <a:r>
              <a:rPr lang="it-IT" sz="2400" dirty="0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. n. 13 - C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BFF8E1F2-8604-4F46-83DE-F3BB4C3116CA}"/>
              </a:ext>
            </a:extLst>
          </p:cNvPr>
          <p:cNvSpPr txBox="1"/>
          <p:nvPr/>
        </p:nvSpPr>
        <p:spPr>
          <a:xfrm>
            <a:off x="258875" y="1327969"/>
            <a:ext cx="1127163" cy="52322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marL="92075">
              <a:spcBef>
                <a:spcPct val="0"/>
              </a:spcBef>
            </a:pPr>
            <a:r>
              <a:rPr lang="it-IT" sz="1400" dirty="0">
                <a:solidFill>
                  <a:srgbClr val="FF0000"/>
                </a:solidFill>
                <a:latin typeface="PlayfairDisplay-Regular"/>
                <a:ea typeface="+mj-ea"/>
                <a:cs typeface="+mj-cs"/>
              </a:rPr>
              <a:t>Esempio</a:t>
            </a:r>
          </a:p>
          <a:p>
            <a:pPr marL="92075">
              <a:spcBef>
                <a:spcPct val="0"/>
              </a:spcBef>
            </a:pPr>
            <a:r>
              <a:rPr lang="it-IT" sz="1400" dirty="0">
                <a:solidFill>
                  <a:srgbClr val="FF0000"/>
                </a:solidFill>
                <a:latin typeface="PlayfairDisplay-Regular"/>
                <a:ea typeface="+mj-ea"/>
                <a:cs typeface="+mj-cs"/>
              </a:rPr>
              <a:t>2014/2020</a:t>
            </a:r>
          </a:p>
        </p:txBody>
      </p:sp>
    </p:spTree>
    <p:extLst>
      <p:ext uri="{BB962C8B-B14F-4D97-AF65-F5344CB8AC3E}">
        <p14:creationId xmlns:p14="http://schemas.microsoft.com/office/powerpoint/2010/main" val="32654141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A83BA910-D9C4-4D5E-AEC8-FF89F0650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b="1" i="0" u="none" strike="noStrike" baseline="0" dirty="0">
                <a:solidFill>
                  <a:schemeClr val="bg1"/>
                </a:solidFill>
                <a:latin typeface="PlayfairDisplay-Bold"/>
              </a:rPr>
              <a:t>L’Attestazione di Spesa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663CD0F-5C2A-4669-A7D5-412E273A87CB}"/>
              </a:ext>
            </a:extLst>
          </p:cNvPr>
          <p:cNvSpPr txBox="1"/>
          <p:nvPr/>
        </p:nvSpPr>
        <p:spPr>
          <a:xfrm>
            <a:off x="212656" y="6151210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Pietro De Michele</a:t>
            </a:r>
          </a:p>
        </p:txBody>
      </p:sp>
      <p:sp>
        <p:nvSpPr>
          <p:cNvPr id="5" name="Titolo 2">
            <a:extLst>
              <a:ext uri="{FF2B5EF4-FFF2-40B4-BE49-F238E27FC236}">
                <a16:creationId xmlns:a16="http://schemas.microsoft.com/office/drawing/2014/main" id="{4AE95DCB-72BD-47B6-A4F6-31DA1CB27202}"/>
              </a:ext>
            </a:extLst>
          </p:cNvPr>
          <p:cNvSpPr txBox="1">
            <a:spLocks/>
          </p:cNvSpPr>
          <p:nvPr/>
        </p:nvSpPr>
        <p:spPr>
          <a:xfrm>
            <a:off x="838200" y="2140400"/>
            <a:ext cx="10515600" cy="2560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>
                <a:solidFill>
                  <a:schemeClr val="bg1"/>
                </a:solidFill>
                <a:latin typeface="PlayfairDisplay-Bold"/>
              </a:rPr>
              <a:t>La Pista di controllo</a:t>
            </a: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8" name="Segnaposto contenuto 8">
            <a:extLst>
              <a:ext uri="{FF2B5EF4-FFF2-40B4-BE49-F238E27FC236}">
                <a16:creationId xmlns:a16="http://schemas.microsoft.com/office/drawing/2014/main" id="{14D43865-BBE5-455B-A27B-DFCB8DE43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44" y="57937"/>
            <a:ext cx="548155" cy="69871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BF5E451C-6A54-47D3-9B27-D40F566B5A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14" y="219564"/>
            <a:ext cx="1454976" cy="375456"/>
          </a:xfrm>
          <a:prstGeom prst="rect">
            <a:avLst/>
          </a:prstGeom>
        </p:spPr>
      </p:pic>
      <p:pic>
        <p:nvPicPr>
          <p:cNvPr id="10" name="Picture 2" descr="Il Formez è fondamentale per il Sud. Ma il suo futuro è avvolto nel mistero  - Secolo d'Italia">
            <a:extLst>
              <a:ext uri="{FF2B5EF4-FFF2-40B4-BE49-F238E27FC236}">
                <a16:creationId xmlns:a16="http://schemas.microsoft.com/office/drawing/2014/main" id="{CBF35845-11B3-429E-B455-626858CB0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436" y="6168167"/>
            <a:ext cx="901094" cy="37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862D9F8-8347-4803-AF87-73D6C2902AFF}"/>
              </a:ext>
            </a:extLst>
          </p:cNvPr>
          <p:cNvSpPr txBox="1"/>
          <p:nvPr/>
        </p:nvSpPr>
        <p:spPr>
          <a:xfrm>
            <a:off x="361332" y="1298797"/>
            <a:ext cx="1127163" cy="52322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marL="92075">
              <a:spcBef>
                <a:spcPct val="0"/>
              </a:spcBef>
            </a:pPr>
            <a:r>
              <a:rPr lang="it-IT" sz="1400" dirty="0">
                <a:solidFill>
                  <a:srgbClr val="FF0000"/>
                </a:solidFill>
                <a:latin typeface="PlayfairDisplay-Regular"/>
                <a:ea typeface="+mj-ea"/>
                <a:cs typeface="+mj-cs"/>
              </a:rPr>
              <a:t>Esempio</a:t>
            </a:r>
          </a:p>
          <a:p>
            <a:pPr marL="92075">
              <a:spcBef>
                <a:spcPct val="0"/>
              </a:spcBef>
            </a:pPr>
            <a:r>
              <a:rPr lang="it-IT" sz="1400" dirty="0">
                <a:solidFill>
                  <a:srgbClr val="FF0000"/>
                </a:solidFill>
                <a:latin typeface="PlayfairDisplay-Regular"/>
                <a:ea typeface="+mj-ea"/>
                <a:cs typeface="+mj-cs"/>
              </a:rPr>
              <a:t>2014/2020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33E6BEB2-34EC-45A0-9AE3-FC8025F006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3657" y="1275153"/>
            <a:ext cx="8731737" cy="4690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335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A83BA910-D9C4-4D5E-AEC8-FF89F0650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Indice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663CD0F-5C2A-4669-A7D5-412E273A87CB}"/>
              </a:ext>
            </a:extLst>
          </p:cNvPr>
          <p:cNvSpPr txBox="1"/>
          <p:nvPr/>
        </p:nvSpPr>
        <p:spPr>
          <a:xfrm>
            <a:off x="212656" y="6151210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Pietro De Michele</a:t>
            </a:r>
          </a:p>
        </p:txBody>
      </p:sp>
      <p:sp>
        <p:nvSpPr>
          <p:cNvPr id="5" name="Titolo 2">
            <a:extLst>
              <a:ext uri="{FF2B5EF4-FFF2-40B4-BE49-F238E27FC236}">
                <a16:creationId xmlns:a16="http://schemas.microsoft.com/office/drawing/2014/main" id="{4AE95DCB-72BD-47B6-A4F6-31DA1CB27202}"/>
              </a:ext>
            </a:extLst>
          </p:cNvPr>
          <p:cNvSpPr txBox="1">
            <a:spLocks/>
          </p:cNvSpPr>
          <p:nvPr/>
        </p:nvSpPr>
        <p:spPr>
          <a:xfrm>
            <a:off x="838200" y="2140400"/>
            <a:ext cx="10515600" cy="2560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>
                <a:solidFill>
                  <a:schemeClr val="bg1"/>
                </a:solidFill>
                <a:latin typeface="PlayfairDisplay-Bold"/>
              </a:rPr>
              <a:t>La Pista di controllo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7" name="Titolo 2">
            <a:extLst>
              <a:ext uri="{FF2B5EF4-FFF2-40B4-BE49-F238E27FC236}">
                <a16:creationId xmlns:a16="http://schemas.microsoft.com/office/drawing/2014/main" id="{20B81B87-16D1-4AF6-82D2-4E2A469428D1}"/>
              </a:ext>
            </a:extLst>
          </p:cNvPr>
          <p:cNvSpPr txBox="1">
            <a:spLocks/>
          </p:cNvSpPr>
          <p:nvPr/>
        </p:nvSpPr>
        <p:spPr>
          <a:xfrm>
            <a:off x="623943" y="1484555"/>
            <a:ext cx="10515600" cy="37436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Indice del Percorso di affiancamento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8" name="Titolo 2">
            <a:extLst>
              <a:ext uri="{FF2B5EF4-FFF2-40B4-BE49-F238E27FC236}">
                <a16:creationId xmlns:a16="http://schemas.microsoft.com/office/drawing/2014/main" id="{4C4C12A8-B63C-4B75-B3EB-6C1FD6F4F3B1}"/>
              </a:ext>
            </a:extLst>
          </p:cNvPr>
          <p:cNvSpPr txBox="1">
            <a:spLocks/>
          </p:cNvSpPr>
          <p:nvPr/>
        </p:nvSpPr>
        <p:spPr>
          <a:xfrm>
            <a:off x="290456" y="1275152"/>
            <a:ext cx="11499925" cy="46845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it-IT" sz="2400" b="1" i="0" u="none" strike="noStrike" baseline="0" dirty="0">
                <a:solidFill>
                  <a:schemeClr val="tx2"/>
                </a:solidFill>
                <a:latin typeface="PlayfairDisplay-Bold"/>
              </a:rPr>
              <a:t>La Pista di controllo adeguata</a:t>
            </a:r>
          </a:p>
          <a:p>
            <a:pPr marL="611188" indent="-342900" algn="l">
              <a:buFont typeface="Arial" panose="020B0604020202020204" pitchFamily="34" charset="0"/>
              <a:buChar char="•"/>
            </a:pPr>
            <a:r>
              <a:rPr lang="it-IT" sz="2400" b="0" i="0" u="none" strike="noStrike" baseline="0" dirty="0">
                <a:solidFill>
                  <a:schemeClr val="tx2"/>
                </a:solidFill>
                <a:latin typeface="PlayfairDisplay-Regular"/>
              </a:rPr>
              <a:t>definizione, finalità e struttura</a:t>
            </a:r>
          </a:p>
          <a:p>
            <a:pPr marL="611188" indent="-342900" algn="l">
              <a:buFont typeface="Arial" panose="020B0604020202020204" pitchFamily="34" charset="0"/>
              <a:buChar char="•"/>
            </a:pPr>
            <a:r>
              <a:rPr lang="it-IT" sz="2400" b="0" i="0" u="none" strike="noStrike" baseline="0" dirty="0">
                <a:solidFill>
                  <a:schemeClr val="tx2"/>
                </a:solidFill>
                <a:latin typeface="PlayfairDisplay-Regular"/>
              </a:rPr>
              <a:t>un caso pratico</a:t>
            </a:r>
          </a:p>
          <a:p>
            <a:pPr marL="452438" indent="-184150" algn="l">
              <a:buFont typeface="Arial" panose="020B0604020202020204" pitchFamily="34" charset="0"/>
              <a:buChar char="•"/>
            </a:pPr>
            <a:endParaRPr lang="it-IT" sz="1200" b="0" i="0" u="none" strike="noStrike" baseline="0" dirty="0">
              <a:solidFill>
                <a:schemeClr val="tx2"/>
              </a:solidFill>
              <a:latin typeface="PlayfairDisplay-Regular"/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it-IT" sz="2400" b="1" i="0" u="none" strike="noStrike" baseline="0" dirty="0">
                <a:solidFill>
                  <a:schemeClr val="tx2"/>
                </a:solidFill>
                <a:latin typeface="PlayfairDisplay-Bold"/>
              </a:rPr>
              <a:t>Attestazione di spesa del Responsabile di Linea/Azione</a:t>
            </a:r>
          </a:p>
          <a:p>
            <a:pPr marL="611188" indent="-342900" algn="l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2"/>
                </a:solidFill>
                <a:latin typeface="PlayfairDisplay-Regular"/>
              </a:rPr>
              <a:t>Finalità e struttura </a:t>
            </a:r>
          </a:p>
          <a:p>
            <a:pPr marL="611188" indent="-342900" algn="l">
              <a:buFont typeface="Arial" panose="020B0604020202020204" pitchFamily="34" charset="0"/>
              <a:buChar char="•"/>
            </a:pPr>
            <a:r>
              <a:rPr lang="it-IT" sz="2400" b="0" i="0" u="none" strike="noStrike" baseline="0" dirty="0">
                <a:solidFill>
                  <a:schemeClr val="tx2"/>
                </a:solidFill>
                <a:latin typeface="PlayfairDisplay-Regular"/>
              </a:rPr>
              <a:t>Un caso pratico</a:t>
            </a:r>
          </a:p>
          <a:p>
            <a:pPr marL="452438" indent="-184150" algn="l">
              <a:buFont typeface="Arial" panose="020B0604020202020204" pitchFamily="34" charset="0"/>
              <a:buChar char="•"/>
            </a:pPr>
            <a:endParaRPr lang="it-IT" sz="1200" b="0" i="0" u="none" strike="noStrike" baseline="0" dirty="0">
              <a:solidFill>
                <a:schemeClr val="tx2"/>
              </a:solidFill>
              <a:latin typeface="PlayfairDisplay-Regular"/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it-IT" sz="2400" b="1" i="0" u="none" strike="noStrike" baseline="0" dirty="0">
                <a:solidFill>
                  <a:schemeClr val="tx2"/>
                </a:solidFill>
                <a:latin typeface="PlayfairDisplay-Bold"/>
              </a:rPr>
              <a:t>La rilevanza del monitoraggio ai fini della certificazione della spesa</a:t>
            </a:r>
          </a:p>
          <a:p>
            <a:pPr marL="611188" indent="-342900" algn="l">
              <a:buFont typeface="Arial" panose="020B0604020202020204" pitchFamily="34" charset="0"/>
              <a:buChar char="•"/>
            </a:pPr>
            <a:r>
              <a:rPr lang="it-IT" sz="2400" b="0" i="0" u="none" strike="noStrike" baseline="0" dirty="0">
                <a:solidFill>
                  <a:schemeClr val="tx2"/>
                </a:solidFill>
                <a:latin typeface="PlayfairDisplay-Regular"/>
              </a:rPr>
              <a:t>Anagrafica delle operazioni (verifica CUP e codice monitoraggio)</a:t>
            </a:r>
          </a:p>
          <a:p>
            <a:pPr marL="611188" indent="-342900" algn="l">
              <a:buFont typeface="Arial" panose="020B0604020202020204" pitchFamily="34" charset="0"/>
              <a:buChar char="•"/>
            </a:pPr>
            <a:r>
              <a:rPr lang="it-IT" sz="2400" b="0" i="0" u="none" strike="noStrike" baseline="0" dirty="0">
                <a:solidFill>
                  <a:schemeClr val="tx2"/>
                </a:solidFill>
                <a:latin typeface="PlayfairDisplay-Regular"/>
              </a:rPr>
              <a:t>Sezione di monitoraggio finanziario (verifica dell’inserimento dei pagamenti effettuati)</a:t>
            </a:r>
          </a:p>
          <a:p>
            <a:pPr marL="611188" indent="-342900" algn="l">
              <a:buFont typeface="Arial" panose="020B0604020202020204" pitchFamily="34" charset="0"/>
              <a:buChar char="•"/>
            </a:pPr>
            <a:r>
              <a:rPr lang="it-IT" sz="2400" b="0" i="0" u="none" strike="noStrike" baseline="0" dirty="0">
                <a:solidFill>
                  <a:schemeClr val="tx2"/>
                </a:solidFill>
                <a:latin typeface="PlayfairDisplay-Regular"/>
              </a:rPr>
              <a:t>Sezione di monitoraggio procedurale (verifica allineamento dati iter procedurale)</a:t>
            </a:r>
          </a:p>
          <a:p>
            <a:pPr marL="611188" indent="-342900" algn="l">
              <a:buFont typeface="Arial" panose="020B0604020202020204" pitchFamily="34" charset="0"/>
              <a:buChar char="•"/>
            </a:pPr>
            <a:r>
              <a:rPr lang="it-IT" sz="2400" b="0" i="0" u="none" strike="noStrike" baseline="0" dirty="0">
                <a:solidFill>
                  <a:schemeClr val="tx2"/>
                </a:solidFill>
                <a:latin typeface="PlayfairDisplay-Regular"/>
              </a:rPr>
              <a:t>Sezione di monitoraggio fisico (verifica allineamento degli indicatori)</a:t>
            </a:r>
            <a:endParaRPr lang="it-IT" sz="2400" dirty="0">
              <a:solidFill>
                <a:schemeClr val="tx2"/>
              </a:solidFill>
            </a:endParaRPr>
          </a:p>
        </p:txBody>
      </p:sp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3B8B2A58-5F2B-4B4F-8918-C9C6B0C256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44" y="57937"/>
            <a:ext cx="548155" cy="698711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1237288C-E31F-47FC-85B1-34C3EED605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14" y="219564"/>
            <a:ext cx="1454976" cy="375456"/>
          </a:xfrm>
          <a:prstGeom prst="rect">
            <a:avLst/>
          </a:prstGeom>
        </p:spPr>
      </p:pic>
      <p:pic>
        <p:nvPicPr>
          <p:cNvPr id="11" name="Picture 2" descr="Il Formez è fondamentale per il Sud. Ma il suo futuro è avvolto nel mistero  - Secolo d'Italia">
            <a:extLst>
              <a:ext uri="{FF2B5EF4-FFF2-40B4-BE49-F238E27FC236}">
                <a16:creationId xmlns:a16="http://schemas.microsoft.com/office/drawing/2014/main" id="{075E0011-6EA9-434A-962F-F6B52991C3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436" y="6168167"/>
            <a:ext cx="901094" cy="37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68072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A83BA910-D9C4-4D5E-AEC8-FF89F0650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4400" b="1" i="0" u="none" strike="noStrike" baseline="0" dirty="0">
                <a:solidFill>
                  <a:schemeClr val="bg1"/>
                </a:solidFill>
                <a:latin typeface="PlayfairDisplay-Bold"/>
              </a:rPr>
              <a:t>La rilevanza del monitoraggio ai fini della certificazione della spesa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663CD0F-5C2A-4669-A7D5-412E273A87CB}"/>
              </a:ext>
            </a:extLst>
          </p:cNvPr>
          <p:cNvSpPr txBox="1"/>
          <p:nvPr/>
        </p:nvSpPr>
        <p:spPr>
          <a:xfrm>
            <a:off x="212656" y="6151210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Pietro De Michele</a:t>
            </a:r>
          </a:p>
        </p:txBody>
      </p:sp>
      <p:sp>
        <p:nvSpPr>
          <p:cNvPr id="5" name="Titolo 2">
            <a:extLst>
              <a:ext uri="{FF2B5EF4-FFF2-40B4-BE49-F238E27FC236}">
                <a16:creationId xmlns:a16="http://schemas.microsoft.com/office/drawing/2014/main" id="{4AE95DCB-72BD-47B6-A4F6-31DA1CB27202}"/>
              </a:ext>
            </a:extLst>
          </p:cNvPr>
          <p:cNvSpPr txBox="1">
            <a:spLocks/>
          </p:cNvSpPr>
          <p:nvPr/>
        </p:nvSpPr>
        <p:spPr>
          <a:xfrm>
            <a:off x="838200" y="2140400"/>
            <a:ext cx="10515600" cy="2560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>
                <a:solidFill>
                  <a:schemeClr val="bg1"/>
                </a:solidFill>
                <a:latin typeface="PlayfairDisplay-Bold"/>
              </a:rPr>
              <a:t>La Pista di controllo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7" name="Titolo 2">
            <a:extLst>
              <a:ext uri="{FF2B5EF4-FFF2-40B4-BE49-F238E27FC236}">
                <a16:creationId xmlns:a16="http://schemas.microsoft.com/office/drawing/2014/main" id="{20B81B87-16D1-4AF6-82D2-4E2A469428D1}"/>
              </a:ext>
            </a:extLst>
          </p:cNvPr>
          <p:cNvSpPr txBox="1">
            <a:spLocks/>
          </p:cNvSpPr>
          <p:nvPr/>
        </p:nvSpPr>
        <p:spPr>
          <a:xfrm>
            <a:off x="623943" y="1484555"/>
            <a:ext cx="10515600" cy="37436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Indice del Percorso di affiancamento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8" name="Titolo 2">
            <a:extLst>
              <a:ext uri="{FF2B5EF4-FFF2-40B4-BE49-F238E27FC236}">
                <a16:creationId xmlns:a16="http://schemas.microsoft.com/office/drawing/2014/main" id="{4C4C12A8-B63C-4B75-B3EB-6C1FD6F4F3B1}"/>
              </a:ext>
            </a:extLst>
          </p:cNvPr>
          <p:cNvSpPr txBox="1">
            <a:spLocks/>
          </p:cNvSpPr>
          <p:nvPr/>
        </p:nvSpPr>
        <p:spPr>
          <a:xfrm>
            <a:off x="124347" y="2657674"/>
            <a:ext cx="3166177" cy="6987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68288" algn="l"/>
            <a:r>
              <a:rPr lang="it-IT" sz="2000" b="0" i="0" u="none" strike="noStrike" baseline="0" dirty="0">
                <a:solidFill>
                  <a:schemeClr val="tx2"/>
                </a:solidFill>
                <a:latin typeface="PlayfairDisplay-Regular"/>
              </a:rPr>
              <a:t>Anagrafica delle operazioni </a:t>
            </a:r>
          </a:p>
          <a:p>
            <a:pPr marL="268288" algn="l"/>
            <a:r>
              <a:rPr lang="it-IT" sz="2000" b="0" i="0" u="none" strike="noStrike" baseline="0" dirty="0">
                <a:solidFill>
                  <a:schemeClr val="tx2"/>
                </a:solidFill>
                <a:latin typeface="PlayfairDisplay-Regular"/>
              </a:rPr>
              <a:t>(verifica CUP e codice monitoraggio);</a:t>
            </a:r>
          </a:p>
        </p:txBody>
      </p:sp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3B8B2A58-5F2B-4B4F-8918-C9C6B0C256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44" y="57937"/>
            <a:ext cx="548155" cy="698711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1237288C-E31F-47FC-85B1-34C3EED605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703490"/>
            <a:ext cx="1454976" cy="375456"/>
          </a:xfrm>
          <a:prstGeom prst="rect">
            <a:avLst/>
          </a:prstGeom>
        </p:spPr>
      </p:pic>
      <p:pic>
        <p:nvPicPr>
          <p:cNvPr id="11" name="Picture 2" descr="Il Formez è fondamentale per il Sud. Ma il suo futuro è avvolto nel mistero  - Secolo d'Italia">
            <a:extLst>
              <a:ext uri="{FF2B5EF4-FFF2-40B4-BE49-F238E27FC236}">
                <a16:creationId xmlns:a16="http://schemas.microsoft.com/office/drawing/2014/main" id="{075E0011-6EA9-434A-962F-F6B52991C3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436" y="6168167"/>
            <a:ext cx="901094" cy="37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D95DBBE4-D462-466B-958C-47337CF0FB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7890" y="1275153"/>
            <a:ext cx="7084087" cy="4743809"/>
          </a:xfrm>
          <a:prstGeom prst="rect">
            <a:avLst/>
          </a:prstGeom>
        </p:spPr>
      </p:pic>
      <p:sp>
        <p:nvSpPr>
          <p:cNvPr id="13" name="Ovale 12">
            <a:extLst>
              <a:ext uri="{FF2B5EF4-FFF2-40B4-BE49-F238E27FC236}">
                <a16:creationId xmlns:a16="http://schemas.microsoft.com/office/drawing/2014/main" id="{3D4379D3-BE18-4D49-8FA5-6F0DB2A0C07E}"/>
              </a:ext>
            </a:extLst>
          </p:cNvPr>
          <p:cNvSpPr/>
          <p:nvPr/>
        </p:nvSpPr>
        <p:spPr>
          <a:xfrm>
            <a:off x="4494455" y="2045255"/>
            <a:ext cx="842733" cy="350604"/>
          </a:xfrm>
          <a:prstGeom prst="ellipse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noFill/>
            </a:endParaRPr>
          </a:p>
        </p:txBody>
      </p:sp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43BC9981-38F4-4E8A-B4EE-5412E9380FED}"/>
              </a:ext>
            </a:extLst>
          </p:cNvPr>
          <p:cNvCxnSpPr/>
          <p:nvPr/>
        </p:nvCxnSpPr>
        <p:spPr>
          <a:xfrm flipH="1" flipV="1">
            <a:off x="6963508" y="3898760"/>
            <a:ext cx="703384" cy="432080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3C5994B3-C165-4F04-B69D-EF6FC7B22E1D}"/>
              </a:ext>
            </a:extLst>
          </p:cNvPr>
          <p:cNvCxnSpPr>
            <a:cxnSpLocks/>
          </p:cNvCxnSpPr>
          <p:nvPr/>
        </p:nvCxnSpPr>
        <p:spPr>
          <a:xfrm flipH="1">
            <a:off x="6822831" y="2958809"/>
            <a:ext cx="1014883" cy="769129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7" name="Input penna 16">
                <a:extLst>
                  <a:ext uri="{FF2B5EF4-FFF2-40B4-BE49-F238E27FC236}">
                    <a16:creationId xmlns:a16="http://schemas.microsoft.com/office/drawing/2014/main" id="{2BA541DA-0E35-4C95-A48D-7B9157660F7C}"/>
                  </a:ext>
                </a:extLst>
              </p14:cNvPr>
              <p14:cNvContentPartPr/>
              <p14:nvPr/>
            </p14:nvContentPartPr>
            <p14:xfrm>
              <a:off x="4692982" y="2210657"/>
              <a:ext cx="445680" cy="19800"/>
            </p14:xfrm>
          </p:contentPart>
        </mc:Choice>
        <mc:Fallback xmlns="">
          <p:pic>
            <p:nvPicPr>
              <p:cNvPr id="17" name="Input penna 16">
                <a:extLst>
                  <a:ext uri="{FF2B5EF4-FFF2-40B4-BE49-F238E27FC236}">
                    <a16:creationId xmlns:a16="http://schemas.microsoft.com/office/drawing/2014/main" id="{2BA541DA-0E35-4C95-A48D-7B9157660F7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639342" y="2102657"/>
                <a:ext cx="553320" cy="23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DCB4E3DF-DED6-4A33-A9C1-81909DD4B9C0}"/>
                  </a:ext>
                </a:extLst>
              </p14:cNvPr>
              <p14:cNvContentPartPr/>
              <p14:nvPr/>
            </p14:nvContentPartPr>
            <p14:xfrm>
              <a:off x="3778942" y="1977377"/>
              <a:ext cx="698760" cy="10440"/>
            </p14:xfrm>
          </p:contentPart>
        </mc:Choice>
        <mc:Fallback xmlns=""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DCB4E3DF-DED6-4A33-A9C1-81909DD4B9C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742942" y="1905377"/>
                <a:ext cx="770400" cy="154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589146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A83BA910-D9C4-4D5E-AEC8-FF89F0650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4400" b="1" i="0" u="none" strike="noStrike" baseline="0" dirty="0">
                <a:solidFill>
                  <a:schemeClr val="bg1"/>
                </a:solidFill>
                <a:latin typeface="PlayfairDisplay-Bold"/>
              </a:rPr>
              <a:t>La rilevanza del monitoraggio ai fini della certificazione della spesa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663CD0F-5C2A-4669-A7D5-412E273A87CB}"/>
              </a:ext>
            </a:extLst>
          </p:cNvPr>
          <p:cNvSpPr txBox="1"/>
          <p:nvPr/>
        </p:nvSpPr>
        <p:spPr>
          <a:xfrm>
            <a:off x="212656" y="6151210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Pietro De Michele</a:t>
            </a:r>
          </a:p>
        </p:txBody>
      </p:sp>
      <p:sp>
        <p:nvSpPr>
          <p:cNvPr id="5" name="Titolo 2">
            <a:extLst>
              <a:ext uri="{FF2B5EF4-FFF2-40B4-BE49-F238E27FC236}">
                <a16:creationId xmlns:a16="http://schemas.microsoft.com/office/drawing/2014/main" id="{4AE95DCB-72BD-47B6-A4F6-31DA1CB27202}"/>
              </a:ext>
            </a:extLst>
          </p:cNvPr>
          <p:cNvSpPr txBox="1">
            <a:spLocks/>
          </p:cNvSpPr>
          <p:nvPr/>
        </p:nvSpPr>
        <p:spPr>
          <a:xfrm>
            <a:off x="838200" y="2140400"/>
            <a:ext cx="10515600" cy="2560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>
                <a:solidFill>
                  <a:schemeClr val="bg1"/>
                </a:solidFill>
                <a:latin typeface="PlayfairDisplay-Bold"/>
              </a:rPr>
              <a:t>La Pista di controllo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7" name="Titolo 2">
            <a:extLst>
              <a:ext uri="{FF2B5EF4-FFF2-40B4-BE49-F238E27FC236}">
                <a16:creationId xmlns:a16="http://schemas.microsoft.com/office/drawing/2014/main" id="{20B81B87-16D1-4AF6-82D2-4E2A469428D1}"/>
              </a:ext>
            </a:extLst>
          </p:cNvPr>
          <p:cNvSpPr txBox="1">
            <a:spLocks/>
          </p:cNvSpPr>
          <p:nvPr/>
        </p:nvSpPr>
        <p:spPr>
          <a:xfrm>
            <a:off x="623943" y="1484555"/>
            <a:ext cx="10515600" cy="37436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Indice del Percorso di affiancamento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8" name="Titolo 2">
            <a:extLst>
              <a:ext uri="{FF2B5EF4-FFF2-40B4-BE49-F238E27FC236}">
                <a16:creationId xmlns:a16="http://schemas.microsoft.com/office/drawing/2014/main" id="{4C4C12A8-B63C-4B75-B3EB-6C1FD6F4F3B1}"/>
              </a:ext>
            </a:extLst>
          </p:cNvPr>
          <p:cNvSpPr txBox="1">
            <a:spLocks/>
          </p:cNvSpPr>
          <p:nvPr/>
        </p:nvSpPr>
        <p:spPr>
          <a:xfrm>
            <a:off x="148397" y="2764900"/>
            <a:ext cx="2834581" cy="6558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68288" algn="l"/>
            <a:r>
              <a:rPr lang="it-IT" sz="2000" b="0" i="0" u="none" strike="noStrike" baseline="0" dirty="0">
                <a:solidFill>
                  <a:schemeClr val="tx2"/>
                </a:solidFill>
                <a:latin typeface="PlayfairDisplay-Regular"/>
              </a:rPr>
              <a:t>Sezione di monitoraggio finanziario (verifica dell’inserimento dei pagamenti effettuati);</a:t>
            </a:r>
          </a:p>
        </p:txBody>
      </p:sp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3B8B2A58-5F2B-4B4F-8918-C9C6B0C256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44" y="57937"/>
            <a:ext cx="548155" cy="698711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1237288C-E31F-47FC-85B1-34C3EED605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703490"/>
            <a:ext cx="1454976" cy="375456"/>
          </a:xfrm>
          <a:prstGeom prst="rect">
            <a:avLst/>
          </a:prstGeom>
        </p:spPr>
      </p:pic>
      <p:pic>
        <p:nvPicPr>
          <p:cNvPr id="11" name="Picture 2" descr="Il Formez è fondamentale per il Sud. Ma il suo futuro è avvolto nel mistero  - Secolo d'Italia">
            <a:extLst>
              <a:ext uri="{FF2B5EF4-FFF2-40B4-BE49-F238E27FC236}">
                <a16:creationId xmlns:a16="http://schemas.microsoft.com/office/drawing/2014/main" id="{075E0011-6EA9-434A-962F-F6B52991C3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436" y="6168167"/>
            <a:ext cx="901094" cy="37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609C5532-CD5E-42CB-AC47-17BE368813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3030" y="1275153"/>
            <a:ext cx="6925589" cy="4425851"/>
          </a:xfrm>
          <a:prstGeom prst="rect">
            <a:avLst/>
          </a:prstGeom>
        </p:spPr>
      </p:pic>
      <p:sp>
        <p:nvSpPr>
          <p:cNvPr id="24" name="Ovale 23">
            <a:extLst>
              <a:ext uri="{FF2B5EF4-FFF2-40B4-BE49-F238E27FC236}">
                <a16:creationId xmlns:a16="http://schemas.microsoft.com/office/drawing/2014/main" id="{2388CE5E-69B7-4D45-BAA0-BAFE658BF9C1}"/>
              </a:ext>
            </a:extLst>
          </p:cNvPr>
          <p:cNvSpPr/>
          <p:nvPr/>
        </p:nvSpPr>
        <p:spPr>
          <a:xfrm>
            <a:off x="7634063" y="2180771"/>
            <a:ext cx="842733" cy="350604"/>
          </a:xfrm>
          <a:prstGeom prst="ellipse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noFill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5" name="Input penna 24">
                <a:extLst>
                  <a:ext uri="{FF2B5EF4-FFF2-40B4-BE49-F238E27FC236}">
                    <a16:creationId xmlns:a16="http://schemas.microsoft.com/office/drawing/2014/main" id="{140635CD-E37A-4C6C-BADF-099928CE581B}"/>
                  </a:ext>
                </a:extLst>
              </p14:cNvPr>
              <p14:cNvContentPartPr/>
              <p14:nvPr/>
            </p14:nvContentPartPr>
            <p14:xfrm>
              <a:off x="7865662" y="2350337"/>
              <a:ext cx="428040" cy="14400"/>
            </p14:xfrm>
          </p:contentPart>
        </mc:Choice>
        <mc:Fallback xmlns="">
          <p:pic>
            <p:nvPicPr>
              <p:cNvPr id="25" name="Input penna 24">
                <a:extLst>
                  <a:ext uri="{FF2B5EF4-FFF2-40B4-BE49-F238E27FC236}">
                    <a16:creationId xmlns:a16="http://schemas.microsoft.com/office/drawing/2014/main" id="{140635CD-E37A-4C6C-BADF-099928CE581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812022" y="2242337"/>
                <a:ext cx="535680" cy="23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6" name="Input penna 25">
                <a:extLst>
                  <a:ext uri="{FF2B5EF4-FFF2-40B4-BE49-F238E27FC236}">
                    <a16:creationId xmlns:a16="http://schemas.microsoft.com/office/drawing/2014/main" id="{36A016A8-06B7-4E46-90C8-F08B5D525D1C}"/>
                  </a:ext>
                </a:extLst>
              </p14:cNvPr>
              <p14:cNvContentPartPr/>
              <p14:nvPr/>
            </p14:nvContentPartPr>
            <p14:xfrm>
              <a:off x="8406382" y="2993657"/>
              <a:ext cx="689040" cy="20160"/>
            </p14:xfrm>
          </p:contentPart>
        </mc:Choice>
        <mc:Fallback xmlns="">
          <p:pic>
            <p:nvPicPr>
              <p:cNvPr id="26" name="Input penna 25">
                <a:extLst>
                  <a:ext uri="{FF2B5EF4-FFF2-40B4-BE49-F238E27FC236}">
                    <a16:creationId xmlns:a16="http://schemas.microsoft.com/office/drawing/2014/main" id="{36A016A8-06B7-4E46-90C8-F08B5D525D1C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352742" y="2886017"/>
                <a:ext cx="796680" cy="23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E964B39A-1FB6-4FAE-8F50-EB8FB3E7642F}"/>
                  </a:ext>
                </a:extLst>
              </p14:cNvPr>
              <p14:cNvContentPartPr/>
              <p14:nvPr/>
            </p14:nvContentPartPr>
            <p14:xfrm>
              <a:off x="4049662" y="2229017"/>
              <a:ext cx="811080" cy="38880"/>
            </p14:xfrm>
          </p:contentPart>
        </mc:Choice>
        <mc:Fallback xmlns=""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E964B39A-1FB6-4FAE-8F50-EB8FB3E7642F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013662" y="2157377"/>
                <a:ext cx="882720" cy="182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170995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A83BA910-D9C4-4D5E-AEC8-FF89F0650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4400" b="1" i="0" u="none" strike="noStrike" baseline="0" dirty="0">
                <a:solidFill>
                  <a:schemeClr val="bg1"/>
                </a:solidFill>
                <a:latin typeface="PlayfairDisplay-Bold"/>
              </a:rPr>
              <a:t>La rilevanza del monitoraggio ai fini della certificazione della spesa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663CD0F-5C2A-4669-A7D5-412E273A87CB}"/>
              </a:ext>
            </a:extLst>
          </p:cNvPr>
          <p:cNvSpPr txBox="1"/>
          <p:nvPr/>
        </p:nvSpPr>
        <p:spPr>
          <a:xfrm>
            <a:off x="212656" y="6151210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Pietro De Michele</a:t>
            </a:r>
          </a:p>
        </p:txBody>
      </p:sp>
      <p:sp>
        <p:nvSpPr>
          <p:cNvPr id="5" name="Titolo 2">
            <a:extLst>
              <a:ext uri="{FF2B5EF4-FFF2-40B4-BE49-F238E27FC236}">
                <a16:creationId xmlns:a16="http://schemas.microsoft.com/office/drawing/2014/main" id="{4AE95DCB-72BD-47B6-A4F6-31DA1CB27202}"/>
              </a:ext>
            </a:extLst>
          </p:cNvPr>
          <p:cNvSpPr txBox="1">
            <a:spLocks/>
          </p:cNvSpPr>
          <p:nvPr/>
        </p:nvSpPr>
        <p:spPr>
          <a:xfrm>
            <a:off x="838200" y="2140400"/>
            <a:ext cx="10515600" cy="2560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>
                <a:solidFill>
                  <a:schemeClr val="bg1"/>
                </a:solidFill>
                <a:latin typeface="PlayfairDisplay-Bold"/>
              </a:rPr>
              <a:t>La Pista di controllo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7" name="Titolo 2">
            <a:extLst>
              <a:ext uri="{FF2B5EF4-FFF2-40B4-BE49-F238E27FC236}">
                <a16:creationId xmlns:a16="http://schemas.microsoft.com/office/drawing/2014/main" id="{20B81B87-16D1-4AF6-82D2-4E2A469428D1}"/>
              </a:ext>
            </a:extLst>
          </p:cNvPr>
          <p:cNvSpPr txBox="1">
            <a:spLocks/>
          </p:cNvSpPr>
          <p:nvPr/>
        </p:nvSpPr>
        <p:spPr>
          <a:xfrm>
            <a:off x="623943" y="1484555"/>
            <a:ext cx="10515600" cy="37436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Indice del Percorso di affiancamento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8" name="Titolo 2">
            <a:extLst>
              <a:ext uri="{FF2B5EF4-FFF2-40B4-BE49-F238E27FC236}">
                <a16:creationId xmlns:a16="http://schemas.microsoft.com/office/drawing/2014/main" id="{4C4C12A8-B63C-4B75-B3EB-6C1FD6F4F3B1}"/>
              </a:ext>
            </a:extLst>
          </p:cNvPr>
          <p:cNvSpPr txBox="1">
            <a:spLocks/>
          </p:cNvSpPr>
          <p:nvPr/>
        </p:nvSpPr>
        <p:spPr>
          <a:xfrm>
            <a:off x="90067" y="2656377"/>
            <a:ext cx="2928605" cy="5317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68288" algn="l"/>
            <a:endParaRPr lang="it-IT" sz="2400" b="0" i="0" u="none" strike="noStrike" baseline="0" dirty="0">
              <a:solidFill>
                <a:schemeClr val="tx2"/>
              </a:solidFill>
              <a:latin typeface="PlayfairDisplay-Regular"/>
            </a:endParaRPr>
          </a:p>
        </p:txBody>
      </p:sp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3B8B2A58-5F2B-4B4F-8918-C9C6B0C256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44" y="57937"/>
            <a:ext cx="548155" cy="698711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1237288C-E31F-47FC-85B1-34C3EED605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703490"/>
            <a:ext cx="1454976" cy="375456"/>
          </a:xfrm>
          <a:prstGeom prst="rect">
            <a:avLst/>
          </a:prstGeom>
        </p:spPr>
      </p:pic>
      <p:pic>
        <p:nvPicPr>
          <p:cNvPr id="11" name="Picture 2" descr="Il Formez è fondamentale per il Sud. Ma il suo futuro è avvolto nel mistero  - Secolo d'Italia">
            <a:extLst>
              <a:ext uri="{FF2B5EF4-FFF2-40B4-BE49-F238E27FC236}">
                <a16:creationId xmlns:a16="http://schemas.microsoft.com/office/drawing/2014/main" id="{075E0011-6EA9-434A-962F-F6B52991C3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436" y="6168167"/>
            <a:ext cx="901094" cy="37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31C966FE-1AE0-461E-B2A5-FD48C912CB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2548" y="1275153"/>
            <a:ext cx="7945564" cy="4771084"/>
          </a:xfrm>
          <a:prstGeom prst="rect">
            <a:avLst/>
          </a:prstGeom>
        </p:spPr>
      </p:pic>
      <p:sp>
        <p:nvSpPr>
          <p:cNvPr id="14" name="Ovale 13">
            <a:extLst>
              <a:ext uri="{FF2B5EF4-FFF2-40B4-BE49-F238E27FC236}">
                <a16:creationId xmlns:a16="http://schemas.microsoft.com/office/drawing/2014/main" id="{FE38ECD8-1CBA-4EBD-A626-FF3DD55FB0EE}"/>
              </a:ext>
            </a:extLst>
          </p:cNvPr>
          <p:cNvSpPr/>
          <p:nvPr/>
        </p:nvSpPr>
        <p:spPr>
          <a:xfrm>
            <a:off x="4627917" y="2199702"/>
            <a:ext cx="842733" cy="350604"/>
          </a:xfrm>
          <a:prstGeom prst="ellipse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noFill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put penna 5">
                <a:extLst>
                  <a:ext uri="{FF2B5EF4-FFF2-40B4-BE49-F238E27FC236}">
                    <a16:creationId xmlns:a16="http://schemas.microsoft.com/office/drawing/2014/main" id="{A5B6E438-2403-49C4-A43B-32EE76FE4BE8}"/>
                  </a:ext>
                </a:extLst>
              </p14:cNvPr>
              <p14:cNvContentPartPr/>
              <p14:nvPr/>
            </p14:nvContentPartPr>
            <p14:xfrm>
              <a:off x="4777222" y="2294897"/>
              <a:ext cx="375480" cy="20160"/>
            </p14:xfrm>
          </p:contentPart>
        </mc:Choice>
        <mc:Fallback xmlns="">
          <p:pic>
            <p:nvPicPr>
              <p:cNvPr id="6" name="Input penna 5">
                <a:extLst>
                  <a:ext uri="{FF2B5EF4-FFF2-40B4-BE49-F238E27FC236}">
                    <a16:creationId xmlns:a16="http://schemas.microsoft.com/office/drawing/2014/main" id="{A5B6E438-2403-49C4-A43B-32EE76FE4BE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723582" y="2187257"/>
                <a:ext cx="483120" cy="23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5" name="Input penna 14">
                <a:extLst>
                  <a:ext uri="{FF2B5EF4-FFF2-40B4-BE49-F238E27FC236}">
                    <a16:creationId xmlns:a16="http://schemas.microsoft.com/office/drawing/2014/main" id="{7C363F73-D021-4CCE-B5D3-5A94E5E3560E}"/>
                  </a:ext>
                </a:extLst>
              </p14:cNvPr>
              <p14:cNvContentPartPr/>
              <p14:nvPr/>
            </p14:nvContentPartPr>
            <p14:xfrm>
              <a:off x="10151662" y="2564897"/>
              <a:ext cx="689760" cy="66600"/>
            </p14:xfrm>
          </p:contentPart>
        </mc:Choice>
        <mc:Fallback xmlns="">
          <p:pic>
            <p:nvPicPr>
              <p:cNvPr id="15" name="Input penna 14">
                <a:extLst>
                  <a:ext uri="{FF2B5EF4-FFF2-40B4-BE49-F238E27FC236}">
                    <a16:creationId xmlns:a16="http://schemas.microsoft.com/office/drawing/2014/main" id="{7C363F73-D021-4CCE-B5D3-5A94E5E3560E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0098022" y="2457257"/>
                <a:ext cx="797400" cy="28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6" name="Input penna 15">
                <a:extLst>
                  <a:ext uri="{FF2B5EF4-FFF2-40B4-BE49-F238E27FC236}">
                    <a16:creationId xmlns:a16="http://schemas.microsoft.com/office/drawing/2014/main" id="{B4A87709-59B4-4372-B847-E10CFA4C4442}"/>
                  </a:ext>
                </a:extLst>
              </p14:cNvPr>
              <p14:cNvContentPartPr/>
              <p14:nvPr/>
            </p14:nvContentPartPr>
            <p14:xfrm>
              <a:off x="10114222" y="2761817"/>
              <a:ext cx="230760" cy="360"/>
            </p14:xfrm>
          </p:contentPart>
        </mc:Choice>
        <mc:Fallback xmlns="">
          <p:pic>
            <p:nvPicPr>
              <p:cNvPr id="16" name="Input penna 15">
                <a:extLst>
                  <a:ext uri="{FF2B5EF4-FFF2-40B4-BE49-F238E27FC236}">
                    <a16:creationId xmlns:a16="http://schemas.microsoft.com/office/drawing/2014/main" id="{B4A87709-59B4-4372-B847-E10CFA4C4442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0060582" y="2654177"/>
                <a:ext cx="3384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7" name="Input penna 16">
                <a:extLst>
                  <a:ext uri="{FF2B5EF4-FFF2-40B4-BE49-F238E27FC236}">
                    <a16:creationId xmlns:a16="http://schemas.microsoft.com/office/drawing/2014/main" id="{C4B07E9E-1C56-4B74-8AF6-1B677440AF91}"/>
                  </a:ext>
                </a:extLst>
              </p14:cNvPr>
              <p14:cNvContentPartPr/>
              <p14:nvPr/>
            </p14:nvContentPartPr>
            <p14:xfrm>
              <a:off x="10095862" y="2956937"/>
              <a:ext cx="274680" cy="10440"/>
            </p14:xfrm>
          </p:contentPart>
        </mc:Choice>
        <mc:Fallback xmlns="">
          <p:pic>
            <p:nvPicPr>
              <p:cNvPr id="17" name="Input penna 16">
                <a:extLst>
                  <a:ext uri="{FF2B5EF4-FFF2-40B4-BE49-F238E27FC236}">
                    <a16:creationId xmlns:a16="http://schemas.microsoft.com/office/drawing/2014/main" id="{C4B07E9E-1C56-4B74-8AF6-1B677440AF91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0041862" y="2849297"/>
                <a:ext cx="382320" cy="22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8" name="Input penna 17">
                <a:extLst>
                  <a:ext uri="{FF2B5EF4-FFF2-40B4-BE49-F238E27FC236}">
                    <a16:creationId xmlns:a16="http://schemas.microsoft.com/office/drawing/2014/main" id="{A1D2A653-2D06-4785-9909-74BAB1ED0957}"/>
                  </a:ext>
                </a:extLst>
              </p14:cNvPr>
              <p14:cNvContentPartPr/>
              <p14:nvPr/>
            </p14:nvContentPartPr>
            <p14:xfrm>
              <a:off x="10123582" y="3134417"/>
              <a:ext cx="251280" cy="10440"/>
            </p14:xfrm>
          </p:contentPart>
        </mc:Choice>
        <mc:Fallback xmlns="">
          <p:pic>
            <p:nvPicPr>
              <p:cNvPr id="18" name="Input penna 17">
                <a:extLst>
                  <a:ext uri="{FF2B5EF4-FFF2-40B4-BE49-F238E27FC236}">
                    <a16:creationId xmlns:a16="http://schemas.microsoft.com/office/drawing/2014/main" id="{A1D2A653-2D06-4785-9909-74BAB1ED0957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0069582" y="3026777"/>
                <a:ext cx="358920" cy="22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9" name="Input penna 18">
                <a:extLst>
                  <a:ext uri="{FF2B5EF4-FFF2-40B4-BE49-F238E27FC236}">
                    <a16:creationId xmlns:a16="http://schemas.microsoft.com/office/drawing/2014/main" id="{8F79B628-6EC4-4D19-8C90-AAEE754FB69B}"/>
                  </a:ext>
                </a:extLst>
              </p14:cNvPr>
              <p14:cNvContentPartPr/>
              <p14:nvPr/>
            </p14:nvContentPartPr>
            <p14:xfrm>
              <a:off x="10981822" y="2555177"/>
              <a:ext cx="446760" cy="10800"/>
            </p14:xfrm>
          </p:contentPart>
        </mc:Choice>
        <mc:Fallback xmlns="">
          <p:pic>
            <p:nvPicPr>
              <p:cNvPr id="19" name="Input penna 18">
                <a:extLst>
                  <a:ext uri="{FF2B5EF4-FFF2-40B4-BE49-F238E27FC236}">
                    <a16:creationId xmlns:a16="http://schemas.microsoft.com/office/drawing/2014/main" id="{8F79B628-6EC4-4D19-8C90-AAEE754FB69B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0927822" y="2447177"/>
                <a:ext cx="554400" cy="22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0" name="Input penna 19">
                <a:extLst>
                  <a:ext uri="{FF2B5EF4-FFF2-40B4-BE49-F238E27FC236}">
                    <a16:creationId xmlns:a16="http://schemas.microsoft.com/office/drawing/2014/main" id="{7C2D8509-7B28-47FF-825F-4A4394321446}"/>
                  </a:ext>
                </a:extLst>
              </p14:cNvPr>
              <p14:cNvContentPartPr/>
              <p14:nvPr/>
            </p14:nvContentPartPr>
            <p14:xfrm>
              <a:off x="10981822" y="2733737"/>
              <a:ext cx="252000" cy="360"/>
            </p14:xfrm>
          </p:contentPart>
        </mc:Choice>
        <mc:Fallback xmlns="">
          <p:pic>
            <p:nvPicPr>
              <p:cNvPr id="20" name="Input penna 19">
                <a:extLst>
                  <a:ext uri="{FF2B5EF4-FFF2-40B4-BE49-F238E27FC236}">
                    <a16:creationId xmlns:a16="http://schemas.microsoft.com/office/drawing/2014/main" id="{7C2D8509-7B28-47FF-825F-4A4394321446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0927822" y="2625737"/>
                <a:ext cx="35964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1" name="Input penna 20">
                <a:extLst>
                  <a:ext uri="{FF2B5EF4-FFF2-40B4-BE49-F238E27FC236}">
                    <a16:creationId xmlns:a16="http://schemas.microsoft.com/office/drawing/2014/main" id="{05AF2435-D216-49C5-BE10-53AD88E9F3D4}"/>
                  </a:ext>
                </a:extLst>
              </p14:cNvPr>
              <p14:cNvContentPartPr/>
              <p14:nvPr/>
            </p14:nvContentPartPr>
            <p14:xfrm>
              <a:off x="10963462" y="2910137"/>
              <a:ext cx="324000" cy="35280"/>
            </p14:xfrm>
          </p:contentPart>
        </mc:Choice>
        <mc:Fallback xmlns="">
          <p:pic>
            <p:nvPicPr>
              <p:cNvPr id="21" name="Input penna 20">
                <a:extLst>
                  <a:ext uri="{FF2B5EF4-FFF2-40B4-BE49-F238E27FC236}">
                    <a16:creationId xmlns:a16="http://schemas.microsoft.com/office/drawing/2014/main" id="{05AF2435-D216-49C5-BE10-53AD88E9F3D4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0909462" y="2802497"/>
                <a:ext cx="431640" cy="25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2" name="Input penna 21">
                <a:extLst>
                  <a:ext uri="{FF2B5EF4-FFF2-40B4-BE49-F238E27FC236}">
                    <a16:creationId xmlns:a16="http://schemas.microsoft.com/office/drawing/2014/main" id="{653B7CAB-820D-41BE-B3BD-D0FE72892C92}"/>
                  </a:ext>
                </a:extLst>
              </p14:cNvPr>
              <p14:cNvContentPartPr/>
              <p14:nvPr/>
            </p14:nvContentPartPr>
            <p14:xfrm>
              <a:off x="10944742" y="3125417"/>
              <a:ext cx="289440" cy="360"/>
            </p14:xfrm>
          </p:contentPart>
        </mc:Choice>
        <mc:Fallback xmlns="">
          <p:pic>
            <p:nvPicPr>
              <p:cNvPr id="22" name="Input penna 21">
                <a:extLst>
                  <a:ext uri="{FF2B5EF4-FFF2-40B4-BE49-F238E27FC236}">
                    <a16:creationId xmlns:a16="http://schemas.microsoft.com/office/drawing/2014/main" id="{653B7CAB-820D-41BE-B3BD-D0FE72892C92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0891102" y="3017777"/>
                <a:ext cx="397080" cy="216000"/>
              </a:xfrm>
              <a:prstGeom prst="rect">
                <a:avLst/>
              </a:prstGeom>
            </p:spPr>
          </p:pic>
        </mc:Fallback>
      </mc:AlternateContent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58AC7A3F-AC7B-456A-B9B7-D9427D8DA99E}"/>
              </a:ext>
            </a:extLst>
          </p:cNvPr>
          <p:cNvSpPr txBox="1"/>
          <p:nvPr/>
        </p:nvSpPr>
        <p:spPr>
          <a:xfrm>
            <a:off x="700408" y="2375004"/>
            <a:ext cx="183000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b="0" i="0" u="none" strike="noStrike" baseline="0" dirty="0">
                <a:solidFill>
                  <a:schemeClr val="tx2"/>
                </a:solidFill>
                <a:latin typeface="PlayfairDisplay-Regular"/>
              </a:rPr>
              <a:t>Sezione di monitoraggio fisico (verifica allineamento degli indicatori). </a:t>
            </a:r>
            <a:endParaRPr lang="it-IT" sz="20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19014F52-1F88-441C-BAE3-FAFA9C77FBA0}"/>
                  </a:ext>
                </a:extLst>
              </p14:cNvPr>
              <p14:cNvContentPartPr/>
              <p14:nvPr/>
            </p14:nvContentPartPr>
            <p14:xfrm>
              <a:off x="3732142" y="2335937"/>
              <a:ext cx="736920" cy="15840"/>
            </p14:xfrm>
          </p:contentPart>
        </mc:Choice>
        <mc:Fallback xmlns=""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19014F52-1F88-441C-BAE3-FAFA9C77FBA0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3696142" y="2264297"/>
                <a:ext cx="808560" cy="159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305480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A83BA910-D9C4-4D5E-AEC8-FF89F0650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4400" b="1" i="0" u="none" strike="noStrike" baseline="0" dirty="0">
                <a:solidFill>
                  <a:schemeClr val="bg1"/>
                </a:solidFill>
                <a:latin typeface="PlayfairDisplay-Bold"/>
              </a:rPr>
              <a:t>La rilevanza del monitoraggio ai fini della certificazione della spesa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663CD0F-5C2A-4669-A7D5-412E273A87CB}"/>
              </a:ext>
            </a:extLst>
          </p:cNvPr>
          <p:cNvSpPr txBox="1"/>
          <p:nvPr/>
        </p:nvSpPr>
        <p:spPr>
          <a:xfrm>
            <a:off x="212656" y="6151210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Pietro De Michele</a:t>
            </a:r>
          </a:p>
        </p:txBody>
      </p:sp>
      <p:sp>
        <p:nvSpPr>
          <p:cNvPr id="5" name="Titolo 2">
            <a:extLst>
              <a:ext uri="{FF2B5EF4-FFF2-40B4-BE49-F238E27FC236}">
                <a16:creationId xmlns:a16="http://schemas.microsoft.com/office/drawing/2014/main" id="{4AE95DCB-72BD-47B6-A4F6-31DA1CB27202}"/>
              </a:ext>
            </a:extLst>
          </p:cNvPr>
          <p:cNvSpPr txBox="1">
            <a:spLocks/>
          </p:cNvSpPr>
          <p:nvPr/>
        </p:nvSpPr>
        <p:spPr>
          <a:xfrm>
            <a:off x="838200" y="2140400"/>
            <a:ext cx="10515600" cy="2560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 dirty="0">
                <a:solidFill>
                  <a:schemeClr val="bg1"/>
                </a:solidFill>
                <a:latin typeface="PlayfairDisplay-Bold"/>
              </a:rPr>
              <a:t>La Pista di controllo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7" name="Titolo 2">
            <a:extLst>
              <a:ext uri="{FF2B5EF4-FFF2-40B4-BE49-F238E27FC236}">
                <a16:creationId xmlns:a16="http://schemas.microsoft.com/office/drawing/2014/main" id="{20B81B87-16D1-4AF6-82D2-4E2A469428D1}"/>
              </a:ext>
            </a:extLst>
          </p:cNvPr>
          <p:cNvSpPr txBox="1">
            <a:spLocks/>
          </p:cNvSpPr>
          <p:nvPr/>
        </p:nvSpPr>
        <p:spPr>
          <a:xfrm>
            <a:off x="623944" y="1484555"/>
            <a:ext cx="2390562" cy="37436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Indice del Percorso di affiancamento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8" name="Titolo 2">
            <a:extLst>
              <a:ext uri="{FF2B5EF4-FFF2-40B4-BE49-F238E27FC236}">
                <a16:creationId xmlns:a16="http://schemas.microsoft.com/office/drawing/2014/main" id="{4C4C12A8-B63C-4B75-B3EB-6C1FD6F4F3B1}"/>
              </a:ext>
            </a:extLst>
          </p:cNvPr>
          <p:cNvSpPr txBox="1">
            <a:spLocks/>
          </p:cNvSpPr>
          <p:nvPr/>
        </p:nvSpPr>
        <p:spPr>
          <a:xfrm>
            <a:off x="306985" y="2238246"/>
            <a:ext cx="2707521" cy="22118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68288" algn="l"/>
            <a:r>
              <a:rPr lang="it-IT" sz="2000" b="0" i="0" u="none" strike="noStrike" baseline="0" dirty="0">
                <a:solidFill>
                  <a:schemeClr val="tx2"/>
                </a:solidFill>
                <a:latin typeface="PlayfairDisplay-Regular"/>
              </a:rPr>
              <a:t>Sezione di monitoraggio procedurale (verifica allineamento dati iter procedurale);</a:t>
            </a:r>
          </a:p>
          <a:p>
            <a:pPr marL="268288" algn="l"/>
            <a:endParaRPr lang="it-IT" sz="2000" dirty="0">
              <a:solidFill>
                <a:schemeClr val="tx2"/>
              </a:solidFill>
            </a:endParaRPr>
          </a:p>
        </p:txBody>
      </p:sp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3B8B2A58-5F2B-4B4F-8918-C9C6B0C256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44" y="57937"/>
            <a:ext cx="548155" cy="698711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1237288C-E31F-47FC-85B1-34C3EED605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703490"/>
            <a:ext cx="1454976" cy="375456"/>
          </a:xfrm>
          <a:prstGeom prst="rect">
            <a:avLst/>
          </a:prstGeom>
        </p:spPr>
      </p:pic>
      <p:pic>
        <p:nvPicPr>
          <p:cNvPr id="11" name="Picture 2" descr="Il Formez è fondamentale per il Sud. Ma il suo futuro è avvolto nel mistero  - Secolo d'Italia">
            <a:extLst>
              <a:ext uri="{FF2B5EF4-FFF2-40B4-BE49-F238E27FC236}">
                <a16:creationId xmlns:a16="http://schemas.microsoft.com/office/drawing/2014/main" id="{075E0011-6EA9-434A-962F-F6B52991C3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436" y="6168167"/>
            <a:ext cx="901094" cy="37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5" name="Input penna 14">
                <a:extLst>
                  <a:ext uri="{FF2B5EF4-FFF2-40B4-BE49-F238E27FC236}">
                    <a16:creationId xmlns:a16="http://schemas.microsoft.com/office/drawing/2014/main" id="{E9754A33-E445-403F-88DB-2169772A164A}"/>
                  </a:ext>
                </a:extLst>
              </p14:cNvPr>
              <p14:cNvContentPartPr/>
              <p14:nvPr/>
            </p14:nvContentPartPr>
            <p14:xfrm>
              <a:off x="5906182" y="1091417"/>
              <a:ext cx="360" cy="3960"/>
            </p14:xfrm>
          </p:contentPart>
        </mc:Choice>
        <mc:Fallback xmlns="">
          <p:pic>
            <p:nvPicPr>
              <p:cNvPr id="15" name="Input penna 14">
                <a:extLst>
                  <a:ext uri="{FF2B5EF4-FFF2-40B4-BE49-F238E27FC236}">
                    <a16:creationId xmlns:a16="http://schemas.microsoft.com/office/drawing/2014/main" id="{E9754A33-E445-403F-88DB-2169772A164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852542" y="983777"/>
                <a:ext cx="108000" cy="21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6" name="Input penna 15">
                <a:extLst>
                  <a:ext uri="{FF2B5EF4-FFF2-40B4-BE49-F238E27FC236}">
                    <a16:creationId xmlns:a16="http://schemas.microsoft.com/office/drawing/2014/main" id="{5C7699AB-D501-4F2B-A99F-5BB2C3750F5E}"/>
                  </a:ext>
                </a:extLst>
              </p14:cNvPr>
              <p14:cNvContentPartPr/>
              <p14:nvPr/>
            </p14:nvContentPartPr>
            <p14:xfrm>
              <a:off x="7772062" y="475817"/>
              <a:ext cx="360" cy="360"/>
            </p14:xfrm>
          </p:contentPart>
        </mc:Choice>
        <mc:Fallback xmlns="">
          <p:pic>
            <p:nvPicPr>
              <p:cNvPr id="16" name="Input penna 15">
                <a:extLst>
                  <a:ext uri="{FF2B5EF4-FFF2-40B4-BE49-F238E27FC236}">
                    <a16:creationId xmlns:a16="http://schemas.microsoft.com/office/drawing/2014/main" id="{5C7699AB-D501-4F2B-A99F-5BB2C3750F5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718422" y="367817"/>
                <a:ext cx="108000" cy="216000"/>
              </a:xfrm>
              <a:prstGeom prst="rect">
                <a:avLst/>
              </a:prstGeom>
            </p:spPr>
          </p:pic>
        </mc:Fallback>
      </mc:AlternateContent>
      <p:pic>
        <p:nvPicPr>
          <p:cNvPr id="18" name="Immagine 17">
            <a:extLst>
              <a:ext uri="{FF2B5EF4-FFF2-40B4-BE49-F238E27FC236}">
                <a16:creationId xmlns:a16="http://schemas.microsoft.com/office/drawing/2014/main" id="{AD4022C2-5316-4ADB-A394-97DE0FA4FAD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79546" y="1275153"/>
            <a:ext cx="7957770" cy="4724141"/>
          </a:xfrm>
          <a:prstGeom prst="rect">
            <a:avLst/>
          </a:prstGeom>
        </p:spPr>
      </p:pic>
      <p:sp>
        <p:nvSpPr>
          <p:cNvPr id="19" name="Ovale 18">
            <a:extLst>
              <a:ext uri="{FF2B5EF4-FFF2-40B4-BE49-F238E27FC236}">
                <a16:creationId xmlns:a16="http://schemas.microsoft.com/office/drawing/2014/main" id="{28BACFB9-850B-472C-91EE-AABDDD252892}"/>
              </a:ext>
            </a:extLst>
          </p:cNvPr>
          <p:cNvSpPr/>
          <p:nvPr/>
        </p:nvSpPr>
        <p:spPr>
          <a:xfrm>
            <a:off x="4517637" y="2466646"/>
            <a:ext cx="842733" cy="350604"/>
          </a:xfrm>
          <a:prstGeom prst="ellipse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noFill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0" name="Input penna 19">
                <a:extLst>
                  <a:ext uri="{FF2B5EF4-FFF2-40B4-BE49-F238E27FC236}">
                    <a16:creationId xmlns:a16="http://schemas.microsoft.com/office/drawing/2014/main" id="{150B6D4F-4977-4BB1-B6B5-7B706FE2596E}"/>
                  </a:ext>
                </a:extLst>
              </p14:cNvPr>
              <p14:cNvContentPartPr/>
              <p14:nvPr/>
            </p14:nvContentPartPr>
            <p14:xfrm>
              <a:off x="4702342" y="2620697"/>
              <a:ext cx="460440" cy="10800"/>
            </p14:xfrm>
          </p:contentPart>
        </mc:Choice>
        <mc:Fallback xmlns="">
          <p:pic>
            <p:nvPicPr>
              <p:cNvPr id="20" name="Input penna 19">
                <a:extLst>
                  <a:ext uri="{FF2B5EF4-FFF2-40B4-BE49-F238E27FC236}">
                    <a16:creationId xmlns:a16="http://schemas.microsoft.com/office/drawing/2014/main" id="{150B6D4F-4977-4BB1-B6B5-7B706FE2596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648702" y="2513057"/>
                <a:ext cx="568080" cy="22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A1952512-2254-437C-8DBB-C2696EC77FE4}"/>
                  </a:ext>
                </a:extLst>
              </p14:cNvPr>
              <p14:cNvContentPartPr/>
              <p14:nvPr/>
            </p14:nvContentPartPr>
            <p14:xfrm>
              <a:off x="3657622" y="2855057"/>
              <a:ext cx="594720" cy="18720"/>
            </p14:xfrm>
          </p:contentPart>
        </mc:Choice>
        <mc:Fallback xmlns=""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A1952512-2254-437C-8DBB-C2696EC77FE4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621982" y="2783417"/>
                <a:ext cx="666360" cy="162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465901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A83BA910-D9C4-4D5E-AEC8-FF89F0650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b="1" i="0" u="none" strike="noStrike" baseline="0" dirty="0">
                <a:solidFill>
                  <a:schemeClr val="bg1"/>
                </a:solidFill>
                <a:latin typeface="PlayfairDisplay-Bold"/>
              </a:rPr>
              <a:t>L’Attestazione di Spesa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663CD0F-5C2A-4669-A7D5-412E273A87CB}"/>
              </a:ext>
            </a:extLst>
          </p:cNvPr>
          <p:cNvSpPr txBox="1"/>
          <p:nvPr/>
        </p:nvSpPr>
        <p:spPr>
          <a:xfrm>
            <a:off x="212656" y="6151210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Pietro De Michele</a:t>
            </a:r>
          </a:p>
        </p:txBody>
      </p:sp>
      <p:sp>
        <p:nvSpPr>
          <p:cNvPr id="5" name="Titolo 2">
            <a:extLst>
              <a:ext uri="{FF2B5EF4-FFF2-40B4-BE49-F238E27FC236}">
                <a16:creationId xmlns:a16="http://schemas.microsoft.com/office/drawing/2014/main" id="{4AE95DCB-72BD-47B6-A4F6-31DA1CB27202}"/>
              </a:ext>
            </a:extLst>
          </p:cNvPr>
          <p:cNvSpPr txBox="1">
            <a:spLocks/>
          </p:cNvSpPr>
          <p:nvPr/>
        </p:nvSpPr>
        <p:spPr>
          <a:xfrm>
            <a:off x="838200" y="2140400"/>
            <a:ext cx="10515600" cy="2560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>
                <a:solidFill>
                  <a:schemeClr val="bg1"/>
                </a:solidFill>
                <a:latin typeface="PlayfairDisplay-Bold"/>
              </a:rPr>
              <a:t>La Pista di controllo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77D0AC1-FE01-4092-AAB4-6E9991A893AE}"/>
              </a:ext>
            </a:extLst>
          </p:cNvPr>
          <p:cNvSpPr txBox="1"/>
          <p:nvPr/>
        </p:nvSpPr>
        <p:spPr>
          <a:xfrm>
            <a:off x="464499" y="1538546"/>
            <a:ext cx="10889301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400" b="1" dirty="0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Dizionario degli acronimi</a:t>
            </a:r>
          </a:p>
          <a:p>
            <a:pPr>
              <a:lnSpc>
                <a:spcPct val="150000"/>
              </a:lnSpc>
            </a:pPr>
            <a:r>
              <a:rPr lang="it-IT" sz="2400" b="1" dirty="0" err="1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RdL</a:t>
            </a:r>
            <a:r>
              <a:rPr lang="it-IT" sz="2400" b="1" dirty="0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: Responsabile di Linea</a:t>
            </a:r>
          </a:p>
          <a:p>
            <a:pPr>
              <a:lnSpc>
                <a:spcPct val="150000"/>
              </a:lnSpc>
            </a:pPr>
            <a:r>
              <a:rPr lang="it-IT" sz="2400" b="1" dirty="0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RUA: Responsabile Unico di Attuazione</a:t>
            </a:r>
          </a:p>
          <a:p>
            <a:pPr>
              <a:lnSpc>
                <a:spcPct val="150000"/>
              </a:lnSpc>
            </a:pPr>
            <a:r>
              <a:rPr lang="it-IT" sz="2400" b="1" dirty="0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RUAP: Responsabile Unico di Attuazione del Programma</a:t>
            </a:r>
          </a:p>
          <a:p>
            <a:pPr>
              <a:lnSpc>
                <a:spcPct val="150000"/>
              </a:lnSpc>
            </a:pPr>
            <a:r>
              <a:rPr lang="it-IT" sz="2400" b="1" dirty="0" err="1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OdP</a:t>
            </a:r>
            <a:r>
              <a:rPr lang="it-IT" sz="2400" b="1" dirty="0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: Organismo di Programmazione (e Attuazione del Programma)</a:t>
            </a:r>
          </a:p>
          <a:p>
            <a:pPr>
              <a:lnSpc>
                <a:spcPct val="150000"/>
              </a:lnSpc>
            </a:pPr>
            <a:r>
              <a:rPr lang="it-IT" sz="2400" b="1" dirty="0" err="1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OdC</a:t>
            </a:r>
            <a:r>
              <a:rPr lang="it-IT" sz="2400" b="1" dirty="0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: Organismo di Certificazione</a:t>
            </a:r>
          </a:p>
          <a:p>
            <a:pPr>
              <a:lnSpc>
                <a:spcPct val="150000"/>
              </a:lnSpc>
            </a:pPr>
            <a:r>
              <a:rPr lang="it-IT" sz="2400" b="1" dirty="0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SGP: Sistema Gestione Progetti (di monitoraggio)</a:t>
            </a:r>
          </a:p>
          <a:p>
            <a:endParaRPr lang="it-IT" sz="2400" b="1" dirty="0">
              <a:solidFill>
                <a:schemeClr val="tx2"/>
              </a:solidFill>
              <a:latin typeface="PlayfairDisplay-Regular"/>
              <a:ea typeface="+mj-ea"/>
              <a:cs typeface="+mj-cs"/>
            </a:endParaRPr>
          </a:p>
          <a:p>
            <a:endParaRPr lang="it-IT" sz="2400" b="1" dirty="0">
              <a:solidFill>
                <a:schemeClr val="tx2"/>
              </a:solidFill>
              <a:latin typeface="PlayfairDisplay-Regular"/>
              <a:ea typeface="+mj-ea"/>
              <a:cs typeface="+mj-cs"/>
            </a:endParaRPr>
          </a:p>
          <a:p>
            <a:endParaRPr lang="it-IT" sz="2400" b="1" dirty="0">
              <a:solidFill>
                <a:schemeClr val="tx2"/>
              </a:solidFill>
              <a:latin typeface="PlayfairDisplay-Regular"/>
              <a:ea typeface="+mj-ea"/>
              <a:cs typeface="+mj-cs"/>
            </a:endParaRPr>
          </a:p>
          <a:p>
            <a:endParaRPr lang="it-IT" sz="2400" dirty="0">
              <a:solidFill>
                <a:schemeClr val="tx2"/>
              </a:solidFill>
              <a:latin typeface="PlayfairDisplay-Regular"/>
              <a:ea typeface="+mj-ea"/>
              <a:cs typeface="+mj-cs"/>
            </a:endParaRPr>
          </a:p>
        </p:txBody>
      </p:sp>
      <p:pic>
        <p:nvPicPr>
          <p:cNvPr id="8" name="Segnaposto contenuto 8">
            <a:extLst>
              <a:ext uri="{FF2B5EF4-FFF2-40B4-BE49-F238E27FC236}">
                <a16:creationId xmlns:a16="http://schemas.microsoft.com/office/drawing/2014/main" id="{14D43865-BBE5-455B-A27B-DFCB8DE43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44" y="57937"/>
            <a:ext cx="548155" cy="69871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BF5E451C-6A54-47D3-9B27-D40F566B5A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14" y="219564"/>
            <a:ext cx="1454976" cy="375456"/>
          </a:xfrm>
          <a:prstGeom prst="rect">
            <a:avLst/>
          </a:prstGeom>
        </p:spPr>
      </p:pic>
      <p:pic>
        <p:nvPicPr>
          <p:cNvPr id="10" name="Picture 2" descr="Il Formez è fondamentale per il Sud. Ma il suo futuro è avvolto nel mistero  - Secolo d'Italia">
            <a:extLst>
              <a:ext uri="{FF2B5EF4-FFF2-40B4-BE49-F238E27FC236}">
                <a16:creationId xmlns:a16="http://schemas.microsoft.com/office/drawing/2014/main" id="{CBF35845-11B3-429E-B455-626858CB0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436" y="6168167"/>
            <a:ext cx="901094" cy="37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52224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A83BA910-D9C4-4D5E-AEC8-FF89F0650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chemeClr val="bg1"/>
                </a:solidFill>
                <a:latin typeface="PlayfairDisplay-Bold"/>
              </a:rPr>
              <a:t>Documentazione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663CD0F-5C2A-4669-A7D5-412E273A87CB}"/>
              </a:ext>
            </a:extLst>
          </p:cNvPr>
          <p:cNvSpPr txBox="1"/>
          <p:nvPr/>
        </p:nvSpPr>
        <p:spPr>
          <a:xfrm>
            <a:off x="212656" y="6151210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Pietro De Michele</a:t>
            </a:r>
          </a:p>
        </p:txBody>
      </p:sp>
      <p:sp>
        <p:nvSpPr>
          <p:cNvPr id="5" name="Titolo 2">
            <a:extLst>
              <a:ext uri="{FF2B5EF4-FFF2-40B4-BE49-F238E27FC236}">
                <a16:creationId xmlns:a16="http://schemas.microsoft.com/office/drawing/2014/main" id="{4AE95DCB-72BD-47B6-A4F6-31DA1CB27202}"/>
              </a:ext>
            </a:extLst>
          </p:cNvPr>
          <p:cNvSpPr txBox="1">
            <a:spLocks/>
          </p:cNvSpPr>
          <p:nvPr/>
        </p:nvSpPr>
        <p:spPr>
          <a:xfrm>
            <a:off x="838200" y="2140400"/>
            <a:ext cx="10515600" cy="2560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>
                <a:solidFill>
                  <a:schemeClr val="bg1"/>
                </a:solidFill>
                <a:latin typeface="PlayfairDisplay-Bold"/>
              </a:rPr>
              <a:t>La Pista di controllo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77D0AC1-FE01-4092-AAB4-6E9991A893AE}"/>
              </a:ext>
            </a:extLst>
          </p:cNvPr>
          <p:cNvSpPr txBox="1"/>
          <p:nvPr/>
        </p:nvSpPr>
        <p:spPr>
          <a:xfrm>
            <a:off x="651349" y="1663460"/>
            <a:ext cx="10889301" cy="34242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400" b="1" i="0" dirty="0">
                <a:solidFill>
                  <a:srgbClr val="333333"/>
                </a:solidFill>
                <a:effectLst/>
                <a:latin typeface="Titillium Web" panose="00000500000000000000" pitchFamily="2" charset="0"/>
              </a:rPr>
              <a:t>Dove trovare la documentazione di riferimento</a:t>
            </a:r>
          </a:p>
          <a:p>
            <a:pPr>
              <a:lnSpc>
                <a:spcPct val="150000"/>
              </a:lnSpc>
            </a:pPr>
            <a:endParaRPr lang="it-IT" sz="1000" b="1" i="0" dirty="0">
              <a:solidFill>
                <a:srgbClr val="333333"/>
              </a:solidFill>
              <a:effectLst/>
              <a:latin typeface="Titillium Web" panose="000005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it-IT" sz="2400" b="1" dirty="0">
                <a:solidFill>
                  <a:srgbClr val="333333"/>
                </a:solidFill>
                <a:latin typeface="Titillium Web" panose="00000500000000000000" pitchFamily="2" charset="0"/>
              </a:rPr>
              <a:t>FSC (Programmazione 2007-2013)</a:t>
            </a:r>
          </a:p>
          <a:p>
            <a:pPr>
              <a:lnSpc>
                <a:spcPct val="150000"/>
              </a:lnSpc>
            </a:pPr>
            <a:r>
              <a:rPr lang="it-IT" sz="1600" b="1" dirty="0">
                <a:solidFill>
                  <a:schemeClr val="tx2"/>
                </a:solidFill>
                <a:latin typeface="PlayfairDisplay-Regular"/>
                <a:ea typeface="+mj-ea"/>
                <a:cs typeface="+mj-cs"/>
                <a:hlinkClick r:id="rId2"/>
              </a:rPr>
              <a:t>http://www2.regione.abruzzo.it/xprogrammazione/index.asp</a:t>
            </a:r>
            <a:r>
              <a:rPr lang="it-IT" sz="1600" b="1" dirty="0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  </a:t>
            </a:r>
            <a:endParaRPr lang="it-IT" sz="1000" b="1" dirty="0">
              <a:solidFill>
                <a:schemeClr val="tx2"/>
              </a:solidFill>
              <a:latin typeface="PlayfairDisplay-Regular"/>
              <a:ea typeface="+mj-ea"/>
              <a:cs typeface="+mj-cs"/>
            </a:endParaRPr>
          </a:p>
          <a:p>
            <a:pPr>
              <a:lnSpc>
                <a:spcPct val="150000"/>
              </a:lnSpc>
            </a:pPr>
            <a:endParaRPr lang="it-IT" sz="1600" b="1" dirty="0">
              <a:solidFill>
                <a:schemeClr val="tx2"/>
              </a:solidFill>
              <a:latin typeface="PlayfairDisplay-Regular"/>
              <a:ea typeface="+mj-ea"/>
              <a:cs typeface="+mj-cs"/>
            </a:endParaRPr>
          </a:p>
          <a:p>
            <a:pPr>
              <a:lnSpc>
                <a:spcPct val="150000"/>
              </a:lnSpc>
            </a:pPr>
            <a:r>
              <a:rPr lang="it-IT" sz="2400" b="1" i="0" dirty="0">
                <a:solidFill>
                  <a:srgbClr val="333333"/>
                </a:solidFill>
                <a:effectLst/>
                <a:latin typeface="Titillium Web" panose="00000500000000000000" pitchFamily="2" charset="0"/>
              </a:rPr>
              <a:t>Patto per il Sud </a:t>
            </a:r>
            <a:r>
              <a:rPr lang="it-IT" sz="2400" b="1" dirty="0">
                <a:solidFill>
                  <a:srgbClr val="333333"/>
                </a:solidFill>
                <a:latin typeface="Titillium Web" panose="00000500000000000000" pitchFamily="2" charset="0"/>
              </a:rPr>
              <a:t>(Programmazione 2014-2020)</a:t>
            </a:r>
          </a:p>
          <a:p>
            <a:pPr>
              <a:lnSpc>
                <a:spcPct val="150000"/>
              </a:lnSpc>
            </a:pPr>
            <a:r>
              <a:rPr lang="it-IT" sz="1600" b="1" dirty="0">
                <a:solidFill>
                  <a:schemeClr val="tx2"/>
                </a:solidFill>
                <a:latin typeface="PlayfairDisplay-Regular"/>
                <a:ea typeface="+mj-ea"/>
                <a:cs typeface="+mj-cs"/>
                <a:hlinkClick r:id="rId3"/>
              </a:rPr>
              <a:t>https://www.regione.abruzzo.it/content/il-patto-il-sud</a:t>
            </a:r>
            <a:endParaRPr lang="it-IT" sz="1600" b="1" dirty="0">
              <a:solidFill>
                <a:schemeClr val="tx2"/>
              </a:solidFill>
              <a:latin typeface="PlayfairDisplay-Regular"/>
              <a:ea typeface="+mj-ea"/>
              <a:cs typeface="+mj-cs"/>
            </a:endParaRPr>
          </a:p>
          <a:p>
            <a:pPr>
              <a:lnSpc>
                <a:spcPct val="150000"/>
              </a:lnSpc>
            </a:pPr>
            <a:endParaRPr lang="it-IT" sz="1600" b="1" dirty="0">
              <a:solidFill>
                <a:schemeClr val="tx2"/>
              </a:solidFill>
              <a:latin typeface="PlayfairDisplay-Regular"/>
              <a:ea typeface="+mj-ea"/>
              <a:cs typeface="+mj-cs"/>
            </a:endParaRPr>
          </a:p>
        </p:txBody>
      </p:sp>
      <p:pic>
        <p:nvPicPr>
          <p:cNvPr id="8" name="Segnaposto contenuto 8">
            <a:extLst>
              <a:ext uri="{FF2B5EF4-FFF2-40B4-BE49-F238E27FC236}">
                <a16:creationId xmlns:a16="http://schemas.microsoft.com/office/drawing/2014/main" id="{14D43865-BBE5-455B-A27B-DFCB8DE43A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44" y="57937"/>
            <a:ext cx="548155" cy="69871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BF5E451C-6A54-47D3-9B27-D40F566B5A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14" y="219564"/>
            <a:ext cx="1454976" cy="375456"/>
          </a:xfrm>
          <a:prstGeom prst="rect">
            <a:avLst/>
          </a:prstGeom>
        </p:spPr>
      </p:pic>
      <p:pic>
        <p:nvPicPr>
          <p:cNvPr id="10" name="Picture 2" descr="Il Formez è fondamentale per il Sud. Ma il suo futuro è avvolto nel mistero  - Secolo d'Italia">
            <a:extLst>
              <a:ext uri="{FF2B5EF4-FFF2-40B4-BE49-F238E27FC236}">
                <a16:creationId xmlns:a16="http://schemas.microsoft.com/office/drawing/2014/main" id="{CBF35845-11B3-429E-B455-626858CB0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436" y="6168167"/>
            <a:ext cx="901094" cy="37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04011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magine 12">
            <a:extLst>
              <a:ext uri="{FF2B5EF4-FFF2-40B4-BE49-F238E27FC236}">
                <a16:creationId xmlns:a16="http://schemas.microsoft.com/office/drawing/2014/main" id="{3BA91403-75D1-4C0C-8519-D342FF1C91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89120"/>
            <a:ext cx="12189951" cy="3594119"/>
          </a:xfrm>
          <a:prstGeom prst="rect">
            <a:avLst/>
          </a:prstGeom>
        </p:spPr>
      </p:pic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48EEB091-D07E-4ADA-BD83-EA02A0B9A1CD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9563"/>
            <a:ext cx="820738" cy="1046162"/>
          </a:xfrm>
          <a:prstGeom prst="rect">
            <a:avLst/>
          </a:prstGeom>
        </p:spPr>
      </p:pic>
      <p:pic>
        <p:nvPicPr>
          <p:cNvPr id="1026" name="Picture 2" descr="Il Formez è fondamentale per il Sud. Ma il suo futuro è avvolto nel mistero  - Secolo d'Italia">
            <a:extLst>
              <a:ext uri="{FF2B5EF4-FFF2-40B4-BE49-F238E27FC236}">
                <a16:creationId xmlns:a16="http://schemas.microsoft.com/office/drawing/2014/main" id="{9D9D3F48-167C-4A10-8C78-C70AE7820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575" y="401411"/>
            <a:ext cx="2730137" cy="1137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A2734FAF-DA31-46AA-8D42-94E3714EB4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272" y="556304"/>
            <a:ext cx="2707658" cy="698710"/>
          </a:xfrm>
          <a:prstGeom prst="rect">
            <a:avLst/>
          </a:prstGeom>
        </p:spPr>
      </p:pic>
      <p:sp>
        <p:nvSpPr>
          <p:cNvPr id="14" name="Titolo 1">
            <a:extLst>
              <a:ext uri="{FF2B5EF4-FFF2-40B4-BE49-F238E27FC236}">
                <a16:creationId xmlns:a16="http://schemas.microsoft.com/office/drawing/2014/main" id="{1337131D-FE53-49AE-A8FA-C6537D66F82C}"/>
              </a:ext>
            </a:extLst>
          </p:cNvPr>
          <p:cNvSpPr txBox="1">
            <a:spLocks/>
          </p:cNvSpPr>
          <p:nvPr/>
        </p:nvSpPr>
        <p:spPr>
          <a:xfrm>
            <a:off x="351064" y="1989120"/>
            <a:ext cx="11487150" cy="35941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000" dirty="0">
                <a:solidFill>
                  <a:schemeClr val="bg1"/>
                </a:solidFill>
                <a:latin typeface="Playfair Display Medium" pitchFamily="2" charset="0"/>
              </a:rPr>
              <a:t>Progetto ASSISTE Abruzzo</a:t>
            </a:r>
          </a:p>
          <a:p>
            <a:pPr algn="ctr"/>
            <a:r>
              <a:rPr lang="it-IT" sz="2000" dirty="0">
                <a:solidFill>
                  <a:schemeClr val="bg1"/>
                </a:solidFill>
                <a:latin typeface="Playfair Display Medium" pitchFamily="2" charset="0"/>
              </a:rPr>
              <a:t>Assistenza Tecnica alla Regione Abruzzo sul Fondo di Sviluppo e Coesione</a:t>
            </a:r>
          </a:p>
          <a:p>
            <a:pPr algn="ctr"/>
            <a:endParaRPr lang="it-IT" dirty="0">
              <a:solidFill>
                <a:schemeClr val="bg1"/>
              </a:solidFill>
              <a:latin typeface="Playfair Display Medium" pitchFamily="2" charset="0"/>
            </a:endParaRPr>
          </a:p>
          <a:p>
            <a:pPr algn="ctr"/>
            <a:endParaRPr lang="it-IT" dirty="0">
              <a:solidFill>
                <a:schemeClr val="bg1"/>
              </a:solidFill>
              <a:latin typeface="Playfair Display Medium" pitchFamily="2" charset="0"/>
            </a:endParaRPr>
          </a:p>
          <a:p>
            <a:pPr algn="ctr"/>
            <a:r>
              <a:rPr lang="it-IT" dirty="0">
                <a:solidFill>
                  <a:schemeClr val="bg1"/>
                </a:solidFill>
                <a:latin typeface="Playfair Display Medium" pitchFamily="2" charset="0"/>
              </a:rPr>
              <a:t>GRAZIE PER L’ATTENZIONE</a:t>
            </a:r>
          </a:p>
        </p:txBody>
      </p:sp>
      <p:pic>
        <p:nvPicPr>
          <p:cNvPr id="16" name="Elemento grafico 15">
            <a:extLst>
              <a:ext uri="{FF2B5EF4-FFF2-40B4-BE49-F238E27FC236}">
                <a16:creationId xmlns:a16="http://schemas.microsoft.com/office/drawing/2014/main" id="{7983403B-3775-4CD9-B3EF-80C18693DC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" y="5583239"/>
            <a:ext cx="12189951" cy="1274761"/>
          </a:xfrm>
          <a:prstGeom prst="rect">
            <a:avLst/>
          </a:prstGeom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EF6F6EA0-A624-48BF-B6AA-69C1A1DA4796}"/>
              </a:ext>
            </a:extLst>
          </p:cNvPr>
          <p:cNvSpPr txBox="1"/>
          <p:nvPr/>
        </p:nvSpPr>
        <p:spPr>
          <a:xfrm>
            <a:off x="730704" y="5910943"/>
            <a:ext cx="11107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Playfair Display ExtraBold" pitchFamily="2" charset="0"/>
              </a:rPr>
              <a:t>2 giornata</a:t>
            </a:r>
            <a:r>
              <a:rPr lang="it-IT" dirty="0">
                <a:latin typeface="Playfair Display Medium" pitchFamily="2" charset="0"/>
              </a:rPr>
              <a:t>      ■      </a:t>
            </a:r>
            <a:r>
              <a:rPr lang="it-IT" dirty="0">
                <a:latin typeface="Playfair Display" pitchFamily="2" charset="0"/>
              </a:rPr>
              <a:t>mercoledì</a:t>
            </a:r>
            <a:r>
              <a:rPr lang="it-IT" dirty="0">
                <a:latin typeface="Playfair Display Medium" pitchFamily="2" charset="0"/>
              </a:rPr>
              <a:t> </a:t>
            </a:r>
            <a:r>
              <a:rPr lang="it-IT" dirty="0">
                <a:latin typeface="Playfair Display ExtraBold" pitchFamily="2" charset="0"/>
              </a:rPr>
              <a:t>13/04/2022</a:t>
            </a:r>
            <a:r>
              <a:rPr lang="it-IT" dirty="0">
                <a:latin typeface="Playfair Display Medium" pitchFamily="2" charset="0"/>
              </a:rPr>
              <a:t>      ■      </a:t>
            </a:r>
            <a:r>
              <a:rPr lang="it-IT" dirty="0">
                <a:latin typeface="Playfair Display" pitchFamily="2" charset="0"/>
              </a:rPr>
              <a:t>ore</a:t>
            </a:r>
            <a:r>
              <a:rPr lang="it-IT" dirty="0">
                <a:latin typeface="Playfair Display Medium" pitchFamily="2" charset="0"/>
              </a:rPr>
              <a:t> </a:t>
            </a:r>
            <a:r>
              <a:rPr lang="it-IT" dirty="0">
                <a:latin typeface="Playfair Display ExtraBold" pitchFamily="2" charset="0"/>
              </a:rPr>
              <a:t>9,30/11,30</a:t>
            </a:r>
          </a:p>
        </p:txBody>
      </p:sp>
    </p:spTree>
    <p:extLst>
      <p:ext uri="{BB962C8B-B14F-4D97-AF65-F5344CB8AC3E}">
        <p14:creationId xmlns:p14="http://schemas.microsoft.com/office/powerpoint/2010/main" val="2563165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A83BA910-D9C4-4D5E-AEC8-FF89F0650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b="1" i="0" u="none" strike="noStrike" baseline="0" dirty="0">
                <a:solidFill>
                  <a:schemeClr val="bg1"/>
                </a:solidFill>
                <a:latin typeface="PlayfairDisplay-Bold"/>
              </a:rPr>
              <a:t>La Pista di controllo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663CD0F-5C2A-4669-A7D5-412E273A87CB}"/>
              </a:ext>
            </a:extLst>
          </p:cNvPr>
          <p:cNvSpPr txBox="1"/>
          <p:nvPr/>
        </p:nvSpPr>
        <p:spPr>
          <a:xfrm>
            <a:off x="212656" y="6151210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Pietro De Michele</a:t>
            </a:r>
          </a:p>
        </p:txBody>
      </p:sp>
      <p:sp>
        <p:nvSpPr>
          <p:cNvPr id="5" name="Titolo 2">
            <a:extLst>
              <a:ext uri="{FF2B5EF4-FFF2-40B4-BE49-F238E27FC236}">
                <a16:creationId xmlns:a16="http://schemas.microsoft.com/office/drawing/2014/main" id="{4AE95DCB-72BD-47B6-A4F6-31DA1CB27202}"/>
              </a:ext>
            </a:extLst>
          </p:cNvPr>
          <p:cNvSpPr txBox="1">
            <a:spLocks/>
          </p:cNvSpPr>
          <p:nvPr/>
        </p:nvSpPr>
        <p:spPr>
          <a:xfrm>
            <a:off x="838200" y="2140400"/>
            <a:ext cx="10515600" cy="2560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>
                <a:solidFill>
                  <a:schemeClr val="bg1"/>
                </a:solidFill>
                <a:latin typeface="PlayfairDisplay-Bold"/>
              </a:rPr>
              <a:t>La Pista di controllo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77D0AC1-FE01-4092-AAB4-6E9991A893AE}"/>
              </a:ext>
            </a:extLst>
          </p:cNvPr>
          <p:cNvSpPr txBox="1"/>
          <p:nvPr/>
        </p:nvSpPr>
        <p:spPr>
          <a:xfrm>
            <a:off x="529814" y="1747276"/>
            <a:ext cx="10625865" cy="4015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E’ costituita da una serie di diagrammi di flusso (rappresentati su fogli di calcolo Excel) che documentano lo svolgimento delle diverse fasi o processi, e cioè la programmazione, la selezione delle operazioni, l’attuazione delle operazioni, rendicontazione e certificazione della spesa. </a:t>
            </a:r>
          </a:p>
          <a:p>
            <a:pPr marL="342900" indent="-34290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Attraverso ciascuno di tali processi, la pista di controllo documenta a livello di operazione, il tracciato dei pagamenti e la loro regolarità, lo svolgimento delle verifiche e il pagamento del contributo pubblico ai beneficiari.</a:t>
            </a:r>
          </a:p>
        </p:txBody>
      </p:sp>
      <p:pic>
        <p:nvPicPr>
          <p:cNvPr id="7" name="Segnaposto contenuto 8">
            <a:extLst>
              <a:ext uri="{FF2B5EF4-FFF2-40B4-BE49-F238E27FC236}">
                <a16:creationId xmlns:a16="http://schemas.microsoft.com/office/drawing/2014/main" id="{23180211-2BB1-41A6-AE62-899C73B5B1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44" y="57937"/>
            <a:ext cx="548155" cy="698711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C67577E7-EEB4-4F5C-BB7B-753FD0880A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14" y="219564"/>
            <a:ext cx="1454976" cy="375456"/>
          </a:xfrm>
          <a:prstGeom prst="rect">
            <a:avLst/>
          </a:prstGeom>
        </p:spPr>
      </p:pic>
      <p:pic>
        <p:nvPicPr>
          <p:cNvPr id="9" name="Picture 2" descr="Il Formez è fondamentale per il Sud. Ma il suo futuro è avvolto nel mistero  - Secolo d'Italia">
            <a:extLst>
              <a:ext uri="{FF2B5EF4-FFF2-40B4-BE49-F238E27FC236}">
                <a16:creationId xmlns:a16="http://schemas.microsoft.com/office/drawing/2014/main" id="{98363F71-A61A-4770-BF61-188FA75777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436" y="6168167"/>
            <a:ext cx="901094" cy="37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0717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A83BA910-D9C4-4D5E-AEC8-FF89F0650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b="1" i="0" u="none" strike="noStrike" baseline="0" dirty="0">
                <a:solidFill>
                  <a:schemeClr val="bg1"/>
                </a:solidFill>
                <a:latin typeface="PlayfairDisplay-Bold"/>
              </a:rPr>
              <a:t>La Pista di controllo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663CD0F-5C2A-4669-A7D5-412E273A87CB}"/>
              </a:ext>
            </a:extLst>
          </p:cNvPr>
          <p:cNvSpPr txBox="1"/>
          <p:nvPr/>
        </p:nvSpPr>
        <p:spPr>
          <a:xfrm>
            <a:off x="212656" y="6151210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Pietro De Michele</a:t>
            </a:r>
          </a:p>
        </p:txBody>
      </p:sp>
      <p:sp>
        <p:nvSpPr>
          <p:cNvPr id="5" name="Titolo 2">
            <a:extLst>
              <a:ext uri="{FF2B5EF4-FFF2-40B4-BE49-F238E27FC236}">
                <a16:creationId xmlns:a16="http://schemas.microsoft.com/office/drawing/2014/main" id="{4AE95DCB-72BD-47B6-A4F6-31DA1CB27202}"/>
              </a:ext>
            </a:extLst>
          </p:cNvPr>
          <p:cNvSpPr txBox="1">
            <a:spLocks/>
          </p:cNvSpPr>
          <p:nvPr/>
        </p:nvSpPr>
        <p:spPr>
          <a:xfrm>
            <a:off x="838200" y="2140400"/>
            <a:ext cx="10515600" cy="2560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>
                <a:solidFill>
                  <a:schemeClr val="bg1"/>
                </a:solidFill>
                <a:latin typeface="PlayfairDisplay-Bold"/>
              </a:rPr>
              <a:t>La Pista di controllo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77D0AC1-FE01-4092-AAB4-6E9991A893AE}"/>
              </a:ext>
            </a:extLst>
          </p:cNvPr>
          <p:cNvSpPr txBox="1"/>
          <p:nvPr/>
        </p:nvSpPr>
        <p:spPr>
          <a:xfrm>
            <a:off x="529814" y="1747276"/>
            <a:ext cx="10625865" cy="39130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11188" indent="-34290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Descrive i soggetti responsabili di tali processi (Beneficiario; Organismo di Programmazione/RUAP; Organismo di Certificazione, </a:t>
            </a:r>
            <a:r>
              <a:rPr lang="it-IT" sz="2400" dirty="0" err="1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RdL</a:t>
            </a:r>
            <a:r>
              <a:rPr lang="it-IT" sz="2400" dirty="0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/RUA). </a:t>
            </a:r>
          </a:p>
          <a:p>
            <a:pPr marL="268288">
              <a:lnSpc>
                <a:spcPct val="150000"/>
              </a:lnSpc>
              <a:spcBef>
                <a:spcPct val="0"/>
              </a:spcBef>
            </a:pPr>
            <a:endParaRPr lang="it-IT" sz="2400" dirty="0">
              <a:solidFill>
                <a:schemeClr val="tx2"/>
              </a:solidFill>
              <a:latin typeface="PlayfairDisplay-Regular"/>
              <a:ea typeface="+mj-ea"/>
              <a:cs typeface="+mj-cs"/>
            </a:endParaRPr>
          </a:p>
          <a:p>
            <a:pPr marL="611188" indent="-34290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E’ una guida per l’attuazione del progetto</a:t>
            </a:r>
          </a:p>
          <a:p>
            <a:pPr marL="268288">
              <a:lnSpc>
                <a:spcPct val="150000"/>
              </a:lnSpc>
              <a:spcBef>
                <a:spcPct val="0"/>
              </a:spcBef>
            </a:pPr>
            <a:endParaRPr lang="it-IT" sz="2400" dirty="0">
              <a:solidFill>
                <a:schemeClr val="tx2"/>
              </a:solidFill>
              <a:latin typeface="PlayfairDisplay-Regular"/>
              <a:ea typeface="+mj-ea"/>
              <a:cs typeface="+mj-cs"/>
            </a:endParaRPr>
          </a:p>
          <a:p>
            <a:pPr marL="611188" indent="-34290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it-IT" sz="2400" i="1" u="sng" dirty="0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E’ unica per ogni progetto – va implementata sempre la stessa in ogni SAL.</a:t>
            </a:r>
          </a:p>
          <a:p>
            <a:pPr marL="268288">
              <a:lnSpc>
                <a:spcPct val="150000"/>
              </a:lnSpc>
              <a:spcBef>
                <a:spcPct val="0"/>
              </a:spcBef>
            </a:pPr>
            <a:endParaRPr lang="it-IT" sz="2400" dirty="0">
              <a:solidFill>
                <a:schemeClr val="tx2"/>
              </a:solidFill>
              <a:latin typeface="PlayfairDisplay-Regular"/>
              <a:ea typeface="+mj-ea"/>
              <a:cs typeface="+mj-cs"/>
            </a:endParaRPr>
          </a:p>
        </p:txBody>
      </p:sp>
      <p:pic>
        <p:nvPicPr>
          <p:cNvPr id="7" name="Segnaposto contenuto 8">
            <a:extLst>
              <a:ext uri="{FF2B5EF4-FFF2-40B4-BE49-F238E27FC236}">
                <a16:creationId xmlns:a16="http://schemas.microsoft.com/office/drawing/2014/main" id="{23180211-2BB1-41A6-AE62-899C73B5B1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44" y="57937"/>
            <a:ext cx="548155" cy="698711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C67577E7-EEB4-4F5C-BB7B-753FD0880A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14" y="219564"/>
            <a:ext cx="1454976" cy="375456"/>
          </a:xfrm>
          <a:prstGeom prst="rect">
            <a:avLst/>
          </a:prstGeom>
        </p:spPr>
      </p:pic>
      <p:pic>
        <p:nvPicPr>
          <p:cNvPr id="9" name="Picture 2" descr="Il Formez è fondamentale per il Sud. Ma il suo futuro è avvolto nel mistero  - Secolo d'Italia">
            <a:extLst>
              <a:ext uri="{FF2B5EF4-FFF2-40B4-BE49-F238E27FC236}">
                <a16:creationId xmlns:a16="http://schemas.microsoft.com/office/drawing/2014/main" id="{98363F71-A61A-4770-BF61-188FA75777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436" y="6168167"/>
            <a:ext cx="901094" cy="37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3819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A83BA910-D9C4-4D5E-AEC8-FF89F0650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b="1" i="0" u="none" strike="noStrike" baseline="0" dirty="0">
                <a:solidFill>
                  <a:schemeClr val="bg1"/>
                </a:solidFill>
                <a:latin typeface="PlayfairDisplay-Bold"/>
              </a:rPr>
              <a:t>La Pista di controllo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663CD0F-5C2A-4669-A7D5-412E273A87CB}"/>
              </a:ext>
            </a:extLst>
          </p:cNvPr>
          <p:cNvSpPr txBox="1"/>
          <p:nvPr/>
        </p:nvSpPr>
        <p:spPr>
          <a:xfrm>
            <a:off x="212656" y="6151210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Pietro De Michele</a:t>
            </a:r>
          </a:p>
        </p:txBody>
      </p:sp>
      <p:pic>
        <p:nvPicPr>
          <p:cNvPr id="6" name="Segnaposto contenuto 8">
            <a:extLst>
              <a:ext uri="{FF2B5EF4-FFF2-40B4-BE49-F238E27FC236}">
                <a16:creationId xmlns:a16="http://schemas.microsoft.com/office/drawing/2014/main" id="{D1D1500B-2940-4C68-AB06-6F7DD0143D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44" y="57937"/>
            <a:ext cx="548155" cy="69871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FE2FF8B3-0F03-4E81-95C9-27909272B0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14" y="219564"/>
            <a:ext cx="1454976" cy="375456"/>
          </a:xfrm>
          <a:prstGeom prst="rect">
            <a:avLst/>
          </a:prstGeom>
        </p:spPr>
      </p:pic>
      <p:pic>
        <p:nvPicPr>
          <p:cNvPr id="8" name="Picture 2" descr="Il Formez è fondamentale per il Sud. Ma il suo futuro è avvolto nel mistero  - Secolo d'Italia">
            <a:extLst>
              <a:ext uri="{FF2B5EF4-FFF2-40B4-BE49-F238E27FC236}">
                <a16:creationId xmlns:a16="http://schemas.microsoft.com/office/drawing/2014/main" id="{5E99DE51-A863-413B-9586-C6959EFC49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436" y="6168167"/>
            <a:ext cx="901094" cy="37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Diagramma 10">
            <a:extLst>
              <a:ext uri="{FF2B5EF4-FFF2-40B4-BE49-F238E27FC236}">
                <a16:creationId xmlns:a16="http://schemas.microsoft.com/office/drawing/2014/main" id="{2ED5F01F-EA0F-4A07-B022-1DCDF31223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29458161"/>
              </p:ext>
            </p:extLst>
          </p:nvPr>
        </p:nvGraphicFramePr>
        <p:xfrm>
          <a:off x="2114248" y="1681018"/>
          <a:ext cx="8094133" cy="3963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929509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A83BA910-D9C4-4D5E-AEC8-FF89F0650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51"/>
            <a:ext cx="10515600" cy="1275153"/>
          </a:xfrm>
        </p:spPr>
        <p:txBody>
          <a:bodyPr/>
          <a:lstStyle/>
          <a:p>
            <a:r>
              <a:rPr lang="it-IT" sz="4400" b="1" i="0" u="none" strike="noStrike" baseline="0" dirty="0">
                <a:solidFill>
                  <a:schemeClr val="bg1"/>
                </a:solidFill>
                <a:latin typeface="PlayfairDisplay-Bold"/>
              </a:rPr>
              <a:t>La Pista di controllo 2014/2020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663CD0F-5C2A-4669-A7D5-412E273A87CB}"/>
              </a:ext>
            </a:extLst>
          </p:cNvPr>
          <p:cNvSpPr txBox="1"/>
          <p:nvPr/>
        </p:nvSpPr>
        <p:spPr>
          <a:xfrm>
            <a:off x="212656" y="6151210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Pietro De Michele</a:t>
            </a:r>
          </a:p>
        </p:txBody>
      </p:sp>
      <p:sp>
        <p:nvSpPr>
          <p:cNvPr id="5" name="Titolo 2">
            <a:extLst>
              <a:ext uri="{FF2B5EF4-FFF2-40B4-BE49-F238E27FC236}">
                <a16:creationId xmlns:a16="http://schemas.microsoft.com/office/drawing/2014/main" id="{4AE95DCB-72BD-47B6-A4F6-31DA1CB27202}"/>
              </a:ext>
            </a:extLst>
          </p:cNvPr>
          <p:cNvSpPr txBox="1">
            <a:spLocks/>
          </p:cNvSpPr>
          <p:nvPr/>
        </p:nvSpPr>
        <p:spPr>
          <a:xfrm>
            <a:off x="838200" y="2140400"/>
            <a:ext cx="10515600" cy="2560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 dirty="0">
                <a:solidFill>
                  <a:schemeClr val="bg1"/>
                </a:solidFill>
                <a:latin typeface="PlayfairDisplay-Bold"/>
              </a:rPr>
              <a:t>La Pista di controllo</a:t>
            </a: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6" name="Segnaposto contenuto 8">
            <a:extLst>
              <a:ext uri="{FF2B5EF4-FFF2-40B4-BE49-F238E27FC236}">
                <a16:creationId xmlns:a16="http://schemas.microsoft.com/office/drawing/2014/main" id="{9EDA5BC6-FF5B-4134-9F26-9E59069966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44" y="57937"/>
            <a:ext cx="548155" cy="698711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1CF06C12-B457-476A-B235-CD31E848C1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14" y="219564"/>
            <a:ext cx="1454976" cy="375456"/>
          </a:xfrm>
          <a:prstGeom prst="rect">
            <a:avLst/>
          </a:prstGeom>
        </p:spPr>
      </p:pic>
      <p:pic>
        <p:nvPicPr>
          <p:cNvPr id="9" name="Picture 2" descr="Il Formez è fondamentale per il Sud. Ma il suo futuro è avvolto nel mistero  - Secolo d'Italia">
            <a:extLst>
              <a:ext uri="{FF2B5EF4-FFF2-40B4-BE49-F238E27FC236}">
                <a16:creationId xmlns:a16="http://schemas.microsoft.com/office/drawing/2014/main" id="{6746F9EA-91EE-4926-A886-837984106F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436" y="6168167"/>
            <a:ext cx="901094" cy="37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686CFD5F-1EDD-4133-B4E5-76E7467EC0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87451" y="1334342"/>
            <a:ext cx="9314219" cy="467250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A1565E23-E8CA-41BC-BF3B-6E959F73D981}"/>
              </a:ext>
            </a:extLst>
          </p:cNvPr>
          <p:cNvSpPr txBox="1"/>
          <p:nvPr/>
        </p:nvSpPr>
        <p:spPr>
          <a:xfrm>
            <a:off x="0" y="1338975"/>
            <a:ext cx="2854609" cy="42344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92075">
              <a:lnSpc>
                <a:spcPct val="150000"/>
              </a:lnSpc>
              <a:spcBef>
                <a:spcPct val="0"/>
              </a:spcBef>
            </a:pPr>
            <a:r>
              <a:rPr lang="it-IT" sz="1600" dirty="0">
                <a:solidFill>
                  <a:srgbClr val="FF0000"/>
                </a:solidFill>
                <a:latin typeface="PlayfairDisplay-Regular"/>
                <a:ea typeface="+mj-ea"/>
                <a:cs typeface="+mj-cs"/>
              </a:rPr>
              <a:t>Esempio – Sezione Anagrafica</a:t>
            </a:r>
          </a:p>
        </p:txBody>
      </p:sp>
    </p:spTree>
    <p:extLst>
      <p:ext uri="{BB962C8B-B14F-4D97-AF65-F5344CB8AC3E}">
        <p14:creationId xmlns:p14="http://schemas.microsoft.com/office/powerpoint/2010/main" val="572354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A83BA910-D9C4-4D5E-AEC8-FF89F0650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51"/>
            <a:ext cx="10515600" cy="1275153"/>
          </a:xfrm>
        </p:spPr>
        <p:txBody>
          <a:bodyPr/>
          <a:lstStyle/>
          <a:p>
            <a:r>
              <a:rPr lang="it-IT" sz="4400" b="1" i="0" u="none" strike="noStrike" baseline="0" dirty="0">
                <a:solidFill>
                  <a:schemeClr val="bg1"/>
                </a:solidFill>
                <a:latin typeface="PlayfairDisplay-Bold"/>
              </a:rPr>
              <a:t>La Pista di controllo 2014/2020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663CD0F-5C2A-4669-A7D5-412E273A87CB}"/>
              </a:ext>
            </a:extLst>
          </p:cNvPr>
          <p:cNvSpPr txBox="1"/>
          <p:nvPr/>
        </p:nvSpPr>
        <p:spPr>
          <a:xfrm>
            <a:off x="212656" y="6151210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Pietro De Michele</a:t>
            </a:r>
          </a:p>
        </p:txBody>
      </p:sp>
      <p:sp>
        <p:nvSpPr>
          <p:cNvPr id="5" name="Titolo 2">
            <a:extLst>
              <a:ext uri="{FF2B5EF4-FFF2-40B4-BE49-F238E27FC236}">
                <a16:creationId xmlns:a16="http://schemas.microsoft.com/office/drawing/2014/main" id="{4AE95DCB-72BD-47B6-A4F6-31DA1CB27202}"/>
              </a:ext>
            </a:extLst>
          </p:cNvPr>
          <p:cNvSpPr txBox="1">
            <a:spLocks/>
          </p:cNvSpPr>
          <p:nvPr/>
        </p:nvSpPr>
        <p:spPr>
          <a:xfrm>
            <a:off x="838200" y="2140400"/>
            <a:ext cx="10515600" cy="2560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>
                <a:solidFill>
                  <a:schemeClr val="bg1"/>
                </a:solidFill>
                <a:latin typeface="PlayfairDisplay-Bold"/>
              </a:rPr>
              <a:t>La Pista di controllo</a:t>
            </a: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7" name="Segnaposto contenuto 8">
            <a:extLst>
              <a:ext uri="{FF2B5EF4-FFF2-40B4-BE49-F238E27FC236}">
                <a16:creationId xmlns:a16="http://schemas.microsoft.com/office/drawing/2014/main" id="{41E0BEB6-7F8D-4B34-82E3-FDAA8E0640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44" y="57937"/>
            <a:ext cx="548155" cy="698711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A67CEFC9-1FCB-424B-9A57-06F3AEC943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14" y="219564"/>
            <a:ext cx="1454976" cy="375456"/>
          </a:xfrm>
          <a:prstGeom prst="rect">
            <a:avLst/>
          </a:prstGeom>
        </p:spPr>
      </p:pic>
      <p:pic>
        <p:nvPicPr>
          <p:cNvPr id="9" name="Picture 2" descr="Il Formez è fondamentale per il Sud. Ma il suo futuro è avvolto nel mistero  - Secolo d'Italia">
            <a:extLst>
              <a:ext uri="{FF2B5EF4-FFF2-40B4-BE49-F238E27FC236}">
                <a16:creationId xmlns:a16="http://schemas.microsoft.com/office/drawing/2014/main" id="{F4E9AD12-226B-45C3-A1F8-E99A329DF5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436" y="6168167"/>
            <a:ext cx="901094" cy="37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8EBE5F7E-1072-4667-8AC3-7E2326B460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297861"/>
            <a:ext cx="12192000" cy="4691721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094AB428-A00D-4CFA-B608-11368589D38E}"/>
              </a:ext>
            </a:extLst>
          </p:cNvPr>
          <p:cNvSpPr txBox="1"/>
          <p:nvPr/>
        </p:nvSpPr>
        <p:spPr>
          <a:xfrm>
            <a:off x="75204" y="1339786"/>
            <a:ext cx="2854609" cy="42344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92075">
              <a:lnSpc>
                <a:spcPct val="150000"/>
              </a:lnSpc>
              <a:spcBef>
                <a:spcPct val="0"/>
              </a:spcBef>
            </a:pPr>
            <a:r>
              <a:rPr lang="it-IT" sz="1600" dirty="0">
                <a:solidFill>
                  <a:srgbClr val="FF0000"/>
                </a:solidFill>
                <a:latin typeface="PlayfairDisplay-Regular"/>
                <a:ea typeface="+mj-ea"/>
                <a:cs typeface="+mj-cs"/>
              </a:rPr>
              <a:t>Esempio – Sezione Finanziaria</a:t>
            </a:r>
          </a:p>
        </p:txBody>
      </p:sp>
    </p:spTree>
    <p:extLst>
      <p:ext uri="{BB962C8B-B14F-4D97-AF65-F5344CB8AC3E}">
        <p14:creationId xmlns:p14="http://schemas.microsoft.com/office/powerpoint/2010/main" val="27785457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A83BA910-D9C4-4D5E-AEC8-FF89F0650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b="1" i="0" u="none" strike="noStrike" baseline="0" dirty="0">
                <a:solidFill>
                  <a:schemeClr val="bg1"/>
                </a:solidFill>
                <a:latin typeface="PlayfairDisplay-Bold"/>
              </a:rPr>
              <a:t>L’Attestazione di Spesa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663CD0F-5C2A-4669-A7D5-412E273A87CB}"/>
              </a:ext>
            </a:extLst>
          </p:cNvPr>
          <p:cNvSpPr txBox="1"/>
          <p:nvPr/>
        </p:nvSpPr>
        <p:spPr>
          <a:xfrm>
            <a:off x="212656" y="6151210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Pietro De Michele</a:t>
            </a:r>
          </a:p>
        </p:txBody>
      </p:sp>
      <p:sp>
        <p:nvSpPr>
          <p:cNvPr id="5" name="Titolo 2">
            <a:extLst>
              <a:ext uri="{FF2B5EF4-FFF2-40B4-BE49-F238E27FC236}">
                <a16:creationId xmlns:a16="http://schemas.microsoft.com/office/drawing/2014/main" id="{4AE95DCB-72BD-47B6-A4F6-31DA1CB27202}"/>
              </a:ext>
            </a:extLst>
          </p:cNvPr>
          <p:cNvSpPr txBox="1">
            <a:spLocks/>
          </p:cNvSpPr>
          <p:nvPr/>
        </p:nvSpPr>
        <p:spPr>
          <a:xfrm>
            <a:off x="838200" y="2140400"/>
            <a:ext cx="10515600" cy="2560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>
                <a:solidFill>
                  <a:schemeClr val="bg1"/>
                </a:solidFill>
                <a:latin typeface="PlayfairDisplay-Bold"/>
              </a:rPr>
              <a:t>La Pista di controllo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77D0AC1-FE01-4092-AAB4-6E9991A893AE}"/>
              </a:ext>
            </a:extLst>
          </p:cNvPr>
          <p:cNvSpPr txBox="1"/>
          <p:nvPr/>
        </p:nvSpPr>
        <p:spPr>
          <a:xfrm>
            <a:off x="529814" y="1747276"/>
            <a:ext cx="10625865" cy="36360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it-IT" sz="2400" dirty="0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A seguito della rendicontazione della spesa da parte dei Beneficiari e del controllo di primo livello, i </a:t>
            </a:r>
            <a:r>
              <a:rPr lang="it-IT" sz="2400" dirty="0" err="1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RdL</a:t>
            </a:r>
            <a:r>
              <a:rPr lang="it-IT" sz="2400" dirty="0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/RUA trasmettono all’</a:t>
            </a:r>
            <a:r>
              <a:rPr lang="it-IT" sz="2400" dirty="0" err="1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OdP</a:t>
            </a:r>
            <a:r>
              <a:rPr lang="it-IT" sz="2400" dirty="0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/RUAP la spesa che si propone di inserire in certificazione per la successiva richiesta di rimborso alle amministrazioni centrali. </a:t>
            </a:r>
          </a:p>
        </p:txBody>
      </p:sp>
      <p:pic>
        <p:nvPicPr>
          <p:cNvPr id="7" name="Segnaposto contenuto 8">
            <a:extLst>
              <a:ext uri="{FF2B5EF4-FFF2-40B4-BE49-F238E27FC236}">
                <a16:creationId xmlns:a16="http://schemas.microsoft.com/office/drawing/2014/main" id="{F824442D-1EF0-4B1D-A0A0-668EE48DD5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44" y="57937"/>
            <a:ext cx="548155" cy="698711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90908638-CC1B-47F9-A0A0-BC3450A8A5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14" y="219564"/>
            <a:ext cx="1454976" cy="375456"/>
          </a:xfrm>
          <a:prstGeom prst="rect">
            <a:avLst/>
          </a:prstGeom>
        </p:spPr>
      </p:pic>
      <p:pic>
        <p:nvPicPr>
          <p:cNvPr id="9" name="Picture 2" descr="Il Formez è fondamentale per il Sud. Ma il suo futuro è avvolto nel mistero  - Secolo d'Italia">
            <a:extLst>
              <a:ext uri="{FF2B5EF4-FFF2-40B4-BE49-F238E27FC236}">
                <a16:creationId xmlns:a16="http://schemas.microsoft.com/office/drawing/2014/main" id="{885CD283-AC1C-4260-B344-C669061858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436" y="6168167"/>
            <a:ext cx="901094" cy="37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960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A83BA910-D9C4-4D5E-AEC8-FF89F0650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b="1" i="0" u="none" strike="noStrike" baseline="0" dirty="0">
                <a:solidFill>
                  <a:schemeClr val="bg1"/>
                </a:solidFill>
                <a:latin typeface="PlayfairDisplay-Bold"/>
              </a:rPr>
              <a:t>L’Attestazione di Spesa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663CD0F-5C2A-4669-A7D5-412E273A87CB}"/>
              </a:ext>
            </a:extLst>
          </p:cNvPr>
          <p:cNvSpPr txBox="1"/>
          <p:nvPr/>
        </p:nvSpPr>
        <p:spPr>
          <a:xfrm>
            <a:off x="212656" y="6151210"/>
            <a:ext cx="2134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Relatore</a:t>
            </a:r>
          </a:p>
          <a:p>
            <a:r>
              <a:rPr lang="it-IT" sz="1100" dirty="0">
                <a:solidFill>
                  <a:schemeClr val="bg1"/>
                </a:solidFill>
                <a:latin typeface="Playfair Display Medium" pitchFamily="2" charset="0"/>
              </a:rPr>
              <a:t>Pietro De Michele</a:t>
            </a:r>
          </a:p>
        </p:txBody>
      </p:sp>
      <p:sp>
        <p:nvSpPr>
          <p:cNvPr id="5" name="Titolo 2">
            <a:extLst>
              <a:ext uri="{FF2B5EF4-FFF2-40B4-BE49-F238E27FC236}">
                <a16:creationId xmlns:a16="http://schemas.microsoft.com/office/drawing/2014/main" id="{4AE95DCB-72BD-47B6-A4F6-31DA1CB27202}"/>
              </a:ext>
            </a:extLst>
          </p:cNvPr>
          <p:cNvSpPr txBox="1">
            <a:spLocks/>
          </p:cNvSpPr>
          <p:nvPr/>
        </p:nvSpPr>
        <p:spPr>
          <a:xfrm>
            <a:off x="838200" y="2140400"/>
            <a:ext cx="10515600" cy="2560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 dirty="0">
                <a:solidFill>
                  <a:schemeClr val="bg1"/>
                </a:solidFill>
                <a:latin typeface="PlayfairDisplay-Bold"/>
              </a:rPr>
              <a:t>La Pista di controllo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77D0AC1-FE01-4092-AAB4-6E9991A893AE}"/>
              </a:ext>
            </a:extLst>
          </p:cNvPr>
          <p:cNvSpPr txBox="1"/>
          <p:nvPr/>
        </p:nvSpPr>
        <p:spPr>
          <a:xfrm>
            <a:off x="464496" y="3538552"/>
            <a:ext cx="406556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Programmazione 2007/2013: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err="1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All</a:t>
            </a:r>
            <a:r>
              <a:rPr lang="it-IT" sz="2400" dirty="0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. n. 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err="1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All</a:t>
            </a:r>
            <a:r>
              <a:rPr lang="it-IT" sz="2400" dirty="0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. n. 1 bis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F838705-6994-4E35-A2FE-B11178D980BA}"/>
              </a:ext>
            </a:extLst>
          </p:cNvPr>
          <p:cNvSpPr txBox="1"/>
          <p:nvPr/>
        </p:nvSpPr>
        <p:spPr>
          <a:xfrm>
            <a:off x="5455945" y="3479227"/>
            <a:ext cx="428367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Programmazione 2014/2020: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err="1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All</a:t>
            </a:r>
            <a:r>
              <a:rPr lang="it-IT" sz="2400" dirty="0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. n. 12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err="1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All</a:t>
            </a:r>
            <a:r>
              <a:rPr lang="it-IT" sz="2400" dirty="0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. n. 13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FB3ADBF-486A-46D9-AC77-FB4DCF61F6D3}"/>
              </a:ext>
            </a:extLst>
          </p:cNvPr>
          <p:cNvSpPr txBox="1"/>
          <p:nvPr/>
        </p:nvSpPr>
        <p:spPr>
          <a:xfrm>
            <a:off x="464497" y="1293626"/>
            <a:ext cx="1126300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E’ composta da: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«dichiarazione»</a:t>
            </a:r>
            <a:r>
              <a:rPr lang="it-IT" sz="2400" dirty="0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, resa dal </a:t>
            </a:r>
            <a:r>
              <a:rPr lang="it-IT" sz="2400" dirty="0" err="1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RdL</a:t>
            </a:r>
            <a:r>
              <a:rPr lang="it-IT" sz="2400" dirty="0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/RUA, con la quale si indica, in modo cumulativo e analitico, l’ammontare della spesa che si propone di inserire in certificazione (word);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tabella riepilogativa</a:t>
            </a:r>
            <a:r>
              <a:rPr lang="it-IT" sz="2400" dirty="0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, che riporta in maniera analitica, tutti progetti inseriti nell’Attestazione di spesa (</a:t>
            </a:r>
            <a:r>
              <a:rPr lang="it-IT" sz="2400" dirty="0" err="1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xls</a:t>
            </a:r>
            <a:r>
              <a:rPr lang="it-IT" sz="2400" dirty="0">
                <a:solidFill>
                  <a:schemeClr val="tx2"/>
                </a:solidFill>
                <a:latin typeface="PlayfairDisplay-Regular"/>
                <a:ea typeface="+mj-ea"/>
                <a:cs typeface="+mj-cs"/>
              </a:rPr>
              <a:t>).</a:t>
            </a:r>
          </a:p>
        </p:txBody>
      </p:sp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B45AC2FC-4B59-4165-AE46-B8C0D129E3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44" y="57937"/>
            <a:ext cx="548155" cy="698711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35EE67F9-E65E-4282-92E3-5693AA6273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14" y="219564"/>
            <a:ext cx="1454976" cy="375456"/>
          </a:xfrm>
          <a:prstGeom prst="rect">
            <a:avLst/>
          </a:prstGeom>
        </p:spPr>
      </p:pic>
      <p:pic>
        <p:nvPicPr>
          <p:cNvPr id="11" name="Picture 2" descr="Il Formez è fondamentale per il Sud. Ma il suo futuro è avvolto nel mistero  - Secolo d'Italia">
            <a:extLst>
              <a:ext uri="{FF2B5EF4-FFF2-40B4-BE49-F238E27FC236}">
                <a16:creationId xmlns:a16="http://schemas.microsoft.com/office/drawing/2014/main" id="{2671F0A3-F501-4BB0-AAEA-F69C9026A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436" y="6168167"/>
            <a:ext cx="901094" cy="37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26821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Personalizzato 10">
      <a:dk1>
        <a:srgbClr val="FFFFFF"/>
      </a:dk1>
      <a:lt1>
        <a:srgbClr val="FFFFFF"/>
      </a:lt1>
      <a:dk2>
        <a:srgbClr val="44546A"/>
      </a:dk2>
      <a:lt2>
        <a:srgbClr val="E7E6E6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563C1"/>
      </a:hlink>
      <a:folHlink>
        <a:srgbClr val="954F72"/>
      </a:folHlink>
    </a:clrScheme>
    <a:fontScheme name="Personalizzato 2">
      <a:majorFont>
        <a:latin typeface="Playfair Display SemiBold"/>
        <a:ea typeface=""/>
        <a:cs typeface=""/>
      </a:majorFont>
      <a:minorFont>
        <a:latin typeface="Playfair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chema copertin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637</TotalTime>
  <Words>986</Words>
  <Application>Microsoft Office PowerPoint</Application>
  <PresentationFormat>Widescreen</PresentationFormat>
  <Paragraphs>201</Paragraphs>
  <Slides>26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11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26</vt:i4>
      </vt:variant>
    </vt:vector>
  </HeadingPairs>
  <TitlesOfParts>
    <vt:vector size="39" baseType="lpstr">
      <vt:lpstr>Arial</vt:lpstr>
      <vt:lpstr>Calibri</vt:lpstr>
      <vt:lpstr>Calibri Light</vt:lpstr>
      <vt:lpstr>Playfair Display</vt:lpstr>
      <vt:lpstr>Playfair Display ExtraBold</vt:lpstr>
      <vt:lpstr>Playfair Display Medium</vt:lpstr>
      <vt:lpstr>Playfair Display SemiBold</vt:lpstr>
      <vt:lpstr>PlayfairDisplay-Bold</vt:lpstr>
      <vt:lpstr>PlayfairDisplay-Regular</vt:lpstr>
      <vt:lpstr>Titillium Web</vt:lpstr>
      <vt:lpstr>Wingdings</vt:lpstr>
      <vt:lpstr>Tema di Office</vt:lpstr>
      <vt:lpstr>Schema copertina</vt:lpstr>
      <vt:lpstr>Presentazione standard di PowerPoint</vt:lpstr>
      <vt:lpstr>Indice</vt:lpstr>
      <vt:lpstr>La Pista di controllo</vt:lpstr>
      <vt:lpstr>La Pista di controllo</vt:lpstr>
      <vt:lpstr>La Pista di controllo</vt:lpstr>
      <vt:lpstr>La Pista di controllo 2014/2020</vt:lpstr>
      <vt:lpstr>La Pista di controllo 2014/2020</vt:lpstr>
      <vt:lpstr>L’Attestazione di Spesa</vt:lpstr>
      <vt:lpstr>L’Attestazione di Spesa</vt:lpstr>
      <vt:lpstr>L’Attestazione di Spesa</vt:lpstr>
      <vt:lpstr>L’Attestazione di Spesa</vt:lpstr>
      <vt:lpstr>L’Attestazione di Spesa</vt:lpstr>
      <vt:lpstr>La Pista di controllo</vt:lpstr>
      <vt:lpstr>La Pista di controllo</vt:lpstr>
      <vt:lpstr>L’Attestazione di Spesa</vt:lpstr>
      <vt:lpstr>L’Attestazione di Spesa</vt:lpstr>
      <vt:lpstr>L’Attestazione di Spesa</vt:lpstr>
      <vt:lpstr>L’Attestazione di Spesa</vt:lpstr>
      <vt:lpstr>L’Attestazione di Spesa</vt:lpstr>
      <vt:lpstr>La rilevanza del monitoraggio ai fini della certificazione della spesa</vt:lpstr>
      <vt:lpstr>La rilevanza del monitoraggio ai fini della certificazione della spesa</vt:lpstr>
      <vt:lpstr>La rilevanza del monitoraggio ai fini della certificazione della spesa</vt:lpstr>
      <vt:lpstr>La rilevanza del monitoraggio ai fini della certificazione della spesa</vt:lpstr>
      <vt:lpstr>L’Attestazione di Spesa</vt:lpstr>
      <vt:lpstr>Documentazione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Francesco Di Meo</dc:creator>
  <cp:lastModifiedBy>Pietro De Michele</cp:lastModifiedBy>
  <cp:revision>44</cp:revision>
  <cp:lastPrinted>2022-04-06T07:50:13Z</cp:lastPrinted>
  <dcterms:created xsi:type="dcterms:W3CDTF">2022-03-25T08:59:58Z</dcterms:created>
  <dcterms:modified xsi:type="dcterms:W3CDTF">2022-04-13T04:51:42Z</dcterms:modified>
</cp:coreProperties>
</file>