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3" r:id="rId4"/>
    <p:sldId id="264" r:id="rId5"/>
    <p:sldId id="287" r:id="rId6"/>
    <p:sldId id="270" r:id="rId7"/>
    <p:sldId id="271" r:id="rId8"/>
    <p:sldId id="272" r:id="rId9"/>
    <p:sldId id="267" r:id="rId10"/>
    <p:sldId id="268" r:id="rId11"/>
    <p:sldId id="275" r:id="rId12"/>
    <p:sldId id="276" r:id="rId13"/>
    <p:sldId id="282" r:id="rId14"/>
    <p:sldId id="265" r:id="rId15"/>
    <p:sldId id="266" r:id="rId16"/>
    <p:sldId id="284" r:id="rId17"/>
    <p:sldId id="283" r:id="rId18"/>
    <p:sldId id="285" r:id="rId19"/>
    <p:sldId id="286" r:id="rId20"/>
    <p:sldId id="295" r:id="rId21"/>
    <p:sldId id="294" r:id="rId22"/>
    <p:sldId id="291" r:id="rId23"/>
    <p:sldId id="292" r:id="rId24"/>
    <p:sldId id="293" r:id="rId25"/>
    <p:sldId id="281" r:id="rId26"/>
    <p:sldId id="289" r:id="rId27"/>
    <p:sldId id="279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EC689-7AA5-4184-8D23-3A8F8F210C0C}" v="1" dt="2022-04-11T08:40:10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5033" autoAdjust="0"/>
  </p:normalViewPr>
  <p:slideViewPr>
    <p:cSldViewPr snapToGrid="0" showGuides="1">
      <p:cViewPr varScale="1">
        <p:scale>
          <a:sx n="82" d="100"/>
          <a:sy n="82" d="100"/>
        </p:scale>
        <p:origin x="53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osaria Russo" userId="7cb69a43-dd13-430a-9317-3fdd3fabb146" providerId="ADAL" clId="{A69EC689-7AA5-4184-8D23-3A8F8F210C0C}"/>
    <pc:docChg chg="custSel delSld modSld">
      <pc:chgData name="Maria Rosaria Russo" userId="7cb69a43-dd13-430a-9317-3fdd3fabb146" providerId="ADAL" clId="{A69EC689-7AA5-4184-8D23-3A8F8F210C0C}" dt="2022-04-11T08:46:33.373" v="103" actId="14100"/>
      <pc:docMkLst>
        <pc:docMk/>
      </pc:docMkLst>
      <pc:sldChg chg="modSp mod">
        <pc:chgData name="Maria Rosaria Russo" userId="7cb69a43-dd13-430a-9317-3fdd3fabb146" providerId="ADAL" clId="{A69EC689-7AA5-4184-8D23-3A8F8F210C0C}" dt="2022-04-11T08:46:33.373" v="103" actId="14100"/>
        <pc:sldMkLst>
          <pc:docMk/>
          <pc:sldMk cId="1684349894" sldId="257"/>
        </pc:sldMkLst>
        <pc:spChg chg="mod">
          <ac:chgData name="Maria Rosaria Russo" userId="7cb69a43-dd13-430a-9317-3fdd3fabb146" providerId="ADAL" clId="{A69EC689-7AA5-4184-8D23-3A8F8F210C0C}" dt="2022-04-11T08:46:33.373" v="103" actId="14100"/>
          <ac:spMkLst>
            <pc:docMk/>
            <pc:sldMk cId="1684349894" sldId="257"/>
            <ac:spMk id="14" creationId="{1337131D-FE53-49AE-A8FA-C6537D66F82C}"/>
          </ac:spMkLst>
        </pc:spChg>
      </pc:sldChg>
      <pc:sldChg chg="modSp mod">
        <pc:chgData name="Maria Rosaria Russo" userId="7cb69a43-dd13-430a-9317-3fdd3fabb146" providerId="ADAL" clId="{A69EC689-7AA5-4184-8D23-3A8F8F210C0C}" dt="2022-04-11T08:40:27.591" v="52" actId="6549"/>
        <pc:sldMkLst>
          <pc:docMk/>
          <pc:sldMk cId="336960636" sldId="267"/>
        </pc:sldMkLst>
        <pc:spChg chg="mod">
          <ac:chgData name="Maria Rosaria Russo" userId="7cb69a43-dd13-430a-9317-3fdd3fabb146" providerId="ADAL" clId="{A69EC689-7AA5-4184-8D23-3A8F8F210C0C}" dt="2022-04-11T08:40:27.591" v="52" actId="6549"/>
          <ac:spMkLst>
            <pc:docMk/>
            <pc:sldMk cId="336960636" sldId="267"/>
            <ac:spMk id="6" creationId="{877D0AC1-FE01-4092-AAB4-6E9991A893AE}"/>
          </ac:spMkLst>
        </pc:spChg>
      </pc:sldChg>
      <pc:sldChg chg="modSp mod">
        <pc:chgData name="Maria Rosaria Russo" userId="7cb69a43-dd13-430a-9317-3fdd3fabb146" providerId="ADAL" clId="{A69EC689-7AA5-4184-8D23-3A8F8F210C0C}" dt="2022-04-11T08:42:18.108" v="75" actId="1076"/>
        <pc:sldMkLst>
          <pc:docMk/>
          <pc:sldMk cId="2092682113" sldId="268"/>
        </pc:sldMkLst>
        <pc:spChg chg="mod">
          <ac:chgData name="Maria Rosaria Russo" userId="7cb69a43-dd13-430a-9317-3fdd3fabb146" providerId="ADAL" clId="{A69EC689-7AA5-4184-8D23-3A8F8F210C0C}" dt="2022-04-11T08:42:10.898" v="73" actId="14100"/>
          <ac:spMkLst>
            <pc:docMk/>
            <pc:sldMk cId="2092682113" sldId="268"/>
            <ac:spMk id="6" creationId="{877D0AC1-FE01-4092-AAB4-6E9991A893AE}"/>
          </ac:spMkLst>
        </pc:spChg>
        <pc:spChg chg="mod">
          <ac:chgData name="Maria Rosaria Russo" userId="7cb69a43-dd13-430a-9317-3fdd3fabb146" providerId="ADAL" clId="{A69EC689-7AA5-4184-8D23-3A8F8F210C0C}" dt="2022-04-11T08:42:18.108" v="75" actId="1076"/>
          <ac:spMkLst>
            <pc:docMk/>
            <pc:sldMk cId="2092682113" sldId="268"/>
            <ac:spMk id="7" creationId="{DF838705-6994-4E35-A2FE-B11178D980BA}"/>
          </ac:spMkLst>
        </pc:spChg>
        <pc:spChg chg="mod">
          <ac:chgData name="Maria Rosaria Russo" userId="7cb69a43-dd13-430a-9317-3fdd3fabb146" providerId="ADAL" clId="{A69EC689-7AA5-4184-8D23-3A8F8F210C0C}" dt="2022-04-11T08:41:51.244" v="72" actId="20577"/>
          <ac:spMkLst>
            <pc:docMk/>
            <pc:sldMk cId="2092682113" sldId="268"/>
            <ac:spMk id="8" creationId="{8FB3ADBF-486A-46D9-AC77-FB4DCF61F6D3}"/>
          </ac:spMkLst>
        </pc:spChg>
      </pc:sldChg>
      <pc:sldChg chg="modSp mod">
        <pc:chgData name="Maria Rosaria Russo" userId="7cb69a43-dd13-430a-9317-3fdd3fabb146" providerId="ADAL" clId="{A69EC689-7AA5-4184-8D23-3A8F8F210C0C}" dt="2022-04-11T08:45:53.598" v="99" actId="20577"/>
        <pc:sldMkLst>
          <pc:docMk/>
          <pc:sldMk cId="2563165692" sldId="279"/>
        </pc:sldMkLst>
        <pc:spChg chg="mod">
          <ac:chgData name="Maria Rosaria Russo" userId="7cb69a43-dd13-430a-9317-3fdd3fabb146" providerId="ADAL" clId="{A69EC689-7AA5-4184-8D23-3A8F8F210C0C}" dt="2022-04-11T08:45:53.598" v="99" actId="20577"/>
          <ac:spMkLst>
            <pc:docMk/>
            <pc:sldMk cId="2563165692" sldId="279"/>
            <ac:spMk id="14" creationId="{1337131D-FE53-49AE-A8FA-C6537D66F82C}"/>
          </ac:spMkLst>
        </pc:spChg>
      </pc:sldChg>
      <pc:sldChg chg="del">
        <pc:chgData name="Maria Rosaria Russo" userId="7cb69a43-dd13-430a-9317-3fdd3fabb146" providerId="ADAL" clId="{A69EC689-7AA5-4184-8D23-3A8F8F210C0C}" dt="2022-04-11T08:44:20.311" v="76" actId="47"/>
        <pc:sldMkLst>
          <pc:docMk/>
          <pc:sldMk cId="1483174832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0F0DA-0A4F-4E36-AF46-877432C3701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A67E004-9FE7-4328-B760-B2C7160084A4}">
      <dgm:prSet phldrT="[Testo]" custT="1"/>
      <dgm:spPr/>
      <dgm:t>
        <a:bodyPr/>
        <a:lstStyle/>
        <a:p>
          <a:r>
            <a:rPr lang="it-IT" sz="32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Scheda anagrafica</a:t>
          </a:r>
          <a:endParaRPr lang="it-IT" sz="3200" dirty="0">
            <a:solidFill>
              <a:schemeClr val="tx2"/>
            </a:solidFill>
          </a:endParaRPr>
        </a:p>
      </dgm:t>
    </dgm:pt>
    <dgm:pt modelId="{94C0EDAB-307E-431B-AE69-490586523BFF}" type="parTrans" cxnId="{FCEBE9BF-5443-4349-BA2B-788FA4538242}">
      <dgm:prSet/>
      <dgm:spPr/>
      <dgm:t>
        <a:bodyPr/>
        <a:lstStyle/>
        <a:p>
          <a:endParaRPr lang="it-IT"/>
        </a:p>
      </dgm:t>
    </dgm:pt>
    <dgm:pt modelId="{AE73DCAD-82CC-40F5-98A2-E00551F38797}" type="sibTrans" cxnId="{FCEBE9BF-5443-4349-BA2B-788FA4538242}">
      <dgm:prSet/>
      <dgm:spPr/>
      <dgm:t>
        <a:bodyPr/>
        <a:lstStyle/>
        <a:p>
          <a:endParaRPr lang="it-IT"/>
        </a:p>
      </dgm:t>
    </dgm:pt>
    <dgm:pt modelId="{8172D74D-6989-4C47-9272-BB619DFF23CF}">
      <dgm:prSet phldrT="[Testo]" custT="1"/>
      <dgm:spPr/>
      <dgm:t>
        <a:bodyPr/>
        <a:lstStyle/>
        <a:p>
          <a:r>
            <a:rPr lang="it-IT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Contiene i principali riferimenti finanziari, qualitativi ed organizzativi relativi al gruppo di operazioni e agli attori del processo (Codici relativi al progetto, titolo, </a:t>
          </a:r>
          <a:r>
            <a:rPr lang="it-IT" sz="1400" dirty="0" err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RdL</a:t>
          </a:r>
          <a:r>
            <a:rPr lang="it-IT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/RUA,  beneficiario, l’importo dei finanziamenti assegnati)</a:t>
          </a:r>
          <a:endParaRPr lang="it-IT" sz="1400" dirty="0">
            <a:solidFill>
              <a:schemeClr val="tx2"/>
            </a:solidFill>
          </a:endParaRPr>
        </a:p>
      </dgm:t>
    </dgm:pt>
    <dgm:pt modelId="{913E0CE5-4F3F-431A-BCE7-084A6EE90984}" type="parTrans" cxnId="{56E26F9B-F186-4E69-A18A-6BCE53D186FA}">
      <dgm:prSet/>
      <dgm:spPr/>
      <dgm:t>
        <a:bodyPr/>
        <a:lstStyle/>
        <a:p>
          <a:endParaRPr lang="it-IT"/>
        </a:p>
      </dgm:t>
    </dgm:pt>
    <dgm:pt modelId="{5B8D7140-15BE-486A-BE84-EEC41765CEF9}" type="sibTrans" cxnId="{56E26F9B-F186-4E69-A18A-6BCE53D186FA}">
      <dgm:prSet/>
      <dgm:spPr/>
      <dgm:t>
        <a:bodyPr/>
        <a:lstStyle/>
        <a:p>
          <a:endParaRPr lang="it-IT"/>
        </a:p>
      </dgm:t>
    </dgm:pt>
    <dgm:pt modelId="{5A9C7CE5-8C33-4577-8C3B-995710D9C5EA}">
      <dgm:prSet phldrT="[Testo]" custT="1"/>
      <dgm:spPr/>
      <dgm:t>
        <a:bodyPr/>
        <a:lstStyle/>
        <a:p>
          <a:r>
            <a:rPr lang="it-IT" sz="3200" i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Scheda finanziaria</a:t>
          </a:r>
          <a:endParaRPr lang="it-IT" sz="3200" dirty="0">
            <a:solidFill>
              <a:schemeClr val="tx2"/>
            </a:solidFill>
          </a:endParaRPr>
        </a:p>
      </dgm:t>
    </dgm:pt>
    <dgm:pt modelId="{5DDF8AB6-8225-4892-9BD3-37EE82D38FA1}" type="parTrans" cxnId="{AF6A74DB-B3A5-4542-AF39-FC5208339DC4}">
      <dgm:prSet/>
      <dgm:spPr/>
      <dgm:t>
        <a:bodyPr/>
        <a:lstStyle/>
        <a:p>
          <a:endParaRPr lang="it-IT"/>
        </a:p>
      </dgm:t>
    </dgm:pt>
    <dgm:pt modelId="{EED90502-7944-4505-BFC7-A2CE9145CE6E}" type="sibTrans" cxnId="{AF6A74DB-B3A5-4542-AF39-FC5208339DC4}">
      <dgm:prSet/>
      <dgm:spPr/>
      <dgm:t>
        <a:bodyPr/>
        <a:lstStyle/>
        <a:p>
          <a:endParaRPr lang="it-IT"/>
        </a:p>
      </dgm:t>
    </dgm:pt>
    <dgm:pt modelId="{3C867474-2B79-4449-8429-B0D4CC864376}">
      <dgm:prSet phldrT="[Testo]" custT="1"/>
      <dgm:spPr/>
      <dgm:t>
        <a:bodyPr/>
        <a:lstStyle/>
        <a:p>
          <a:r>
            <a:rPr lang="it-IT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Contiene tutti i riferimenti del circuito finanziario del progetto (documenti contabili, giustificativi, riferimenti alle attività di controllo ed attestazione delle spese).</a:t>
          </a:r>
          <a:endParaRPr lang="it-IT" sz="1400" dirty="0">
            <a:solidFill>
              <a:schemeClr val="tx2"/>
            </a:solidFill>
          </a:endParaRPr>
        </a:p>
      </dgm:t>
    </dgm:pt>
    <dgm:pt modelId="{B9F8D0EB-AC12-4C0F-8939-693ECE689212}" type="parTrans" cxnId="{4AB520B3-C1DB-4706-859F-DFE997BC1C2E}">
      <dgm:prSet/>
      <dgm:spPr/>
      <dgm:t>
        <a:bodyPr/>
        <a:lstStyle/>
        <a:p>
          <a:endParaRPr lang="it-IT"/>
        </a:p>
      </dgm:t>
    </dgm:pt>
    <dgm:pt modelId="{4410C7E0-34A2-421D-A3FA-95B115C5EAF0}" type="sibTrans" cxnId="{4AB520B3-C1DB-4706-859F-DFE997BC1C2E}">
      <dgm:prSet/>
      <dgm:spPr/>
      <dgm:t>
        <a:bodyPr/>
        <a:lstStyle/>
        <a:p>
          <a:endParaRPr lang="it-IT"/>
        </a:p>
      </dgm:t>
    </dgm:pt>
    <dgm:pt modelId="{7D8CE402-E629-44B7-95BE-BBE920133B4F}" type="pres">
      <dgm:prSet presAssocID="{C710F0DA-0A4F-4E36-AF46-877432C37015}" presName="Name0" presStyleCnt="0">
        <dgm:presLayoutVars>
          <dgm:dir/>
          <dgm:animLvl val="lvl"/>
          <dgm:resizeHandles val="exact"/>
        </dgm:presLayoutVars>
      </dgm:prSet>
      <dgm:spPr/>
    </dgm:pt>
    <dgm:pt modelId="{E1F7B58D-D65C-4E7A-AD0F-2A95A5CA4EC9}" type="pres">
      <dgm:prSet presAssocID="{2A67E004-9FE7-4328-B760-B2C7160084A4}" presName="vertFlow" presStyleCnt="0"/>
      <dgm:spPr/>
    </dgm:pt>
    <dgm:pt modelId="{A6828127-C2CE-44E0-B3F7-0444A99E4C1E}" type="pres">
      <dgm:prSet presAssocID="{2A67E004-9FE7-4328-B760-B2C7160084A4}" presName="header" presStyleLbl="node1" presStyleIdx="0" presStyleCnt="2" custScaleY="53655"/>
      <dgm:spPr/>
    </dgm:pt>
    <dgm:pt modelId="{2AF423FA-5EDD-490E-B168-768486A96B65}" type="pres">
      <dgm:prSet presAssocID="{913E0CE5-4F3F-431A-BCE7-084A6EE90984}" presName="parTrans" presStyleLbl="sibTrans2D1" presStyleIdx="0" presStyleCnt="2"/>
      <dgm:spPr/>
    </dgm:pt>
    <dgm:pt modelId="{8AFA2594-D13F-4EBE-8931-DFD0404A1E1F}" type="pres">
      <dgm:prSet presAssocID="{8172D74D-6989-4C47-9272-BB619DFF23CF}" presName="child" presStyleLbl="alignAccFollowNode1" presStyleIdx="0" presStyleCnt="2" custScaleY="216531">
        <dgm:presLayoutVars>
          <dgm:chMax val="0"/>
          <dgm:bulletEnabled val="1"/>
        </dgm:presLayoutVars>
      </dgm:prSet>
      <dgm:spPr/>
    </dgm:pt>
    <dgm:pt modelId="{68DA4881-4A35-4E74-BFF2-1BC6EDC5D8C9}" type="pres">
      <dgm:prSet presAssocID="{2A67E004-9FE7-4328-B760-B2C7160084A4}" presName="hSp" presStyleCnt="0"/>
      <dgm:spPr/>
    </dgm:pt>
    <dgm:pt modelId="{2E255477-B456-4F64-8C1F-D1583C852296}" type="pres">
      <dgm:prSet presAssocID="{5A9C7CE5-8C33-4577-8C3B-995710D9C5EA}" presName="vertFlow" presStyleCnt="0"/>
      <dgm:spPr/>
    </dgm:pt>
    <dgm:pt modelId="{5352D4C3-AEB8-463C-8E94-872EC271B3FF}" type="pres">
      <dgm:prSet presAssocID="{5A9C7CE5-8C33-4577-8C3B-995710D9C5EA}" presName="header" presStyleLbl="node1" presStyleIdx="1" presStyleCnt="2" custScaleY="55613"/>
      <dgm:spPr/>
    </dgm:pt>
    <dgm:pt modelId="{C2DD9B01-7078-4E6A-B72D-6B5E8B114D61}" type="pres">
      <dgm:prSet presAssocID="{B9F8D0EB-AC12-4C0F-8939-693ECE689212}" presName="parTrans" presStyleLbl="sibTrans2D1" presStyleIdx="1" presStyleCnt="2"/>
      <dgm:spPr/>
    </dgm:pt>
    <dgm:pt modelId="{84B457CC-3C8A-468A-A949-F1AFECB4C76D}" type="pres">
      <dgm:prSet presAssocID="{3C867474-2B79-4449-8429-B0D4CC864376}" presName="child" presStyleLbl="alignAccFollowNode1" presStyleIdx="1" presStyleCnt="2" custScaleY="206756">
        <dgm:presLayoutVars>
          <dgm:chMax val="0"/>
          <dgm:bulletEnabled val="1"/>
        </dgm:presLayoutVars>
      </dgm:prSet>
      <dgm:spPr/>
    </dgm:pt>
  </dgm:ptLst>
  <dgm:cxnLst>
    <dgm:cxn modelId="{6DCE5C1A-E9EF-46B3-879B-D8DABB399AEC}" type="presOf" srcId="{3C867474-2B79-4449-8429-B0D4CC864376}" destId="{84B457CC-3C8A-468A-A949-F1AFECB4C76D}" srcOrd="0" destOrd="0" presId="urn:microsoft.com/office/officeart/2005/8/layout/lProcess1"/>
    <dgm:cxn modelId="{EBA1BD2F-C3EC-427A-BAA3-5407A9063B70}" type="presOf" srcId="{C710F0DA-0A4F-4E36-AF46-877432C37015}" destId="{7D8CE402-E629-44B7-95BE-BBE920133B4F}" srcOrd="0" destOrd="0" presId="urn:microsoft.com/office/officeart/2005/8/layout/lProcess1"/>
    <dgm:cxn modelId="{D8E95030-C5E9-4340-9E23-2EF9100E3376}" type="presOf" srcId="{5A9C7CE5-8C33-4577-8C3B-995710D9C5EA}" destId="{5352D4C3-AEB8-463C-8E94-872EC271B3FF}" srcOrd="0" destOrd="0" presId="urn:microsoft.com/office/officeart/2005/8/layout/lProcess1"/>
    <dgm:cxn modelId="{BADDAE40-A975-4E8D-92A9-A63A511A5B80}" type="presOf" srcId="{913E0CE5-4F3F-431A-BCE7-084A6EE90984}" destId="{2AF423FA-5EDD-490E-B168-768486A96B65}" srcOrd="0" destOrd="0" presId="urn:microsoft.com/office/officeart/2005/8/layout/lProcess1"/>
    <dgm:cxn modelId="{B83EDD66-5C70-4391-9661-BB359A7337C6}" type="presOf" srcId="{8172D74D-6989-4C47-9272-BB619DFF23CF}" destId="{8AFA2594-D13F-4EBE-8931-DFD0404A1E1F}" srcOrd="0" destOrd="0" presId="urn:microsoft.com/office/officeart/2005/8/layout/lProcess1"/>
    <dgm:cxn modelId="{32931B4B-F538-4AA9-A233-A0B95993C5C0}" type="presOf" srcId="{2A67E004-9FE7-4328-B760-B2C7160084A4}" destId="{A6828127-C2CE-44E0-B3F7-0444A99E4C1E}" srcOrd="0" destOrd="0" presId="urn:microsoft.com/office/officeart/2005/8/layout/lProcess1"/>
    <dgm:cxn modelId="{56E26F9B-F186-4E69-A18A-6BCE53D186FA}" srcId="{2A67E004-9FE7-4328-B760-B2C7160084A4}" destId="{8172D74D-6989-4C47-9272-BB619DFF23CF}" srcOrd="0" destOrd="0" parTransId="{913E0CE5-4F3F-431A-BCE7-084A6EE90984}" sibTransId="{5B8D7140-15BE-486A-BE84-EEC41765CEF9}"/>
    <dgm:cxn modelId="{4AB520B3-C1DB-4706-859F-DFE997BC1C2E}" srcId="{5A9C7CE5-8C33-4577-8C3B-995710D9C5EA}" destId="{3C867474-2B79-4449-8429-B0D4CC864376}" srcOrd="0" destOrd="0" parTransId="{B9F8D0EB-AC12-4C0F-8939-693ECE689212}" sibTransId="{4410C7E0-34A2-421D-A3FA-95B115C5EAF0}"/>
    <dgm:cxn modelId="{FCEBE9BF-5443-4349-BA2B-788FA4538242}" srcId="{C710F0DA-0A4F-4E36-AF46-877432C37015}" destId="{2A67E004-9FE7-4328-B760-B2C7160084A4}" srcOrd="0" destOrd="0" parTransId="{94C0EDAB-307E-431B-AE69-490586523BFF}" sibTransId="{AE73DCAD-82CC-40F5-98A2-E00551F38797}"/>
    <dgm:cxn modelId="{9E7898CD-1C4F-4566-95F6-D31EF76109FE}" type="presOf" srcId="{B9F8D0EB-AC12-4C0F-8939-693ECE689212}" destId="{C2DD9B01-7078-4E6A-B72D-6B5E8B114D61}" srcOrd="0" destOrd="0" presId="urn:microsoft.com/office/officeart/2005/8/layout/lProcess1"/>
    <dgm:cxn modelId="{AF6A74DB-B3A5-4542-AF39-FC5208339DC4}" srcId="{C710F0DA-0A4F-4E36-AF46-877432C37015}" destId="{5A9C7CE5-8C33-4577-8C3B-995710D9C5EA}" srcOrd="1" destOrd="0" parTransId="{5DDF8AB6-8225-4892-9BD3-37EE82D38FA1}" sibTransId="{EED90502-7944-4505-BFC7-A2CE9145CE6E}"/>
    <dgm:cxn modelId="{191C21B4-4A79-4E3B-88EF-186318FC599C}" type="presParOf" srcId="{7D8CE402-E629-44B7-95BE-BBE920133B4F}" destId="{E1F7B58D-D65C-4E7A-AD0F-2A95A5CA4EC9}" srcOrd="0" destOrd="0" presId="urn:microsoft.com/office/officeart/2005/8/layout/lProcess1"/>
    <dgm:cxn modelId="{5044C3D2-9705-4014-AE18-C2569AF8DD98}" type="presParOf" srcId="{E1F7B58D-D65C-4E7A-AD0F-2A95A5CA4EC9}" destId="{A6828127-C2CE-44E0-B3F7-0444A99E4C1E}" srcOrd="0" destOrd="0" presId="urn:microsoft.com/office/officeart/2005/8/layout/lProcess1"/>
    <dgm:cxn modelId="{5FAF72B5-E87E-4139-AD8F-3166589A3A14}" type="presParOf" srcId="{E1F7B58D-D65C-4E7A-AD0F-2A95A5CA4EC9}" destId="{2AF423FA-5EDD-490E-B168-768486A96B65}" srcOrd="1" destOrd="0" presId="urn:microsoft.com/office/officeart/2005/8/layout/lProcess1"/>
    <dgm:cxn modelId="{0FF6E181-F368-4163-AE9B-6EBF38227D2C}" type="presParOf" srcId="{E1F7B58D-D65C-4E7A-AD0F-2A95A5CA4EC9}" destId="{8AFA2594-D13F-4EBE-8931-DFD0404A1E1F}" srcOrd="2" destOrd="0" presId="urn:microsoft.com/office/officeart/2005/8/layout/lProcess1"/>
    <dgm:cxn modelId="{BE22C39A-1780-4A9A-AE1B-FD9071F454E6}" type="presParOf" srcId="{7D8CE402-E629-44B7-95BE-BBE920133B4F}" destId="{68DA4881-4A35-4E74-BFF2-1BC6EDC5D8C9}" srcOrd="1" destOrd="0" presId="urn:microsoft.com/office/officeart/2005/8/layout/lProcess1"/>
    <dgm:cxn modelId="{495992BC-61A3-4B83-B89E-A863AE9F6137}" type="presParOf" srcId="{7D8CE402-E629-44B7-95BE-BBE920133B4F}" destId="{2E255477-B456-4F64-8C1F-D1583C852296}" srcOrd="2" destOrd="0" presId="urn:microsoft.com/office/officeart/2005/8/layout/lProcess1"/>
    <dgm:cxn modelId="{CAD0A628-86E9-4775-AA17-2740878991FB}" type="presParOf" srcId="{2E255477-B456-4F64-8C1F-D1583C852296}" destId="{5352D4C3-AEB8-463C-8E94-872EC271B3FF}" srcOrd="0" destOrd="0" presId="urn:microsoft.com/office/officeart/2005/8/layout/lProcess1"/>
    <dgm:cxn modelId="{81357DC4-BA79-4AE0-A2C7-BD24E44679EC}" type="presParOf" srcId="{2E255477-B456-4F64-8C1F-D1583C852296}" destId="{C2DD9B01-7078-4E6A-B72D-6B5E8B114D61}" srcOrd="1" destOrd="0" presId="urn:microsoft.com/office/officeart/2005/8/layout/lProcess1"/>
    <dgm:cxn modelId="{589791D3-CA89-463C-B332-2FB3B6BFB0C0}" type="presParOf" srcId="{2E255477-B456-4F64-8C1F-D1583C852296}" destId="{84B457CC-3C8A-468A-A949-F1AFECB4C76D}" srcOrd="2" destOrd="0" presId="urn:microsoft.com/office/officeart/2005/8/layout/lProcess1"/>
  </dgm:cxnLst>
  <dgm:bg>
    <a:solidFill>
      <a:srgbClr val="00B0F0"/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28127-C2CE-44E0-B3F7-0444A99E4C1E}">
      <dsp:nvSpPr>
        <dsp:cNvPr id="0" name=""/>
        <dsp:cNvSpPr/>
      </dsp:nvSpPr>
      <dsp:spPr>
        <a:xfrm>
          <a:off x="1111" y="539097"/>
          <a:ext cx="3781266" cy="507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i="1" kern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Scheda anagrafica</a:t>
          </a:r>
          <a:endParaRPr lang="it-IT" sz="3200" kern="1200" dirty="0">
            <a:solidFill>
              <a:schemeClr val="tx2"/>
            </a:solidFill>
          </a:endParaRPr>
        </a:p>
      </dsp:txBody>
      <dsp:txXfrm>
        <a:off x="15967" y="553953"/>
        <a:ext cx="3751554" cy="477497"/>
      </dsp:txXfrm>
    </dsp:sp>
    <dsp:sp modelId="{2AF423FA-5EDD-490E-B168-768486A96B65}">
      <dsp:nvSpPr>
        <dsp:cNvPr id="0" name=""/>
        <dsp:cNvSpPr/>
      </dsp:nvSpPr>
      <dsp:spPr>
        <a:xfrm rot="5400000">
          <a:off x="1809029" y="1129022"/>
          <a:ext cx="165430" cy="1654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A2594-D13F-4EBE-8931-DFD0404A1E1F}">
      <dsp:nvSpPr>
        <dsp:cNvPr id="0" name=""/>
        <dsp:cNvSpPr/>
      </dsp:nvSpPr>
      <dsp:spPr>
        <a:xfrm>
          <a:off x="1111" y="1377168"/>
          <a:ext cx="3781266" cy="20469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Contiene i principali riferimenti finanziari, qualitativi ed organizzativi relativi al gruppo di operazioni e agli attori del processo (Codici relativi al progetto, titolo, </a:t>
          </a:r>
          <a:r>
            <a:rPr lang="it-IT" sz="1400" kern="1200" dirty="0" err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RdL</a:t>
          </a:r>
          <a:r>
            <a:rPr lang="it-IT" sz="1400" kern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/RUA,  beneficiario, l’importo dei finanziamenti assegnati)</a:t>
          </a:r>
          <a:endParaRPr lang="it-IT" sz="1400" kern="1200" dirty="0">
            <a:solidFill>
              <a:schemeClr val="tx2"/>
            </a:solidFill>
          </a:endParaRPr>
        </a:p>
      </dsp:txBody>
      <dsp:txXfrm>
        <a:off x="61063" y="1437120"/>
        <a:ext cx="3661362" cy="1926999"/>
      </dsp:txXfrm>
    </dsp:sp>
    <dsp:sp modelId="{5352D4C3-AEB8-463C-8E94-872EC271B3FF}">
      <dsp:nvSpPr>
        <dsp:cNvPr id="0" name=""/>
        <dsp:cNvSpPr/>
      </dsp:nvSpPr>
      <dsp:spPr>
        <a:xfrm>
          <a:off x="4311755" y="539097"/>
          <a:ext cx="3781266" cy="52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i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Scheda finanziaria</a:t>
          </a:r>
          <a:endParaRPr lang="it-IT" sz="3200" kern="1200" dirty="0">
            <a:solidFill>
              <a:schemeClr val="tx2"/>
            </a:solidFill>
          </a:endParaRPr>
        </a:p>
      </dsp:txBody>
      <dsp:txXfrm>
        <a:off x="4327153" y="554495"/>
        <a:ext cx="3750470" cy="494922"/>
      </dsp:txXfrm>
    </dsp:sp>
    <dsp:sp modelId="{C2DD9B01-7078-4E6A-B72D-6B5E8B114D61}">
      <dsp:nvSpPr>
        <dsp:cNvPr id="0" name=""/>
        <dsp:cNvSpPr/>
      </dsp:nvSpPr>
      <dsp:spPr>
        <a:xfrm rot="5400000">
          <a:off x="6119673" y="1147532"/>
          <a:ext cx="165430" cy="1654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457CC-3C8A-468A-A949-F1AFECB4C76D}">
      <dsp:nvSpPr>
        <dsp:cNvPr id="0" name=""/>
        <dsp:cNvSpPr/>
      </dsp:nvSpPr>
      <dsp:spPr>
        <a:xfrm>
          <a:off x="4311755" y="1395677"/>
          <a:ext cx="3781266" cy="19544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Contiene tutti i riferimenti del circuito finanziario del progetto (documenti contabili, giustificativi, riferimenti alle attività di controllo ed attestazione delle spese).</a:t>
          </a:r>
          <a:endParaRPr lang="it-IT" sz="1400" kern="1200" dirty="0">
            <a:solidFill>
              <a:schemeClr val="tx2"/>
            </a:solidFill>
          </a:endParaRPr>
        </a:p>
      </dsp:txBody>
      <dsp:txXfrm>
        <a:off x="4369000" y="1452922"/>
        <a:ext cx="3666776" cy="184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FAD57C-D9B8-4979-9ADA-006FB399E7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84C553-64E3-4E55-85B4-23512AFFE3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5F73-86D7-4232-B97C-0EE7513CF1B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2C07F0-1650-45EA-8100-CBCD1E50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F0C226-9F5A-4985-9375-C1E3732934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DBB2-EE3F-4C1F-A578-6E6484FB2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0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5:56.7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0,'17'1,"0"1,31 7,17 3,281-8,-190-6,623 2,-756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2T10:36:36.4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2,'122'-1,"132"3,-236 1,1 0,-1 1,24 9,35 8,-12-14,104-2,18 2,-47 9,-34-3,1-4,121-6,-202-6,-1-1,1-1,25-9,-28 7,0 0,0 2,1 1,24-1,362 7,-389-2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42.9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1,'64'0,"153"3,-163 0,-1 3,54 13,-62-10,0-2,61 1,93-9,-78-1,-90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49.3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3,'211'-2,"234"4,-399 1,0 2,-1 1,1 3,77 25,-74-20,1-2,1-3,75 5,-48-6,314 49,-352-51,0-3,65-1,-83-2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51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1,'614'0,"-588"0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52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2,'144'-1,"161"3,-173 10,20 2,-123-14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53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28,'172'-13,"-15"-1,187 14,-320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58.1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30,'1'-1,"-1"0,0 0,1 0,-1 0,0 0,1 0,-1 1,1-1,-1 0,1 0,0 0,-1 1,1-1,0 0,-1 1,1-1,0 1,0-1,-1 1,1-1,0 1,0-1,0 1,0 0,0 0,0-1,1 1,29-5,-29 4,101-5,107 7,-70 2,569-3,-683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7:59.36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0,'677'0,"-654"0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8:00.2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2,'137'-1,"199"7,-143 26,-113-16,12 8,-62-15,1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8:01.48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1,'777'0,"-752"0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5:59.1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71,'1154'0,"-1114"-3,0-2,-1-1,1-3,48-16,-60 17,-2 0,-3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2T10:36:46.9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43,'99'0,"107"-16,-77 5,186 9,-168 4,804-2,-795-10,-113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8:05.51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8:06.40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0:09.3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30,'0'-1,"0"0,0 0,1 0,-1 0,1 0,-1 0,1 0,-1 1,1-1,-1 0,1 0,0 0,-1 1,1-1,0 0,0 1,0-1,-1 1,1-1,0 1,0-1,0 1,0-1,0 1,0 0,0 0,2-1,32-4,-30 5,323-5,-180 7,565-2,-685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2T10:36:51.9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1,'1408'0,"-1381"1,0 1,-1 1,1 1,0 2,46 16,-37-9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6:01.3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80,'60'-1,"77"-13,-28 4,177 7,-156 5,-82-1,1 0,0-2,0-2,51-10,-46 6,0 1,0 4,75 4,-27 1,693-3,-755-2,58-10,24-2,-100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6:04.2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2,'237'-2,"265"5,-318 9,27 1,-51 3,-67-5,143 21,-219-29,24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5:06:14.9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0,'1292'0,"-1267"0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4:57.9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2,'125'-2,"137"5,-152 9,38 1,61 3,-120-9,114-4,-139-3,-37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2T10:36:42.1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2,'253'-2,"276"5,-320 9,130 2,244-15,-556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6:49.0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29,'0'-1,"0"0,1 0,-1 0,1-1,-1 1,1 0,0 0,-1 0,1 0,0 0,0 0,0 1,0-1,0 0,0 0,0 1,0-1,0 0,0 1,0-1,0 1,1-1,-1 1,0 0,0 0,0-1,3 1,39-5,-38 5,375-3,-196 5,-47-3,150 3,-272 0,0 0,-1 2,0-1,27 12,-15-5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04:56:59.0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56,'1315'0,"-1294"-2,0 0,-1-1,1-1,32-11,-30 7,1 2,46-6,-11 9,105 7,-66 15,-75-15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94C5-1223-48E3-A8E0-A02A8112A855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EBFB9-DC24-4780-86FE-643066349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9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BFB9-DC24-4780-86FE-64306634952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83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BFB9-DC24-4780-86FE-64306634952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82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BFB9-DC24-4780-86FE-64306634952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r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>
            <a:extLst>
              <a:ext uri="{FF2B5EF4-FFF2-40B4-BE49-F238E27FC236}">
                <a16:creationId xmlns:a16="http://schemas.microsoft.com/office/drawing/2014/main" id="{9402D2F9-0A76-4C7B-B505-DEC37727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0E3B0-0C58-4115-8C5B-166F730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129DFF-0891-47C0-AF21-601CD6812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6FA54C-FDAD-4A40-AAAE-D4FBEEB6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761411-3B56-4F27-A016-10E5011AF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D03E8A-7C12-4E4B-8FF1-A70ED098B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26A919-1522-43BD-8AB5-B008005D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330A3D-75FD-41EA-9643-0F2CA8A7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DFA2EF-5113-46BF-B39D-3384A99A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799DA-C7AE-4D8F-9F8D-2EB4D5AB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45BC9D-8741-4C48-A9C6-4CDC7AC8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CE22E5-2BC5-4219-BAD3-E044D88B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D7DB88-36FE-4340-95A7-1E8B67F7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97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716D9B-5B3D-4960-AEB6-F454020C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BDF868-D402-440C-A138-6399DFA0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C4ADC-D48E-44EE-82BD-114E250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1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05BB7-F8D6-41FB-AED9-F5038A7A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40C53-6925-46BC-A664-E335881F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0FD2B0-0839-4095-A871-DD31F466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24B7F1-F6E6-4368-9B25-1207071F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0254C2-BD42-4758-9F24-E40A1AF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2C3DD2-AD06-4930-8A9A-00A592C6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6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11363-3A72-4BD7-9704-990BFA02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4FDF35-93D5-4E4A-824E-8DC932FA3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43E82D-9B14-45EE-A8E8-1925666E8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D09665-D59C-4820-B126-FD74E05C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DA8A9E-35A5-43AC-9037-FE002BB5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610A94-3E93-4B38-ABF0-BD690A8D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81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99990-1D91-4901-97D0-2235CF40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CB83A7-162D-4174-8B88-FD2CEB09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4155D-116C-4FDB-A395-EAFB267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BB91BA-A223-496F-B10A-27BC74FE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E342FC-3FB1-4D6D-909E-39A8B52A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2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C97C6B4-7F5E-42E7-ACCE-372A5D83E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10B2FE-391B-4064-9719-185DAFB3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208926-054C-4B92-961B-7879DBAD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E0705-856D-4104-9C92-1E33A00F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10456-0841-4EAC-941E-3F603D80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2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ro Diapositiva tes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34057FB2-ADC6-4958-8C13-F141BD85AD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2975" y="1484374"/>
            <a:ext cx="9144000" cy="47913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it-IT" dirty="0">
                <a:solidFill>
                  <a:srgbClr val="0070C0"/>
                </a:solidFill>
                <a:latin typeface="Playfair Display Medium" pitchFamily="2" charset="0"/>
              </a:rPr>
              <a:t>Sottotitolo diapositiva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F7B652D-27EC-4402-8D6D-D5D4D87E1204}"/>
              </a:ext>
            </a:extLst>
          </p:cNvPr>
          <p:cNvSpPr txBox="1">
            <a:spLocks/>
          </p:cNvSpPr>
          <p:nvPr userDrawn="1"/>
        </p:nvSpPr>
        <p:spPr>
          <a:xfrm>
            <a:off x="1523999" y="3055465"/>
            <a:ext cx="9195707" cy="708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latin typeface="Playfair Display Medium" pitchFamily="2" charset="0"/>
              </a:rPr>
              <a:t>Inserire qui il testo cercando di non scendere al di sotto dei 12 punti per consentire la massima leggibilità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EBB45C-8200-4CEF-B99F-8D23C4E5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17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91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ro Diapositiva tes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34057FB2-ADC6-4958-8C13-F141BD85AD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2975" y="1484374"/>
            <a:ext cx="9144000" cy="47913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it-IT" dirty="0">
                <a:solidFill>
                  <a:srgbClr val="0070C0"/>
                </a:solidFill>
                <a:latin typeface="Playfair Display Medium" pitchFamily="2" charset="0"/>
              </a:rPr>
              <a:t>Sottotitolo diapositiva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C458D6D-E237-4332-913C-0B4B24F83599}"/>
              </a:ext>
            </a:extLst>
          </p:cNvPr>
          <p:cNvGrpSpPr/>
          <p:nvPr userDrawn="1"/>
        </p:nvGrpSpPr>
        <p:grpSpPr>
          <a:xfrm>
            <a:off x="334734" y="2522084"/>
            <a:ext cx="3661684" cy="3068366"/>
            <a:chOff x="326570" y="2162856"/>
            <a:chExt cx="3661684" cy="306836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FAA53E7-609B-45E2-A75A-D1B5F4EB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571" y="2162856"/>
              <a:ext cx="3661683" cy="564016"/>
            </a:xfrm>
            <a:prstGeom prst="rect">
              <a:avLst/>
            </a:prstGeom>
          </p:spPr>
        </p:pic>
        <p:sp>
          <p:nvSpPr>
            <p:cNvPr id="11" name="Sottotitolo 2">
              <a:extLst>
                <a:ext uri="{FF2B5EF4-FFF2-40B4-BE49-F238E27FC236}">
                  <a16:creationId xmlns:a16="http://schemas.microsoft.com/office/drawing/2014/main" id="{73500528-01B3-41A0-A64F-DC78BB9796D5}"/>
                </a:ext>
              </a:extLst>
            </p:cNvPr>
            <p:cNvSpPr txBox="1">
              <a:spLocks/>
            </p:cNvSpPr>
            <p:nvPr/>
          </p:nvSpPr>
          <p:spPr>
            <a:xfrm>
              <a:off x="326570" y="2702316"/>
              <a:ext cx="3661683" cy="252890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Casella di testo semplice con titolo in evidenza.</a:t>
              </a:r>
            </a:p>
          </p:txBody>
        </p:sp>
        <p:sp>
          <p:nvSpPr>
            <p:cNvPr id="12" name="Sottotitolo 2">
              <a:extLst>
                <a:ext uri="{FF2B5EF4-FFF2-40B4-BE49-F238E27FC236}">
                  <a16:creationId xmlns:a16="http://schemas.microsoft.com/office/drawing/2014/main" id="{43CAF5E5-AE62-42F2-87DB-428A49D72209}"/>
                </a:ext>
              </a:extLst>
            </p:cNvPr>
            <p:cNvSpPr txBox="1">
              <a:spLocks/>
            </p:cNvSpPr>
            <p:nvPr/>
          </p:nvSpPr>
          <p:spPr>
            <a:xfrm>
              <a:off x="522169" y="2223179"/>
              <a:ext cx="3272182" cy="479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  <a:latin typeface="Playfair Display Medium" pitchFamily="2" charset="0"/>
                </a:rPr>
                <a:t>Titolo casella di testo</a:t>
              </a:r>
            </a:p>
          </p:txBody>
        </p:sp>
      </p:grp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AE99D9-5497-4229-807C-0D36EB245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413" y="2522538"/>
            <a:ext cx="6180137" cy="30829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E33E024-B7BB-400F-B1CD-64AF2339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191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ro Diapositiva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34057FB2-ADC6-4958-8C13-F141BD85AD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2975" y="1484374"/>
            <a:ext cx="9144000" cy="47913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it-IT" dirty="0">
                <a:solidFill>
                  <a:srgbClr val="0070C0"/>
                </a:solidFill>
                <a:latin typeface="Playfair Display Medium" pitchFamily="2" charset="0"/>
              </a:rPr>
              <a:t>Sottotitolo diapositiva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C458D6D-E237-4332-913C-0B4B24F83599}"/>
              </a:ext>
            </a:extLst>
          </p:cNvPr>
          <p:cNvGrpSpPr/>
          <p:nvPr userDrawn="1"/>
        </p:nvGrpSpPr>
        <p:grpSpPr>
          <a:xfrm>
            <a:off x="334734" y="2522084"/>
            <a:ext cx="3661684" cy="3068366"/>
            <a:chOff x="326570" y="2162856"/>
            <a:chExt cx="3661684" cy="306836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FAA53E7-609B-45E2-A75A-D1B5F4EB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571" y="2162856"/>
              <a:ext cx="3661683" cy="564016"/>
            </a:xfrm>
            <a:prstGeom prst="rect">
              <a:avLst/>
            </a:prstGeom>
          </p:spPr>
        </p:pic>
        <p:sp>
          <p:nvSpPr>
            <p:cNvPr id="11" name="Sottotitolo 2">
              <a:extLst>
                <a:ext uri="{FF2B5EF4-FFF2-40B4-BE49-F238E27FC236}">
                  <a16:creationId xmlns:a16="http://schemas.microsoft.com/office/drawing/2014/main" id="{73500528-01B3-41A0-A64F-DC78BB9796D5}"/>
                </a:ext>
              </a:extLst>
            </p:cNvPr>
            <p:cNvSpPr txBox="1">
              <a:spLocks/>
            </p:cNvSpPr>
            <p:nvPr/>
          </p:nvSpPr>
          <p:spPr>
            <a:xfrm>
              <a:off x="326570" y="2702316"/>
              <a:ext cx="3661683" cy="252890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Casella di testo punto elenco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Riga uno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Riga due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Riga tre</a:t>
              </a:r>
            </a:p>
            <a:p>
              <a:pPr marL="285750" indent="-28575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800" dirty="0">
                  <a:solidFill>
                    <a:schemeClr val="bg2">
                      <a:lumMod val="50000"/>
                    </a:schemeClr>
                  </a:solidFill>
                  <a:latin typeface="Playfair Display Medium" pitchFamily="2" charset="0"/>
                </a:rPr>
                <a:t>Riga quattro</a:t>
              </a:r>
            </a:p>
          </p:txBody>
        </p:sp>
        <p:sp>
          <p:nvSpPr>
            <p:cNvPr id="12" name="Sottotitolo 2">
              <a:extLst>
                <a:ext uri="{FF2B5EF4-FFF2-40B4-BE49-F238E27FC236}">
                  <a16:creationId xmlns:a16="http://schemas.microsoft.com/office/drawing/2014/main" id="{43CAF5E5-AE62-42F2-87DB-428A49D72209}"/>
                </a:ext>
              </a:extLst>
            </p:cNvPr>
            <p:cNvSpPr txBox="1">
              <a:spLocks/>
            </p:cNvSpPr>
            <p:nvPr/>
          </p:nvSpPr>
          <p:spPr>
            <a:xfrm>
              <a:off x="522169" y="2223179"/>
              <a:ext cx="3272182" cy="479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  <a:latin typeface="Playfair Display Medium" pitchFamily="2" charset="0"/>
                </a:rPr>
                <a:t>Titolo casella di testo</a:t>
              </a:r>
            </a:p>
          </p:txBody>
        </p:sp>
      </p:grp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AE99D9-5497-4229-807C-0D36EB245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413" y="2522538"/>
            <a:ext cx="6180137" cy="30829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7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05374F-5DEE-454C-9753-D02D1F5E5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515" y="0"/>
            <a:ext cx="10515600" cy="127515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30776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3CB12-6CD3-447D-8067-C4636FC10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0D99AB-C1FE-40CB-92A9-3FD6DA829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C4428-4946-4877-8A31-D5005FC1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14C1E-E661-42A4-B3D5-2F021FC5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ED18C3-97EA-48C7-A42F-5722D4D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8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F4C69-0EB1-47B2-96A0-2B27DA9B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903CA5-2603-4C00-BCFD-DFEEC1BF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4DF66-0268-468F-92EC-0ED04AF6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8F248-32E1-48E2-B985-A8525E1C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C43F46-588A-41B9-84E7-C8674387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7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F365E-AADF-4C8B-B9AD-C1F4C29B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20D4A3-1630-46EB-A7A3-14CF3FAB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171F15-4F1E-454D-843D-14EFFFEB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17A6CD-2CC5-441D-8B71-178F7048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E2B88-44FF-4223-9EFE-377B9122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94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5063D-79DE-43F4-8D9B-25EA8A84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74702-1DA8-4122-9A96-F2AFD979D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1BFDD6-A607-4E0B-8733-5FBC7671E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1DD9AC-A782-4D4E-9C15-A246B9B0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78AB7-AD02-41A9-9C2B-909CAB744E4A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F4FF31-7235-467B-8F82-3D2AC6E2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7700C6-4E22-41A8-9E82-DBE94B4E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6845-125B-47B3-97D9-381FC565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0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ED30E7-D521-4406-AABD-1581F689E4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037488"/>
            <a:ext cx="12192000" cy="820511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CCD297D-7F9E-401D-A126-C031BAFEC6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6780" y="6190573"/>
            <a:ext cx="5339071" cy="58986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1329D02-6D0B-48A7-B3B6-E715E28BF5E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11216"/>
            <a:ext cx="12189951" cy="1263937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2F9466D8-B5C8-485C-8A1B-F3538190FCB6}"/>
              </a:ext>
            </a:extLst>
          </p:cNvPr>
          <p:cNvSpPr txBox="1">
            <a:spLocks/>
          </p:cNvSpPr>
          <p:nvPr userDrawn="1"/>
        </p:nvSpPr>
        <p:spPr>
          <a:xfrm>
            <a:off x="1524000" y="220437"/>
            <a:ext cx="9144000" cy="779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dirty="0">
              <a:solidFill>
                <a:schemeClr val="bg1"/>
              </a:solidFill>
              <a:latin typeface="Playfair Display Medium" pitchFamily="2" charset="0"/>
            </a:endParaRPr>
          </a:p>
        </p:txBody>
      </p:sp>
      <p:sp>
        <p:nvSpPr>
          <p:cNvPr id="14" name="Segnaposto titolo 13">
            <a:extLst>
              <a:ext uri="{FF2B5EF4-FFF2-40B4-BE49-F238E27FC236}">
                <a16:creationId xmlns:a16="http://schemas.microsoft.com/office/drawing/2014/main" id="{DD726B15-A2E5-4C17-9575-CA657FF3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7781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76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D9B41FB-141C-4E31-B118-8056F4974A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46780" y="6190573"/>
            <a:ext cx="5339071" cy="58986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0E22E14A-6F18-4A9F-8F71-2BD9F173FF44}"/>
              </a:ext>
            </a:extLst>
          </p:cNvPr>
          <p:cNvSpPr txBox="1">
            <a:spLocks/>
          </p:cNvSpPr>
          <p:nvPr userDrawn="1"/>
        </p:nvSpPr>
        <p:spPr>
          <a:xfrm>
            <a:off x="1524000" y="220437"/>
            <a:ext cx="9144000" cy="779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4800" dirty="0">
              <a:solidFill>
                <a:schemeClr val="bg1"/>
              </a:solidFill>
              <a:latin typeface="Playfair Displ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4.xml"/><Relationship Id="rId3" Type="http://schemas.openxmlformats.org/officeDocument/2006/relationships/image" Target="../media/image13.png"/><Relationship Id="rId7" Type="http://schemas.openxmlformats.org/officeDocument/2006/relationships/customXml" Target="../ink/ink1.xml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customXml" Target="../ink/ink3.xml"/><Relationship Id="rId5" Type="http://schemas.openxmlformats.org/officeDocument/2006/relationships/image" Target="../media/image7.jp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jp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7.jpg"/><Relationship Id="rId7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7.jpg"/><Relationship Id="rId7" Type="http://schemas.openxmlformats.org/officeDocument/2006/relationships/image" Target="../media/image2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.xml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customXml" Target="../ink/ink10.xml"/><Relationship Id="rId4" Type="http://schemas.openxmlformats.org/officeDocument/2006/relationships/image" Target="../media/image6.jpeg"/><Relationship Id="rId9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30.png"/><Relationship Id="rId18" Type="http://schemas.openxmlformats.org/officeDocument/2006/relationships/customXml" Target="../ink/ink17.xml"/><Relationship Id="rId3" Type="http://schemas.openxmlformats.org/officeDocument/2006/relationships/image" Target="../media/image7.jpg"/><Relationship Id="rId21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customXml" Target="../ink/ink14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2" Type="http://schemas.openxmlformats.org/officeDocument/2006/relationships/image" Target="../media/image5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1.xml"/><Relationship Id="rId11" Type="http://schemas.openxmlformats.org/officeDocument/2006/relationships/image" Target="../media/image320.png"/><Relationship Id="rId24" Type="http://schemas.openxmlformats.org/officeDocument/2006/relationships/customXml" Target="../ink/ink20.xml"/><Relationship Id="rId5" Type="http://schemas.openxmlformats.org/officeDocument/2006/relationships/image" Target="../media/image34.png"/><Relationship Id="rId15" Type="http://schemas.openxmlformats.org/officeDocument/2006/relationships/image" Target="../media/image340.png"/><Relationship Id="rId23" Type="http://schemas.openxmlformats.org/officeDocument/2006/relationships/image" Target="../media/image38.png"/><Relationship Id="rId10" Type="http://schemas.openxmlformats.org/officeDocument/2006/relationships/customXml" Target="../ink/ink13.xml"/><Relationship Id="rId19" Type="http://schemas.openxmlformats.org/officeDocument/2006/relationships/image" Target="../media/image36.png"/><Relationship Id="rId4" Type="http://schemas.openxmlformats.org/officeDocument/2006/relationships/image" Target="../media/image6.jpeg"/><Relationship Id="rId9" Type="http://schemas.openxmlformats.org/officeDocument/2006/relationships/image" Target="../media/image310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7.jpg"/><Relationship Id="rId7" Type="http://schemas.openxmlformats.org/officeDocument/2006/relationships/customXml" Target="../ink/ink22.xml"/><Relationship Id="rId12" Type="http://schemas.openxmlformats.org/officeDocument/2006/relationships/customXml" Target="../ink/ink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0.png"/><Relationship Id="rId11" Type="http://schemas.openxmlformats.org/officeDocument/2006/relationships/image" Target="../media/image42.png"/><Relationship Id="rId5" Type="http://schemas.openxmlformats.org/officeDocument/2006/relationships/customXml" Target="../ink/ink21.xml"/><Relationship Id="rId10" Type="http://schemas.openxmlformats.org/officeDocument/2006/relationships/customXml" Target="../ink/ink23.xml"/><Relationship Id="rId4" Type="http://schemas.openxmlformats.org/officeDocument/2006/relationships/image" Target="../media/image6.jpe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abruzzo.it/content/il-patto-il-sud" TargetMode="External"/><Relationship Id="rId2" Type="http://schemas.openxmlformats.org/officeDocument/2006/relationships/hyperlink" Target="http://www2.regione.abruzzo.it/xprogrammazione/index.asp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BA91403-75D1-4C0C-8519-D342FF1C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" y="1989120"/>
            <a:ext cx="12189951" cy="3594119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8EEB091-D07E-4ADA-BD83-EA02A0B9A1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3" y="365233"/>
            <a:ext cx="820738" cy="1046162"/>
          </a:xfrm>
          <a:prstGeom prst="rect">
            <a:avLst/>
          </a:prstGeom>
        </p:spPr>
      </p:pic>
      <p:pic>
        <p:nvPicPr>
          <p:cNvPr id="1026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9D9D3F48-167C-4A10-8C78-C70AE782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1" y="365234"/>
            <a:ext cx="2357567" cy="9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34FAF-DA31-46AA-8D42-94E3714EB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2" y="556304"/>
            <a:ext cx="2707658" cy="698710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1337131D-FE53-49AE-A8FA-C6537D66F82C}"/>
              </a:ext>
            </a:extLst>
          </p:cNvPr>
          <p:cNvSpPr txBox="1">
            <a:spLocks/>
          </p:cNvSpPr>
          <p:nvPr/>
        </p:nvSpPr>
        <p:spPr>
          <a:xfrm>
            <a:off x="351064" y="1989120"/>
            <a:ext cx="11487150" cy="255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Playfair Display Medium" pitchFamily="2" charset="0"/>
              </a:rPr>
              <a:t>Progetto ASSISTE Abruzzo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Playfair Display Medium" pitchFamily="2" charset="0"/>
              </a:rPr>
              <a:t>Assistenza Tecnica alla Regione Abruzzo sul Fondo di Sviluppo e Coesione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Playfair Display Medium" pitchFamily="2" charset="0"/>
              </a:rPr>
              <a:t>Percorso di affiancamento e aggiornamento </a:t>
            </a:r>
          </a:p>
          <a:p>
            <a:pPr algn="ctr"/>
            <a:endParaRPr lang="it-IT" sz="2000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endParaRPr lang="it-IT" sz="2000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endParaRPr lang="it-IT" sz="2000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endParaRPr lang="it-IT" sz="2800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Playfair Display Medium" pitchFamily="2" charset="0"/>
              </a:rPr>
              <a:t>La Certificazione della spesa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7983403B-3775-4CD9-B3EF-80C18693D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583239"/>
            <a:ext cx="12189951" cy="127476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6F6EA0-A624-48BF-B6AA-69C1A1DA4796}"/>
              </a:ext>
            </a:extLst>
          </p:cNvPr>
          <p:cNvSpPr txBox="1"/>
          <p:nvPr/>
        </p:nvSpPr>
        <p:spPr>
          <a:xfrm>
            <a:off x="730704" y="5910943"/>
            <a:ext cx="1110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layfair Display ExtraBold" pitchFamily="2" charset="0"/>
              </a:rPr>
              <a:t>2 giornata</a:t>
            </a:r>
            <a:r>
              <a:rPr lang="it-IT" dirty="0">
                <a:latin typeface="Playfair Display Medium" pitchFamily="2" charset="0"/>
              </a:rPr>
              <a:t>      ■      </a:t>
            </a:r>
            <a:r>
              <a:rPr lang="it-IT" dirty="0">
                <a:latin typeface="Playfair Display" pitchFamily="2" charset="0"/>
              </a:rPr>
              <a:t>mercoledì</a:t>
            </a:r>
            <a:r>
              <a:rPr lang="it-IT" dirty="0">
                <a:latin typeface="Playfair Display Medium" pitchFamily="2" charset="0"/>
              </a:rPr>
              <a:t> </a:t>
            </a:r>
            <a:r>
              <a:rPr lang="it-IT" dirty="0">
                <a:latin typeface="Playfair Display ExtraBold" pitchFamily="2" charset="0"/>
              </a:rPr>
              <a:t>13/04/2022</a:t>
            </a:r>
            <a:r>
              <a:rPr lang="it-IT" dirty="0">
                <a:latin typeface="Playfair Display Medium" pitchFamily="2" charset="0"/>
              </a:rPr>
              <a:t>      ■      </a:t>
            </a:r>
            <a:r>
              <a:rPr lang="it-IT" dirty="0">
                <a:latin typeface="Playfair Display" pitchFamily="2" charset="0"/>
              </a:rPr>
              <a:t>ore</a:t>
            </a:r>
            <a:r>
              <a:rPr lang="it-IT" dirty="0">
                <a:latin typeface="Playfair Display Medium" pitchFamily="2" charset="0"/>
              </a:rPr>
              <a:t> </a:t>
            </a:r>
            <a:r>
              <a:rPr lang="it-IT" dirty="0">
                <a:latin typeface="Playfair Display ExtraBold" pitchFamily="2" charset="0"/>
              </a:rPr>
              <a:t>9,30/11,30</a:t>
            </a:r>
          </a:p>
        </p:txBody>
      </p:sp>
    </p:spTree>
    <p:extLst>
      <p:ext uri="{BB962C8B-B14F-4D97-AF65-F5344CB8AC3E}">
        <p14:creationId xmlns:p14="http://schemas.microsoft.com/office/powerpoint/2010/main" val="168434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2608530" y="1341999"/>
            <a:ext cx="42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5FD16B2-2358-4AEE-9565-3A113C56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4" y="1870387"/>
            <a:ext cx="4837197" cy="418653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7F91785-9AC9-462F-8AEE-F60294CD1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684" y="1914910"/>
            <a:ext cx="4849813" cy="4121996"/>
          </a:xfrm>
          <a:prstGeom prst="rect">
            <a:avLst/>
          </a:prstGeom>
        </p:spPr>
      </p:pic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B754F80-2773-468B-8177-0A1A9FD0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E4480D-CF2C-4468-B7BB-733B81639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60FC4501-763D-4AFE-ABC0-D414F2E8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093280-EFD2-4C0C-A62C-8AB60D71884F}"/>
              </a:ext>
            </a:extLst>
          </p:cNvPr>
          <p:cNvSpPr txBox="1"/>
          <p:nvPr/>
        </p:nvSpPr>
        <p:spPr>
          <a:xfrm>
            <a:off x="361332" y="1298797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2007/2013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8C66A2D7-F651-467A-8B50-48734BFB4384}"/>
                  </a:ext>
                </a:extLst>
              </p14:cNvPr>
              <p14:cNvContentPartPr/>
              <p14:nvPr/>
            </p14:nvContentPartPr>
            <p14:xfrm>
              <a:off x="4394542" y="3415070"/>
              <a:ext cx="522720" cy="1044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8C66A2D7-F651-467A-8B50-48734BFB43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8902" y="3343070"/>
                <a:ext cx="594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543F0682-7F37-4A80-A5A1-C141057AA6BE}"/>
                  </a:ext>
                </a:extLst>
              </p14:cNvPr>
              <p14:cNvContentPartPr/>
              <p14:nvPr/>
            </p14:nvContentPartPr>
            <p14:xfrm>
              <a:off x="4963702" y="3398870"/>
              <a:ext cx="532440" cy="259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543F0682-7F37-4A80-A5A1-C141057AA6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8062" y="3326870"/>
                <a:ext cx="604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6A2815E4-BB6E-456F-86A4-220CEECF71F7}"/>
                  </a:ext>
                </a:extLst>
              </p14:cNvPr>
              <p14:cNvContentPartPr/>
              <p14:nvPr/>
            </p14:nvContentPartPr>
            <p14:xfrm>
              <a:off x="1530382" y="3460790"/>
              <a:ext cx="895680" cy="291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6A2815E4-BB6E-456F-86A4-220CEECF71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4382" y="3389150"/>
                <a:ext cx="967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52303C3-AFC4-483E-B78B-C9FAB96ED9BF}"/>
                  </a:ext>
                </a:extLst>
              </p14:cNvPr>
              <p14:cNvContentPartPr/>
              <p14:nvPr/>
            </p14:nvContentPartPr>
            <p14:xfrm>
              <a:off x="2406982" y="2826470"/>
              <a:ext cx="605520" cy="35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52303C3-AFC4-483E-B78B-C9FAB96ED9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1342" y="2754470"/>
                <a:ext cx="67716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66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3090904" y="1358796"/>
            <a:ext cx="6010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1bis  </a:t>
            </a: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C5E58F3E-CA48-4EC8-8C3B-093EEAF2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5DA73E-80FF-407F-8C97-4169DCDF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1F10180C-06AE-4340-8858-9847E2C9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846A44-17D1-4B5E-8062-22225D1ED0A2}"/>
              </a:ext>
            </a:extLst>
          </p:cNvPr>
          <p:cNvSpPr txBox="1"/>
          <p:nvPr/>
        </p:nvSpPr>
        <p:spPr>
          <a:xfrm>
            <a:off x="179123" y="1347279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2007/2013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3B8F202-4367-4F1E-90C6-6581E055A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624" y="1275152"/>
            <a:ext cx="10815376" cy="47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5EA619-475A-4B50-B067-81D43E74D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548" y="1275152"/>
            <a:ext cx="9577864" cy="47144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62D9F8-8347-4803-AF87-73D6C2902AFF}"/>
              </a:ext>
            </a:extLst>
          </p:cNvPr>
          <p:cNvSpPr txBox="1"/>
          <p:nvPr/>
        </p:nvSpPr>
        <p:spPr>
          <a:xfrm>
            <a:off x="361332" y="1298797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2007/2013</a:t>
            </a:r>
          </a:p>
        </p:txBody>
      </p:sp>
    </p:spTree>
    <p:extLst>
      <p:ext uri="{BB962C8B-B14F-4D97-AF65-F5344CB8AC3E}">
        <p14:creationId xmlns:p14="http://schemas.microsoft.com/office/powerpoint/2010/main" val="236669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1"/>
            <a:ext cx="10515600" cy="1275153"/>
          </a:xfrm>
        </p:spPr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95D5EA-267F-43DD-B0D3-F5636A23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36" y="1494717"/>
            <a:ext cx="10610850" cy="4227755"/>
          </a:xfrm>
          <a:prstGeom prst="rect">
            <a:avLst/>
          </a:prstGeom>
        </p:spPr>
      </p:pic>
      <p:pic>
        <p:nvPicPr>
          <p:cNvPr id="6" name="Segnaposto contenuto 8">
            <a:extLst>
              <a:ext uri="{FF2B5EF4-FFF2-40B4-BE49-F238E27FC236}">
                <a16:creationId xmlns:a16="http://schemas.microsoft.com/office/drawing/2014/main" id="{C1069790-FFAE-420D-9329-3EA71EDA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DB4B9-0455-4E75-B431-B4617118D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4DADA905-CAB8-4A88-B228-DA1E24DA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365322-C438-4458-99E5-30880C393C53}"/>
              </a:ext>
            </a:extLst>
          </p:cNvPr>
          <p:cNvSpPr txBox="1"/>
          <p:nvPr/>
        </p:nvSpPr>
        <p:spPr>
          <a:xfrm>
            <a:off x="212656" y="1387253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2007/2013</a:t>
            </a:r>
          </a:p>
        </p:txBody>
      </p:sp>
    </p:spTree>
    <p:extLst>
      <p:ext uri="{BB962C8B-B14F-4D97-AF65-F5344CB8AC3E}">
        <p14:creationId xmlns:p14="http://schemas.microsoft.com/office/powerpoint/2010/main" val="10645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1"/>
            <a:ext cx="10515600" cy="1275153"/>
          </a:xfrm>
        </p:spPr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14FBB88A-5C96-4FB7-9D7A-B070F1974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8D06FF6-66C2-465E-9D11-20B949872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89C00BFD-1366-4B24-B152-7914DA8F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E6078FE-FC29-48BD-9099-9006470AB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0356"/>
            <a:ext cx="12192000" cy="44880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B530A9-6364-44B3-B08C-B95F025431C0}"/>
              </a:ext>
            </a:extLst>
          </p:cNvPr>
          <p:cNvSpPr txBox="1"/>
          <p:nvPr/>
        </p:nvSpPr>
        <p:spPr>
          <a:xfrm>
            <a:off x="212656" y="1387253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2007/2013</a:t>
            </a:r>
          </a:p>
        </p:txBody>
      </p:sp>
    </p:spTree>
    <p:extLst>
      <p:ext uri="{BB962C8B-B14F-4D97-AF65-F5344CB8AC3E}">
        <p14:creationId xmlns:p14="http://schemas.microsoft.com/office/powerpoint/2010/main" val="35013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1707436" y="1389537"/>
            <a:ext cx="42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12</a:t>
            </a: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B754F80-2773-468B-8177-0A1A9FD0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E4480D-CF2C-4468-B7BB-733B81639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60FC4501-763D-4AFE-ABC0-D414F2E8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7CB65B-F3E0-4E7B-B7BF-E1D741FF74B2}"/>
              </a:ext>
            </a:extLst>
          </p:cNvPr>
          <p:cNvSpPr txBox="1"/>
          <p:nvPr/>
        </p:nvSpPr>
        <p:spPr>
          <a:xfrm>
            <a:off x="339933" y="1358759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2014/2020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218AD46-FD36-4674-99E6-3F18C4BEC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759" y="2062095"/>
            <a:ext cx="3685877" cy="398303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8104EC9-731D-443E-8DE8-5F7C21025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439" y="2062094"/>
            <a:ext cx="3685877" cy="398303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7DD601D-89F0-4E91-8B4A-199925787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99" y="2062095"/>
            <a:ext cx="3278564" cy="3983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1AC3AD88-1300-4BA1-8B28-074CF4969369}"/>
                  </a:ext>
                </a:extLst>
              </p14:cNvPr>
              <p14:cNvContentPartPr/>
              <p14:nvPr/>
            </p14:nvContentPartPr>
            <p14:xfrm>
              <a:off x="2538022" y="3200510"/>
              <a:ext cx="47448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1AC3AD88-1300-4BA1-8B28-074CF49693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2022" y="3128510"/>
                <a:ext cx="5461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35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14AB3F-668D-4556-B5EB-593B06B3B553}"/>
              </a:ext>
            </a:extLst>
          </p:cNvPr>
          <p:cNvSpPr txBox="1"/>
          <p:nvPr/>
        </p:nvSpPr>
        <p:spPr>
          <a:xfrm>
            <a:off x="2052077" y="1351884"/>
            <a:ext cx="42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13 - 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8E3E5C-4D9B-4421-8B3A-D65CC8C68664}"/>
              </a:ext>
            </a:extLst>
          </p:cNvPr>
          <p:cNvSpPr txBox="1"/>
          <p:nvPr/>
        </p:nvSpPr>
        <p:spPr>
          <a:xfrm>
            <a:off x="258875" y="1327969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2014/2020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737A4B6-695D-40AA-B55B-1DA9C3C38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8146"/>
            <a:ext cx="12192000" cy="38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836D0C2-01A3-4AFD-BE35-70C1F1548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17" y="2159187"/>
            <a:ext cx="11267816" cy="36264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2AF7E4-499C-47BE-A414-B2B5FE1F15D3}"/>
              </a:ext>
            </a:extLst>
          </p:cNvPr>
          <p:cNvSpPr txBox="1"/>
          <p:nvPr/>
        </p:nvSpPr>
        <p:spPr>
          <a:xfrm>
            <a:off x="1869621" y="1384387"/>
            <a:ext cx="42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13 -  B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3FD354-138F-40B5-97D0-0DF2B830FB14}"/>
              </a:ext>
            </a:extLst>
          </p:cNvPr>
          <p:cNvSpPr txBox="1"/>
          <p:nvPr/>
        </p:nvSpPr>
        <p:spPr>
          <a:xfrm>
            <a:off x="258875" y="1327969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2014/2020</a:t>
            </a:r>
          </a:p>
        </p:txBody>
      </p:sp>
    </p:spTree>
    <p:extLst>
      <p:ext uri="{BB962C8B-B14F-4D97-AF65-F5344CB8AC3E}">
        <p14:creationId xmlns:p14="http://schemas.microsoft.com/office/powerpoint/2010/main" val="117577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12202C6-3010-404C-93FC-C6CDF6FA9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56" y="2393812"/>
            <a:ext cx="10960687" cy="278789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B56BC4-2ECB-48CE-B040-36195C7374DB}"/>
              </a:ext>
            </a:extLst>
          </p:cNvPr>
          <p:cNvSpPr txBox="1"/>
          <p:nvPr/>
        </p:nvSpPr>
        <p:spPr>
          <a:xfrm>
            <a:off x="1707436" y="1350238"/>
            <a:ext cx="4226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13 - 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F8E1F2-8604-4F46-83DE-F3BB4C3116CA}"/>
              </a:ext>
            </a:extLst>
          </p:cNvPr>
          <p:cNvSpPr txBox="1"/>
          <p:nvPr/>
        </p:nvSpPr>
        <p:spPr>
          <a:xfrm>
            <a:off x="258875" y="1327969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2014/2020</a:t>
            </a:r>
          </a:p>
        </p:txBody>
      </p:sp>
    </p:spTree>
    <p:extLst>
      <p:ext uri="{BB962C8B-B14F-4D97-AF65-F5344CB8AC3E}">
        <p14:creationId xmlns:p14="http://schemas.microsoft.com/office/powerpoint/2010/main" val="326541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62D9F8-8347-4803-AF87-73D6C2902AFF}"/>
              </a:ext>
            </a:extLst>
          </p:cNvPr>
          <p:cNvSpPr txBox="1"/>
          <p:nvPr/>
        </p:nvSpPr>
        <p:spPr>
          <a:xfrm>
            <a:off x="361332" y="1298797"/>
            <a:ext cx="112716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</a:t>
            </a:r>
          </a:p>
          <a:p>
            <a:pPr marL="92075">
              <a:spcBef>
                <a:spcPct val="0"/>
              </a:spcBef>
            </a:pPr>
            <a:r>
              <a:rPr lang="it-IT" sz="14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2014/2020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E6BEB2-34EC-45A0-9AE3-FC8025F00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657" y="1275153"/>
            <a:ext cx="8731737" cy="46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0B81B87-16D1-4AF6-82D2-4E2A469428D1}"/>
              </a:ext>
            </a:extLst>
          </p:cNvPr>
          <p:cNvSpPr txBox="1">
            <a:spLocks/>
          </p:cNvSpPr>
          <p:nvPr/>
        </p:nvSpPr>
        <p:spPr>
          <a:xfrm>
            <a:off x="623943" y="1484555"/>
            <a:ext cx="10515600" cy="374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Indice del Percorso di affiancamento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4C4C12A8-B63C-4B75-B3EB-6C1FD6F4F3B1}"/>
              </a:ext>
            </a:extLst>
          </p:cNvPr>
          <p:cNvSpPr txBox="1">
            <a:spLocks/>
          </p:cNvSpPr>
          <p:nvPr/>
        </p:nvSpPr>
        <p:spPr>
          <a:xfrm>
            <a:off x="290456" y="1275152"/>
            <a:ext cx="11499925" cy="4684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b="1" i="0" u="none" strike="noStrike" baseline="0" dirty="0">
                <a:solidFill>
                  <a:schemeClr val="tx2"/>
                </a:solidFill>
                <a:latin typeface="PlayfairDisplay-Bold"/>
              </a:rPr>
              <a:t>La Pista di controllo adeguata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definizione, finalità e struttura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un caso pratico</a:t>
            </a:r>
          </a:p>
          <a:p>
            <a:pPr marL="452438" indent="-184150" algn="l">
              <a:buFont typeface="Arial" panose="020B0604020202020204" pitchFamily="34" charset="0"/>
              <a:buChar char="•"/>
            </a:pPr>
            <a:endParaRPr lang="it-IT" sz="1200" b="0" i="0" u="none" strike="noStrike" baseline="0" dirty="0">
              <a:solidFill>
                <a:schemeClr val="tx2"/>
              </a:solidFill>
              <a:latin typeface="PlayfairDisplay-Regular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b="1" i="0" u="none" strike="noStrike" baseline="0" dirty="0">
                <a:solidFill>
                  <a:schemeClr val="tx2"/>
                </a:solidFill>
                <a:latin typeface="PlayfairDisplay-Bold"/>
              </a:rPr>
              <a:t>Attestazione di spesa del Responsabile di Linea/Azione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PlayfairDisplay-Regular"/>
              </a:rPr>
              <a:t>Finalità e struttura 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Un caso pratico</a:t>
            </a:r>
          </a:p>
          <a:p>
            <a:pPr marL="452438" indent="-184150" algn="l">
              <a:buFont typeface="Arial" panose="020B0604020202020204" pitchFamily="34" charset="0"/>
              <a:buChar char="•"/>
            </a:pPr>
            <a:endParaRPr lang="it-IT" sz="1200" b="0" i="0" u="none" strike="noStrike" baseline="0" dirty="0">
              <a:solidFill>
                <a:schemeClr val="tx2"/>
              </a:solidFill>
              <a:latin typeface="PlayfairDisplay-Regular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b="1" i="0" u="none" strike="noStrike" baseline="0" dirty="0">
                <a:solidFill>
                  <a:schemeClr val="tx2"/>
                </a:solidFill>
                <a:latin typeface="PlayfairDisplay-Bold"/>
              </a:rPr>
              <a:t>La rilevanza del monitoraggio ai fini della certificazione della spesa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Anagrafica delle operazioni (verifica CUP e codice monitoraggio)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finanziario (verifica dell’inserimento dei pagamenti effettuati)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procedurale (verifica allineamento dati iter procedurale)</a:t>
            </a:r>
          </a:p>
          <a:p>
            <a:pPr marL="611188" indent="-34290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fisico (verifica allineamento degli indicatori)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8B2A58-5F2B-4B4F-8918-C9C6B0C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37288C-E31F-47FC-85B1-34C3EED60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075E0011-6EA9-434A-962F-F6B52991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0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rilevanza del monitoraggio ai fini della certificazione della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0B81B87-16D1-4AF6-82D2-4E2A469428D1}"/>
              </a:ext>
            </a:extLst>
          </p:cNvPr>
          <p:cNvSpPr txBox="1">
            <a:spLocks/>
          </p:cNvSpPr>
          <p:nvPr/>
        </p:nvSpPr>
        <p:spPr>
          <a:xfrm>
            <a:off x="623943" y="1484555"/>
            <a:ext cx="10515600" cy="374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Indice del Percorso di affiancamento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4C4C12A8-B63C-4B75-B3EB-6C1FD6F4F3B1}"/>
              </a:ext>
            </a:extLst>
          </p:cNvPr>
          <p:cNvSpPr txBox="1">
            <a:spLocks/>
          </p:cNvSpPr>
          <p:nvPr/>
        </p:nvSpPr>
        <p:spPr>
          <a:xfrm>
            <a:off x="124347" y="2657674"/>
            <a:ext cx="3166177" cy="6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/>
            <a:r>
              <a:rPr lang="it-IT" sz="2000" b="0" i="0" u="none" strike="noStrike" baseline="0" dirty="0">
                <a:solidFill>
                  <a:schemeClr val="tx2"/>
                </a:solidFill>
                <a:latin typeface="PlayfairDisplay-Regular"/>
              </a:rPr>
              <a:t>Anagrafica delle operazioni </a:t>
            </a:r>
          </a:p>
          <a:p>
            <a:pPr marL="268288" algn="l"/>
            <a:r>
              <a:rPr lang="it-IT" sz="2000" b="0" i="0" u="none" strike="noStrike" baseline="0" dirty="0">
                <a:solidFill>
                  <a:schemeClr val="tx2"/>
                </a:solidFill>
                <a:latin typeface="PlayfairDisplay-Regular"/>
              </a:rPr>
              <a:t>(verifica CUP e codice monitoraggio);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8B2A58-5F2B-4B4F-8918-C9C6B0C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37288C-E31F-47FC-85B1-34C3EED60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490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075E0011-6EA9-434A-962F-F6B52991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5DBBE4-D462-466B-958C-47337CF0F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890" y="1275153"/>
            <a:ext cx="7084087" cy="4743809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3D4379D3-BE18-4D49-8FA5-6F0DB2A0C07E}"/>
              </a:ext>
            </a:extLst>
          </p:cNvPr>
          <p:cNvSpPr/>
          <p:nvPr/>
        </p:nvSpPr>
        <p:spPr>
          <a:xfrm>
            <a:off x="4494455" y="2045255"/>
            <a:ext cx="842733" cy="35060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3BC9981-38F4-4E8A-B4EE-5412E9380FED}"/>
              </a:ext>
            </a:extLst>
          </p:cNvPr>
          <p:cNvCxnSpPr/>
          <p:nvPr/>
        </p:nvCxnSpPr>
        <p:spPr>
          <a:xfrm flipH="1" flipV="1">
            <a:off x="6963508" y="3898760"/>
            <a:ext cx="703384" cy="4320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C5994B3-C165-4F04-B69D-EF6FC7B22E1D}"/>
              </a:ext>
            </a:extLst>
          </p:cNvPr>
          <p:cNvCxnSpPr>
            <a:cxnSpLocks/>
          </p:cNvCxnSpPr>
          <p:nvPr/>
        </p:nvCxnSpPr>
        <p:spPr>
          <a:xfrm flipH="1">
            <a:off x="6822831" y="2958809"/>
            <a:ext cx="1014883" cy="76912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2BA541DA-0E35-4C95-A48D-7B9157660F7C}"/>
                  </a:ext>
                </a:extLst>
              </p14:cNvPr>
              <p14:cNvContentPartPr/>
              <p14:nvPr/>
            </p14:nvContentPartPr>
            <p14:xfrm>
              <a:off x="4692982" y="2210657"/>
              <a:ext cx="445680" cy="198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2BA541DA-0E35-4C95-A48D-7B9157660F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9342" y="2102657"/>
                <a:ext cx="553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DCB4E3DF-DED6-4A33-A9C1-81909DD4B9C0}"/>
                  </a:ext>
                </a:extLst>
              </p14:cNvPr>
              <p14:cNvContentPartPr/>
              <p14:nvPr/>
            </p14:nvContentPartPr>
            <p14:xfrm>
              <a:off x="3778942" y="1977377"/>
              <a:ext cx="698760" cy="1044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DCB4E3DF-DED6-4A33-A9C1-81909DD4B9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2942" y="1905377"/>
                <a:ext cx="77040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91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rilevanza del monitoraggio ai fini della certificazione della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0B81B87-16D1-4AF6-82D2-4E2A469428D1}"/>
              </a:ext>
            </a:extLst>
          </p:cNvPr>
          <p:cNvSpPr txBox="1">
            <a:spLocks/>
          </p:cNvSpPr>
          <p:nvPr/>
        </p:nvSpPr>
        <p:spPr>
          <a:xfrm>
            <a:off x="623943" y="1484555"/>
            <a:ext cx="10515600" cy="374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Indice del Percorso di affiancamento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4C4C12A8-B63C-4B75-B3EB-6C1FD6F4F3B1}"/>
              </a:ext>
            </a:extLst>
          </p:cNvPr>
          <p:cNvSpPr txBox="1">
            <a:spLocks/>
          </p:cNvSpPr>
          <p:nvPr/>
        </p:nvSpPr>
        <p:spPr>
          <a:xfrm>
            <a:off x="148397" y="2764900"/>
            <a:ext cx="2834581" cy="655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/>
            <a:r>
              <a:rPr lang="it-IT" sz="20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finanziario (verifica dell’inserimento dei pagamenti effettuati);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8B2A58-5F2B-4B4F-8918-C9C6B0C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37288C-E31F-47FC-85B1-34C3EED60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490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075E0011-6EA9-434A-962F-F6B52991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09C5532-CD5E-42CB-AC47-17BE36881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030" y="1275153"/>
            <a:ext cx="6925589" cy="4425851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2388CE5E-69B7-4D45-BAA0-BAFE658BF9C1}"/>
              </a:ext>
            </a:extLst>
          </p:cNvPr>
          <p:cNvSpPr/>
          <p:nvPr/>
        </p:nvSpPr>
        <p:spPr>
          <a:xfrm>
            <a:off x="7634063" y="2180771"/>
            <a:ext cx="842733" cy="35060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140635CD-E37A-4C6C-BADF-099928CE581B}"/>
                  </a:ext>
                </a:extLst>
              </p14:cNvPr>
              <p14:cNvContentPartPr/>
              <p14:nvPr/>
            </p14:nvContentPartPr>
            <p14:xfrm>
              <a:off x="7865662" y="2350337"/>
              <a:ext cx="428040" cy="1440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140635CD-E37A-4C6C-BADF-099928CE58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2022" y="2242337"/>
                <a:ext cx="535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36A016A8-06B7-4E46-90C8-F08B5D525D1C}"/>
                  </a:ext>
                </a:extLst>
              </p14:cNvPr>
              <p14:cNvContentPartPr/>
              <p14:nvPr/>
            </p14:nvContentPartPr>
            <p14:xfrm>
              <a:off x="8406382" y="2993657"/>
              <a:ext cx="689040" cy="201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36A016A8-06B7-4E46-90C8-F08B5D525D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2742" y="2886017"/>
                <a:ext cx="7966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E964B39A-1FB6-4FAE-8F50-EB8FB3E7642F}"/>
                  </a:ext>
                </a:extLst>
              </p14:cNvPr>
              <p14:cNvContentPartPr/>
              <p14:nvPr/>
            </p14:nvContentPartPr>
            <p14:xfrm>
              <a:off x="4049662" y="2229017"/>
              <a:ext cx="811080" cy="38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E964B39A-1FB6-4FAE-8F50-EB8FB3E764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662" y="2157377"/>
                <a:ext cx="882720" cy="1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09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rilevanza del monitoraggio ai fini della certificazione della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0B81B87-16D1-4AF6-82D2-4E2A469428D1}"/>
              </a:ext>
            </a:extLst>
          </p:cNvPr>
          <p:cNvSpPr txBox="1">
            <a:spLocks/>
          </p:cNvSpPr>
          <p:nvPr/>
        </p:nvSpPr>
        <p:spPr>
          <a:xfrm>
            <a:off x="623943" y="1484555"/>
            <a:ext cx="10515600" cy="374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Indice del Percorso di affiancamento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4C4C12A8-B63C-4B75-B3EB-6C1FD6F4F3B1}"/>
              </a:ext>
            </a:extLst>
          </p:cNvPr>
          <p:cNvSpPr txBox="1">
            <a:spLocks/>
          </p:cNvSpPr>
          <p:nvPr/>
        </p:nvSpPr>
        <p:spPr>
          <a:xfrm>
            <a:off x="90067" y="2656377"/>
            <a:ext cx="2928605" cy="531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/>
            <a:endParaRPr lang="it-IT" sz="2400" b="0" i="0" u="none" strike="noStrike" baseline="0" dirty="0">
              <a:solidFill>
                <a:schemeClr val="tx2"/>
              </a:solidFill>
              <a:latin typeface="PlayfairDisplay-Regular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8B2A58-5F2B-4B4F-8918-C9C6B0C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37288C-E31F-47FC-85B1-34C3EED60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490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075E0011-6EA9-434A-962F-F6B52991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1C966FE-1AE0-461E-B2A5-FD48C912C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548" y="1275153"/>
            <a:ext cx="7945564" cy="4771084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FE38ECD8-1CBA-4EBD-A626-FF3DD55FB0EE}"/>
              </a:ext>
            </a:extLst>
          </p:cNvPr>
          <p:cNvSpPr/>
          <p:nvPr/>
        </p:nvSpPr>
        <p:spPr>
          <a:xfrm>
            <a:off x="4627917" y="2199702"/>
            <a:ext cx="842733" cy="35060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5B6E438-2403-49C4-A43B-32EE76FE4BE8}"/>
                  </a:ext>
                </a:extLst>
              </p14:cNvPr>
              <p14:cNvContentPartPr/>
              <p14:nvPr/>
            </p14:nvContentPartPr>
            <p14:xfrm>
              <a:off x="4777222" y="2294897"/>
              <a:ext cx="375480" cy="201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5B6E438-2403-49C4-A43B-32EE76FE4B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3582" y="2187257"/>
                <a:ext cx="4831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7C363F73-D021-4CCE-B5D3-5A94E5E3560E}"/>
                  </a:ext>
                </a:extLst>
              </p14:cNvPr>
              <p14:cNvContentPartPr/>
              <p14:nvPr/>
            </p14:nvContentPartPr>
            <p14:xfrm>
              <a:off x="10151662" y="2564897"/>
              <a:ext cx="689760" cy="6660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7C363F73-D021-4CCE-B5D3-5A94E5E356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98022" y="2457257"/>
                <a:ext cx="797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B4A87709-59B4-4372-B847-E10CFA4C4442}"/>
                  </a:ext>
                </a:extLst>
              </p14:cNvPr>
              <p14:cNvContentPartPr/>
              <p14:nvPr/>
            </p14:nvContentPartPr>
            <p14:xfrm>
              <a:off x="10114222" y="2761817"/>
              <a:ext cx="2307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B4A87709-59B4-4372-B847-E10CFA4C44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60582" y="2654177"/>
                <a:ext cx="338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C4B07E9E-1C56-4B74-8AF6-1B677440AF91}"/>
                  </a:ext>
                </a:extLst>
              </p14:cNvPr>
              <p14:cNvContentPartPr/>
              <p14:nvPr/>
            </p14:nvContentPartPr>
            <p14:xfrm>
              <a:off x="10095862" y="2956937"/>
              <a:ext cx="274680" cy="104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C4B07E9E-1C56-4B74-8AF6-1B677440AF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41862" y="2849297"/>
                <a:ext cx="382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1D2A653-2D06-4785-9909-74BAB1ED0957}"/>
                  </a:ext>
                </a:extLst>
              </p14:cNvPr>
              <p14:cNvContentPartPr/>
              <p14:nvPr/>
            </p14:nvContentPartPr>
            <p14:xfrm>
              <a:off x="10123582" y="3134417"/>
              <a:ext cx="251280" cy="1044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1D2A653-2D06-4785-9909-74BAB1ED09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9582" y="3026777"/>
                <a:ext cx="3589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8F79B628-6EC4-4D19-8C90-AAEE754FB69B}"/>
                  </a:ext>
                </a:extLst>
              </p14:cNvPr>
              <p14:cNvContentPartPr/>
              <p14:nvPr/>
            </p14:nvContentPartPr>
            <p14:xfrm>
              <a:off x="10981822" y="2555177"/>
              <a:ext cx="446760" cy="1080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8F79B628-6EC4-4D19-8C90-AAEE754FB6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27822" y="2447177"/>
                <a:ext cx="554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7C2D8509-7B28-47FF-825F-4A4394321446}"/>
                  </a:ext>
                </a:extLst>
              </p14:cNvPr>
              <p14:cNvContentPartPr/>
              <p14:nvPr/>
            </p14:nvContentPartPr>
            <p14:xfrm>
              <a:off x="10981822" y="2733737"/>
              <a:ext cx="25200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7C2D8509-7B28-47FF-825F-4A439432144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27822" y="2625737"/>
                <a:ext cx="35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05AF2435-D216-49C5-BE10-53AD88E9F3D4}"/>
                  </a:ext>
                </a:extLst>
              </p14:cNvPr>
              <p14:cNvContentPartPr/>
              <p14:nvPr/>
            </p14:nvContentPartPr>
            <p14:xfrm>
              <a:off x="10963462" y="2910137"/>
              <a:ext cx="324000" cy="352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05AF2435-D216-49C5-BE10-53AD88E9F3D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09462" y="2802497"/>
                <a:ext cx="431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53B7CAB-820D-41BE-B3BD-D0FE72892C92}"/>
                  </a:ext>
                </a:extLst>
              </p14:cNvPr>
              <p14:cNvContentPartPr/>
              <p14:nvPr/>
            </p14:nvContentPartPr>
            <p14:xfrm>
              <a:off x="10944742" y="3125417"/>
              <a:ext cx="28944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53B7CAB-820D-41BE-B3BD-D0FE72892C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91102" y="3017777"/>
                <a:ext cx="3970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AC7A3F-AC7B-456A-B9B7-D9427D8DA99E}"/>
              </a:ext>
            </a:extLst>
          </p:cNvPr>
          <p:cNvSpPr txBox="1"/>
          <p:nvPr/>
        </p:nvSpPr>
        <p:spPr>
          <a:xfrm>
            <a:off x="700408" y="2375004"/>
            <a:ext cx="1830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fisico (verifica allineamento degli indicatori). </a:t>
            </a:r>
            <a:endParaRPr lang="it-IT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19014F52-1F88-441C-BAE3-FAFA9C77FBA0}"/>
                  </a:ext>
                </a:extLst>
              </p14:cNvPr>
              <p14:cNvContentPartPr/>
              <p14:nvPr/>
            </p14:nvContentPartPr>
            <p14:xfrm>
              <a:off x="3732142" y="2335937"/>
              <a:ext cx="736920" cy="1584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19014F52-1F88-441C-BAE3-FAFA9C77FB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6142" y="2264297"/>
                <a:ext cx="808560" cy="1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54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rilevanza del monitoraggio ai fini della certificazione della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20B81B87-16D1-4AF6-82D2-4E2A469428D1}"/>
              </a:ext>
            </a:extLst>
          </p:cNvPr>
          <p:cNvSpPr txBox="1">
            <a:spLocks/>
          </p:cNvSpPr>
          <p:nvPr/>
        </p:nvSpPr>
        <p:spPr>
          <a:xfrm>
            <a:off x="623944" y="1484555"/>
            <a:ext cx="2390562" cy="374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Indice del Percorso di affiancamento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4C4C12A8-B63C-4B75-B3EB-6C1FD6F4F3B1}"/>
              </a:ext>
            </a:extLst>
          </p:cNvPr>
          <p:cNvSpPr txBox="1">
            <a:spLocks/>
          </p:cNvSpPr>
          <p:nvPr/>
        </p:nvSpPr>
        <p:spPr>
          <a:xfrm>
            <a:off x="306985" y="2238246"/>
            <a:ext cx="2707521" cy="2211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/>
            <a:r>
              <a:rPr lang="it-IT" sz="2000" b="0" i="0" u="none" strike="noStrike" baseline="0" dirty="0">
                <a:solidFill>
                  <a:schemeClr val="tx2"/>
                </a:solidFill>
                <a:latin typeface="PlayfairDisplay-Regular"/>
              </a:rPr>
              <a:t>Sezione di monitoraggio procedurale (verifica allineamento dati iter procedurale);</a:t>
            </a:r>
          </a:p>
          <a:p>
            <a:pPr marL="268288" algn="l"/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8B2A58-5F2B-4B4F-8918-C9C6B0C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37288C-E31F-47FC-85B1-34C3EED60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3490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075E0011-6EA9-434A-962F-F6B52991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E9754A33-E445-403F-88DB-2169772A164A}"/>
                  </a:ext>
                </a:extLst>
              </p14:cNvPr>
              <p14:cNvContentPartPr/>
              <p14:nvPr/>
            </p14:nvContentPartPr>
            <p14:xfrm>
              <a:off x="5906182" y="1091417"/>
              <a:ext cx="360" cy="39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E9754A33-E445-403F-88DB-2169772A16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2542" y="983777"/>
                <a:ext cx="108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C7699AB-D501-4F2B-A99F-5BB2C3750F5E}"/>
                  </a:ext>
                </a:extLst>
              </p14:cNvPr>
              <p14:cNvContentPartPr/>
              <p14:nvPr/>
            </p14:nvContentPartPr>
            <p14:xfrm>
              <a:off x="7772062" y="475817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5C7699AB-D501-4F2B-A99F-5BB2C3750F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8422" y="36781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AD4022C2-5316-4ADB-A394-97DE0FA4F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546" y="1275153"/>
            <a:ext cx="7957770" cy="4724141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28BACFB9-850B-472C-91EE-AABDDD252892}"/>
              </a:ext>
            </a:extLst>
          </p:cNvPr>
          <p:cNvSpPr/>
          <p:nvPr/>
        </p:nvSpPr>
        <p:spPr>
          <a:xfrm>
            <a:off x="4517637" y="2466646"/>
            <a:ext cx="842733" cy="35060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150B6D4F-4977-4BB1-B6B5-7B706FE2596E}"/>
                  </a:ext>
                </a:extLst>
              </p14:cNvPr>
              <p14:cNvContentPartPr/>
              <p14:nvPr/>
            </p14:nvContentPartPr>
            <p14:xfrm>
              <a:off x="4702342" y="2620697"/>
              <a:ext cx="460440" cy="108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150B6D4F-4977-4BB1-B6B5-7B706FE259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8702" y="2513057"/>
                <a:ext cx="568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A1952512-2254-437C-8DBB-C2696EC77FE4}"/>
                  </a:ext>
                </a:extLst>
              </p14:cNvPr>
              <p14:cNvContentPartPr/>
              <p14:nvPr/>
            </p14:nvContentPartPr>
            <p14:xfrm>
              <a:off x="3657622" y="2855057"/>
              <a:ext cx="594720" cy="1872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A1952512-2254-437C-8DBB-C2696EC77F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1982" y="2783417"/>
                <a:ext cx="66636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59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464499" y="1538546"/>
            <a:ext cx="108893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Dizionario degli acronimi</a:t>
            </a:r>
          </a:p>
          <a:p>
            <a:pPr>
              <a:lnSpc>
                <a:spcPct val="150000"/>
              </a:lnSpc>
            </a:pPr>
            <a:r>
              <a:rPr lang="it-IT" sz="2400" b="1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RdL</a:t>
            </a: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: Responsabile di Linea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RUA: Responsabile Unico di Attuazione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RUAP: Responsabile Unico di Attuazione del Programma</a:t>
            </a:r>
          </a:p>
          <a:p>
            <a:pPr>
              <a:lnSpc>
                <a:spcPct val="150000"/>
              </a:lnSpc>
            </a:pPr>
            <a:r>
              <a:rPr lang="it-IT" sz="2400" b="1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OdP</a:t>
            </a: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: Organismo di Programmazione (e Attuazione del Programma)</a:t>
            </a:r>
          </a:p>
          <a:p>
            <a:pPr>
              <a:lnSpc>
                <a:spcPct val="150000"/>
              </a:lnSpc>
            </a:pPr>
            <a:r>
              <a:rPr lang="it-IT" sz="2400" b="1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OdC</a:t>
            </a: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: Organismo di Certificazione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SGP: Sistema Gestione Progetti (di monitoraggio)</a:t>
            </a:r>
          </a:p>
          <a:p>
            <a:endParaRPr lang="it-IT" sz="24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endParaRPr lang="it-IT" sz="24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endParaRPr lang="it-IT" sz="24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endParaRPr lang="it-IT" sz="2400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22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Documentazione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651349" y="1663460"/>
            <a:ext cx="10889301" cy="3424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Dove trovare la documentazione di riferimento</a:t>
            </a:r>
          </a:p>
          <a:p>
            <a:pPr>
              <a:lnSpc>
                <a:spcPct val="150000"/>
              </a:lnSpc>
            </a:pPr>
            <a:endParaRPr lang="it-IT" sz="1000" b="1" i="0" dirty="0">
              <a:solidFill>
                <a:srgbClr val="333333"/>
              </a:solidFill>
              <a:effectLst/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333333"/>
                </a:solidFill>
                <a:latin typeface="Titillium Web" panose="00000500000000000000" pitchFamily="2" charset="0"/>
              </a:rPr>
              <a:t>FSC (Programmazione 2007-2013)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  <a:hlinkClick r:id="rId2"/>
              </a:rPr>
              <a:t>http://www2.regione.abruzzo.it/xprogrammazione/index.asp</a:t>
            </a:r>
            <a:r>
              <a:rPr lang="it-IT" sz="16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  </a:t>
            </a:r>
            <a:endParaRPr lang="it-IT" sz="10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it-IT" sz="16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it-IT" sz="2400" b="1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Patto per il Sud </a:t>
            </a:r>
            <a:r>
              <a:rPr lang="it-IT" sz="2400" b="1" dirty="0">
                <a:solidFill>
                  <a:srgbClr val="333333"/>
                </a:solidFill>
                <a:latin typeface="Titillium Web" panose="00000500000000000000" pitchFamily="2" charset="0"/>
              </a:rPr>
              <a:t>(Programmazione 2014-2020)</a:t>
            </a: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  <a:hlinkClick r:id="rId3"/>
              </a:rPr>
              <a:t>https://www.regione.abruzzo.it/content/il-patto-il-sud</a:t>
            </a:r>
            <a:endParaRPr lang="it-IT" sz="16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it-IT" sz="1600" b="1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</p:txBody>
      </p:sp>
      <p:pic>
        <p:nvPicPr>
          <p:cNvPr id="8" name="Segnaposto contenuto 8">
            <a:extLst>
              <a:ext uri="{FF2B5EF4-FFF2-40B4-BE49-F238E27FC236}">
                <a16:creationId xmlns:a16="http://schemas.microsoft.com/office/drawing/2014/main" id="{14D43865-BBE5-455B-A27B-DFCB8DE43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E451C-6A54-47D3-9B27-D40F566B5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0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CBF35845-11B3-429E-B455-626858CB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0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BA91403-75D1-4C0C-8519-D342FF1C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120"/>
            <a:ext cx="12189951" cy="3594119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8EEB091-D07E-4ADA-BD83-EA02A0B9A1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3"/>
            <a:ext cx="820738" cy="1046162"/>
          </a:xfrm>
          <a:prstGeom prst="rect">
            <a:avLst/>
          </a:prstGeom>
        </p:spPr>
      </p:pic>
      <p:pic>
        <p:nvPicPr>
          <p:cNvPr id="1026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9D9D3F48-167C-4A10-8C78-C70AE782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75" y="401411"/>
            <a:ext cx="2730137" cy="11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2734FAF-DA31-46AA-8D42-94E3714EB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2" y="556304"/>
            <a:ext cx="2707658" cy="698710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1337131D-FE53-49AE-A8FA-C6537D66F82C}"/>
              </a:ext>
            </a:extLst>
          </p:cNvPr>
          <p:cNvSpPr txBox="1">
            <a:spLocks/>
          </p:cNvSpPr>
          <p:nvPr/>
        </p:nvSpPr>
        <p:spPr>
          <a:xfrm>
            <a:off x="351064" y="1989120"/>
            <a:ext cx="11487150" cy="359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chemeClr val="bg1"/>
                </a:solidFill>
                <a:latin typeface="Playfair Display Medium" pitchFamily="2" charset="0"/>
              </a:rPr>
              <a:t>Progetto ASSISTE Abruzzo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Playfair Display Medium" pitchFamily="2" charset="0"/>
              </a:rPr>
              <a:t>Assistenza Tecnica alla Regione Abruzzo sul Fondo di Sviluppo e Coesione</a:t>
            </a:r>
          </a:p>
          <a:p>
            <a:pPr algn="ctr"/>
            <a:endParaRPr lang="it-IT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Playfair Display Medium" pitchFamily="2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Playfair Display Medium" pitchFamily="2" charset="0"/>
              </a:rPr>
              <a:t>GRAZIE PER L’ATTENZIONE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7983403B-3775-4CD9-B3EF-80C18693D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5583239"/>
            <a:ext cx="12189951" cy="127476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6F6EA0-A624-48BF-B6AA-69C1A1DA4796}"/>
              </a:ext>
            </a:extLst>
          </p:cNvPr>
          <p:cNvSpPr txBox="1"/>
          <p:nvPr/>
        </p:nvSpPr>
        <p:spPr>
          <a:xfrm>
            <a:off x="730704" y="5910943"/>
            <a:ext cx="1110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layfair Display ExtraBold" pitchFamily="2" charset="0"/>
              </a:rPr>
              <a:t>2 giornata</a:t>
            </a:r>
            <a:r>
              <a:rPr lang="it-IT" dirty="0">
                <a:latin typeface="Playfair Display Medium" pitchFamily="2" charset="0"/>
              </a:rPr>
              <a:t>      ■      </a:t>
            </a:r>
            <a:r>
              <a:rPr lang="it-IT" dirty="0">
                <a:latin typeface="Playfair Display" pitchFamily="2" charset="0"/>
              </a:rPr>
              <a:t>mercoledì</a:t>
            </a:r>
            <a:r>
              <a:rPr lang="it-IT" dirty="0">
                <a:latin typeface="Playfair Display Medium" pitchFamily="2" charset="0"/>
              </a:rPr>
              <a:t> </a:t>
            </a:r>
            <a:r>
              <a:rPr lang="it-IT" dirty="0">
                <a:latin typeface="Playfair Display ExtraBold" pitchFamily="2" charset="0"/>
              </a:rPr>
              <a:t>13/04/2022</a:t>
            </a:r>
            <a:r>
              <a:rPr lang="it-IT" dirty="0">
                <a:latin typeface="Playfair Display Medium" pitchFamily="2" charset="0"/>
              </a:rPr>
              <a:t>      ■      </a:t>
            </a:r>
            <a:r>
              <a:rPr lang="it-IT" dirty="0">
                <a:latin typeface="Playfair Display" pitchFamily="2" charset="0"/>
              </a:rPr>
              <a:t>ore</a:t>
            </a:r>
            <a:r>
              <a:rPr lang="it-IT" dirty="0">
                <a:latin typeface="Playfair Display Medium" pitchFamily="2" charset="0"/>
              </a:rPr>
              <a:t> </a:t>
            </a:r>
            <a:r>
              <a:rPr lang="it-IT" dirty="0">
                <a:latin typeface="Playfair Display ExtraBold" pitchFamily="2" charset="0"/>
              </a:rPr>
              <a:t>9,30/11,30</a:t>
            </a:r>
          </a:p>
        </p:txBody>
      </p:sp>
    </p:spTree>
    <p:extLst>
      <p:ext uri="{BB962C8B-B14F-4D97-AF65-F5344CB8AC3E}">
        <p14:creationId xmlns:p14="http://schemas.microsoft.com/office/powerpoint/2010/main" val="25631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529814" y="1747276"/>
            <a:ext cx="10625865" cy="401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E’ costituita da una serie di diagrammi di flusso (rappresentati su fogli di calcolo Excel) che documentano lo svolgimento delle diverse fasi o processi, e cioè la programmazione, la selezione delle operazioni, l’attuazione delle operazioni, rendicontazione e certificazione della spesa.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Attraverso ciascuno di tali processi, la pista di controllo documenta a livello di operazione, il tracciato dei pagamenti e la loro regolarità, lo svolgimento delle verifiche e il pagamento del contributo pubblico ai beneficiari.</a:t>
            </a: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23180211-2BB1-41A6-AE62-899C73B5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7577E7-EEB4-4F5C-BB7B-753FD088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98363F71-A61A-4770-BF61-188FA757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1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529814" y="1747276"/>
            <a:ext cx="1062586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118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Descrive i soggetti responsabili di tali processi (Beneficiario; Organismo di Programmazione/RUAP; Organismo di Certificazione, </a:t>
            </a: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RdL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/RUA). </a:t>
            </a:r>
          </a:p>
          <a:p>
            <a:pPr marL="268288">
              <a:lnSpc>
                <a:spcPct val="150000"/>
              </a:lnSpc>
              <a:spcBef>
                <a:spcPct val="0"/>
              </a:spcBef>
            </a:pPr>
            <a:endParaRPr lang="it-IT" sz="2400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pPr marL="61118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E’ una guida per l’attuazione del progetto</a:t>
            </a:r>
          </a:p>
          <a:p>
            <a:pPr marL="268288">
              <a:lnSpc>
                <a:spcPct val="150000"/>
              </a:lnSpc>
              <a:spcBef>
                <a:spcPct val="0"/>
              </a:spcBef>
            </a:pPr>
            <a:endParaRPr lang="it-IT" sz="2400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  <a:p>
            <a:pPr marL="61118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i="1" u="sng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E’ unica per ogni progetto – va implementata sempre la stessa in ogni SAL.</a:t>
            </a:r>
          </a:p>
          <a:p>
            <a:pPr marL="268288">
              <a:lnSpc>
                <a:spcPct val="150000"/>
              </a:lnSpc>
              <a:spcBef>
                <a:spcPct val="0"/>
              </a:spcBef>
            </a:pPr>
            <a:endParaRPr lang="it-IT" sz="2400" dirty="0">
              <a:solidFill>
                <a:schemeClr val="tx2"/>
              </a:solidFill>
              <a:latin typeface="PlayfairDisplay-Regular"/>
              <a:ea typeface="+mj-ea"/>
              <a:cs typeface="+mj-cs"/>
            </a:endParaRP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23180211-2BB1-41A6-AE62-899C73B5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7577E7-EEB4-4F5C-BB7B-753FD0880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98363F71-A61A-4770-BF61-188FA757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pic>
        <p:nvPicPr>
          <p:cNvPr id="6" name="Segnaposto contenuto 8">
            <a:extLst>
              <a:ext uri="{FF2B5EF4-FFF2-40B4-BE49-F238E27FC236}">
                <a16:creationId xmlns:a16="http://schemas.microsoft.com/office/drawing/2014/main" id="{D1D1500B-2940-4C68-AB06-6F7DD014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E2FF8B3-0F03-4E81-95C9-27909272B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8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5E99DE51-A863-413B-9586-C6959EFC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2ED5F01F-EA0F-4A07-B022-1DCDF3122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458161"/>
              </p:ext>
            </p:extLst>
          </p:nvPr>
        </p:nvGraphicFramePr>
        <p:xfrm>
          <a:off x="2114248" y="1681018"/>
          <a:ext cx="8094133" cy="396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950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1"/>
            <a:ext cx="10515600" cy="1275153"/>
          </a:xfrm>
        </p:spPr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 2014/2020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Segnaposto contenuto 8">
            <a:extLst>
              <a:ext uri="{FF2B5EF4-FFF2-40B4-BE49-F238E27FC236}">
                <a16:creationId xmlns:a16="http://schemas.microsoft.com/office/drawing/2014/main" id="{9EDA5BC6-FF5B-4134-9F26-9E590699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F06C12-B457-476A-B235-CD31E848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6746F9EA-91EE-4926-A886-83798410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6CFD5F-1EDD-4133-B4E5-76E7467EC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451" y="1334342"/>
            <a:ext cx="9314219" cy="467250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565E23-E8CA-41BC-BF3B-6E959F73D981}"/>
              </a:ext>
            </a:extLst>
          </p:cNvPr>
          <p:cNvSpPr txBox="1"/>
          <p:nvPr/>
        </p:nvSpPr>
        <p:spPr>
          <a:xfrm>
            <a:off x="0" y="1338975"/>
            <a:ext cx="2854609" cy="423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2075">
              <a:lnSpc>
                <a:spcPct val="150000"/>
              </a:lnSpc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 – Sezione Anagrafica</a:t>
            </a:r>
          </a:p>
        </p:txBody>
      </p:sp>
    </p:spTree>
    <p:extLst>
      <p:ext uri="{BB962C8B-B14F-4D97-AF65-F5344CB8AC3E}">
        <p14:creationId xmlns:p14="http://schemas.microsoft.com/office/powerpoint/2010/main" val="57235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1"/>
            <a:ext cx="10515600" cy="1275153"/>
          </a:xfrm>
        </p:spPr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La Pista di controllo 2014/2020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41E0BEB6-7F8D-4B34-82E3-FDAA8E06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67CEFC9-1FCB-424B-9A57-06F3AEC94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F4E9AD12-226B-45C3-A1F8-E99A329D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EBE5F7E-1072-4667-8AC3-7E2326B46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7861"/>
            <a:ext cx="12192000" cy="46917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4AB428-A00D-4CFA-B608-11368589D38E}"/>
              </a:ext>
            </a:extLst>
          </p:cNvPr>
          <p:cNvSpPr txBox="1"/>
          <p:nvPr/>
        </p:nvSpPr>
        <p:spPr>
          <a:xfrm>
            <a:off x="75204" y="1339786"/>
            <a:ext cx="2854609" cy="423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2075">
              <a:lnSpc>
                <a:spcPct val="150000"/>
              </a:lnSpc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latin typeface="PlayfairDisplay-Regular"/>
                <a:ea typeface="+mj-ea"/>
                <a:cs typeface="+mj-cs"/>
              </a:rPr>
              <a:t>Esempio – Sezione Finanziaria</a:t>
            </a:r>
          </a:p>
        </p:txBody>
      </p:sp>
    </p:spTree>
    <p:extLst>
      <p:ext uri="{BB962C8B-B14F-4D97-AF65-F5344CB8AC3E}">
        <p14:creationId xmlns:p14="http://schemas.microsoft.com/office/powerpoint/2010/main" val="277854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529814" y="1747276"/>
            <a:ext cx="10625865" cy="3636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 seguito della rendicontazione della spesa da parte dei Beneficiari e del controllo di primo livello, i </a:t>
            </a: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RdL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/RUA trasmettono all’</a:t>
            </a: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OdP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/RUAP la spesa che si propone di inserire in certificazione per la successiva richiesta di rimborso alle amministrazioni centrali. </a:t>
            </a: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F824442D-1EF0-4B1D-A0A0-668EE48D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0908638-CC1B-47F9-A0A0-BC3450A8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9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885CD283-AC1C-4260-B344-C6690618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83BA910-D9C4-4D5E-AEC8-FF89F065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i="0" u="none" strike="noStrike" baseline="0" dirty="0">
                <a:solidFill>
                  <a:schemeClr val="bg1"/>
                </a:solidFill>
                <a:latin typeface="PlayfairDisplay-Bold"/>
              </a:rPr>
              <a:t>L’Attestazione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63CD0F-5C2A-4669-A7D5-412E273A87CB}"/>
              </a:ext>
            </a:extLst>
          </p:cNvPr>
          <p:cNvSpPr txBox="1"/>
          <p:nvPr/>
        </p:nvSpPr>
        <p:spPr>
          <a:xfrm>
            <a:off x="212656" y="6151210"/>
            <a:ext cx="2134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Relatore</a:t>
            </a:r>
          </a:p>
          <a:p>
            <a:r>
              <a:rPr lang="it-IT" sz="1100" dirty="0">
                <a:solidFill>
                  <a:schemeClr val="bg1"/>
                </a:solidFill>
                <a:latin typeface="Playfair Display Medium" pitchFamily="2" charset="0"/>
              </a:rPr>
              <a:t>Pietro De Michele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AE95DCB-72BD-47B6-A4F6-31DA1CB27202}"/>
              </a:ext>
            </a:extLst>
          </p:cNvPr>
          <p:cNvSpPr txBox="1">
            <a:spLocks/>
          </p:cNvSpPr>
          <p:nvPr/>
        </p:nvSpPr>
        <p:spPr>
          <a:xfrm>
            <a:off x="838200" y="2140400"/>
            <a:ext cx="10515600" cy="256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PlayfairDisplay-Bold"/>
              </a:rPr>
              <a:t>La Pista di controllo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7D0AC1-FE01-4092-AAB4-6E9991A893AE}"/>
              </a:ext>
            </a:extLst>
          </p:cNvPr>
          <p:cNvSpPr txBox="1"/>
          <p:nvPr/>
        </p:nvSpPr>
        <p:spPr>
          <a:xfrm>
            <a:off x="464496" y="3538552"/>
            <a:ext cx="4065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Programmazione 2007/2013: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 bis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838705-6994-4E35-A2FE-B11178D980BA}"/>
              </a:ext>
            </a:extLst>
          </p:cNvPr>
          <p:cNvSpPr txBox="1"/>
          <p:nvPr/>
        </p:nvSpPr>
        <p:spPr>
          <a:xfrm>
            <a:off x="5455945" y="3479227"/>
            <a:ext cx="4283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Programmazione 2014/2020: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All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. n. 13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B3ADBF-486A-46D9-AC77-FB4DCF61F6D3}"/>
              </a:ext>
            </a:extLst>
          </p:cNvPr>
          <p:cNvSpPr txBox="1"/>
          <p:nvPr/>
        </p:nvSpPr>
        <p:spPr>
          <a:xfrm>
            <a:off x="464497" y="1293626"/>
            <a:ext cx="11263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E’ composta da: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«dichiarazione»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, resa dal </a:t>
            </a: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RdL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/RUA, con la quale si indica, in modo cumulativo e analitico, l’ammontare della spesa che si propone di inserire in certificazione (word);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tabella riepilogativa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, che riporta in maniera analitica, tutti progetti inseriti nell’Attestazione di spesa (</a:t>
            </a:r>
            <a:r>
              <a:rPr lang="it-IT" sz="2400" dirty="0" err="1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xls</a:t>
            </a:r>
            <a:r>
              <a:rPr lang="it-IT" sz="2400" dirty="0">
                <a:solidFill>
                  <a:schemeClr val="tx2"/>
                </a:solidFill>
                <a:latin typeface="PlayfairDisplay-Regular"/>
                <a:ea typeface="+mj-ea"/>
                <a:cs typeface="+mj-cs"/>
              </a:rPr>
              <a:t>).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45AC2FC-4B59-4165-AE46-B8C0D129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" y="57937"/>
            <a:ext cx="548155" cy="698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5EE67F9-E65E-4282-92E3-5693AA627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4" y="219564"/>
            <a:ext cx="1454976" cy="375456"/>
          </a:xfrm>
          <a:prstGeom prst="rect">
            <a:avLst/>
          </a:prstGeom>
        </p:spPr>
      </p:pic>
      <p:pic>
        <p:nvPicPr>
          <p:cNvPr id="11" name="Picture 2" descr="Il Formez è fondamentale per il Sud. Ma il suo futuro è avvolto nel mistero  - Secolo d'Italia">
            <a:extLst>
              <a:ext uri="{FF2B5EF4-FFF2-40B4-BE49-F238E27FC236}">
                <a16:creationId xmlns:a16="http://schemas.microsoft.com/office/drawing/2014/main" id="{2671F0A3-F501-4BB0-AAEA-F69C9026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6" y="6168167"/>
            <a:ext cx="901094" cy="3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82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0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zato 2">
      <a:majorFont>
        <a:latin typeface="Playfair Display SemiBold"/>
        <a:ea typeface=""/>
        <a:cs typeface=""/>
      </a:majorFont>
      <a:minorFont>
        <a:latin typeface="Playfai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ema copert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986</Words>
  <Application>Microsoft Office PowerPoint</Application>
  <PresentationFormat>Widescreen</PresentationFormat>
  <Paragraphs>201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Playfair Display</vt:lpstr>
      <vt:lpstr>Playfair Display ExtraBold</vt:lpstr>
      <vt:lpstr>Playfair Display Medium</vt:lpstr>
      <vt:lpstr>Playfair Display SemiBold</vt:lpstr>
      <vt:lpstr>PlayfairDisplay-Bold</vt:lpstr>
      <vt:lpstr>PlayfairDisplay-Regular</vt:lpstr>
      <vt:lpstr>Titillium Web</vt:lpstr>
      <vt:lpstr>Wingdings</vt:lpstr>
      <vt:lpstr>Tema di Office</vt:lpstr>
      <vt:lpstr>Schema copertina</vt:lpstr>
      <vt:lpstr>Presentazione standard di PowerPoint</vt:lpstr>
      <vt:lpstr>Indice</vt:lpstr>
      <vt:lpstr>La Pista di controllo</vt:lpstr>
      <vt:lpstr>La Pista di controllo</vt:lpstr>
      <vt:lpstr>La Pista di controllo</vt:lpstr>
      <vt:lpstr>La Pista di controllo 2014/2020</vt:lpstr>
      <vt:lpstr>La Pista di controllo 2014/2020</vt:lpstr>
      <vt:lpstr>L’Attestazione di Spesa</vt:lpstr>
      <vt:lpstr>L’Attestazione di Spesa</vt:lpstr>
      <vt:lpstr>L’Attestazione di Spesa</vt:lpstr>
      <vt:lpstr>L’Attestazione di Spesa</vt:lpstr>
      <vt:lpstr>L’Attestazione di Spesa</vt:lpstr>
      <vt:lpstr>La Pista di controllo</vt:lpstr>
      <vt:lpstr>La Pista di controllo</vt:lpstr>
      <vt:lpstr>L’Attestazione di Spesa</vt:lpstr>
      <vt:lpstr>L’Attestazione di Spesa</vt:lpstr>
      <vt:lpstr>L’Attestazione di Spesa</vt:lpstr>
      <vt:lpstr>L’Attestazione di Spesa</vt:lpstr>
      <vt:lpstr>L’Attestazione di Spesa</vt:lpstr>
      <vt:lpstr>La rilevanza del monitoraggio ai fini della certificazione della spesa</vt:lpstr>
      <vt:lpstr>La rilevanza del monitoraggio ai fini della certificazione della spesa</vt:lpstr>
      <vt:lpstr>La rilevanza del monitoraggio ai fini della certificazione della spesa</vt:lpstr>
      <vt:lpstr>La rilevanza del monitoraggio ai fini della certificazione della spesa</vt:lpstr>
      <vt:lpstr>L’Attestazione di Spesa</vt:lpstr>
      <vt:lpstr>Documentazione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Di Meo</dc:creator>
  <cp:lastModifiedBy>Pietro De Michele</cp:lastModifiedBy>
  <cp:revision>44</cp:revision>
  <cp:lastPrinted>2022-04-06T07:50:13Z</cp:lastPrinted>
  <dcterms:created xsi:type="dcterms:W3CDTF">2022-03-25T08:59:58Z</dcterms:created>
  <dcterms:modified xsi:type="dcterms:W3CDTF">2022-04-13T04:51:42Z</dcterms:modified>
</cp:coreProperties>
</file>