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60" r:id="rId5"/>
    <p:sldId id="261" r:id="rId6"/>
    <p:sldId id="262" r:id="rId7"/>
    <p:sldId id="270" r:id="rId8"/>
    <p:sldId id="263" r:id="rId9"/>
    <p:sldId id="264" r:id="rId10"/>
    <p:sldId id="272" r:id="rId11"/>
    <p:sldId id="265" r:id="rId12"/>
    <p:sldId id="268" r:id="rId13"/>
    <p:sldId id="271" r:id="rId14"/>
    <p:sldId id="267" r:id="rId15"/>
    <p:sldId id="269" r:id="rId16"/>
    <p:sldId id="259" r:id="rId17"/>
  </p:sldIdLst>
  <p:sldSz cx="12192000" cy="6858000"/>
  <p:notesSz cx="12192000" cy="685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22619ED0-9F81-44B7-B1A1-038FC5969FCC}">
          <p14:sldIdLst>
            <p14:sldId id="256"/>
            <p14:sldId id="257"/>
            <p14:sldId id="258"/>
            <p14:sldId id="260"/>
            <p14:sldId id="261"/>
            <p14:sldId id="262"/>
            <p14:sldId id="270"/>
            <p14:sldId id="263"/>
            <p14:sldId id="264"/>
            <p14:sldId id="272"/>
            <p14:sldId id="265"/>
            <p14:sldId id="268"/>
            <p14:sldId id="271"/>
            <p14:sldId id="267"/>
            <p14:sldId id="269"/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69" autoAdjust="0"/>
    <p:restoredTop sz="94660"/>
  </p:normalViewPr>
  <p:slideViewPr>
    <p:cSldViewPr>
      <p:cViewPr varScale="1">
        <p:scale>
          <a:sx n="86" d="100"/>
          <a:sy n="86" d="100"/>
        </p:scale>
        <p:origin x="696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27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8CB830-4221-413F-A6EE-60E4FD178CFF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BAD1F1AF-8E00-4BFC-B6EC-56160CEDD047}">
      <dgm:prSet phldrT="[Testo]" custT="1"/>
      <dgm:spPr/>
      <dgm:t>
        <a:bodyPr/>
        <a:lstStyle/>
        <a:p>
          <a:pPr algn="ctr"/>
          <a:r>
            <a:rPr lang="it-IT" sz="1400" dirty="0"/>
            <a:t>Procedimento amministrativo</a:t>
          </a:r>
        </a:p>
        <a:p>
          <a:pPr algn="ctr"/>
          <a:r>
            <a:rPr lang="it-IT" sz="1400" dirty="0"/>
            <a:t>(</a:t>
          </a:r>
          <a:r>
            <a:rPr lang="it-IT" sz="1400" dirty="0" err="1"/>
            <a:t>Admininstrative</a:t>
          </a:r>
          <a:r>
            <a:rPr lang="it-IT" sz="1400" dirty="0"/>
            <a:t> </a:t>
          </a:r>
          <a:r>
            <a:rPr lang="it-IT" sz="1400" dirty="0" err="1"/>
            <a:t>proceeding</a:t>
          </a:r>
          <a:r>
            <a:rPr lang="it-IT" sz="1400" dirty="0"/>
            <a:t>)</a:t>
          </a:r>
        </a:p>
      </dgm:t>
    </dgm:pt>
    <dgm:pt modelId="{748CE3F9-D95F-4423-B92B-55F44E21FFFD}" type="parTrans" cxnId="{2A7CBD71-10D7-4809-A908-9A445B0B9F33}">
      <dgm:prSet/>
      <dgm:spPr/>
      <dgm:t>
        <a:bodyPr/>
        <a:lstStyle/>
        <a:p>
          <a:endParaRPr lang="it-IT"/>
        </a:p>
      </dgm:t>
    </dgm:pt>
    <dgm:pt modelId="{6EA1319C-51F6-4695-96D0-F34751EE20C2}" type="sibTrans" cxnId="{2A7CBD71-10D7-4809-A908-9A445B0B9F33}">
      <dgm:prSet/>
      <dgm:spPr/>
      <dgm:t>
        <a:bodyPr/>
        <a:lstStyle/>
        <a:p>
          <a:endParaRPr lang="it-IT"/>
        </a:p>
      </dgm:t>
    </dgm:pt>
    <dgm:pt modelId="{06768AB9-4004-431F-9737-BE61A3497B1E}">
      <dgm:prSet phldrT="[Testo]" custT="1"/>
      <dgm:spPr/>
      <dgm:t>
        <a:bodyPr/>
        <a:lstStyle/>
        <a:p>
          <a:pPr algn="ctr"/>
          <a:r>
            <a:rPr lang="it-IT" sz="1400" dirty="0"/>
            <a:t>Sequenza di atti amministrativi</a:t>
          </a:r>
        </a:p>
        <a:p>
          <a:pPr algn="ctr"/>
          <a:r>
            <a:rPr lang="it-IT" sz="1400" dirty="0"/>
            <a:t>(</a:t>
          </a:r>
          <a:r>
            <a:rPr lang="it-IT" sz="1400" dirty="0" err="1"/>
            <a:t>Administative</a:t>
          </a:r>
          <a:r>
            <a:rPr lang="it-IT" sz="1400" dirty="0"/>
            <a:t> </a:t>
          </a:r>
          <a:r>
            <a:rPr lang="it-IT" sz="1400" dirty="0" err="1"/>
            <a:t>deed</a:t>
          </a:r>
          <a:r>
            <a:rPr lang="it-IT" sz="1400" dirty="0"/>
            <a:t> </a:t>
          </a:r>
          <a:r>
            <a:rPr lang="it-IT" sz="1400" dirty="0" err="1"/>
            <a:t>sequence</a:t>
          </a:r>
          <a:r>
            <a:rPr lang="it-IT" sz="1400" dirty="0"/>
            <a:t>)</a:t>
          </a:r>
        </a:p>
      </dgm:t>
    </dgm:pt>
    <dgm:pt modelId="{BAF3F4E5-628C-43C9-9FF3-74B3039BDEA0}" type="parTrans" cxnId="{DBE7705D-C913-4CBC-9BFE-F0E640ACE857}">
      <dgm:prSet/>
      <dgm:spPr/>
      <dgm:t>
        <a:bodyPr/>
        <a:lstStyle/>
        <a:p>
          <a:endParaRPr lang="it-IT"/>
        </a:p>
      </dgm:t>
    </dgm:pt>
    <dgm:pt modelId="{69D2CEB6-67F7-412B-94DE-1EA8F278CEE7}" type="sibTrans" cxnId="{DBE7705D-C913-4CBC-9BFE-F0E640ACE857}">
      <dgm:prSet/>
      <dgm:spPr/>
      <dgm:t>
        <a:bodyPr/>
        <a:lstStyle/>
        <a:p>
          <a:endParaRPr lang="it-IT"/>
        </a:p>
      </dgm:t>
    </dgm:pt>
    <dgm:pt modelId="{D7ACB79F-BDB3-4252-B4C7-54E7D891D73B}">
      <dgm:prSet phldrT="[Testo]" custT="1"/>
      <dgm:spPr/>
      <dgm:t>
        <a:bodyPr/>
        <a:lstStyle/>
        <a:p>
          <a:pPr algn="ctr"/>
          <a:r>
            <a:rPr lang="it-IT" sz="1400" dirty="0"/>
            <a:t>Processo</a:t>
          </a:r>
        </a:p>
        <a:p>
          <a:pPr algn="ctr"/>
          <a:r>
            <a:rPr lang="it-IT" sz="1400" dirty="0"/>
            <a:t>(A </a:t>
          </a:r>
          <a:r>
            <a:rPr lang="it-IT" sz="1400" dirty="0" err="1"/>
            <a:t>process</a:t>
          </a:r>
          <a:r>
            <a:rPr lang="it-IT" sz="1400" dirty="0"/>
            <a:t>…)</a:t>
          </a:r>
        </a:p>
      </dgm:t>
    </dgm:pt>
    <dgm:pt modelId="{59F82757-D7C9-46E0-97CC-2ED97AD55F68}" type="parTrans" cxnId="{09AAAD9E-A990-42F6-A956-C50C5C09096A}">
      <dgm:prSet/>
      <dgm:spPr/>
      <dgm:t>
        <a:bodyPr/>
        <a:lstStyle/>
        <a:p>
          <a:endParaRPr lang="it-IT"/>
        </a:p>
      </dgm:t>
    </dgm:pt>
    <dgm:pt modelId="{CF40B202-DF80-4609-BEAB-1066842117D3}" type="sibTrans" cxnId="{09AAAD9E-A990-42F6-A956-C50C5C09096A}">
      <dgm:prSet/>
      <dgm:spPr/>
      <dgm:t>
        <a:bodyPr/>
        <a:lstStyle/>
        <a:p>
          <a:endParaRPr lang="it-IT"/>
        </a:p>
      </dgm:t>
    </dgm:pt>
    <dgm:pt modelId="{1FACDA53-FDF3-4C75-9DD3-F76991F1D234}">
      <dgm:prSet custT="1"/>
      <dgm:spPr/>
      <dgm:t>
        <a:bodyPr/>
        <a:lstStyle/>
        <a:p>
          <a:pPr algn="ctr"/>
          <a:r>
            <a:rPr lang="it-IT" sz="1400" dirty="0"/>
            <a:t>Sequenza di Azioni</a:t>
          </a:r>
        </a:p>
        <a:p>
          <a:pPr algn="ctr"/>
          <a:r>
            <a:rPr lang="it-IT" sz="1400" dirty="0"/>
            <a:t>(</a:t>
          </a:r>
          <a:r>
            <a:rPr lang="it-IT" sz="1400" dirty="0" err="1"/>
            <a:t>Sequence</a:t>
          </a:r>
          <a:r>
            <a:rPr lang="it-IT" sz="1400" dirty="0"/>
            <a:t> of </a:t>
          </a:r>
          <a:r>
            <a:rPr lang="it-IT" sz="1400" dirty="0" err="1"/>
            <a:t>Actions</a:t>
          </a:r>
          <a:r>
            <a:rPr lang="it-IT" sz="1400" dirty="0"/>
            <a:t>)</a:t>
          </a:r>
        </a:p>
      </dgm:t>
    </dgm:pt>
    <dgm:pt modelId="{32F7B725-E9A8-4E51-A5E0-1BDC277FEF51}" type="parTrans" cxnId="{8B40A6EE-2BFB-4DA2-8598-5305A95C571D}">
      <dgm:prSet/>
      <dgm:spPr/>
      <dgm:t>
        <a:bodyPr/>
        <a:lstStyle/>
        <a:p>
          <a:endParaRPr lang="it-IT"/>
        </a:p>
      </dgm:t>
    </dgm:pt>
    <dgm:pt modelId="{FFC8F8D4-6B88-4F4A-9C3B-733FB7A2ADEB}" type="sibTrans" cxnId="{8B40A6EE-2BFB-4DA2-8598-5305A95C571D}">
      <dgm:prSet/>
      <dgm:spPr/>
      <dgm:t>
        <a:bodyPr/>
        <a:lstStyle/>
        <a:p>
          <a:endParaRPr lang="it-IT"/>
        </a:p>
      </dgm:t>
    </dgm:pt>
    <dgm:pt modelId="{3717CAC7-61C2-4478-83CD-DA7B1BBE9023}">
      <dgm:prSet custT="1"/>
      <dgm:spPr/>
      <dgm:t>
        <a:bodyPr/>
        <a:lstStyle/>
        <a:p>
          <a:pPr algn="ctr"/>
          <a:r>
            <a:rPr lang="it-IT" sz="1400" b="1" dirty="0">
              <a:solidFill>
                <a:srgbClr val="FF0000"/>
              </a:solidFill>
            </a:rPr>
            <a:t>BPMN </a:t>
          </a:r>
        </a:p>
        <a:p>
          <a:pPr algn="ctr"/>
          <a:r>
            <a:rPr lang="it-IT" sz="1400" b="1" dirty="0">
              <a:solidFill>
                <a:srgbClr val="FF0000"/>
              </a:solidFill>
            </a:rPr>
            <a:t>(Business </a:t>
          </a:r>
          <a:r>
            <a:rPr lang="it-IT" sz="1400" b="1" dirty="0" err="1">
              <a:solidFill>
                <a:srgbClr val="FF0000"/>
              </a:solidFill>
            </a:rPr>
            <a:t>Process</a:t>
          </a:r>
          <a:r>
            <a:rPr lang="it-IT" sz="1400" b="1" dirty="0">
              <a:solidFill>
                <a:srgbClr val="FF0000"/>
              </a:solidFill>
            </a:rPr>
            <a:t> Model and </a:t>
          </a:r>
          <a:r>
            <a:rPr lang="it-IT" sz="1400" b="1" dirty="0" err="1">
              <a:solidFill>
                <a:srgbClr val="FF0000"/>
              </a:solidFill>
            </a:rPr>
            <a:t>Notation</a:t>
          </a:r>
          <a:r>
            <a:rPr lang="it-IT" sz="1400" b="1" dirty="0">
              <a:solidFill>
                <a:srgbClr val="FF0000"/>
              </a:solidFill>
            </a:rPr>
            <a:t>)</a:t>
          </a:r>
        </a:p>
      </dgm:t>
    </dgm:pt>
    <dgm:pt modelId="{F96A8F62-A225-4FA9-AB6F-339853E3C1EA}" type="parTrans" cxnId="{69C43F5E-C18A-45AB-95A3-1AA170A0A8DF}">
      <dgm:prSet/>
      <dgm:spPr/>
      <dgm:t>
        <a:bodyPr/>
        <a:lstStyle/>
        <a:p>
          <a:endParaRPr lang="it-IT"/>
        </a:p>
      </dgm:t>
    </dgm:pt>
    <dgm:pt modelId="{E04F823C-E2AF-43E3-AFD6-B5E897F36263}" type="sibTrans" cxnId="{69C43F5E-C18A-45AB-95A3-1AA170A0A8DF}">
      <dgm:prSet/>
      <dgm:spPr/>
      <dgm:t>
        <a:bodyPr/>
        <a:lstStyle/>
        <a:p>
          <a:endParaRPr lang="it-IT"/>
        </a:p>
      </dgm:t>
    </dgm:pt>
    <dgm:pt modelId="{80241D40-0823-4063-90F8-8FC27D94620A}" type="pres">
      <dgm:prSet presAssocID="{7F8CB830-4221-413F-A6EE-60E4FD178CFF}" presName="arrowDiagram" presStyleCnt="0">
        <dgm:presLayoutVars>
          <dgm:chMax val="5"/>
          <dgm:dir/>
          <dgm:resizeHandles val="exact"/>
        </dgm:presLayoutVars>
      </dgm:prSet>
      <dgm:spPr/>
    </dgm:pt>
    <dgm:pt modelId="{E6F8A1E8-127E-41BB-BE04-4B4B230C413E}" type="pres">
      <dgm:prSet presAssocID="{7F8CB830-4221-413F-A6EE-60E4FD178CFF}" presName="arrow" presStyleLbl="bgShp" presStyleIdx="0" presStyleCnt="1"/>
      <dgm:spPr/>
    </dgm:pt>
    <dgm:pt modelId="{B9B60848-BDEC-4BEF-9F62-242209788CB3}" type="pres">
      <dgm:prSet presAssocID="{7F8CB830-4221-413F-A6EE-60E4FD178CFF}" presName="arrowDiagram5" presStyleCnt="0"/>
      <dgm:spPr/>
    </dgm:pt>
    <dgm:pt modelId="{7FDDC8A3-D1C4-432A-A3A9-D4C1334B49EF}" type="pres">
      <dgm:prSet presAssocID="{BAD1F1AF-8E00-4BFC-B6EC-56160CEDD047}" presName="bullet5a" presStyleLbl="node1" presStyleIdx="0" presStyleCnt="5"/>
      <dgm:spPr/>
    </dgm:pt>
    <dgm:pt modelId="{9721CC94-BC1D-47B9-9DF3-2D3E893DA061}" type="pres">
      <dgm:prSet presAssocID="{BAD1F1AF-8E00-4BFC-B6EC-56160CEDD047}" presName="textBox5a" presStyleLbl="revTx" presStyleIdx="0" presStyleCnt="5" custScaleX="124809" custScaleY="85591" custLinFactNeighborX="-24309" custLinFactNeighborY="18908">
        <dgm:presLayoutVars>
          <dgm:bulletEnabled val="1"/>
        </dgm:presLayoutVars>
      </dgm:prSet>
      <dgm:spPr/>
    </dgm:pt>
    <dgm:pt modelId="{0C564CEC-688F-479D-B690-CB0810B12124}" type="pres">
      <dgm:prSet presAssocID="{06768AB9-4004-431F-9737-BE61A3497B1E}" presName="bullet5b" presStyleLbl="node1" presStyleIdx="1" presStyleCnt="5"/>
      <dgm:spPr/>
    </dgm:pt>
    <dgm:pt modelId="{A7A0541E-8EAC-4016-88C3-8025E88B2085}" type="pres">
      <dgm:prSet presAssocID="{06768AB9-4004-431F-9737-BE61A3497B1E}" presName="textBox5b" presStyleLbl="revTx" presStyleIdx="1" presStyleCnt="5" custScaleX="124809" custScaleY="69858" custLinFactNeighborX="-6704" custLinFactNeighborY="-96">
        <dgm:presLayoutVars>
          <dgm:bulletEnabled val="1"/>
        </dgm:presLayoutVars>
      </dgm:prSet>
      <dgm:spPr/>
    </dgm:pt>
    <dgm:pt modelId="{086D637A-5CB1-404D-B12F-A90325E1FE6E}" type="pres">
      <dgm:prSet presAssocID="{D7ACB79F-BDB3-4252-B4C7-54E7D891D73B}" presName="bullet5c" presStyleLbl="node1" presStyleIdx="2" presStyleCnt="5"/>
      <dgm:spPr/>
    </dgm:pt>
    <dgm:pt modelId="{CE127F9B-FC2A-42D7-921A-238B963A6335}" type="pres">
      <dgm:prSet presAssocID="{D7ACB79F-BDB3-4252-B4C7-54E7D891D73B}" presName="textBox5c" presStyleLbl="revTx" presStyleIdx="2" presStyleCnt="5" custScaleX="124809" custScaleY="80019">
        <dgm:presLayoutVars>
          <dgm:bulletEnabled val="1"/>
        </dgm:presLayoutVars>
      </dgm:prSet>
      <dgm:spPr/>
    </dgm:pt>
    <dgm:pt modelId="{09EC15B4-12C9-483E-BE19-9678D302B0AF}" type="pres">
      <dgm:prSet presAssocID="{1FACDA53-FDF3-4C75-9DD3-F76991F1D234}" presName="bullet5d" presStyleLbl="node1" presStyleIdx="3" presStyleCnt="5"/>
      <dgm:spPr/>
    </dgm:pt>
    <dgm:pt modelId="{9B3D461B-FC78-43A7-B4BE-A5A376ECA633}" type="pres">
      <dgm:prSet presAssocID="{1FACDA53-FDF3-4C75-9DD3-F76991F1D234}" presName="textBox5d" presStyleLbl="revTx" presStyleIdx="3" presStyleCnt="5" custScaleX="124809" custScaleY="82344" custLinFactNeighborX="-143" custLinFactNeighborY="7717">
        <dgm:presLayoutVars>
          <dgm:bulletEnabled val="1"/>
        </dgm:presLayoutVars>
      </dgm:prSet>
      <dgm:spPr/>
    </dgm:pt>
    <dgm:pt modelId="{DAAC916F-C399-4FE0-A7F2-50A1D212FDFE}" type="pres">
      <dgm:prSet presAssocID="{3717CAC7-61C2-4478-83CD-DA7B1BBE9023}" presName="bullet5e" presStyleLbl="node1" presStyleIdx="4" presStyleCnt="5"/>
      <dgm:spPr/>
    </dgm:pt>
    <dgm:pt modelId="{5029CD48-56C1-4B01-B9E0-44A46D98CCEB}" type="pres">
      <dgm:prSet presAssocID="{3717CAC7-61C2-4478-83CD-DA7B1BBE9023}" presName="textBox5e" presStyleLbl="revTx" presStyleIdx="4" presStyleCnt="5" custScaleX="124809" custLinFactNeighborX="21732" custLinFactNeighborY="13646">
        <dgm:presLayoutVars>
          <dgm:bulletEnabled val="1"/>
        </dgm:presLayoutVars>
      </dgm:prSet>
      <dgm:spPr/>
    </dgm:pt>
  </dgm:ptLst>
  <dgm:cxnLst>
    <dgm:cxn modelId="{AE77D92E-A988-4933-B8ED-3E8FCA96CEA5}" type="presOf" srcId="{3717CAC7-61C2-4478-83CD-DA7B1BBE9023}" destId="{5029CD48-56C1-4B01-B9E0-44A46D98CCEB}" srcOrd="0" destOrd="0" presId="urn:microsoft.com/office/officeart/2005/8/layout/arrow2"/>
    <dgm:cxn modelId="{DBE7705D-C913-4CBC-9BFE-F0E640ACE857}" srcId="{7F8CB830-4221-413F-A6EE-60E4FD178CFF}" destId="{06768AB9-4004-431F-9737-BE61A3497B1E}" srcOrd="1" destOrd="0" parTransId="{BAF3F4E5-628C-43C9-9FF3-74B3039BDEA0}" sibTransId="{69D2CEB6-67F7-412B-94DE-1EA8F278CEE7}"/>
    <dgm:cxn modelId="{69C43F5E-C18A-45AB-95A3-1AA170A0A8DF}" srcId="{7F8CB830-4221-413F-A6EE-60E4FD178CFF}" destId="{3717CAC7-61C2-4478-83CD-DA7B1BBE9023}" srcOrd="4" destOrd="0" parTransId="{F96A8F62-A225-4FA9-AB6F-339853E3C1EA}" sibTransId="{E04F823C-E2AF-43E3-AFD6-B5E897F36263}"/>
    <dgm:cxn modelId="{7DF59343-E929-450E-B60D-101EA65E2170}" type="presOf" srcId="{1FACDA53-FDF3-4C75-9DD3-F76991F1D234}" destId="{9B3D461B-FC78-43A7-B4BE-A5A376ECA633}" srcOrd="0" destOrd="0" presId="urn:microsoft.com/office/officeart/2005/8/layout/arrow2"/>
    <dgm:cxn modelId="{1EF0EB65-C28C-4A0F-BC10-CA56B88CF0BB}" type="presOf" srcId="{7F8CB830-4221-413F-A6EE-60E4FD178CFF}" destId="{80241D40-0823-4063-90F8-8FC27D94620A}" srcOrd="0" destOrd="0" presId="urn:microsoft.com/office/officeart/2005/8/layout/arrow2"/>
    <dgm:cxn modelId="{B2585C4F-9F67-415B-B6E8-C2D46A2D68EC}" type="presOf" srcId="{06768AB9-4004-431F-9737-BE61A3497B1E}" destId="{A7A0541E-8EAC-4016-88C3-8025E88B2085}" srcOrd="0" destOrd="0" presId="urn:microsoft.com/office/officeart/2005/8/layout/arrow2"/>
    <dgm:cxn modelId="{2A7CBD71-10D7-4809-A908-9A445B0B9F33}" srcId="{7F8CB830-4221-413F-A6EE-60E4FD178CFF}" destId="{BAD1F1AF-8E00-4BFC-B6EC-56160CEDD047}" srcOrd="0" destOrd="0" parTransId="{748CE3F9-D95F-4423-B92B-55F44E21FFFD}" sibTransId="{6EA1319C-51F6-4695-96D0-F34751EE20C2}"/>
    <dgm:cxn modelId="{09AAAD9E-A990-42F6-A956-C50C5C09096A}" srcId="{7F8CB830-4221-413F-A6EE-60E4FD178CFF}" destId="{D7ACB79F-BDB3-4252-B4C7-54E7D891D73B}" srcOrd="2" destOrd="0" parTransId="{59F82757-D7C9-46E0-97CC-2ED97AD55F68}" sibTransId="{CF40B202-DF80-4609-BEAB-1066842117D3}"/>
    <dgm:cxn modelId="{C1B4B9DB-FAF5-447E-B8FD-C72CBE130ED2}" type="presOf" srcId="{BAD1F1AF-8E00-4BFC-B6EC-56160CEDD047}" destId="{9721CC94-BC1D-47B9-9DF3-2D3E893DA061}" srcOrd="0" destOrd="0" presId="urn:microsoft.com/office/officeart/2005/8/layout/arrow2"/>
    <dgm:cxn modelId="{01F9BCEC-24B1-4029-B3C5-10C16E249794}" type="presOf" srcId="{D7ACB79F-BDB3-4252-B4C7-54E7D891D73B}" destId="{CE127F9B-FC2A-42D7-921A-238B963A6335}" srcOrd="0" destOrd="0" presId="urn:microsoft.com/office/officeart/2005/8/layout/arrow2"/>
    <dgm:cxn modelId="{8B40A6EE-2BFB-4DA2-8598-5305A95C571D}" srcId="{7F8CB830-4221-413F-A6EE-60E4FD178CFF}" destId="{1FACDA53-FDF3-4C75-9DD3-F76991F1D234}" srcOrd="3" destOrd="0" parTransId="{32F7B725-E9A8-4E51-A5E0-1BDC277FEF51}" sibTransId="{FFC8F8D4-6B88-4F4A-9C3B-733FB7A2ADEB}"/>
    <dgm:cxn modelId="{DAFA2A1F-8652-4226-8C4B-F49A45418065}" type="presParOf" srcId="{80241D40-0823-4063-90F8-8FC27D94620A}" destId="{E6F8A1E8-127E-41BB-BE04-4B4B230C413E}" srcOrd="0" destOrd="0" presId="urn:microsoft.com/office/officeart/2005/8/layout/arrow2"/>
    <dgm:cxn modelId="{A660B591-238B-4317-875A-91561454783D}" type="presParOf" srcId="{80241D40-0823-4063-90F8-8FC27D94620A}" destId="{B9B60848-BDEC-4BEF-9F62-242209788CB3}" srcOrd="1" destOrd="0" presId="urn:microsoft.com/office/officeart/2005/8/layout/arrow2"/>
    <dgm:cxn modelId="{B51A8FF2-2D3C-4533-94CF-C7FF0B5D4A6D}" type="presParOf" srcId="{B9B60848-BDEC-4BEF-9F62-242209788CB3}" destId="{7FDDC8A3-D1C4-432A-A3A9-D4C1334B49EF}" srcOrd="0" destOrd="0" presId="urn:microsoft.com/office/officeart/2005/8/layout/arrow2"/>
    <dgm:cxn modelId="{DAF2A0FB-0108-48F8-8BD1-BFEC9D1739D6}" type="presParOf" srcId="{B9B60848-BDEC-4BEF-9F62-242209788CB3}" destId="{9721CC94-BC1D-47B9-9DF3-2D3E893DA061}" srcOrd="1" destOrd="0" presId="urn:microsoft.com/office/officeart/2005/8/layout/arrow2"/>
    <dgm:cxn modelId="{5FCD4A1A-D699-4B36-A6EE-86115659C727}" type="presParOf" srcId="{B9B60848-BDEC-4BEF-9F62-242209788CB3}" destId="{0C564CEC-688F-479D-B690-CB0810B12124}" srcOrd="2" destOrd="0" presId="urn:microsoft.com/office/officeart/2005/8/layout/arrow2"/>
    <dgm:cxn modelId="{BF1BA61E-A70A-4800-81B7-8C5A5FEC4F7F}" type="presParOf" srcId="{B9B60848-BDEC-4BEF-9F62-242209788CB3}" destId="{A7A0541E-8EAC-4016-88C3-8025E88B2085}" srcOrd="3" destOrd="0" presId="urn:microsoft.com/office/officeart/2005/8/layout/arrow2"/>
    <dgm:cxn modelId="{F6D74F01-F79B-4AB0-A537-757D4CAFFB50}" type="presParOf" srcId="{B9B60848-BDEC-4BEF-9F62-242209788CB3}" destId="{086D637A-5CB1-404D-B12F-A90325E1FE6E}" srcOrd="4" destOrd="0" presId="urn:microsoft.com/office/officeart/2005/8/layout/arrow2"/>
    <dgm:cxn modelId="{BEF050E9-60E5-40D9-83DC-7389490A312E}" type="presParOf" srcId="{B9B60848-BDEC-4BEF-9F62-242209788CB3}" destId="{CE127F9B-FC2A-42D7-921A-238B963A6335}" srcOrd="5" destOrd="0" presId="urn:microsoft.com/office/officeart/2005/8/layout/arrow2"/>
    <dgm:cxn modelId="{FDFF209F-799E-4621-BDB9-91736E6098FF}" type="presParOf" srcId="{B9B60848-BDEC-4BEF-9F62-242209788CB3}" destId="{09EC15B4-12C9-483E-BE19-9678D302B0AF}" srcOrd="6" destOrd="0" presId="urn:microsoft.com/office/officeart/2005/8/layout/arrow2"/>
    <dgm:cxn modelId="{F4D87E80-CE88-4868-BE04-25A92513E153}" type="presParOf" srcId="{B9B60848-BDEC-4BEF-9F62-242209788CB3}" destId="{9B3D461B-FC78-43A7-B4BE-A5A376ECA633}" srcOrd="7" destOrd="0" presId="urn:microsoft.com/office/officeart/2005/8/layout/arrow2"/>
    <dgm:cxn modelId="{74E68445-CF9E-4425-8436-DFB59AEF7D72}" type="presParOf" srcId="{B9B60848-BDEC-4BEF-9F62-242209788CB3}" destId="{DAAC916F-C399-4FE0-A7F2-50A1D212FDFE}" srcOrd="8" destOrd="0" presId="urn:microsoft.com/office/officeart/2005/8/layout/arrow2"/>
    <dgm:cxn modelId="{1573E9EA-06A3-4569-8A70-A36D34E4F4FB}" type="presParOf" srcId="{B9B60848-BDEC-4BEF-9F62-242209788CB3}" destId="{5029CD48-56C1-4B01-B9E0-44A46D98CCEB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F8A1E8-127E-41BB-BE04-4B4B230C413E}">
      <dsp:nvSpPr>
        <dsp:cNvPr id="0" name=""/>
        <dsp:cNvSpPr/>
      </dsp:nvSpPr>
      <dsp:spPr>
        <a:xfrm>
          <a:off x="-100823" y="169333"/>
          <a:ext cx="8128000" cy="5079999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DDC8A3-D1C4-432A-A3A9-D4C1334B49EF}">
      <dsp:nvSpPr>
        <dsp:cNvPr id="0" name=""/>
        <dsp:cNvSpPr/>
      </dsp:nvSpPr>
      <dsp:spPr>
        <a:xfrm>
          <a:off x="699784" y="3946821"/>
          <a:ext cx="186944" cy="1869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21CC94-BC1D-47B9-9DF3-2D3E893DA061}">
      <dsp:nvSpPr>
        <dsp:cNvPr id="0" name=""/>
        <dsp:cNvSpPr/>
      </dsp:nvSpPr>
      <dsp:spPr>
        <a:xfrm>
          <a:off x="402342" y="4356004"/>
          <a:ext cx="1328926" cy="10348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58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Procedimento amministrativo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(</a:t>
          </a:r>
          <a:r>
            <a:rPr lang="it-IT" sz="1400" kern="1200" dirty="0" err="1"/>
            <a:t>Admininstrative</a:t>
          </a:r>
          <a:r>
            <a:rPr lang="it-IT" sz="1400" kern="1200" dirty="0"/>
            <a:t> </a:t>
          </a:r>
          <a:r>
            <a:rPr lang="it-IT" sz="1400" kern="1200" dirty="0" err="1"/>
            <a:t>proceeding</a:t>
          </a:r>
          <a:r>
            <a:rPr lang="it-IT" sz="1400" kern="1200" dirty="0"/>
            <a:t>)</a:t>
          </a:r>
        </a:p>
      </dsp:txBody>
      <dsp:txXfrm>
        <a:off x="402342" y="4356004"/>
        <a:ext cx="1328926" cy="1034829"/>
      </dsp:txXfrm>
    </dsp:sp>
    <dsp:sp modelId="{0C564CEC-688F-479D-B690-CB0810B12124}">
      <dsp:nvSpPr>
        <dsp:cNvPr id="0" name=""/>
        <dsp:cNvSpPr/>
      </dsp:nvSpPr>
      <dsp:spPr>
        <a:xfrm>
          <a:off x="1711720" y="2974509"/>
          <a:ext cx="292608" cy="2926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A0541E-8EAC-4016-88C3-8025E88B2085}">
      <dsp:nvSpPr>
        <dsp:cNvPr id="0" name=""/>
        <dsp:cNvSpPr/>
      </dsp:nvSpPr>
      <dsp:spPr>
        <a:xfrm>
          <a:off x="1600203" y="3439559"/>
          <a:ext cx="1683982" cy="1486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5047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Sequenza di atti amministrativi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(</a:t>
          </a:r>
          <a:r>
            <a:rPr lang="it-IT" sz="1400" kern="1200" dirty="0" err="1"/>
            <a:t>Administative</a:t>
          </a:r>
          <a:r>
            <a:rPr lang="it-IT" sz="1400" kern="1200" dirty="0"/>
            <a:t> </a:t>
          </a:r>
          <a:r>
            <a:rPr lang="it-IT" sz="1400" kern="1200" dirty="0" err="1"/>
            <a:t>deed</a:t>
          </a:r>
          <a:r>
            <a:rPr lang="it-IT" sz="1400" kern="1200" dirty="0"/>
            <a:t> </a:t>
          </a:r>
          <a:r>
            <a:rPr lang="it-IT" sz="1400" kern="1200" dirty="0" err="1"/>
            <a:t>sequence</a:t>
          </a:r>
          <a:r>
            <a:rPr lang="it-IT" sz="1400" kern="1200" dirty="0"/>
            <a:t>)</a:t>
          </a:r>
        </a:p>
      </dsp:txBody>
      <dsp:txXfrm>
        <a:off x="1600203" y="3439559"/>
        <a:ext cx="1683982" cy="1486941"/>
      </dsp:txXfrm>
    </dsp:sp>
    <dsp:sp modelId="{086D637A-5CB1-404D-B12F-A90325E1FE6E}">
      <dsp:nvSpPr>
        <dsp:cNvPr id="0" name=""/>
        <dsp:cNvSpPr/>
      </dsp:nvSpPr>
      <dsp:spPr>
        <a:xfrm>
          <a:off x="3012200" y="2199301"/>
          <a:ext cx="390144" cy="3901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127F9B-FC2A-42D7-921A-238B963A6335}">
      <dsp:nvSpPr>
        <dsp:cNvPr id="0" name=""/>
        <dsp:cNvSpPr/>
      </dsp:nvSpPr>
      <dsp:spPr>
        <a:xfrm>
          <a:off x="3012682" y="2679598"/>
          <a:ext cx="1957883" cy="22845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729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Processo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(A </a:t>
          </a:r>
          <a:r>
            <a:rPr lang="it-IT" sz="1400" kern="1200" dirty="0" err="1"/>
            <a:t>process</a:t>
          </a:r>
          <a:r>
            <a:rPr lang="it-IT" sz="1400" kern="1200" dirty="0"/>
            <a:t>…)</a:t>
          </a:r>
        </a:p>
      </dsp:txBody>
      <dsp:txXfrm>
        <a:off x="3012682" y="2679598"/>
        <a:ext cx="1957883" cy="2284510"/>
      </dsp:txXfrm>
    </dsp:sp>
    <dsp:sp modelId="{09EC15B4-12C9-483E-BE19-9678D302B0AF}">
      <dsp:nvSpPr>
        <dsp:cNvPr id="0" name=""/>
        <dsp:cNvSpPr/>
      </dsp:nvSpPr>
      <dsp:spPr>
        <a:xfrm>
          <a:off x="4524008" y="1593765"/>
          <a:ext cx="503936" cy="5039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3D461B-FC78-43A7-B4BE-A5A376ECA633}">
      <dsp:nvSpPr>
        <dsp:cNvPr id="0" name=""/>
        <dsp:cNvSpPr/>
      </dsp:nvSpPr>
      <dsp:spPr>
        <a:xfrm>
          <a:off x="4572004" y="2408859"/>
          <a:ext cx="2028895" cy="2802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025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Sequenza di Azioni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(</a:t>
          </a:r>
          <a:r>
            <a:rPr lang="it-IT" sz="1400" kern="1200" dirty="0" err="1"/>
            <a:t>Sequence</a:t>
          </a:r>
          <a:r>
            <a:rPr lang="it-IT" sz="1400" kern="1200" dirty="0"/>
            <a:t> of </a:t>
          </a:r>
          <a:r>
            <a:rPr lang="it-IT" sz="1400" kern="1200" dirty="0" err="1"/>
            <a:t>Actions</a:t>
          </a:r>
          <a:r>
            <a:rPr lang="it-IT" sz="1400" kern="1200" dirty="0"/>
            <a:t>)</a:t>
          </a:r>
        </a:p>
      </dsp:txBody>
      <dsp:txXfrm>
        <a:off x="4572004" y="2408859"/>
        <a:ext cx="2028895" cy="2802660"/>
      </dsp:txXfrm>
    </dsp:sp>
    <dsp:sp modelId="{DAAC916F-C399-4FE0-A7F2-50A1D212FDFE}">
      <dsp:nvSpPr>
        <dsp:cNvPr id="0" name=""/>
        <dsp:cNvSpPr/>
      </dsp:nvSpPr>
      <dsp:spPr>
        <a:xfrm>
          <a:off x="6080520" y="1189397"/>
          <a:ext cx="642112" cy="6421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29CD48-56C1-4B01-B9E0-44A46D98CCEB}">
      <dsp:nvSpPr>
        <dsp:cNvPr id="0" name=""/>
        <dsp:cNvSpPr/>
      </dsp:nvSpPr>
      <dsp:spPr>
        <a:xfrm>
          <a:off x="6199928" y="1679787"/>
          <a:ext cx="2028895" cy="3738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0242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>
              <a:solidFill>
                <a:srgbClr val="FF0000"/>
              </a:solidFill>
            </a:rPr>
            <a:t>BPMN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>
              <a:solidFill>
                <a:srgbClr val="FF0000"/>
              </a:solidFill>
            </a:rPr>
            <a:t>(Business </a:t>
          </a:r>
          <a:r>
            <a:rPr lang="it-IT" sz="1400" b="1" kern="1200" dirty="0" err="1">
              <a:solidFill>
                <a:srgbClr val="FF0000"/>
              </a:solidFill>
            </a:rPr>
            <a:t>Process</a:t>
          </a:r>
          <a:r>
            <a:rPr lang="it-IT" sz="1400" b="1" kern="1200" dirty="0">
              <a:solidFill>
                <a:srgbClr val="FF0000"/>
              </a:solidFill>
            </a:rPr>
            <a:t> Model and </a:t>
          </a:r>
          <a:r>
            <a:rPr lang="it-IT" sz="1400" b="1" kern="1200" dirty="0" err="1">
              <a:solidFill>
                <a:srgbClr val="FF0000"/>
              </a:solidFill>
            </a:rPr>
            <a:t>Notation</a:t>
          </a:r>
          <a:r>
            <a:rPr lang="it-IT" sz="1400" b="1" kern="1200" dirty="0">
              <a:solidFill>
                <a:srgbClr val="FF0000"/>
              </a:solidFill>
            </a:rPr>
            <a:t>)</a:t>
          </a:r>
        </a:p>
      </dsp:txBody>
      <dsp:txXfrm>
        <a:off x="6199928" y="1679787"/>
        <a:ext cx="2028895" cy="37388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4BDFE6-CC1B-4865-9BC5-1948850A3DD0}" type="datetimeFigureOut">
              <a:rPr lang="en-GB" smtClean="0"/>
              <a:t>18/11/2022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E07C4C-CB25-4A9B-844F-66398A4E46E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199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Calibri Light" panose="020F0302020204030204"/>
                <a:cs typeface="Calibri Light" panose="020F03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Calibri Light" panose="020F0302020204030204"/>
                <a:cs typeface="Calibri Light" panose="020F03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38200" y="2825495"/>
            <a:ext cx="10515600" cy="965200"/>
          </a:xfrm>
          <a:custGeom>
            <a:avLst/>
            <a:gdLst/>
            <a:ahLst/>
            <a:cxnLst/>
            <a:rect l="l" t="t" r="r" b="b"/>
            <a:pathLst>
              <a:path w="10515600" h="965200">
                <a:moveTo>
                  <a:pt x="10515600" y="0"/>
                </a:moveTo>
                <a:lnTo>
                  <a:pt x="0" y="0"/>
                </a:lnTo>
                <a:lnTo>
                  <a:pt x="0" y="964691"/>
                </a:lnTo>
                <a:lnTo>
                  <a:pt x="10515600" y="964691"/>
                </a:lnTo>
                <a:lnTo>
                  <a:pt x="10515600" y="0"/>
                </a:lnTo>
                <a:close/>
              </a:path>
            </a:pathLst>
          </a:custGeom>
          <a:solidFill>
            <a:srgbClr val="2E54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Calibri Light" panose="020F0302020204030204"/>
                <a:cs typeface="Calibri Light" panose="020F03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6322" y="3346145"/>
            <a:ext cx="2959354" cy="391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Calibri Light" panose="020F0302020204030204"/>
                <a:cs typeface="Calibri Light" panose="020F03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732914" y="3053283"/>
            <a:ext cx="8726170" cy="21609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5.png"/><Relationship Id="rId4" Type="http://schemas.openxmlformats.org/officeDocument/2006/relationships/hyperlink" Target="mailto:paolo.plossi@regione.fvg.it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jpe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png"/><Relationship Id="rId9" Type="http://schemas.microsoft.com/office/2007/relationships/diagramDrawing" Target="../diagrams/drawin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44167" y="550714"/>
            <a:ext cx="8192770" cy="92710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50"/>
              </a:spcBef>
            </a:pPr>
            <a:r>
              <a:rPr sz="4000" b="1" spc="-25" dirty="0">
                <a:solidFill>
                  <a:srgbClr val="4471C4"/>
                </a:solidFill>
                <a:latin typeface="Calibri" panose="020F0502020204030204"/>
                <a:cs typeface="Calibri" panose="020F0502020204030204"/>
              </a:rPr>
              <a:t>PROGETTO</a:t>
            </a:r>
            <a:r>
              <a:rPr sz="4000" b="1" spc="-5" dirty="0">
                <a:solidFill>
                  <a:srgbClr val="4471C4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4000" b="1" spc="-20" dirty="0">
                <a:solidFill>
                  <a:srgbClr val="4471C4"/>
                </a:solidFill>
                <a:latin typeface="Calibri" panose="020F0502020204030204"/>
                <a:cs typeface="Calibri" panose="020F0502020204030204"/>
              </a:rPr>
              <a:t>DELIVERY</a:t>
            </a:r>
            <a:r>
              <a:rPr sz="4000" b="1" dirty="0">
                <a:solidFill>
                  <a:srgbClr val="4471C4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4000" b="1" spc="-10" dirty="0">
                <a:solidFill>
                  <a:srgbClr val="4471C4"/>
                </a:solidFill>
                <a:latin typeface="Calibri" panose="020F0502020204030204"/>
                <a:cs typeface="Calibri" panose="020F0502020204030204"/>
              </a:rPr>
              <a:t>UNIT</a:t>
            </a:r>
            <a:r>
              <a:rPr sz="4000" b="1" spc="5" dirty="0">
                <a:solidFill>
                  <a:srgbClr val="4471C4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4000" b="1" spc="-5" dirty="0">
                <a:solidFill>
                  <a:srgbClr val="4471C4"/>
                </a:solidFill>
                <a:latin typeface="Calibri" panose="020F0502020204030204"/>
                <a:cs typeface="Calibri" panose="020F0502020204030204"/>
              </a:rPr>
              <a:t>NAZIONALE</a:t>
            </a:r>
            <a:endParaRPr sz="4000">
              <a:latin typeface="Calibri" panose="020F0502020204030204"/>
              <a:cs typeface="Calibri" panose="020F0502020204030204"/>
            </a:endParaRPr>
          </a:p>
          <a:p>
            <a:pPr marL="1905" algn="ctr">
              <a:lnSpc>
                <a:spcPct val="100000"/>
              </a:lnSpc>
              <a:spcBef>
                <a:spcPts val="165"/>
              </a:spcBef>
            </a:pPr>
            <a:r>
              <a:rPr sz="1400" b="1" spc="-5" dirty="0">
                <a:solidFill>
                  <a:srgbClr val="4471C4"/>
                </a:solidFill>
                <a:latin typeface="Calibri" panose="020F0502020204030204"/>
                <a:cs typeface="Calibri" panose="020F0502020204030204"/>
              </a:rPr>
              <a:t>CUP</a:t>
            </a:r>
            <a:r>
              <a:rPr sz="1400" b="1" spc="-35" dirty="0">
                <a:solidFill>
                  <a:srgbClr val="4471C4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spc="-5" dirty="0">
                <a:solidFill>
                  <a:srgbClr val="4471C4"/>
                </a:solidFill>
                <a:latin typeface="Calibri" panose="020F0502020204030204"/>
                <a:cs typeface="Calibri" panose="020F0502020204030204"/>
              </a:rPr>
              <a:t>J54B16000140007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33597" y="4917949"/>
            <a:ext cx="7613904" cy="83210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81600" y="5922211"/>
            <a:ext cx="1621536" cy="365188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3515845" y="1480175"/>
            <a:ext cx="48494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1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</a:rPr>
              <a:t>Webinar del 18 novembre 2022</a:t>
            </a:r>
          </a:p>
        </p:txBody>
      </p:sp>
      <p:sp>
        <p:nvSpPr>
          <p:cNvPr id="7" name="Rettangolo 6"/>
          <p:cNvSpPr/>
          <p:nvPr/>
        </p:nvSpPr>
        <p:spPr>
          <a:xfrm>
            <a:off x="1375752" y="2453017"/>
            <a:ext cx="9129615" cy="954107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none">
            <a:spAutoFit/>
          </a:bodyPr>
          <a:lstStyle/>
          <a:p>
            <a:pPr marL="56515" algn="ctr">
              <a:lnSpc>
                <a:spcPct val="100000"/>
              </a:lnSpc>
              <a:spcBef>
                <a:spcPts val="5"/>
              </a:spcBef>
            </a:pPr>
            <a:r>
              <a:rPr lang="it-IT" sz="2800" b="1" i="1" spc="-10" dirty="0">
                <a:solidFill>
                  <a:srgbClr val="4471C4"/>
                </a:solidFill>
                <a:cs typeface="Calibri" panose="020F0502020204030204"/>
              </a:rPr>
              <a:t>Relatore: Paolo Plossi </a:t>
            </a:r>
            <a:r>
              <a:rPr lang="it-IT" sz="2800" b="1" i="1" spc="-35" dirty="0">
                <a:solidFill>
                  <a:srgbClr val="4471C4"/>
                </a:solidFill>
                <a:cs typeface="Calibri" panose="020F0502020204030204"/>
              </a:rPr>
              <a:t>(Regione Friuli-Venezia Giulia - CTSA)</a:t>
            </a:r>
          </a:p>
          <a:p>
            <a:pPr marL="56515" algn="ctr">
              <a:lnSpc>
                <a:spcPct val="100000"/>
              </a:lnSpc>
              <a:spcBef>
                <a:spcPts val="5"/>
              </a:spcBef>
            </a:pPr>
            <a:r>
              <a:rPr lang="it-IT" sz="2800" b="1" i="1" spc="-35" dirty="0">
                <a:solidFill>
                  <a:srgbClr val="4471C4"/>
                </a:solidFill>
                <a:cs typeface="Calibri" panose="020F0502020204030204"/>
              </a:rPr>
              <a:t>&amp;Team di Riprogettazione del sistema dei controlli ambientali</a:t>
            </a:r>
            <a:endParaRPr lang="it-IT" sz="2800" b="1" dirty="0">
              <a:cs typeface="Calibri" panose="020F0502020204030204"/>
            </a:endParaRPr>
          </a:p>
        </p:txBody>
      </p:sp>
      <p:sp>
        <p:nvSpPr>
          <p:cNvPr id="8" name="Rettangolo 6"/>
          <p:cNvSpPr/>
          <p:nvPr/>
        </p:nvSpPr>
        <p:spPr>
          <a:xfrm>
            <a:off x="4267200" y="1910762"/>
            <a:ext cx="2067554" cy="338554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marL="56515" algn="ctr">
              <a:lnSpc>
                <a:spcPct val="100000"/>
              </a:lnSpc>
              <a:spcBef>
                <a:spcPts val="5"/>
              </a:spcBef>
            </a:pPr>
            <a:r>
              <a:rPr lang="it-IT" sz="1600" b="1" i="1" spc="-10" dirty="0">
                <a:solidFill>
                  <a:srgbClr val="4471C4"/>
                </a:solidFill>
                <a:cs typeface="Calibri" panose="020F0502020204030204"/>
              </a:rPr>
              <a:t>In collaborazione con </a:t>
            </a:r>
            <a:endParaRPr lang="it-IT" sz="1600" b="1" dirty="0">
              <a:cs typeface="Calibri" panose="020F0502020204030204"/>
            </a:endParaRPr>
          </a:p>
        </p:txBody>
      </p:sp>
      <p:pic>
        <p:nvPicPr>
          <p:cNvPr id="9" name="Picture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34754" y="1939273"/>
            <a:ext cx="1353329" cy="293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C440297E-8B1A-4989-06E8-8165C2EB3A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338" y="1952637"/>
            <a:ext cx="667791" cy="338554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50577A6-0A38-7A0F-BE59-E393FA30CDCE}"/>
              </a:ext>
            </a:extLst>
          </p:cNvPr>
          <p:cNvSpPr txBox="1"/>
          <p:nvPr/>
        </p:nvSpPr>
        <p:spPr>
          <a:xfrm>
            <a:off x="1600200" y="3862373"/>
            <a:ext cx="8763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b="1" spc="-10" dirty="0">
                <a:solidFill>
                  <a:srgbClr val="4471C4"/>
                </a:solidFill>
                <a:cs typeface="Calibri" panose="020F0502020204030204"/>
              </a:rPr>
              <a:t>La revisione delle check list del settore ambientale in Friuli-Venezia Giulia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755" y="245363"/>
            <a:ext cx="10515600" cy="646430"/>
          </a:xfrm>
          <a:prstGeom prst="rect">
            <a:avLst/>
          </a:prstGeom>
          <a:solidFill>
            <a:srgbClr val="2E5496"/>
          </a:solidFill>
        </p:spPr>
        <p:txBody>
          <a:bodyPr vert="horz" wrap="square" lIns="0" tIns="87630" rIns="0" bIns="0" rtlCol="0">
            <a:spAutoFit/>
          </a:bodyPr>
          <a:lstStyle/>
          <a:p>
            <a:pPr marL="118110" algn="ctr">
              <a:lnSpc>
                <a:spcPts val="2335"/>
              </a:lnSpc>
              <a:spcBef>
                <a:spcPts val="690"/>
              </a:spcBef>
            </a:pP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PROGETTO</a:t>
            </a:r>
            <a:r>
              <a:rPr sz="2000" spc="-6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DELIVERY</a:t>
            </a:r>
            <a:r>
              <a:rPr sz="2000" spc="-5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UNIT</a:t>
            </a:r>
            <a:r>
              <a:rPr sz="2000" spc="-5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NAZIONALE</a:t>
            </a:r>
            <a:endParaRPr sz="2000">
              <a:latin typeface="Calibri Light" panose="020F0302020204030204"/>
              <a:cs typeface="Calibri Light" panose="020F0302020204030204"/>
            </a:endParaRPr>
          </a:p>
          <a:p>
            <a:pPr marL="1905" algn="ctr">
              <a:lnSpc>
                <a:spcPts val="1615"/>
              </a:lnSpc>
            </a:pPr>
            <a:r>
              <a:rPr sz="1400" spc="-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CUP</a:t>
            </a:r>
            <a:r>
              <a:rPr sz="1400" spc="-7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J54B16000140007</a:t>
            </a:r>
            <a:endParaRPr sz="1400">
              <a:latin typeface="Calibri Light" panose="020F0302020204030204"/>
              <a:cs typeface="Calibri Light" panose="020F03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88891" y="6059422"/>
            <a:ext cx="6274308" cy="68579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3539" y="6297548"/>
            <a:ext cx="1143000" cy="25717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15010" y="990600"/>
            <a:ext cx="1041971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5"/>
              </a:spcBef>
            </a:pP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Impostare il controllo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2600" y="1007415"/>
            <a:ext cx="1857755" cy="425328"/>
          </a:xfrm>
          <a:prstGeom prst="rect">
            <a:avLst/>
          </a:prstGeom>
        </p:spPr>
      </p:pic>
      <p:sp>
        <p:nvSpPr>
          <p:cNvPr id="10" name="object 6"/>
          <p:cNvSpPr txBox="1"/>
          <p:nvPr/>
        </p:nvSpPr>
        <p:spPr>
          <a:xfrm>
            <a:off x="714755" y="2186548"/>
            <a:ext cx="3019045" cy="3880549"/>
          </a:xfrm>
          <a:prstGeom prst="rect">
            <a:avLst/>
          </a:prstGeom>
          <a:solidFill>
            <a:srgbClr val="F9F9F9"/>
          </a:solidFill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Le fasi preparatorie: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Evidenziare il Caso;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Assegnare il Caso ad un Referente;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Aprire la Scheda di Controllo;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Costituire il Gruppo Ispettivo;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Condividere la documentazione;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Chiarire lo scopo del controllo;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Classificare il tipo di controllo;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Descrivere il Caso da controllare;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Collegamento alla </a:t>
            </a:r>
            <a:r>
              <a:rPr lang="it-IT" sz="1400" dirty="0" err="1">
                <a:latin typeface="Calibri" panose="020F0502020204030204"/>
                <a:cs typeface="Calibri" panose="020F0502020204030204"/>
              </a:rPr>
              <a:t>checklist</a:t>
            </a:r>
            <a:r>
              <a:rPr lang="it-IT" sz="1400" dirty="0">
                <a:latin typeface="Calibri" panose="020F0502020204030204"/>
                <a:cs typeface="Calibri" panose="020F0502020204030204"/>
              </a:rPr>
              <a:t>;</a:t>
            </a: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it-IT" sz="1400" dirty="0">
              <a:latin typeface="Calibri" panose="020F0502020204030204"/>
              <a:cs typeface="Calibri" panose="020F0502020204030204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La scheda di controllo: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È costruita dal SW applicativo;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Un gruppo di tabelle;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Collegata all’archivio/protocollo;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Costituisce la parte iniziale del Rapporto di Ispezione Ambientale;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Gestione informatizzata (DB);</a:t>
            </a: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2534" y="2133598"/>
            <a:ext cx="7406539" cy="349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540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755" y="245363"/>
            <a:ext cx="10515600" cy="646430"/>
          </a:xfrm>
          <a:prstGeom prst="rect">
            <a:avLst/>
          </a:prstGeom>
          <a:solidFill>
            <a:srgbClr val="2E5496"/>
          </a:solidFill>
        </p:spPr>
        <p:txBody>
          <a:bodyPr vert="horz" wrap="square" lIns="0" tIns="87630" rIns="0" bIns="0" rtlCol="0">
            <a:spAutoFit/>
          </a:bodyPr>
          <a:lstStyle/>
          <a:p>
            <a:pPr marL="118110" algn="ctr">
              <a:lnSpc>
                <a:spcPts val="2335"/>
              </a:lnSpc>
              <a:spcBef>
                <a:spcPts val="690"/>
              </a:spcBef>
            </a:pP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PROGETTO</a:t>
            </a:r>
            <a:r>
              <a:rPr sz="2000" spc="-6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DELIVERY</a:t>
            </a:r>
            <a:r>
              <a:rPr sz="2000" spc="-5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UNIT</a:t>
            </a:r>
            <a:r>
              <a:rPr sz="2000" spc="-5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NAZIONALE</a:t>
            </a:r>
            <a:endParaRPr sz="2000">
              <a:latin typeface="Calibri Light" panose="020F0302020204030204"/>
              <a:cs typeface="Calibri Light" panose="020F0302020204030204"/>
            </a:endParaRPr>
          </a:p>
          <a:p>
            <a:pPr marL="1905" algn="ctr">
              <a:lnSpc>
                <a:spcPts val="1615"/>
              </a:lnSpc>
            </a:pPr>
            <a:r>
              <a:rPr sz="1400" spc="-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CUP</a:t>
            </a:r>
            <a:r>
              <a:rPr sz="1400" spc="-7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J54B16000140007</a:t>
            </a:r>
            <a:endParaRPr sz="1400">
              <a:latin typeface="Calibri Light" panose="020F0302020204030204"/>
              <a:cs typeface="Calibri Light" panose="020F03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88891" y="6059422"/>
            <a:ext cx="6274308" cy="68579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3539" y="6297548"/>
            <a:ext cx="1143000" cy="25717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15010" y="990600"/>
            <a:ext cx="1041971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5"/>
              </a:spcBef>
            </a:pPr>
            <a:r>
              <a:rPr lang="it-IT" sz="2800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Inspection</a:t>
            </a: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 set-up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2600" y="1007415"/>
            <a:ext cx="1857755" cy="425328"/>
          </a:xfrm>
          <a:prstGeom prst="rect">
            <a:avLst/>
          </a:prstGeom>
        </p:spPr>
      </p:pic>
      <p:sp>
        <p:nvSpPr>
          <p:cNvPr id="10" name="object 6"/>
          <p:cNvSpPr txBox="1"/>
          <p:nvPr/>
        </p:nvSpPr>
        <p:spPr>
          <a:xfrm>
            <a:off x="714755" y="2186548"/>
            <a:ext cx="3019045" cy="366510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Preparatory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steps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: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Case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highlighting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Case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allocation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to an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Inspector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Set-up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form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opening;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Inspection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Team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establishing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Documents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sharing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Define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inspection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purpose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Classify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inspection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kind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Describe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the Case to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inspect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Connect to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checklist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it-IT" sz="1400" dirty="0">
              <a:solidFill>
                <a:srgbClr val="002060"/>
              </a:solidFill>
              <a:latin typeface="Calibri" panose="020F0502020204030204"/>
              <a:cs typeface="Calibri" panose="020F0502020204030204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Checklist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: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 chart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sequence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Connect to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archive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/DB;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Initial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section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of RIA;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Computer management (DB);</a:t>
            </a: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it-IT" sz="1400" dirty="0">
              <a:solidFill>
                <a:srgbClr val="002060"/>
              </a:solidFill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2534" y="2133598"/>
            <a:ext cx="7406539" cy="349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08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755" y="245363"/>
            <a:ext cx="10515600" cy="646430"/>
          </a:xfrm>
          <a:prstGeom prst="rect">
            <a:avLst/>
          </a:prstGeom>
          <a:solidFill>
            <a:srgbClr val="2E5496"/>
          </a:solidFill>
        </p:spPr>
        <p:txBody>
          <a:bodyPr vert="horz" wrap="square" lIns="0" tIns="87630" rIns="0" bIns="0" rtlCol="0">
            <a:spAutoFit/>
          </a:bodyPr>
          <a:lstStyle/>
          <a:p>
            <a:pPr marL="118110" algn="ctr">
              <a:lnSpc>
                <a:spcPts val="2335"/>
              </a:lnSpc>
              <a:spcBef>
                <a:spcPts val="690"/>
              </a:spcBef>
            </a:pP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PROGETTO</a:t>
            </a:r>
            <a:r>
              <a:rPr sz="2000" spc="-6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DELIVERY</a:t>
            </a:r>
            <a:r>
              <a:rPr sz="2000" spc="-5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UNIT</a:t>
            </a:r>
            <a:r>
              <a:rPr sz="2000" spc="-5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NAZIONALE</a:t>
            </a:r>
            <a:endParaRPr sz="2000">
              <a:latin typeface="Calibri Light" panose="020F0302020204030204"/>
              <a:cs typeface="Calibri Light" panose="020F0302020204030204"/>
            </a:endParaRPr>
          </a:p>
          <a:p>
            <a:pPr marL="1905" algn="ctr">
              <a:lnSpc>
                <a:spcPts val="1615"/>
              </a:lnSpc>
            </a:pPr>
            <a:r>
              <a:rPr sz="1400" spc="-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CUP</a:t>
            </a:r>
            <a:r>
              <a:rPr sz="1400" spc="-7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J54B16000140007</a:t>
            </a:r>
            <a:endParaRPr sz="1400">
              <a:latin typeface="Calibri Light" panose="020F0302020204030204"/>
              <a:cs typeface="Calibri Light" panose="020F03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88891" y="6059422"/>
            <a:ext cx="6274308" cy="68579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3539" y="6297548"/>
            <a:ext cx="1143000" cy="25717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15010" y="990600"/>
            <a:ext cx="10419715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5"/>
              </a:spcBef>
            </a:pP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Il Rapporto di Ispezione ambientale</a:t>
            </a:r>
            <a:b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</a:b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(</a:t>
            </a:r>
            <a:r>
              <a:rPr lang="it-IT" sz="2800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Evidence</a:t>
            </a: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 reporting)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2600" y="1007415"/>
            <a:ext cx="1857755" cy="425328"/>
          </a:xfrm>
          <a:prstGeom prst="rect">
            <a:avLst/>
          </a:prstGeom>
        </p:spPr>
      </p:pic>
      <p:sp>
        <p:nvSpPr>
          <p:cNvPr id="9" name="object 6"/>
          <p:cNvSpPr txBox="1"/>
          <p:nvPr/>
        </p:nvSpPr>
        <p:spPr>
          <a:xfrm>
            <a:off x="714755" y="2181111"/>
            <a:ext cx="5000245" cy="3234219"/>
          </a:xfrm>
          <a:prstGeom prst="rect">
            <a:avLst/>
          </a:prstGeom>
          <a:solidFill>
            <a:srgbClr val="F9F9F9"/>
          </a:solidFill>
        </p:spPr>
        <p:txBody>
          <a:bodyPr vert="horz" wrap="square" lIns="0" tIns="2540" rIns="0" bIns="0" rtlCol="0">
            <a:spAutoFit/>
          </a:bodyPr>
          <a:lstStyle/>
          <a:p>
            <a:pPr marL="457200" indent="-457200">
              <a:spcBef>
                <a:spcPts val="20"/>
              </a:spcBef>
              <a:buFont typeface="+mj-lt"/>
              <a:buAutoNum type="alphaLcPeriod"/>
            </a:pPr>
            <a:r>
              <a:rPr lang="it-IT" sz="1400" dirty="0">
                <a:cs typeface="Calibri" panose="020F0502020204030204"/>
              </a:rPr>
              <a:t>Usare lo schema SNPA per le AIA (cit.);</a:t>
            </a:r>
          </a:p>
          <a:p>
            <a:pPr marL="457200" indent="-457200">
              <a:spcBef>
                <a:spcPts val="20"/>
              </a:spcBef>
              <a:buFont typeface="+mj-lt"/>
              <a:buAutoNum type="alphaLcPeriod"/>
            </a:pPr>
            <a:r>
              <a:rPr lang="it-IT" sz="1400" dirty="0">
                <a:cs typeface="Calibri" panose="020F0502020204030204"/>
              </a:rPr>
              <a:t>Il SW applicativo (in corso di sviluppo) fornisce i formati da riempire con le informazioni;</a:t>
            </a:r>
          </a:p>
          <a:p>
            <a:pPr marL="457200" indent="-457200">
              <a:spcBef>
                <a:spcPts val="20"/>
              </a:spcBef>
              <a:buFont typeface="+mj-lt"/>
              <a:buAutoNum type="alphaLcPeriod"/>
            </a:pPr>
            <a:r>
              <a:rPr lang="it-IT" sz="1400" dirty="0">
                <a:cs typeface="Calibri" panose="020F0502020204030204"/>
              </a:rPr>
              <a:t>Anche il RIA è un’aggregazione di tabelle;</a:t>
            </a:r>
          </a:p>
          <a:p>
            <a:pPr marL="457200" indent="-457200">
              <a:spcBef>
                <a:spcPts val="20"/>
              </a:spcBef>
              <a:buFont typeface="+mj-lt"/>
              <a:buAutoNum type="alphaLcPeriod"/>
            </a:pPr>
            <a:r>
              <a:rPr lang="it-IT" sz="1400" dirty="0">
                <a:cs typeface="Calibri" panose="020F0502020204030204"/>
              </a:rPr>
              <a:t>Le informazioni sono scambiate col SW applicativo e gli archivi di dati (DB);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La compilazione del RIA inizia dalla Scheda di Preparazione (inquadramento del Caso);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Riportare le evidenze raccolte compilando la lista di controllo;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Evidenziare le conclusioni e proposte;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Impiegare il RIA per successivi scopi:</a:t>
            </a:r>
          </a:p>
          <a:p>
            <a:pPr marL="914400" lvl="1" indent="-457200">
              <a:spcBef>
                <a:spcPts val="20"/>
              </a:spcBef>
              <a:buFont typeface="+mj-lt"/>
              <a:buAutoNum type="romanL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Statistica;</a:t>
            </a:r>
          </a:p>
          <a:p>
            <a:pPr marL="914400" lvl="1" indent="-457200">
              <a:spcBef>
                <a:spcPts val="20"/>
              </a:spcBef>
              <a:buFont typeface="+mj-lt"/>
              <a:buAutoNum type="romanL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Atti amministrativi (es. revisione dell’autorizzazione);</a:t>
            </a:r>
          </a:p>
          <a:p>
            <a:pPr marL="914400" lvl="1" indent="-457200">
              <a:spcBef>
                <a:spcPts val="20"/>
              </a:spcBef>
              <a:buFont typeface="+mj-lt"/>
              <a:buAutoNum type="romanL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Verbale per sanzione amministrativa (L 689/81 );</a:t>
            </a:r>
          </a:p>
          <a:p>
            <a:pPr marL="914400" lvl="1" indent="-457200">
              <a:spcBef>
                <a:spcPts val="20"/>
              </a:spcBef>
              <a:buFont typeface="+mj-lt"/>
              <a:buAutoNum type="romanL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Innesco dell’azione penale (NDR, CPP);</a:t>
            </a:r>
          </a:p>
        </p:txBody>
      </p:sp>
      <p:sp>
        <p:nvSpPr>
          <p:cNvPr id="8" name="object 6"/>
          <p:cNvSpPr txBox="1"/>
          <p:nvPr/>
        </p:nvSpPr>
        <p:spPr>
          <a:xfrm>
            <a:off x="6096000" y="2181111"/>
            <a:ext cx="5038725" cy="25878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2540" rIns="0" bIns="0" rtlCol="0">
            <a:spAutoFit/>
          </a:bodyPr>
          <a:lstStyle/>
          <a:p>
            <a:pPr marL="457200" indent="-457200">
              <a:spcBef>
                <a:spcPts val="20"/>
              </a:spcBef>
              <a:buFont typeface="+mj-lt"/>
              <a:buAutoNum type="alphaLcPeriod"/>
            </a:pPr>
            <a:r>
              <a:rPr lang="it-IT" sz="1400" dirty="0" err="1">
                <a:solidFill>
                  <a:srgbClr val="002060"/>
                </a:solidFill>
                <a:cs typeface="Calibri" panose="020F0502020204030204"/>
              </a:rPr>
              <a:t>Employing</a:t>
            </a:r>
            <a:r>
              <a:rPr lang="it-IT" sz="1400" dirty="0">
                <a:solidFill>
                  <a:srgbClr val="002060"/>
                </a:solidFill>
                <a:cs typeface="Calibri" panose="020F0502020204030204"/>
              </a:rPr>
              <a:t> IPPC </a:t>
            </a:r>
            <a:r>
              <a:rPr lang="it-IT" sz="1400" dirty="0" err="1">
                <a:solidFill>
                  <a:srgbClr val="002060"/>
                </a:solidFill>
                <a:cs typeface="Calibri" panose="020F0502020204030204"/>
              </a:rPr>
              <a:t>inspective</a:t>
            </a:r>
            <a:r>
              <a:rPr lang="it-IT" sz="1400" dirty="0">
                <a:solidFill>
                  <a:srgbClr val="002060"/>
                </a:solidFill>
                <a:cs typeface="Calibri" panose="020F0502020204030204"/>
              </a:rPr>
              <a:t> </a:t>
            </a:r>
            <a:r>
              <a:rPr lang="it-IT" sz="1400" dirty="0" err="1">
                <a:solidFill>
                  <a:srgbClr val="002060"/>
                </a:solidFill>
                <a:cs typeface="Calibri" panose="020F0502020204030204"/>
              </a:rPr>
              <a:t>scheme</a:t>
            </a:r>
            <a:r>
              <a:rPr lang="it-IT" sz="1400" dirty="0">
                <a:solidFill>
                  <a:srgbClr val="002060"/>
                </a:solidFill>
                <a:cs typeface="Calibri" panose="020F0502020204030204"/>
              </a:rPr>
              <a:t> (by SNPA);</a:t>
            </a:r>
          </a:p>
          <a:p>
            <a:pPr marL="457200" indent="-457200">
              <a:spcBef>
                <a:spcPts val="20"/>
              </a:spcBef>
              <a:buFont typeface="+mj-lt"/>
              <a:buAutoNum type="alphaLcPeriod"/>
            </a:pPr>
            <a:r>
              <a:rPr lang="it-IT" sz="1400" dirty="0">
                <a:solidFill>
                  <a:srgbClr val="002060"/>
                </a:solidFill>
                <a:cs typeface="Calibri" panose="020F0502020204030204"/>
              </a:rPr>
              <a:t>Data management WS (WIP) </a:t>
            </a:r>
            <a:r>
              <a:rPr lang="it-IT" sz="1400" dirty="0" err="1">
                <a:solidFill>
                  <a:srgbClr val="002060"/>
                </a:solidFill>
                <a:cs typeface="Calibri" panose="020F0502020204030204"/>
              </a:rPr>
              <a:t>arranging</a:t>
            </a:r>
            <a:r>
              <a:rPr lang="it-IT" sz="1400" dirty="0">
                <a:solidFill>
                  <a:srgbClr val="002060"/>
                </a:solidFill>
                <a:cs typeface="Calibri" panose="020F0502020204030204"/>
              </a:rPr>
              <a:t> </a:t>
            </a:r>
            <a:r>
              <a:rPr lang="it-IT" sz="1400" dirty="0" err="1">
                <a:solidFill>
                  <a:srgbClr val="002060"/>
                </a:solidFill>
                <a:cs typeface="Calibri" panose="020F0502020204030204"/>
              </a:rPr>
              <a:t>forms</a:t>
            </a:r>
            <a:r>
              <a:rPr lang="it-IT" sz="1400" dirty="0">
                <a:solidFill>
                  <a:srgbClr val="002060"/>
                </a:solidFill>
                <a:cs typeface="Calibri" panose="020F0502020204030204"/>
              </a:rPr>
              <a:t>;</a:t>
            </a:r>
          </a:p>
          <a:p>
            <a:pPr marL="457200" indent="-457200">
              <a:spcBef>
                <a:spcPts val="20"/>
              </a:spcBef>
              <a:buFont typeface="+mj-lt"/>
              <a:buAutoNum type="alphaLcPeriod"/>
            </a:pPr>
            <a:r>
              <a:rPr lang="it-IT" sz="1400" dirty="0">
                <a:solidFill>
                  <a:srgbClr val="002060"/>
                </a:solidFill>
                <a:cs typeface="Calibri" panose="020F0502020204030204"/>
              </a:rPr>
              <a:t>Reporting </a:t>
            </a:r>
            <a:r>
              <a:rPr lang="it-IT" sz="1400" dirty="0" err="1">
                <a:solidFill>
                  <a:srgbClr val="002060"/>
                </a:solidFill>
                <a:cs typeface="Calibri" panose="020F0502020204030204"/>
              </a:rPr>
              <a:t>form</a:t>
            </a:r>
            <a:r>
              <a:rPr lang="it-IT" sz="1400" dirty="0">
                <a:solidFill>
                  <a:srgbClr val="002060"/>
                </a:solidFill>
                <a:cs typeface="Calibri" panose="020F0502020204030204"/>
              </a:rPr>
              <a:t> (RIA) </a:t>
            </a:r>
            <a:r>
              <a:rPr lang="it-IT" sz="1400" dirty="0" err="1">
                <a:solidFill>
                  <a:srgbClr val="002060"/>
                </a:solidFill>
                <a:cs typeface="Calibri" panose="020F0502020204030204"/>
              </a:rPr>
              <a:t>is</a:t>
            </a:r>
            <a:r>
              <a:rPr lang="it-IT" sz="1400" dirty="0">
                <a:solidFill>
                  <a:srgbClr val="002060"/>
                </a:solidFill>
                <a:cs typeface="Calibri" panose="020F0502020204030204"/>
              </a:rPr>
              <a:t> a chart </a:t>
            </a:r>
            <a:r>
              <a:rPr lang="it-IT" sz="1400" dirty="0" err="1">
                <a:solidFill>
                  <a:srgbClr val="002060"/>
                </a:solidFill>
                <a:cs typeface="Calibri" panose="020F0502020204030204"/>
              </a:rPr>
              <a:t>collection</a:t>
            </a:r>
            <a:r>
              <a:rPr lang="it-IT" sz="1400" dirty="0">
                <a:solidFill>
                  <a:srgbClr val="002060"/>
                </a:solidFill>
                <a:cs typeface="Calibri" panose="020F0502020204030204"/>
              </a:rPr>
              <a:t>;</a:t>
            </a:r>
          </a:p>
          <a:p>
            <a:pPr marL="457200" indent="-457200">
              <a:spcBef>
                <a:spcPts val="20"/>
              </a:spcBef>
              <a:buFont typeface="+mj-lt"/>
              <a:buAutoNum type="alphaLcPeriod"/>
            </a:pPr>
            <a:r>
              <a:rPr lang="it-IT" sz="1400" dirty="0">
                <a:solidFill>
                  <a:srgbClr val="002060"/>
                </a:solidFill>
                <a:cs typeface="Calibri" panose="020F0502020204030204"/>
              </a:rPr>
              <a:t>Data streaming and </a:t>
            </a:r>
            <a:r>
              <a:rPr lang="it-IT" sz="1400" dirty="0" err="1">
                <a:solidFill>
                  <a:srgbClr val="002060"/>
                </a:solidFill>
                <a:cs typeface="Calibri" panose="020F0502020204030204"/>
              </a:rPr>
              <a:t>archive</a:t>
            </a:r>
            <a:r>
              <a:rPr lang="it-IT" sz="1400" dirty="0">
                <a:solidFill>
                  <a:srgbClr val="002060"/>
                </a:solidFill>
                <a:cs typeface="Calibri" panose="020F0502020204030204"/>
              </a:rPr>
              <a:t> </a:t>
            </a:r>
            <a:r>
              <a:rPr lang="it-IT" sz="1400" dirty="0" err="1">
                <a:solidFill>
                  <a:srgbClr val="002060"/>
                </a:solidFill>
                <a:cs typeface="Calibri" panose="020F0502020204030204"/>
              </a:rPr>
              <a:t>communincation</a:t>
            </a:r>
            <a:r>
              <a:rPr lang="it-IT" sz="1400" dirty="0">
                <a:solidFill>
                  <a:srgbClr val="002060"/>
                </a:solidFill>
                <a:cs typeface="Calibri" panose="020F0502020204030204"/>
              </a:rPr>
              <a:t> are SW </a:t>
            </a:r>
            <a:r>
              <a:rPr lang="it-IT" sz="1400" dirty="0" err="1">
                <a:solidFill>
                  <a:srgbClr val="002060"/>
                </a:solidFill>
                <a:cs typeface="Calibri" panose="020F0502020204030204"/>
              </a:rPr>
              <a:t>managed</a:t>
            </a:r>
            <a:r>
              <a:rPr lang="it-IT" sz="1400" dirty="0">
                <a:solidFill>
                  <a:srgbClr val="002060"/>
                </a:solidFill>
                <a:cs typeface="Calibri" panose="020F0502020204030204"/>
              </a:rPr>
              <a:t>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RIA compilation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starting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by set-up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form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(SDP);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Reporting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evidences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collected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by on-site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checklist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compilation;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Highlighting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evaluations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and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proposals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Using RIA for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following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steps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and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purposes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:</a:t>
            </a:r>
          </a:p>
          <a:p>
            <a:pPr marL="914400" lvl="1" indent="-457200">
              <a:spcBef>
                <a:spcPts val="20"/>
              </a:spcBef>
              <a:buFont typeface="+mj-lt"/>
              <a:buAutoNum type="romanLcPeriod"/>
            </a:pP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Statistics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914400" lvl="1" indent="-457200">
              <a:spcBef>
                <a:spcPts val="20"/>
              </a:spcBef>
              <a:buFont typeface="+mj-lt"/>
              <a:buAutoNum type="romanLcPeriod"/>
            </a:pP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Administrative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procedures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(i.e.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license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changes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);</a:t>
            </a:r>
          </a:p>
          <a:p>
            <a:pPr marL="914400" lvl="1" indent="-457200">
              <a:spcBef>
                <a:spcPts val="20"/>
              </a:spcBef>
              <a:buFont typeface="+mj-lt"/>
              <a:buAutoNum type="romanLcPeriod"/>
            </a:pP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Fining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report (L 689/81 );</a:t>
            </a:r>
          </a:p>
          <a:p>
            <a:pPr marL="914400" lvl="1" indent="-457200">
              <a:spcBef>
                <a:spcPts val="20"/>
              </a:spcBef>
              <a:buFont typeface="+mj-lt"/>
              <a:buAutoNum type="romanLcPeriod"/>
            </a:pP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Penal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procedures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(NDR, CPP);</a:t>
            </a:r>
          </a:p>
        </p:txBody>
      </p:sp>
    </p:spTree>
    <p:extLst>
      <p:ext uri="{BB962C8B-B14F-4D97-AF65-F5344CB8AC3E}">
        <p14:creationId xmlns:p14="http://schemas.microsoft.com/office/powerpoint/2010/main" val="775735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755" y="245363"/>
            <a:ext cx="10515600" cy="646430"/>
          </a:xfrm>
          <a:prstGeom prst="rect">
            <a:avLst/>
          </a:prstGeom>
          <a:solidFill>
            <a:srgbClr val="2E5496"/>
          </a:solidFill>
        </p:spPr>
        <p:txBody>
          <a:bodyPr vert="horz" wrap="square" lIns="0" tIns="87630" rIns="0" bIns="0" rtlCol="0">
            <a:spAutoFit/>
          </a:bodyPr>
          <a:lstStyle/>
          <a:p>
            <a:pPr marL="118110" algn="ctr">
              <a:lnSpc>
                <a:spcPts val="2335"/>
              </a:lnSpc>
              <a:spcBef>
                <a:spcPts val="690"/>
              </a:spcBef>
            </a:pP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PROGETTO</a:t>
            </a:r>
            <a:r>
              <a:rPr sz="2000" spc="-6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DELIVERY</a:t>
            </a:r>
            <a:r>
              <a:rPr sz="2000" spc="-5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UNIT</a:t>
            </a:r>
            <a:r>
              <a:rPr sz="2000" spc="-5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NAZIONALE</a:t>
            </a:r>
            <a:endParaRPr sz="2000">
              <a:latin typeface="Calibri Light" panose="020F0302020204030204"/>
              <a:cs typeface="Calibri Light" panose="020F0302020204030204"/>
            </a:endParaRPr>
          </a:p>
          <a:p>
            <a:pPr marL="1905" algn="ctr">
              <a:lnSpc>
                <a:spcPts val="1615"/>
              </a:lnSpc>
            </a:pPr>
            <a:r>
              <a:rPr sz="1400" spc="-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CUP</a:t>
            </a:r>
            <a:r>
              <a:rPr sz="1400" spc="-7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J54B16000140007</a:t>
            </a:r>
            <a:endParaRPr sz="1400">
              <a:latin typeface="Calibri Light" panose="020F0302020204030204"/>
              <a:cs typeface="Calibri Light" panose="020F03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88891" y="6059422"/>
            <a:ext cx="6274308" cy="68579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3539" y="6297548"/>
            <a:ext cx="1143000" cy="25717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15010" y="990600"/>
            <a:ext cx="1041971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5"/>
              </a:spcBef>
            </a:pP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Dettaglio sulle liste di controllo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2600" y="1007415"/>
            <a:ext cx="1857755" cy="425328"/>
          </a:xfrm>
          <a:prstGeom prst="rect">
            <a:avLst/>
          </a:prstGeom>
        </p:spPr>
      </p:pic>
      <p:sp>
        <p:nvSpPr>
          <p:cNvPr id="9" name="object 6"/>
          <p:cNvSpPr txBox="1"/>
          <p:nvPr/>
        </p:nvSpPr>
        <p:spPr>
          <a:xfrm>
            <a:off x="8305800" y="1900947"/>
            <a:ext cx="2924555" cy="4157548"/>
          </a:xfrm>
          <a:prstGeom prst="rect">
            <a:avLst/>
          </a:prstGeom>
          <a:solidFill>
            <a:srgbClr val="F9F9F9"/>
          </a:solidFill>
        </p:spPr>
        <p:txBody>
          <a:bodyPr vert="horz" wrap="square" lIns="0" tIns="2540" rIns="0" bIns="0" rtlCol="0">
            <a:spAutoFit/>
          </a:bodyPr>
          <a:lstStyle/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500" dirty="0">
                <a:latin typeface="Calibri" panose="020F0502020204030204"/>
                <a:cs typeface="Calibri" panose="020F0502020204030204"/>
              </a:rPr>
              <a:t>Individuare le componenti da esaminare:</a:t>
            </a:r>
          </a:p>
          <a:p>
            <a:pPr marL="800100" lvl="1" indent="-342900">
              <a:spcBef>
                <a:spcPts val="20"/>
              </a:spcBef>
              <a:buFont typeface="+mj-lt"/>
              <a:buAutoNum type="alphaLcPeriod"/>
            </a:pPr>
            <a:r>
              <a:rPr lang="it-IT" sz="1500" dirty="0">
                <a:latin typeface="Calibri" panose="020F0502020204030204"/>
                <a:cs typeface="Calibri" panose="020F0502020204030204"/>
              </a:rPr>
              <a:t>Amministrative, </a:t>
            </a:r>
          </a:p>
          <a:p>
            <a:pPr marL="800100" lvl="1" indent="-342900">
              <a:spcBef>
                <a:spcPts val="20"/>
              </a:spcBef>
              <a:buFont typeface="+mj-lt"/>
              <a:buAutoNum type="alphaLcPeriod"/>
            </a:pPr>
            <a:r>
              <a:rPr lang="it-IT" sz="1500" dirty="0">
                <a:latin typeface="Calibri" panose="020F0502020204030204"/>
                <a:cs typeface="Calibri" panose="020F0502020204030204"/>
              </a:rPr>
              <a:t>Strutturali;</a:t>
            </a:r>
          </a:p>
          <a:p>
            <a:pPr marL="800100" lvl="1" indent="-342900">
              <a:spcBef>
                <a:spcPts val="20"/>
              </a:spcBef>
              <a:buFont typeface="+mj-lt"/>
              <a:buAutoNum type="alphaLcPeriod"/>
            </a:pPr>
            <a:r>
              <a:rPr lang="it-IT" sz="1500" dirty="0">
                <a:latin typeface="Calibri" panose="020F0502020204030204"/>
                <a:cs typeface="Calibri" panose="020F0502020204030204"/>
              </a:rPr>
              <a:t>Funzionali;</a:t>
            </a:r>
          </a:p>
          <a:p>
            <a:pPr marL="800100" lvl="1" indent="-342900">
              <a:spcBef>
                <a:spcPts val="20"/>
              </a:spcBef>
              <a:buFont typeface="+mj-lt"/>
              <a:buAutoNum type="alphaLcPeriod"/>
            </a:pPr>
            <a:r>
              <a:rPr lang="it-IT" sz="1500" dirty="0">
                <a:latin typeface="Calibri" panose="020F0502020204030204"/>
                <a:cs typeface="Calibri" panose="020F0502020204030204"/>
              </a:rPr>
              <a:t>Gestionali;</a:t>
            </a:r>
          </a:p>
          <a:p>
            <a:pPr marL="800100" lvl="1" indent="-342900">
              <a:spcBef>
                <a:spcPts val="20"/>
              </a:spcBef>
              <a:buFont typeface="+mj-lt"/>
              <a:buAutoNum type="alphaLcPeriod"/>
            </a:pPr>
            <a:r>
              <a:rPr lang="it-IT" sz="1500" dirty="0">
                <a:latin typeface="Calibri" panose="020F0502020204030204"/>
                <a:cs typeface="Calibri" panose="020F0502020204030204"/>
              </a:rPr>
              <a:t>Documentali;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500" dirty="0">
                <a:latin typeface="Calibri" panose="020F0502020204030204"/>
                <a:cs typeface="Calibri" panose="020F0502020204030204"/>
              </a:rPr>
              <a:t>Taratura dei punteggi pesati sulla base dell’esperienza pregressa;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500" dirty="0">
                <a:latin typeface="Calibri" panose="020F0502020204030204"/>
                <a:cs typeface="Calibri" panose="020F0502020204030204"/>
              </a:rPr>
              <a:t>Sulla base degli esiti relativi al Caso specifico, assegnare un punteggio di rischio, pesato;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500" dirty="0">
                <a:latin typeface="Calibri" panose="020F0502020204030204"/>
                <a:cs typeface="Calibri" panose="020F0502020204030204"/>
              </a:rPr>
              <a:t>Calcolare il rischio associato al Caso esaminato;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500" dirty="0">
                <a:latin typeface="Calibri" panose="020F0502020204030204"/>
                <a:cs typeface="Calibri" panose="020F0502020204030204"/>
              </a:rPr>
              <a:t>Assegnare un punteggio di qualità;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500" dirty="0">
                <a:latin typeface="Calibri" panose="020F0502020204030204"/>
                <a:cs typeface="Calibri" panose="020F0502020204030204"/>
              </a:rPr>
              <a:t>Graduatoria dei Casi, basata sul punteggio di rischio;</a:t>
            </a:r>
            <a:endParaRPr sz="1500" dirty="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755" y="1504217"/>
            <a:ext cx="7417368" cy="455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741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755" y="245363"/>
            <a:ext cx="10515600" cy="646430"/>
          </a:xfrm>
          <a:prstGeom prst="rect">
            <a:avLst/>
          </a:prstGeom>
          <a:solidFill>
            <a:srgbClr val="2E5496"/>
          </a:solidFill>
        </p:spPr>
        <p:txBody>
          <a:bodyPr vert="horz" wrap="square" lIns="0" tIns="87630" rIns="0" bIns="0" rtlCol="0">
            <a:spAutoFit/>
          </a:bodyPr>
          <a:lstStyle/>
          <a:p>
            <a:pPr marL="118110" algn="ctr">
              <a:lnSpc>
                <a:spcPts val="2335"/>
              </a:lnSpc>
              <a:spcBef>
                <a:spcPts val="690"/>
              </a:spcBef>
            </a:pP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PROGETTO</a:t>
            </a:r>
            <a:r>
              <a:rPr sz="2000" spc="-6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DELIVERY</a:t>
            </a:r>
            <a:r>
              <a:rPr sz="2000" spc="-5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UNIT</a:t>
            </a:r>
            <a:r>
              <a:rPr sz="2000" spc="-5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NAZIONALE</a:t>
            </a:r>
            <a:endParaRPr sz="2000">
              <a:latin typeface="Calibri Light" panose="020F0302020204030204"/>
              <a:cs typeface="Calibri Light" panose="020F0302020204030204"/>
            </a:endParaRPr>
          </a:p>
          <a:p>
            <a:pPr marL="1905" algn="ctr">
              <a:lnSpc>
                <a:spcPts val="1615"/>
              </a:lnSpc>
            </a:pPr>
            <a:r>
              <a:rPr sz="1400" spc="-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CUP</a:t>
            </a:r>
            <a:r>
              <a:rPr sz="1400" spc="-7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J54B16000140007</a:t>
            </a:r>
            <a:endParaRPr sz="1400">
              <a:latin typeface="Calibri Light" panose="020F0302020204030204"/>
              <a:cs typeface="Calibri Light" panose="020F03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88891" y="6059422"/>
            <a:ext cx="6274308" cy="68579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3539" y="6297548"/>
            <a:ext cx="1143000" cy="25717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15010" y="990600"/>
            <a:ext cx="1041971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5"/>
              </a:spcBef>
            </a:pPr>
            <a:r>
              <a:rPr lang="it-IT" sz="2800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Focusing</a:t>
            </a: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 on </a:t>
            </a:r>
            <a:r>
              <a:rPr lang="it-IT" sz="2800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checklists</a:t>
            </a:r>
            <a:endParaRPr lang="it-IT" sz="2800" b="1" dirty="0">
              <a:solidFill>
                <a:srgbClr val="FF0000"/>
              </a:solidFill>
              <a:latin typeface="Calibri" panose="020F0502020204030204"/>
              <a:cs typeface="Calibri" panose="020F0502020204030204"/>
              <a:sym typeface="+mn-ea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2600" y="1007415"/>
            <a:ext cx="1857755" cy="425328"/>
          </a:xfrm>
          <a:prstGeom prst="rect">
            <a:avLst/>
          </a:prstGeom>
        </p:spPr>
      </p:pic>
      <p:sp>
        <p:nvSpPr>
          <p:cNvPr id="9" name="object 6"/>
          <p:cNvSpPr txBox="1"/>
          <p:nvPr/>
        </p:nvSpPr>
        <p:spPr>
          <a:xfrm>
            <a:off x="8305800" y="1905000"/>
            <a:ext cx="2924555" cy="323421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2540" rIns="0" bIns="0" rtlCol="0">
            <a:spAutoFit/>
          </a:bodyPr>
          <a:lstStyle/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5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Recognize</a:t>
            </a:r>
            <a:r>
              <a:rPr lang="it-IT" sz="15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5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components</a:t>
            </a:r>
            <a:r>
              <a:rPr lang="it-IT" sz="15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to investigate:</a:t>
            </a:r>
          </a:p>
          <a:p>
            <a:pPr marL="800100" lvl="1" indent="-342900">
              <a:spcBef>
                <a:spcPts val="20"/>
              </a:spcBef>
              <a:buFont typeface="+mj-lt"/>
              <a:buAutoNum type="alphaLcPeriod"/>
            </a:pPr>
            <a:r>
              <a:rPr lang="it-IT" sz="15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Administrative</a:t>
            </a:r>
            <a:r>
              <a:rPr lang="it-IT" sz="15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, </a:t>
            </a:r>
          </a:p>
          <a:p>
            <a:pPr marL="800100" lvl="1" indent="-342900">
              <a:spcBef>
                <a:spcPts val="20"/>
              </a:spcBef>
              <a:buFont typeface="+mj-lt"/>
              <a:buAutoNum type="alphaLcPeriod"/>
            </a:pPr>
            <a:r>
              <a:rPr lang="it-IT" sz="15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Structural</a:t>
            </a:r>
            <a:r>
              <a:rPr lang="it-IT" sz="15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800100" lvl="1" indent="-342900">
              <a:spcBef>
                <a:spcPts val="20"/>
              </a:spcBef>
              <a:buFont typeface="+mj-lt"/>
              <a:buAutoNum type="alphaLcPeriod"/>
            </a:pPr>
            <a:r>
              <a:rPr lang="it-IT" sz="15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Functionali</a:t>
            </a:r>
            <a:r>
              <a:rPr lang="it-IT" sz="15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800100" lvl="1" indent="-342900">
              <a:spcBef>
                <a:spcPts val="20"/>
              </a:spcBef>
              <a:buFont typeface="+mj-lt"/>
              <a:buAutoNum type="alphaLcPeriod"/>
            </a:pPr>
            <a:r>
              <a:rPr lang="it-IT" sz="15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Manageement</a:t>
            </a:r>
            <a:r>
              <a:rPr lang="it-IT" sz="15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800100" lvl="1" indent="-342900">
              <a:spcBef>
                <a:spcPts val="20"/>
              </a:spcBef>
              <a:buFont typeface="+mj-lt"/>
              <a:buAutoNum type="alphaLcPeriod"/>
            </a:pPr>
            <a:r>
              <a:rPr lang="it-IT" sz="15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Documentary</a:t>
            </a:r>
            <a:r>
              <a:rPr lang="it-IT" sz="15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5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Score </a:t>
            </a:r>
            <a:r>
              <a:rPr lang="it-IT" sz="15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calibration</a:t>
            </a:r>
            <a:r>
              <a:rPr lang="it-IT" sz="15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500" dirty="0" err="1">
                <a:solidFill>
                  <a:srgbClr val="002060"/>
                </a:solidFill>
                <a:cs typeface="Calibri" panose="020F0502020204030204"/>
              </a:rPr>
              <a:t>experience</a:t>
            </a:r>
            <a:r>
              <a:rPr lang="it-IT" sz="1500" dirty="0">
                <a:solidFill>
                  <a:srgbClr val="002060"/>
                </a:solidFill>
                <a:cs typeface="Calibri" panose="020F0502020204030204"/>
              </a:rPr>
              <a:t> </a:t>
            </a:r>
            <a:r>
              <a:rPr lang="it-IT" sz="1500" dirty="0" err="1">
                <a:solidFill>
                  <a:srgbClr val="002060"/>
                </a:solidFill>
                <a:cs typeface="Calibri" panose="020F0502020204030204"/>
              </a:rPr>
              <a:t>based</a:t>
            </a:r>
            <a:r>
              <a:rPr lang="it-IT" sz="1500" dirty="0">
                <a:solidFill>
                  <a:srgbClr val="002060"/>
                </a:solidFill>
                <a:cs typeface="Calibri" panose="020F0502020204030204"/>
              </a:rPr>
              <a:t>;</a:t>
            </a:r>
            <a:endParaRPr lang="it-IT" sz="1500" dirty="0">
              <a:solidFill>
                <a:srgbClr val="002060"/>
              </a:solidFill>
              <a:latin typeface="Calibri" panose="020F0502020204030204"/>
              <a:cs typeface="Calibri" panose="020F0502020204030204"/>
            </a:endParaRP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5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Evidence</a:t>
            </a:r>
            <a:r>
              <a:rPr lang="it-IT" sz="15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5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recording</a:t>
            </a:r>
            <a:r>
              <a:rPr lang="it-IT" sz="15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5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Weighed</a:t>
            </a:r>
            <a:r>
              <a:rPr lang="it-IT" sz="15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score </a:t>
            </a:r>
            <a:r>
              <a:rPr lang="it-IT" sz="15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setting</a:t>
            </a:r>
            <a:r>
              <a:rPr lang="it-IT" sz="15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5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Risk</a:t>
            </a:r>
            <a:r>
              <a:rPr lang="it-IT" sz="15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score </a:t>
            </a:r>
            <a:r>
              <a:rPr lang="it-IT" sz="15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calculation</a:t>
            </a:r>
            <a:r>
              <a:rPr lang="it-IT" sz="15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5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Quality</a:t>
            </a:r>
            <a:r>
              <a:rPr lang="it-IT" sz="15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score </a:t>
            </a:r>
            <a:r>
              <a:rPr lang="it-IT" sz="15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setting</a:t>
            </a:r>
            <a:r>
              <a:rPr lang="it-IT" sz="15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5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Case score ranking;</a:t>
            </a:r>
            <a:endParaRPr sz="1500" dirty="0">
              <a:solidFill>
                <a:srgbClr val="002060"/>
              </a:solidFill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755" y="1504217"/>
            <a:ext cx="7417368" cy="455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085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755" y="245363"/>
            <a:ext cx="10515600" cy="646430"/>
          </a:xfrm>
          <a:prstGeom prst="rect">
            <a:avLst/>
          </a:prstGeom>
          <a:solidFill>
            <a:srgbClr val="2E5496"/>
          </a:solidFill>
        </p:spPr>
        <p:txBody>
          <a:bodyPr vert="horz" wrap="square" lIns="0" tIns="87630" rIns="0" bIns="0" rtlCol="0">
            <a:spAutoFit/>
          </a:bodyPr>
          <a:lstStyle/>
          <a:p>
            <a:pPr marL="118110" algn="ctr">
              <a:lnSpc>
                <a:spcPts val="2335"/>
              </a:lnSpc>
              <a:spcBef>
                <a:spcPts val="690"/>
              </a:spcBef>
            </a:pP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PROGETTO</a:t>
            </a:r>
            <a:r>
              <a:rPr sz="2000" spc="-6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DELIVERY</a:t>
            </a:r>
            <a:r>
              <a:rPr sz="2000" spc="-5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UNIT</a:t>
            </a:r>
            <a:r>
              <a:rPr sz="2000" spc="-5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NAZIONALE</a:t>
            </a:r>
            <a:endParaRPr sz="2000">
              <a:latin typeface="Calibri Light" panose="020F0302020204030204"/>
              <a:cs typeface="Calibri Light" panose="020F0302020204030204"/>
            </a:endParaRPr>
          </a:p>
          <a:p>
            <a:pPr marL="1905" algn="ctr">
              <a:lnSpc>
                <a:spcPts val="1615"/>
              </a:lnSpc>
            </a:pPr>
            <a:r>
              <a:rPr sz="1400" spc="-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CUP</a:t>
            </a:r>
            <a:r>
              <a:rPr sz="1400" spc="-7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J54B16000140007</a:t>
            </a:r>
            <a:endParaRPr sz="1400">
              <a:latin typeface="Calibri Light" panose="020F0302020204030204"/>
              <a:cs typeface="Calibri Light" panose="020F03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88891" y="6059422"/>
            <a:ext cx="6274308" cy="68579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3539" y="6297548"/>
            <a:ext cx="1143000" cy="25717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15010" y="990600"/>
            <a:ext cx="10419715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5"/>
              </a:spcBef>
            </a:pP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Un tavolino a tre gambe non cade</a:t>
            </a:r>
            <a:b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</a:b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(A </a:t>
            </a:r>
            <a:r>
              <a:rPr lang="it-IT" sz="2800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three-legs</a:t>
            </a: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 </a:t>
            </a:r>
            <a:r>
              <a:rPr lang="it-IT" sz="2800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table</a:t>
            </a: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 </a:t>
            </a:r>
            <a:r>
              <a:rPr lang="it-IT" sz="2800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never</a:t>
            </a: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 </a:t>
            </a:r>
            <a:r>
              <a:rPr lang="it-IT" sz="2800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upset</a:t>
            </a: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)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20725" y="2046605"/>
            <a:ext cx="5299075" cy="3972882"/>
          </a:xfrm>
          <a:prstGeom prst="rect">
            <a:avLst/>
          </a:prstGeom>
          <a:solidFill>
            <a:srgbClr val="F9F9F9"/>
          </a:solidFill>
        </p:spPr>
        <p:txBody>
          <a:bodyPr vert="horz" wrap="square" lIns="0" tIns="2540" rIns="0" bIns="0" rtlCol="0">
            <a:spAutoFit/>
          </a:bodyPr>
          <a:lstStyle/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Arial" panose="020B0604020202020204" pitchFamily="34" charset="0"/>
              <a:buChar char="•"/>
            </a:pPr>
            <a:r>
              <a:rPr lang="it-IT" sz="2000" dirty="0">
                <a:latin typeface="Calibri" panose="020F0502020204030204"/>
                <a:cs typeface="Calibri" panose="020F0502020204030204"/>
              </a:rPr>
              <a:t>Perseguire gli scopi:</a:t>
            </a:r>
          </a:p>
          <a:p>
            <a:pPr marL="914400" lvl="1" indent="-457200">
              <a:spcBef>
                <a:spcPts val="20"/>
              </a:spcBef>
              <a:buFont typeface="+mj-lt"/>
              <a:buAutoNum type="romanLcPeriod"/>
            </a:pPr>
            <a:r>
              <a:rPr lang="it-IT" dirty="0">
                <a:latin typeface="Calibri" panose="020F0502020204030204"/>
                <a:cs typeface="Calibri" panose="020F0502020204030204"/>
              </a:rPr>
              <a:t>Difendere la qualità dell’ambiente;</a:t>
            </a:r>
          </a:p>
          <a:p>
            <a:pPr marL="914400" lvl="1" indent="-457200">
              <a:spcBef>
                <a:spcPts val="20"/>
              </a:spcBef>
              <a:buFont typeface="+mj-lt"/>
              <a:buAutoNum type="romanLcPeriod"/>
            </a:pPr>
            <a:r>
              <a:rPr lang="it-IT" dirty="0">
                <a:latin typeface="Calibri" panose="020F0502020204030204"/>
                <a:cs typeface="Calibri" panose="020F0502020204030204"/>
              </a:rPr>
              <a:t>Governare l’ambiente;</a:t>
            </a:r>
          </a:p>
          <a:p>
            <a:pPr marL="914400" lvl="1" indent="-457200">
              <a:spcBef>
                <a:spcPts val="20"/>
              </a:spcBef>
              <a:buFont typeface="+mj-lt"/>
              <a:buAutoNum type="romanLcPeriod"/>
            </a:pPr>
            <a:r>
              <a:rPr lang="it-IT" dirty="0">
                <a:cs typeface="Calibri" panose="020F0502020204030204"/>
              </a:rPr>
              <a:t>Semplificare il sistema dei controlli;</a:t>
            </a:r>
          </a:p>
          <a:p>
            <a:pPr marL="914400" lvl="1" indent="-457200">
              <a:spcBef>
                <a:spcPts val="20"/>
              </a:spcBef>
              <a:buFont typeface="+mj-lt"/>
              <a:buAutoNum type="romanLcPeriod"/>
            </a:pPr>
            <a:r>
              <a:rPr lang="it-IT" dirty="0">
                <a:latin typeface="Calibri" panose="020F0502020204030204"/>
                <a:cs typeface="Calibri" panose="020F0502020204030204"/>
              </a:rPr>
              <a:t>Agire in modo sistematico, sulla base di procedure certe e validate;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Arial" panose="020B0604020202020204" pitchFamily="34" charset="0"/>
              <a:buChar char="•"/>
            </a:pPr>
            <a:endParaRPr lang="it-IT" sz="2000" dirty="0">
              <a:latin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Arial" panose="020B0604020202020204" pitchFamily="34" charset="0"/>
              <a:buChar char="•"/>
            </a:pPr>
            <a:r>
              <a:rPr lang="it-IT" sz="2000" dirty="0">
                <a:latin typeface="Calibri" panose="020F0502020204030204"/>
                <a:cs typeface="Calibri" panose="020F0502020204030204"/>
              </a:rPr>
              <a:t>Le tre gambe del tavolo:</a:t>
            </a:r>
          </a:p>
          <a:p>
            <a:pPr marL="914400" lvl="1" indent="-457200">
              <a:spcBef>
                <a:spcPts val="20"/>
              </a:spcBef>
              <a:buFont typeface="+mj-lt"/>
              <a:buAutoNum type="arabicPeriod"/>
            </a:pPr>
            <a:r>
              <a:rPr lang="it-IT" dirty="0">
                <a:latin typeface="Calibri" panose="020F0502020204030204"/>
                <a:cs typeface="Calibri" panose="020F0502020204030204"/>
              </a:rPr>
              <a:t>Sviluppare le Linee-Guida ed aggiornarle;</a:t>
            </a:r>
          </a:p>
          <a:p>
            <a:pPr marL="914400" lvl="1" indent="-457200">
              <a:spcBef>
                <a:spcPts val="20"/>
              </a:spcBef>
              <a:buFont typeface="+mj-lt"/>
              <a:buAutoNum type="arabicPeriod"/>
            </a:pPr>
            <a:r>
              <a:rPr lang="it-IT" dirty="0">
                <a:latin typeface="Calibri" panose="020F0502020204030204"/>
                <a:cs typeface="Calibri" panose="020F0502020204030204"/>
              </a:rPr>
              <a:t>Condividere metodi e programmi con tutte le Autorità di Controllo: PDI e costruzione di strutture di progettazione;</a:t>
            </a:r>
          </a:p>
          <a:p>
            <a:pPr marL="914400" lvl="1" indent="-457200">
              <a:spcBef>
                <a:spcPts val="20"/>
              </a:spcBef>
              <a:buFont typeface="+mj-lt"/>
              <a:buAutoNum type="arabicPeriod"/>
            </a:pPr>
            <a:r>
              <a:rPr lang="it-IT" dirty="0">
                <a:latin typeface="Calibri" panose="020F0502020204030204"/>
                <a:cs typeface="Calibri" panose="020F0502020204030204"/>
              </a:rPr>
              <a:t>Rapporto con gli Stakeholder: Forum dei Controlli Ambientali;</a:t>
            </a:r>
            <a:endParaRPr dirty="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2600" y="1007415"/>
            <a:ext cx="1857755" cy="425328"/>
          </a:xfrm>
          <a:prstGeom prst="rect">
            <a:avLst/>
          </a:prstGeom>
        </p:spPr>
      </p:pic>
      <p:sp>
        <p:nvSpPr>
          <p:cNvPr id="8" name="object 6"/>
          <p:cNvSpPr txBox="1"/>
          <p:nvPr/>
        </p:nvSpPr>
        <p:spPr>
          <a:xfrm>
            <a:off x="6292850" y="2048658"/>
            <a:ext cx="4841875" cy="397288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2540" rIns="0" bIns="0" rtlCol="0">
            <a:spAutoFit/>
          </a:bodyPr>
          <a:lstStyle/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Arial" panose="020B0604020202020204" pitchFamily="34" charset="0"/>
              <a:buChar char="•"/>
            </a:pPr>
            <a:r>
              <a:rPr lang="it-IT" sz="2000" dirty="0" err="1">
                <a:solidFill>
                  <a:srgbClr val="002060"/>
                </a:solidFill>
                <a:cs typeface="Calibri" panose="020F0502020204030204"/>
              </a:rPr>
              <a:t>Purpose</a:t>
            </a:r>
            <a:r>
              <a:rPr lang="it-IT" sz="2000" dirty="0">
                <a:solidFill>
                  <a:srgbClr val="002060"/>
                </a:solidFill>
                <a:cs typeface="Calibri" panose="020F0502020204030204"/>
              </a:rPr>
              <a:t> </a:t>
            </a:r>
            <a:r>
              <a:rPr lang="it-IT" sz="2000" dirty="0" err="1">
                <a:solidFill>
                  <a:srgbClr val="002060"/>
                </a:solidFill>
                <a:cs typeface="Calibri" panose="020F0502020204030204"/>
              </a:rPr>
              <a:t>pursuing</a:t>
            </a:r>
            <a:r>
              <a:rPr lang="it-IT" sz="2000" dirty="0">
                <a:solidFill>
                  <a:srgbClr val="002060"/>
                </a:solidFill>
                <a:cs typeface="Calibri" panose="020F0502020204030204"/>
              </a:rPr>
              <a:t>:</a:t>
            </a:r>
          </a:p>
          <a:p>
            <a:pPr marL="914400" lvl="1" indent="-457200">
              <a:spcBef>
                <a:spcPts val="20"/>
              </a:spcBef>
              <a:buFont typeface="+mj-lt"/>
              <a:buAutoNum type="romanUcPeriod"/>
            </a:pPr>
            <a:r>
              <a:rPr lang="it-IT" dirty="0" err="1">
                <a:solidFill>
                  <a:srgbClr val="002060"/>
                </a:solidFill>
                <a:cs typeface="Calibri" panose="020F0502020204030204"/>
              </a:rPr>
              <a:t>Protecting</a:t>
            </a: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 </a:t>
            </a:r>
            <a:r>
              <a:rPr lang="it-IT" dirty="0" err="1">
                <a:solidFill>
                  <a:srgbClr val="002060"/>
                </a:solidFill>
                <a:cs typeface="Calibri" panose="020F0502020204030204"/>
              </a:rPr>
              <a:t>environmental</a:t>
            </a: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 </a:t>
            </a:r>
            <a:r>
              <a:rPr lang="it-IT" dirty="0" err="1">
                <a:solidFill>
                  <a:srgbClr val="002060"/>
                </a:solidFill>
                <a:cs typeface="Calibri" panose="020F0502020204030204"/>
              </a:rPr>
              <a:t>quality</a:t>
            </a: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;</a:t>
            </a:r>
          </a:p>
          <a:p>
            <a:pPr marL="914400" lvl="1" indent="-457200">
              <a:spcBef>
                <a:spcPts val="20"/>
              </a:spcBef>
              <a:buFont typeface="+mj-lt"/>
              <a:buAutoNum type="romanUcPeriod"/>
            </a:pP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Environment management;</a:t>
            </a:r>
          </a:p>
          <a:p>
            <a:pPr marL="914400" lvl="1" indent="-457200">
              <a:spcBef>
                <a:spcPts val="20"/>
              </a:spcBef>
              <a:buFont typeface="+mj-lt"/>
              <a:buAutoNum type="romanUcPeriod"/>
            </a:pPr>
            <a:r>
              <a:rPr lang="it-IT" dirty="0" err="1">
                <a:solidFill>
                  <a:srgbClr val="002060"/>
                </a:solidFill>
                <a:cs typeface="Calibri" panose="020F0502020204030204"/>
              </a:rPr>
              <a:t>Inspection</a:t>
            </a: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 </a:t>
            </a:r>
            <a:r>
              <a:rPr lang="it-IT" dirty="0" err="1">
                <a:solidFill>
                  <a:srgbClr val="002060"/>
                </a:solidFill>
                <a:cs typeface="Calibri" panose="020F0502020204030204"/>
              </a:rPr>
              <a:t>system</a:t>
            </a: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 </a:t>
            </a:r>
            <a:r>
              <a:rPr lang="it-IT" dirty="0" err="1">
                <a:solidFill>
                  <a:srgbClr val="002060"/>
                </a:solidFill>
                <a:cs typeface="Calibri" panose="020F0502020204030204"/>
              </a:rPr>
              <a:t>semplification</a:t>
            </a: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;</a:t>
            </a:r>
          </a:p>
          <a:p>
            <a:pPr marL="914400" lvl="1" indent="-457200">
              <a:spcBef>
                <a:spcPts val="20"/>
              </a:spcBef>
              <a:buFont typeface="+mj-lt"/>
              <a:buAutoNum type="romanUcPeriod"/>
            </a:pPr>
            <a:r>
              <a:rPr lang="it-IT" dirty="0" err="1">
                <a:solidFill>
                  <a:srgbClr val="002060"/>
                </a:solidFill>
                <a:cs typeface="Calibri" panose="020F0502020204030204"/>
              </a:rPr>
              <a:t>Methodical</a:t>
            </a: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 </a:t>
            </a:r>
            <a:r>
              <a:rPr lang="it-IT" dirty="0" err="1">
                <a:solidFill>
                  <a:srgbClr val="002060"/>
                </a:solidFill>
                <a:cs typeface="Calibri" panose="020F0502020204030204"/>
              </a:rPr>
              <a:t>action</a:t>
            </a: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 </a:t>
            </a:r>
            <a:r>
              <a:rPr lang="it-IT" dirty="0" err="1">
                <a:solidFill>
                  <a:srgbClr val="002060"/>
                </a:solidFill>
                <a:cs typeface="Calibri" panose="020F0502020204030204"/>
              </a:rPr>
              <a:t>based</a:t>
            </a: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 on </a:t>
            </a:r>
            <a:r>
              <a:rPr lang="it-IT" dirty="0" err="1">
                <a:solidFill>
                  <a:srgbClr val="002060"/>
                </a:solidFill>
                <a:cs typeface="Calibri" panose="020F0502020204030204"/>
              </a:rPr>
              <a:t>defined</a:t>
            </a: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 and validate </a:t>
            </a:r>
            <a:r>
              <a:rPr lang="it-IT" dirty="0" err="1">
                <a:solidFill>
                  <a:srgbClr val="002060"/>
                </a:solidFill>
                <a:cs typeface="Calibri" panose="020F0502020204030204"/>
              </a:rPr>
              <a:t>procedures</a:t>
            </a: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Arial" panose="020B0604020202020204" pitchFamily="34" charset="0"/>
              <a:buChar char="•"/>
            </a:pPr>
            <a:endParaRPr lang="it-IT" sz="2000" dirty="0">
              <a:solidFill>
                <a:srgbClr val="002060"/>
              </a:solidFill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  <a:cs typeface="Calibri" panose="020F0502020204030204"/>
              </a:rPr>
              <a:t>A </a:t>
            </a:r>
            <a:r>
              <a:rPr lang="it-IT" sz="2000" dirty="0" err="1">
                <a:solidFill>
                  <a:srgbClr val="002060"/>
                </a:solidFill>
                <a:cs typeface="Calibri" panose="020F0502020204030204"/>
              </a:rPr>
              <a:t>three-legs</a:t>
            </a:r>
            <a:r>
              <a:rPr lang="it-IT" sz="2000" dirty="0">
                <a:solidFill>
                  <a:srgbClr val="002060"/>
                </a:solidFill>
                <a:cs typeface="Calibri" panose="020F0502020204030204"/>
              </a:rPr>
              <a:t> </a:t>
            </a:r>
            <a:r>
              <a:rPr lang="it-IT" sz="2000" dirty="0" err="1">
                <a:solidFill>
                  <a:srgbClr val="002060"/>
                </a:solidFill>
                <a:cs typeface="Calibri" panose="020F0502020204030204"/>
              </a:rPr>
              <a:t>table</a:t>
            </a:r>
            <a:r>
              <a:rPr lang="it-IT" sz="2000" dirty="0">
                <a:solidFill>
                  <a:srgbClr val="002060"/>
                </a:solidFill>
                <a:cs typeface="Calibri" panose="020F0502020204030204"/>
              </a:rPr>
              <a:t>:</a:t>
            </a:r>
          </a:p>
          <a:p>
            <a:pPr marL="914400" lvl="1" indent="-457200">
              <a:spcBef>
                <a:spcPts val="20"/>
              </a:spcBef>
              <a:buFont typeface="+mj-lt"/>
              <a:buAutoNum type="arabicPeriod"/>
            </a:pPr>
            <a:r>
              <a:rPr lang="it-IT" dirty="0" err="1">
                <a:solidFill>
                  <a:srgbClr val="002060"/>
                </a:solidFill>
                <a:cs typeface="Calibri" panose="020F0502020204030204"/>
              </a:rPr>
              <a:t>Guidelines</a:t>
            </a: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 </a:t>
            </a:r>
            <a:r>
              <a:rPr lang="it-IT" dirty="0" err="1">
                <a:solidFill>
                  <a:srgbClr val="002060"/>
                </a:solidFill>
                <a:cs typeface="Calibri" panose="020F0502020204030204"/>
              </a:rPr>
              <a:t>developing</a:t>
            </a: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 and </a:t>
            </a:r>
            <a:r>
              <a:rPr lang="it-IT" dirty="0" err="1">
                <a:solidFill>
                  <a:srgbClr val="002060"/>
                </a:solidFill>
                <a:cs typeface="Calibri" panose="020F0502020204030204"/>
              </a:rPr>
              <a:t>updating</a:t>
            </a: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;</a:t>
            </a:r>
          </a:p>
          <a:p>
            <a:pPr marL="914400" lvl="1" indent="-457200">
              <a:spcBef>
                <a:spcPts val="20"/>
              </a:spcBef>
              <a:buFont typeface="+mj-lt"/>
              <a:buAutoNum type="arabicPeriod"/>
            </a:pPr>
            <a:r>
              <a:rPr lang="it-IT" dirty="0" err="1">
                <a:solidFill>
                  <a:srgbClr val="002060"/>
                </a:solidFill>
                <a:cs typeface="Calibri" panose="020F0502020204030204"/>
              </a:rPr>
              <a:t>Sharing</a:t>
            </a: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 </a:t>
            </a:r>
            <a:r>
              <a:rPr lang="it-IT" dirty="0" err="1">
                <a:solidFill>
                  <a:srgbClr val="002060"/>
                </a:solidFill>
                <a:cs typeface="Calibri" panose="020F0502020204030204"/>
              </a:rPr>
              <a:t>maethods</a:t>
            </a: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 and </a:t>
            </a:r>
            <a:r>
              <a:rPr lang="it-IT" dirty="0" err="1">
                <a:solidFill>
                  <a:srgbClr val="002060"/>
                </a:solidFill>
                <a:cs typeface="Calibri" panose="020F0502020204030204"/>
              </a:rPr>
              <a:t>plans</a:t>
            </a: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 with </a:t>
            </a:r>
            <a:r>
              <a:rPr lang="it-IT" dirty="0" err="1">
                <a:solidFill>
                  <a:srgbClr val="002060"/>
                </a:solidFill>
                <a:cs typeface="Calibri" panose="020F0502020204030204"/>
              </a:rPr>
              <a:t>any</a:t>
            </a: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 </a:t>
            </a:r>
            <a:r>
              <a:rPr lang="it-IT" dirty="0" err="1">
                <a:solidFill>
                  <a:srgbClr val="002060"/>
                </a:solidFill>
                <a:cs typeface="Calibri" panose="020F0502020204030204"/>
              </a:rPr>
              <a:t>other</a:t>
            </a: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 Control Authority: </a:t>
            </a:r>
            <a:r>
              <a:rPr lang="it-IT" dirty="0" err="1">
                <a:solidFill>
                  <a:srgbClr val="002060"/>
                </a:solidFill>
                <a:cs typeface="Calibri" panose="020F0502020204030204"/>
              </a:rPr>
              <a:t>legal</a:t>
            </a: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 </a:t>
            </a:r>
            <a:r>
              <a:rPr lang="it-IT" dirty="0" err="1">
                <a:solidFill>
                  <a:srgbClr val="002060"/>
                </a:solidFill>
                <a:cs typeface="Calibri" panose="020F0502020204030204"/>
              </a:rPr>
              <a:t>agreements</a:t>
            </a: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 and </a:t>
            </a:r>
            <a:r>
              <a:rPr lang="it-IT" dirty="0" err="1">
                <a:solidFill>
                  <a:srgbClr val="002060"/>
                </a:solidFill>
                <a:cs typeface="Calibri" panose="020F0502020204030204"/>
              </a:rPr>
              <a:t>projecting</a:t>
            </a: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 teams </a:t>
            </a:r>
            <a:r>
              <a:rPr lang="it-IT" dirty="0" err="1">
                <a:solidFill>
                  <a:srgbClr val="002060"/>
                </a:solidFill>
                <a:cs typeface="Calibri" panose="020F0502020204030204"/>
              </a:rPr>
              <a:t>setting</a:t>
            </a: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;</a:t>
            </a:r>
          </a:p>
          <a:p>
            <a:pPr marL="914400" lvl="1" indent="-457200">
              <a:spcBef>
                <a:spcPts val="20"/>
              </a:spcBef>
              <a:buFont typeface="+mj-lt"/>
              <a:buAutoNum type="arabicPeriod"/>
            </a:pP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Networking with Stakeholder: </a:t>
            </a:r>
            <a:r>
              <a:rPr lang="it-IT" dirty="0" err="1">
                <a:solidFill>
                  <a:srgbClr val="002060"/>
                </a:solidFill>
                <a:cs typeface="Calibri" panose="020F0502020204030204"/>
              </a:rPr>
              <a:t>Environmental</a:t>
            </a: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 </a:t>
            </a:r>
            <a:r>
              <a:rPr lang="it-IT" dirty="0" err="1">
                <a:solidFill>
                  <a:srgbClr val="002060"/>
                </a:solidFill>
                <a:cs typeface="Calibri" panose="020F0502020204030204"/>
              </a:rPr>
              <a:t>Ispection</a:t>
            </a: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 Forum;</a:t>
            </a:r>
            <a:endParaRPr sz="2000" dirty="0">
              <a:solidFill>
                <a:srgbClr val="002060"/>
              </a:solidFill>
              <a:latin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96856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755" y="245363"/>
            <a:ext cx="10515600" cy="646430"/>
          </a:xfrm>
          <a:prstGeom prst="rect">
            <a:avLst/>
          </a:prstGeom>
          <a:solidFill>
            <a:srgbClr val="2E5496"/>
          </a:solidFill>
        </p:spPr>
        <p:txBody>
          <a:bodyPr vert="horz" wrap="square" lIns="0" tIns="87630" rIns="0" bIns="0" rtlCol="0">
            <a:spAutoFit/>
          </a:bodyPr>
          <a:lstStyle/>
          <a:p>
            <a:pPr marL="118110" algn="ctr">
              <a:lnSpc>
                <a:spcPts val="2335"/>
              </a:lnSpc>
              <a:spcBef>
                <a:spcPts val="690"/>
              </a:spcBef>
            </a:pP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PROGETTO</a:t>
            </a:r>
            <a:r>
              <a:rPr sz="2000" spc="-6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DELIVERY</a:t>
            </a:r>
            <a:r>
              <a:rPr sz="2000" spc="-5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UNIT</a:t>
            </a:r>
            <a:r>
              <a:rPr sz="2000" spc="-5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NAZIONALE</a:t>
            </a:r>
            <a:endParaRPr sz="2000">
              <a:latin typeface="Calibri Light" panose="020F0302020204030204"/>
              <a:cs typeface="Calibri Light" panose="020F0302020204030204"/>
            </a:endParaRPr>
          </a:p>
          <a:p>
            <a:pPr marL="1905" algn="ctr">
              <a:lnSpc>
                <a:spcPts val="1615"/>
              </a:lnSpc>
            </a:pPr>
            <a:r>
              <a:rPr sz="1400" spc="-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CUP</a:t>
            </a:r>
            <a:r>
              <a:rPr sz="1400" spc="-7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J54B16000140007</a:t>
            </a:r>
            <a:endParaRPr sz="1400">
              <a:latin typeface="Calibri Light" panose="020F0302020204030204"/>
              <a:cs typeface="Calibri Light" panose="020F03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88891" y="6059422"/>
            <a:ext cx="6274308" cy="68579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3539" y="6297548"/>
            <a:ext cx="1143000" cy="25717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14755" y="1566900"/>
            <a:ext cx="6829045" cy="450572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5"/>
              </a:spcBef>
            </a:pPr>
            <a:r>
              <a:rPr lang="it-IT" sz="36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Grazie per l’attenzione!	</a:t>
            </a:r>
            <a:br>
              <a:rPr lang="it-IT" sz="36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</a:br>
            <a:br>
              <a:rPr lang="it-IT" sz="36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</a:br>
            <a:r>
              <a:rPr lang="it-IT" sz="36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	</a:t>
            </a:r>
            <a:r>
              <a:rPr lang="it-IT" sz="3600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Thank</a:t>
            </a:r>
            <a:r>
              <a:rPr lang="it-IT" sz="36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 </a:t>
            </a:r>
            <a:r>
              <a:rPr lang="it-IT" sz="3600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you</a:t>
            </a:r>
            <a:r>
              <a:rPr lang="it-IT" sz="36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 for </a:t>
            </a:r>
            <a:r>
              <a:rPr lang="it-IT" sz="3600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your</a:t>
            </a:r>
            <a:r>
              <a:rPr lang="it-IT" sz="36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 </a:t>
            </a:r>
            <a:r>
              <a:rPr lang="it-IT" sz="3600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attention</a:t>
            </a:r>
            <a:br>
              <a:rPr lang="it-IT" sz="36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</a:br>
            <a:br>
              <a:rPr lang="it-IT" sz="36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</a:br>
            <a:r>
              <a:rPr lang="it-IT" sz="1800" b="1" i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ref</a:t>
            </a:r>
            <a:r>
              <a:rPr lang="it-IT" sz="1800" b="1" i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: </a:t>
            </a:r>
            <a:r>
              <a:rPr lang="it-IT" sz="1800" b="1" i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  <a:hlinkClick r:id="rId4"/>
              </a:rPr>
              <a:t>paolo.plossi@regione.fvg.it</a:t>
            </a:r>
            <a:br>
              <a:rPr lang="it-IT" sz="1800" b="1" i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</a:br>
            <a:br>
              <a:rPr lang="it-IT" sz="1800" b="1" i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</a:br>
            <a:r>
              <a:rPr lang="it-IT" sz="1600" b="1" i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con il contributo di (special </a:t>
            </a:r>
            <a:r>
              <a:rPr lang="it-IT" sz="1600" b="1" i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thanks</a:t>
            </a:r>
            <a:r>
              <a:rPr lang="it-IT" sz="1600" b="1" i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 to): </a:t>
            </a:r>
            <a:br>
              <a:rPr lang="it-IT" sz="1600" b="1" i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</a:br>
            <a:r>
              <a:rPr lang="it-IT" sz="1600" b="1" i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Birtig Simone; Calaz Gessica; Cefalo Paola; Gnech Daniele; Vattovani Lisa; Pizzino Luca; Stefanutti Graziano; Zoccano Vincenzo; Zuodar Paola; Busetto Paola; Sandrin Emiliano; Marchi Giuliana; Santarossa Marco; Pessa Teresa; Ramani Massimo; Calabrese Michaela; Feletig Monica; Amigoni Franco; Ristic Gordana; Freddi Claudio; Pisapia Antonio; Canali Massimo;</a:t>
            </a:r>
            <a:br>
              <a:rPr lang="it-IT" sz="1600" b="1" i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</a:br>
            <a:r>
              <a:rPr lang="it-IT" sz="1600" b="1" i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		e molti altri…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72600" y="1007415"/>
            <a:ext cx="1857755" cy="425328"/>
          </a:xfrm>
          <a:prstGeom prst="rect">
            <a:avLst/>
          </a:prstGeom>
        </p:spPr>
      </p:pic>
      <p:pic>
        <p:nvPicPr>
          <p:cNvPr id="8" name="Picture 5" descr="haiku_08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668458"/>
            <a:ext cx="3305555" cy="431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6340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8200" y="2743200"/>
            <a:ext cx="10515600" cy="685800"/>
          </a:xfrm>
          <a:custGeom>
            <a:avLst/>
            <a:gdLst/>
            <a:ahLst/>
            <a:cxnLst/>
            <a:rect l="l" t="t" r="r" b="b"/>
            <a:pathLst>
              <a:path w="10515600" h="685800">
                <a:moveTo>
                  <a:pt x="10515600" y="0"/>
                </a:moveTo>
                <a:lnTo>
                  <a:pt x="0" y="0"/>
                </a:lnTo>
                <a:lnTo>
                  <a:pt x="0" y="685800"/>
                </a:lnTo>
                <a:lnTo>
                  <a:pt x="10515600" y="685800"/>
                </a:lnTo>
                <a:lnTo>
                  <a:pt x="10515600" y="0"/>
                </a:lnTo>
                <a:close/>
              </a:path>
            </a:pathLst>
          </a:custGeom>
          <a:solidFill>
            <a:srgbClr val="2E549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71600" y="2743200"/>
            <a:ext cx="9677400" cy="9348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7000"/>
              </a:lnSpc>
              <a:spcAft>
                <a:spcPts val="800"/>
              </a:spcAft>
            </a:pPr>
            <a:r>
              <a:rPr lang="it-IT" sz="28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La revisione delle Linee-Guida e delle </a:t>
            </a:r>
            <a:r>
              <a:rPr lang="it-IT" sz="2800" dirty="0" err="1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checklist</a:t>
            </a:r>
            <a:r>
              <a:rPr lang="it-IT" sz="28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br>
              <a:rPr lang="it-IT" sz="28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</a:br>
            <a:r>
              <a:rPr lang="it-IT" sz="28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del settore controlli ambientali in Friuli-Venezia Giulia</a:t>
            </a:r>
            <a:endParaRPr lang="it-IT" sz="1600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88891" y="6059422"/>
            <a:ext cx="6274308" cy="68579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3539" y="6297548"/>
            <a:ext cx="1143000" cy="257174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378782"/>
            <a:ext cx="3200401" cy="732723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7200" y="382040"/>
            <a:ext cx="5410200" cy="729465"/>
          </a:xfrm>
          <a:prstGeom prst="rect">
            <a:avLst/>
          </a:prstGeom>
        </p:spPr>
      </p:pic>
      <p:pic>
        <p:nvPicPr>
          <p:cNvPr id="8" name="Immagin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7179" y="4193841"/>
            <a:ext cx="2593975" cy="1635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183230"/>
            <a:ext cx="2086612" cy="156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38440" y="4193841"/>
            <a:ext cx="2603539" cy="159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546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755" y="245363"/>
            <a:ext cx="10515600" cy="646430"/>
          </a:xfrm>
          <a:prstGeom prst="rect">
            <a:avLst/>
          </a:prstGeom>
          <a:solidFill>
            <a:srgbClr val="2E5496"/>
          </a:solidFill>
        </p:spPr>
        <p:txBody>
          <a:bodyPr vert="horz" wrap="square" lIns="0" tIns="87630" rIns="0" bIns="0" rtlCol="0">
            <a:spAutoFit/>
          </a:bodyPr>
          <a:lstStyle/>
          <a:p>
            <a:pPr marL="118110" algn="ctr">
              <a:lnSpc>
                <a:spcPts val="2335"/>
              </a:lnSpc>
              <a:spcBef>
                <a:spcPts val="690"/>
              </a:spcBef>
            </a:pP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PROGETTO</a:t>
            </a:r>
            <a:r>
              <a:rPr sz="2000" spc="-6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DELIVERY</a:t>
            </a:r>
            <a:r>
              <a:rPr sz="2000" spc="-5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UNIT</a:t>
            </a:r>
            <a:r>
              <a:rPr sz="2000" spc="-5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NAZIONALE</a:t>
            </a:r>
            <a:endParaRPr sz="2000">
              <a:latin typeface="Calibri Light" panose="020F0302020204030204"/>
              <a:cs typeface="Calibri Light" panose="020F0302020204030204"/>
            </a:endParaRPr>
          </a:p>
          <a:p>
            <a:pPr marL="1905" algn="ctr">
              <a:lnSpc>
                <a:spcPts val="1615"/>
              </a:lnSpc>
            </a:pPr>
            <a:r>
              <a:rPr sz="1400" spc="-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CUP</a:t>
            </a:r>
            <a:r>
              <a:rPr sz="1400" spc="-7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J54B16000140007</a:t>
            </a:r>
            <a:endParaRPr sz="1400">
              <a:latin typeface="Calibri Light" panose="020F0302020204030204"/>
              <a:cs typeface="Calibri Light" panose="020F03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88891" y="6059422"/>
            <a:ext cx="6274308" cy="68579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3539" y="6297548"/>
            <a:ext cx="1143000" cy="25717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15010" y="990600"/>
            <a:ext cx="10419715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5"/>
              </a:spcBef>
            </a:pP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Perché fare sorveglianza? Create la vostra lista di priorità</a:t>
            </a:r>
            <a:b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</a:b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(</a:t>
            </a:r>
            <a:r>
              <a:rPr lang="it-IT" sz="2800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Surveillance</a:t>
            </a: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 </a:t>
            </a:r>
            <a:r>
              <a:rPr lang="it-IT" sz="2800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purposes</a:t>
            </a: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: set </a:t>
            </a:r>
            <a:r>
              <a:rPr lang="it-IT" sz="2800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your</a:t>
            </a: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 </a:t>
            </a:r>
            <a:r>
              <a:rPr lang="it-IT" sz="2800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own</a:t>
            </a: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 ranking)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2600" y="1007415"/>
            <a:ext cx="1857755" cy="425328"/>
          </a:xfrm>
          <a:prstGeom prst="rect">
            <a:avLst/>
          </a:prstGeom>
        </p:spPr>
      </p:pic>
      <p:sp>
        <p:nvSpPr>
          <p:cNvPr id="8" name="object 6"/>
          <p:cNvSpPr txBox="1"/>
          <p:nvPr/>
        </p:nvSpPr>
        <p:spPr>
          <a:xfrm>
            <a:off x="720725" y="2046605"/>
            <a:ext cx="5299075" cy="2772554"/>
          </a:xfrm>
          <a:prstGeom prst="rect">
            <a:avLst/>
          </a:prstGeom>
          <a:solidFill>
            <a:srgbClr val="F9F9F9"/>
          </a:solidFill>
        </p:spPr>
        <p:txBody>
          <a:bodyPr vert="horz" wrap="square" lIns="0" tIns="2540" rIns="0" bIns="0" rtlCol="0">
            <a:spAutoFit/>
          </a:bodyPr>
          <a:lstStyle/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dirty="0">
                <a:latin typeface="Calibri" panose="020F0502020204030204"/>
                <a:cs typeface="Calibri" panose="020F0502020204030204"/>
              </a:rPr>
              <a:t>Esercizio della sovranità (v. Carl Schmitt…);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dirty="0">
                <a:latin typeface="Calibri" panose="020F0502020204030204"/>
                <a:cs typeface="Calibri" panose="020F0502020204030204"/>
              </a:rPr>
              <a:t>Prescrizione di legge (è un dovere…);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dirty="0">
                <a:latin typeface="Calibri" panose="020F0502020204030204"/>
                <a:cs typeface="Calibri" panose="020F0502020204030204"/>
              </a:rPr>
              <a:t>Ruolo di governo;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dirty="0">
                <a:latin typeface="Calibri" panose="020F0502020204030204"/>
                <a:cs typeface="Calibri" panose="020F0502020204030204"/>
              </a:rPr>
              <a:t>Prassi amministrativa;</a:t>
            </a:r>
          </a:p>
          <a:p>
            <a:pPr marL="457200" indent="-457200">
              <a:spcBef>
                <a:spcPts val="20"/>
              </a:spcBef>
              <a:buFont typeface="+mj-lt"/>
              <a:buAutoNum type="arabicPeriod"/>
            </a:pPr>
            <a:r>
              <a:rPr lang="it-IT" dirty="0">
                <a:cs typeface="Calibri" panose="020F0502020204030204"/>
              </a:rPr>
              <a:t>Repressione dei reati;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dirty="0">
                <a:latin typeface="Calibri" panose="020F0502020204030204"/>
                <a:cs typeface="Calibri" panose="020F0502020204030204"/>
              </a:rPr>
              <a:t>Verifica del percorso amministrativo;</a:t>
            </a:r>
          </a:p>
          <a:p>
            <a:pPr marL="457200" indent="-457200">
              <a:spcBef>
                <a:spcPts val="20"/>
              </a:spcBef>
              <a:buFont typeface="+mj-lt"/>
              <a:buAutoNum type="arabicPeriod"/>
            </a:pPr>
            <a:r>
              <a:rPr lang="it-IT" dirty="0">
                <a:cs typeface="Calibri" panose="020F0502020204030204"/>
              </a:rPr>
              <a:t>Raccolta di dati per reportistica;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dirty="0">
                <a:latin typeface="Calibri" panose="020F0502020204030204"/>
                <a:cs typeface="Calibri" panose="020F0502020204030204"/>
              </a:rPr>
              <a:t>Raccolta di dati per autovalutazione;</a:t>
            </a:r>
          </a:p>
          <a:p>
            <a:pPr marL="457200" indent="-457200">
              <a:spcBef>
                <a:spcPts val="20"/>
              </a:spcBef>
              <a:buFont typeface="+mj-lt"/>
              <a:buAutoNum type="arabicPeriod"/>
            </a:pPr>
            <a:r>
              <a:rPr lang="it-IT" b="1" dirty="0">
                <a:solidFill>
                  <a:srgbClr val="FF0000"/>
                </a:solidFill>
                <a:cs typeface="Calibri" panose="020F0502020204030204"/>
              </a:rPr>
              <a:t>Chiusura del ciclo regolatore (v. SNPA);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Gestione del rischio ambientale;</a:t>
            </a:r>
            <a:endParaRPr b="1" dirty="0">
              <a:solidFill>
                <a:srgbClr val="FF0000"/>
              </a:solidFill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9" name="object 6"/>
          <p:cNvSpPr txBox="1"/>
          <p:nvPr/>
        </p:nvSpPr>
        <p:spPr>
          <a:xfrm>
            <a:off x="6292850" y="2048658"/>
            <a:ext cx="4937505" cy="27725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2540" rIns="0" bIns="0" rtlCol="0">
            <a:spAutoFit/>
          </a:bodyPr>
          <a:lstStyle/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Sovereignty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practice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(cit. Carl Schmitt);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Legal 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compliance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(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we’re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ought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to do 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it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…);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Governmental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role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Administration 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deed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compliance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Crime 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enforcement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Admininstrative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efficacy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check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Data 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collection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for reporting 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purpose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457200" indent="-457200">
              <a:spcBef>
                <a:spcPts val="20"/>
              </a:spcBef>
              <a:buFont typeface="+mj-lt"/>
              <a:buAutoNum type="arabicPeriod"/>
            </a:pP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Data </a:t>
            </a:r>
            <a:r>
              <a:rPr lang="it-IT" dirty="0" err="1">
                <a:solidFill>
                  <a:srgbClr val="002060"/>
                </a:solidFill>
                <a:cs typeface="Calibri" panose="020F0502020204030204"/>
              </a:rPr>
              <a:t>collection</a:t>
            </a: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 for self </a:t>
            </a:r>
            <a:r>
              <a:rPr lang="it-IT" dirty="0" err="1">
                <a:solidFill>
                  <a:srgbClr val="002060"/>
                </a:solidFill>
                <a:cs typeface="Calibri" panose="020F0502020204030204"/>
              </a:rPr>
              <a:t>evaluation</a:t>
            </a: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 </a:t>
            </a:r>
            <a:r>
              <a:rPr lang="it-IT" dirty="0" err="1">
                <a:solidFill>
                  <a:srgbClr val="002060"/>
                </a:solidFill>
                <a:cs typeface="Calibri" panose="020F0502020204030204"/>
              </a:rPr>
              <a:t>purpose</a:t>
            </a: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Regulatory</a:t>
            </a:r>
            <a:r>
              <a:rPr lang="it-IT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cycle</a:t>
            </a:r>
            <a:r>
              <a:rPr lang="it-IT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completion</a:t>
            </a:r>
            <a:r>
              <a:rPr lang="it-IT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(cit. SNPA);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Environmental</a:t>
            </a:r>
            <a:r>
              <a:rPr lang="it-IT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risk</a:t>
            </a:r>
            <a:r>
              <a:rPr lang="it-IT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management;</a:t>
            </a:r>
            <a:endParaRPr b="1" dirty="0">
              <a:solidFill>
                <a:srgbClr val="FF0000"/>
              </a:solidFill>
              <a:latin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41933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755" y="245363"/>
            <a:ext cx="10515600" cy="646430"/>
          </a:xfrm>
          <a:prstGeom prst="rect">
            <a:avLst/>
          </a:prstGeom>
          <a:solidFill>
            <a:srgbClr val="2E5496"/>
          </a:solidFill>
        </p:spPr>
        <p:txBody>
          <a:bodyPr vert="horz" wrap="square" lIns="0" tIns="87630" rIns="0" bIns="0" rtlCol="0">
            <a:spAutoFit/>
          </a:bodyPr>
          <a:lstStyle/>
          <a:p>
            <a:pPr marL="118110" algn="ctr">
              <a:lnSpc>
                <a:spcPts val="2335"/>
              </a:lnSpc>
              <a:spcBef>
                <a:spcPts val="690"/>
              </a:spcBef>
            </a:pP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PROGETTO</a:t>
            </a:r>
            <a:r>
              <a:rPr sz="2000" spc="-6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DELIVERY</a:t>
            </a:r>
            <a:r>
              <a:rPr sz="2000" spc="-5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UNIT</a:t>
            </a:r>
            <a:r>
              <a:rPr sz="2000" spc="-5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NAZIONALE</a:t>
            </a:r>
            <a:endParaRPr sz="2000">
              <a:latin typeface="Calibri Light" panose="020F0302020204030204"/>
              <a:cs typeface="Calibri Light" panose="020F0302020204030204"/>
            </a:endParaRPr>
          </a:p>
          <a:p>
            <a:pPr marL="1905" algn="ctr">
              <a:lnSpc>
                <a:spcPts val="1615"/>
              </a:lnSpc>
            </a:pPr>
            <a:r>
              <a:rPr sz="1400" spc="-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CUP</a:t>
            </a:r>
            <a:r>
              <a:rPr sz="1400" spc="-7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J54B16000140007</a:t>
            </a:r>
            <a:endParaRPr sz="1400">
              <a:latin typeface="Calibri Light" panose="020F0302020204030204"/>
              <a:cs typeface="Calibri Light" panose="020F03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88891" y="6059422"/>
            <a:ext cx="6274308" cy="68579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3539" y="6297548"/>
            <a:ext cx="1143000" cy="25717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15010" y="990600"/>
            <a:ext cx="10419715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5"/>
              </a:spcBef>
            </a:pP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Cos’è	fare sorveglianza?</a:t>
            </a:r>
            <a:b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</a:b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(</a:t>
            </a:r>
            <a:r>
              <a:rPr lang="it-IT" sz="2800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Surveillance</a:t>
            </a: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 </a:t>
            </a:r>
            <a:r>
              <a:rPr lang="it-IT" sz="2800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practice</a:t>
            </a: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: </a:t>
            </a:r>
            <a:r>
              <a:rPr lang="it-IT" sz="2800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what</a:t>
            </a: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 </a:t>
            </a:r>
            <a:r>
              <a:rPr lang="it-IT" sz="2800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is</a:t>
            </a: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 </a:t>
            </a:r>
            <a:r>
              <a:rPr lang="it-IT" sz="2800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it</a:t>
            </a: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?)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2600" y="1007415"/>
            <a:ext cx="1857755" cy="425328"/>
          </a:xfrm>
          <a:prstGeom prst="rect">
            <a:avLst/>
          </a:prstGeom>
        </p:spPr>
      </p:pic>
      <p:sp>
        <p:nvSpPr>
          <p:cNvPr id="8" name="object 6"/>
          <p:cNvSpPr txBox="1"/>
          <p:nvPr/>
        </p:nvSpPr>
        <p:spPr>
          <a:xfrm>
            <a:off x="720725" y="2046605"/>
            <a:ext cx="5299075" cy="3603551"/>
          </a:xfrm>
          <a:prstGeom prst="rect">
            <a:avLst/>
          </a:prstGeom>
          <a:solidFill>
            <a:srgbClr val="F9F9F9"/>
          </a:solidFill>
        </p:spPr>
        <p:txBody>
          <a:bodyPr vert="horz" wrap="square" lIns="0" tIns="2540" rIns="0" bIns="0" rtlCol="0">
            <a:spAutoFit/>
          </a:bodyPr>
          <a:lstStyle/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dirty="0">
                <a:latin typeface="Calibri" panose="020F0502020204030204"/>
                <a:cs typeface="Calibri" panose="020F0502020204030204"/>
              </a:rPr>
              <a:t>Controllare gli autorizzati (in ufficio e sul campo);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dirty="0">
                <a:latin typeface="Calibri" panose="020F0502020204030204"/>
                <a:cs typeface="Calibri" panose="020F0502020204030204"/>
              </a:rPr>
              <a:t>Cercare gli abusivi (sul campo);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dirty="0">
                <a:latin typeface="Calibri" panose="020F0502020204030204"/>
                <a:cs typeface="Calibri" panose="020F0502020204030204"/>
              </a:rPr>
              <a:t>Avere controllo sul territorio;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dirty="0">
                <a:latin typeface="Calibri" panose="020F0502020204030204"/>
                <a:cs typeface="Calibri" panose="020F0502020204030204"/>
              </a:rPr>
              <a:t>Prevenire gli illeciti con istruttorie accurate e prescrizioni autorizzative dettagliate;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dirty="0">
                <a:latin typeface="Calibri" panose="020F0502020204030204"/>
                <a:cs typeface="Calibri" panose="020F0502020204030204"/>
              </a:rPr>
              <a:t>Richiedere report dagli autorizzati;</a:t>
            </a:r>
          </a:p>
          <a:p>
            <a:pPr marL="342900" indent="-342900">
              <a:spcBef>
                <a:spcPts val="20"/>
              </a:spcBef>
              <a:buFont typeface="+mj-lt"/>
              <a:buAutoNum type="alphaLcPeriod"/>
            </a:pPr>
            <a:r>
              <a:rPr lang="it-IT" dirty="0">
                <a:cs typeface="Calibri" panose="020F0502020204030204"/>
              </a:rPr>
              <a:t>Monitorare gli effetti della propria azione amministrativa;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dirty="0">
                <a:latin typeface="Calibri" panose="020F0502020204030204"/>
                <a:cs typeface="Calibri" panose="020F0502020204030204"/>
              </a:rPr>
              <a:t>Ottenere dati sulla qualità dell’ambiente;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dirty="0">
                <a:latin typeface="Calibri" panose="020F0502020204030204"/>
                <a:cs typeface="Calibri" panose="020F0502020204030204"/>
              </a:rPr>
              <a:t>Avere una misura del rischio ambientale;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dirty="0">
                <a:latin typeface="Calibri" panose="020F0502020204030204"/>
                <a:cs typeface="Calibri" panose="020F0502020204030204"/>
              </a:rPr>
              <a:t>Ricevere segnali dal «sistema»;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dirty="0">
                <a:latin typeface="Calibri" panose="020F0502020204030204"/>
                <a:cs typeface="Calibri" panose="020F0502020204030204"/>
              </a:rPr>
              <a:t>Costruire un rapporto efficace in termini preventivi con gli autorizzati;</a:t>
            </a:r>
            <a:endParaRPr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9" name="object 6"/>
          <p:cNvSpPr txBox="1"/>
          <p:nvPr/>
        </p:nvSpPr>
        <p:spPr>
          <a:xfrm>
            <a:off x="6292850" y="2048658"/>
            <a:ext cx="4841875" cy="33265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2540" rIns="0" bIns="0" rtlCol="0">
            <a:spAutoFit/>
          </a:bodyPr>
          <a:lstStyle/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Controlling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licensed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subjects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(doc., 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inspecting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);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Illicit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case 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finding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(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inspecting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);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Territorial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supervising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Preventing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crimes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by accurate </a:t>
            </a:r>
            <a:r>
              <a:rPr lang="it-IT" dirty="0" err="1">
                <a:solidFill>
                  <a:srgbClr val="002060"/>
                </a:solidFill>
                <a:cs typeface="Calibri" panose="020F0502020204030204"/>
              </a:rPr>
              <a:t>preliminaries</a:t>
            </a: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 and </a:t>
            </a:r>
            <a:r>
              <a:rPr lang="it-IT" dirty="0" err="1">
                <a:solidFill>
                  <a:srgbClr val="002060"/>
                </a:solidFill>
                <a:cs typeface="Calibri" panose="020F0502020204030204"/>
              </a:rPr>
              <a:t>regulation</a:t>
            </a: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 </a:t>
            </a:r>
            <a:r>
              <a:rPr lang="it-IT" dirty="0" err="1">
                <a:solidFill>
                  <a:srgbClr val="002060"/>
                </a:solidFill>
                <a:cs typeface="Calibri" panose="020F0502020204030204"/>
              </a:rPr>
              <a:t>details</a:t>
            </a:r>
            <a:r>
              <a:rPr lang="it-IT" dirty="0">
                <a:solidFill>
                  <a:srgbClr val="002060"/>
                </a:solidFill>
                <a:cs typeface="Calibri" panose="020F0502020204030204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Report 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soliciting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by 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licensed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Monitoring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your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administrative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operate;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Achieving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environmental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data;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Enviromental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risk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estimating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Signals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sent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by the «frame/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apparatus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/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scheme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»;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Building incisive 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relationships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with 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license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managers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, for preventive </a:t>
            </a:r>
            <a:r>
              <a:rPr lang="it-IT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purposes</a:t>
            </a:r>
            <a:r>
              <a:rPr lang="it-IT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369611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755" y="245363"/>
            <a:ext cx="10515600" cy="646430"/>
          </a:xfrm>
          <a:prstGeom prst="rect">
            <a:avLst/>
          </a:prstGeom>
          <a:solidFill>
            <a:srgbClr val="2E5496"/>
          </a:solidFill>
        </p:spPr>
        <p:txBody>
          <a:bodyPr vert="horz" wrap="square" lIns="0" tIns="87630" rIns="0" bIns="0" rtlCol="0">
            <a:spAutoFit/>
          </a:bodyPr>
          <a:lstStyle/>
          <a:p>
            <a:pPr marL="118110" algn="ctr">
              <a:lnSpc>
                <a:spcPts val="2335"/>
              </a:lnSpc>
              <a:spcBef>
                <a:spcPts val="690"/>
              </a:spcBef>
            </a:pP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PROGETTO</a:t>
            </a:r>
            <a:r>
              <a:rPr sz="2000" spc="-6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DELIVERY</a:t>
            </a:r>
            <a:r>
              <a:rPr sz="2000" spc="-5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UNIT</a:t>
            </a:r>
            <a:r>
              <a:rPr sz="2000" spc="-5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NAZIONALE</a:t>
            </a:r>
            <a:endParaRPr sz="2000">
              <a:latin typeface="Calibri Light" panose="020F0302020204030204"/>
              <a:cs typeface="Calibri Light" panose="020F0302020204030204"/>
            </a:endParaRPr>
          </a:p>
          <a:p>
            <a:pPr marL="1905" algn="ctr">
              <a:lnSpc>
                <a:spcPts val="1615"/>
              </a:lnSpc>
            </a:pPr>
            <a:r>
              <a:rPr sz="1400" spc="-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CUP</a:t>
            </a:r>
            <a:r>
              <a:rPr sz="1400" spc="-7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J54B16000140007</a:t>
            </a:r>
            <a:endParaRPr sz="1400">
              <a:latin typeface="Calibri Light" panose="020F0302020204030204"/>
              <a:cs typeface="Calibri Light" panose="020F03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88891" y="6059422"/>
            <a:ext cx="6274308" cy="68579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3539" y="6297548"/>
            <a:ext cx="1143000" cy="25717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15010" y="990600"/>
            <a:ext cx="10419715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5"/>
              </a:spcBef>
            </a:pP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Cos’</a:t>
            </a:r>
            <a:r>
              <a:rPr lang="it-IT" sz="2800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é</a:t>
            </a: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 un processo di sorveglianza?</a:t>
            </a:r>
            <a:b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</a:b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(</a:t>
            </a:r>
            <a:r>
              <a:rPr lang="it-IT" sz="2800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What’s</a:t>
            </a: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 a </a:t>
            </a:r>
            <a:r>
              <a:rPr lang="it-IT" sz="2800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surveillance</a:t>
            </a: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 </a:t>
            </a:r>
            <a:r>
              <a:rPr lang="it-IT" sz="2800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process</a:t>
            </a: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?)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2600" y="1007415"/>
            <a:ext cx="1857755" cy="425328"/>
          </a:xfrm>
          <a:prstGeom prst="rect">
            <a:avLst/>
          </a:prstGeom>
        </p:spPr>
      </p:pic>
      <p:sp>
        <p:nvSpPr>
          <p:cNvPr id="8" name="object 6"/>
          <p:cNvSpPr txBox="1"/>
          <p:nvPr/>
        </p:nvSpPr>
        <p:spPr>
          <a:xfrm>
            <a:off x="720725" y="2046604"/>
            <a:ext cx="1870075" cy="2218556"/>
          </a:xfrm>
          <a:prstGeom prst="rect">
            <a:avLst/>
          </a:prstGeom>
          <a:solidFill>
            <a:srgbClr val="F9F9F9"/>
          </a:solidFill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r>
              <a:rPr lang="it-IT" sz="1600" dirty="0">
                <a:latin typeface="Calibri" panose="020F0502020204030204"/>
                <a:cs typeface="Calibri" panose="020F0502020204030204"/>
              </a:rPr>
              <a:t>Dal «procedimento  amministrativo» (sequenza di atti), al «processo» (sequenza di azioni): </a:t>
            </a:r>
            <a:r>
              <a:rPr lang="it-IT" sz="160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digitalizzazione, reingegnerizzazione e semplificazione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; uso del BPMN;</a:t>
            </a:r>
            <a:endParaRPr sz="16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9" name="object 6"/>
          <p:cNvSpPr txBox="1"/>
          <p:nvPr/>
        </p:nvSpPr>
        <p:spPr>
          <a:xfrm>
            <a:off x="6292850" y="2048658"/>
            <a:ext cx="4841875" cy="310341"/>
          </a:xfrm>
          <a:prstGeom prst="rect">
            <a:avLst/>
          </a:prstGeom>
          <a:solidFill>
            <a:srgbClr val="F9F9F9"/>
          </a:solidFill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r>
              <a:rPr lang="it-IT" sz="2000" dirty="0" err="1">
                <a:latin typeface="Calibri" panose="020F0502020204030204"/>
                <a:cs typeface="Calibri" panose="020F0502020204030204"/>
              </a:rPr>
              <a:t>ewccecc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aphicFrame>
        <p:nvGraphicFramePr>
          <p:cNvPr id="10" name="Diagramma 9"/>
          <p:cNvGraphicFramePr/>
          <p:nvPr>
            <p:extLst>
              <p:ext uri="{D42A27DB-BD31-4B8C-83A1-F6EECF244321}">
                <p14:modId xmlns:p14="http://schemas.microsoft.com/office/powerpoint/2010/main" val="2347710875"/>
              </p:ext>
            </p:extLst>
          </p:nvPr>
        </p:nvGraphicFramePr>
        <p:xfrm>
          <a:off x="1524000" y="82560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1" name="object 6"/>
          <p:cNvSpPr txBox="1"/>
          <p:nvPr/>
        </p:nvSpPr>
        <p:spPr>
          <a:xfrm>
            <a:off x="7202487" y="4018939"/>
            <a:ext cx="4027868" cy="123367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r>
              <a:rPr lang="it-IT" sz="1600" dirty="0" err="1">
                <a:latin typeface="Calibri" panose="020F0502020204030204"/>
                <a:cs typeface="Calibri" panose="020F0502020204030204"/>
              </a:rPr>
              <a:t>Shifting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 from «</a:t>
            </a:r>
            <a:r>
              <a:rPr lang="it-IT" sz="1600" dirty="0" err="1">
                <a:latin typeface="Calibri" panose="020F0502020204030204"/>
                <a:cs typeface="Calibri" panose="020F0502020204030204"/>
              </a:rPr>
              <a:t>admnistrative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 </a:t>
            </a:r>
            <a:r>
              <a:rPr lang="it-IT" sz="1600" dirty="0" err="1">
                <a:latin typeface="Calibri" panose="020F0502020204030204"/>
                <a:cs typeface="Calibri" panose="020F0502020204030204"/>
              </a:rPr>
              <a:t>proceeeding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» ( </a:t>
            </a:r>
            <a:r>
              <a:rPr lang="it-IT" sz="1600" dirty="0" err="1">
                <a:latin typeface="Calibri" panose="020F0502020204030204"/>
                <a:cs typeface="Calibri" panose="020F0502020204030204"/>
              </a:rPr>
              <a:t>as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 a </a:t>
            </a:r>
            <a:r>
              <a:rPr lang="it-IT" sz="1600" dirty="0" err="1">
                <a:latin typeface="Calibri" panose="020F0502020204030204"/>
                <a:cs typeface="Calibri" panose="020F0502020204030204"/>
              </a:rPr>
              <a:t>sequence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 of </a:t>
            </a:r>
            <a:r>
              <a:rPr lang="it-IT" sz="1600" dirty="0" err="1">
                <a:latin typeface="Calibri" panose="020F0502020204030204"/>
                <a:cs typeface="Calibri" panose="020F0502020204030204"/>
              </a:rPr>
              <a:t>administrative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 </a:t>
            </a:r>
            <a:r>
              <a:rPr lang="it-IT" sz="1600" dirty="0" err="1">
                <a:latin typeface="Calibri" panose="020F0502020204030204"/>
                <a:cs typeface="Calibri" panose="020F0502020204030204"/>
              </a:rPr>
              <a:t>deeds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) to «</a:t>
            </a:r>
            <a:r>
              <a:rPr lang="it-IT" sz="1600" dirty="0" err="1">
                <a:latin typeface="Calibri" panose="020F0502020204030204"/>
                <a:cs typeface="Calibri" panose="020F0502020204030204"/>
              </a:rPr>
              <a:t>process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» (</a:t>
            </a:r>
            <a:r>
              <a:rPr lang="it-IT" sz="1600" dirty="0" err="1">
                <a:latin typeface="Calibri" panose="020F0502020204030204"/>
                <a:cs typeface="Calibri" panose="020F0502020204030204"/>
              </a:rPr>
              <a:t>as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 a </a:t>
            </a:r>
            <a:r>
              <a:rPr lang="it-IT" sz="1600" dirty="0" err="1">
                <a:latin typeface="Calibri" panose="020F0502020204030204"/>
                <a:cs typeface="Calibri" panose="020F0502020204030204"/>
              </a:rPr>
              <a:t>sequence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 of </a:t>
            </a:r>
            <a:r>
              <a:rPr lang="it-IT" sz="1600" dirty="0" err="1">
                <a:latin typeface="Calibri" panose="020F0502020204030204"/>
                <a:cs typeface="Calibri" panose="020F0502020204030204"/>
              </a:rPr>
              <a:t>actions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): </a:t>
            </a:r>
            <a:r>
              <a:rPr lang="it-IT" sz="1600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digitalization</a:t>
            </a:r>
            <a:r>
              <a:rPr lang="it-IT" sz="160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,  </a:t>
            </a:r>
            <a:r>
              <a:rPr lang="it-IT" sz="1600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simplification</a:t>
            </a:r>
            <a:r>
              <a:rPr lang="it-IT" sz="160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 and re-</a:t>
            </a:r>
            <a:r>
              <a:rPr lang="it-IT" sz="1600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engineering</a:t>
            </a:r>
            <a:r>
              <a:rPr lang="it-IT" sz="160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by BPMN </a:t>
            </a:r>
            <a:r>
              <a:rPr lang="it-IT" sz="1600" dirty="0" err="1">
                <a:latin typeface="Calibri" panose="020F0502020204030204"/>
                <a:cs typeface="Calibri" panose="020F0502020204030204"/>
              </a:rPr>
              <a:t>employing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;</a:t>
            </a:r>
            <a:endParaRPr sz="1600" dirty="0">
              <a:latin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85363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755" y="245363"/>
            <a:ext cx="10515600" cy="646430"/>
          </a:xfrm>
          <a:prstGeom prst="rect">
            <a:avLst/>
          </a:prstGeom>
          <a:solidFill>
            <a:srgbClr val="2E5496"/>
          </a:solidFill>
        </p:spPr>
        <p:txBody>
          <a:bodyPr vert="horz" wrap="square" lIns="0" tIns="87630" rIns="0" bIns="0" rtlCol="0">
            <a:spAutoFit/>
          </a:bodyPr>
          <a:lstStyle/>
          <a:p>
            <a:pPr marL="118110" algn="ctr">
              <a:lnSpc>
                <a:spcPts val="2335"/>
              </a:lnSpc>
              <a:spcBef>
                <a:spcPts val="690"/>
              </a:spcBef>
            </a:pP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PROGETTO</a:t>
            </a:r>
            <a:r>
              <a:rPr sz="2000" spc="-6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DELIVERY</a:t>
            </a:r>
            <a:r>
              <a:rPr sz="2000" spc="-5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UNIT</a:t>
            </a:r>
            <a:r>
              <a:rPr sz="2000" spc="-5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NAZIONALE</a:t>
            </a:r>
            <a:endParaRPr sz="2000">
              <a:latin typeface="Calibri Light" panose="020F0302020204030204"/>
              <a:cs typeface="Calibri Light" panose="020F0302020204030204"/>
            </a:endParaRPr>
          </a:p>
          <a:p>
            <a:pPr marL="1905" algn="ctr">
              <a:lnSpc>
                <a:spcPts val="1615"/>
              </a:lnSpc>
            </a:pPr>
            <a:r>
              <a:rPr sz="1400" spc="-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CUP</a:t>
            </a:r>
            <a:r>
              <a:rPr sz="1400" spc="-7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J54B16000140007</a:t>
            </a:r>
            <a:endParaRPr sz="1400">
              <a:latin typeface="Calibri Light" panose="020F0302020204030204"/>
              <a:cs typeface="Calibri Light" panose="020F03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88891" y="6059422"/>
            <a:ext cx="6274308" cy="68579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3539" y="6297548"/>
            <a:ext cx="1143000" cy="25717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15010" y="990600"/>
            <a:ext cx="1041971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5"/>
              </a:spcBef>
            </a:pP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La fasi del ciclo regolatore</a:t>
            </a:r>
          </a:p>
        </p:txBody>
      </p:sp>
      <p:pic>
        <p:nvPicPr>
          <p:cNvPr id="10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43000"/>
            <a:ext cx="6658355" cy="497842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object 6"/>
          <p:cNvSpPr txBox="1"/>
          <p:nvPr/>
        </p:nvSpPr>
        <p:spPr>
          <a:xfrm>
            <a:off x="714755" y="1813640"/>
            <a:ext cx="3857245" cy="4188326"/>
          </a:xfrm>
          <a:prstGeom prst="rect">
            <a:avLst/>
          </a:prstGeom>
          <a:solidFill>
            <a:srgbClr val="F9F9F9"/>
          </a:solidFill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r>
              <a:rPr lang="it-IT" sz="1600" dirty="0">
                <a:latin typeface="Calibri" panose="020F0502020204030204"/>
                <a:cs typeface="Calibri" panose="020F0502020204030204"/>
              </a:rPr>
              <a:t>Superare la </a:t>
            </a:r>
            <a:r>
              <a:rPr lang="it-IT" sz="1600" b="1" dirty="0">
                <a:latin typeface="Calibri" panose="020F0502020204030204"/>
                <a:cs typeface="Calibri" panose="020F0502020204030204"/>
              </a:rPr>
              <a:t>linearità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 del processo: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600" dirty="0">
                <a:latin typeface="Calibri" panose="020F0502020204030204"/>
                <a:cs typeface="Calibri" panose="020F0502020204030204"/>
              </a:rPr>
              <a:t>Istanza; 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600" dirty="0">
                <a:latin typeface="Calibri" panose="020F0502020204030204"/>
                <a:cs typeface="Calibri" panose="020F0502020204030204"/>
              </a:rPr>
              <a:t>Istruttoria;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600" dirty="0">
                <a:latin typeface="Calibri" panose="020F0502020204030204"/>
                <a:cs typeface="Calibri" panose="020F0502020204030204"/>
              </a:rPr>
              <a:t>Autorizzazione; 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600" dirty="0">
                <a:latin typeface="Calibri" panose="020F0502020204030204"/>
                <a:cs typeface="Calibri" panose="020F0502020204030204"/>
              </a:rPr>
              <a:t>Controllo;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600" dirty="0">
                <a:latin typeface="Calibri" panose="020F0502020204030204"/>
                <a:cs typeface="Calibri" panose="020F0502020204030204"/>
              </a:rPr>
              <a:t>Sanzione;</a:t>
            </a: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it-IT" sz="1600" dirty="0">
              <a:latin typeface="Calibri" panose="020F0502020204030204"/>
              <a:cs typeface="Calibri" panose="020F0502020204030204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r>
              <a:rPr lang="it-IT" sz="1600" dirty="0">
                <a:latin typeface="Calibri" panose="020F0502020204030204"/>
                <a:cs typeface="Calibri" panose="020F0502020204030204"/>
              </a:rPr>
              <a:t>Chiudere il </a:t>
            </a:r>
            <a:r>
              <a:rPr lang="it-IT" sz="16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ciclo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 regolatore: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600" dirty="0">
                <a:latin typeface="Calibri" panose="020F0502020204030204"/>
                <a:cs typeface="Calibri" panose="020F0502020204030204"/>
              </a:rPr>
              <a:t>Pianificazione di settore;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600" dirty="0">
                <a:latin typeface="Calibri" panose="020F0502020204030204"/>
                <a:cs typeface="Calibri" panose="020F0502020204030204"/>
              </a:rPr>
              <a:t>Azione amministrativa (autorizzazioni ecc.)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600" dirty="0">
                <a:latin typeface="Calibri" panose="020F0502020204030204"/>
                <a:cs typeface="Calibri" panose="020F0502020204030204"/>
              </a:rPr>
              <a:t>Programmare i controlli (es. SSPC/SNPA);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600" dirty="0">
                <a:latin typeface="Calibri" panose="020F0502020204030204"/>
                <a:cs typeface="Calibri" panose="020F0502020204030204"/>
              </a:rPr>
              <a:t>Eseguire i controlli;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600" dirty="0">
                <a:latin typeface="Calibri" panose="020F0502020204030204"/>
                <a:cs typeface="Calibri" panose="020F0502020204030204"/>
              </a:rPr>
              <a:t>Correggere l’azione amministrativa;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600" dirty="0">
                <a:latin typeface="Calibri" panose="020F0502020204030204"/>
                <a:cs typeface="Calibri" panose="020F0502020204030204"/>
              </a:rPr>
              <a:t>Aggiornare la pianificazione di settore;</a:t>
            </a:r>
          </a:p>
          <a:p>
            <a:pPr marL="285750" indent="-285750">
              <a:lnSpc>
                <a:spcPct val="100000"/>
              </a:lnSpc>
              <a:spcBef>
                <a:spcPts val="20"/>
              </a:spcBef>
              <a:buFont typeface="Arial" panose="020B0604020202020204" pitchFamily="34" charset="0"/>
              <a:buChar char="•"/>
            </a:pPr>
            <a:endParaRPr lang="it-IT" sz="1600" dirty="0">
              <a:latin typeface="Calibri" panose="020F0502020204030204"/>
              <a:cs typeface="Calibri" panose="020F0502020204030204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r>
              <a:rPr lang="it-IT" sz="1600" dirty="0">
                <a:latin typeface="Calibri" panose="020F0502020204030204"/>
                <a:cs typeface="Calibri" panose="020F0502020204030204"/>
              </a:rPr>
              <a:t>NB: non c’è un inizio, o una fine…</a:t>
            </a:r>
          </a:p>
          <a:p>
            <a:pPr>
              <a:lnSpc>
                <a:spcPct val="100000"/>
              </a:lnSpc>
              <a:spcBef>
                <a:spcPts val="20"/>
              </a:spcBef>
            </a:pPr>
            <a:r>
              <a:rPr lang="it-IT" sz="1600" dirty="0">
                <a:latin typeface="Calibri" panose="020F0502020204030204"/>
                <a:cs typeface="Calibri" panose="020F0502020204030204"/>
              </a:rPr>
              <a:t>… ma il miglioramento è continuo!</a:t>
            </a:r>
            <a:endParaRPr sz="1600" dirty="0">
              <a:latin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96527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755" y="245363"/>
            <a:ext cx="10515600" cy="646430"/>
          </a:xfrm>
          <a:prstGeom prst="rect">
            <a:avLst/>
          </a:prstGeom>
          <a:solidFill>
            <a:srgbClr val="2E5496"/>
          </a:solidFill>
        </p:spPr>
        <p:txBody>
          <a:bodyPr vert="horz" wrap="square" lIns="0" tIns="87630" rIns="0" bIns="0" rtlCol="0">
            <a:spAutoFit/>
          </a:bodyPr>
          <a:lstStyle/>
          <a:p>
            <a:pPr marL="118110" algn="ctr">
              <a:lnSpc>
                <a:spcPts val="2335"/>
              </a:lnSpc>
              <a:spcBef>
                <a:spcPts val="690"/>
              </a:spcBef>
            </a:pP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PROGETTO</a:t>
            </a:r>
            <a:r>
              <a:rPr sz="2000" spc="-6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DELIVERY</a:t>
            </a:r>
            <a:r>
              <a:rPr sz="2000" spc="-5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UNIT</a:t>
            </a:r>
            <a:r>
              <a:rPr sz="2000" spc="-5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NAZIONALE</a:t>
            </a:r>
            <a:endParaRPr sz="2000">
              <a:latin typeface="Calibri Light" panose="020F0302020204030204"/>
              <a:cs typeface="Calibri Light" panose="020F0302020204030204"/>
            </a:endParaRPr>
          </a:p>
          <a:p>
            <a:pPr marL="1905" algn="ctr">
              <a:lnSpc>
                <a:spcPts val="1615"/>
              </a:lnSpc>
            </a:pPr>
            <a:r>
              <a:rPr sz="1400" spc="-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CUP</a:t>
            </a:r>
            <a:r>
              <a:rPr sz="1400" spc="-7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J54B16000140007</a:t>
            </a:r>
            <a:endParaRPr sz="1400">
              <a:latin typeface="Calibri Light" panose="020F0302020204030204"/>
              <a:cs typeface="Calibri Light" panose="020F03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88891" y="6059422"/>
            <a:ext cx="6274308" cy="68579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3539" y="6297548"/>
            <a:ext cx="1143000" cy="25717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15010" y="990600"/>
            <a:ext cx="1041971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5"/>
              </a:spcBef>
            </a:pPr>
            <a:r>
              <a:rPr lang="it-IT" sz="2800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Regulatory</a:t>
            </a: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 </a:t>
            </a:r>
            <a:r>
              <a:rPr lang="it-IT" sz="2800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cycle</a:t>
            </a: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 </a:t>
            </a:r>
            <a:r>
              <a:rPr lang="it-IT" sz="2800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steps</a:t>
            </a:r>
            <a:endParaRPr lang="it-IT" sz="2800" b="1" dirty="0">
              <a:solidFill>
                <a:srgbClr val="FF0000"/>
              </a:solidFill>
              <a:latin typeface="Calibri" panose="020F0502020204030204"/>
              <a:cs typeface="Calibri" panose="020F0502020204030204"/>
              <a:sym typeface="+mn-ea"/>
            </a:endParaRPr>
          </a:p>
        </p:txBody>
      </p:sp>
      <p:pic>
        <p:nvPicPr>
          <p:cNvPr id="10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43000"/>
            <a:ext cx="6658355" cy="497842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object 6"/>
          <p:cNvSpPr txBox="1"/>
          <p:nvPr/>
        </p:nvSpPr>
        <p:spPr>
          <a:xfrm>
            <a:off x="714755" y="1813566"/>
            <a:ext cx="3641958" cy="41883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r>
              <a:rPr lang="it-IT" sz="1600" dirty="0" err="1">
                <a:latin typeface="Calibri" panose="020F0502020204030204"/>
                <a:cs typeface="Calibri" panose="020F0502020204030204"/>
              </a:rPr>
              <a:t>Process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 </a:t>
            </a:r>
            <a:r>
              <a:rPr lang="it-IT" sz="1600" b="1" dirty="0" err="1">
                <a:latin typeface="Calibri" panose="020F0502020204030204"/>
                <a:cs typeface="Calibri" panose="020F0502020204030204"/>
              </a:rPr>
              <a:t>linearity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 </a:t>
            </a:r>
            <a:r>
              <a:rPr lang="it-IT" sz="1600" dirty="0" err="1">
                <a:latin typeface="Calibri" panose="020F0502020204030204"/>
                <a:cs typeface="Calibri" panose="020F0502020204030204"/>
              </a:rPr>
              <a:t>exceeding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: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600" dirty="0" err="1">
                <a:latin typeface="Calibri" panose="020F0502020204030204"/>
                <a:cs typeface="Calibri" panose="020F0502020204030204"/>
              </a:rPr>
              <a:t>Permit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 </a:t>
            </a:r>
            <a:r>
              <a:rPr lang="it-IT" sz="1600" dirty="0" err="1">
                <a:latin typeface="Calibri" panose="020F0502020204030204"/>
                <a:cs typeface="Calibri" panose="020F0502020204030204"/>
              </a:rPr>
              <a:t>request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; 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600" dirty="0" err="1">
                <a:latin typeface="Calibri" panose="020F0502020204030204"/>
                <a:cs typeface="Calibri" panose="020F0502020204030204"/>
              </a:rPr>
              <a:t>Survey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600" dirty="0" err="1">
                <a:latin typeface="Calibri" panose="020F0502020204030204"/>
                <a:cs typeface="Calibri" panose="020F0502020204030204"/>
              </a:rPr>
              <a:t>Permit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 release; 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600" dirty="0" err="1">
                <a:latin typeface="Calibri" panose="020F0502020204030204"/>
                <a:cs typeface="Calibri" panose="020F0502020204030204"/>
              </a:rPr>
              <a:t>Surveillance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600" dirty="0">
                <a:latin typeface="Calibri" panose="020F0502020204030204"/>
                <a:cs typeface="Calibri" panose="020F0502020204030204"/>
              </a:rPr>
              <a:t>Fine &amp; penalty;</a:t>
            </a: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it-IT" sz="1600" dirty="0">
              <a:latin typeface="Calibri" panose="020F0502020204030204"/>
              <a:cs typeface="Calibri" panose="020F0502020204030204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r>
              <a:rPr lang="it-IT" sz="1600" dirty="0">
                <a:latin typeface="Calibri" panose="020F0502020204030204"/>
                <a:cs typeface="Calibri" panose="020F0502020204030204"/>
              </a:rPr>
              <a:t>Complete the </a:t>
            </a:r>
            <a:r>
              <a:rPr lang="it-IT" sz="1600" dirty="0" err="1">
                <a:latin typeface="Calibri" panose="020F0502020204030204"/>
                <a:cs typeface="Calibri" panose="020F0502020204030204"/>
              </a:rPr>
              <a:t>regulatory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 </a:t>
            </a:r>
            <a:r>
              <a:rPr lang="it-IT" sz="1600" b="1" dirty="0" err="1">
                <a:latin typeface="Calibri" panose="020F0502020204030204"/>
                <a:cs typeface="Calibri" panose="020F0502020204030204"/>
              </a:rPr>
              <a:t>cycle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: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600" dirty="0" err="1">
                <a:latin typeface="Calibri" panose="020F0502020204030204"/>
                <a:cs typeface="Calibri" panose="020F0502020204030204"/>
              </a:rPr>
              <a:t>Sectorial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 planning;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600" dirty="0" err="1">
                <a:latin typeface="Calibri" panose="020F0502020204030204"/>
                <a:cs typeface="Calibri" panose="020F0502020204030204"/>
              </a:rPr>
              <a:t>Administrative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 </a:t>
            </a:r>
            <a:r>
              <a:rPr lang="it-IT" sz="1600" dirty="0" err="1">
                <a:latin typeface="Calibri" panose="020F0502020204030204"/>
                <a:cs typeface="Calibri" panose="020F0502020204030204"/>
              </a:rPr>
              <a:t>proceeding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600" dirty="0" err="1">
                <a:latin typeface="Calibri" panose="020F0502020204030204"/>
                <a:cs typeface="Calibri" panose="020F0502020204030204"/>
              </a:rPr>
              <a:t>Surveillance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 planning;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600" dirty="0" err="1">
                <a:latin typeface="Calibri" panose="020F0502020204030204"/>
                <a:cs typeface="Calibri" panose="020F0502020204030204"/>
              </a:rPr>
              <a:t>Surveillance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 </a:t>
            </a:r>
            <a:r>
              <a:rPr lang="it-IT" sz="1600" dirty="0" err="1">
                <a:latin typeface="Calibri" panose="020F0502020204030204"/>
                <a:cs typeface="Calibri" panose="020F0502020204030204"/>
              </a:rPr>
              <a:t>accomplishment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600" dirty="0" err="1">
                <a:latin typeface="Calibri" panose="020F0502020204030204"/>
                <a:cs typeface="Calibri" panose="020F0502020204030204"/>
              </a:rPr>
              <a:t>Administrative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 </a:t>
            </a:r>
            <a:r>
              <a:rPr lang="it-IT" sz="1600" dirty="0" err="1">
                <a:latin typeface="Calibri" panose="020F0502020204030204"/>
                <a:cs typeface="Calibri" panose="020F0502020204030204"/>
              </a:rPr>
              <a:t>revision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 and </a:t>
            </a:r>
            <a:r>
              <a:rPr lang="it-IT" sz="1600" dirty="0" err="1">
                <a:latin typeface="Calibri" panose="020F0502020204030204"/>
                <a:cs typeface="Calibri" panose="020F0502020204030204"/>
              </a:rPr>
              <a:t>correction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600" dirty="0" err="1">
                <a:latin typeface="Calibri" panose="020F0502020204030204"/>
                <a:cs typeface="Calibri" panose="020F0502020204030204"/>
              </a:rPr>
              <a:t>Sectorial</a:t>
            </a:r>
            <a:r>
              <a:rPr lang="it-IT" sz="1600" dirty="0">
                <a:latin typeface="Calibri" panose="020F0502020204030204"/>
                <a:cs typeface="Calibri" panose="020F0502020204030204"/>
              </a:rPr>
              <a:t> planning update;</a:t>
            </a:r>
          </a:p>
          <a:p>
            <a:pPr marL="285750" indent="-285750">
              <a:lnSpc>
                <a:spcPct val="100000"/>
              </a:lnSpc>
              <a:spcBef>
                <a:spcPts val="20"/>
              </a:spcBef>
              <a:buFont typeface="Arial" panose="020B0604020202020204" pitchFamily="34" charset="0"/>
              <a:buChar char="•"/>
            </a:pPr>
            <a:endParaRPr lang="it-IT" sz="1600" dirty="0">
              <a:cs typeface="Calibri" panose="020F0502020204030204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r>
              <a:rPr lang="it-IT" sz="1600" dirty="0">
                <a:cs typeface="Calibri" panose="020F0502020204030204"/>
              </a:rPr>
              <a:t>NB: no </a:t>
            </a:r>
            <a:r>
              <a:rPr lang="it-IT" sz="1600" dirty="0" err="1">
                <a:cs typeface="Calibri" panose="020F0502020204030204"/>
              </a:rPr>
              <a:t>starting</a:t>
            </a:r>
            <a:r>
              <a:rPr lang="it-IT" sz="1600" dirty="0">
                <a:cs typeface="Calibri" panose="020F0502020204030204"/>
              </a:rPr>
              <a:t>, no </a:t>
            </a:r>
            <a:r>
              <a:rPr lang="it-IT" sz="1600" dirty="0" err="1">
                <a:cs typeface="Calibri" panose="020F0502020204030204"/>
              </a:rPr>
              <a:t>ending</a:t>
            </a:r>
            <a:r>
              <a:rPr lang="it-IT" sz="1600" dirty="0">
                <a:cs typeface="Calibri" panose="020F0502020204030204"/>
              </a:rPr>
              <a:t>…</a:t>
            </a:r>
          </a:p>
          <a:p>
            <a:pPr>
              <a:lnSpc>
                <a:spcPct val="100000"/>
              </a:lnSpc>
              <a:spcBef>
                <a:spcPts val="20"/>
              </a:spcBef>
            </a:pPr>
            <a:r>
              <a:rPr lang="it-IT" sz="1600" dirty="0">
                <a:cs typeface="Calibri" panose="020F0502020204030204"/>
              </a:rPr>
              <a:t>…</a:t>
            </a:r>
            <a:r>
              <a:rPr lang="it-IT" sz="1600" dirty="0" err="1">
                <a:cs typeface="Calibri" panose="020F0502020204030204"/>
              </a:rPr>
              <a:t>but</a:t>
            </a:r>
            <a:r>
              <a:rPr lang="it-IT" sz="1600" dirty="0">
                <a:cs typeface="Calibri" panose="020F0502020204030204"/>
              </a:rPr>
              <a:t> </a:t>
            </a:r>
            <a:r>
              <a:rPr lang="it-IT" sz="1600" dirty="0" err="1">
                <a:cs typeface="Calibri" panose="020F0502020204030204"/>
              </a:rPr>
              <a:t>continuous</a:t>
            </a:r>
            <a:r>
              <a:rPr lang="it-IT" sz="1600" dirty="0">
                <a:cs typeface="Calibri" panose="020F0502020204030204"/>
              </a:rPr>
              <a:t> </a:t>
            </a:r>
            <a:r>
              <a:rPr lang="it-IT" sz="1600" dirty="0" err="1">
                <a:cs typeface="Calibri" panose="020F0502020204030204"/>
              </a:rPr>
              <a:t>improving</a:t>
            </a:r>
            <a:r>
              <a:rPr lang="it-IT" sz="1600" dirty="0">
                <a:cs typeface="Calibri" panose="020F0502020204030204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818945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755" y="245363"/>
            <a:ext cx="10515600" cy="646430"/>
          </a:xfrm>
          <a:prstGeom prst="rect">
            <a:avLst/>
          </a:prstGeom>
          <a:solidFill>
            <a:srgbClr val="2E5496"/>
          </a:solidFill>
        </p:spPr>
        <p:txBody>
          <a:bodyPr vert="horz" wrap="square" lIns="0" tIns="87630" rIns="0" bIns="0" rtlCol="0">
            <a:spAutoFit/>
          </a:bodyPr>
          <a:lstStyle/>
          <a:p>
            <a:pPr marL="118110" algn="ctr">
              <a:lnSpc>
                <a:spcPts val="2335"/>
              </a:lnSpc>
              <a:spcBef>
                <a:spcPts val="690"/>
              </a:spcBef>
            </a:pP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PROGETTO</a:t>
            </a:r>
            <a:r>
              <a:rPr sz="2000" spc="-6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DELIVERY</a:t>
            </a:r>
            <a:r>
              <a:rPr sz="2000" spc="-5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UNIT</a:t>
            </a:r>
            <a:r>
              <a:rPr sz="2000" spc="-5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NAZIONALE</a:t>
            </a:r>
            <a:endParaRPr sz="2000">
              <a:latin typeface="Calibri Light" panose="020F0302020204030204"/>
              <a:cs typeface="Calibri Light" panose="020F0302020204030204"/>
            </a:endParaRPr>
          </a:p>
          <a:p>
            <a:pPr marL="1905" algn="ctr">
              <a:lnSpc>
                <a:spcPts val="1615"/>
              </a:lnSpc>
            </a:pPr>
            <a:r>
              <a:rPr sz="1400" spc="-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CUP</a:t>
            </a:r>
            <a:r>
              <a:rPr sz="1400" spc="-7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J54B16000140007</a:t>
            </a:r>
            <a:endParaRPr sz="1400">
              <a:latin typeface="Calibri Light" panose="020F0302020204030204"/>
              <a:cs typeface="Calibri Light" panose="020F03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88891" y="6059422"/>
            <a:ext cx="6274308" cy="68579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3539" y="6297548"/>
            <a:ext cx="1143000" cy="25717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15010" y="990600"/>
            <a:ext cx="10419715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5"/>
              </a:spcBef>
            </a:pP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La costruzione delle Linee-Guida</a:t>
            </a:r>
            <a:b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</a:b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(Building the </a:t>
            </a:r>
            <a:r>
              <a:rPr lang="it-IT" sz="2800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guidelines</a:t>
            </a: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)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2600" y="1007415"/>
            <a:ext cx="1857755" cy="425328"/>
          </a:xfrm>
          <a:prstGeom prst="rect">
            <a:avLst/>
          </a:prstGeom>
        </p:spPr>
      </p:pic>
      <p:sp>
        <p:nvSpPr>
          <p:cNvPr id="9" name="object 6"/>
          <p:cNvSpPr txBox="1"/>
          <p:nvPr/>
        </p:nvSpPr>
        <p:spPr>
          <a:xfrm>
            <a:off x="7086600" y="2048658"/>
            <a:ext cx="4048125" cy="34496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2540" rIns="0" bIns="0" rtlCol="0">
            <a:spAutoFit/>
          </a:bodyPr>
          <a:lstStyle/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Building a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redesigning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team;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Standard: SNPA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Guidelines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fo IPPC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sites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inspections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Adapting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them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to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overall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, general Cases;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Developing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a data-management SW (WIP);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Guidelines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content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ad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operational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sequence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:</a:t>
            </a:r>
          </a:p>
          <a:p>
            <a:pPr marL="857250" lvl="1" indent="-400050">
              <a:spcBef>
                <a:spcPts val="20"/>
              </a:spcBef>
              <a:buFont typeface="+mj-lt"/>
              <a:buAutoNum type="romanLcPeriod"/>
            </a:pP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Risk-based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planning (cit. SSPC);</a:t>
            </a:r>
          </a:p>
          <a:p>
            <a:pPr marL="857250" lvl="1" indent="-400050">
              <a:spcBef>
                <a:spcPts val="20"/>
              </a:spcBef>
              <a:buFont typeface="+mj-lt"/>
              <a:buAutoNum type="romanLcPeriod"/>
            </a:pP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Opening the Case to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inspect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by Set-up Form (SDP);</a:t>
            </a:r>
          </a:p>
          <a:p>
            <a:pPr marL="857250" lvl="1" indent="-400050">
              <a:spcBef>
                <a:spcPts val="20"/>
              </a:spcBef>
              <a:buFont typeface="+mj-lt"/>
              <a:buAutoNum type="romanLcPeriod"/>
            </a:pP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Checklist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developing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857250" lvl="1" indent="-400050">
              <a:spcBef>
                <a:spcPts val="20"/>
              </a:spcBef>
              <a:buFont typeface="+mj-lt"/>
              <a:buAutoNum type="romanLcPeriod"/>
            </a:pP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Performing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inspection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857250" lvl="1" indent="-400050">
              <a:spcBef>
                <a:spcPts val="20"/>
              </a:spcBef>
              <a:buFont typeface="+mj-lt"/>
              <a:buAutoNum type="romanLcPeriod"/>
            </a:pP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Evidence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evaluation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an reporting (RIA);</a:t>
            </a:r>
          </a:p>
          <a:p>
            <a:pPr marL="857250" lvl="1" indent="-400050">
              <a:spcBef>
                <a:spcPts val="20"/>
              </a:spcBef>
              <a:buFont typeface="+mj-lt"/>
              <a:buAutoNum type="romanLcPeriod"/>
            </a:pP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Evidence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recording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and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storage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(RIA);</a:t>
            </a:r>
          </a:p>
          <a:p>
            <a:pPr marL="857250" lvl="1" indent="-400050">
              <a:spcBef>
                <a:spcPts val="20"/>
              </a:spcBef>
              <a:buFont typeface="+mj-lt"/>
              <a:buAutoNum type="romanLcPeriod"/>
            </a:pP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Administrative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and/or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criminal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procedure;</a:t>
            </a:r>
          </a:p>
          <a:p>
            <a:pPr marL="857250" lvl="1" indent="-400050">
              <a:spcBef>
                <a:spcPts val="20"/>
              </a:spcBef>
              <a:buFont typeface="+mj-lt"/>
              <a:buAutoNum type="romanLcPeriod"/>
            </a:pP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Planning </a:t>
            </a: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reviewing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857250" lvl="1" indent="-400050">
              <a:spcBef>
                <a:spcPts val="20"/>
              </a:spcBef>
              <a:buFont typeface="+mj-lt"/>
              <a:buAutoNum type="romanLcPeriod"/>
            </a:pPr>
            <a:r>
              <a:rPr lang="it-IT" sz="14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Statistics</a:t>
            </a:r>
            <a:r>
              <a:rPr lang="it-IT" sz="14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and management reporting;</a:t>
            </a:r>
            <a:endParaRPr dirty="0">
              <a:solidFill>
                <a:srgbClr val="002060"/>
              </a:solidFill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0" y="2071312"/>
            <a:ext cx="1898627" cy="2751942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1" name="object 6"/>
          <p:cNvSpPr txBox="1"/>
          <p:nvPr/>
        </p:nvSpPr>
        <p:spPr>
          <a:xfrm>
            <a:off x="714755" y="2050362"/>
            <a:ext cx="4046066" cy="3880549"/>
          </a:xfrm>
          <a:prstGeom prst="rect">
            <a:avLst/>
          </a:prstGeom>
          <a:solidFill>
            <a:srgbClr val="F9F9F9"/>
          </a:solidFill>
        </p:spPr>
        <p:txBody>
          <a:bodyPr vert="horz" wrap="square" lIns="0" tIns="2540" rIns="0" bIns="0" rtlCol="0">
            <a:spAutoFit/>
          </a:bodyPr>
          <a:lstStyle/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Costruire un Team di Riprogettazione (TDR);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Formato: Linee-Guida SNPA sui controlli degli impianti in AIA (e AUA) &amp; SSPC;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Adattamento alla generalità dei Casi;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SW applicativo gestionale (in corso di elaborazione),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lphaL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Contenuti LG; sequenza operativa:</a:t>
            </a:r>
          </a:p>
          <a:p>
            <a:pPr marL="914400" lvl="1" indent="-457200">
              <a:spcBef>
                <a:spcPts val="20"/>
              </a:spcBef>
              <a:buFont typeface="+mj-lt"/>
              <a:buAutoNum type="romanL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Programmazione su base rischio (cit. SSPC);</a:t>
            </a:r>
          </a:p>
          <a:p>
            <a:pPr marL="914400" lvl="1" indent="-457200">
              <a:spcBef>
                <a:spcPts val="20"/>
              </a:spcBef>
              <a:buFont typeface="+mj-lt"/>
              <a:buAutoNum type="romanL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Apertura del Caso con Scheda di Preparazione del controllo (SDP);</a:t>
            </a:r>
          </a:p>
          <a:p>
            <a:pPr marL="914400" lvl="1" indent="-457200">
              <a:spcBef>
                <a:spcPts val="20"/>
              </a:spcBef>
              <a:buFont typeface="+mj-lt"/>
              <a:buAutoNum type="romanL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Lista di controllo;</a:t>
            </a:r>
          </a:p>
          <a:p>
            <a:pPr marL="914400" lvl="1" indent="-457200">
              <a:spcBef>
                <a:spcPts val="20"/>
              </a:spcBef>
              <a:buFont typeface="+mj-lt"/>
              <a:buAutoNum type="romanL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Esecuzione del controllo;</a:t>
            </a:r>
          </a:p>
          <a:p>
            <a:pPr marL="914400" lvl="1" indent="-457200">
              <a:spcBef>
                <a:spcPts val="20"/>
              </a:spcBef>
              <a:buFont typeface="+mj-lt"/>
              <a:buAutoNum type="romanL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Valutazione degli esiti e Rapporto di Ispezione Ambientale (RIA);</a:t>
            </a:r>
          </a:p>
          <a:p>
            <a:pPr marL="914400" lvl="1" indent="-457200">
              <a:spcBef>
                <a:spcPts val="20"/>
              </a:spcBef>
              <a:buFont typeface="+mj-lt"/>
              <a:buAutoNum type="romanL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Archiviazione dei risultati (RIA);</a:t>
            </a:r>
          </a:p>
          <a:p>
            <a:pPr marL="914400" lvl="1" indent="-457200">
              <a:spcBef>
                <a:spcPts val="20"/>
              </a:spcBef>
              <a:buFont typeface="+mj-lt"/>
              <a:buAutoNum type="romanL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Interventi amministrativi e penali;</a:t>
            </a:r>
          </a:p>
          <a:p>
            <a:pPr marL="914400" lvl="1" indent="-457200">
              <a:spcBef>
                <a:spcPts val="20"/>
              </a:spcBef>
              <a:buFont typeface="+mj-lt"/>
              <a:buAutoNum type="romanL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Revisione di piani e programmi;</a:t>
            </a:r>
          </a:p>
          <a:p>
            <a:pPr marL="914400" lvl="1" indent="-457200">
              <a:spcBef>
                <a:spcPts val="20"/>
              </a:spcBef>
              <a:buFont typeface="+mj-lt"/>
              <a:buAutoNum type="romanLcPeriod"/>
            </a:pPr>
            <a:r>
              <a:rPr lang="it-IT" sz="1400" dirty="0">
                <a:latin typeface="Calibri" panose="020F0502020204030204"/>
                <a:cs typeface="Calibri" panose="020F0502020204030204"/>
              </a:rPr>
              <a:t>Statistiche e rapporti;</a:t>
            </a:r>
            <a:endParaRPr sz="1400" dirty="0">
              <a:latin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66733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755" y="245363"/>
            <a:ext cx="10515600" cy="646430"/>
          </a:xfrm>
          <a:prstGeom prst="rect">
            <a:avLst/>
          </a:prstGeom>
          <a:solidFill>
            <a:srgbClr val="2E5496"/>
          </a:solidFill>
        </p:spPr>
        <p:txBody>
          <a:bodyPr vert="horz" wrap="square" lIns="0" tIns="87630" rIns="0" bIns="0" rtlCol="0">
            <a:spAutoFit/>
          </a:bodyPr>
          <a:lstStyle/>
          <a:p>
            <a:pPr marL="118110" algn="ctr">
              <a:lnSpc>
                <a:spcPts val="2335"/>
              </a:lnSpc>
              <a:spcBef>
                <a:spcPts val="690"/>
              </a:spcBef>
            </a:pP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PROGETTO</a:t>
            </a:r>
            <a:r>
              <a:rPr sz="2000" spc="-6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DELIVERY</a:t>
            </a:r>
            <a:r>
              <a:rPr sz="2000" spc="-5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UNIT</a:t>
            </a:r>
            <a:r>
              <a:rPr sz="2000" spc="-5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NAZIONALE</a:t>
            </a:r>
            <a:endParaRPr sz="2000">
              <a:latin typeface="Calibri Light" panose="020F0302020204030204"/>
              <a:cs typeface="Calibri Light" panose="020F0302020204030204"/>
            </a:endParaRPr>
          </a:p>
          <a:p>
            <a:pPr marL="1905" algn="ctr">
              <a:lnSpc>
                <a:spcPts val="1615"/>
              </a:lnSpc>
            </a:pPr>
            <a:r>
              <a:rPr sz="1400" spc="-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CUP</a:t>
            </a:r>
            <a:r>
              <a:rPr sz="1400" spc="-7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J54B16000140007</a:t>
            </a:r>
            <a:endParaRPr sz="1400">
              <a:latin typeface="Calibri Light" panose="020F0302020204030204"/>
              <a:cs typeface="Calibri Light" panose="020F03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88891" y="6059422"/>
            <a:ext cx="6274308" cy="68579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3539" y="6297548"/>
            <a:ext cx="1143000" cy="25717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15010" y="990600"/>
            <a:ext cx="10419715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5"/>
              </a:spcBef>
            </a:pP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La programmazione su base del rischio (in corso)</a:t>
            </a:r>
            <a:b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</a:b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(</a:t>
            </a:r>
            <a:r>
              <a:rPr lang="it-IT" sz="2800" b="1" dirty="0" err="1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Risk-based</a:t>
            </a:r>
            <a:r>
              <a:rPr lang="it-IT" sz="2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 planning – work in progress)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2600" y="1007415"/>
            <a:ext cx="1857755" cy="425328"/>
          </a:xfrm>
          <a:prstGeom prst="rect">
            <a:avLst/>
          </a:prstGeom>
        </p:spPr>
      </p:pic>
      <p:sp>
        <p:nvSpPr>
          <p:cNvPr id="8" name="object 6"/>
          <p:cNvSpPr txBox="1"/>
          <p:nvPr/>
        </p:nvSpPr>
        <p:spPr>
          <a:xfrm>
            <a:off x="720725" y="2046605"/>
            <a:ext cx="4079875" cy="3695884"/>
          </a:xfrm>
          <a:prstGeom prst="rect">
            <a:avLst/>
          </a:prstGeom>
          <a:solidFill>
            <a:srgbClr val="F9F9F9"/>
          </a:solidFill>
        </p:spPr>
        <p:txBody>
          <a:bodyPr vert="horz" wrap="square" lIns="0" tIns="2540" rIns="0" bIns="0" rtlCol="0">
            <a:spAutoFit/>
          </a:bodyPr>
          <a:lstStyle/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600" dirty="0">
                <a:latin typeface="Calibri" panose="020F0502020204030204"/>
                <a:cs typeface="Calibri" panose="020F0502020204030204"/>
              </a:rPr>
              <a:t>Riferimento: SSPC (SNPA), da adattare;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600" dirty="0">
                <a:latin typeface="Calibri" panose="020F0502020204030204"/>
                <a:cs typeface="Calibri" panose="020F0502020204030204"/>
              </a:rPr>
              <a:t>Classificare i Casi:</a:t>
            </a:r>
          </a:p>
          <a:p>
            <a:pPr marL="971550" lvl="1" indent="-514350">
              <a:spcBef>
                <a:spcPts val="20"/>
              </a:spcBef>
              <a:buFont typeface="+mj-lt"/>
              <a:buAutoNum type="romanLcPeriod"/>
            </a:pPr>
            <a:r>
              <a:rPr lang="it-IT" sz="1600" dirty="0">
                <a:latin typeface="Calibri" panose="020F0502020204030204"/>
                <a:cs typeface="Calibri" panose="020F0502020204030204"/>
              </a:rPr>
              <a:t>Casi emissivi;</a:t>
            </a:r>
          </a:p>
          <a:p>
            <a:pPr marL="971550" lvl="1" indent="-514350">
              <a:spcBef>
                <a:spcPts val="20"/>
              </a:spcBef>
              <a:buFont typeface="+mj-lt"/>
              <a:buAutoNum type="romanLcPeriod"/>
            </a:pPr>
            <a:r>
              <a:rPr lang="it-IT" sz="1600" dirty="0">
                <a:latin typeface="Calibri" panose="020F0502020204030204"/>
                <a:cs typeface="Calibri" panose="020F0502020204030204"/>
              </a:rPr>
              <a:t>Casi estrattivi; </a:t>
            </a:r>
          </a:p>
          <a:p>
            <a:pPr marL="971550" lvl="1" indent="-514350">
              <a:spcBef>
                <a:spcPts val="20"/>
              </a:spcBef>
              <a:buFont typeface="+mj-lt"/>
              <a:buAutoNum type="romanLcPeriod"/>
            </a:pPr>
            <a:r>
              <a:rPr lang="it-IT" sz="1600" dirty="0">
                <a:latin typeface="Calibri" panose="020F0502020204030204"/>
                <a:cs typeface="Calibri" panose="020F0502020204030204"/>
              </a:rPr>
              <a:t>Casi progettuali;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600" dirty="0">
                <a:latin typeface="Calibri" panose="020F0502020204030204"/>
                <a:cs typeface="Calibri" panose="020F0502020204030204"/>
              </a:rPr>
              <a:t>Descrivere il contesto territoriale e valutare le sue criticità;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600" dirty="0">
                <a:latin typeface="Calibri" panose="020F0502020204030204"/>
                <a:cs typeface="Calibri" panose="020F0502020204030204"/>
              </a:rPr>
              <a:t>Valutare l’affidabilità del Gestore;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600" dirty="0">
                <a:latin typeface="Calibri" panose="020F0502020204030204"/>
                <a:cs typeface="Calibri" panose="020F0502020204030204"/>
              </a:rPr>
              <a:t>Definire i criteri di criticità;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600" dirty="0">
                <a:latin typeface="Calibri" panose="020F0502020204030204"/>
                <a:cs typeface="Calibri" panose="020F0502020204030204"/>
              </a:rPr>
              <a:t>Assegnare i punteggi di criticità;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600" dirty="0">
                <a:latin typeface="Calibri" panose="020F0502020204030204"/>
                <a:cs typeface="Calibri" panose="020F0502020204030204"/>
              </a:rPr>
              <a:t>Costruire le graduatorie di criticità;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600" dirty="0">
                <a:latin typeface="Calibri" panose="020F0502020204030204"/>
                <a:cs typeface="Calibri" panose="020F0502020204030204"/>
              </a:rPr>
              <a:t>Definire il tipo di controllo da associare a ciascun Caso;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600" dirty="0">
                <a:latin typeface="Calibri" panose="020F0502020204030204"/>
                <a:cs typeface="Calibri" panose="020F0502020204030204"/>
              </a:rPr>
              <a:t>Costruire i calendari dei controlli;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600" dirty="0">
                <a:latin typeface="Calibri" panose="020F0502020204030204"/>
                <a:cs typeface="Calibri" panose="020F0502020204030204"/>
              </a:rPr>
              <a:t>Prevedere le risorse necessarie;</a:t>
            </a:r>
            <a:endParaRPr sz="16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9" name="object 6"/>
          <p:cNvSpPr txBox="1"/>
          <p:nvPr/>
        </p:nvSpPr>
        <p:spPr>
          <a:xfrm>
            <a:off x="7138152" y="2048658"/>
            <a:ext cx="3996573" cy="36958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2540" rIns="0" bIns="0" rtlCol="0">
            <a:spAutoFit/>
          </a:bodyPr>
          <a:lstStyle/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6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Ref</a:t>
            </a:r>
            <a:r>
              <a:rPr lang="it-IT" sz="16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.: SSPC (by SNPA), to 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adjust</a:t>
            </a:r>
            <a:r>
              <a:rPr lang="it-IT" sz="16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6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Case 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classification</a:t>
            </a:r>
            <a:r>
              <a:rPr lang="it-IT" sz="16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:</a:t>
            </a:r>
          </a:p>
          <a:p>
            <a:pPr marL="857250" lvl="1" indent="-400050">
              <a:spcBef>
                <a:spcPts val="20"/>
              </a:spcBef>
              <a:buFont typeface="+mj-lt"/>
              <a:buAutoNum type="romanLcPeriod"/>
            </a:pPr>
            <a:r>
              <a:rPr lang="it-IT" sz="16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Emissive Cases;</a:t>
            </a:r>
          </a:p>
          <a:p>
            <a:pPr marL="857250" lvl="1" indent="-400050">
              <a:spcBef>
                <a:spcPts val="20"/>
              </a:spcBef>
              <a:buFont typeface="+mj-lt"/>
              <a:buAutoNum type="romanLcPeriod"/>
            </a:pPr>
            <a:r>
              <a:rPr lang="it-IT" sz="16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Mining</a:t>
            </a:r>
            <a:r>
              <a:rPr lang="it-IT" sz="16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Cases;</a:t>
            </a:r>
          </a:p>
          <a:p>
            <a:pPr marL="857250" lvl="1" indent="-400050">
              <a:spcBef>
                <a:spcPts val="20"/>
              </a:spcBef>
              <a:buFont typeface="+mj-lt"/>
              <a:buAutoNum type="romanLcPeriod"/>
            </a:pPr>
            <a:r>
              <a:rPr lang="it-IT" sz="16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Building Cases;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6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Background and 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criticalities</a:t>
            </a:r>
            <a:r>
              <a:rPr lang="it-IT" sz="16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description</a:t>
            </a:r>
            <a:r>
              <a:rPr lang="it-IT" sz="16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and 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evaluation</a:t>
            </a:r>
            <a:r>
              <a:rPr lang="it-IT" sz="16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6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License management 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liability</a:t>
            </a:r>
            <a:r>
              <a:rPr lang="it-IT" sz="16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evaluation</a:t>
            </a:r>
            <a:r>
              <a:rPr lang="it-IT" sz="16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6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Defining</a:t>
            </a:r>
            <a:r>
              <a:rPr lang="it-IT" sz="16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criticity</a:t>
            </a:r>
            <a:r>
              <a:rPr lang="it-IT" sz="16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criteria</a:t>
            </a:r>
            <a:r>
              <a:rPr lang="it-IT" sz="16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6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Case 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criticity</a:t>
            </a:r>
            <a:r>
              <a:rPr lang="it-IT" sz="16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score 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setting</a:t>
            </a:r>
            <a:r>
              <a:rPr lang="it-IT" sz="16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6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Case 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criticity</a:t>
            </a:r>
            <a:r>
              <a:rPr lang="it-IT" sz="16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score ranking;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6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Assigning</a:t>
            </a:r>
            <a:r>
              <a:rPr lang="it-IT" sz="16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specifical</a:t>
            </a:r>
            <a:r>
              <a:rPr lang="it-IT" sz="16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inspection</a:t>
            </a:r>
            <a:r>
              <a:rPr lang="it-IT" sz="16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procedure to 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any</a:t>
            </a:r>
            <a:r>
              <a:rPr lang="it-IT" sz="16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Case;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6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Inspection</a:t>
            </a:r>
            <a:r>
              <a:rPr lang="it-IT" sz="16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scheduling</a:t>
            </a:r>
            <a:r>
              <a:rPr lang="it-IT" sz="16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20"/>
              </a:spcBef>
              <a:buFont typeface="+mj-lt"/>
              <a:buAutoNum type="arabicPeriod"/>
            </a:pPr>
            <a:r>
              <a:rPr lang="it-IT" sz="16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Inspective</a:t>
            </a:r>
            <a:r>
              <a:rPr lang="it-IT" sz="16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resources</a:t>
            </a:r>
            <a:r>
              <a:rPr lang="it-IT" sz="16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estimating</a:t>
            </a:r>
            <a:r>
              <a:rPr lang="it-IT" sz="16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;</a:t>
            </a:r>
            <a:endParaRPr sz="1600" dirty="0">
              <a:solidFill>
                <a:srgbClr val="002060"/>
              </a:solidFill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2999" y="2083675"/>
            <a:ext cx="2029023" cy="2570096"/>
          </a:xfrm>
          <a:prstGeom prst="rect">
            <a:avLst/>
          </a:prstGeom>
          <a:ln w="3175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59922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2387</TotalTime>
  <Words>1789</Words>
  <Application>Microsoft Office PowerPoint</Application>
  <PresentationFormat>Widescreen</PresentationFormat>
  <Paragraphs>291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PROGETTO DELIVERY UNIT NAZIONALE CUP J54B16000140007</vt:lpstr>
      <vt:lpstr>La revisione delle Linee-Guida e delle checklist  del settore controlli ambientali in Friuli-Venezia Giulia</vt:lpstr>
      <vt:lpstr>Perché fare sorveglianza? Create la vostra lista di priorità (Surveillance purposes: set your own ranking)</vt:lpstr>
      <vt:lpstr>Cos’è fare sorveglianza? (Surveillance practice: what is it?)</vt:lpstr>
      <vt:lpstr>Cos’é un processo di sorveglianza? (What’s a surveillance process?)</vt:lpstr>
      <vt:lpstr>La fasi del ciclo regolatore</vt:lpstr>
      <vt:lpstr>Regulatory cycle steps</vt:lpstr>
      <vt:lpstr>La costruzione delle Linee-Guida (Building the guidelines)</vt:lpstr>
      <vt:lpstr>La programmazione su base del rischio (in corso) (Risk-based planning – work in progress)</vt:lpstr>
      <vt:lpstr>Impostare il controllo</vt:lpstr>
      <vt:lpstr>Inspection set-up</vt:lpstr>
      <vt:lpstr>Il Rapporto di Ispezione ambientale (Evidence reporting)</vt:lpstr>
      <vt:lpstr>Dettaglio sulle liste di controllo</vt:lpstr>
      <vt:lpstr>Focusing on checklists</vt:lpstr>
      <vt:lpstr>Un tavolino a tre gambe non cade (A three-legs table never upset)</vt:lpstr>
      <vt:lpstr>Grazie per l’attenzione!    Thank you for your attention  ref: paolo.plossi@regione.fvg.it  con il contributo di (special thanks to):  Birtig Simone; Calaz Gessica; Cefalo Paola; Gnech Daniele; Vattovani Lisa; Pizzino Luca; Stefanutti Graziano; Zoccano Vincenzo; Zuodar Paola; Busetto Paola; Sandrin Emiliano; Marchi Giuliana; Santarossa Marco; Pessa Teresa; Ramani Massimo; Calabrese Michaela; Feletig Monica; Amigoni Franco; Ristic Gordana; Freddi Claudio; Pisapia Antonio; Canali Massimo;   e molti altri…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PROGETTO DELIVERY UNIT NAZIONALE_x000d_CUP J54B16000140007</dc:title>
  <dc:subject>webinar 27-4-2022</dc:subject>
  <dc:creator>gliuzzo</dc:creator>
  <cp:lastModifiedBy>Annarita Budelli</cp:lastModifiedBy>
  <cp:revision>252</cp:revision>
  <dcterms:created xsi:type="dcterms:W3CDTF">2022-04-22T13:17:00Z</dcterms:created>
  <dcterms:modified xsi:type="dcterms:W3CDTF">2022-11-18T05:28:52Z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2022-01-25T06:00:00Z</vt:filetime>
  </property>
  <property fmtid="{D5CDD505-2E9C-101B-9397-08002B2CF9AE}" pid="3" name="Creator">
    <vt:lpwstr>Microsoft® PowerPoint® per Microsoft 365</vt:lpwstr>
  </property>
  <property fmtid="{D5CDD505-2E9C-101B-9397-08002B2CF9AE}" pid="4" name="LastSaved">
    <vt:filetime>2022-04-22T06:00:00Z</vt:filetime>
  </property>
  <property fmtid="{D5CDD505-2E9C-101B-9397-08002B2CF9AE}" pid="5" name="ICV">
    <vt:lpwstr>C4E1602007304487ACB5001CD6CBE023</vt:lpwstr>
  </property>
  <property fmtid="{D5CDD505-2E9C-101B-9397-08002B2CF9AE}" pid="6" name="KSOProductBuildVer">
    <vt:lpwstr>1033-11.2.0.11074</vt:lpwstr>
  </property>
</Properties>
</file>