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1" r:id="rId3"/>
    <p:sldId id="262" r:id="rId4"/>
    <p:sldId id="318" r:id="rId5"/>
    <p:sldId id="258" r:id="rId6"/>
    <p:sldId id="282" r:id="rId7"/>
    <p:sldId id="320" r:id="rId8"/>
    <p:sldId id="289" r:id="rId9"/>
    <p:sldId id="278" r:id="rId10"/>
    <p:sldId id="324" r:id="rId11"/>
    <p:sldId id="279" r:id="rId12"/>
    <p:sldId id="325" r:id="rId13"/>
    <p:sldId id="316" r:id="rId14"/>
    <p:sldId id="326" r:id="rId15"/>
    <p:sldId id="265" r:id="rId16"/>
    <p:sldId id="317" r:id="rId17"/>
    <p:sldId id="327" r:id="rId18"/>
    <p:sldId id="328" r:id="rId19"/>
    <p:sldId id="296" r:id="rId20"/>
    <p:sldId id="297" r:id="rId21"/>
    <p:sldId id="302" r:id="rId22"/>
    <p:sldId id="298" r:id="rId23"/>
    <p:sldId id="300" r:id="rId24"/>
    <p:sldId id="301" r:id="rId25"/>
    <p:sldId id="329" r:id="rId26"/>
    <p:sldId id="306" r:id="rId27"/>
    <p:sldId id="308" r:id="rId28"/>
    <p:sldId id="313" r:id="rId29"/>
    <p:sldId id="354" r:id="rId30"/>
    <p:sldId id="312" r:id="rId31"/>
    <p:sldId id="323" r:id="rId32"/>
    <p:sldId id="315" r:id="rId33"/>
    <p:sldId id="355" r:id="rId34"/>
    <p:sldId id="349" r:id="rId35"/>
    <p:sldId id="352" r:id="rId36"/>
    <p:sldId id="353" r:id="rId37"/>
    <p:sldId id="356" r:id="rId38"/>
    <p:sldId id="357" r:id="rId39"/>
    <p:sldId id="358" r:id="rId40"/>
    <p:sldId id="285" r:id="rId41"/>
    <p:sldId id="333" r:id="rId42"/>
    <p:sldId id="375" r:id="rId43"/>
    <p:sldId id="341" r:id="rId44"/>
    <p:sldId id="376" r:id="rId45"/>
    <p:sldId id="379" r:id="rId46"/>
    <p:sldId id="380" r:id="rId47"/>
    <p:sldId id="381" r:id="rId48"/>
    <p:sldId id="359" r:id="rId49"/>
    <p:sldId id="360" r:id="rId50"/>
    <p:sldId id="361" r:id="rId51"/>
    <p:sldId id="362" r:id="rId52"/>
    <p:sldId id="372" r:id="rId53"/>
    <p:sldId id="373" r:id="rId54"/>
    <p:sldId id="374" r:id="rId55"/>
    <p:sldId id="382" r:id="rId56"/>
    <p:sldId id="260" r:id="rId5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5E"/>
    <a:srgbClr val="F5BC4E"/>
    <a:srgbClr val="BEC461"/>
    <a:srgbClr val="48B4D3"/>
    <a:srgbClr val="3A9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9" autoAdjust="0"/>
    <p:restoredTop sz="87654"/>
  </p:normalViewPr>
  <p:slideViewPr>
    <p:cSldViewPr snapToGrid="0">
      <p:cViewPr varScale="1">
        <p:scale>
          <a:sx n="55" d="100"/>
          <a:sy n="55" d="100"/>
        </p:scale>
        <p:origin x="1356"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quarantena%20ufficio\richiesta%20pareri\stato%20pareri%20in%20lavorazion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explosion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C72-430A-BFC2-DF5298EB040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C72-430A-BFC2-DF5298EB040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C72-430A-BFC2-DF5298EB0401}"/>
              </c:ext>
            </c:extLst>
          </c:dPt>
          <c:val>
            <c:numRef>
              <c:f>'storico pareri'!$F$298:$F$300</c:f>
              <c:numCache>
                <c:formatCode>General</c:formatCode>
                <c:ptCount val="3"/>
                <c:pt idx="0">
                  <c:v>55</c:v>
                </c:pt>
                <c:pt idx="1">
                  <c:v>25</c:v>
                </c:pt>
                <c:pt idx="2">
                  <c:v>20</c:v>
                </c:pt>
              </c:numCache>
            </c:numRef>
          </c:val>
          <c:extLst>
            <c:ext xmlns:c16="http://schemas.microsoft.com/office/drawing/2014/chart" uri="{C3380CC4-5D6E-409C-BE32-E72D297353CC}">
              <c16:uniqueId val="{00000006-AC72-430A-BFC2-DF5298EB0401}"/>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B55FF-F2F2-4B63-AED8-48D3A189DFE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84B0F0B6-1025-441F-B4CC-F44FDDCA138F}">
      <dgm:prSet phldrT="[Testo]"/>
      <dgm:spPr>
        <a:solidFill>
          <a:srgbClr val="F28E5E"/>
        </a:solidFill>
        <a:ln>
          <a:solidFill>
            <a:schemeClr val="accent2">
              <a:lumMod val="40000"/>
              <a:lumOff val="60000"/>
            </a:schemeClr>
          </a:solidFill>
        </a:ln>
      </dgm:spPr>
      <dgm:t>
        <a:bodyPr/>
        <a:lstStyle/>
        <a:p>
          <a:r>
            <a:rPr lang="it-IT" dirty="0"/>
            <a:t>Pianificazione</a:t>
          </a:r>
        </a:p>
      </dgm:t>
    </dgm:pt>
    <dgm:pt modelId="{C626B2AC-82EF-41BA-9E29-2E657F96C13E}" type="parTrans" cxnId="{1CDC5346-66D1-4390-83F3-DD31EB817E31}">
      <dgm:prSet/>
      <dgm:spPr/>
      <dgm:t>
        <a:bodyPr/>
        <a:lstStyle/>
        <a:p>
          <a:endParaRPr lang="it-IT"/>
        </a:p>
      </dgm:t>
    </dgm:pt>
    <dgm:pt modelId="{03737E70-B841-45B1-A65D-7E3FFFD62267}" type="sibTrans" cxnId="{1CDC5346-66D1-4390-83F3-DD31EB817E31}">
      <dgm:prSet/>
      <dgm:spPr>
        <a:solidFill>
          <a:srgbClr val="0070C0"/>
        </a:solidFill>
      </dgm:spPr>
      <dgm:t>
        <a:bodyPr/>
        <a:lstStyle/>
        <a:p>
          <a:endParaRPr lang="it-IT"/>
        </a:p>
      </dgm:t>
    </dgm:pt>
    <dgm:pt modelId="{58EB0BB1-A492-4C01-82A5-81C1C841AF45}">
      <dgm:prSet phldrT="[Testo]"/>
      <dgm:spPr>
        <a:solidFill>
          <a:srgbClr val="F28E5E"/>
        </a:solidFill>
      </dgm:spPr>
      <dgm:t>
        <a:bodyPr/>
        <a:lstStyle/>
        <a:p>
          <a:r>
            <a:rPr lang="it-IT" dirty="0"/>
            <a:t>Esecuzione</a:t>
          </a:r>
        </a:p>
      </dgm:t>
    </dgm:pt>
    <dgm:pt modelId="{6EF0B9F4-518C-4033-A96F-E8ECB5DDA9B6}" type="parTrans" cxnId="{3DF0B32D-15C2-490E-AFB9-74A4F23EDA23}">
      <dgm:prSet/>
      <dgm:spPr/>
      <dgm:t>
        <a:bodyPr/>
        <a:lstStyle/>
        <a:p>
          <a:endParaRPr lang="it-IT"/>
        </a:p>
      </dgm:t>
    </dgm:pt>
    <dgm:pt modelId="{0021E899-4CEB-4440-86D4-959F1CF54C37}" type="sibTrans" cxnId="{3DF0B32D-15C2-490E-AFB9-74A4F23EDA23}">
      <dgm:prSet/>
      <dgm:spPr>
        <a:solidFill>
          <a:srgbClr val="0070C0"/>
        </a:solidFill>
      </dgm:spPr>
      <dgm:t>
        <a:bodyPr/>
        <a:lstStyle/>
        <a:p>
          <a:endParaRPr lang="it-IT"/>
        </a:p>
      </dgm:t>
    </dgm:pt>
    <dgm:pt modelId="{BDDA6B3D-486D-426F-8FB9-2F574E2394BB}">
      <dgm:prSet phldrT="[Testo]"/>
      <dgm:spPr>
        <a:solidFill>
          <a:srgbClr val="F28E5E"/>
        </a:solidFill>
      </dgm:spPr>
      <dgm:t>
        <a:bodyPr/>
        <a:lstStyle/>
        <a:p>
          <a:r>
            <a:rPr lang="it-IT" dirty="0"/>
            <a:t>Valutazione</a:t>
          </a:r>
        </a:p>
      </dgm:t>
    </dgm:pt>
    <dgm:pt modelId="{9D652C23-1299-49B4-8BEE-C8654D451359}" type="sibTrans" cxnId="{15348527-93AB-4227-AF7B-0C3EED8E2DF0}">
      <dgm:prSet/>
      <dgm:spPr>
        <a:solidFill>
          <a:srgbClr val="0070C0"/>
        </a:solidFill>
      </dgm:spPr>
      <dgm:t>
        <a:bodyPr/>
        <a:lstStyle/>
        <a:p>
          <a:endParaRPr lang="it-IT"/>
        </a:p>
      </dgm:t>
    </dgm:pt>
    <dgm:pt modelId="{9E32F59A-F828-4AED-84FD-42B4239E8CCC}" type="parTrans" cxnId="{15348527-93AB-4227-AF7B-0C3EED8E2DF0}">
      <dgm:prSet/>
      <dgm:spPr/>
      <dgm:t>
        <a:bodyPr/>
        <a:lstStyle/>
        <a:p>
          <a:endParaRPr lang="it-IT"/>
        </a:p>
      </dgm:t>
    </dgm:pt>
    <dgm:pt modelId="{382434A4-BBD6-4875-875C-F4DB554C83FB}" type="pres">
      <dgm:prSet presAssocID="{44FB55FF-F2F2-4B63-AED8-48D3A189DFEA}" presName="cycle" presStyleCnt="0">
        <dgm:presLayoutVars>
          <dgm:dir/>
          <dgm:resizeHandles val="exact"/>
        </dgm:presLayoutVars>
      </dgm:prSet>
      <dgm:spPr/>
    </dgm:pt>
    <dgm:pt modelId="{5CA68F1F-DCD6-4448-A056-516BB659C821}" type="pres">
      <dgm:prSet presAssocID="{84B0F0B6-1025-441F-B4CC-F44FDDCA138F}" presName="node" presStyleLbl="node1" presStyleIdx="0" presStyleCnt="3" custScaleX="127352" custScaleY="118380" custRadScaleRad="117027" custRadScaleInc="-10848">
        <dgm:presLayoutVars>
          <dgm:bulletEnabled val="1"/>
        </dgm:presLayoutVars>
      </dgm:prSet>
      <dgm:spPr/>
    </dgm:pt>
    <dgm:pt modelId="{60C17BC0-BD65-4DD1-86A4-313A9DF48E75}" type="pres">
      <dgm:prSet presAssocID="{03737E70-B841-45B1-A65D-7E3FFFD62267}" presName="sibTrans" presStyleLbl="sibTrans2D1" presStyleIdx="0" presStyleCnt="3"/>
      <dgm:spPr/>
    </dgm:pt>
    <dgm:pt modelId="{353D636D-1D19-4941-A5F1-73E9427A0377}" type="pres">
      <dgm:prSet presAssocID="{03737E70-B841-45B1-A65D-7E3FFFD62267}" presName="connectorText" presStyleLbl="sibTrans2D1" presStyleIdx="0" presStyleCnt="3"/>
      <dgm:spPr/>
    </dgm:pt>
    <dgm:pt modelId="{E6963C2C-8AA1-4BAC-8FF3-B8AA1690766C}" type="pres">
      <dgm:prSet presAssocID="{BDDA6B3D-486D-426F-8FB9-2F574E2394BB}" presName="node" presStyleLbl="node1" presStyleIdx="1" presStyleCnt="3" custScaleX="133894" custScaleY="120801" custRadScaleRad="120951" custRadScaleInc="-2166">
        <dgm:presLayoutVars>
          <dgm:bulletEnabled val="1"/>
        </dgm:presLayoutVars>
      </dgm:prSet>
      <dgm:spPr/>
    </dgm:pt>
    <dgm:pt modelId="{B3C0CA64-0929-4930-B057-E6B7BAC99F4B}" type="pres">
      <dgm:prSet presAssocID="{9D652C23-1299-49B4-8BEE-C8654D451359}" presName="sibTrans" presStyleLbl="sibTrans2D1" presStyleIdx="1" presStyleCnt="3"/>
      <dgm:spPr/>
    </dgm:pt>
    <dgm:pt modelId="{722CF935-442A-47C0-9BC1-446C60623FC8}" type="pres">
      <dgm:prSet presAssocID="{9D652C23-1299-49B4-8BEE-C8654D451359}" presName="connectorText" presStyleLbl="sibTrans2D1" presStyleIdx="1" presStyleCnt="3"/>
      <dgm:spPr/>
    </dgm:pt>
    <dgm:pt modelId="{0E61C847-761E-4A67-BF5F-E16CADD3663F}" type="pres">
      <dgm:prSet presAssocID="{58EB0BB1-A492-4C01-82A5-81C1C841AF45}" presName="node" presStyleLbl="node1" presStyleIdx="2" presStyleCnt="3" custScaleX="129455" custScaleY="120463" custRadScaleRad="126499" custRadScaleInc="11276">
        <dgm:presLayoutVars>
          <dgm:bulletEnabled val="1"/>
        </dgm:presLayoutVars>
      </dgm:prSet>
      <dgm:spPr/>
    </dgm:pt>
    <dgm:pt modelId="{5DF4A6CE-D9EB-4141-8652-13C1D384E05B}" type="pres">
      <dgm:prSet presAssocID="{0021E899-4CEB-4440-86D4-959F1CF54C37}" presName="sibTrans" presStyleLbl="sibTrans2D1" presStyleIdx="2" presStyleCnt="3"/>
      <dgm:spPr/>
    </dgm:pt>
    <dgm:pt modelId="{3A2F43CD-CB13-4795-B504-0FCB10C4580F}" type="pres">
      <dgm:prSet presAssocID="{0021E899-4CEB-4440-86D4-959F1CF54C37}" presName="connectorText" presStyleLbl="sibTrans2D1" presStyleIdx="2" presStyleCnt="3"/>
      <dgm:spPr/>
    </dgm:pt>
  </dgm:ptLst>
  <dgm:cxnLst>
    <dgm:cxn modelId="{E43D9203-DA0A-4322-B641-C6E94D1B9B05}" type="presOf" srcId="{9D652C23-1299-49B4-8BEE-C8654D451359}" destId="{722CF935-442A-47C0-9BC1-446C60623FC8}" srcOrd="1" destOrd="0" presId="urn:microsoft.com/office/officeart/2005/8/layout/cycle2"/>
    <dgm:cxn modelId="{57E6CB16-9CD2-404C-8AA2-9141CBE0D548}" type="presOf" srcId="{03737E70-B841-45B1-A65D-7E3FFFD62267}" destId="{60C17BC0-BD65-4DD1-86A4-313A9DF48E75}" srcOrd="0" destOrd="0" presId="urn:microsoft.com/office/officeart/2005/8/layout/cycle2"/>
    <dgm:cxn modelId="{80DB9F24-A8C4-4BEB-B7CE-E199C57BF55C}" type="presOf" srcId="{0021E899-4CEB-4440-86D4-959F1CF54C37}" destId="{3A2F43CD-CB13-4795-B504-0FCB10C4580F}" srcOrd="1" destOrd="0" presId="urn:microsoft.com/office/officeart/2005/8/layout/cycle2"/>
    <dgm:cxn modelId="{15348527-93AB-4227-AF7B-0C3EED8E2DF0}" srcId="{44FB55FF-F2F2-4B63-AED8-48D3A189DFEA}" destId="{BDDA6B3D-486D-426F-8FB9-2F574E2394BB}" srcOrd="1" destOrd="0" parTransId="{9E32F59A-F828-4AED-84FD-42B4239E8CCC}" sibTransId="{9D652C23-1299-49B4-8BEE-C8654D451359}"/>
    <dgm:cxn modelId="{3DF0B32D-15C2-490E-AFB9-74A4F23EDA23}" srcId="{44FB55FF-F2F2-4B63-AED8-48D3A189DFEA}" destId="{58EB0BB1-A492-4C01-82A5-81C1C841AF45}" srcOrd="2" destOrd="0" parTransId="{6EF0B9F4-518C-4033-A96F-E8ECB5DDA9B6}" sibTransId="{0021E899-4CEB-4440-86D4-959F1CF54C37}"/>
    <dgm:cxn modelId="{A1D0E33F-02CD-4BBA-9A1F-D530B5CBB469}" type="presOf" srcId="{03737E70-B841-45B1-A65D-7E3FFFD62267}" destId="{353D636D-1D19-4941-A5F1-73E9427A0377}" srcOrd="1" destOrd="0" presId="urn:microsoft.com/office/officeart/2005/8/layout/cycle2"/>
    <dgm:cxn modelId="{B8680C60-1335-470C-A84A-639BD68DC954}" type="presOf" srcId="{84B0F0B6-1025-441F-B4CC-F44FDDCA138F}" destId="{5CA68F1F-DCD6-4448-A056-516BB659C821}" srcOrd="0" destOrd="0" presId="urn:microsoft.com/office/officeart/2005/8/layout/cycle2"/>
    <dgm:cxn modelId="{1CDC5346-66D1-4390-83F3-DD31EB817E31}" srcId="{44FB55FF-F2F2-4B63-AED8-48D3A189DFEA}" destId="{84B0F0B6-1025-441F-B4CC-F44FDDCA138F}" srcOrd="0" destOrd="0" parTransId="{C626B2AC-82EF-41BA-9E29-2E657F96C13E}" sibTransId="{03737E70-B841-45B1-A65D-7E3FFFD62267}"/>
    <dgm:cxn modelId="{87103656-6660-4624-B7FD-2F40E650CAB3}" type="presOf" srcId="{0021E899-4CEB-4440-86D4-959F1CF54C37}" destId="{5DF4A6CE-D9EB-4141-8652-13C1D384E05B}" srcOrd="0" destOrd="0" presId="urn:microsoft.com/office/officeart/2005/8/layout/cycle2"/>
    <dgm:cxn modelId="{869A2F5A-DBF5-4373-92A8-97BEB02A9AD8}" type="presOf" srcId="{9D652C23-1299-49B4-8BEE-C8654D451359}" destId="{B3C0CA64-0929-4930-B057-E6B7BAC99F4B}" srcOrd="0" destOrd="0" presId="urn:microsoft.com/office/officeart/2005/8/layout/cycle2"/>
    <dgm:cxn modelId="{A0F7BA8A-50CA-4BE5-9F7F-C9ED31DA58F8}" type="presOf" srcId="{58EB0BB1-A492-4C01-82A5-81C1C841AF45}" destId="{0E61C847-761E-4A67-BF5F-E16CADD3663F}" srcOrd="0" destOrd="0" presId="urn:microsoft.com/office/officeart/2005/8/layout/cycle2"/>
    <dgm:cxn modelId="{70F7409E-CD6A-4E74-AF6F-43EDE7FCA8B6}" type="presOf" srcId="{BDDA6B3D-486D-426F-8FB9-2F574E2394BB}" destId="{E6963C2C-8AA1-4BAC-8FF3-B8AA1690766C}" srcOrd="0" destOrd="0" presId="urn:microsoft.com/office/officeart/2005/8/layout/cycle2"/>
    <dgm:cxn modelId="{3E6BAACF-6A65-4A7D-83B0-04ED87612399}" type="presOf" srcId="{44FB55FF-F2F2-4B63-AED8-48D3A189DFEA}" destId="{382434A4-BBD6-4875-875C-F4DB554C83FB}" srcOrd="0" destOrd="0" presId="urn:microsoft.com/office/officeart/2005/8/layout/cycle2"/>
    <dgm:cxn modelId="{4416C19E-56FE-47C3-B7DC-26CDC92AE8E7}" type="presParOf" srcId="{382434A4-BBD6-4875-875C-F4DB554C83FB}" destId="{5CA68F1F-DCD6-4448-A056-516BB659C821}" srcOrd="0" destOrd="0" presId="urn:microsoft.com/office/officeart/2005/8/layout/cycle2"/>
    <dgm:cxn modelId="{13D232FE-9E9C-47AD-8CC4-4F2920E98032}" type="presParOf" srcId="{382434A4-BBD6-4875-875C-F4DB554C83FB}" destId="{60C17BC0-BD65-4DD1-86A4-313A9DF48E75}" srcOrd="1" destOrd="0" presId="urn:microsoft.com/office/officeart/2005/8/layout/cycle2"/>
    <dgm:cxn modelId="{92A67E7A-EFAC-42F4-80AA-0749F73CC407}" type="presParOf" srcId="{60C17BC0-BD65-4DD1-86A4-313A9DF48E75}" destId="{353D636D-1D19-4941-A5F1-73E9427A0377}" srcOrd="0" destOrd="0" presId="urn:microsoft.com/office/officeart/2005/8/layout/cycle2"/>
    <dgm:cxn modelId="{B4C2B6B1-18C0-4F8B-9F1C-CBD17EAFB51C}" type="presParOf" srcId="{382434A4-BBD6-4875-875C-F4DB554C83FB}" destId="{E6963C2C-8AA1-4BAC-8FF3-B8AA1690766C}" srcOrd="2" destOrd="0" presId="urn:microsoft.com/office/officeart/2005/8/layout/cycle2"/>
    <dgm:cxn modelId="{4A7E51DC-4B0B-44CE-8C5E-7F5125F6103E}" type="presParOf" srcId="{382434A4-BBD6-4875-875C-F4DB554C83FB}" destId="{B3C0CA64-0929-4930-B057-E6B7BAC99F4B}" srcOrd="3" destOrd="0" presId="urn:microsoft.com/office/officeart/2005/8/layout/cycle2"/>
    <dgm:cxn modelId="{7BD84DC0-B344-4EA1-9191-FB22F32D5DFD}" type="presParOf" srcId="{B3C0CA64-0929-4930-B057-E6B7BAC99F4B}" destId="{722CF935-442A-47C0-9BC1-446C60623FC8}" srcOrd="0" destOrd="0" presId="urn:microsoft.com/office/officeart/2005/8/layout/cycle2"/>
    <dgm:cxn modelId="{83B01486-38D4-4B8D-94B7-01242049F4AE}" type="presParOf" srcId="{382434A4-BBD6-4875-875C-F4DB554C83FB}" destId="{0E61C847-761E-4A67-BF5F-E16CADD3663F}" srcOrd="4" destOrd="0" presId="urn:microsoft.com/office/officeart/2005/8/layout/cycle2"/>
    <dgm:cxn modelId="{AD1E919D-2E44-48A5-BC8D-B0DC3DEF3FFA}" type="presParOf" srcId="{382434A4-BBD6-4875-875C-F4DB554C83FB}" destId="{5DF4A6CE-D9EB-4141-8652-13C1D384E05B}" srcOrd="5" destOrd="0" presId="urn:microsoft.com/office/officeart/2005/8/layout/cycle2"/>
    <dgm:cxn modelId="{8D4A7203-7F79-4782-A66E-26C0D9F27303}" type="presParOf" srcId="{5DF4A6CE-D9EB-4141-8652-13C1D384E05B}" destId="{3A2F43CD-CB13-4795-B504-0FCB10C4580F}"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68F1F-DCD6-4448-A056-516BB659C821}">
      <dsp:nvSpPr>
        <dsp:cNvPr id="0" name=""/>
        <dsp:cNvSpPr/>
      </dsp:nvSpPr>
      <dsp:spPr>
        <a:xfrm>
          <a:off x="1701263" y="-172289"/>
          <a:ext cx="2247892" cy="2089527"/>
        </a:xfrm>
        <a:prstGeom prst="ellipse">
          <a:avLst/>
        </a:prstGeom>
        <a:solidFill>
          <a:srgbClr val="F28E5E"/>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kern="1200" dirty="0"/>
            <a:t>Pianificazione</a:t>
          </a:r>
        </a:p>
      </dsp:txBody>
      <dsp:txXfrm>
        <a:off x="2030459" y="133715"/>
        <a:ext cx="1589500" cy="1477519"/>
      </dsp:txXfrm>
    </dsp:sp>
    <dsp:sp modelId="{60C17BC0-BD65-4DD1-86A4-313A9DF48E75}">
      <dsp:nvSpPr>
        <dsp:cNvPr id="0" name=""/>
        <dsp:cNvSpPr/>
      </dsp:nvSpPr>
      <dsp:spPr>
        <a:xfrm rot="3089416">
          <a:off x="3521543" y="1701531"/>
          <a:ext cx="400740" cy="59572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3544226" y="1773638"/>
        <a:ext cx="280518" cy="357433"/>
      </dsp:txXfrm>
    </dsp:sp>
    <dsp:sp modelId="{E6963C2C-8AA1-4BAC-8FF3-B8AA1690766C}">
      <dsp:nvSpPr>
        <dsp:cNvPr id="0" name=""/>
        <dsp:cNvSpPr/>
      </dsp:nvSpPr>
      <dsp:spPr>
        <a:xfrm>
          <a:off x="3471826" y="2104029"/>
          <a:ext cx="2363365" cy="2132260"/>
        </a:xfrm>
        <a:prstGeom prst="ellipse">
          <a:avLst/>
        </a:prstGeom>
        <a:solidFill>
          <a:srgbClr val="F28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kern="1200" dirty="0"/>
            <a:t>Valutazione</a:t>
          </a:r>
        </a:p>
      </dsp:txBody>
      <dsp:txXfrm>
        <a:off x="3817933" y="2416291"/>
        <a:ext cx="1671151" cy="1507736"/>
      </dsp:txXfrm>
    </dsp:sp>
    <dsp:sp modelId="{B3C0CA64-0929-4930-B057-E6B7BAC99F4B}">
      <dsp:nvSpPr>
        <dsp:cNvPr id="0" name=""/>
        <dsp:cNvSpPr/>
      </dsp:nvSpPr>
      <dsp:spPr>
        <a:xfrm rot="10801499">
          <a:off x="2660732" y="2871554"/>
          <a:ext cx="573172" cy="59572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10800000">
        <a:off x="2832684" y="2990735"/>
        <a:ext cx="401220" cy="357433"/>
      </dsp:txXfrm>
    </dsp:sp>
    <dsp:sp modelId="{0E61C847-761E-4A67-BF5F-E16CADD3663F}">
      <dsp:nvSpPr>
        <dsp:cNvPr id="0" name=""/>
        <dsp:cNvSpPr/>
      </dsp:nvSpPr>
      <dsp:spPr>
        <a:xfrm>
          <a:off x="105355" y="2105527"/>
          <a:ext cx="2285012" cy="2126294"/>
        </a:xfrm>
        <a:prstGeom prst="ellipse">
          <a:avLst/>
        </a:prstGeom>
        <a:solidFill>
          <a:srgbClr val="F28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kern="1200" dirty="0"/>
            <a:t>Esecuzione</a:t>
          </a:r>
        </a:p>
      </dsp:txBody>
      <dsp:txXfrm>
        <a:off x="439987" y="2416916"/>
        <a:ext cx="1615748" cy="1503516"/>
      </dsp:txXfrm>
    </dsp:sp>
    <dsp:sp modelId="{5DF4A6CE-D9EB-4141-8652-13C1D384E05B}">
      <dsp:nvSpPr>
        <dsp:cNvPr id="0" name=""/>
        <dsp:cNvSpPr/>
      </dsp:nvSpPr>
      <dsp:spPr>
        <a:xfrm rot="18269199">
          <a:off x="1869266" y="1722902"/>
          <a:ext cx="334277" cy="59572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a:off x="1891017" y="1883376"/>
        <a:ext cx="233994" cy="3574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05CBD-BBD7-4C32-B1B1-157FAB4518EE}" type="datetimeFigureOut">
              <a:rPr lang="it-IT" smtClean="0"/>
              <a:t>13/03/2023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3A482-F8BA-4B02-A7E9-E6243928721B}" type="slidenum">
              <a:rPr lang="it-IT" smtClean="0"/>
              <a:t>‹N›</a:t>
            </a:fld>
            <a:endParaRPr lang="it-IT"/>
          </a:p>
        </p:txBody>
      </p:sp>
    </p:spTree>
    <p:extLst>
      <p:ext uri="{BB962C8B-B14F-4D97-AF65-F5344CB8AC3E}">
        <p14:creationId xmlns:p14="http://schemas.microsoft.com/office/powerpoint/2010/main" val="94254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Breve spiegazione degli altri servizi, inquadramento e relazione tra i servizi</a:t>
            </a:r>
          </a:p>
        </p:txBody>
      </p:sp>
      <p:sp>
        <p:nvSpPr>
          <p:cNvPr id="4" name="Segnaposto numero diapositiva 3"/>
          <p:cNvSpPr>
            <a:spLocks noGrp="1"/>
          </p:cNvSpPr>
          <p:nvPr>
            <p:ph type="sldNum" sz="quarter" idx="5"/>
          </p:nvPr>
        </p:nvSpPr>
        <p:spPr/>
        <p:txBody>
          <a:bodyPr/>
          <a:lstStyle/>
          <a:p>
            <a:fld id="{D0C3A482-F8BA-4B02-A7E9-E6243928721B}" type="slidenum">
              <a:rPr lang="it-IT" smtClean="0"/>
              <a:t>5</a:t>
            </a:fld>
            <a:endParaRPr lang="it-IT"/>
          </a:p>
        </p:txBody>
      </p:sp>
    </p:spTree>
    <p:extLst>
      <p:ext uri="{BB962C8B-B14F-4D97-AF65-F5344CB8AC3E}">
        <p14:creationId xmlns:p14="http://schemas.microsoft.com/office/powerpoint/2010/main" val="333564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termini di legge per rendere un parere sono 45 giorni solari dalla richiesta. Dopo scatta il «silenzio-assenso» come previsto dalla L- 241/1990.</a:t>
            </a:r>
          </a:p>
          <a:p>
            <a:r>
              <a:rPr lang="it-IT" dirty="0"/>
              <a:t>In realtà, molti dei 45 giorni dell’istruttoria sono impiegati da AgID per recuperare informazioni non fornite dal richiedente. Nel prossimo intervento si vedrà come indirizzare e formulare correttamente le richieste di pareri, in modo da ridurre i tempi dell’istruttoria.</a:t>
            </a:r>
          </a:p>
          <a:p>
            <a:r>
              <a:rPr lang="it-IT" dirty="0"/>
              <a:t>Comunque, i tempi impiegati per il parere sono minori dei tempi persi ad esempio a rispondere a richieste di chiarimento o a dirimere contenziosi.</a:t>
            </a:r>
          </a:p>
        </p:txBody>
      </p:sp>
      <p:sp>
        <p:nvSpPr>
          <p:cNvPr id="4" name="Segnaposto numero diapositiva 3"/>
          <p:cNvSpPr>
            <a:spLocks noGrp="1"/>
          </p:cNvSpPr>
          <p:nvPr>
            <p:ph type="sldNum" sz="quarter" idx="5"/>
          </p:nvPr>
        </p:nvSpPr>
        <p:spPr/>
        <p:txBody>
          <a:bodyPr/>
          <a:lstStyle/>
          <a:p>
            <a:fld id="{D0C3A482-F8BA-4B02-A7E9-E6243928721B}" type="slidenum">
              <a:rPr lang="it-IT" smtClean="0"/>
              <a:t>16</a:t>
            </a:fld>
            <a:endParaRPr lang="it-IT"/>
          </a:p>
        </p:txBody>
      </p:sp>
    </p:spTree>
    <p:extLst>
      <p:ext uri="{BB962C8B-B14F-4D97-AF65-F5344CB8AC3E}">
        <p14:creationId xmlns:p14="http://schemas.microsoft.com/office/powerpoint/2010/main" val="75906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può anche segnalare lo svantaggio o il rischio insito in alcuni modelli commerciali (approccio da «pusher»)</a:t>
            </a:r>
          </a:p>
        </p:txBody>
      </p:sp>
      <p:sp>
        <p:nvSpPr>
          <p:cNvPr id="4" name="Segnaposto numero diapositiva 3"/>
          <p:cNvSpPr>
            <a:spLocks noGrp="1"/>
          </p:cNvSpPr>
          <p:nvPr>
            <p:ph type="sldNum" sz="quarter" idx="5"/>
          </p:nvPr>
        </p:nvSpPr>
        <p:spPr/>
        <p:txBody>
          <a:bodyPr/>
          <a:lstStyle/>
          <a:p>
            <a:fld id="{D0C3A482-F8BA-4B02-A7E9-E6243928721B}" type="slidenum">
              <a:rPr lang="it-IT" smtClean="0"/>
              <a:t>19</a:t>
            </a:fld>
            <a:endParaRPr lang="it-IT"/>
          </a:p>
        </p:txBody>
      </p:sp>
    </p:spTree>
    <p:extLst>
      <p:ext uri="{BB962C8B-B14F-4D97-AF65-F5344CB8AC3E}">
        <p14:creationId xmlns:p14="http://schemas.microsoft.com/office/powerpoint/2010/main" val="6571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20</a:t>
            </a:fld>
            <a:endParaRPr lang="it-IT"/>
          </a:p>
        </p:txBody>
      </p:sp>
    </p:spTree>
    <p:extLst>
      <p:ext uri="{BB962C8B-B14F-4D97-AF65-F5344CB8AC3E}">
        <p14:creationId xmlns:p14="http://schemas.microsoft.com/office/powerpoint/2010/main" val="234812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 considerazioni sulla tipologia di procedura </a:t>
            </a:r>
            <a:r>
              <a:rPr lang="it-IT" sz="1200" dirty="0"/>
              <a:t>non vertono, tranne casi particolari, sulla scelta tra procedura negoziata, ristretta o aperta (tale scelta ricade nell’autonomia dell’amministrazione richiedente, che ne resta responsabile).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spc="-2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spc="-20" dirty="0"/>
              <a:t>Art. 18-bis del CAD: </a:t>
            </a:r>
            <a:r>
              <a:rPr lang="it-IT" b="0" i="0" dirty="0">
                <a:solidFill>
                  <a:srgbClr val="596771"/>
                </a:solidFill>
                <a:effectLst/>
                <a:latin typeface="Lora" pitchFamily="2" charset="0"/>
              </a:rPr>
              <a:t>L’AgID esercita poteri di vigilanza, verifica, controllo e monitoraggio sul rispetto delle disposizioni del CAD e di ogni altra norma in materia di innovazione tecnologica e digitalizzazione della pubblica amministrazione, ivi comprese quelle contenute nelle Linee guida e nel Piano triennale e procede, d’ufficio ovvero su segnalazione del difensore civico digitale, all’accertamento delle relative violazioni da parte dei soggetti di cui all’articolo 2, comma 2. Nell’esercizio dei poteri di vigilanza, verifica, controllo e monitoraggio, l’AgID richiede e acquisisce presso i soggetti di cui all’articolo 2, comma 2, dati, documenti e ogni altra informazione strumentale e necessaria. La mancata ottemperanza alla richiesta di dati, documenti o informazioni di cui al secondo periodo ovvero la trasmissione di informazioni o dati parziali o non veritieri è punita ai sensi del comma 5, con applicazione della sanzione ivi prevista ridotta della metà.</a:t>
            </a:r>
            <a:endParaRPr lang="it-IT" spc="-20" dirty="0"/>
          </a:p>
          <a:p>
            <a:r>
              <a:rPr lang="it-IT" b="0" i="0" dirty="0">
                <a:solidFill>
                  <a:srgbClr val="596771"/>
                </a:solidFill>
                <a:effectLst/>
                <a:latin typeface="Lora" pitchFamily="2" charset="0"/>
              </a:rPr>
              <a:t>Le violazioni accertate dall’AgID rilevano ai fini della misurazione e della valutazione della performance individuale dei dirigenti responsabili e comportano responsabilità dirigenziale e disciplinare.</a:t>
            </a:r>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21</a:t>
            </a:fld>
            <a:endParaRPr lang="it-IT"/>
          </a:p>
        </p:txBody>
      </p:sp>
    </p:spTree>
    <p:extLst>
      <p:ext uri="{BB962C8B-B14F-4D97-AF65-F5344CB8AC3E}">
        <p14:creationId xmlns:p14="http://schemas.microsoft.com/office/powerpoint/2010/main" val="236697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effectLst/>
                <a:latin typeface="Times New Roman" panose="02020603050405020304" pitchFamily="18" charset="0"/>
              </a:rPr>
              <a:t>Si noti che la verifica di coerenza col piano triennale, per i pareri vincolanti, è opzionale, nel senso che non fa parte dei pareri resi, ad esempio, sulle gare strategiche di Consip, o su altre iniziative che scaturiscono espressamente dal Piano Triennale: si ritiene infatti che, in questi casi, tale coerenza sia già verificata a monte, e che una ulteriore verifica nell’ambito del parere di AgID sia pleonastica. </a:t>
            </a:r>
          </a:p>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22</a:t>
            </a:fld>
            <a:endParaRPr lang="it-IT"/>
          </a:p>
        </p:txBody>
      </p:sp>
    </p:spTree>
    <p:extLst>
      <p:ext uri="{BB962C8B-B14F-4D97-AF65-F5344CB8AC3E}">
        <p14:creationId xmlns:p14="http://schemas.microsoft.com/office/powerpoint/2010/main" val="134133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23</a:t>
            </a:fld>
            <a:endParaRPr lang="it-IT"/>
          </a:p>
        </p:txBody>
      </p:sp>
    </p:spTree>
    <p:extLst>
      <p:ext uri="{BB962C8B-B14F-4D97-AF65-F5344CB8AC3E}">
        <p14:creationId xmlns:p14="http://schemas.microsoft.com/office/powerpoint/2010/main" val="139338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risultati del sondaggio ci serviranno per focalizzare meglio i prossimi due webinar sui pareri</a:t>
            </a:r>
          </a:p>
        </p:txBody>
      </p:sp>
      <p:sp>
        <p:nvSpPr>
          <p:cNvPr id="4" name="Segnaposto numero diapositiva 3"/>
          <p:cNvSpPr>
            <a:spLocks noGrp="1"/>
          </p:cNvSpPr>
          <p:nvPr>
            <p:ph type="sldNum" sz="quarter" idx="5"/>
          </p:nvPr>
        </p:nvSpPr>
        <p:spPr/>
        <p:txBody>
          <a:bodyPr/>
          <a:lstStyle/>
          <a:p>
            <a:fld id="{D0C3A482-F8BA-4B02-A7E9-E6243928721B}" type="slidenum">
              <a:rPr lang="it-IT" smtClean="0"/>
              <a:t>24</a:t>
            </a:fld>
            <a:endParaRPr lang="it-IT"/>
          </a:p>
        </p:txBody>
      </p:sp>
    </p:spTree>
    <p:extLst>
      <p:ext uri="{BB962C8B-B14F-4D97-AF65-F5344CB8AC3E}">
        <p14:creationId xmlns:p14="http://schemas.microsoft.com/office/powerpoint/2010/main" val="61488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27</a:t>
            </a:fld>
            <a:endParaRPr lang="it-IT"/>
          </a:p>
        </p:txBody>
      </p:sp>
    </p:spTree>
    <p:extLst>
      <p:ext uri="{BB962C8B-B14F-4D97-AF65-F5344CB8AC3E}">
        <p14:creationId xmlns:p14="http://schemas.microsoft.com/office/powerpoint/2010/main" val="3005239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28</a:t>
            </a:fld>
            <a:endParaRPr lang="it-IT"/>
          </a:p>
        </p:txBody>
      </p:sp>
    </p:spTree>
    <p:extLst>
      <p:ext uri="{BB962C8B-B14F-4D97-AF65-F5344CB8AC3E}">
        <p14:creationId xmlns:p14="http://schemas.microsoft.com/office/powerpoint/2010/main" val="174044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sz="1200" dirty="0">
              <a:solidFill>
                <a:srgbClr val="0070C0"/>
              </a:solidFill>
            </a:endParaRPr>
          </a:p>
          <a:p>
            <a:pPr algn="l"/>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29</a:t>
            </a:fld>
            <a:endParaRPr lang="it-IT"/>
          </a:p>
        </p:txBody>
      </p:sp>
    </p:spTree>
    <p:extLst>
      <p:ext uri="{BB962C8B-B14F-4D97-AF65-F5344CB8AC3E}">
        <p14:creationId xmlns:p14="http://schemas.microsoft.com/office/powerpoint/2010/main" val="45087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 servizi dell’Area intervengono successivamente nelle varie fasi delle iniziative di digitalizzazione. Il piano triennale si concentra sulla pianificazione, i pareri nella valutazione, monitoraggio e gare strategiche nell’esecuzione.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Com’è noto, le P.A. portano avanti le proprie iniziative di digitalizzazione tramite acquisizione di beni e servizi, o rivolgendosi al mercato oppure tramite società in-house. In ogni caso, a un’iniziativa di digitalizzazione corrispondono sempre uno o più contratti di fornitura, che sono oggetto del parere e – successivamente – del monitoraggio.</a:t>
            </a:r>
          </a:p>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6</a:t>
            </a:fld>
            <a:endParaRPr lang="it-IT"/>
          </a:p>
        </p:txBody>
      </p:sp>
    </p:spTree>
    <p:extLst>
      <p:ext uri="{BB962C8B-B14F-4D97-AF65-F5344CB8AC3E}">
        <p14:creationId xmlns:p14="http://schemas.microsoft.com/office/powerpoint/2010/main" val="3214941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30</a:t>
            </a:fld>
            <a:endParaRPr lang="it-IT"/>
          </a:p>
        </p:txBody>
      </p:sp>
    </p:spTree>
    <p:extLst>
      <p:ext uri="{BB962C8B-B14F-4D97-AF65-F5344CB8AC3E}">
        <p14:creationId xmlns:p14="http://schemas.microsoft.com/office/powerpoint/2010/main" val="805207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32</a:t>
            </a:fld>
            <a:endParaRPr lang="it-IT"/>
          </a:p>
        </p:txBody>
      </p:sp>
    </p:spTree>
    <p:extLst>
      <p:ext uri="{BB962C8B-B14F-4D97-AF65-F5344CB8AC3E}">
        <p14:creationId xmlns:p14="http://schemas.microsoft.com/office/powerpoint/2010/main" val="347767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33</a:t>
            </a:fld>
            <a:endParaRPr lang="it-IT"/>
          </a:p>
        </p:txBody>
      </p:sp>
    </p:spTree>
    <p:extLst>
      <p:ext uri="{BB962C8B-B14F-4D97-AF65-F5344CB8AC3E}">
        <p14:creationId xmlns:p14="http://schemas.microsoft.com/office/powerpoint/2010/main" val="79899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solidFill>
                <a:srgbClr val="0070C0"/>
              </a:solidFill>
            </a:endParaRPr>
          </a:p>
        </p:txBody>
      </p:sp>
      <p:sp>
        <p:nvSpPr>
          <p:cNvPr id="4" name="Segnaposto numero diapositiva 3"/>
          <p:cNvSpPr>
            <a:spLocks noGrp="1"/>
          </p:cNvSpPr>
          <p:nvPr>
            <p:ph type="sldNum" sz="quarter" idx="5"/>
          </p:nvPr>
        </p:nvSpPr>
        <p:spPr/>
        <p:txBody>
          <a:bodyPr/>
          <a:lstStyle/>
          <a:p>
            <a:fld id="{D0C3A482-F8BA-4B02-A7E9-E6243928721B}" type="slidenum">
              <a:rPr lang="it-IT" smtClean="0"/>
              <a:t>34</a:t>
            </a:fld>
            <a:endParaRPr lang="it-IT"/>
          </a:p>
        </p:txBody>
      </p:sp>
    </p:spTree>
    <p:extLst>
      <p:ext uri="{BB962C8B-B14F-4D97-AF65-F5344CB8AC3E}">
        <p14:creationId xmlns:p14="http://schemas.microsoft.com/office/powerpoint/2010/main" val="116668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35</a:t>
            </a:fld>
            <a:endParaRPr lang="it-IT"/>
          </a:p>
        </p:txBody>
      </p:sp>
    </p:spTree>
    <p:extLst>
      <p:ext uri="{BB962C8B-B14F-4D97-AF65-F5344CB8AC3E}">
        <p14:creationId xmlns:p14="http://schemas.microsoft.com/office/powerpoint/2010/main" val="3385140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36</a:t>
            </a:fld>
            <a:endParaRPr lang="it-IT"/>
          </a:p>
        </p:txBody>
      </p:sp>
    </p:spTree>
    <p:extLst>
      <p:ext uri="{BB962C8B-B14F-4D97-AF65-F5344CB8AC3E}">
        <p14:creationId xmlns:p14="http://schemas.microsoft.com/office/powerpoint/2010/main" val="286558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37</a:t>
            </a:fld>
            <a:endParaRPr lang="it-IT"/>
          </a:p>
        </p:txBody>
      </p:sp>
    </p:spTree>
    <p:extLst>
      <p:ext uri="{BB962C8B-B14F-4D97-AF65-F5344CB8AC3E}">
        <p14:creationId xmlns:p14="http://schemas.microsoft.com/office/powerpoint/2010/main" val="2158733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38</a:t>
            </a:fld>
            <a:endParaRPr lang="it-IT"/>
          </a:p>
        </p:txBody>
      </p:sp>
    </p:spTree>
    <p:extLst>
      <p:ext uri="{BB962C8B-B14F-4D97-AF65-F5344CB8AC3E}">
        <p14:creationId xmlns:p14="http://schemas.microsoft.com/office/powerpoint/2010/main" val="3299757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39</a:t>
            </a:fld>
            <a:endParaRPr lang="it-IT"/>
          </a:p>
        </p:txBody>
      </p:sp>
    </p:spTree>
    <p:extLst>
      <p:ext uri="{BB962C8B-B14F-4D97-AF65-F5344CB8AC3E}">
        <p14:creationId xmlns:p14="http://schemas.microsoft.com/office/powerpoint/2010/main" val="3078752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40</a:t>
            </a:fld>
            <a:endParaRPr lang="it-IT"/>
          </a:p>
        </p:txBody>
      </p:sp>
    </p:spTree>
    <p:extLst>
      <p:ext uri="{BB962C8B-B14F-4D97-AF65-F5344CB8AC3E}">
        <p14:creationId xmlns:p14="http://schemas.microsoft.com/office/powerpoint/2010/main" val="188373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Dal 1993 a oggi l’Agenzia (precedentemente AIPA, CNIPA e </a:t>
            </a:r>
            <a:r>
              <a:rPr lang="it-IT" dirty="0" err="1"/>
              <a:t>DigitPA</a:t>
            </a:r>
            <a:r>
              <a:rPr lang="it-IT" dirty="0"/>
              <a:t>) ha emesso più di un migliaio di pareri.</a:t>
            </a:r>
          </a:p>
          <a:p>
            <a:endParaRPr lang="it-IT" dirty="0"/>
          </a:p>
          <a:p>
            <a:r>
              <a:rPr lang="it-IT" dirty="0"/>
              <a:t>È importante notare che i pareri non sono valutazioni «isolate» nel tempo. Al contrario, permettono di studiare l’evoluzione temporale di progetti ICT pluriennali. Esempi: sul progetto ANPR sono stati resi 8 pareri, sul progetto CIE 5 pareri, sul progetto </a:t>
            </a:r>
            <a:r>
              <a:rPr lang="it-IT" dirty="0" err="1"/>
              <a:t>Normattiva</a:t>
            </a:r>
            <a:r>
              <a:rPr lang="it-IT" dirty="0"/>
              <a:t> una decina tra pareri e valutazioni integrative.</a:t>
            </a:r>
          </a:p>
          <a:p>
            <a:endParaRPr lang="it-IT" dirty="0"/>
          </a:p>
          <a:p>
            <a:r>
              <a:rPr lang="it-IT" dirty="0"/>
              <a:t>Inoltre, leggendo i pareri emessi nel corso del tempo si può studiare l’evoluzione di alcune tematiche nell’IT pubblico (ad esempio il passaggio dal mainframe ai sistemi aperti, la gestione della sicurezza informatica, il </a:t>
            </a:r>
            <a:r>
              <a:rPr lang="it-IT" dirty="0" err="1"/>
              <a:t>disaster</a:t>
            </a:r>
            <a:r>
              <a:rPr lang="it-IT" dirty="0"/>
              <a:t> recovery, l’interoperabilità, l’accessibilità</a:t>
            </a:r>
            <a:r>
              <a:rPr lang="it-IT"/>
              <a:t>, ecc.)</a:t>
            </a:r>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7</a:t>
            </a:fld>
            <a:endParaRPr lang="it-IT"/>
          </a:p>
        </p:txBody>
      </p:sp>
    </p:spTree>
    <p:extLst>
      <p:ext uri="{BB962C8B-B14F-4D97-AF65-F5344CB8AC3E}">
        <p14:creationId xmlns:p14="http://schemas.microsoft.com/office/powerpoint/2010/main" val="1941145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41</a:t>
            </a:fld>
            <a:endParaRPr lang="it-IT"/>
          </a:p>
        </p:txBody>
      </p:sp>
    </p:spTree>
    <p:extLst>
      <p:ext uri="{BB962C8B-B14F-4D97-AF65-F5344CB8AC3E}">
        <p14:creationId xmlns:p14="http://schemas.microsoft.com/office/powerpoint/2010/main" val="1325467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42</a:t>
            </a:fld>
            <a:endParaRPr lang="it-IT"/>
          </a:p>
        </p:txBody>
      </p:sp>
    </p:spTree>
    <p:extLst>
      <p:ext uri="{BB962C8B-B14F-4D97-AF65-F5344CB8AC3E}">
        <p14:creationId xmlns:p14="http://schemas.microsoft.com/office/powerpoint/2010/main" val="2703404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43</a:t>
            </a:fld>
            <a:endParaRPr lang="it-IT"/>
          </a:p>
        </p:txBody>
      </p:sp>
    </p:spTree>
    <p:extLst>
      <p:ext uri="{BB962C8B-B14F-4D97-AF65-F5344CB8AC3E}">
        <p14:creationId xmlns:p14="http://schemas.microsoft.com/office/powerpoint/2010/main" val="4056422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44</a:t>
            </a:fld>
            <a:endParaRPr lang="it-IT"/>
          </a:p>
        </p:txBody>
      </p:sp>
    </p:spTree>
    <p:extLst>
      <p:ext uri="{BB962C8B-B14F-4D97-AF65-F5344CB8AC3E}">
        <p14:creationId xmlns:p14="http://schemas.microsoft.com/office/powerpoint/2010/main" val="2700903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45</a:t>
            </a:fld>
            <a:endParaRPr lang="it-IT"/>
          </a:p>
        </p:txBody>
      </p:sp>
    </p:spTree>
    <p:extLst>
      <p:ext uri="{BB962C8B-B14F-4D97-AF65-F5344CB8AC3E}">
        <p14:creationId xmlns:p14="http://schemas.microsoft.com/office/powerpoint/2010/main" val="496961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46</a:t>
            </a:fld>
            <a:endParaRPr lang="it-IT"/>
          </a:p>
        </p:txBody>
      </p:sp>
    </p:spTree>
    <p:extLst>
      <p:ext uri="{BB962C8B-B14F-4D97-AF65-F5344CB8AC3E}">
        <p14:creationId xmlns:p14="http://schemas.microsoft.com/office/powerpoint/2010/main" val="3118346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47</a:t>
            </a:fld>
            <a:endParaRPr lang="it-IT"/>
          </a:p>
        </p:txBody>
      </p:sp>
    </p:spTree>
    <p:extLst>
      <p:ext uri="{BB962C8B-B14F-4D97-AF65-F5344CB8AC3E}">
        <p14:creationId xmlns:p14="http://schemas.microsoft.com/office/powerpoint/2010/main" val="1837968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48</a:t>
            </a:fld>
            <a:endParaRPr lang="it-IT"/>
          </a:p>
        </p:txBody>
      </p:sp>
    </p:spTree>
    <p:extLst>
      <p:ext uri="{BB962C8B-B14F-4D97-AF65-F5344CB8AC3E}">
        <p14:creationId xmlns:p14="http://schemas.microsoft.com/office/powerpoint/2010/main" val="255938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49</a:t>
            </a:fld>
            <a:endParaRPr lang="it-IT"/>
          </a:p>
        </p:txBody>
      </p:sp>
    </p:spTree>
    <p:extLst>
      <p:ext uri="{BB962C8B-B14F-4D97-AF65-F5344CB8AC3E}">
        <p14:creationId xmlns:p14="http://schemas.microsoft.com/office/powerpoint/2010/main" val="3738182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50</a:t>
            </a:fld>
            <a:endParaRPr lang="it-IT"/>
          </a:p>
        </p:txBody>
      </p:sp>
    </p:spTree>
    <p:extLst>
      <p:ext uri="{BB962C8B-B14F-4D97-AF65-F5344CB8AC3E}">
        <p14:creationId xmlns:p14="http://schemas.microsoft.com/office/powerpoint/2010/main" val="291066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8</a:t>
            </a:fld>
            <a:endParaRPr lang="it-IT"/>
          </a:p>
        </p:txBody>
      </p:sp>
    </p:spTree>
    <p:extLst>
      <p:ext uri="{BB962C8B-B14F-4D97-AF65-F5344CB8AC3E}">
        <p14:creationId xmlns:p14="http://schemas.microsoft.com/office/powerpoint/2010/main" val="3786563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effectLst/>
              <a:latin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D0C3A482-F8BA-4B02-A7E9-E6243928721B}" type="slidenum">
              <a:rPr lang="it-IT" smtClean="0"/>
              <a:t>51</a:t>
            </a:fld>
            <a:endParaRPr lang="it-IT"/>
          </a:p>
        </p:txBody>
      </p:sp>
    </p:spTree>
    <p:extLst>
      <p:ext uri="{BB962C8B-B14F-4D97-AF65-F5344CB8AC3E}">
        <p14:creationId xmlns:p14="http://schemas.microsoft.com/office/powerpoint/2010/main" val="2420519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52</a:t>
            </a:fld>
            <a:endParaRPr lang="it-IT"/>
          </a:p>
        </p:txBody>
      </p:sp>
    </p:spTree>
    <p:extLst>
      <p:ext uri="{BB962C8B-B14F-4D97-AF65-F5344CB8AC3E}">
        <p14:creationId xmlns:p14="http://schemas.microsoft.com/office/powerpoint/2010/main" val="2235359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53</a:t>
            </a:fld>
            <a:endParaRPr lang="it-IT"/>
          </a:p>
        </p:txBody>
      </p:sp>
    </p:spTree>
    <p:extLst>
      <p:ext uri="{BB962C8B-B14F-4D97-AF65-F5344CB8AC3E}">
        <p14:creationId xmlns:p14="http://schemas.microsoft.com/office/powerpoint/2010/main" val="3726603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54</a:t>
            </a:fld>
            <a:endParaRPr lang="it-IT"/>
          </a:p>
        </p:txBody>
      </p:sp>
    </p:spTree>
    <p:extLst>
      <p:ext uri="{BB962C8B-B14F-4D97-AF65-F5344CB8AC3E}">
        <p14:creationId xmlns:p14="http://schemas.microsoft.com/office/powerpoint/2010/main" val="4283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Cosa significa «vincolante», «non vincolante»</a:t>
            </a:r>
          </a:p>
        </p:txBody>
      </p:sp>
      <p:sp>
        <p:nvSpPr>
          <p:cNvPr id="4" name="Segnaposto numero diapositiva 3"/>
          <p:cNvSpPr>
            <a:spLocks noGrp="1"/>
          </p:cNvSpPr>
          <p:nvPr>
            <p:ph type="sldNum" sz="quarter" idx="5"/>
          </p:nvPr>
        </p:nvSpPr>
        <p:spPr/>
        <p:txBody>
          <a:bodyPr/>
          <a:lstStyle/>
          <a:p>
            <a:fld id="{D0C3A482-F8BA-4B02-A7E9-E6243928721B}" type="slidenum">
              <a:rPr lang="it-IT" smtClean="0"/>
              <a:t>11</a:t>
            </a:fld>
            <a:endParaRPr lang="it-IT"/>
          </a:p>
        </p:txBody>
      </p:sp>
    </p:spTree>
    <p:extLst>
      <p:ext uri="{BB962C8B-B14F-4D97-AF65-F5344CB8AC3E}">
        <p14:creationId xmlns:p14="http://schemas.microsoft.com/office/powerpoint/2010/main" val="403799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pareri sono importanti per dimensioni, importi in gioco, rilevanza strategica.</a:t>
            </a:r>
          </a:p>
          <a:p>
            <a:r>
              <a:rPr lang="it-IT" dirty="0"/>
              <a:t>Tra le convenzioni, Sogei, IPZS, Cineca</a:t>
            </a:r>
          </a:p>
        </p:txBody>
      </p:sp>
      <p:sp>
        <p:nvSpPr>
          <p:cNvPr id="4" name="Segnaposto numero diapositiva 3"/>
          <p:cNvSpPr>
            <a:spLocks noGrp="1"/>
          </p:cNvSpPr>
          <p:nvPr>
            <p:ph type="sldNum" sz="quarter" idx="5"/>
          </p:nvPr>
        </p:nvSpPr>
        <p:spPr/>
        <p:txBody>
          <a:bodyPr/>
          <a:lstStyle/>
          <a:p>
            <a:fld id="{D0C3A482-F8BA-4B02-A7E9-E6243928721B}" type="slidenum">
              <a:rPr lang="it-IT" smtClean="0"/>
              <a:t>12</a:t>
            </a:fld>
            <a:endParaRPr lang="it-IT"/>
          </a:p>
        </p:txBody>
      </p:sp>
    </p:spTree>
    <p:extLst>
      <p:ext uri="{BB962C8B-B14F-4D97-AF65-F5344CB8AC3E}">
        <p14:creationId xmlns:p14="http://schemas.microsoft.com/office/powerpoint/2010/main" val="296792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13</a:t>
            </a:fld>
            <a:endParaRPr lang="it-IT"/>
          </a:p>
        </p:txBody>
      </p:sp>
    </p:spTree>
    <p:extLst>
      <p:ext uri="{BB962C8B-B14F-4D97-AF65-F5344CB8AC3E}">
        <p14:creationId xmlns:p14="http://schemas.microsoft.com/office/powerpoint/2010/main" val="63367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Che effetto hanno i pareri negativi e i pareri sospensivi.</a:t>
            </a:r>
          </a:p>
        </p:txBody>
      </p:sp>
      <p:sp>
        <p:nvSpPr>
          <p:cNvPr id="4" name="Segnaposto numero diapositiva 3"/>
          <p:cNvSpPr>
            <a:spLocks noGrp="1"/>
          </p:cNvSpPr>
          <p:nvPr>
            <p:ph type="sldNum" sz="quarter" idx="5"/>
          </p:nvPr>
        </p:nvSpPr>
        <p:spPr/>
        <p:txBody>
          <a:bodyPr/>
          <a:lstStyle/>
          <a:p>
            <a:fld id="{D0C3A482-F8BA-4B02-A7E9-E6243928721B}" type="slidenum">
              <a:rPr lang="it-IT" smtClean="0"/>
              <a:t>14</a:t>
            </a:fld>
            <a:endParaRPr lang="it-IT"/>
          </a:p>
        </p:txBody>
      </p:sp>
    </p:spTree>
    <p:extLst>
      <p:ext uri="{BB962C8B-B14F-4D97-AF65-F5344CB8AC3E}">
        <p14:creationId xmlns:p14="http://schemas.microsoft.com/office/powerpoint/2010/main" val="189006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C3A482-F8BA-4B02-A7E9-E6243928721B}" type="slidenum">
              <a:rPr lang="it-IT" smtClean="0"/>
              <a:t>15</a:t>
            </a:fld>
            <a:endParaRPr lang="it-IT"/>
          </a:p>
        </p:txBody>
      </p:sp>
    </p:spTree>
    <p:extLst>
      <p:ext uri="{BB962C8B-B14F-4D97-AF65-F5344CB8AC3E}">
        <p14:creationId xmlns:p14="http://schemas.microsoft.com/office/powerpoint/2010/main" val="1861353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CE7DA-1728-42E6-A788-49EEC023B7E2}"/>
              </a:ext>
            </a:extLst>
          </p:cNvPr>
          <p:cNvSpPr>
            <a:spLocks noGrp="1"/>
          </p:cNvSpPr>
          <p:nvPr>
            <p:ph type="ctrTitle" hasCustomPrompt="1"/>
          </p:nvPr>
        </p:nvSpPr>
        <p:spPr>
          <a:xfrm>
            <a:off x="3559876" y="1523892"/>
            <a:ext cx="7631999" cy="1042059"/>
          </a:xfrm>
        </p:spPr>
        <p:txBody>
          <a:bodyPr anchor="ctr">
            <a:normAutofit/>
          </a:bodyPr>
          <a:lstStyle>
            <a:lvl1pPr algn="ctr">
              <a:defRPr lang="it-IT" sz="3200" b="1" kern="1200" dirty="0">
                <a:solidFill>
                  <a:srgbClr val="0070C0"/>
                </a:solidFill>
                <a:latin typeface="+mn-lt"/>
                <a:ea typeface="Tahoma" panose="020B0604030504040204" pitchFamily="34" charset="0"/>
                <a:cs typeface="Tahoma" panose="020B0604030504040204" pitchFamily="34" charset="0"/>
              </a:defRPr>
            </a:lvl1pPr>
          </a:lstStyle>
          <a:p>
            <a:r>
              <a:rPr lang="it-IT" dirty="0"/>
              <a:t>Titolo corso</a:t>
            </a:r>
          </a:p>
        </p:txBody>
      </p:sp>
      <p:sp>
        <p:nvSpPr>
          <p:cNvPr id="3" name="Sottotitolo 2">
            <a:extLst>
              <a:ext uri="{FF2B5EF4-FFF2-40B4-BE49-F238E27FC236}">
                <a16:creationId xmlns:a16="http://schemas.microsoft.com/office/drawing/2014/main" id="{80A1BB7F-A96B-5578-0728-F326AB87D311}"/>
              </a:ext>
            </a:extLst>
          </p:cNvPr>
          <p:cNvSpPr>
            <a:spLocks noGrp="1"/>
          </p:cNvSpPr>
          <p:nvPr>
            <p:ph type="subTitle" idx="1" hasCustomPrompt="1"/>
          </p:nvPr>
        </p:nvSpPr>
        <p:spPr>
          <a:xfrm>
            <a:off x="3559876" y="2730558"/>
            <a:ext cx="7631999" cy="456669"/>
          </a:xfrm>
        </p:spPr>
        <p:txBody>
          <a:bodyPr>
            <a:normAutofit/>
          </a:bodyPr>
          <a:lstStyle>
            <a:lvl1pPr marL="0" indent="0" algn="ctr">
              <a:buNone/>
              <a:defRPr lang="it-IT" sz="2400" kern="1200" dirty="0" smtClean="0">
                <a:solidFill>
                  <a:srgbClr val="0070C0"/>
                </a:solidFill>
                <a:latin typeface="+mn-lt"/>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Titolo singolo webinar</a:t>
            </a:r>
          </a:p>
        </p:txBody>
      </p:sp>
      <p:pic>
        <p:nvPicPr>
          <p:cNvPr id="7" name="Immagine 6">
            <a:extLst>
              <a:ext uri="{FF2B5EF4-FFF2-40B4-BE49-F238E27FC236}">
                <a16:creationId xmlns:a16="http://schemas.microsoft.com/office/drawing/2014/main" id="{10CEB3B4-599A-F1AF-8DB1-722E5BE6D1A4}"/>
              </a:ext>
            </a:extLst>
          </p:cNvPr>
          <p:cNvPicPr>
            <a:picLocks noChangeAspect="1"/>
          </p:cNvPicPr>
          <p:nvPr userDrawn="1"/>
        </p:nvPicPr>
        <p:blipFill rotWithShape="1">
          <a:blip r:embed="rId2"/>
          <a:srcRect l="51771" t="-90" r="364" b="85"/>
          <a:stretch/>
        </p:blipFill>
        <p:spPr>
          <a:xfrm>
            <a:off x="0" y="0"/>
            <a:ext cx="2400749" cy="6858000"/>
          </a:xfrm>
          <a:prstGeom prst="rect">
            <a:avLst/>
          </a:prstGeom>
        </p:spPr>
      </p:pic>
      <p:pic>
        <p:nvPicPr>
          <p:cNvPr id="8" name="Immagine 7" descr="Logo AgiD - Agenzia per l'Italia Digitale" title="Logo AgiD - Agenzia per l'Italia Digitale">
            <a:extLst>
              <a:ext uri="{FF2B5EF4-FFF2-40B4-BE49-F238E27FC236}">
                <a16:creationId xmlns:a16="http://schemas.microsoft.com/office/drawing/2014/main" id="{40996E14-5960-025F-94C9-03A2648DD108}"/>
              </a:ext>
            </a:extLst>
          </p:cNvPr>
          <p:cNvPicPr/>
          <p:nvPr userDrawn="1"/>
        </p:nvPicPr>
        <p:blipFill>
          <a:blip r:embed="rId3"/>
          <a:srcRect l="-469" r="-469"/>
          <a:stretch>
            <a:fillRect/>
          </a:stretch>
        </p:blipFill>
        <p:spPr>
          <a:xfrm>
            <a:off x="2713153" y="358192"/>
            <a:ext cx="1530373" cy="360622"/>
          </a:xfrm>
          <a:prstGeom prst="rect">
            <a:avLst/>
          </a:prstGeom>
          <a:noFill/>
          <a:ln>
            <a:noFill/>
            <a:prstDash/>
          </a:ln>
        </p:spPr>
      </p:pic>
      <p:pic>
        <p:nvPicPr>
          <p:cNvPr id="9" name="Immagine 8">
            <a:extLst>
              <a:ext uri="{FF2B5EF4-FFF2-40B4-BE49-F238E27FC236}">
                <a16:creationId xmlns:a16="http://schemas.microsoft.com/office/drawing/2014/main" id="{B4370044-7A16-BFED-75C6-60B49D2A26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5664" y="410278"/>
            <a:ext cx="1299393" cy="326292"/>
          </a:xfrm>
          <a:prstGeom prst="rect">
            <a:avLst/>
          </a:prstGeom>
        </p:spPr>
      </p:pic>
      <p:pic>
        <p:nvPicPr>
          <p:cNvPr id="10" name="Immagine 9">
            <a:extLst>
              <a:ext uri="{FF2B5EF4-FFF2-40B4-BE49-F238E27FC236}">
                <a16:creationId xmlns:a16="http://schemas.microsoft.com/office/drawing/2014/main" id="{ED75535B-680C-190C-8F53-95A108E423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5958" y="6179768"/>
            <a:ext cx="6850380" cy="640080"/>
          </a:xfrm>
          <a:prstGeom prst="rect">
            <a:avLst/>
          </a:prstGeom>
        </p:spPr>
      </p:pic>
      <p:sp>
        <p:nvSpPr>
          <p:cNvPr id="11" name="Rettangolo 10">
            <a:extLst>
              <a:ext uri="{FF2B5EF4-FFF2-40B4-BE49-F238E27FC236}">
                <a16:creationId xmlns:a16="http://schemas.microsoft.com/office/drawing/2014/main" id="{47E4D618-5DD1-819B-F474-66851D0FCED8}"/>
              </a:ext>
            </a:extLst>
          </p:cNvPr>
          <p:cNvSpPr/>
          <p:nvPr userDrawn="1"/>
        </p:nvSpPr>
        <p:spPr>
          <a:xfrm>
            <a:off x="3559946" y="3974463"/>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testo 20">
            <a:extLst>
              <a:ext uri="{FF2B5EF4-FFF2-40B4-BE49-F238E27FC236}">
                <a16:creationId xmlns:a16="http://schemas.microsoft.com/office/drawing/2014/main" id="{22438D01-B0AE-8B26-AA67-26DD188976BE}"/>
              </a:ext>
            </a:extLst>
          </p:cNvPr>
          <p:cNvSpPr>
            <a:spLocks noGrp="1"/>
          </p:cNvSpPr>
          <p:nvPr>
            <p:ph type="body" sz="quarter" idx="10" hasCustomPrompt="1"/>
          </p:nvPr>
        </p:nvSpPr>
        <p:spPr>
          <a:xfrm>
            <a:off x="3559175" y="3528156"/>
            <a:ext cx="7632700" cy="322263"/>
          </a:xfrm>
        </p:spPr>
        <p:txBody>
          <a:bodyPr>
            <a:noAutofit/>
          </a:bodyPr>
          <a:lstStyle>
            <a:lvl1pPr marL="0" indent="0" algn="ctr">
              <a:buNone/>
              <a:defRPr lang="it-IT" sz="1800" kern="1200" dirty="0">
                <a:solidFill>
                  <a:srgbClr val="0070C0"/>
                </a:solidFill>
                <a:latin typeface="+mn-lt"/>
                <a:ea typeface="Tahoma" panose="020B0604030504040204" pitchFamily="34" charset="0"/>
                <a:cs typeface="Tahoma" panose="020B0604030504040204" pitchFamily="34" charset="0"/>
              </a:defRPr>
            </a:lvl1pPr>
          </a:lstStyle>
          <a:p>
            <a:pPr lvl="0"/>
            <a:r>
              <a:rPr lang="it-IT" dirty="0"/>
              <a:t>Data</a:t>
            </a:r>
          </a:p>
        </p:txBody>
      </p:sp>
      <p:sp>
        <p:nvSpPr>
          <p:cNvPr id="5" name="Segnaposto testo 4">
            <a:extLst>
              <a:ext uri="{FF2B5EF4-FFF2-40B4-BE49-F238E27FC236}">
                <a16:creationId xmlns:a16="http://schemas.microsoft.com/office/drawing/2014/main" id="{7027D848-2DCA-2052-28DF-19A3E80A9043}"/>
              </a:ext>
            </a:extLst>
          </p:cNvPr>
          <p:cNvSpPr>
            <a:spLocks noGrp="1"/>
          </p:cNvSpPr>
          <p:nvPr>
            <p:ph type="body" sz="quarter" idx="11" hasCustomPrompt="1"/>
          </p:nvPr>
        </p:nvSpPr>
        <p:spPr>
          <a:xfrm>
            <a:off x="3559175" y="4424363"/>
            <a:ext cx="7632700" cy="1385310"/>
          </a:xfrm>
        </p:spPr>
        <p:txBody>
          <a:bodyPr>
            <a:noAutofit/>
          </a:bodyPr>
          <a:lstStyle>
            <a:lvl1pPr marL="0" indent="0" algn="ctr">
              <a:buNone/>
              <a:defRPr lang="it-IT" sz="1800" kern="1200" dirty="0">
                <a:solidFill>
                  <a:srgbClr val="0070C0"/>
                </a:solidFill>
                <a:latin typeface="+mn-lt"/>
                <a:ea typeface="Tahoma" panose="020B0604030504040204" pitchFamily="34" charset="0"/>
                <a:cs typeface="Tahoma" panose="020B0604030504040204" pitchFamily="34" charset="0"/>
              </a:defRPr>
            </a:lvl1pPr>
          </a:lstStyle>
          <a:p>
            <a:pPr lvl="0"/>
            <a:r>
              <a:rPr lang="it-IT" dirty="0"/>
              <a:t>Docente 1</a:t>
            </a:r>
            <a:br>
              <a:rPr lang="it-IT" dirty="0"/>
            </a:br>
            <a:r>
              <a:rPr lang="it-IT" dirty="0"/>
              <a:t>Docente 2</a:t>
            </a:r>
            <a:br>
              <a:rPr lang="it-IT" dirty="0"/>
            </a:br>
            <a:r>
              <a:rPr lang="it-IT" dirty="0"/>
              <a:t>…</a:t>
            </a:r>
          </a:p>
        </p:txBody>
      </p:sp>
    </p:spTree>
    <p:extLst>
      <p:ext uri="{BB962C8B-B14F-4D97-AF65-F5344CB8AC3E}">
        <p14:creationId xmlns:p14="http://schemas.microsoft.com/office/powerpoint/2010/main" val="260180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B5B3F-1750-2FA4-DD7F-EFF2553B93D2}"/>
              </a:ext>
            </a:extLst>
          </p:cNvPr>
          <p:cNvSpPr>
            <a:spLocks noGrp="1"/>
          </p:cNvSpPr>
          <p:nvPr>
            <p:ph type="title" hasCustomPrompt="1"/>
          </p:nvPr>
        </p:nvSpPr>
        <p:spPr>
          <a:xfrm>
            <a:off x="363415" y="365125"/>
            <a:ext cx="11406554" cy="349983"/>
          </a:xfrm>
        </p:spPr>
        <p:txBody>
          <a:bodyPr>
            <a:normAutofit/>
          </a:bodyPr>
          <a:lstStyle>
            <a:lvl1pPr>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it-IT" sz="4400" b="1" dirty="0">
                <a:solidFill>
                  <a:srgbClr val="0070C0"/>
                </a:solidFill>
                <a:ea typeface="Tahoma" panose="020B0604030504040204" pitchFamily="34" charset="0"/>
                <a:cs typeface="Tahoma" panose="020B0604030504040204" pitchFamily="34" charset="0"/>
              </a:rPr>
              <a:t>- TITOLO SLIDE</a:t>
            </a:r>
            <a:endParaRPr lang="it-IT" dirty="0"/>
          </a:p>
        </p:txBody>
      </p:sp>
      <p:sp>
        <p:nvSpPr>
          <p:cNvPr id="3" name="Segnaposto contenuto 2">
            <a:extLst>
              <a:ext uri="{FF2B5EF4-FFF2-40B4-BE49-F238E27FC236}">
                <a16:creationId xmlns:a16="http://schemas.microsoft.com/office/drawing/2014/main" id="{DD4E6FC9-E8D1-E602-180D-2321F9DF2EC1}"/>
              </a:ext>
            </a:extLst>
          </p:cNvPr>
          <p:cNvSpPr>
            <a:spLocks noGrp="1"/>
          </p:cNvSpPr>
          <p:nvPr>
            <p:ph idx="1" hasCustomPrompt="1"/>
          </p:nvPr>
        </p:nvSpPr>
        <p:spPr>
          <a:xfrm>
            <a:off x="838200" y="984738"/>
            <a:ext cx="10515600" cy="4841631"/>
          </a:xfrm>
        </p:spPr>
        <p:txBody>
          <a:bodyPr/>
          <a:lstStyle>
            <a:lvl1pPr marL="0" indent="0">
              <a:buNone/>
              <a:defRPr lang="it-IT" sz="2000" kern="1200" dirty="0">
                <a:solidFill>
                  <a:srgbClr val="0070C0"/>
                </a:solidFill>
                <a:latin typeface="+mn-lt"/>
                <a:ea typeface="Tahoma" panose="020B0604030504040204" pitchFamily="34" charset="0"/>
                <a:cs typeface="Tahoma" panose="020B0604030504040204" pitchFamily="34" charset="0"/>
              </a:defRPr>
            </a:lvl1pPr>
          </a:lstStyle>
          <a:p>
            <a:pPr lvl="0"/>
            <a:r>
              <a:rPr lang="it-IT" dirty="0"/>
              <a:t>Testo slide</a:t>
            </a:r>
          </a:p>
        </p:txBody>
      </p:sp>
      <p:sp>
        <p:nvSpPr>
          <p:cNvPr id="7" name="Rettangolo 6">
            <a:extLst>
              <a:ext uri="{FF2B5EF4-FFF2-40B4-BE49-F238E27FC236}">
                <a16:creationId xmlns:a16="http://schemas.microsoft.com/office/drawing/2014/main" id="{5FFCC74B-05A9-11AB-FB1E-5CCDBCDC6C20}"/>
              </a:ext>
            </a:extLst>
          </p:cNvPr>
          <p:cNvSpPr/>
          <p:nvPr userDrawn="1"/>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testo, clipart&#10;&#10;Descrizione generata automaticamente">
            <a:extLst>
              <a:ext uri="{FF2B5EF4-FFF2-40B4-BE49-F238E27FC236}">
                <a16:creationId xmlns:a16="http://schemas.microsoft.com/office/drawing/2014/main" id="{0118880B-87ED-F4AF-6020-306D697AE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4413" y="6279901"/>
            <a:ext cx="2543175" cy="542925"/>
          </a:xfrm>
          <a:prstGeom prst="rect">
            <a:avLst/>
          </a:prstGeom>
        </p:spPr>
      </p:pic>
    </p:spTree>
    <p:extLst>
      <p:ext uri="{BB962C8B-B14F-4D97-AF65-F5344CB8AC3E}">
        <p14:creationId xmlns:p14="http://schemas.microsoft.com/office/powerpoint/2010/main" val="79459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27CBC-5C6A-E68C-E7FB-EB30DE175508}"/>
              </a:ext>
            </a:extLst>
          </p:cNvPr>
          <p:cNvSpPr>
            <a:spLocks noGrp="1"/>
          </p:cNvSpPr>
          <p:nvPr>
            <p:ph type="title"/>
          </p:nvPr>
        </p:nvSpPr>
        <p:spPr>
          <a:xfrm>
            <a:off x="838200" y="1687382"/>
            <a:ext cx="10515600" cy="1883207"/>
          </a:xfrm>
        </p:spPr>
        <p:txBody>
          <a:bodyPr anchor="ctr">
            <a:normAutofit/>
          </a:bodyPr>
          <a:lstStyle>
            <a:lvl1pPr algn="ctr">
              <a:defRPr lang="it-IT" sz="3200" b="1" kern="1200" dirty="0">
                <a:solidFill>
                  <a:srgbClr val="0070C0"/>
                </a:solidFill>
                <a:latin typeface="+mn-lt"/>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D4E0EBD-3DFF-2F1B-879F-5B1C3727344F}"/>
              </a:ext>
            </a:extLst>
          </p:cNvPr>
          <p:cNvSpPr>
            <a:spLocks noGrp="1"/>
          </p:cNvSpPr>
          <p:nvPr>
            <p:ph type="body" idx="1"/>
          </p:nvPr>
        </p:nvSpPr>
        <p:spPr>
          <a:xfrm>
            <a:off x="838200" y="4509968"/>
            <a:ext cx="10515600" cy="768573"/>
          </a:xfrm>
        </p:spPr>
        <p:txBody>
          <a:bodyPr>
            <a:normAutofit/>
          </a:bodyPr>
          <a:lstStyle>
            <a:lvl1pPr marL="0" indent="0" algn="ctr">
              <a:buNone/>
              <a:defRPr lang="it-IT" sz="2000" b="1" kern="1200" dirty="0" smtClean="0">
                <a:solidFill>
                  <a:srgbClr val="0070C0"/>
                </a:solidFill>
                <a:latin typeface="+mn-lt"/>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pic>
        <p:nvPicPr>
          <p:cNvPr id="7" name="Immagine 6" descr="Logo AgiD - Agenzia per l'Italia Digitale" title="Logo AgiD - Agenzia per l'Italia Digitale">
            <a:extLst>
              <a:ext uri="{FF2B5EF4-FFF2-40B4-BE49-F238E27FC236}">
                <a16:creationId xmlns:a16="http://schemas.microsoft.com/office/drawing/2014/main" id="{FD80ABEB-1A08-0A61-D9C6-6C361E0E4062}"/>
              </a:ext>
            </a:extLst>
          </p:cNvPr>
          <p:cNvPicPr/>
          <p:nvPr userDrawn="1"/>
        </p:nvPicPr>
        <p:blipFill>
          <a:blip r:embed="rId2"/>
          <a:srcRect l="-469" r="-469"/>
          <a:stretch>
            <a:fillRect/>
          </a:stretch>
        </p:blipFill>
        <p:spPr>
          <a:xfrm>
            <a:off x="777822" y="458291"/>
            <a:ext cx="3913922" cy="922289"/>
          </a:xfrm>
          <a:prstGeom prst="rect">
            <a:avLst/>
          </a:prstGeom>
          <a:noFill/>
          <a:ln>
            <a:noFill/>
            <a:prstDash/>
          </a:ln>
        </p:spPr>
      </p:pic>
      <p:pic>
        <p:nvPicPr>
          <p:cNvPr id="8" name="Immagine 7">
            <a:extLst>
              <a:ext uri="{FF2B5EF4-FFF2-40B4-BE49-F238E27FC236}">
                <a16:creationId xmlns:a16="http://schemas.microsoft.com/office/drawing/2014/main" id="{DB0317D2-0F09-2DB5-C235-C8AD7E95EF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2603" y="669593"/>
            <a:ext cx="2579623" cy="647772"/>
          </a:xfrm>
          <a:prstGeom prst="rect">
            <a:avLst/>
          </a:prstGeom>
        </p:spPr>
      </p:pic>
      <p:sp>
        <p:nvSpPr>
          <p:cNvPr id="10" name="Rettangolo 9">
            <a:extLst>
              <a:ext uri="{FF2B5EF4-FFF2-40B4-BE49-F238E27FC236}">
                <a16:creationId xmlns:a16="http://schemas.microsoft.com/office/drawing/2014/main" id="{3A822E63-2ECD-CFB2-AFF9-AACDEBFDDF25}"/>
              </a:ext>
            </a:extLst>
          </p:cNvPr>
          <p:cNvSpPr/>
          <p:nvPr userDrawn="1"/>
        </p:nvSpPr>
        <p:spPr>
          <a:xfrm>
            <a:off x="2280000" y="5687468"/>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F0E20A53-66B3-1071-21BE-92415F6FC5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0810" y="6132395"/>
            <a:ext cx="6850380" cy="640080"/>
          </a:xfrm>
          <a:prstGeom prst="rect">
            <a:avLst/>
          </a:prstGeom>
        </p:spPr>
      </p:pic>
    </p:spTree>
    <p:extLst>
      <p:ext uri="{BB962C8B-B14F-4D97-AF65-F5344CB8AC3E}">
        <p14:creationId xmlns:p14="http://schemas.microsoft.com/office/powerpoint/2010/main" val="97876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051140-C7DF-3394-E6F7-E7B2D04972EA}"/>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D9C365-0F42-D9D9-E096-DEBFDECD6B87}"/>
              </a:ext>
            </a:extLst>
          </p:cNvPr>
          <p:cNvSpPr>
            <a:spLocks noGrp="1"/>
          </p:cNvSpPr>
          <p:nvPr>
            <p:ph type="dt" sz="half" idx="10"/>
          </p:nvPr>
        </p:nvSpPr>
        <p:spPr/>
        <p:txBody>
          <a:bodyPr/>
          <a:lstStyle/>
          <a:p>
            <a:fld id="{D4CF6977-F191-4583-BA8F-6A4CF70D7F71}" type="datetimeFigureOut">
              <a:rPr lang="it-IT" smtClean="0"/>
              <a:t>13/03/2023</a:t>
            </a:fld>
            <a:endParaRPr lang="it-IT"/>
          </a:p>
        </p:txBody>
      </p:sp>
      <p:sp>
        <p:nvSpPr>
          <p:cNvPr id="4" name="Segnaposto piè di pagina 3">
            <a:extLst>
              <a:ext uri="{FF2B5EF4-FFF2-40B4-BE49-F238E27FC236}">
                <a16:creationId xmlns:a16="http://schemas.microsoft.com/office/drawing/2014/main" id="{979EEBCC-9450-1DE7-C41B-DB35CD78F10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34F6751-1A9C-CED8-2695-2D16CFE7E121}"/>
              </a:ext>
            </a:extLst>
          </p:cNvPr>
          <p:cNvSpPr>
            <a:spLocks noGrp="1"/>
          </p:cNvSpPr>
          <p:nvPr>
            <p:ph type="sldNum" sz="quarter" idx="12"/>
          </p:nvPr>
        </p:nvSpPr>
        <p:spPr/>
        <p:txBody>
          <a:bodyPr/>
          <a:lstStyle/>
          <a:p>
            <a:fld id="{44E48951-2206-4D3A-812E-EAFB8E8572ED}" type="slidenum">
              <a:rPr lang="it-IT" smtClean="0"/>
              <a:t>‹N›</a:t>
            </a:fld>
            <a:endParaRPr lang="it-IT"/>
          </a:p>
        </p:txBody>
      </p:sp>
    </p:spTree>
    <p:extLst>
      <p:ext uri="{BB962C8B-B14F-4D97-AF65-F5344CB8AC3E}">
        <p14:creationId xmlns:p14="http://schemas.microsoft.com/office/powerpoint/2010/main" val="194512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204ABBF-0158-402F-973D-4DBDA24F011A}"/>
              </a:ext>
            </a:extLst>
          </p:cNvPr>
          <p:cNvSpPr/>
          <p:nvPr userDrawn="1"/>
        </p:nvSpPr>
        <p:spPr>
          <a:xfrm>
            <a:off x="-18474" y="-3699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B8E319E-CD2D-DFC7-76AC-180824FCB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7" name="Immagine 6">
            <a:extLst>
              <a:ext uri="{FF2B5EF4-FFF2-40B4-BE49-F238E27FC236}">
                <a16:creationId xmlns:a16="http://schemas.microsoft.com/office/drawing/2014/main" id="{3E11B374-B2FC-779B-9686-B9E8968481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sp>
        <p:nvSpPr>
          <p:cNvPr id="9" name="Segnaposto testo 8">
            <a:extLst>
              <a:ext uri="{FF2B5EF4-FFF2-40B4-BE49-F238E27FC236}">
                <a16:creationId xmlns:a16="http://schemas.microsoft.com/office/drawing/2014/main" id="{9E422ABA-A995-3AF0-E6A2-24410BE9C723}"/>
              </a:ext>
            </a:extLst>
          </p:cNvPr>
          <p:cNvSpPr>
            <a:spLocks noGrp="1"/>
          </p:cNvSpPr>
          <p:nvPr>
            <p:ph type="body" sz="quarter" idx="10" hasCustomPrompt="1"/>
          </p:nvPr>
        </p:nvSpPr>
        <p:spPr>
          <a:xfrm>
            <a:off x="2438399" y="1385888"/>
            <a:ext cx="7278255" cy="1662112"/>
          </a:xfrm>
        </p:spPr>
        <p:txBody>
          <a:bodyPr anchor="ctr">
            <a:normAutofit/>
          </a:bodyPr>
          <a:lstStyle>
            <a:lvl1pPr marL="0" indent="0" algn="ctr">
              <a:buNone/>
              <a:defRPr lang="it-IT" sz="3600" b="1" kern="1200" dirty="0">
                <a:solidFill>
                  <a:schemeClr val="bg1"/>
                </a:solidFill>
                <a:latin typeface="+mn-lt"/>
                <a:ea typeface="Tahoma" panose="020B0604030504040204" pitchFamily="34" charset="0"/>
                <a:cs typeface="Tahoma" panose="020B0604030504040204" pitchFamily="34" charset="0"/>
              </a:defRPr>
            </a:lvl1pPr>
          </a:lstStyle>
          <a:p>
            <a:pPr lvl="0"/>
            <a:r>
              <a:rPr lang="it-IT" dirty="0"/>
              <a:t>Titolo intervento</a:t>
            </a:r>
          </a:p>
        </p:txBody>
      </p:sp>
      <p:sp>
        <p:nvSpPr>
          <p:cNvPr id="11" name="Segnaposto testo 10">
            <a:extLst>
              <a:ext uri="{FF2B5EF4-FFF2-40B4-BE49-F238E27FC236}">
                <a16:creationId xmlns:a16="http://schemas.microsoft.com/office/drawing/2014/main" id="{E84D18DF-0083-7423-D0B6-40D3619CB5D7}"/>
              </a:ext>
            </a:extLst>
          </p:cNvPr>
          <p:cNvSpPr>
            <a:spLocks noGrp="1"/>
          </p:cNvSpPr>
          <p:nvPr>
            <p:ph type="body" sz="quarter" idx="11" hasCustomPrompt="1"/>
          </p:nvPr>
        </p:nvSpPr>
        <p:spPr>
          <a:xfrm>
            <a:off x="3148876" y="3926180"/>
            <a:ext cx="5911850" cy="931862"/>
          </a:xfrm>
        </p:spPr>
        <p:txBody>
          <a:bodyPr>
            <a:normAutofit/>
          </a:bodyPr>
          <a:lstStyle>
            <a:lvl1pPr marL="0" indent="0" algn="ctr">
              <a:buNone/>
              <a:defRPr lang="it-IT" sz="2400" kern="1200" dirty="0">
                <a:solidFill>
                  <a:schemeClr val="bg1"/>
                </a:solidFill>
                <a:latin typeface="+mn-lt"/>
                <a:ea typeface="Tahoma" panose="020B0604030504040204" pitchFamily="34" charset="0"/>
                <a:cs typeface="Tahoma" panose="020B0604030504040204" pitchFamily="34" charset="0"/>
              </a:defRPr>
            </a:lvl1pPr>
          </a:lstStyle>
          <a:p>
            <a:pPr lvl="0"/>
            <a:r>
              <a:rPr lang="it-IT" dirty="0"/>
              <a:t>Docente</a:t>
            </a:r>
          </a:p>
        </p:txBody>
      </p:sp>
    </p:spTree>
    <p:extLst>
      <p:ext uri="{BB962C8B-B14F-4D97-AF65-F5344CB8AC3E}">
        <p14:creationId xmlns:p14="http://schemas.microsoft.com/office/powerpoint/2010/main" val="170446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uot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204ABBF-0158-402F-973D-4DBDA24F011A}"/>
              </a:ext>
            </a:extLst>
          </p:cNvPr>
          <p:cNvSpPr/>
          <p:nvPr userDrawn="1"/>
        </p:nvSpPr>
        <p:spPr>
          <a:xfrm>
            <a:off x="-18474" y="-3699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B8E319E-CD2D-DFC7-76AC-180824FCB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7" name="Immagine 6">
            <a:extLst>
              <a:ext uri="{FF2B5EF4-FFF2-40B4-BE49-F238E27FC236}">
                <a16:creationId xmlns:a16="http://schemas.microsoft.com/office/drawing/2014/main" id="{3E11B374-B2FC-779B-9686-B9E8968481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sp>
        <p:nvSpPr>
          <p:cNvPr id="9" name="Segnaposto testo 8">
            <a:extLst>
              <a:ext uri="{FF2B5EF4-FFF2-40B4-BE49-F238E27FC236}">
                <a16:creationId xmlns:a16="http://schemas.microsoft.com/office/drawing/2014/main" id="{9E422ABA-A995-3AF0-E6A2-24410BE9C723}"/>
              </a:ext>
            </a:extLst>
          </p:cNvPr>
          <p:cNvSpPr>
            <a:spLocks noGrp="1"/>
          </p:cNvSpPr>
          <p:nvPr>
            <p:ph type="body" sz="quarter" idx="10" hasCustomPrompt="1"/>
          </p:nvPr>
        </p:nvSpPr>
        <p:spPr>
          <a:xfrm>
            <a:off x="2438399" y="1385888"/>
            <a:ext cx="7278255" cy="1662112"/>
          </a:xfrm>
        </p:spPr>
        <p:txBody>
          <a:bodyPr anchor="ctr">
            <a:normAutofit/>
          </a:bodyPr>
          <a:lstStyle>
            <a:lvl1pPr marL="0" indent="0" algn="ctr">
              <a:buNone/>
              <a:defRPr lang="it-IT" sz="3600" b="1" kern="1200" dirty="0">
                <a:solidFill>
                  <a:schemeClr val="bg1"/>
                </a:solidFill>
                <a:latin typeface="+mn-lt"/>
                <a:ea typeface="Tahoma" panose="020B0604030504040204" pitchFamily="34" charset="0"/>
                <a:cs typeface="Tahoma" panose="020B0604030504040204" pitchFamily="34" charset="0"/>
              </a:defRPr>
            </a:lvl1pPr>
          </a:lstStyle>
          <a:p>
            <a:pPr lvl="0"/>
            <a:r>
              <a:rPr lang="it-IT" dirty="0"/>
              <a:t>Sito istituzionale</a:t>
            </a:r>
          </a:p>
        </p:txBody>
      </p:sp>
      <p:sp>
        <p:nvSpPr>
          <p:cNvPr id="11" name="Segnaposto testo 10">
            <a:extLst>
              <a:ext uri="{FF2B5EF4-FFF2-40B4-BE49-F238E27FC236}">
                <a16:creationId xmlns:a16="http://schemas.microsoft.com/office/drawing/2014/main" id="{E84D18DF-0083-7423-D0B6-40D3619CB5D7}"/>
              </a:ext>
            </a:extLst>
          </p:cNvPr>
          <p:cNvSpPr>
            <a:spLocks noGrp="1"/>
          </p:cNvSpPr>
          <p:nvPr>
            <p:ph type="body" sz="quarter" idx="11" hasCustomPrompt="1"/>
          </p:nvPr>
        </p:nvSpPr>
        <p:spPr>
          <a:xfrm>
            <a:off x="3148876" y="3926180"/>
            <a:ext cx="5911850" cy="1347784"/>
          </a:xfrm>
        </p:spPr>
        <p:txBody>
          <a:bodyPr>
            <a:normAutofit/>
          </a:bodyPr>
          <a:lstStyle>
            <a:lvl1pPr marL="0" indent="0" algn="ctr">
              <a:buNone/>
              <a:defRPr lang="it-IT" sz="2400" kern="1200" dirty="0">
                <a:solidFill>
                  <a:schemeClr val="bg1"/>
                </a:solidFill>
                <a:latin typeface="+mn-lt"/>
                <a:ea typeface="Tahoma" panose="020B0604030504040204" pitchFamily="34" charset="0"/>
                <a:cs typeface="Tahoma" panose="020B0604030504040204" pitchFamily="34" charset="0"/>
              </a:defRPr>
            </a:lvl1pPr>
          </a:lstStyle>
          <a:p>
            <a:pPr lvl="0"/>
            <a:r>
              <a:rPr lang="it-IT" dirty="0"/>
              <a:t>Riferimenti dei docenti (facoltativi)</a:t>
            </a:r>
            <a:br>
              <a:rPr lang="it-IT" dirty="0"/>
            </a:br>
            <a:r>
              <a:rPr lang="it-IT" dirty="0"/>
              <a:t> Altri riferimenti ritenuti necessari (facoltativi)</a:t>
            </a:r>
          </a:p>
        </p:txBody>
      </p:sp>
    </p:spTree>
    <p:extLst>
      <p:ext uri="{BB962C8B-B14F-4D97-AF65-F5344CB8AC3E}">
        <p14:creationId xmlns:p14="http://schemas.microsoft.com/office/powerpoint/2010/main" val="619909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0C489DC-18EA-D8AB-297A-6AD893B8D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993CD3E-EF55-79E7-0D22-7CCA44E2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B25355-88B0-E967-0814-B57A9973E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F6977-F191-4583-BA8F-6A4CF70D7F71}" type="datetimeFigureOut">
              <a:rPr lang="it-IT" smtClean="0"/>
              <a:t>13/03/2023</a:t>
            </a:fld>
            <a:endParaRPr lang="it-IT"/>
          </a:p>
        </p:txBody>
      </p:sp>
      <p:sp>
        <p:nvSpPr>
          <p:cNvPr id="5" name="Segnaposto piè di pagina 4">
            <a:extLst>
              <a:ext uri="{FF2B5EF4-FFF2-40B4-BE49-F238E27FC236}">
                <a16:creationId xmlns:a16="http://schemas.microsoft.com/office/drawing/2014/main" id="{77EA9234-E176-BDA9-0639-5AC069ADB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98B84CA-D55E-6446-CA1E-A28072055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48951-2206-4D3A-812E-EAFB8E8572ED}" type="slidenum">
              <a:rPr lang="it-IT" smtClean="0"/>
              <a:t>‹N›</a:t>
            </a:fld>
            <a:endParaRPr lang="it-IT"/>
          </a:p>
        </p:txBody>
      </p:sp>
    </p:spTree>
    <p:extLst>
      <p:ext uri="{BB962C8B-B14F-4D97-AF65-F5344CB8AC3E}">
        <p14:creationId xmlns:p14="http://schemas.microsoft.com/office/powerpoint/2010/main" val="1582111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jpe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5.png"/><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7.sv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0.sv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0.sv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svg"/></Relationships>
</file>

<file path=ppt/slides/_rels/slide37.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hyperlink" Target="mailto:protocollo@pec.agid.gov.it" TargetMode="External"/><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sv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2.sv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image" Target="../media/image89.sv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100.svg"/></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2.sv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104.sv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105.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image" Target="../media/image108.png"/><Relationship Id="rId4" Type="http://schemas.openxmlformats.org/officeDocument/2006/relationships/image" Target="../media/image107.sv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109.sv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115.svg"/></Relationships>
</file>

<file path=ppt/slides/_rels/slide5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119.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264DD44-600B-1C6E-2125-356DC2A590AD}"/>
              </a:ext>
            </a:extLst>
          </p:cNvPr>
          <p:cNvSpPr txBox="1"/>
          <p:nvPr/>
        </p:nvSpPr>
        <p:spPr>
          <a:xfrm>
            <a:off x="2959989" y="2599182"/>
            <a:ext cx="6646998" cy="998350"/>
          </a:xfrm>
          <a:prstGeom prst="rect">
            <a:avLst/>
          </a:prstGeom>
        </p:spPr>
        <p:txBody>
          <a:bodyPr vert="horz" wrap="square" lIns="0" tIns="13335" rIns="0" bIns="0" rtlCol="0">
            <a:spAutoFit/>
          </a:bodyPr>
          <a:lstStyle/>
          <a:p>
            <a:pPr marL="356870" marR="5080" lvl="0" indent="-344805" defTabSz="914400" eaLnBrk="1" fontAlgn="auto" latinLnBrk="0" hangingPunct="1">
              <a:lnSpc>
                <a:spcPct val="100000"/>
              </a:lnSpc>
              <a:spcBef>
                <a:spcPts val="105"/>
              </a:spcBef>
              <a:spcAft>
                <a:spcPts val="0"/>
              </a:spcAft>
              <a:buClrTx/>
              <a:buSzTx/>
              <a:buFontTx/>
              <a:buNone/>
              <a:tabLst/>
              <a:defRPr/>
            </a:pPr>
            <a:r>
              <a:rPr kumimoji="0" sz="3200" b="1" i="0" u="none" strike="noStrike" kern="0" cap="none" spc="0" normalizeH="0" baseline="0" noProof="0" dirty="0">
                <a:ln>
                  <a:noFill/>
                </a:ln>
                <a:solidFill>
                  <a:srgbClr val="006FC0"/>
                </a:solidFill>
                <a:effectLst/>
                <a:uLnTx/>
                <a:uFillTx/>
                <a:latin typeface="Calibri"/>
                <a:cs typeface="Calibri"/>
              </a:rPr>
              <a:t>FORMAZIONE</a:t>
            </a:r>
            <a:r>
              <a:rPr kumimoji="0" sz="3200" b="1" i="0" u="none" strike="noStrike" kern="0" cap="none" spc="-65" normalizeH="0" baseline="0" noProof="0" dirty="0">
                <a:ln>
                  <a:noFill/>
                </a:ln>
                <a:solidFill>
                  <a:srgbClr val="006FC0"/>
                </a:solidFill>
                <a:effectLst/>
                <a:uLnTx/>
                <a:uFillTx/>
                <a:latin typeface="Calibri"/>
                <a:cs typeface="Calibri"/>
              </a:rPr>
              <a:t> </a:t>
            </a:r>
            <a:r>
              <a:rPr kumimoji="0" sz="3200" b="1" i="0" u="none" strike="noStrike" kern="0" cap="none" spc="0" normalizeH="0" baseline="0" noProof="0" dirty="0">
                <a:ln>
                  <a:noFill/>
                </a:ln>
                <a:solidFill>
                  <a:srgbClr val="006FC0"/>
                </a:solidFill>
                <a:effectLst/>
                <a:uLnTx/>
                <a:uFillTx/>
                <a:latin typeface="Calibri"/>
                <a:cs typeface="Calibri"/>
              </a:rPr>
              <a:t>AGID</a:t>
            </a:r>
            <a:r>
              <a:rPr kumimoji="0" sz="3200" b="1" i="0" u="none" strike="noStrike" kern="0" cap="none" spc="-50" normalizeH="0" baseline="0" noProof="0" dirty="0">
                <a:ln>
                  <a:noFill/>
                </a:ln>
                <a:solidFill>
                  <a:srgbClr val="006FC0"/>
                </a:solidFill>
                <a:effectLst/>
                <a:uLnTx/>
                <a:uFillTx/>
                <a:latin typeface="Calibri"/>
                <a:cs typeface="Calibri"/>
              </a:rPr>
              <a:t> </a:t>
            </a:r>
            <a:r>
              <a:rPr kumimoji="0" sz="3200" b="1" i="0" u="none" strike="noStrike" kern="0" cap="none" spc="0" normalizeH="0" baseline="0" noProof="0" dirty="0">
                <a:ln>
                  <a:noFill/>
                </a:ln>
                <a:solidFill>
                  <a:srgbClr val="006FC0"/>
                </a:solidFill>
                <a:effectLst/>
                <a:uLnTx/>
                <a:uFillTx/>
                <a:latin typeface="Calibri"/>
                <a:cs typeface="Calibri"/>
              </a:rPr>
              <a:t>–</a:t>
            </a:r>
            <a:r>
              <a:rPr kumimoji="0" sz="3200" b="1" i="0" u="none" strike="noStrike" kern="0" cap="none" spc="-45" normalizeH="0" baseline="0" noProof="0" dirty="0">
                <a:ln>
                  <a:noFill/>
                </a:ln>
                <a:solidFill>
                  <a:srgbClr val="006FC0"/>
                </a:solidFill>
                <a:effectLst/>
                <a:uLnTx/>
                <a:uFillTx/>
                <a:latin typeface="Calibri"/>
                <a:cs typeface="Calibri"/>
              </a:rPr>
              <a:t> </a:t>
            </a:r>
            <a:r>
              <a:rPr kumimoji="0" sz="3200" b="1" i="0" u="none" strike="noStrike" kern="0" cap="none" spc="0" normalizeH="0" baseline="0" noProof="0" dirty="0">
                <a:ln>
                  <a:noFill/>
                </a:ln>
                <a:solidFill>
                  <a:srgbClr val="006FC0"/>
                </a:solidFill>
                <a:effectLst/>
                <a:uLnTx/>
                <a:uFillTx/>
                <a:latin typeface="Calibri"/>
                <a:cs typeface="Calibri"/>
              </a:rPr>
              <a:t>FORMEZ</a:t>
            </a:r>
            <a:r>
              <a:rPr kumimoji="0" sz="3200" b="1" i="0" u="none" strike="noStrike" kern="0" cap="none" spc="-50" normalizeH="0" baseline="0" noProof="0" dirty="0">
                <a:ln>
                  <a:noFill/>
                </a:ln>
                <a:solidFill>
                  <a:srgbClr val="006FC0"/>
                </a:solidFill>
                <a:effectLst/>
                <a:uLnTx/>
                <a:uFillTx/>
                <a:latin typeface="Calibri"/>
                <a:cs typeface="Calibri"/>
              </a:rPr>
              <a:t> </a:t>
            </a:r>
            <a:r>
              <a:rPr kumimoji="0" sz="3200" b="1" i="0" u="none" strike="noStrike" kern="0" cap="none" spc="-10" normalizeH="0" baseline="0" noProof="0" dirty="0">
                <a:ln>
                  <a:noFill/>
                </a:ln>
                <a:solidFill>
                  <a:srgbClr val="006FC0"/>
                </a:solidFill>
                <a:effectLst/>
                <a:uLnTx/>
                <a:uFillTx/>
                <a:latin typeface="Calibri"/>
                <a:cs typeface="Calibri"/>
              </a:rPr>
              <a:t>SULLA </a:t>
            </a:r>
            <a:r>
              <a:rPr kumimoji="0" sz="3200" b="1" i="0" u="none" strike="noStrike" kern="0" cap="none" spc="0" normalizeH="0" baseline="0" noProof="0" dirty="0">
                <a:ln>
                  <a:noFill/>
                </a:ln>
                <a:solidFill>
                  <a:srgbClr val="006FC0"/>
                </a:solidFill>
                <a:effectLst/>
                <a:uLnTx/>
                <a:uFillTx/>
                <a:latin typeface="Calibri"/>
                <a:cs typeface="Calibri"/>
              </a:rPr>
              <a:t>TRANSIZIONE</a:t>
            </a:r>
            <a:r>
              <a:rPr kumimoji="0" sz="3200" b="1" i="0" u="none" strike="noStrike" kern="0" cap="none" spc="-95" normalizeH="0" baseline="0" noProof="0" dirty="0">
                <a:ln>
                  <a:noFill/>
                </a:ln>
                <a:solidFill>
                  <a:srgbClr val="006FC0"/>
                </a:solidFill>
                <a:effectLst/>
                <a:uLnTx/>
                <a:uFillTx/>
                <a:latin typeface="Calibri"/>
                <a:cs typeface="Calibri"/>
              </a:rPr>
              <a:t> </a:t>
            </a:r>
            <a:r>
              <a:rPr kumimoji="0" sz="3200" b="1" i="0" u="none" strike="noStrike" kern="0" cap="none" spc="-20" normalizeH="0" baseline="0" noProof="0" dirty="0">
                <a:ln>
                  <a:noFill/>
                </a:ln>
                <a:solidFill>
                  <a:srgbClr val="006FC0"/>
                </a:solidFill>
                <a:effectLst/>
                <a:uLnTx/>
                <a:uFillTx/>
                <a:latin typeface="Calibri"/>
                <a:cs typeface="Calibri"/>
              </a:rPr>
              <a:t>DIGITALE</a:t>
            </a:r>
            <a:r>
              <a:rPr kumimoji="0" sz="3200" b="1" i="0" u="none" strike="noStrike" kern="0" cap="none" spc="-60" normalizeH="0" baseline="0" noProof="0" dirty="0">
                <a:ln>
                  <a:noFill/>
                </a:ln>
                <a:solidFill>
                  <a:srgbClr val="006FC0"/>
                </a:solidFill>
                <a:effectLst/>
                <a:uLnTx/>
                <a:uFillTx/>
                <a:latin typeface="Calibri"/>
                <a:cs typeface="Calibri"/>
              </a:rPr>
              <a:t> </a:t>
            </a:r>
            <a:r>
              <a:rPr kumimoji="0" sz="3200" b="1" i="0" u="none" strike="noStrike" kern="0" cap="none" spc="0" normalizeH="0" baseline="0" noProof="0" dirty="0">
                <a:ln>
                  <a:noFill/>
                </a:ln>
                <a:solidFill>
                  <a:srgbClr val="006FC0"/>
                </a:solidFill>
                <a:effectLst/>
                <a:uLnTx/>
                <a:uFillTx/>
                <a:latin typeface="Calibri"/>
                <a:cs typeface="Calibri"/>
              </a:rPr>
              <a:t>DELLA</a:t>
            </a:r>
            <a:r>
              <a:rPr kumimoji="0" sz="3200" b="1" i="0" u="none" strike="noStrike" kern="0" cap="none" spc="-80" normalizeH="0" baseline="0" noProof="0" dirty="0">
                <a:ln>
                  <a:noFill/>
                </a:ln>
                <a:solidFill>
                  <a:srgbClr val="006FC0"/>
                </a:solidFill>
                <a:effectLst/>
                <a:uLnTx/>
                <a:uFillTx/>
                <a:latin typeface="Calibri"/>
                <a:cs typeface="Calibri"/>
              </a:rPr>
              <a:t> </a:t>
            </a:r>
            <a:r>
              <a:rPr kumimoji="0" sz="3200" b="1" i="0" u="none" strike="noStrike" kern="0" cap="none" spc="-25" normalizeH="0" baseline="0" noProof="0" dirty="0">
                <a:ln>
                  <a:noFill/>
                </a:ln>
                <a:solidFill>
                  <a:srgbClr val="006FC0"/>
                </a:solidFill>
                <a:effectLst/>
                <a:uLnTx/>
                <a:uFillTx/>
                <a:latin typeface="Calibri"/>
                <a:cs typeface="Calibri"/>
              </a:rPr>
              <a:t>PA</a:t>
            </a:r>
            <a:endParaRPr kumimoji="0" sz="32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 name="object 9">
            <a:extLst>
              <a:ext uri="{FF2B5EF4-FFF2-40B4-BE49-F238E27FC236}">
                <a16:creationId xmlns:a16="http://schemas.microsoft.com/office/drawing/2014/main" id="{5CA665BD-77B1-609C-7447-72D2486AA5D6}"/>
              </a:ext>
            </a:extLst>
          </p:cNvPr>
          <p:cNvSpPr txBox="1"/>
          <p:nvPr/>
        </p:nvSpPr>
        <p:spPr>
          <a:xfrm>
            <a:off x="3285490" y="4012438"/>
            <a:ext cx="5861050" cy="635635"/>
          </a:xfrm>
          <a:prstGeom prst="rect">
            <a:avLst/>
          </a:prstGeom>
        </p:spPr>
        <p:txBody>
          <a:bodyPr vert="horz" wrap="square" lIns="0" tIns="12700" rIns="0" bIns="0" rtlCol="0">
            <a:spAutoFit/>
          </a:bodyPr>
          <a:lstStyle/>
          <a:p>
            <a:pPr marL="109855" marR="5080" lvl="0" indent="-97790" algn="ctr"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10" normalizeH="0" baseline="0" noProof="0" dirty="0">
                <a:ln>
                  <a:noFill/>
                </a:ln>
                <a:solidFill>
                  <a:srgbClr val="006FC0"/>
                </a:solidFill>
                <a:effectLst/>
                <a:uLnTx/>
                <a:uFillTx/>
                <a:latin typeface="Calibri"/>
                <a:cs typeface="Calibri"/>
              </a:rPr>
              <a:t>Progetto</a:t>
            </a:r>
            <a:r>
              <a:rPr kumimoji="0" sz="2000" b="1" i="0" u="none" strike="noStrike" kern="0" cap="none" spc="-55"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«Informazione</a:t>
            </a:r>
            <a:r>
              <a:rPr kumimoji="0" sz="2000" b="1" i="0" u="none" strike="noStrike" kern="0" cap="none" spc="-25"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e</a:t>
            </a:r>
            <a:r>
              <a:rPr kumimoji="0" sz="2000" b="1" i="0" u="none" strike="noStrike" kern="0" cap="none" spc="-25"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formazione</a:t>
            </a:r>
            <a:r>
              <a:rPr kumimoji="0" sz="2000" b="1" i="0" u="none" strike="noStrike" kern="0" cap="none" spc="-25"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per</a:t>
            </a:r>
            <a:r>
              <a:rPr kumimoji="0" sz="2000" b="1" i="0" u="none" strike="noStrike" kern="0" cap="none" spc="-25"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la</a:t>
            </a:r>
            <a:r>
              <a:rPr kumimoji="0" sz="2000" b="1" i="0" u="none" strike="noStrike" kern="0" cap="none" spc="-30" normalizeH="0" baseline="0" noProof="0" dirty="0">
                <a:ln>
                  <a:noFill/>
                </a:ln>
                <a:solidFill>
                  <a:srgbClr val="006FC0"/>
                </a:solidFill>
                <a:effectLst/>
                <a:uLnTx/>
                <a:uFillTx/>
                <a:latin typeface="Calibri"/>
                <a:cs typeface="Calibri"/>
              </a:rPr>
              <a:t> </a:t>
            </a:r>
            <a:r>
              <a:rPr kumimoji="0" sz="2000" b="1" i="0" u="none" strike="noStrike" kern="0" cap="none" spc="-10" normalizeH="0" baseline="0" noProof="0" dirty="0">
                <a:ln>
                  <a:noFill/>
                </a:ln>
                <a:solidFill>
                  <a:srgbClr val="006FC0"/>
                </a:solidFill>
                <a:effectLst/>
                <a:uLnTx/>
                <a:uFillTx/>
                <a:latin typeface="Calibri"/>
                <a:cs typeface="Calibri"/>
              </a:rPr>
              <a:t>transizione </a:t>
            </a:r>
            <a:r>
              <a:rPr kumimoji="0" sz="2000" b="1" i="0" u="none" strike="noStrike" kern="0" cap="none" spc="0" normalizeH="0" baseline="0" noProof="0" dirty="0">
                <a:ln>
                  <a:noFill/>
                </a:ln>
                <a:solidFill>
                  <a:srgbClr val="006FC0"/>
                </a:solidFill>
                <a:effectLst/>
                <a:uLnTx/>
                <a:uFillTx/>
                <a:latin typeface="Calibri"/>
                <a:cs typeface="Calibri"/>
              </a:rPr>
              <a:t>digitale</a:t>
            </a:r>
            <a:r>
              <a:rPr kumimoji="0" sz="2000" b="1" i="0" u="none" strike="noStrike" kern="0" cap="none" spc="-50"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della</a:t>
            </a:r>
            <a:r>
              <a:rPr kumimoji="0" sz="2000" b="1" i="0" u="none" strike="noStrike" kern="0" cap="none" spc="-35" normalizeH="0" baseline="0" noProof="0" dirty="0">
                <a:ln>
                  <a:noFill/>
                </a:ln>
                <a:solidFill>
                  <a:srgbClr val="006FC0"/>
                </a:solidFill>
                <a:effectLst/>
                <a:uLnTx/>
                <a:uFillTx/>
                <a:latin typeface="Calibri"/>
                <a:cs typeface="Calibri"/>
              </a:rPr>
              <a:t> </a:t>
            </a:r>
            <a:r>
              <a:rPr kumimoji="0" sz="2000" b="1" i="0" u="none" strike="noStrike" kern="0" cap="none" spc="-45" normalizeH="0" baseline="0" noProof="0" dirty="0">
                <a:ln>
                  <a:noFill/>
                </a:ln>
                <a:solidFill>
                  <a:srgbClr val="006FC0"/>
                </a:solidFill>
                <a:effectLst/>
                <a:uLnTx/>
                <a:uFillTx/>
                <a:latin typeface="Calibri"/>
                <a:cs typeface="Calibri"/>
              </a:rPr>
              <a:t>PA</a:t>
            </a:r>
            <a:r>
              <a:rPr kumimoji="0" sz="2000" b="1" i="0" u="none" strike="noStrike" kern="0" cap="none" spc="-40"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nell'ambito</a:t>
            </a:r>
            <a:r>
              <a:rPr kumimoji="0" sz="2000" b="1" i="0" u="none" strike="noStrike" kern="0" cap="none" spc="-50"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del</a:t>
            </a:r>
            <a:r>
              <a:rPr kumimoji="0" sz="2000" b="1" i="0" u="none" strike="noStrike" kern="0" cap="none" spc="-30" normalizeH="0" baseline="0" noProof="0" dirty="0">
                <a:ln>
                  <a:noFill/>
                </a:ln>
                <a:solidFill>
                  <a:srgbClr val="006FC0"/>
                </a:solidFill>
                <a:effectLst/>
                <a:uLnTx/>
                <a:uFillTx/>
                <a:latin typeface="Calibri"/>
                <a:cs typeface="Calibri"/>
              </a:rPr>
              <a:t> </a:t>
            </a:r>
            <a:r>
              <a:rPr kumimoji="0" sz="2000" b="1" i="0" u="none" strike="noStrike" kern="0" cap="none" spc="-10" normalizeH="0" baseline="0" noProof="0" dirty="0">
                <a:ln>
                  <a:noFill/>
                </a:ln>
                <a:solidFill>
                  <a:srgbClr val="006FC0"/>
                </a:solidFill>
                <a:effectLst/>
                <a:uLnTx/>
                <a:uFillTx/>
                <a:latin typeface="Calibri"/>
                <a:cs typeface="Calibri"/>
              </a:rPr>
              <a:t>progetto</a:t>
            </a:r>
            <a:r>
              <a:rPr kumimoji="0" sz="2000" b="1" i="0" u="none" strike="noStrike" kern="0" cap="none" spc="-45" normalizeH="0" baseline="0" noProof="0" dirty="0">
                <a:ln>
                  <a:noFill/>
                </a:ln>
                <a:solidFill>
                  <a:srgbClr val="006FC0"/>
                </a:solidFill>
                <a:effectLst/>
                <a:uLnTx/>
                <a:uFillTx/>
                <a:latin typeface="Calibri"/>
                <a:cs typeface="Calibri"/>
              </a:rPr>
              <a:t> </a:t>
            </a:r>
            <a:r>
              <a:rPr kumimoji="0" sz="2000" b="1" i="0" u="none" strike="noStrike" kern="0" cap="none" spc="0" normalizeH="0" baseline="0" noProof="0" dirty="0">
                <a:ln>
                  <a:noFill/>
                </a:ln>
                <a:solidFill>
                  <a:srgbClr val="006FC0"/>
                </a:solidFill>
                <a:effectLst/>
                <a:uLnTx/>
                <a:uFillTx/>
                <a:latin typeface="Calibri"/>
                <a:cs typeface="Calibri"/>
              </a:rPr>
              <a:t>Italia</a:t>
            </a:r>
            <a:r>
              <a:rPr kumimoji="0" sz="2000" b="1" i="0" u="none" strike="noStrike" kern="0" cap="none" spc="-35" normalizeH="0" baseline="0" noProof="0" dirty="0">
                <a:ln>
                  <a:noFill/>
                </a:ln>
                <a:solidFill>
                  <a:srgbClr val="006FC0"/>
                </a:solidFill>
                <a:effectLst/>
                <a:uLnTx/>
                <a:uFillTx/>
                <a:latin typeface="Calibri"/>
                <a:cs typeface="Calibri"/>
              </a:rPr>
              <a:t> </a:t>
            </a:r>
            <a:r>
              <a:rPr kumimoji="0" sz="2000" b="1" i="0" u="none" strike="noStrike" kern="0" cap="none" spc="-10" normalizeH="0" baseline="0" noProof="0" dirty="0">
                <a:ln>
                  <a:noFill/>
                </a:ln>
                <a:solidFill>
                  <a:srgbClr val="006FC0"/>
                </a:solidFill>
                <a:effectLst/>
                <a:uLnTx/>
                <a:uFillTx/>
                <a:latin typeface="Calibri"/>
                <a:cs typeface="Calibri"/>
              </a:rPr>
              <a:t>Login»</a:t>
            </a:r>
            <a:endParaRPr kumimoji="0" sz="2000" b="0" i="0" u="none" strike="noStrike" kern="0" cap="none" spc="0" normalizeH="0" baseline="0" noProof="0" dirty="0">
              <a:ln>
                <a:noFill/>
              </a:ln>
              <a:solidFill>
                <a:sysClr val="windowText" lastClr="000000"/>
              </a:solidFill>
              <a:effectLst/>
              <a:uLnTx/>
              <a:uFillTx/>
              <a:latin typeface="Calibri"/>
              <a:cs typeface="Calibri"/>
            </a:endParaRPr>
          </a:p>
        </p:txBody>
      </p:sp>
    </p:spTree>
    <p:extLst>
      <p:ext uri="{BB962C8B-B14F-4D97-AF65-F5344CB8AC3E}">
        <p14:creationId xmlns:p14="http://schemas.microsoft.com/office/powerpoint/2010/main" val="16235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70943002-0BD7-BE62-985B-FDB0B4BAA2C5}"/>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bject 8">
            <a:extLst>
              <a:ext uri="{FF2B5EF4-FFF2-40B4-BE49-F238E27FC236}">
                <a16:creationId xmlns:a16="http://schemas.microsoft.com/office/drawing/2014/main" id="{79F972DA-F519-5EBA-F9F8-B9476AFBDAB2}"/>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Iniziamo con un sondaggio…</a:t>
            </a:r>
            <a:endParaRPr lang="it-IT" spc="-20" dirty="0"/>
          </a:p>
        </p:txBody>
      </p:sp>
      <p:sp>
        <p:nvSpPr>
          <p:cNvPr id="6" name="Segnaposto contenuto 2">
            <a:extLst>
              <a:ext uri="{FF2B5EF4-FFF2-40B4-BE49-F238E27FC236}">
                <a16:creationId xmlns:a16="http://schemas.microsoft.com/office/drawing/2014/main" id="{8CB8D537-10A2-5F2E-36D6-953C14FB12AD}"/>
              </a:ext>
            </a:extLst>
          </p:cNvPr>
          <p:cNvSpPr>
            <a:spLocks noGrp="1"/>
          </p:cNvSpPr>
          <p:nvPr>
            <p:ph idx="1"/>
          </p:nvPr>
        </p:nvSpPr>
        <p:spPr>
          <a:xfrm>
            <a:off x="317339" y="1370340"/>
            <a:ext cx="6986286" cy="4162357"/>
          </a:xfrm>
        </p:spPr>
        <p:txBody>
          <a:bodyPr>
            <a:noAutofit/>
          </a:bodyPr>
          <a:lstStyle/>
          <a:p>
            <a:r>
              <a:rPr lang="it-IT" sz="2200" dirty="0">
                <a:solidFill>
                  <a:schemeClr val="accent1"/>
                </a:solidFill>
              </a:rPr>
              <a:t>Conoscete i pareri di AgID?</a:t>
            </a:r>
          </a:p>
          <a:p>
            <a:endParaRPr lang="it-IT" sz="2200" dirty="0">
              <a:solidFill>
                <a:schemeClr val="accent1"/>
              </a:solidFill>
            </a:endParaRPr>
          </a:p>
          <a:p>
            <a:r>
              <a:rPr lang="it-IT" sz="2200" dirty="0">
                <a:solidFill>
                  <a:schemeClr val="accent1"/>
                </a:solidFill>
              </a:rPr>
              <a:t>Avete mai letto un parere reso dall’Agenzia?</a:t>
            </a:r>
          </a:p>
          <a:p>
            <a:endParaRPr lang="it-IT" sz="2200" dirty="0">
              <a:solidFill>
                <a:schemeClr val="accent1"/>
              </a:solidFill>
            </a:endParaRPr>
          </a:p>
          <a:p>
            <a:r>
              <a:rPr lang="it-IT" sz="2200" dirty="0">
                <a:solidFill>
                  <a:schemeClr val="accent1"/>
                </a:solidFill>
              </a:rPr>
              <a:t>Nell’ambito della vostra attività professionale, quante volte siete stati coinvolti in una richiesta di parere di congruità tecnico-economica indirizzata ad AgID?</a:t>
            </a:r>
          </a:p>
          <a:p>
            <a:pPr marL="342900" indent="-342900">
              <a:buFont typeface="Arial" panose="020B0604020202020204" pitchFamily="34" charset="0"/>
              <a:buChar char="•"/>
            </a:pPr>
            <a:r>
              <a:rPr lang="it-IT" sz="2200" dirty="0">
                <a:solidFill>
                  <a:schemeClr val="accent1"/>
                </a:solidFill>
              </a:rPr>
              <a:t>nessuna</a:t>
            </a:r>
          </a:p>
          <a:p>
            <a:pPr marL="342900" indent="-342900">
              <a:buFont typeface="Arial" panose="020B0604020202020204" pitchFamily="34" charset="0"/>
              <a:buChar char="•"/>
            </a:pPr>
            <a:r>
              <a:rPr lang="it-IT" sz="2200" dirty="0">
                <a:solidFill>
                  <a:schemeClr val="accent1"/>
                </a:solidFill>
              </a:rPr>
              <a:t>1-2 </a:t>
            </a:r>
          </a:p>
          <a:p>
            <a:pPr marL="342900" indent="-342900">
              <a:buFont typeface="Arial" panose="020B0604020202020204" pitchFamily="34" charset="0"/>
              <a:buChar char="•"/>
            </a:pPr>
            <a:r>
              <a:rPr lang="it-IT" sz="2200" dirty="0">
                <a:solidFill>
                  <a:schemeClr val="accent1"/>
                </a:solidFill>
              </a:rPr>
              <a:t>più di 2 </a:t>
            </a:r>
          </a:p>
        </p:txBody>
      </p:sp>
      <p:pic>
        <p:nvPicPr>
          <p:cNvPr id="3076" name="Picture 4">
            <a:extLst>
              <a:ext uri="{FF2B5EF4-FFF2-40B4-BE49-F238E27FC236}">
                <a16:creationId xmlns:a16="http://schemas.microsoft.com/office/drawing/2014/main" id="{2B880CD4-2694-3F93-726D-74CF0E2C1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564" y="1236452"/>
            <a:ext cx="4049098" cy="404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137006" y="142321"/>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Cosa sono i pareri</a:t>
            </a:r>
            <a:endParaRPr lang="it-IT" spc="-20" dirty="0"/>
          </a:p>
        </p:txBody>
      </p:sp>
      <p:pic>
        <p:nvPicPr>
          <p:cNvPr id="14" name="Immagine 13">
            <a:extLst>
              <a:ext uri="{FF2B5EF4-FFF2-40B4-BE49-F238E27FC236}">
                <a16:creationId xmlns:a16="http://schemas.microsoft.com/office/drawing/2014/main" id="{FE2A976B-91FE-BAFA-D0B5-476FFA9F8FB4}"/>
              </a:ext>
            </a:extLst>
          </p:cNvPr>
          <p:cNvPicPr>
            <a:picLocks noChangeAspect="1"/>
          </p:cNvPicPr>
          <p:nvPr/>
        </p:nvPicPr>
        <p:blipFill>
          <a:blip r:embed="rId3"/>
          <a:stretch>
            <a:fillRect/>
          </a:stretch>
        </p:blipFill>
        <p:spPr>
          <a:xfrm>
            <a:off x="137006" y="2287646"/>
            <a:ext cx="2534696" cy="2257064"/>
          </a:xfrm>
          <a:prstGeom prst="rect">
            <a:avLst/>
          </a:prstGeom>
        </p:spPr>
      </p:pic>
      <p:grpSp>
        <p:nvGrpSpPr>
          <p:cNvPr id="11" name="Gruppo 10">
            <a:extLst>
              <a:ext uri="{FF2B5EF4-FFF2-40B4-BE49-F238E27FC236}">
                <a16:creationId xmlns:a16="http://schemas.microsoft.com/office/drawing/2014/main" id="{4A092A75-7FAC-C37C-CFEE-19798947FC97}"/>
              </a:ext>
            </a:extLst>
          </p:cNvPr>
          <p:cNvGrpSpPr/>
          <p:nvPr/>
        </p:nvGrpSpPr>
        <p:grpSpPr>
          <a:xfrm>
            <a:off x="2727526" y="1031631"/>
            <a:ext cx="9269967" cy="4769095"/>
            <a:chOff x="2727526" y="1031631"/>
            <a:chExt cx="9269967" cy="4769095"/>
          </a:xfrm>
        </p:grpSpPr>
        <p:sp>
          <p:nvSpPr>
            <p:cNvPr id="15" name="Parentesi quadra aperta 14">
              <a:extLst>
                <a:ext uri="{FF2B5EF4-FFF2-40B4-BE49-F238E27FC236}">
                  <a16:creationId xmlns:a16="http://schemas.microsoft.com/office/drawing/2014/main" id="{59CAA5B0-AE52-B19A-8976-20432FB84C61}"/>
                </a:ext>
              </a:extLst>
            </p:cNvPr>
            <p:cNvSpPr/>
            <p:nvPr/>
          </p:nvSpPr>
          <p:spPr>
            <a:xfrm>
              <a:off x="2727526" y="1303799"/>
              <a:ext cx="374489" cy="42247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0" name="Immagine 9">
              <a:extLst>
                <a:ext uri="{FF2B5EF4-FFF2-40B4-BE49-F238E27FC236}">
                  <a16:creationId xmlns:a16="http://schemas.microsoft.com/office/drawing/2014/main" id="{319B66EE-ED9E-D54B-FBFB-7501077253E3}"/>
                </a:ext>
              </a:extLst>
            </p:cNvPr>
            <p:cNvPicPr>
              <a:picLocks noChangeAspect="1"/>
            </p:cNvPicPr>
            <p:nvPr/>
          </p:nvPicPr>
          <p:blipFill>
            <a:blip r:embed="rId4"/>
            <a:stretch>
              <a:fillRect/>
            </a:stretch>
          </p:blipFill>
          <p:spPr>
            <a:xfrm>
              <a:off x="3157839" y="1031631"/>
              <a:ext cx="8839654" cy="4769095"/>
            </a:xfrm>
            <a:prstGeom prst="rect">
              <a:avLst/>
            </a:prstGeom>
          </p:spPr>
        </p:pic>
      </p:grpSp>
      <p:cxnSp>
        <p:nvCxnSpPr>
          <p:cNvPr id="16" name="Connettore diritto 15">
            <a:extLst>
              <a:ext uri="{FF2B5EF4-FFF2-40B4-BE49-F238E27FC236}">
                <a16:creationId xmlns:a16="http://schemas.microsoft.com/office/drawing/2014/main" id="{A82B7CA2-7E79-40A9-CE37-11AD04D49491}"/>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87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8">
            <a:extLst>
              <a:ext uri="{FF2B5EF4-FFF2-40B4-BE49-F238E27FC236}">
                <a16:creationId xmlns:a16="http://schemas.microsoft.com/office/drawing/2014/main" id="{44CC8FB2-5685-87C6-D39A-7B93E47E4E48}"/>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Statistiche sui pareri</a:t>
            </a:r>
            <a:endParaRPr lang="it-IT" spc="-20" dirty="0"/>
          </a:p>
        </p:txBody>
      </p:sp>
      <p:graphicFrame>
        <p:nvGraphicFramePr>
          <p:cNvPr id="9" name="Grafico 8">
            <a:extLst>
              <a:ext uri="{FF2B5EF4-FFF2-40B4-BE49-F238E27FC236}">
                <a16:creationId xmlns:a16="http://schemas.microsoft.com/office/drawing/2014/main" id="{1AC8BFA8-EECF-0BBE-C443-0FF1F8FA4CF4}"/>
              </a:ext>
            </a:extLst>
          </p:cNvPr>
          <p:cNvGraphicFramePr>
            <a:graphicFrameLocks/>
          </p:cNvGraphicFramePr>
          <p:nvPr/>
        </p:nvGraphicFramePr>
        <p:xfrm>
          <a:off x="6481823" y="2451037"/>
          <a:ext cx="5710177" cy="3509318"/>
        </p:xfrm>
        <a:graphic>
          <a:graphicData uri="http://schemas.openxmlformats.org/drawingml/2006/chart">
            <c:chart xmlns:c="http://schemas.openxmlformats.org/drawingml/2006/chart" xmlns:r="http://schemas.openxmlformats.org/officeDocument/2006/relationships" r:id="rId3"/>
          </a:graphicData>
        </a:graphic>
      </p:graphicFrame>
      <p:sp>
        <p:nvSpPr>
          <p:cNvPr id="4" name="Rettangolo 5">
            <a:extLst>
              <a:ext uri="{FF2B5EF4-FFF2-40B4-BE49-F238E27FC236}">
                <a16:creationId xmlns:a16="http://schemas.microsoft.com/office/drawing/2014/main" id="{15035E53-940A-320B-5CC0-A35D0BF57099}"/>
              </a:ext>
            </a:extLst>
          </p:cNvPr>
          <p:cNvSpPr>
            <a:spLocks noGrp="1" noChangeArrowheads="1"/>
          </p:cNvSpPr>
          <p:nvPr>
            <p:ph idx="1"/>
          </p:nvPr>
        </p:nvSpPr>
        <p:spPr bwMode="auto">
          <a:xfrm>
            <a:off x="137006" y="1004487"/>
            <a:ext cx="489149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defRPr/>
            </a:pPr>
            <a:r>
              <a:rPr lang="it-IT" altLang="it-IT" sz="2200" dirty="0">
                <a:solidFill>
                  <a:schemeClr val="accent1"/>
                </a:solidFill>
                <a:cs typeface="Arial" charset="0"/>
              </a:rPr>
              <a:t>Ogni anno AgID emette circa </a:t>
            </a:r>
            <a:r>
              <a:rPr lang="it-IT" altLang="it-IT" sz="2200" b="1" u="sng" dirty="0">
                <a:solidFill>
                  <a:schemeClr val="accent1"/>
                </a:solidFill>
                <a:cs typeface="Arial" charset="0"/>
              </a:rPr>
              <a:t>30 pareri</a:t>
            </a:r>
            <a:r>
              <a:rPr lang="it-IT" altLang="it-IT" sz="2200" b="1" dirty="0">
                <a:solidFill>
                  <a:schemeClr val="accent1"/>
                </a:solidFill>
                <a:cs typeface="Arial" charset="0"/>
              </a:rPr>
              <a:t> </a:t>
            </a:r>
            <a:r>
              <a:rPr lang="it-IT" altLang="it-IT" sz="2200" dirty="0">
                <a:solidFill>
                  <a:schemeClr val="accent1"/>
                </a:solidFill>
                <a:cs typeface="Arial" charset="0"/>
              </a:rPr>
              <a:t>su forniture per un totale di </a:t>
            </a:r>
            <a:r>
              <a:rPr lang="it-IT" altLang="it-IT" sz="2200" b="1" u="sng" dirty="0">
                <a:solidFill>
                  <a:schemeClr val="accent1"/>
                </a:solidFill>
                <a:cs typeface="Arial" charset="0"/>
              </a:rPr>
              <a:t>alcuni miliardi</a:t>
            </a:r>
            <a:r>
              <a:rPr lang="it-IT" altLang="it-IT" sz="2200" u="sng" dirty="0">
                <a:solidFill>
                  <a:schemeClr val="accent1"/>
                </a:solidFill>
                <a:cs typeface="Arial" charset="0"/>
              </a:rPr>
              <a:t> </a:t>
            </a:r>
            <a:r>
              <a:rPr lang="it-IT" altLang="it-IT" sz="2200" dirty="0">
                <a:solidFill>
                  <a:schemeClr val="accent1"/>
                </a:solidFill>
                <a:cs typeface="Arial" charset="0"/>
              </a:rPr>
              <a:t>di euro. </a:t>
            </a:r>
          </a:p>
        </p:txBody>
      </p:sp>
      <p:sp>
        <p:nvSpPr>
          <p:cNvPr id="6" name="CasellaDiTesto 5">
            <a:extLst>
              <a:ext uri="{FF2B5EF4-FFF2-40B4-BE49-F238E27FC236}">
                <a16:creationId xmlns:a16="http://schemas.microsoft.com/office/drawing/2014/main" id="{88E86EDE-BB06-FCE2-BB74-4BB3032CF27B}"/>
              </a:ext>
            </a:extLst>
          </p:cNvPr>
          <p:cNvSpPr txBox="1"/>
          <p:nvPr/>
        </p:nvSpPr>
        <p:spPr>
          <a:xfrm>
            <a:off x="10161871" y="3565520"/>
            <a:ext cx="684611" cy="400110"/>
          </a:xfrm>
          <a:prstGeom prst="rect">
            <a:avLst/>
          </a:prstGeom>
          <a:noFill/>
        </p:spPr>
        <p:txBody>
          <a:bodyPr wrap="none" rtlCol="0">
            <a:spAutoFit/>
          </a:bodyPr>
          <a:lstStyle/>
          <a:p>
            <a:r>
              <a:rPr lang="it-IT" sz="2000" dirty="0">
                <a:solidFill>
                  <a:schemeClr val="bg1"/>
                </a:solidFill>
              </a:rPr>
              <a:t>Gare</a:t>
            </a:r>
          </a:p>
        </p:txBody>
      </p:sp>
      <p:sp>
        <p:nvSpPr>
          <p:cNvPr id="7" name="CasellaDiTesto 6">
            <a:extLst>
              <a:ext uri="{FF2B5EF4-FFF2-40B4-BE49-F238E27FC236}">
                <a16:creationId xmlns:a16="http://schemas.microsoft.com/office/drawing/2014/main" id="{5F72199B-F244-DEC7-D0F5-82D19B614D3A}"/>
              </a:ext>
            </a:extLst>
          </p:cNvPr>
          <p:cNvSpPr txBox="1"/>
          <p:nvPr/>
        </p:nvSpPr>
        <p:spPr>
          <a:xfrm>
            <a:off x="7203395" y="3699078"/>
            <a:ext cx="1558119" cy="707886"/>
          </a:xfrm>
          <a:prstGeom prst="rect">
            <a:avLst/>
          </a:prstGeom>
          <a:noFill/>
        </p:spPr>
        <p:txBody>
          <a:bodyPr wrap="none" rtlCol="0">
            <a:spAutoFit/>
          </a:bodyPr>
          <a:lstStyle/>
          <a:p>
            <a:pPr algn="ctr"/>
            <a:r>
              <a:rPr lang="it-IT" sz="2000" dirty="0">
                <a:solidFill>
                  <a:schemeClr val="bg1"/>
                </a:solidFill>
              </a:rPr>
              <a:t>Negoziazioni </a:t>
            </a:r>
          </a:p>
          <a:p>
            <a:pPr algn="ctr"/>
            <a:r>
              <a:rPr lang="it-IT" sz="2000" dirty="0">
                <a:solidFill>
                  <a:schemeClr val="bg1"/>
                </a:solidFill>
              </a:rPr>
              <a:t>dirette</a:t>
            </a:r>
          </a:p>
        </p:txBody>
      </p:sp>
      <p:sp>
        <p:nvSpPr>
          <p:cNvPr id="10" name="CasellaDiTesto 9">
            <a:extLst>
              <a:ext uri="{FF2B5EF4-FFF2-40B4-BE49-F238E27FC236}">
                <a16:creationId xmlns:a16="http://schemas.microsoft.com/office/drawing/2014/main" id="{E6D914B2-FD1B-F953-6118-27250AB6F1D9}"/>
              </a:ext>
            </a:extLst>
          </p:cNvPr>
          <p:cNvSpPr txBox="1"/>
          <p:nvPr/>
        </p:nvSpPr>
        <p:spPr>
          <a:xfrm>
            <a:off x="7713557" y="2875002"/>
            <a:ext cx="1457450" cy="400110"/>
          </a:xfrm>
          <a:prstGeom prst="rect">
            <a:avLst/>
          </a:prstGeom>
          <a:noFill/>
        </p:spPr>
        <p:txBody>
          <a:bodyPr wrap="none" rtlCol="0">
            <a:spAutoFit/>
          </a:bodyPr>
          <a:lstStyle/>
          <a:p>
            <a:r>
              <a:rPr lang="it-IT" sz="2000" dirty="0">
                <a:solidFill>
                  <a:schemeClr val="bg1"/>
                </a:solidFill>
              </a:rPr>
              <a:t>Convenzioni</a:t>
            </a:r>
          </a:p>
        </p:txBody>
      </p:sp>
      <p:sp>
        <p:nvSpPr>
          <p:cNvPr id="12" name="CasellaDiTesto 11">
            <a:extLst>
              <a:ext uri="{FF2B5EF4-FFF2-40B4-BE49-F238E27FC236}">
                <a16:creationId xmlns:a16="http://schemas.microsoft.com/office/drawing/2014/main" id="{4CEA0542-3895-07A3-28EA-D6F588F4C37F}"/>
              </a:ext>
            </a:extLst>
          </p:cNvPr>
          <p:cNvSpPr txBox="1"/>
          <p:nvPr/>
        </p:nvSpPr>
        <p:spPr>
          <a:xfrm>
            <a:off x="6315919" y="1004487"/>
            <a:ext cx="5710177" cy="1446550"/>
          </a:xfrm>
          <a:prstGeom prst="rect">
            <a:avLst/>
          </a:prstGeom>
          <a:noFill/>
        </p:spPr>
        <p:txBody>
          <a:bodyPr wrap="square">
            <a:spAutoFit/>
          </a:bodyPr>
          <a:lstStyle/>
          <a:p>
            <a:pPr algn="just" eaLnBrk="1" hangingPunct="1">
              <a:spcBef>
                <a:spcPct val="0"/>
              </a:spcBef>
              <a:buFontTx/>
              <a:buNone/>
              <a:defRPr/>
            </a:pPr>
            <a:r>
              <a:rPr lang="it-IT" altLang="it-IT" sz="2200" dirty="0">
                <a:solidFill>
                  <a:schemeClr val="accent1"/>
                </a:solidFill>
                <a:cs typeface="Arial" charset="0"/>
              </a:rPr>
              <a:t>Esempi di statistiche che si possono derivare dai pareri: negli ultimi anni le forniture oggetto di valutazione si sono ripartite tra </a:t>
            </a:r>
            <a:r>
              <a:rPr lang="it-IT" altLang="it-IT" sz="2200" b="1" u="sng" dirty="0">
                <a:solidFill>
                  <a:schemeClr val="accent1"/>
                </a:solidFill>
                <a:cs typeface="Arial" charset="0"/>
              </a:rPr>
              <a:t>gare</a:t>
            </a:r>
            <a:r>
              <a:rPr lang="it-IT" altLang="it-IT" sz="2200" dirty="0">
                <a:solidFill>
                  <a:schemeClr val="accent1"/>
                </a:solidFill>
                <a:cs typeface="Arial" charset="0"/>
              </a:rPr>
              <a:t> (55%), </a:t>
            </a:r>
            <a:r>
              <a:rPr lang="it-IT" altLang="it-IT" sz="2200" b="1" u="sng" dirty="0">
                <a:solidFill>
                  <a:schemeClr val="accent1"/>
                </a:solidFill>
                <a:cs typeface="Arial" charset="0"/>
              </a:rPr>
              <a:t>negoziazioni dirette</a:t>
            </a:r>
            <a:r>
              <a:rPr lang="it-IT" altLang="it-IT" sz="2200" b="1" dirty="0">
                <a:solidFill>
                  <a:schemeClr val="accent1"/>
                </a:solidFill>
                <a:cs typeface="Arial" charset="0"/>
              </a:rPr>
              <a:t> </a:t>
            </a:r>
            <a:r>
              <a:rPr lang="it-IT" altLang="it-IT" sz="2200" dirty="0">
                <a:solidFill>
                  <a:schemeClr val="accent1"/>
                </a:solidFill>
                <a:cs typeface="Arial" charset="0"/>
              </a:rPr>
              <a:t>(25%) e </a:t>
            </a:r>
            <a:r>
              <a:rPr lang="it-IT" altLang="it-IT" sz="2200" b="1" u="sng" dirty="0">
                <a:solidFill>
                  <a:schemeClr val="accent1"/>
                </a:solidFill>
                <a:cs typeface="Arial" charset="0"/>
              </a:rPr>
              <a:t>convenzioni</a:t>
            </a:r>
            <a:r>
              <a:rPr lang="it-IT" altLang="it-IT" sz="2200" dirty="0">
                <a:solidFill>
                  <a:schemeClr val="accent1"/>
                </a:solidFill>
                <a:cs typeface="Arial" charset="0"/>
              </a:rPr>
              <a:t> (20%).</a:t>
            </a:r>
          </a:p>
        </p:txBody>
      </p:sp>
      <p:pic>
        <p:nvPicPr>
          <p:cNvPr id="1026" name="Picture 2" descr="Documenti base | La società in classe">
            <a:extLst>
              <a:ext uri="{FF2B5EF4-FFF2-40B4-BE49-F238E27FC236}">
                <a16:creationId xmlns:a16="http://schemas.microsoft.com/office/drawing/2014/main" id="{1A28120F-58F3-ACDF-4A74-FEC7E184D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5" y="2010916"/>
            <a:ext cx="4051108" cy="35093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044DE69-F13F-C70B-5806-02B7B815E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954" y="4004844"/>
            <a:ext cx="1481274" cy="147469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ttore diritto 12">
            <a:extLst>
              <a:ext uri="{FF2B5EF4-FFF2-40B4-BE49-F238E27FC236}">
                <a16:creationId xmlns:a16="http://schemas.microsoft.com/office/drawing/2014/main" id="{3D3FFC0B-3139-8602-BF83-DC4F04061FBD}"/>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97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to Consip: Censimento per Commissari e per incarichi professionali  esterni per gare del settore sanitario - FARE online">
            <a:extLst>
              <a:ext uri="{FF2B5EF4-FFF2-40B4-BE49-F238E27FC236}">
                <a16:creationId xmlns:a16="http://schemas.microsoft.com/office/drawing/2014/main" id="{8A5773D3-B1EE-D31C-DD8A-DC6AC2056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357" y="2665064"/>
            <a:ext cx="3404350" cy="1948618"/>
          </a:xfrm>
          <a:prstGeom prst="rect">
            <a:avLst/>
          </a:prstGeom>
          <a:noFill/>
          <a:extLst>
            <a:ext uri="{909E8E84-426E-40DD-AFC4-6F175D3DCCD1}">
              <a14:hiddenFill xmlns:a14="http://schemas.microsoft.com/office/drawing/2010/main">
                <a:solidFill>
                  <a:srgbClr val="FFFFFF"/>
                </a:solidFill>
              </a14:hiddenFill>
            </a:ext>
          </a:extLst>
        </p:spPr>
      </p:pic>
      <p:pic>
        <p:nvPicPr>
          <p:cNvPr id="10" name="Segnaposto contenuto 7" descr="Tempio greco contorno">
            <a:extLst>
              <a:ext uri="{FF2B5EF4-FFF2-40B4-BE49-F238E27FC236}">
                <a16:creationId xmlns:a16="http://schemas.microsoft.com/office/drawing/2014/main" id="{1E1F7AD1-5464-0D08-8FE5-B8DE15EDEBA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9789" y="114479"/>
            <a:ext cx="1805189" cy="1805189"/>
          </a:xfrm>
        </p:spPr>
      </p:pic>
      <p:sp>
        <p:nvSpPr>
          <p:cNvPr id="11" name="CasellaDiTesto 10">
            <a:extLst>
              <a:ext uri="{FF2B5EF4-FFF2-40B4-BE49-F238E27FC236}">
                <a16:creationId xmlns:a16="http://schemas.microsoft.com/office/drawing/2014/main" id="{CCD02517-A1AD-C287-1B16-50891EE9688D}"/>
              </a:ext>
            </a:extLst>
          </p:cNvPr>
          <p:cNvSpPr txBox="1"/>
          <p:nvPr/>
        </p:nvSpPr>
        <p:spPr>
          <a:xfrm>
            <a:off x="7130581" y="1715262"/>
            <a:ext cx="621902" cy="430887"/>
          </a:xfrm>
          <a:prstGeom prst="rect">
            <a:avLst/>
          </a:prstGeom>
          <a:noFill/>
        </p:spPr>
        <p:txBody>
          <a:bodyPr wrap="none" rtlCol="0">
            <a:spAutoFit/>
          </a:bodyPr>
          <a:lstStyle/>
          <a:p>
            <a:r>
              <a:rPr lang="it-IT" sz="2200" dirty="0">
                <a:solidFill>
                  <a:schemeClr val="accent1"/>
                </a:solidFill>
              </a:rPr>
              <a:t>PAC</a:t>
            </a:r>
          </a:p>
        </p:txBody>
      </p:sp>
      <p:pic>
        <p:nvPicPr>
          <p:cNvPr id="12" name="Segnaposto contenuto 7" descr="Tempio greco contorno">
            <a:extLst>
              <a:ext uri="{FF2B5EF4-FFF2-40B4-BE49-F238E27FC236}">
                <a16:creationId xmlns:a16="http://schemas.microsoft.com/office/drawing/2014/main" id="{189D4583-573E-BA6F-8E2E-F7D15E6DF5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8163" y="59019"/>
            <a:ext cx="1805189" cy="1805189"/>
          </a:xfrm>
          <a:prstGeom prst="rect">
            <a:avLst/>
          </a:prstGeom>
        </p:spPr>
      </p:pic>
      <p:sp>
        <p:nvSpPr>
          <p:cNvPr id="13" name="CasellaDiTesto 12">
            <a:extLst>
              <a:ext uri="{FF2B5EF4-FFF2-40B4-BE49-F238E27FC236}">
                <a16:creationId xmlns:a16="http://schemas.microsoft.com/office/drawing/2014/main" id="{7F200765-7427-A05E-8FA5-3EA2F6721405}"/>
              </a:ext>
            </a:extLst>
          </p:cNvPr>
          <p:cNvSpPr txBox="1"/>
          <p:nvPr/>
        </p:nvSpPr>
        <p:spPr>
          <a:xfrm>
            <a:off x="10348330" y="1646476"/>
            <a:ext cx="591893" cy="430887"/>
          </a:xfrm>
          <a:prstGeom prst="rect">
            <a:avLst/>
          </a:prstGeom>
          <a:noFill/>
        </p:spPr>
        <p:txBody>
          <a:bodyPr wrap="none" rtlCol="0">
            <a:spAutoFit/>
          </a:bodyPr>
          <a:lstStyle/>
          <a:p>
            <a:r>
              <a:rPr lang="it-IT" sz="2200" dirty="0">
                <a:solidFill>
                  <a:srgbClr val="0070C0"/>
                </a:solidFill>
              </a:rPr>
              <a:t>PAL</a:t>
            </a:r>
          </a:p>
        </p:txBody>
      </p:sp>
      <p:sp>
        <p:nvSpPr>
          <p:cNvPr id="15" name="Segno di moltiplicazione 14">
            <a:extLst>
              <a:ext uri="{FF2B5EF4-FFF2-40B4-BE49-F238E27FC236}">
                <a16:creationId xmlns:a16="http://schemas.microsoft.com/office/drawing/2014/main" id="{4E6FE86A-0CC2-A2D4-BE6B-2A53E7EFD2CE}"/>
              </a:ext>
            </a:extLst>
          </p:cNvPr>
          <p:cNvSpPr/>
          <p:nvPr/>
        </p:nvSpPr>
        <p:spPr>
          <a:xfrm>
            <a:off x="9619484" y="90420"/>
            <a:ext cx="2102547" cy="2106592"/>
          </a:xfrm>
          <a:prstGeom prst="mathMultiply">
            <a:avLst>
              <a:gd name="adj1" fmla="val 64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4505A5C3-88DF-7590-9546-1ED4F2E559CB}"/>
              </a:ext>
            </a:extLst>
          </p:cNvPr>
          <p:cNvSpPr/>
          <p:nvPr/>
        </p:nvSpPr>
        <p:spPr>
          <a:xfrm rot="15583377">
            <a:off x="4535378" y="-45144"/>
            <a:ext cx="768337" cy="3370929"/>
          </a:xfrm>
          <a:prstGeom prst="down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dirty="0">
                <a:solidFill>
                  <a:schemeClr val="accent1"/>
                </a:solidFill>
              </a:rPr>
              <a:t>Parere lettera f)</a:t>
            </a:r>
          </a:p>
        </p:txBody>
      </p:sp>
      <p:cxnSp>
        <p:nvCxnSpPr>
          <p:cNvPr id="20" name="Connettore diritto 19">
            <a:extLst>
              <a:ext uri="{FF2B5EF4-FFF2-40B4-BE49-F238E27FC236}">
                <a16:creationId xmlns:a16="http://schemas.microsoft.com/office/drawing/2014/main" id="{E2F35B83-767B-A3DE-58DF-F110F51DE6D2}"/>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object 8">
            <a:extLst>
              <a:ext uri="{FF2B5EF4-FFF2-40B4-BE49-F238E27FC236}">
                <a16:creationId xmlns:a16="http://schemas.microsoft.com/office/drawing/2014/main" id="{4F73547C-4F14-A6C5-A854-BBA9A680A92C}"/>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A chi sono rivolti i pareri</a:t>
            </a:r>
            <a:endParaRPr lang="it-IT" spc="-20" dirty="0"/>
          </a:p>
        </p:txBody>
      </p:sp>
      <p:pic>
        <p:nvPicPr>
          <p:cNvPr id="22" name="Immagine 21">
            <a:extLst>
              <a:ext uri="{FF2B5EF4-FFF2-40B4-BE49-F238E27FC236}">
                <a16:creationId xmlns:a16="http://schemas.microsoft.com/office/drawing/2014/main" id="{FB0377E9-5A08-0D89-1800-B9FBA2C7FDA9}"/>
              </a:ext>
            </a:extLst>
          </p:cNvPr>
          <p:cNvPicPr>
            <a:picLocks noChangeAspect="1"/>
          </p:cNvPicPr>
          <p:nvPr/>
        </p:nvPicPr>
        <p:blipFill>
          <a:blip r:embed="rId6">
            <a:duotone>
              <a:schemeClr val="accent1">
                <a:shade val="45000"/>
                <a:satMod val="135000"/>
              </a:schemeClr>
              <a:prstClr val="white"/>
            </a:duotone>
          </a:blip>
          <a:stretch>
            <a:fillRect/>
          </a:stretch>
        </p:blipFill>
        <p:spPr>
          <a:xfrm>
            <a:off x="9873844" y="3304805"/>
            <a:ext cx="1540867" cy="1540867"/>
          </a:xfrm>
          <a:prstGeom prst="rect">
            <a:avLst/>
          </a:prstGeom>
        </p:spPr>
      </p:pic>
      <p:sp>
        <p:nvSpPr>
          <p:cNvPr id="23" name="CasellaDiTesto 22">
            <a:extLst>
              <a:ext uri="{FF2B5EF4-FFF2-40B4-BE49-F238E27FC236}">
                <a16:creationId xmlns:a16="http://schemas.microsoft.com/office/drawing/2014/main" id="{AEA407AB-453C-F0EB-32CE-5B33CFF4E442}"/>
              </a:ext>
            </a:extLst>
          </p:cNvPr>
          <p:cNvSpPr txBox="1"/>
          <p:nvPr/>
        </p:nvSpPr>
        <p:spPr>
          <a:xfrm>
            <a:off x="10058315" y="4815231"/>
            <a:ext cx="1171924" cy="430887"/>
          </a:xfrm>
          <a:prstGeom prst="rect">
            <a:avLst/>
          </a:prstGeom>
          <a:noFill/>
        </p:spPr>
        <p:txBody>
          <a:bodyPr wrap="none" rtlCol="0">
            <a:spAutoFit/>
          </a:bodyPr>
          <a:lstStyle/>
          <a:p>
            <a:r>
              <a:rPr lang="it-IT" sz="2200" dirty="0">
                <a:solidFill>
                  <a:srgbClr val="0070C0"/>
                </a:solidFill>
              </a:rPr>
              <a:t>Fornitori</a:t>
            </a:r>
          </a:p>
        </p:txBody>
      </p:sp>
      <p:sp>
        <p:nvSpPr>
          <p:cNvPr id="24" name="Segno di moltiplicazione 23">
            <a:extLst>
              <a:ext uri="{FF2B5EF4-FFF2-40B4-BE49-F238E27FC236}">
                <a16:creationId xmlns:a16="http://schemas.microsoft.com/office/drawing/2014/main" id="{2475FD8C-6304-0376-CB09-76308D32A755}"/>
              </a:ext>
            </a:extLst>
          </p:cNvPr>
          <p:cNvSpPr/>
          <p:nvPr/>
        </p:nvSpPr>
        <p:spPr>
          <a:xfrm>
            <a:off x="9619484" y="3185159"/>
            <a:ext cx="2102547" cy="2106592"/>
          </a:xfrm>
          <a:prstGeom prst="mathMultiply">
            <a:avLst>
              <a:gd name="adj1" fmla="val 64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a:extLst>
              <a:ext uri="{FF2B5EF4-FFF2-40B4-BE49-F238E27FC236}">
                <a16:creationId xmlns:a16="http://schemas.microsoft.com/office/drawing/2014/main" id="{12D8177B-AE33-B396-2FDB-C244CD96C4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378" y="5259756"/>
            <a:ext cx="4969619" cy="676275"/>
          </a:xfrm>
          <a:prstGeom prst="rect">
            <a:avLst/>
          </a:prstGeom>
          <a:noFill/>
          <a:extLst>
            <a:ext uri="{909E8E84-426E-40DD-AFC4-6F175D3DCCD1}">
              <a14:hiddenFill xmlns:a14="http://schemas.microsoft.com/office/drawing/2010/main">
                <a:solidFill>
                  <a:srgbClr val="FFFFFF"/>
                </a:solidFill>
              </a14:hiddenFill>
            </a:ext>
          </a:extLst>
        </p:spPr>
      </p:pic>
      <p:pic>
        <p:nvPicPr>
          <p:cNvPr id="3" name="Elemento grafico 2" descr="Carrello della spesa con riempimento a tinta unita">
            <a:extLst>
              <a:ext uri="{FF2B5EF4-FFF2-40B4-BE49-F238E27FC236}">
                <a16:creationId xmlns:a16="http://schemas.microsoft.com/office/drawing/2014/main" id="{C5636A09-34CA-C667-45BA-0EAF14B92A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1532" y="4827155"/>
            <a:ext cx="1018756" cy="1018756"/>
          </a:xfrm>
          <a:prstGeom prst="rect">
            <a:avLst/>
          </a:prstGeom>
        </p:spPr>
      </p:pic>
      <p:pic>
        <p:nvPicPr>
          <p:cNvPr id="4" name="Elemento grafico 3" descr="Tempio greco contorno">
            <a:extLst>
              <a:ext uri="{FF2B5EF4-FFF2-40B4-BE49-F238E27FC236}">
                <a16:creationId xmlns:a16="http://schemas.microsoft.com/office/drawing/2014/main" id="{427D7C79-1237-948D-EA99-7B702005BA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91678" y="4225946"/>
            <a:ext cx="1413224" cy="1413224"/>
          </a:xfrm>
          <a:prstGeom prst="rect">
            <a:avLst/>
          </a:prstGeom>
        </p:spPr>
      </p:pic>
      <p:sp>
        <p:nvSpPr>
          <p:cNvPr id="5" name="CasellaDiTesto 4">
            <a:extLst>
              <a:ext uri="{FF2B5EF4-FFF2-40B4-BE49-F238E27FC236}">
                <a16:creationId xmlns:a16="http://schemas.microsoft.com/office/drawing/2014/main" id="{4BDE6558-7EED-6BC4-DC6B-A66DBA686EFB}"/>
              </a:ext>
            </a:extLst>
          </p:cNvPr>
          <p:cNvSpPr txBox="1"/>
          <p:nvPr/>
        </p:nvSpPr>
        <p:spPr>
          <a:xfrm>
            <a:off x="6199525" y="5628497"/>
            <a:ext cx="2484013" cy="430887"/>
          </a:xfrm>
          <a:prstGeom prst="rect">
            <a:avLst/>
          </a:prstGeom>
          <a:noFill/>
        </p:spPr>
        <p:txBody>
          <a:bodyPr wrap="none" rtlCol="0">
            <a:spAutoFit/>
          </a:bodyPr>
          <a:lstStyle/>
          <a:p>
            <a:r>
              <a:rPr lang="it-IT" sz="2200" dirty="0">
                <a:solidFill>
                  <a:schemeClr val="accent1"/>
                </a:solidFill>
              </a:rPr>
              <a:t>Soggetti aggregatori</a:t>
            </a:r>
          </a:p>
        </p:txBody>
      </p:sp>
      <p:sp>
        <p:nvSpPr>
          <p:cNvPr id="19" name="Freccia in giù 18">
            <a:extLst>
              <a:ext uri="{FF2B5EF4-FFF2-40B4-BE49-F238E27FC236}">
                <a16:creationId xmlns:a16="http://schemas.microsoft.com/office/drawing/2014/main" id="{F4AADA28-EBBD-55AE-BB69-3202D7F41482}"/>
              </a:ext>
            </a:extLst>
          </p:cNvPr>
          <p:cNvSpPr/>
          <p:nvPr/>
        </p:nvSpPr>
        <p:spPr>
          <a:xfrm>
            <a:off x="1708631" y="3214136"/>
            <a:ext cx="768337" cy="1948617"/>
          </a:xfrm>
          <a:prstGeom prst="down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dirty="0">
                <a:solidFill>
                  <a:schemeClr val="accent1"/>
                </a:solidFill>
              </a:rPr>
              <a:t>Tutti i pareri</a:t>
            </a:r>
          </a:p>
        </p:txBody>
      </p:sp>
      <p:pic>
        <p:nvPicPr>
          <p:cNvPr id="1026" name="Picture 2" descr="Pubblica Amministrazione: obbligo di rilevazione e correzione vulnerabilità  - BLS CONSULTING - Blog">
            <a:extLst>
              <a:ext uri="{FF2B5EF4-FFF2-40B4-BE49-F238E27FC236}">
                <a16:creationId xmlns:a16="http://schemas.microsoft.com/office/drawing/2014/main" id="{08F691AF-C340-322C-F2D7-CE3F428975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81" y="1742905"/>
            <a:ext cx="3143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18" name="Freccia in giù 17">
            <a:extLst>
              <a:ext uri="{FF2B5EF4-FFF2-40B4-BE49-F238E27FC236}">
                <a16:creationId xmlns:a16="http://schemas.microsoft.com/office/drawing/2014/main" id="{7158D141-0980-1005-A468-EAA8DC028B81}"/>
              </a:ext>
            </a:extLst>
          </p:cNvPr>
          <p:cNvSpPr/>
          <p:nvPr/>
        </p:nvSpPr>
        <p:spPr>
          <a:xfrm rot="16681257">
            <a:off x="4360270" y="1916102"/>
            <a:ext cx="768337" cy="3121845"/>
          </a:xfrm>
          <a:prstGeom prst="down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dirty="0">
                <a:solidFill>
                  <a:schemeClr val="accent1"/>
                </a:solidFill>
              </a:rPr>
              <a:t>Parere lettera g)</a:t>
            </a:r>
          </a:p>
        </p:txBody>
      </p:sp>
    </p:spTree>
    <p:extLst>
      <p:ext uri="{BB962C8B-B14F-4D97-AF65-F5344CB8AC3E}">
        <p14:creationId xmlns:p14="http://schemas.microsoft.com/office/powerpoint/2010/main" val="126516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d angolo ripiegato 1">
            <a:extLst>
              <a:ext uri="{FF2B5EF4-FFF2-40B4-BE49-F238E27FC236}">
                <a16:creationId xmlns:a16="http://schemas.microsoft.com/office/drawing/2014/main" id="{31A7C053-9CD0-6753-A9BB-40399F9054CF}"/>
              </a:ext>
            </a:extLst>
          </p:cNvPr>
          <p:cNvSpPr/>
          <p:nvPr/>
        </p:nvSpPr>
        <p:spPr>
          <a:xfrm>
            <a:off x="244549" y="891363"/>
            <a:ext cx="2913321" cy="506287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diritto 4">
            <a:extLst>
              <a:ext uri="{FF2B5EF4-FFF2-40B4-BE49-F238E27FC236}">
                <a16:creationId xmlns:a16="http://schemas.microsoft.com/office/drawing/2014/main" id="{C2F341C2-C065-BB89-E731-863C132723BE}"/>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ject 8">
            <a:extLst>
              <a:ext uri="{FF2B5EF4-FFF2-40B4-BE49-F238E27FC236}">
                <a16:creationId xmlns:a16="http://schemas.microsoft.com/office/drawing/2014/main" id="{737B8ED7-05AD-05F3-1302-18B1259845BD}"/>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La struttura del documento «parere»</a:t>
            </a:r>
          </a:p>
        </p:txBody>
      </p:sp>
      <p:sp>
        <p:nvSpPr>
          <p:cNvPr id="8" name="CasellaDiTesto 7">
            <a:extLst>
              <a:ext uri="{FF2B5EF4-FFF2-40B4-BE49-F238E27FC236}">
                <a16:creationId xmlns:a16="http://schemas.microsoft.com/office/drawing/2014/main" id="{30CD0C10-4479-F2A8-BCF6-E3E8FA0E6FE9}"/>
              </a:ext>
            </a:extLst>
          </p:cNvPr>
          <p:cNvSpPr txBox="1"/>
          <p:nvPr/>
        </p:nvSpPr>
        <p:spPr>
          <a:xfrm>
            <a:off x="404708" y="1162783"/>
            <a:ext cx="2504019" cy="4093428"/>
          </a:xfrm>
          <a:prstGeom prst="rect">
            <a:avLst/>
          </a:prstGeom>
          <a:noFill/>
        </p:spPr>
        <p:txBody>
          <a:bodyPr wrap="none" rtlCol="0">
            <a:spAutoFit/>
          </a:bodyPr>
          <a:lstStyle/>
          <a:p>
            <a:r>
              <a:rPr lang="it-IT" sz="2000" dirty="0">
                <a:solidFill>
                  <a:schemeClr val="bg1"/>
                </a:solidFill>
              </a:rPr>
              <a:t>Parere AgID n. x/202x</a:t>
            </a:r>
          </a:p>
          <a:p>
            <a:endParaRPr lang="it-IT" sz="2000" dirty="0">
              <a:solidFill>
                <a:schemeClr val="bg1"/>
              </a:solidFill>
            </a:endParaRPr>
          </a:p>
          <a:p>
            <a:pPr algn="ctr"/>
            <a:r>
              <a:rPr lang="it-IT" sz="2000" b="1" u="sng" dirty="0">
                <a:solidFill>
                  <a:schemeClr val="bg1"/>
                </a:solidFill>
              </a:rPr>
              <a:t>PREMESSO</a:t>
            </a:r>
          </a:p>
          <a:p>
            <a:pPr algn="ctr"/>
            <a:endParaRPr lang="it-IT" sz="2000" dirty="0">
              <a:solidFill>
                <a:schemeClr val="bg1"/>
              </a:solidFill>
            </a:endParaRPr>
          </a:p>
          <a:p>
            <a:pPr algn="ctr"/>
            <a:endParaRPr lang="it-IT" sz="2000" dirty="0">
              <a:solidFill>
                <a:schemeClr val="bg1"/>
              </a:solidFill>
            </a:endParaRPr>
          </a:p>
          <a:p>
            <a:pPr algn="ctr"/>
            <a:endParaRPr lang="it-IT" sz="2000" dirty="0">
              <a:solidFill>
                <a:schemeClr val="bg1"/>
              </a:solidFill>
            </a:endParaRPr>
          </a:p>
          <a:p>
            <a:pPr algn="ctr"/>
            <a:r>
              <a:rPr lang="it-IT" sz="2000" b="1" u="sng" dirty="0">
                <a:solidFill>
                  <a:schemeClr val="bg1"/>
                </a:solidFill>
              </a:rPr>
              <a:t>CONSIDERATO</a:t>
            </a:r>
          </a:p>
          <a:p>
            <a:pPr algn="ctr"/>
            <a:endParaRPr lang="it-IT" sz="2000" dirty="0">
              <a:solidFill>
                <a:schemeClr val="bg1"/>
              </a:solidFill>
            </a:endParaRPr>
          </a:p>
          <a:p>
            <a:pPr algn="ctr"/>
            <a:endParaRPr lang="it-IT" sz="2000" dirty="0">
              <a:solidFill>
                <a:schemeClr val="bg1"/>
              </a:solidFill>
            </a:endParaRPr>
          </a:p>
          <a:p>
            <a:pPr algn="ctr"/>
            <a:endParaRPr lang="it-IT" sz="2000" dirty="0">
              <a:solidFill>
                <a:schemeClr val="bg1"/>
              </a:solidFill>
            </a:endParaRPr>
          </a:p>
          <a:p>
            <a:pPr algn="ctr"/>
            <a:r>
              <a:rPr lang="it-IT" sz="2000" b="1" u="sng" dirty="0">
                <a:solidFill>
                  <a:schemeClr val="bg1"/>
                </a:solidFill>
              </a:rPr>
              <a:t>DISPOSITIVO (o PQM)</a:t>
            </a:r>
          </a:p>
          <a:p>
            <a:pPr algn="ctr"/>
            <a:endParaRPr lang="it-IT" sz="2000" dirty="0">
              <a:solidFill>
                <a:schemeClr val="bg1"/>
              </a:solidFill>
            </a:endParaRPr>
          </a:p>
          <a:p>
            <a:pPr algn="ctr"/>
            <a:r>
              <a:rPr lang="it-IT" sz="2000" dirty="0">
                <a:solidFill>
                  <a:schemeClr val="bg1"/>
                </a:solidFill>
              </a:rPr>
              <a:t>… condizioni</a:t>
            </a:r>
          </a:p>
        </p:txBody>
      </p:sp>
      <p:sp>
        <p:nvSpPr>
          <p:cNvPr id="9" name="CasellaDiTesto 8">
            <a:extLst>
              <a:ext uri="{FF2B5EF4-FFF2-40B4-BE49-F238E27FC236}">
                <a16:creationId xmlns:a16="http://schemas.microsoft.com/office/drawing/2014/main" id="{92BE2C6A-3BAD-4754-CBA7-640654218F09}"/>
              </a:ext>
            </a:extLst>
          </p:cNvPr>
          <p:cNvSpPr txBox="1"/>
          <p:nvPr/>
        </p:nvSpPr>
        <p:spPr>
          <a:xfrm>
            <a:off x="5301205" y="2301762"/>
            <a:ext cx="5995487" cy="769441"/>
          </a:xfrm>
          <a:prstGeom prst="rect">
            <a:avLst/>
          </a:prstGeom>
          <a:noFill/>
        </p:spPr>
        <p:txBody>
          <a:bodyPr wrap="none" rtlCol="0">
            <a:spAutoFit/>
          </a:bodyPr>
          <a:lstStyle/>
          <a:p>
            <a:r>
              <a:rPr lang="it-IT" sz="2200" dirty="0">
                <a:solidFill>
                  <a:schemeClr val="accent1"/>
                </a:solidFill>
              </a:rPr>
              <a:t>Breve descrizione dell’iniziativa oggetto del parere </a:t>
            </a:r>
          </a:p>
          <a:p>
            <a:r>
              <a:rPr lang="it-IT" sz="2200" dirty="0">
                <a:solidFill>
                  <a:schemeClr val="accent1"/>
                </a:solidFill>
              </a:rPr>
              <a:t>(sintesi informazioni fornite dal richiedente)</a:t>
            </a:r>
          </a:p>
        </p:txBody>
      </p:sp>
      <p:sp>
        <p:nvSpPr>
          <p:cNvPr id="10" name="Freccia a destra 9">
            <a:extLst>
              <a:ext uri="{FF2B5EF4-FFF2-40B4-BE49-F238E27FC236}">
                <a16:creationId xmlns:a16="http://schemas.microsoft.com/office/drawing/2014/main" id="{AA92B329-DB91-0011-A1EF-2C3A76F14C58}"/>
              </a:ext>
            </a:extLst>
          </p:cNvPr>
          <p:cNvSpPr/>
          <p:nvPr/>
        </p:nvSpPr>
        <p:spPr>
          <a:xfrm>
            <a:off x="2419843" y="2395512"/>
            <a:ext cx="2730891" cy="509286"/>
          </a:xfrm>
          <a:prstGeom prst="rightArrow">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523F0A8A-60FA-FA38-BC7C-AB2AAE2A61A6}"/>
              </a:ext>
            </a:extLst>
          </p:cNvPr>
          <p:cNvSpPr/>
          <p:nvPr/>
        </p:nvSpPr>
        <p:spPr>
          <a:xfrm>
            <a:off x="2419843" y="3564077"/>
            <a:ext cx="2730891" cy="509286"/>
          </a:xfrm>
          <a:prstGeom prst="rightArrow">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BAC8C2B2-0C0E-56FE-5971-B318B730B7EA}"/>
              </a:ext>
            </a:extLst>
          </p:cNvPr>
          <p:cNvSpPr txBox="1"/>
          <p:nvPr/>
        </p:nvSpPr>
        <p:spPr>
          <a:xfrm>
            <a:off x="5301205" y="3186587"/>
            <a:ext cx="6825266" cy="1446550"/>
          </a:xfrm>
          <a:prstGeom prst="rect">
            <a:avLst/>
          </a:prstGeom>
          <a:noFill/>
        </p:spPr>
        <p:txBody>
          <a:bodyPr wrap="none" rtlCol="0">
            <a:spAutoFit/>
          </a:bodyPr>
          <a:lstStyle/>
          <a:p>
            <a:r>
              <a:rPr lang="it-IT" sz="2200" dirty="0">
                <a:solidFill>
                  <a:schemeClr val="accent1"/>
                </a:solidFill>
              </a:rPr>
              <a:t>Coerenza con le indicazioni del piano triennale</a:t>
            </a:r>
          </a:p>
          <a:p>
            <a:r>
              <a:rPr lang="it-IT" sz="2200" dirty="0">
                <a:solidFill>
                  <a:schemeClr val="accent1"/>
                </a:solidFill>
              </a:rPr>
              <a:t>Congruità tecnica</a:t>
            </a:r>
          </a:p>
          <a:p>
            <a:r>
              <a:rPr lang="it-IT" sz="2200" dirty="0">
                <a:solidFill>
                  <a:schemeClr val="accent1"/>
                </a:solidFill>
              </a:rPr>
              <a:t>Congruità economica</a:t>
            </a:r>
          </a:p>
          <a:p>
            <a:r>
              <a:rPr lang="it-IT" sz="2200" dirty="0">
                <a:solidFill>
                  <a:schemeClr val="accent1"/>
                </a:solidFill>
              </a:rPr>
              <a:t>Indicazioni sui livelli di servizio e sulle clausole contrattuali</a:t>
            </a:r>
          </a:p>
        </p:txBody>
      </p:sp>
      <p:sp>
        <p:nvSpPr>
          <p:cNvPr id="15" name="CasellaDiTesto 14">
            <a:extLst>
              <a:ext uri="{FF2B5EF4-FFF2-40B4-BE49-F238E27FC236}">
                <a16:creationId xmlns:a16="http://schemas.microsoft.com/office/drawing/2014/main" id="{631DF796-CB63-B7E1-4397-4A4F94A33C84}"/>
              </a:ext>
            </a:extLst>
          </p:cNvPr>
          <p:cNvSpPr txBox="1"/>
          <p:nvPr/>
        </p:nvSpPr>
        <p:spPr>
          <a:xfrm>
            <a:off x="5269420" y="801384"/>
            <a:ext cx="4534703" cy="1446550"/>
          </a:xfrm>
          <a:prstGeom prst="rect">
            <a:avLst/>
          </a:prstGeom>
          <a:noFill/>
        </p:spPr>
        <p:txBody>
          <a:bodyPr wrap="none" rtlCol="0">
            <a:spAutoFit/>
          </a:bodyPr>
          <a:lstStyle/>
          <a:p>
            <a:r>
              <a:rPr lang="it-IT" sz="2200" dirty="0">
                <a:solidFill>
                  <a:schemeClr val="accent1"/>
                </a:solidFill>
              </a:rPr>
              <a:t>AgID può rendere pareri:</a:t>
            </a:r>
          </a:p>
          <a:p>
            <a:pPr marL="342900" indent="-342900">
              <a:buFont typeface="Arial" panose="020B0604020202020204" pitchFamily="34" charset="0"/>
              <a:buChar char="•"/>
            </a:pPr>
            <a:r>
              <a:rPr lang="it-IT" sz="2200" b="1" u="sng" dirty="0">
                <a:solidFill>
                  <a:schemeClr val="accent1"/>
                </a:solidFill>
              </a:rPr>
              <a:t>favorevoli</a:t>
            </a:r>
            <a:r>
              <a:rPr lang="it-IT" sz="2200" dirty="0">
                <a:solidFill>
                  <a:schemeClr val="accent1"/>
                </a:solidFill>
              </a:rPr>
              <a:t>, favorevoli condizionati, </a:t>
            </a:r>
          </a:p>
          <a:p>
            <a:pPr marL="342900" indent="-342900">
              <a:buFont typeface="Arial" panose="020B0604020202020204" pitchFamily="34" charset="0"/>
              <a:buChar char="•"/>
            </a:pPr>
            <a:r>
              <a:rPr lang="it-IT" sz="2200" b="1" u="sng" dirty="0">
                <a:solidFill>
                  <a:schemeClr val="accent1"/>
                </a:solidFill>
              </a:rPr>
              <a:t>negativi</a:t>
            </a:r>
            <a:r>
              <a:rPr lang="it-IT" sz="2200" dirty="0">
                <a:solidFill>
                  <a:schemeClr val="accent1"/>
                </a:solidFill>
              </a:rPr>
              <a:t>, </a:t>
            </a:r>
          </a:p>
          <a:p>
            <a:pPr marL="342900" indent="-342900">
              <a:buFont typeface="Arial" panose="020B0604020202020204" pitchFamily="34" charset="0"/>
              <a:buChar char="•"/>
            </a:pPr>
            <a:r>
              <a:rPr lang="it-IT" sz="2200" b="1" u="sng" dirty="0">
                <a:solidFill>
                  <a:schemeClr val="accent1"/>
                </a:solidFill>
              </a:rPr>
              <a:t>sospensivi</a:t>
            </a:r>
            <a:r>
              <a:rPr lang="it-IT" sz="2200" dirty="0">
                <a:solidFill>
                  <a:schemeClr val="accent1"/>
                </a:solidFill>
              </a:rPr>
              <a:t>.</a:t>
            </a:r>
          </a:p>
        </p:txBody>
      </p:sp>
      <p:sp>
        <p:nvSpPr>
          <p:cNvPr id="16" name="Freccia a destra 15">
            <a:extLst>
              <a:ext uri="{FF2B5EF4-FFF2-40B4-BE49-F238E27FC236}">
                <a16:creationId xmlns:a16="http://schemas.microsoft.com/office/drawing/2014/main" id="{4F52B69B-F62D-B9C3-4220-5D19A5DFDFC1}"/>
              </a:ext>
            </a:extLst>
          </p:cNvPr>
          <p:cNvSpPr/>
          <p:nvPr/>
        </p:nvSpPr>
        <p:spPr>
          <a:xfrm>
            <a:off x="2419843" y="4771385"/>
            <a:ext cx="2730891" cy="509286"/>
          </a:xfrm>
          <a:prstGeom prst="rightArrow">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95293AF8-0256-62E7-C358-15FA9E452592}"/>
              </a:ext>
            </a:extLst>
          </p:cNvPr>
          <p:cNvSpPr txBox="1"/>
          <p:nvPr/>
        </p:nvSpPr>
        <p:spPr>
          <a:xfrm>
            <a:off x="5269421" y="4686965"/>
            <a:ext cx="6825266" cy="769441"/>
          </a:xfrm>
          <a:prstGeom prst="rect">
            <a:avLst/>
          </a:prstGeom>
          <a:noFill/>
        </p:spPr>
        <p:txBody>
          <a:bodyPr wrap="square" rtlCol="0">
            <a:spAutoFit/>
          </a:bodyPr>
          <a:lstStyle/>
          <a:p>
            <a:r>
              <a:rPr lang="it-IT" sz="2200" dirty="0">
                <a:solidFill>
                  <a:schemeClr val="accent1"/>
                </a:solidFill>
              </a:rPr>
              <a:t>Condizioni che AgID pone all’amministrazione richiedente perché il parere possa essere considerato favorevole </a:t>
            </a:r>
          </a:p>
        </p:txBody>
      </p:sp>
    </p:spTree>
    <p:extLst>
      <p:ext uri="{BB962C8B-B14F-4D97-AF65-F5344CB8AC3E}">
        <p14:creationId xmlns:p14="http://schemas.microsoft.com/office/powerpoint/2010/main" val="1154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cona Di Vettore Di Esclamazione, Segno Importante, Fumetto D'avvertimento  Di Logo Di Attenzione, Illustrazione Rossa Del Segno C Illustrazione  Vettoriale - Illustrazione di esclamazione, errore: 143532468">
            <a:extLst>
              <a:ext uri="{FF2B5EF4-FFF2-40B4-BE49-F238E27FC236}">
                <a16:creationId xmlns:a16="http://schemas.microsoft.com/office/drawing/2014/main" id="{D305404A-7948-0C67-B0E8-9EA3F698C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197" y="613347"/>
            <a:ext cx="3107803" cy="3165676"/>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a:extLst>
              <a:ext uri="{FF2B5EF4-FFF2-40B4-BE49-F238E27FC236}">
                <a16:creationId xmlns:a16="http://schemas.microsoft.com/office/drawing/2014/main" id="{04ABB03E-3F63-6B11-F869-34AE2060854C}"/>
              </a:ext>
            </a:extLst>
          </p:cNvPr>
          <p:cNvSpPr/>
          <p:nvPr/>
        </p:nvSpPr>
        <p:spPr>
          <a:xfrm>
            <a:off x="221848" y="1012954"/>
            <a:ext cx="11748303" cy="4832092"/>
          </a:xfrm>
          <a:prstGeom prst="rect">
            <a:avLst/>
          </a:prstGeom>
        </p:spPr>
        <p:txBody>
          <a:bodyPr wrap="square">
            <a:spAutoFit/>
          </a:bodyPr>
          <a:lstStyle/>
          <a:p>
            <a:pPr fontAlgn="auto">
              <a:spcBef>
                <a:spcPts val="0"/>
              </a:spcBef>
              <a:spcAft>
                <a:spcPts val="0"/>
              </a:spcAft>
              <a:defRPr/>
            </a:pPr>
            <a:r>
              <a:rPr lang="it-IT" sz="2200" dirty="0">
                <a:solidFill>
                  <a:schemeClr val="accent1"/>
                </a:solidFill>
                <a:latin typeface="+mn-lt"/>
                <a:cs typeface="+mn-cs"/>
              </a:rPr>
              <a:t>I pareri sono uno strumento </a:t>
            </a:r>
            <a:r>
              <a:rPr lang="it-IT" sz="2200" b="1" u="sng" dirty="0">
                <a:solidFill>
                  <a:schemeClr val="accent1"/>
                </a:solidFill>
                <a:latin typeface="+mn-lt"/>
                <a:cs typeface="+mn-cs"/>
              </a:rPr>
              <a:t>importantissimo</a:t>
            </a:r>
            <a:r>
              <a:rPr lang="it-IT" sz="2200" dirty="0">
                <a:solidFill>
                  <a:schemeClr val="accent1"/>
                </a:solidFill>
                <a:latin typeface="+mn-lt"/>
                <a:cs typeface="+mn-cs"/>
              </a:rPr>
              <a:t> per </a:t>
            </a:r>
            <a:r>
              <a:rPr lang="it-IT" sz="2200" dirty="0" err="1">
                <a:solidFill>
                  <a:schemeClr val="accent1"/>
                </a:solidFill>
                <a:latin typeface="+mn-lt"/>
                <a:cs typeface="+mn-cs"/>
              </a:rPr>
              <a:t>AgID</a:t>
            </a:r>
            <a:r>
              <a:rPr lang="it-IT" sz="2200" dirty="0">
                <a:solidFill>
                  <a:schemeClr val="accent1"/>
                </a:solidFill>
                <a:latin typeface="+mn-lt"/>
                <a:cs typeface="+mn-cs"/>
              </a:rPr>
              <a:t>. Essi consentono:</a:t>
            </a:r>
          </a:p>
          <a:p>
            <a:pPr fontAlgn="auto">
              <a:spcBef>
                <a:spcPts val="0"/>
              </a:spcBef>
              <a:spcAft>
                <a:spcPts val="0"/>
              </a:spcAft>
              <a:defRPr/>
            </a:pPr>
            <a:endParaRPr lang="it-IT" sz="2200"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it-IT" sz="2200" dirty="0">
                <a:solidFill>
                  <a:schemeClr val="accent1"/>
                </a:solidFill>
                <a:latin typeface="+mn-lt"/>
                <a:cs typeface="+mn-cs"/>
              </a:rPr>
              <a:t>una </a:t>
            </a:r>
            <a:r>
              <a:rPr lang="it-IT" sz="2200" b="1" u="sng" dirty="0">
                <a:solidFill>
                  <a:schemeClr val="accent1"/>
                </a:solidFill>
                <a:latin typeface="+mn-lt"/>
                <a:cs typeface="+mn-cs"/>
              </a:rPr>
              <a:t>visibilità privilegiata</a:t>
            </a:r>
            <a:r>
              <a:rPr lang="it-IT" sz="2200" u="sng" dirty="0">
                <a:solidFill>
                  <a:schemeClr val="accent1"/>
                </a:solidFill>
                <a:latin typeface="+mn-lt"/>
                <a:cs typeface="+mn-cs"/>
              </a:rPr>
              <a:t> </a:t>
            </a:r>
            <a:r>
              <a:rPr lang="it-IT" sz="2200" dirty="0">
                <a:solidFill>
                  <a:schemeClr val="accent1"/>
                </a:solidFill>
                <a:latin typeface="+mn-lt"/>
                <a:cs typeface="+mn-cs"/>
              </a:rPr>
              <a:t>sulle iniziative ICT delle PA;</a:t>
            </a:r>
          </a:p>
          <a:p>
            <a:pPr marL="285750" indent="-285750" fontAlgn="auto">
              <a:spcBef>
                <a:spcPts val="0"/>
              </a:spcBef>
              <a:spcAft>
                <a:spcPts val="0"/>
              </a:spcAft>
              <a:buFont typeface="Arial" panose="020B0604020202020204" pitchFamily="34" charset="0"/>
              <a:buChar char="•"/>
              <a:defRPr/>
            </a:pPr>
            <a:endParaRPr lang="it-IT" sz="2200"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it-IT" sz="2200" dirty="0">
                <a:solidFill>
                  <a:schemeClr val="accent1"/>
                </a:solidFill>
              </a:rPr>
              <a:t>di</a:t>
            </a:r>
            <a:r>
              <a:rPr lang="it-IT" sz="2200" dirty="0">
                <a:solidFill>
                  <a:schemeClr val="accent1"/>
                </a:solidFill>
                <a:latin typeface="+mn-lt"/>
                <a:cs typeface="+mn-cs"/>
              </a:rPr>
              <a:t> </a:t>
            </a:r>
            <a:r>
              <a:rPr lang="it-IT" sz="2200" b="1" u="sng" dirty="0">
                <a:solidFill>
                  <a:schemeClr val="accent1"/>
                </a:solidFill>
                <a:latin typeface="+mn-lt"/>
                <a:cs typeface="+mn-cs"/>
              </a:rPr>
              <a:t>orientare i progetti ICT pubblic</a:t>
            </a:r>
            <a:r>
              <a:rPr lang="it-IT" sz="2200" b="1" u="sng" dirty="0">
                <a:solidFill>
                  <a:schemeClr val="accent1"/>
                </a:solidFill>
              </a:rPr>
              <a:t>i</a:t>
            </a:r>
            <a:r>
              <a:rPr lang="it-IT" sz="2200" dirty="0">
                <a:solidFill>
                  <a:schemeClr val="accent1"/>
                </a:solidFill>
                <a:latin typeface="+mn-lt"/>
                <a:cs typeface="+mn-cs"/>
              </a:rPr>
              <a:t> verso gli obiettivi di interoperabilità,</a:t>
            </a:r>
          </a:p>
          <a:p>
            <a:pPr fontAlgn="auto">
              <a:spcBef>
                <a:spcPts val="0"/>
              </a:spcBef>
              <a:spcAft>
                <a:spcPts val="0"/>
              </a:spcAft>
              <a:defRPr/>
            </a:pPr>
            <a:r>
              <a:rPr lang="it-IT" sz="2200" dirty="0">
                <a:solidFill>
                  <a:schemeClr val="accent1"/>
                </a:solidFill>
              </a:rPr>
              <a:t>     </a:t>
            </a:r>
            <a:r>
              <a:rPr lang="it-IT" sz="2200" dirty="0">
                <a:solidFill>
                  <a:schemeClr val="accent1"/>
                </a:solidFill>
                <a:latin typeface="+mn-lt"/>
                <a:cs typeface="+mn-cs"/>
              </a:rPr>
              <a:t>cooperazione, dati aperti, riuso, sicurezza, accessibilità, passaggio al cloud, …;</a:t>
            </a:r>
          </a:p>
          <a:p>
            <a:pPr marL="285750" indent="-285750" fontAlgn="auto">
              <a:spcBef>
                <a:spcPts val="0"/>
              </a:spcBef>
              <a:spcAft>
                <a:spcPts val="0"/>
              </a:spcAft>
              <a:buFont typeface="Arial" panose="020B0604020202020204" pitchFamily="34" charset="0"/>
              <a:buChar char="•"/>
              <a:defRPr/>
            </a:pPr>
            <a:endParaRPr lang="it-IT" sz="2200"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it-IT" sz="2200" dirty="0">
                <a:solidFill>
                  <a:schemeClr val="accent1"/>
                </a:solidFill>
                <a:latin typeface="+mn-lt"/>
                <a:cs typeface="+mn-cs"/>
              </a:rPr>
              <a:t>di </a:t>
            </a:r>
            <a:r>
              <a:rPr lang="it-IT" sz="2200" b="1" u="sng" dirty="0">
                <a:solidFill>
                  <a:schemeClr val="accent1"/>
                </a:solidFill>
                <a:latin typeface="+mn-lt"/>
                <a:cs typeface="+mn-cs"/>
              </a:rPr>
              <a:t>controllare la spesa ICT</a:t>
            </a:r>
            <a:r>
              <a:rPr lang="it-IT" sz="2200" dirty="0">
                <a:solidFill>
                  <a:schemeClr val="accent1"/>
                </a:solidFill>
                <a:latin typeface="+mn-lt"/>
                <a:cs typeface="+mn-cs"/>
              </a:rPr>
              <a:t>, contenendo i costi e ottimizzando gli investimenti;</a:t>
            </a:r>
          </a:p>
          <a:p>
            <a:pPr marL="285750" indent="-285750" fontAlgn="auto">
              <a:spcBef>
                <a:spcPts val="0"/>
              </a:spcBef>
              <a:spcAft>
                <a:spcPts val="0"/>
              </a:spcAft>
              <a:buFont typeface="Arial" panose="020B0604020202020204" pitchFamily="34" charset="0"/>
              <a:buChar char="•"/>
              <a:defRPr/>
            </a:pPr>
            <a:endParaRPr lang="it-IT" sz="2200" dirty="0">
              <a:solidFill>
                <a:schemeClr val="accent1"/>
              </a:solidFill>
              <a:latin typeface="+mn-lt"/>
              <a:cs typeface="+mn-cs"/>
            </a:endParaRPr>
          </a:p>
          <a:p>
            <a:pPr marL="285750" indent="-285750" fontAlgn="auto">
              <a:spcBef>
                <a:spcPts val="0"/>
              </a:spcBef>
              <a:spcAft>
                <a:spcPts val="0"/>
              </a:spcAft>
              <a:buFont typeface="Arial" panose="020B0604020202020204" pitchFamily="34" charset="0"/>
              <a:buChar char="•"/>
              <a:defRPr/>
            </a:pPr>
            <a:r>
              <a:rPr lang="it-IT" sz="2200" dirty="0">
                <a:solidFill>
                  <a:schemeClr val="accent1"/>
                </a:solidFill>
                <a:latin typeface="+mn-lt"/>
                <a:cs typeface="+mn-cs"/>
              </a:rPr>
              <a:t>di diffondere </a:t>
            </a:r>
            <a:r>
              <a:rPr lang="it-IT" sz="2200" b="1" u="sng" dirty="0">
                <a:solidFill>
                  <a:schemeClr val="accent1"/>
                </a:solidFill>
                <a:latin typeface="+mn-lt"/>
                <a:cs typeface="+mn-cs"/>
              </a:rPr>
              <a:t>buone prassi</a:t>
            </a:r>
            <a:r>
              <a:rPr lang="it-IT" sz="2200" dirty="0">
                <a:solidFill>
                  <a:schemeClr val="accent1"/>
                </a:solidFill>
                <a:latin typeface="+mn-lt"/>
                <a:cs typeface="+mn-cs"/>
              </a:rPr>
              <a:t>, segnalare problematiche comuni, </a:t>
            </a:r>
            <a:r>
              <a:rPr lang="it-IT" sz="2200" dirty="0">
                <a:solidFill>
                  <a:schemeClr val="accent1"/>
                </a:solidFill>
              </a:rPr>
              <a:t>veicolar</a:t>
            </a:r>
            <a:r>
              <a:rPr lang="it-IT" sz="2200" dirty="0">
                <a:solidFill>
                  <a:schemeClr val="accent1"/>
                </a:solidFill>
                <a:latin typeface="+mn-lt"/>
                <a:cs typeface="+mn-cs"/>
              </a:rPr>
              <a:t>e esperienza (tecnica ma anche operativa/organizzativa). </a:t>
            </a:r>
            <a:r>
              <a:rPr lang="it-IT" altLang="it-IT" sz="2200" dirty="0">
                <a:solidFill>
                  <a:schemeClr val="accent1"/>
                </a:solidFill>
                <a:cs typeface="Arial" charset="0"/>
              </a:rPr>
              <a:t>I pareri sono un </a:t>
            </a:r>
            <a:r>
              <a:rPr lang="it-IT" altLang="it-IT" sz="2200" b="1" u="sng" dirty="0">
                <a:solidFill>
                  <a:schemeClr val="accent1"/>
                </a:solidFill>
                <a:cs typeface="Arial" charset="0"/>
              </a:rPr>
              <a:t>megafono</a:t>
            </a:r>
            <a:r>
              <a:rPr lang="it-IT" altLang="it-IT" sz="2200" dirty="0">
                <a:solidFill>
                  <a:schemeClr val="accent1"/>
                </a:solidFill>
                <a:cs typeface="Arial" charset="0"/>
              </a:rPr>
              <a:t> per diffondere concetti e strategie con più efficacia rispetto a circolari o linee guida. </a:t>
            </a:r>
            <a:endParaRPr lang="it-IT" sz="2200" dirty="0">
              <a:solidFill>
                <a:schemeClr val="accent1"/>
              </a:solidFill>
              <a:latin typeface="+mn-lt"/>
              <a:cs typeface="+mn-cs"/>
            </a:endParaRPr>
          </a:p>
          <a:p>
            <a:pPr eaLnBrk="1" hangingPunct="1">
              <a:spcBef>
                <a:spcPct val="0"/>
              </a:spcBef>
              <a:buFontTx/>
              <a:buNone/>
              <a:defRPr/>
            </a:pPr>
            <a:endParaRPr lang="it-IT" altLang="it-IT" sz="2200" dirty="0">
              <a:solidFill>
                <a:schemeClr val="accent1"/>
              </a:solidFill>
              <a:cs typeface="Arial" charset="0"/>
            </a:endParaRPr>
          </a:p>
          <a:p>
            <a:pPr eaLnBrk="1" hangingPunct="1">
              <a:spcBef>
                <a:spcPct val="0"/>
              </a:spcBef>
              <a:buFontTx/>
              <a:buNone/>
              <a:defRPr/>
            </a:pPr>
            <a:r>
              <a:rPr lang="it-IT" altLang="it-IT" sz="2200" dirty="0">
                <a:solidFill>
                  <a:schemeClr val="accent1"/>
                </a:solidFill>
                <a:cs typeface="Arial" charset="0"/>
              </a:rPr>
              <a:t>I pareri costituiscono anche </a:t>
            </a:r>
            <a:r>
              <a:rPr lang="it-IT" altLang="it-IT" sz="2200" b="1" u="sng" dirty="0">
                <a:solidFill>
                  <a:schemeClr val="accent1"/>
                </a:solidFill>
                <a:cs typeface="Arial" charset="0"/>
              </a:rPr>
              <a:t>un massimario dell’ICT pubblico</a:t>
            </a:r>
            <a:r>
              <a:rPr lang="it-IT" altLang="it-IT" sz="2200" dirty="0">
                <a:solidFill>
                  <a:schemeClr val="accent1"/>
                </a:solidFill>
                <a:cs typeface="Arial" charset="0"/>
              </a:rPr>
              <a:t> cui molti soggetti fanno riferimento. </a:t>
            </a:r>
          </a:p>
        </p:txBody>
      </p:sp>
      <p:sp>
        <p:nvSpPr>
          <p:cNvPr id="16" name="Segnaposto numero diapositiva 1">
            <a:extLst>
              <a:ext uri="{FF2B5EF4-FFF2-40B4-BE49-F238E27FC236}">
                <a16:creationId xmlns:a16="http://schemas.microsoft.com/office/drawing/2014/main" id="{17D2F94F-4D5B-3AAD-899C-B47327297CFE}"/>
              </a:ext>
            </a:extLst>
          </p:cNvPr>
          <p:cNvSpPr txBox="1">
            <a:spLocks/>
          </p:cNvSpPr>
          <p:nvPr/>
        </p:nvSpPr>
        <p:spPr>
          <a:xfrm>
            <a:off x="6553200" y="6356350"/>
            <a:ext cx="2133600" cy="365125"/>
          </a:xfrm>
          <a:prstGeom prst="rect">
            <a:avLst/>
          </a:prstGeom>
        </p:spPr>
        <p:txBody>
          <a:bodyPr/>
          <a:lstStyle>
            <a:defPPr>
              <a:defRPr lang="it-IT"/>
            </a:defPPr>
            <a:lvl1pPr marL="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eaLnBrk="1" hangingPunct="1"/>
            <a:fld id="{20F69E86-100E-754B-AE46-B6C27CC3A148}" type="slidenum">
              <a:rPr lang="it-IT" altLang="it-IT" smtClean="0">
                <a:solidFill>
                  <a:srgbClr val="898989"/>
                </a:solidFill>
              </a:rPr>
              <a:pPr eaLnBrk="1" hangingPunct="1"/>
              <a:t>15</a:t>
            </a:fld>
            <a:endParaRPr lang="it-IT" altLang="it-IT">
              <a:solidFill>
                <a:srgbClr val="898989"/>
              </a:solidFill>
            </a:endParaRPr>
          </a:p>
        </p:txBody>
      </p:sp>
      <p:cxnSp>
        <p:nvCxnSpPr>
          <p:cNvPr id="2" name="Connettore diritto 1">
            <a:extLst>
              <a:ext uri="{FF2B5EF4-FFF2-40B4-BE49-F238E27FC236}">
                <a16:creationId xmlns:a16="http://schemas.microsoft.com/office/drawing/2014/main" id="{DAEE6CF5-0CFF-249F-0C0C-813C03B79A4F}"/>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object 8">
            <a:extLst>
              <a:ext uri="{FF2B5EF4-FFF2-40B4-BE49-F238E27FC236}">
                <a16:creationId xmlns:a16="http://schemas.microsoft.com/office/drawing/2014/main" id="{C5C7CD0E-D65A-B1CA-112D-11AAFF339586}"/>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Perché i pareri sono utili ad AgID</a:t>
            </a:r>
          </a:p>
        </p:txBody>
      </p:sp>
    </p:spTree>
    <p:extLst>
      <p:ext uri="{BB962C8B-B14F-4D97-AF65-F5344CB8AC3E}">
        <p14:creationId xmlns:p14="http://schemas.microsoft.com/office/powerpoint/2010/main" val="389132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cona della lampada di buona idea 1635133 - Scarica Immagini Vettoriali  Gratis, Grafica Vettoriale, e Disegno Modelli">
            <a:extLst>
              <a:ext uri="{FF2B5EF4-FFF2-40B4-BE49-F238E27FC236}">
                <a16:creationId xmlns:a16="http://schemas.microsoft.com/office/drawing/2014/main" id="{2D4F21C1-FBDF-A920-9C78-FC1FE1DE3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2240"/>
            <a:ext cx="3025782" cy="256340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77C6806-4B20-921A-16D2-076C26277890}"/>
              </a:ext>
            </a:extLst>
          </p:cNvPr>
          <p:cNvSpPr txBox="1"/>
          <p:nvPr/>
        </p:nvSpPr>
        <p:spPr>
          <a:xfrm>
            <a:off x="137006" y="974691"/>
            <a:ext cx="11223970" cy="2800767"/>
          </a:xfrm>
          <a:prstGeom prst="rect">
            <a:avLst/>
          </a:prstGeom>
          <a:noFill/>
        </p:spPr>
        <p:txBody>
          <a:bodyPr wrap="none" rtlCol="0">
            <a:spAutoFit/>
          </a:bodyPr>
          <a:lstStyle/>
          <a:p>
            <a:r>
              <a:rPr lang="it-IT" sz="2200" b="1" u="sng" dirty="0">
                <a:solidFill>
                  <a:schemeClr val="accent1"/>
                </a:solidFill>
              </a:rPr>
              <a:t>Falsi miti </a:t>
            </a:r>
            <a:r>
              <a:rPr lang="it-IT" sz="2200" dirty="0">
                <a:solidFill>
                  <a:schemeClr val="accent1"/>
                </a:solidFill>
              </a:rPr>
              <a:t>sui pareri AgID: </a:t>
            </a:r>
          </a:p>
          <a:p>
            <a:endParaRPr lang="it-IT" sz="2200" dirty="0">
              <a:solidFill>
                <a:schemeClr val="accent1"/>
              </a:solidFill>
            </a:endParaRPr>
          </a:p>
          <a:p>
            <a:endParaRPr lang="it-IT" sz="2200" dirty="0">
              <a:solidFill>
                <a:schemeClr val="accent1"/>
              </a:solidFill>
            </a:endParaRPr>
          </a:p>
          <a:p>
            <a:pPr marL="457200" indent="-457200">
              <a:buFont typeface="Arial" panose="020B0604020202020204" pitchFamily="34" charset="0"/>
              <a:buChar char="•"/>
            </a:pPr>
            <a:r>
              <a:rPr lang="it-IT" sz="2200" dirty="0">
                <a:solidFill>
                  <a:schemeClr val="accent1"/>
                </a:solidFill>
              </a:rPr>
              <a:t>sono meri </a:t>
            </a:r>
            <a:r>
              <a:rPr lang="it-IT" sz="2200" b="1" u="sng" dirty="0">
                <a:solidFill>
                  <a:schemeClr val="accent1"/>
                </a:solidFill>
              </a:rPr>
              <a:t>adempimenti normativi</a:t>
            </a:r>
          </a:p>
          <a:p>
            <a:pPr marL="457200" indent="-457200">
              <a:buAutoNum type="arabicParenR"/>
            </a:pPr>
            <a:endParaRPr lang="it-IT" sz="2200" dirty="0">
              <a:solidFill>
                <a:schemeClr val="accent1"/>
              </a:solidFill>
            </a:endParaRPr>
          </a:p>
          <a:p>
            <a:pPr marL="457200" indent="-457200">
              <a:buAutoNum type="arabicParenR"/>
            </a:pPr>
            <a:endParaRPr lang="it-IT" sz="2200" dirty="0">
              <a:solidFill>
                <a:schemeClr val="accent1"/>
              </a:solidFill>
            </a:endParaRPr>
          </a:p>
          <a:p>
            <a:pPr marL="457200" indent="-457200">
              <a:buAutoNum type="arabicParenR"/>
            </a:pPr>
            <a:endParaRPr lang="it-IT" sz="2200" dirty="0">
              <a:solidFill>
                <a:schemeClr val="accent1"/>
              </a:solidFill>
            </a:endParaRPr>
          </a:p>
          <a:p>
            <a:pPr marL="457200" indent="-457200">
              <a:buFont typeface="Arial" panose="020B0604020202020204" pitchFamily="34" charset="0"/>
              <a:buChar char="•"/>
            </a:pPr>
            <a:r>
              <a:rPr lang="it-IT" sz="2200" dirty="0">
                <a:solidFill>
                  <a:schemeClr val="accent1"/>
                </a:solidFill>
              </a:rPr>
              <a:t>sono </a:t>
            </a:r>
            <a:r>
              <a:rPr lang="it-IT" sz="2200" b="1" u="sng" dirty="0">
                <a:solidFill>
                  <a:schemeClr val="accent1"/>
                </a:solidFill>
              </a:rPr>
              <a:t>orpelli burocratici </a:t>
            </a:r>
            <a:r>
              <a:rPr lang="it-IT" sz="2200" dirty="0">
                <a:solidFill>
                  <a:schemeClr val="accent1"/>
                </a:solidFill>
              </a:rPr>
              <a:t>che appesantiscono e rallentano i procedimenti di acquisto pubblici. </a:t>
            </a:r>
          </a:p>
        </p:txBody>
      </p:sp>
      <p:sp>
        <p:nvSpPr>
          <p:cNvPr id="9" name="Segnaposto numero diapositiva 4">
            <a:extLst>
              <a:ext uri="{FF2B5EF4-FFF2-40B4-BE49-F238E27FC236}">
                <a16:creationId xmlns:a16="http://schemas.microsoft.com/office/drawing/2014/main" id="{D76DC96C-E4F9-5FF5-0F1F-B606FC23C479}"/>
              </a:ext>
            </a:extLst>
          </p:cNvPr>
          <p:cNvSpPr txBox="1">
            <a:spLocks/>
          </p:cNvSpPr>
          <p:nvPr/>
        </p:nvSpPr>
        <p:spPr>
          <a:xfrm>
            <a:off x="6553200" y="6356350"/>
            <a:ext cx="2133600" cy="365125"/>
          </a:xfrm>
          <a:prstGeom prst="rect">
            <a:avLst/>
          </a:prstGeom>
        </p:spPr>
        <p:txBody>
          <a:bodyPr/>
          <a:lstStyle>
            <a:defPPr>
              <a:defRPr lang="it-IT"/>
            </a:defPPr>
            <a:lvl1pPr marL="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eaLnBrk="1" hangingPunct="1"/>
            <a:fld id="{E4439FD7-D339-E24E-A67C-4F0C286909F0}" type="slidenum">
              <a:rPr lang="it-IT" altLang="it-IT" smtClean="0">
                <a:solidFill>
                  <a:srgbClr val="898989"/>
                </a:solidFill>
              </a:rPr>
              <a:pPr eaLnBrk="1" hangingPunct="1"/>
              <a:t>16</a:t>
            </a:fld>
            <a:endParaRPr lang="it-IT" altLang="it-IT" dirty="0">
              <a:solidFill>
                <a:srgbClr val="898989"/>
              </a:solidFill>
            </a:endParaRPr>
          </a:p>
        </p:txBody>
      </p:sp>
      <p:cxnSp>
        <p:nvCxnSpPr>
          <p:cNvPr id="10" name="Connettore diritto 9">
            <a:extLst>
              <a:ext uri="{FF2B5EF4-FFF2-40B4-BE49-F238E27FC236}">
                <a16:creationId xmlns:a16="http://schemas.microsoft.com/office/drawing/2014/main" id="{97A3174D-89D9-1E65-D90C-A9BAF33574E9}"/>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bject 8">
            <a:extLst>
              <a:ext uri="{FF2B5EF4-FFF2-40B4-BE49-F238E27FC236}">
                <a16:creationId xmlns:a16="http://schemas.microsoft.com/office/drawing/2014/main" id="{6BD714B2-F181-21D5-2263-F7AA6D808C02}"/>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Perché i pareri sono utili alle amministrazioni</a:t>
            </a:r>
          </a:p>
        </p:txBody>
      </p:sp>
      <p:pic>
        <p:nvPicPr>
          <p:cNvPr id="1026" name="Picture 2" descr="Adempimento delle norme">
            <a:extLst>
              <a:ext uri="{FF2B5EF4-FFF2-40B4-BE49-F238E27FC236}">
                <a16:creationId xmlns:a16="http://schemas.microsoft.com/office/drawing/2014/main" id="{4760B347-48BD-4A0B-F61F-B51646B42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531" y="953318"/>
            <a:ext cx="2547319" cy="21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 miglior antidoto per la burocrazia? Agire con serietà! – Alex Marini">
            <a:extLst>
              <a:ext uri="{FF2B5EF4-FFF2-40B4-BE49-F238E27FC236}">
                <a16:creationId xmlns:a16="http://schemas.microsoft.com/office/drawing/2014/main" id="{13FEA2AA-717C-2BB2-5D7F-3A2949DE9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719" y="713952"/>
            <a:ext cx="4226282" cy="2358855"/>
          </a:xfrm>
          <a:prstGeom prst="rect">
            <a:avLst/>
          </a:prstGeom>
          <a:noFill/>
          <a:extLst>
            <a:ext uri="{909E8E84-426E-40DD-AFC4-6F175D3DCCD1}">
              <a14:hiddenFill xmlns:a14="http://schemas.microsoft.com/office/drawing/2010/main">
                <a:solidFill>
                  <a:srgbClr val="FFFFFF"/>
                </a:solidFill>
              </a14:hiddenFill>
            </a:ext>
          </a:extLst>
        </p:spPr>
      </p:pic>
      <p:sp>
        <p:nvSpPr>
          <p:cNvPr id="4" name="Segno di moltiplicazione 3">
            <a:extLst>
              <a:ext uri="{FF2B5EF4-FFF2-40B4-BE49-F238E27FC236}">
                <a16:creationId xmlns:a16="http://schemas.microsoft.com/office/drawing/2014/main" id="{38D8DBC8-F4EA-4BE5-7D1B-AC362372F5DB}"/>
              </a:ext>
            </a:extLst>
          </p:cNvPr>
          <p:cNvSpPr/>
          <p:nvPr/>
        </p:nvSpPr>
        <p:spPr>
          <a:xfrm>
            <a:off x="5175716" y="1145434"/>
            <a:ext cx="2102547" cy="2106592"/>
          </a:xfrm>
          <a:prstGeom prst="mathMultiply">
            <a:avLst>
              <a:gd name="adj1" fmla="val 64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o di moltiplicazione 4">
            <a:extLst>
              <a:ext uri="{FF2B5EF4-FFF2-40B4-BE49-F238E27FC236}">
                <a16:creationId xmlns:a16="http://schemas.microsoft.com/office/drawing/2014/main" id="{E64FE578-3486-ED0F-0916-67CE9EED691F}"/>
              </a:ext>
            </a:extLst>
          </p:cNvPr>
          <p:cNvSpPr/>
          <p:nvPr/>
        </p:nvSpPr>
        <p:spPr>
          <a:xfrm>
            <a:off x="9063457" y="966215"/>
            <a:ext cx="2102547" cy="2106592"/>
          </a:xfrm>
          <a:prstGeom prst="mathMultiply">
            <a:avLst>
              <a:gd name="adj1" fmla="val 645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01B51F2-4148-EEB2-1060-0F830DEC8982}"/>
              </a:ext>
            </a:extLst>
          </p:cNvPr>
          <p:cNvSpPr txBox="1"/>
          <p:nvPr/>
        </p:nvSpPr>
        <p:spPr>
          <a:xfrm>
            <a:off x="2854831" y="3931313"/>
            <a:ext cx="9149328" cy="2123658"/>
          </a:xfrm>
          <a:prstGeom prst="rect">
            <a:avLst/>
          </a:prstGeom>
          <a:noFill/>
        </p:spPr>
        <p:txBody>
          <a:bodyPr wrap="square" rtlCol="0">
            <a:spAutoFit/>
          </a:bodyPr>
          <a:lstStyle/>
          <a:p>
            <a:r>
              <a:rPr lang="it-IT" sz="2200" dirty="0">
                <a:solidFill>
                  <a:schemeClr val="accent1"/>
                </a:solidFill>
              </a:rPr>
              <a:t>In realtà i pareri di AgID rappresentano </a:t>
            </a:r>
            <a:r>
              <a:rPr lang="it-IT" sz="2200" b="1" u="sng" dirty="0">
                <a:solidFill>
                  <a:schemeClr val="accent1"/>
                </a:solidFill>
              </a:rPr>
              <a:t>opportunità importanti</a:t>
            </a:r>
            <a:r>
              <a:rPr lang="it-IT" sz="2200" dirty="0">
                <a:solidFill>
                  <a:schemeClr val="accent1"/>
                </a:solidFill>
              </a:rPr>
              <a:t> per le PA che li richiedono. I pareri possono rendere le iniziative di acquisto più efficaci, meno rischiose, coerenti con la strategia generale ed efficienti in termini di </a:t>
            </a:r>
            <a:r>
              <a:rPr lang="it-IT" sz="2200" b="1" u="sng" dirty="0">
                <a:solidFill>
                  <a:schemeClr val="accent1"/>
                </a:solidFill>
              </a:rPr>
              <a:t>ritorno dell’investimento</a:t>
            </a:r>
            <a:r>
              <a:rPr lang="it-IT" sz="2200" dirty="0">
                <a:solidFill>
                  <a:schemeClr val="accent1"/>
                </a:solidFill>
              </a:rPr>
              <a:t>.</a:t>
            </a:r>
          </a:p>
          <a:p>
            <a:r>
              <a:rPr lang="it-IT" sz="2200" dirty="0">
                <a:solidFill>
                  <a:schemeClr val="accent1"/>
                </a:solidFill>
              </a:rPr>
              <a:t>Nelle prossime slide saranno illustrati alcuni esempi. Il modulo successivo fornirà consigli operativi pratici.</a:t>
            </a:r>
          </a:p>
        </p:txBody>
      </p:sp>
    </p:spTree>
    <p:extLst>
      <p:ext uri="{BB962C8B-B14F-4D97-AF65-F5344CB8AC3E}">
        <p14:creationId xmlns:p14="http://schemas.microsoft.com/office/powerpoint/2010/main" val="4163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6E06C7D4-638C-6F1A-9DD0-850EE8A9D7FE}"/>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bject 8">
            <a:extLst>
              <a:ext uri="{FF2B5EF4-FFF2-40B4-BE49-F238E27FC236}">
                <a16:creationId xmlns:a16="http://schemas.microsoft.com/office/drawing/2014/main" id="{F6335A42-7B36-1629-0D50-583C31E95DC7}"/>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Opportunità per le PA: clausole migliori nei contratti</a:t>
            </a:r>
          </a:p>
        </p:txBody>
      </p:sp>
      <p:sp>
        <p:nvSpPr>
          <p:cNvPr id="6" name="CasellaDiTesto 5">
            <a:extLst>
              <a:ext uri="{FF2B5EF4-FFF2-40B4-BE49-F238E27FC236}">
                <a16:creationId xmlns:a16="http://schemas.microsoft.com/office/drawing/2014/main" id="{2334B126-C990-E876-EB2F-F88C76B5E5F1}"/>
              </a:ext>
            </a:extLst>
          </p:cNvPr>
          <p:cNvSpPr txBox="1"/>
          <p:nvPr/>
        </p:nvSpPr>
        <p:spPr>
          <a:xfrm>
            <a:off x="137005" y="891363"/>
            <a:ext cx="10615876" cy="5622052"/>
          </a:xfrm>
          <a:prstGeom prst="rect">
            <a:avLst/>
          </a:prstGeom>
          <a:noFill/>
        </p:spPr>
        <p:txBody>
          <a:bodyPr wrap="square" rtlCol="0">
            <a:spAutoFit/>
          </a:bodyPr>
          <a:lstStyle/>
          <a:p>
            <a:r>
              <a:rPr lang="it-IT" sz="2200" dirty="0">
                <a:solidFill>
                  <a:schemeClr val="accent1"/>
                </a:solidFill>
              </a:rPr>
              <a:t>Il parere può suggerire come rendere più efficaci le clausole dei contratti in esame, riducendo il rischio di contenziosi e favorendo il raggiungimento degli obiettivi, ad esempio:</a:t>
            </a:r>
          </a:p>
          <a:p>
            <a:pPr>
              <a:lnSpc>
                <a:spcPts val="2200"/>
              </a:lnSpc>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verificando la </a:t>
            </a:r>
            <a:r>
              <a:rPr lang="it-IT" sz="2200" b="1" u="sng" dirty="0">
                <a:solidFill>
                  <a:schemeClr val="accent1"/>
                </a:solidFill>
              </a:rPr>
              <a:t>completezza</a:t>
            </a:r>
            <a:r>
              <a:rPr lang="it-IT" sz="2200" dirty="0">
                <a:solidFill>
                  <a:schemeClr val="accent1"/>
                </a:solidFill>
              </a:rPr>
              <a:t> e la </a:t>
            </a:r>
            <a:r>
              <a:rPr lang="it-IT" sz="2200" b="1" u="sng" dirty="0">
                <a:solidFill>
                  <a:schemeClr val="accent1"/>
                </a:solidFill>
              </a:rPr>
              <a:t>coerenza</a:t>
            </a:r>
            <a:r>
              <a:rPr lang="it-IT" sz="2200" dirty="0">
                <a:solidFill>
                  <a:schemeClr val="accent1"/>
                </a:solidFill>
              </a:rPr>
              <a:t> dell’articolato;</a:t>
            </a:r>
          </a:p>
          <a:p>
            <a:pPr indent="-342900">
              <a:lnSpc>
                <a:spcPts val="2200"/>
              </a:lnSpc>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segnalare previsioni che – in precedenti contratti – hanno determinato </a:t>
            </a:r>
            <a:r>
              <a:rPr lang="it-IT" sz="2200" b="1" u="sng" dirty="0">
                <a:solidFill>
                  <a:schemeClr val="accent1"/>
                </a:solidFill>
              </a:rPr>
              <a:t>criticità</a:t>
            </a:r>
            <a:r>
              <a:rPr lang="it-IT" sz="2200" dirty="0">
                <a:solidFill>
                  <a:schemeClr val="accent1"/>
                </a:solidFill>
              </a:rPr>
              <a:t>, e proporre invece clausole che in altre occasioni si sono rivelate efficaci;</a:t>
            </a:r>
          </a:p>
          <a:p>
            <a:pPr marL="342900" indent="-342900">
              <a:lnSpc>
                <a:spcPts val="2200"/>
              </a:lnSpc>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raccomandare </a:t>
            </a:r>
            <a:r>
              <a:rPr lang="it-IT" sz="2200" b="1" u="sng" dirty="0">
                <a:solidFill>
                  <a:schemeClr val="accent1"/>
                </a:solidFill>
              </a:rPr>
              <a:t>chiarezza</a:t>
            </a:r>
            <a:r>
              <a:rPr lang="it-IT" sz="2200" dirty="0">
                <a:solidFill>
                  <a:schemeClr val="accent1"/>
                </a:solidFill>
              </a:rPr>
              <a:t> nella descrizione dell’oggetto di fornitura, della durata contrattuale e nell’assegnazione di </a:t>
            </a:r>
            <a:r>
              <a:rPr lang="it-IT" sz="2200" b="1" u="sng" dirty="0">
                <a:solidFill>
                  <a:schemeClr val="accent1"/>
                </a:solidFill>
              </a:rPr>
              <a:t>ruoli e responsabilità </a:t>
            </a:r>
            <a:r>
              <a:rPr lang="it-IT" sz="2200" dirty="0">
                <a:solidFill>
                  <a:schemeClr val="accent1"/>
                </a:solidFill>
              </a:rPr>
              <a:t>(es. matrici RACI);</a:t>
            </a:r>
          </a:p>
          <a:p>
            <a:pPr marL="342900" indent="-342900">
              <a:lnSpc>
                <a:spcPts val="2200"/>
              </a:lnSpc>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rendere </a:t>
            </a:r>
            <a:r>
              <a:rPr lang="it-IT" sz="2200" b="1" u="sng" dirty="0">
                <a:solidFill>
                  <a:schemeClr val="accent1"/>
                </a:solidFill>
              </a:rPr>
              <a:t>livelli di servizio e penali </a:t>
            </a:r>
            <a:r>
              <a:rPr lang="it-IT" sz="2200" dirty="0">
                <a:solidFill>
                  <a:schemeClr val="accent1"/>
                </a:solidFill>
              </a:rPr>
              <a:t>più adatte al contesto, semplici da usare e coerenti con le caratteristiche del contratto;</a:t>
            </a:r>
          </a:p>
          <a:p>
            <a:pPr marL="342900" indent="-342900">
              <a:lnSpc>
                <a:spcPts val="2200"/>
              </a:lnSpc>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suggerire formalismi, lessico omogeneo, </a:t>
            </a:r>
            <a:r>
              <a:rPr lang="it-IT" sz="2200" b="1" u="sng" dirty="0">
                <a:solidFill>
                  <a:schemeClr val="accent1"/>
                </a:solidFill>
              </a:rPr>
              <a:t>terminologia standard </a:t>
            </a:r>
            <a:r>
              <a:rPr lang="it-IT" sz="2200" dirty="0">
                <a:solidFill>
                  <a:schemeClr val="accent1"/>
                </a:solidFill>
              </a:rPr>
              <a:t>per classificare servizi e profili professionali. </a:t>
            </a:r>
          </a:p>
          <a:p>
            <a:endParaRPr lang="it-IT" sz="2200" dirty="0">
              <a:solidFill>
                <a:schemeClr val="accent1"/>
              </a:solidFill>
            </a:endParaRPr>
          </a:p>
        </p:txBody>
      </p:sp>
      <p:pic>
        <p:nvPicPr>
          <p:cNvPr id="10" name="Elemento grafico 9" descr="Firma contorno">
            <a:extLst>
              <a:ext uri="{FF2B5EF4-FFF2-40B4-BE49-F238E27FC236}">
                <a16:creationId xmlns:a16="http://schemas.microsoft.com/office/drawing/2014/main" id="{5B74D615-E105-0377-39EA-481A32A7CF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9375" y="838197"/>
            <a:ext cx="1972625" cy="1722497"/>
          </a:xfrm>
          <a:prstGeom prst="rect">
            <a:avLst/>
          </a:prstGeom>
        </p:spPr>
      </p:pic>
      <p:pic>
        <p:nvPicPr>
          <p:cNvPr id="14" name="Elemento grafico 13" descr="Badge Appunti contorno">
            <a:extLst>
              <a:ext uri="{FF2B5EF4-FFF2-40B4-BE49-F238E27FC236}">
                <a16:creationId xmlns:a16="http://schemas.microsoft.com/office/drawing/2014/main" id="{622C6E3C-C118-6A15-AA87-2E8FFC04A3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3430" y="2529000"/>
            <a:ext cx="1972624" cy="1800000"/>
          </a:xfrm>
          <a:prstGeom prst="rect">
            <a:avLst/>
          </a:prstGeom>
        </p:spPr>
      </p:pic>
      <p:pic>
        <p:nvPicPr>
          <p:cNvPr id="2050" name="Picture 2" descr="glossary icon lg 281x300 - SIP.US">
            <a:extLst>
              <a:ext uri="{FF2B5EF4-FFF2-40B4-BE49-F238E27FC236}">
                <a16:creationId xmlns:a16="http://schemas.microsoft.com/office/drawing/2014/main" id="{9F15ABB2-CC7F-EE29-81D6-B8BA56697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3821" y="4715240"/>
            <a:ext cx="1220216" cy="130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3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F28BEE6A-9589-4C54-4037-8E096AD6D7A1}"/>
              </a:ext>
            </a:extLst>
          </p:cNvPr>
          <p:cNvPicPr>
            <a:picLocks noChangeAspect="1"/>
          </p:cNvPicPr>
          <p:nvPr/>
        </p:nvPicPr>
        <p:blipFill>
          <a:blip r:embed="rId2"/>
          <a:stretch>
            <a:fillRect/>
          </a:stretch>
        </p:blipFill>
        <p:spPr>
          <a:xfrm rot="1460157">
            <a:off x="9537538" y="4381859"/>
            <a:ext cx="1021518" cy="1438196"/>
          </a:xfrm>
          <a:prstGeom prst="rect">
            <a:avLst/>
          </a:prstGeom>
        </p:spPr>
      </p:pic>
      <p:cxnSp>
        <p:nvCxnSpPr>
          <p:cNvPr id="4" name="Connettore diritto 3">
            <a:extLst>
              <a:ext uri="{FF2B5EF4-FFF2-40B4-BE49-F238E27FC236}">
                <a16:creationId xmlns:a16="http://schemas.microsoft.com/office/drawing/2014/main" id="{09D5CAEA-2118-1405-6852-00DAAF7C5FFD}"/>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bject 8">
            <a:extLst>
              <a:ext uri="{FF2B5EF4-FFF2-40B4-BE49-F238E27FC236}">
                <a16:creationId xmlns:a16="http://schemas.microsoft.com/office/drawing/2014/main" id="{035C17F1-5F7F-3B08-E4A3-1F4E9C3A4998}"/>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Opportunità per le PA: migliorare la documentazione di gara</a:t>
            </a:r>
          </a:p>
        </p:txBody>
      </p:sp>
      <p:sp>
        <p:nvSpPr>
          <p:cNvPr id="6" name="CasellaDiTesto 5">
            <a:extLst>
              <a:ext uri="{FF2B5EF4-FFF2-40B4-BE49-F238E27FC236}">
                <a16:creationId xmlns:a16="http://schemas.microsoft.com/office/drawing/2014/main" id="{A27A8929-ED06-8BD7-9619-061F06C9E5E2}"/>
              </a:ext>
            </a:extLst>
          </p:cNvPr>
          <p:cNvSpPr txBox="1"/>
          <p:nvPr/>
        </p:nvSpPr>
        <p:spPr>
          <a:xfrm>
            <a:off x="10633291" y="2707714"/>
            <a:ext cx="723916" cy="430887"/>
          </a:xfrm>
          <a:prstGeom prst="rect">
            <a:avLst/>
          </a:prstGeom>
          <a:noFill/>
        </p:spPr>
        <p:txBody>
          <a:bodyPr wrap="none" rtlCol="0">
            <a:spAutoFit/>
          </a:bodyPr>
          <a:lstStyle/>
          <a:p>
            <a:pPr algn="ctr"/>
            <a:r>
              <a:rPr lang="it-IT" sz="2200" dirty="0">
                <a:solidFill>
                  <a:srgbClr val="0070C0"/>
                </a:solidFill>
              </a:rPr>
              <a:t>Gara</a:t>
            </a:r>
          </a:p>
        </p:txBody>
      </p:sp>
      <p:pic>
        <p:nvPicPr>
          <p:cNvPr id="7" name="Elemento grafico 6" descr="Martelletto contorno">
            <a:extLst>
              <a:ext uri="{FF2B5EF4-FFF2-40B4-BE49-F238E27FC236}">
                <a16:creationId xmlns:a16="http://schemas.microsoft.com/office/drawing/2014/main" id="{0847B095-4ECE-F183-98CB-E8AD4DD9C233}"/>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140121" y="1088974"/>
            <a:ext cx="1800000" cy="1800000"/>
          </a:xfrm>
          <a:prstGeom prst="rect">
            <a:avLst/>
          </a:prstGeom>
        </p:spPr>
      </p:pic>
      <p:sp>
        <p:nvSpPr>
          <p:cNvPr id="8" name="CasellaDiTesto 7">
            <a:extLst>
              <a:ext uri="{FF2B5EF4-FFF2-40B4-BE49-F238E27FC236}">
                <a16:creationId xmlns:a16="http://schemas.microsoft.com/office/drawing/2014/main" id="{769034DB-DC91-FC96-8566-D834FD858FAD}"/>
              </a:ext>
            </a:extLst>
          </p:cNvPr>
          <p:cNvSpPr txBox="1"/>
          <p:nvPr/>
        </p:nvSpPr>
        <p:spPr>
          <a:xfrm>
            <a:off x="171308" y="891363"/>
            <a:ext cx="9481978" cy="5001369"/>
          </a:xfrm>
          <a:prstGeom prst="rect">
            <a:avLst/>
          </a:prstGeom>
          <a:noFill/>
        </p:spPr>
        <p:txBody>
          <a:bodyPr wrap="square" rtlCol="0">
            <a:spAutoFit/>
          </a:bodyPr>
          <a:lstStyle/>
          <a:p>
            <a:r>
              <a:rPr lang="it-IT" sz="2200" dirty="0">
                <a:solidFill>
                  <a:schemeClr val="accent1"/>
                </a:solidFill>
              </a:rPr>
              <a:t>Nel caso di gare, i pareri AgID si concentrano sul testo del </a:t>
            </a:r>
            <a:r>
              <a:rPr lang="it-IT" sz="2200" b="1" u="sng" dirty="0">
                <a:solidFill>
                  <a:schemeClr val="accent1"/>
                </a:solidFill>
              </a:rPr>
              <a:t>capitolato tecnico </a:t>
            </a:r>
            <a:r>
              <a:rPr lang="it-IT" sz="2200" dirty="0">
                <a:solidFill>
                  <a:schemeClr val="accent1"/>
                </a:solidFill>
              </a:rPr>
              <a:t>e del </a:t>
            </a:r>
            <a:r>
              <a:rPr lang="it-IT" sz="2200" b="1" u="sng" dirty="0">
                <a:solidFill>
                  <a:schemeClr val="accent1"/>
                </a:solidFill>
              </a:rPr>
              <a:t>disciplinare</a:t>
            </a:r>
            <a:r>
              <a:rPr lang="it-IT" sz="2200" dirty="0">
                <a:solidFill>
                  <a:schemeClr val="accent1"/>
                </a:solidFill>
              </a:rPr>
              <a:t>, fornendo indicazioni per eliminare/ridurre i rischi di ricorso e i quesiti dei concorrenti.</a:t>
            </a:r>
          </a:p>
          <a:p>
            <a:endParaRPr lang="it-IT" sz="2200" dirty="0">
              <a:solidFill>
                <a:schemeClr val="accent1"/>
              </a:solidFill>
            </a:endParaRPr>
          </a:p>
          <a:p>
            <a:r>
              <a:rPr lang="it-IT" sz="2200" dirty="0">
                <a:solidFill>
                  <a:schemeClr val="accent1"/>
                </a:solidFill>
              </a:rPr>
              <a:t>Ad esempio, i pareri possono suggerire buone prassi collaudate (anche in altre PA) per:</a:t>
            </a:r>
          </a:p>
          <a:p>
            <a:pPr marL="342900" indent="-342900">
              <a:buFont typeface="Arial" panose="020B0604020202020204" pitchFamily="34" charset="0"/>
              <a:buChar char="•"/>
            </a:pPr>
            <a:r>
              <a:rPr lang="it-IT" sz="2200" dirty="0">
                <a:solidFill>
                  <a:schemeClr val="accent1"/>
                </a:solidFill>
              </a:rPr>
              <a:t>la descrizione dei </a:t>
            </a:r>
            <a:r>
              <a:rPr lang="it-IT" sz="2200" b="1" u="sng" dirty="0">
                <a:solidFill>
                  <a:schemeClr val="accent1"/>
                </a:solidFill>
              </a:rPr>
              <a:t>requisiti</a:t>
            </a:r>
            <a:r>
              <a:rPr lang="it-IT" sz="2200" dirty="0">
                <a:solidFill>
                  <a:schemeClr val="accent1"/>
                </a:solidFill>
              </a:rPr>
              <a:t>,</a:t>
            </a:r>
          </a:p>
          <a:p>
            <a:pPr marL="342900" indent="-342900">
              <a:lnSpc>
                <a:spcPts val="2200"/>
              </a:lnSpc>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i criteri di assegnazione del </a:t>
            </a:r>
            <a:r>
              <a:rPr lang="it-IT" sz="2200" b="1" u="sng" dirty="0">
                <a:solidFill>
                  <a:schemeClr val="accent1"/>
                </a:solidFill>
              </a:rPr>
              <a:t>punteggio tecnico</a:t>
            </a:r>
            <a:r>
              <a:rPr lang="it-IT" sz="2200" dirty="0">
                <a:solidFill>
                  <a:schemeClr val="accent1"/>
                </a:solidFill>
              </a:rPr>
              <a:t>,</a:t>
            </a:r>
          </a:p>
          <a:p>
            <a:pPr marL="342900" indent="-342900">
              <a:lnSpc>
                <a:spcPts val="2200"/>
              </a:lnSpc>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b="1" u="sng" dirty="0">
                <a:solidFill>
                  <a:schemeClr val="accent1"/>
                </a:solidFill>
              </a:rPr>
              <a:t>l’apertura della gara </a:t>
            </a:r>
            <a:r>
              <a:rPr lang="it-IT" sz="2200" dirty="0">
                <a:solidFill>
                  <a:schemeClr val="accent1"/>
                </a:solidFill>
              </a:rPr>
              <a:t>(garantire la libera concorrenza, descrivere le necessità, non specifiche soluzioni, se non in termini di mero esempio esplicativo,</a:t>
            </a:r>
          </a:p>
          <a:p>
            <a:pPr marL="342900" indent="-342900">
              <a:lnSpc>
                <a:spcPts val="2200"/>
              </a:lnSpc>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fissare una </a:t>
            </a:r>
            <a:r>
              <a:rPr lang="it-IT" sz="2200" b="1" u="sng" dirty="0">
                <a:solidFill>
                  <a:schemeClr val="accent1"/>
                </a:solidFill>
              </a:rPr>
              <a:t>base d’asta </a:t>
            </a:r>
            <a:r>
              <a:rPr lang="it-IT" sz="2200" dirty="0">
                <a:solidFill>
                  <a:schemeClr val="accent1"/>
                </a:solidFill>
              </a:rPr>
              <a:t>adeguata, non troppo alta (che garantisca la partecipazione) e non troppo bassa (contro le offerte anomale).</a:t>
            </a:r>
          </a:p>
        </p:txBody>
      </p:sp>
      <p:sp>
        <p:nvSpPr>
          <p:cNvPr id="2" name="Rettangolo ad angolo ripiegato 1">
            <a:extLst>
              <a:ext uri="{FF2B5EF4-FFF2-40B4-BE49-F238E27FC236}">
                <a16:creationId xmlns:a16="http://schemas.microsoft.com/office/drawing/2014/main" id="{66A11502-9C63-66E9-C397-D77CB26CCD4A}"/>
              </a:ext>
            </a:extLst>
          </p:cNvPr>
          <p:cNvSpPr/>
          <p:nvPr/>
        </p:nvSpPr>
        <p:spPr>
          <a:xfrm>
            <a:off x="10668306" y="3607714"/>
            <a:ext cx="1271815" cy="1800000"/>
          </a:xfrm>
          <a:prstGeom prst="foldedCorner">
            <a:avLst>
              <a:gd name="adj" fmla="val 37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Capitolato tecnico</a:t>
            </a:r>
          </a:p>
        </p:txBody>
      </p:sp>
    </p:spTree>
    <p:extLst>
      <p:ext uri="{BB962C8B-B14F-4D97-AF65-F5344CB8AC3E}">
        <p14:creationId xmlns:p14="http://schemas.microsoft.com/office/powerpoint/2010/main" val="67391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lemento grafico 5" descr="Trasferimento1 contorno">
            <a:extLst>
              <a:ext uri="{FF2B5EF4-FFF2-40B4-BE49-F238E27FC236}">
                <a16:creationId xmlns:a16="http://schemas.microsoft.com/office/drawing/2014/main" id="{9BDE6163-C1CF-7953-DF9F-DB9B25345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2052" y="331765"/>
            <a:ext cx="2177437" cy="2177437"/>
          </a:xfrm>
          <a:prstGeom prst="rect">
            <a:avLst/>
          </a:prstGeom>
        </p:spPr>
      </p:pic>
      <p:sp>
        <p:nvSpPr>
          <p:cNvPr id="8" name="CasellaDiTesto 7">
            <a:extLst>
              <a:ext uri="{FF2B5EF4-FFF2-40B4-BE49-F238E27FC236}">
                <a16:creationId xmlns:a16="http://schemas.microsoft.com/office/drawing/2014/main" id="{3AF8DBFC-FBC9-FECC-3FEA-2D95A4CEBC96}"/>
              </a:ext>
            </a:extLst>
          </p:cNvPr>
          <p:cNvSpPr txBox="1"/>
          <p:nvPr/>
        </p:nvSpPr>
        <p:spPr>
          <a:xfrm>
            <a:off x="10056081" y="2100882"/>
            <a:ext cx="1229824" cy="430887"/>
          </a:xfrm>
          <a:prstGeom prst="rect">
            <a:avLst/>
          </a:prstGeom>
          <a:noFill/>
        </p:spPr>
        <p:txBody>
          <a:bodyPr wrap="none" rtlCol="0">
            <a:spAutoFit/>
          </a:bodyPr>
          <a:lstStyle/>
          <a:p>
            <a:pPr algn="ctr"/>
            <a:r>
              <a:rPr lang="it-IT" sz="2200" dirty="0">
                <a:solidFill>
                  <a:srgbClr val="0070C0"/>
                </a:solidFill>
              </a:rPr>
              <a:t>Licensing</a:t>
            </a:r>
          </a:p>
        </p:txBody>
      </p:sp>
      <p:pic>
        <p:nvPicPr>
          <p:cNvPr id="10" name="Elemento grafico 9" descr="Contratto contorno">
            <a:extLst>
              <a:ext uri="{FF2B5EF4-FFF2-40B4-BE49-F238E27FC236}">
                <a16:creationId xmlns:a16="http://schemas.microsoft.com/office/drawing/2014/main" id="{BABD0E83-43E5-4C1D-E0A9-E3C0CA3F70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3507" y="2375700"/>
            <a:ext cx="2054972" cy="1800000"/>
          </a:xfrm>
          <a:prstGeom prst="rect">
            <a:avLst/>
          </a:prstGeom>
        </p:spPr>
      </p:pic>
      <p:cxnSp>
        <p:nvCxnSpPr>
          <p:cNvPr id="3" name="Connettore diritto 2">
            <a:extLst>
              <a:ext uri="{FF2B5EF4-FFF2-40B4-BE49-F238E27FC236}">
                <a16:creationId xmlns:a16="http://schemas.microsoft.com/office/drawing/2014/main" id="{6AF56691-A83B-C7D8-7554-26F1DD82A204}"/>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bject 8">
            <a:extLst>
              <a:ext uri="{FF2B5EF4-FFF2-40B4-BE49-F238E27FC236}">
                <a16:creationId xmlns:a16="http://schemas.microsoft.com/office/drawing/2014/main" id="{26F72E80-BD19-D3B8-57D5-4B038EC7ED6D}"/>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Opportunità per le PA: modelli di remunerazione e di licenza</a:t>
            </a:r>
          </a:p>
        </p:txBody>
      </p:sp>
      <p:sp>
        <p:nvSpPr>
          <p:cNvPr id="11" name="CasellaDiTesto 10">
            <a:extLst>
              <a:ext uri="{FF2B5EF4-FFF2-40B4-BE49-F238E27FC236}">
                <a16:creationId xmlns:a16="http://schemas.microsoft.com/office/drawing/2014/main" id="{68D18910-56B2-97CD-2112-C63BE3ECFC3C}"/>
              </a:ext>
            </a:extLst>
          </p:cNvPr>
          <p:cNvSpPr txBox="1"/>
          <p:nvPr/>
        </p:nvSpPr>
        <p:spPr>
          <a:xfrm>
            <a:off x="137005" y="929150"/>
            <a:ext cx="8957852" cy="1107996"/>
          </a:xfrm>
          <a:prstGeom prst="rect">
            <a:avLst/>
          </a:prstGeom>
          <a:noFill/>
        </p:spPr>
        <p:txBody>
          <a:bodyPr wrap="square" rtlCol="0">
            <a:spAutoFit/>
          </a:bodyPr>
          <a:lstStyle/>
          <a:p>
            <a:r>
              <a:rPr lang="it-IT" sz="2200" dirty="0">
                <a:solidFill>
                  <a:schemeClr val="accent1"/>
                </a:solidFill>
              </a:rPr>
              <a:t>I pareri possono fornire indicazioni per orientarsi tra le diverse possibili </a:t>
            </a:r>
            <a:r>
              <a:rPr lang="it-IT" sz="2200" b="1" u="sng" dirty="0">
                <a:solidFill>
                  <a:schemeClr val="accent1"/>
                </a:solidFill>
              </a:rPr>
              <a:t>modalità di remunerazione </a:t>
            </a:r>
            <a:r>
              <a:rPr lang="it-IT" sz="2200" dirty="0">
                <a:solidFill>
                  <a:schemeClr val="accent1"/>
                </a:solidFill>
              </a:rPr>
              <a:t>di beni e servizi (es. canoni, pagamento a corpo e/o a consumo, indicatori di risultato, quote sospese).</a:t>
            </a:r>
          </a:p>
        </p:txBody>
      </p:sp>
      <p:sp>
        <p:nvSpPr>
          <p:cNvPr id="12" name="CasellaDiTesto 11">
            <a:extLst>
              <a:ext uri="{FF2B5EF4-FFF2-40B4-BE49-F238E27FC236}">
                <a16:creationId xmlns:a16="http://schemas.microsoft.com/office/drawing/2014/main" id="{9765212A-40C6-4C07-B203-57E4427E56DF}"/>
              </a:ext>
            </a:extLst>
          </p:cNvPr>
          <p:cNvSpPr txBox="1"/>
          <p:nvPr/>
        </p:nvSpPr>
        <p:spPr>
          <a:xfrm>
            <a:off x="137006" y="2145302"/>
            <a:ext cx="9298296" cy="1107996"/>
          </a:xfrm>
          <a:prstGeom prst="rect">
            <a:avLst/>
          </a:prstGeom>
          <a:noFill/>
        </p:spPr>
        <p:txBody>
          <a:bodyPr wrap="square" rtlCol="0">
            <a:spAutoFit/>
          </a:bodyPr>
          <a:lstStyle/>
          <a:p>
            <a:r>
              <a:rPr lang="it-IT" sz="2200" dirty="0">
                <a:solidFill>
                  <a:schemeClr val="accent1"/>
                </a:solidFill>
              </a:rPr>
              <a:t>I pareri possono segnalare </a:t>
            </a:r>
            <a:r>
              <a:rPr lang="it-IT" sz="2200" b="1" u="sng" dirty="0">
                <a:solidFill>
                  <a:schemeClr val="accent1"/>
                </a:solidFill>
              </a:rPr>
              <a:t>modelli commerciali </a:t>
            </a:r>
            <a:r>
              <a:rPr lang="it-IT" sz="2200" dirty="0">
                <a:solidFill>
                  <a:schemeClr val="accent1"/>
                </a:solidFill>
              </a:rPr>
              <a:t>vantaggiosi o specifiche tipologie di acquisizione adatte alla PA richiedente (es. accordi di tipo </a:t>
            </a:r>
            <a:r>
              <a:rPr lang="it-IT" sz="2200" dirty="0" err="1">
                <a:solidFill>
                  <a:schemeClr val="accent1"/>
                </a:solidFill>
              </a:rPr>
              <a:t>enterprise</a:t>
            </a:r>
            <a:r>
              <a:rPr lang="it-IT" sz="2200" dirty="0">
                <a:solidFill>
                  <a:schemeClr val="accent1"/>
                </a:solidFill>
              </a:rPr>
              <a:t>, metriche e modalità di cessione di prodotti, noleggio piuttosto che acquisto, …).</a:t>
            </a:r>
          </a:p>
        </p:txBody>
      </p:sp>
      <p:sp>
        <p:nvSpPr>
          <p:cNvPr id="13" name="CasellaDiTesto 12">
            <a:extLst>
              <a:ext uri="{FF2B5EF4-FFF2-40B4-BE49-F238E27FC236}">
                <a16:creationId xmlns:a16="http://schemas.microsoft.com/office/drawing/2014/main" id="{F4D8968B-7B9D-DFFE-73C8-2317B94A237F}"/>
              </a:ext>
            </a:extLst>
          </p:cNvPr>
          <p:cNvSpPr txBox="1"/>
          <p:nvPr/>
        </p:nvSpPr>
        <p:spPr>
          <a:xfrm>
            <a:off x="137005" y="3429000"/>
            <a:ext cx="9432297" cy="2462213"/>
          </a:xfrm>
          <a:prstGeom prst="rect">
            <a:avLst/>
          </a:prstGeom>
          <a:noFill/>
        </p:spPr>
        <p:txBody>
          <a:bodyPr wrap="square" rtlCol="0">
            <a:spAutoFit/>
          </a:bodyPr>
          <a:lstStyle/>
          <a:p>
            <a:r>
              <a:rPr lang="it-IT" sz="2200" dirty="0">
                <a:solidFill>
                  <a:schemeClr val="accent1"/>
                </a:solidFill>
              </a:rPr>
              <a:t>Nel caso di negoziazioni dirette, il parere esamina l’offerta del fornitore, verificando che le condizioni in essa presenti siano in linea coi riferimenti di mercato, ad esempio in termini di sconti rispetto ai listini, e che siano omogenee con le condizioni offerte ad altre PA (</a:t>
            </a:r>
            <a:r>
              <a:rPr lang="it-IT" sz="2200" b="1" u="sng" dirty="0">
                <a:solidFill>
                  <a:schemeClr val="accent1"/>
                </a:solidFill>
              </a:rPr>
              <a:t>approccio «cliente unico pubblico»</a:t>
            </a:r>
            <a:r>
              <a:rPr lang="it-IT" sz="2200" dirty="0">
                <a:solidFill>
                  <a:schemeClr val="accent1"/>
                </a:solidFill>
              </a:rPr>
              <a:t>). </a:t>
            </a:r>
          </a:p>
          <a:p>
            <a:endParaRPr lang="it-IT" sz="2200" dirty="0">
              <a:solidFill>
                <a:schemeClr val="accent1"/>
              </a:solidFill>
            </a:endParaRPr>
          </a:p>
          <a:p>
            <a:r>
              <a:rPr lang="it-IT" sz="2200" dirty="0">
                <a:solidFill>
                  <a:schemeClr val="accent1"/>
                </a:solidFill>
              </a:rPr>
              <a:t>Il parere può fornire anche suggerimenti per rafforzare la posizione della PA nella </a:t>
            </a:r>
            <a:r>
              <a:rPr lang="it-IT" sz="2200" b="1" u="sng" dirty="0">
                <a:solidFill>
                  <a:schemeClr val="accent1"/>
                </a:solidFill>
              </a:rPr>
              <a:t>negoziazione col fornitore</a:t>
            </a:r>
            <a:r>
              <a:rPr lang="it-IT" sz="2200" dirty="0">
                <a:solidFill>
                  <a:schemeClr val="accent1"/>
                </a:solidFill>
              </a:rPr>
              <a:t>.</a:t>
            </a:r>
          </a:p>
        </p:txBody>
      </p:sp>
      <p:pic>
        <p:nvPicPr>
          <p:cNvPr id="14" name="Elemento grafico 13" descr="Stretta di mano contorno">
            <a:extLst>
              <a:ext uri="{FF2B5EF4-FFF2-40B4-BE49-F238E27FC236}">
                <a16:creationId xmlns:a16="http://schemas.microsoft.com/office/drawing/2014/main" id="{F2684EB6-E079-B407-9E13-7A1E16FD52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0871" y="4175700"/>
            <a:ext cx="1516593" cy="1442559"/>
          </a:xfrm>
          <a:prstGeom prst="rect">
            <a:avLst/>
          </a:prstGeom>
        </p:spPr>
      </p:pic>
      <p:sp>
        <p:nvSpPr>
          <p:cNvPr id="16" name="CasellaDiTesto 15">
            <a:extLst>
              <a:ext uri="{FF2B5EF4-FFF2-40B4-BE49-F238E27FC236}">
                <a16:creationId xmlns:a16="http://schemas.microsoft.com/office/drawing/2014/main" id="{90158DF1-211C-6CC7-28F4-8A07871778DA}"/>
              </a:ext>
            </a:extLst>
          </p:cNvPr>
          <p:cNvSpPr txBox="1"/>
          <p:nvPr/>
        </p:nvSpPr>
        <p:spPr>
          <a:xfrm>
            <a:off x="9864221" y="5187372"/>
            <a:ext cx="1709891" cy="430887"/>
          </a:xfrm>
          <a:prstGeom prst="rect">
            <a:avLst/>
          </a:prstGeom>
          <a:noFill/>
        </p:spPr>
        <p:txBody>
          <a:bodyPr wrap="none" rtlCol="0">
            <a:spAutoFit/>
          </a:bodyPr>
          <a:lstStyle/>
          <a:p>
            <a:pPr algn="ctr"/>
            <a:r>
              <a:rPr lang="it-IT" sz="2200" dirty="0">
                <a:solidFill>
                  <a:srgbClr val="0070C0"/>
                </a:solidFill>
              </a:rPr>
              <a:t>Negoziazione</a:t>
            </a:r>
          </a:p>
        </p:txBody>
      </p:sp>
    </p:spTree>
    <p:extLst>
      <p:ext uri="{BB962C8B-B14F-4D97-AF65-F5344CB8AC3E}">
        <p14:creationId xmlns:p14="http://schemas.microsoft.com/office/powerpoint/2010/main" val="84844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7AC7ED3D-4F8D-70D8-65C2-E29B96FECBAC}"/>
              </a:ext>
            </a:extLst>
          </p:cNvPr>
          <p:cNvSpPr>
            <a:spLocks noGrp="1"/>
          </p:cNvSpPr>
          <p:nvPr>
            <p:ph type="ctrTitle"/>
          </p:nvPr>
        </p:nvSpPr>
        <p:spPr/>
        <p:txBody>
          <a:bodyPr>
            <a:normAutofit/>
          </a:bodyPr>
          <a:lstStyle/>
          <a:p>
            <a:r>
              <a:rPr lang="it-IT" dirty="0"/>
              <a:t>I pareri di congruità tecnico-economica </a:t>
            </a:r>
            <a:br>
              <a:rPr lang="it-IT" dirty="0"/>
            </a:br>
            <a:r>
              <a:rPr lang="it-IT" dirty="0"/>
              <a:t>di AgID</a:t>
            </a:r>
          </a:p>
        </p:txBody>
      </p:sp>
      <p:sp>
        <p:nvSpPr>
          <p:cNvPr id="9" name="Sottotitolo 8">
            <a:extLst>
              <a:ext uri="{FF2B5EF4-FFF2-40B4-BE49-F238E27FC236}">
                <a16:creationId xmlns:a16="http://schemas.microsoft.com/office/drawing/2014/main" id="{FC67E39C-41F0-0D29-505A-9199F4487A24}"/>
              </a:ext>
            </a:extLst>
          </p:cNvPr>
          <p:cNvSpPr>
            <a:spLocks noGrp="1"/>
          </p:cNvSpPr>
          <p:nvPr>
            <p:ph type="subTitle" idx="1"/>
          </p:nvPr>
        </p:nvSpPr>
        <p:spPr/>
        <p:txBody>
          <a:bodyPr>
            <a:noAutofit/>
          </a:bodyPr>
          <a:lstStyle/>
          <a:p>
            <a:r>
              <a:rPr lang="it-IT" dirty="0"/>
              <a:t>Strumenti e opportunità per migliorare il procurement ICT delle amministrazioni</a:t>
            </a:r>
          </a:p>
        </p:txBody>
      </p:sp>
      <p:sp>
        <p:nvSpPr>
          <p:cNvPr id="10" name="Segnaposto testo 9">
            <a:extLst>
              <a:ext uri="{FF2B5EF4-FFF2-40B4-BE49-F238E27FC236}">
                <a16:creationId xmlns:a16="http://schemas.microsoft.com/office/drawing/2014/main" id="{F8475991-7223-153D-E2E2-49A1B2E760C7}"/>
              </a:ext>
            </a:extLst>
          </p:cNvPr>
          <p:cNvSpPr>
            <a:spLocks noGrp="1"/>
          </p:cNvSpPr>
          <p:nvPr>
            <p:ph type="body" sz="quarter" idx="10"/>
          </p:nvPr>
        </p:nvSpPr>
        <p:spPr/>
        <p:txBody>
          <a:bodyPr/>
          <a:lstStyle/>
          <a:p>
            <a:r>
              <a:rPr lang="it-IT" dirty="0"/>
              <a:t>14 marzo 2023</a:t>
            </a:r>
          </a:p>
        </p:txBody>
      </p:sp>
      <p:sp>
        <p:nvSpPr>
          <p:cNvPr id="11" name="Segnaposto testo 10">
            <a:extLst>
              <a:ext uri="{FF2B5EF4-FFF2-40B4-BE49-F238E27FC236}">
                <a16:creationId xmlns:a16="http://schemas.microsoft.com/office/drawing/2014/main" id="{D73F0AB0-ADE3-22CC-3010-975902563622}"/>
              </a:ext>
            </a:extLst>
          </p:cNvPr>
          <p:cNvSpPr>
            <a:spLocks noGrp="1"/>
          </p:cNvSpPr>
          <p:nvPr>
            <p:ph type="body" sz="quarter" idx="11"/>
          </p:nvPr>
        </p:nvSpPr>
        <p:spPr/>
        <p:txBody>
          <a:bodyPr/>
          <a:lstStyle/>
          <a:p>
            <a:r>
              <a:rPr kumimoji="0" lang="it-IT" sz="1800" b="0" i="0" u="none" strike="noStrike" kern="0" cap="none" spc="0" normalizeH="0" baseline="0" noProof="0" dirty="0">
                <a:ln>
                  <a:noFill/>
                </a:ln>
                <a:solidFill>
                  <a:srgbClr val="006FC0"/>
                </a:solidFill>
                <a:effectLst/>
                <a:uLnTx/>
                <a:uFillTx/>
                <a:latin typeface="Calibri"/>
                <a:cs typeface="Calibri"/>
              </a:rPr>
              <a:t>Ludovico</a:t>
            </a:r>
            <a:r>
              <a:rPr kumimoji="0" lang="it-IT" sz="1800" b="0" i="0" u="none" strike="noStrike" kern="0" cap="none" spc="-5" normalizeH="0" baseline="0" noProof="0" dirty="0">
                <a:ln>
                  <a:noFill/>
                </a:ln>
                <a:solidFill>
                  <a:srgbClr val="006FC0"/>
                </a:solidFill>
                <a:effectLst/>
                <a:uLnTx/>
                <a:uFillTx/>
                <a:latin typeface="Calibri"/>
                <a:cs typeface="Calibri"/>
              </a:rPr>
              <a:t> </a:t>
            </a:r>
            <a:r>
              <a:rPr kumimoji="0" lang="it-IT" sz="1800" b="0" i="0" u="none" strike="noStrike" kern="0" cap="none" spc="0" normalizeH="0" baseline="0" noProof="0" dirty="0" err="1">
                <a:ln>
                  <a:noFill/>
                </a:ln>
                <a:solidFill>
                  <a:srgbClr val="006FC0"/>
                </a:solidFill>
                <a:effectLst/>
                <a:uLnTx/>
                <a:uFillTx/>
                <a:latin typeface="Calibri"/>
                <a:cs typeface="Calibri"/>
              </a:rPr>
              <a:t>Aniballi</a:t>
            </a:r>
            <a:r>
              <a:rPr kumimoji="0" lang="it-IT" sz="1800" b="0" i="0" u="none" strike="noStrike" kern="0" cap="none" spc="-10" normalizeH="0" baseline="0" noProof="0" dirty="0">
                <a:ln>
                  <a:noFill/>
                </a:ln>
                <a:solidFill>
                  <a:srgbClr val="006FC0"/>
                </a:solidFill>
                <a:effectLst/>
                <a:uLnTx/>
                <a:uFillTx/>
                <a:latin typeface="Calibri"/>
                <a:cs typeface="Calibri"/>
              </a:rPr>
              <a:t> </a:t>
            </a:r>
            <a:r>
              <a:rPr kumimoji="0" lang="it-IT" sz="1800" b="0" i="0" u="none" strike="noStrike" kern="0" cap="none" spc="0" normalizeH="0" baseline="0" noProof="0" dirty="0">
                <a:ln>
                  <a:noFill/>
                </a:ln>
                <a:solidFill>
                  <a:srgbClr val="006FC0"/>
                </a:solidFill>
                <a:effectLst/>
                <a:uLnTx/>
                <a:uFillTx/>
                <a:latin typeface="Calibri"/>
                <a:cs typeface="Calibri"/>
              </a:rPr>
              <a:t>-</a:t>
            </a:r>
            <a:r>
              <a:rPr kumimoji="0" lang="it-IT" sz="1800" b="0" i="0" u="none" strike="noStrike" kern="0" cap="none" spc="-25" normalizeH="0" baseline="0" noProof="0" dirty="0">
                <a:ln>
                  <a:noFill/>
                </a:ln>
                <a:solidFill>
                  <a:srgbClr val="006FC0"/>
                </a:solidFill>
                <a:effectLst/>
                <a:uLnTx/>
                <a:uFillTx/>
                <a:latin typeface="Calibri"/>
                <a:cs typeface="Calibri"/>
              </a:rPr>
              <a:t> </a:t>
            </a:r>
            <a:r>
              <a:rPr kumimoji="0" lang="it-IT" sz="1800" b="0" i="0" u="none" strike="noStrike" kern="0" cap="none" spc="0" normalizeH="0" baseline="0" noProof="0" dirty="0">
                <a:ln>
                  <a:noFill/>
                </a:ln>
                <a:solidFill>
                  <a:srgbClr val="006FC0"/>
                </a:solidFill>
                <a:effectLst/>
                <a:uLnTx/>
                <a:uFillTx/>
                <a:latin typeface="Calibri"/>
                <a:cs typeface="Calibri"/>
              </a:rPr>
              <a:t>Area</a:t>
            </a:r>
            <a:r>
              <a:rPr kumimoji="0" lang="it-IT" sz="1800" b="0" i="0" u="none" strike="noStrike" kern="0" cap="none" spc="-25" normalizeH="0" baseline="0" noProof="0" dirty="0">
                <a:ln>
                  <a:noFill/>
                </a:ln>
                <a:solidFill>
                  <a:srgbClr val="006FC0"/>
                </a:solidFill>
                <a:effectLst/>
                <a:uLnTx/>
                <a:uFillTx/>
                <a:latin typeface="Calibri"/>
                <a:cs typeface="Calibri"/>
              </a:rPr>
              <a:t> </a:t>
            </a:r>
            <a:r>
              <a:rPr kumimoji="0" lang="it-IT" sz="1800" b="0" i="0" u="none" strike="noStrike" kern="0" cap="none" spc="0" normalizeH="0" baseline="0" noProof="0" dirty="0">
                <a:ln>
                  <a:noFill/>
                </a:ln>
                <a:solidFill>
                  <a:srgbClr val="006FC0"/>
                </a:solidFill>
                <a:effectLst/>
                <a:uLnTx/>
                <a:uFillTx/>
                <a:latin typeface="Calibri"/>
                <a:cs typeface="Calibri"/>
              </a:rPr>
              <a:t>Indirizzo</a:t>
            </a:r>
            <a:r>
              <a:rPr kumimoji="0" lang="it-IT" sz="1800" b="0" i="0" u="none" strike="noStrike" kern="0" cap="none" spc="-5" normalizeH="0" baseline="0" noProof="0" dirty="0">
                <a:ln>
                  <a:noFill/>
                </a:ln>
                <a:solidFill>
                  <a:srgbClr val="006FC0"/>
                </a:solidFill>
                <a:effectLst/>
                <a:uLnTx/>
                <a:uFillTx/>
                <a:latin typeface="Calibri"/>
                <a:cs typeface="Calibri"/>
              </a:rPr>
              <a:t> </a:t>
            </a:r>
            <a:r>
              <a:rPr kumimoji="0" lang="it-IT" sz="1800" b="0" i="0" u="none" strike="noStrike" kern="0" cap="none" spc="0" normalizeH="0" baseline="0" noProof="0" dirty="0">
                <a:ln>
                  <a:noFill/>
                </a:ln>
                <a:solidFill>
                  <a:srgbClr val="006FC0"/>
                </a:solidFill>
                <a:effectLst/>
                <a:uLnTx/>
                <a:uFillTx/>
                <a:latin typeface="Calibri"/>
                <a:cs typeface="Calibri"/>
              </a:rPr>
              <a:t>e</a:t>
            </a:r>
            <a:r>
              <a:rPr kumimoji="0" lang="it-IT" sz="1800" b="0" i="0" u="none" strike="noStrike" kern="0" cap="none" spc="-25" normalizeH="0" baseline="0" noProof="0" dirty="0">
                <a:ln>
                  <a:noFill/>
                </a:ln>
                <a:solidFill>
                  <a:srgbClr val="006FC0"/>
                </a:solidFill>
                <a:effectLst/>
                <a:uLnTx/>
                <a:uFillTx/>
                <a:latin typeface="Calibri"/>
                <a:cs typeface="Calibri"/>
              </a:rPr>
              <a:t> </a:t>
            </a:r>
            <a:r>
              <a:rPr kumimoji="0" lang="it-IT" sz="1800" b="0" i="0" u="none" strike="noStrike" kern="0" cap="none" spc="0" normalizeH="0" baseline="0" noProof="0" dirty="0">
                <a:ln>
                  <a:noFill/>
                </a:ln>
                <a:solidFill>
                  <a:srgbClr val="006FC0"/>
                </a:solidFill>
                <a:effectLst/>
                <a:uLnTx/>
                <a:uFillTx/>
                <a:latin typeface="Calibri"/>
                <a:cs typeface="Calibri"/>
              </a:rPr>
              <a:t>Governance</a:t>
            </a:r>
            <a:r>
              <a:rPr kumimoji="0" lang="it-IT" sz="1800" b="0" i="0" u="none" strike="noStrike" kern="0" cap="none" spc="-10" normalizeH="0" baseline="0" noProof="0" dirty="0">
                <a:ln>
                  <a:noFill/>
                </a:ln>
                <a:solidFill>
                  <a:srgbClr val="006FC0"/>
                </a:solidFill>
                <a:effectLst/>
                <a:uLnTx/>
                <a:uFillTx/>
                <a:latin typeface="Calibri"/>
                <a:cs typeface="Calibri"/>
              </a:rPr>
              <a:t> </a:t>
            </a:r>
            <a:r>
              <a:rPr kumimoji="0" lang="it-IT" sz="1800" b="0" i="0" u="none" strike="noStrike" kern="0" cap="none" spc="-25" normalizeH="0" baseline="0" noProof="0" dirty="0">
                <a:ln>
                  <a:noFill/>
                </a:ln>
                <a:solidFill>
                  <a:srgbClr val="006FC0"/>
                </a:solidFill>
                <a:effectLst/>
                <a:uLnTx/>
                <a:uFillTx/>
                <a:latin typeface="Calibri"/>
                <a:cs typeface="Calibri"/>
              </a:rPr>
              <a:t>PA</a:t>
            </a:r>
            <a:endParaRPr lang="it-IT" kern="0" spc="-25" dirty="0">
              <a:solidFill>
                <a:sysClr val="windowText" lastClr="000000"/>
              </a:solidFill>
              <a:latin typeface="Calibri"/>
              <a:cs typeface="Calibri"/>
            </a:endParaRPr>
          </a:p>
          <a:p>
            <a:endParaRPr lang="it-IT" dirty="0"/>
          </a:p>
          <a:p>
            <a:pPr marL="12065" marR="508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6FC0"/>
                </a:solidFill>
                <a:effectLst/>
                <a:uLnTx/>
                <a:uFillTx/>
                <a:latin typeface="Calibri"/>
                <a:cs typeface="Calibri"/>
              </a:rPr>
              <a:t>Francesco Grasso, Fabio Massimi</a:t>
            </a:r>
            <a:endParaRPr lang="it-IT" kern="0" dirty="0">
              <a:solidFill>
                <a:srgbClr val="006FC0"/>
              </a:solidFill>
              <a:latin typeface="Calibri"/>
              <a:cs typeface="Calibri"/>
            </a:endParaRPr>
          </a:p>
          <a:p>
            <a:pPr marL="12065" marR="508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6FC0"/>
                </a:solidFill>
                <a:effectLst/>
                <a:uLnTx/>
                <a:uFillTx/>
                <a:latin typeface="Calibri"/>
                <a:cs typeface="Calibri"/>
              </a:rPr>
              <a:t>Servizio</a:t>
            </a:r>
            <a:r>
              <a:rPr kumimoji="0" lang="it-IT" sz="1800" b="0" i="0" u="none" strike="noStrike" kern="0" cap="none" spc="-15" normalizeH="0" baseline="0" noProof="0" dirty="0">
                <a:ln>
                  <a:noFill/>
                </a:ln>
                <a:solidFill>
                  <a:srgbClr val="006FC0"/>
                </a:solidFill>
                <a:effectLst/>
                <a:uLnTx/>
                <a:uFillTx/>
                <a:latin typeface="Calibri"/>
                <a:cs typeface="Calibri"/>
              </a:rPr>
              <a:t> </a:t>
            </a:r>
            <a:r>
              <a:rPr kumimoji="0" lang="it-IT" sz="1800" b="0" i="0" u="none" strike="noStrike" kern="0" cap="none" spc="0" normalizeH="0" baseline="0" noProof="0" dirty="0">
                <a:ln>
                  <a:noFill/>
                </a:ln>
                <a:solidFill>
                  <a:srgbClr val="006FC0"/>
                </a:solidFill>
                <a:effectLst/>
                <a:uLnTx/>
                <a:uFillTx/>
                <a:latin typeface="Calibri"/>
                <a:cs typeface="Calibri"/>
              </a:rPr>
              <a:t>Pareri</a:t>
            </a:r>
            <a:endParaRPr kumimoji="0" lang="it-IT" sz="1800" b="0" i="0" u="none" strike="noStrike" kern="0" cap="none" spc="0" normalizeH="0" baseline="0" noProof="0" dirty="0">
              <a:ln>
                <a:noFill/>
              </a:ln>
              <a:solidFill>
                <a:sysClr val="windowText" lastClr="000000"/>
              </a:solidFill>
              <a:effectLst/>
              <a:uLnTx/>
              <a:uFillTx/>
              <a:latin typeface="Calibri"/>
              <a:cs typeface="Calibri"/>
            </a:endParaRPr>
          </a:p>
          <a:p>
            <a:endParaRPr lang="it-IT" dirty="0"/>
          </a:p>
        </p:txBody>
      </p:sp>
    </p:spTree>
    <p:extLst>
      <p:ext uri="{BB962C8B-B14F-4D97-AF65-F5344CB8AC3E}">
        <p14:creationId xmlns:p14="http://schemas.microsoft.com/office/powerpoint/2010/main" val="612510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2459B8FA-BC72-8E58-C007-4CC75B9EFB60}"/>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bject 8">
            <a:extLst>
              <a:ext uri="{FF2B5EF4-FFF2-40B4-BE49-F238E27FC236}">
                <a16:creationId xmlns:a16="http://schemas.microsoft.com/office/drawing/2014/main" id="{6450903B-3ED5-8F4F-B82D-6AC70BF0175B}"/>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Opportunità per le PA: rimandi a linee guida e atti regolatori</a:t>
            </a:r>
          </a:p>
        </p:txBody>
      </p:sp>
      <p:sp>
        <p:nvSpPr>
          <p:cNvPr id="9" name="CasellaDiTesto 8">
            <a:extLst>
              <a:ext uri="{FF2B5EF4-FFF2-40B4-BE49-F238E27FC236}">
                <a16:creationId xmlns:a16="http://schemas.microsoft.com/office/drawing/2014/main" id="{CA1E92A0-23F1-3C59-DA13-EACF4124C20C}"/>
              </a:ext>
            </a:extLst>
          </p:cNvPr>
          <p:cNvSpPr txBox="1"/>
          <p:nvPr/>
        </p:nvSpPr>
        <p:spPr>
          <a:xfrm>
            <a:off x="137007" y="1064464"/>
            <a:ext cx="7780078" cy="4832092"/>
          </a:xfrm>
          <a:prstGeom prst="rect">
            <a:avLst/>
          </a:prstGeom>
          <a:noFill/>
        </p:spPr>
        <p:txBody>
          <a:bodyPr wrap="square" rtlCol="0">
            <a:spAutoFit/>
          </a:bodyPr>
          <a:lstStyle>
            <a:defPPr>
              <a:defRPr lang="it-IT"/>
            </a:defPPr>
            <a:lvl1pPr>
              <a:defRPr sz="2000">
                <a:solidFill>
                  <a:schemeClr val="accent1"/>
                </a:solidFill>
              </a:defRPr>
            </a:lvl1pPr>
          </a:lstStyle>
          <a:p>
            <a:r>
              <a:rPr lang="it-IT" sz="2200" dirty="0"/>
              <a:t>I pareri possono segnalare le linee guida (o altri atti regolatori emanati da AgID) applicabili all’iniziativa in esame, e che possono essere utili come riferimento all’amministrazione richiedente.</a:t>
            </a:r>
          </a:p>
          <a:p>
            <a:endParaRPr lang="it-IT" sz="2200" dirty="0"/>
          </a:p>
          <a:p>
            <a:r>
              <a:rPr lang="it-IT" sz="2200" dirty="0"/>
              <a:t>Esempi: linee guida sull’interoperabilità, la sicurezza, le metriche  di qualità, il riuso applicativo, i profili professionali, l’open source, l’accessibilità, design dei servizi, ...</a:t>
            </a:r>
          </a:p>
          <a:p>
            <a:endParaRPr lang="it-IT" sz="2200" dirty="0"/>
          </a:p>
          <a:p>
            <a:r>
              <a:rPr lang="it-IT" sz="2200" dirty="0"/>
              <a:t>I pareri segnalano anche le infrastrutture immateriali che potrebbero essere applicabili all’iniziativa in esame, in modo che l’amministrazione richiedente possa verificarne il loro corretto impiego nell’ambito dell’iniziativa stessa. </a:t>
            </a:r>
          </a:p>
          <a:p>
            <a:endParaRPr lang="it-IT" sz="2200" dirty="0"/>
          </a:p>
          <a:p>
            <a:r>
              <a:rPr lang="it-IT" sz="2200" dirty="0"/>
              <a:t>Esempi: ANPR, sistemi di autenticazione, </a:t>
            </a:r>
            <a:r>
              <a:rPr lang="it-IT" sz="2200" dirty="0" err="1"/>
              <a:t>pagoPA</a:t>
            </a:r>
            <a:r>
              <a:rPr lang="it-IT" sz="2200" dirty="0"/>
              <a:t>, SDG, PDND… </a:t>
            </a:r>
          </a:p>
        </p:txBody>
      </p:sp>
      <p:pic>
        <p:nvPicPr>
          <p:cNvPr id="1026" name="Picture 2" descr="Cosa sono le normative AGID per la digitalizzazione della Pubblica  Amministrazione?">
            <a:extLst>
              <a:ext uri="{FF2B5EF4-FFF2-40B4-BE49-F238E27FC236}">
                <a16:creationId xmlns:a16="http://schemas.microsoft.com/office/drawing/2014/main" id="{21D4505F-8AE0-BFB3-F7C8-AD352017E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237" y="3067291"/>
            <a:ext cx="4407756" cy="2951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sition Paper AIPSI su Bozza AgID Linee guida Documento informatico">
            <a:extLst>
              <a:ext uri="{FF2B5EF4-FFF2-40B4-BE49-F238E27FC236}">
                <a16:creationId xmlns:a16="http://schemas.microsoft.com/office/drawing/2014/main" id="{80CF7DA5-7280-5171-69CA-ABDC1BFCE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6159">
            <a:off x="7755435" y="915559"/>
            <a:ext cx="4448801" cy="222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3F8960D-865E-FB69-0BC4-F0B0D056EB54}"/>
              </a:ext>
            </a:extLst>
          </p:cNvPr>
          <p:cNvSpPr txBox="1"/>
          <p:nvPr/>
        </p:nvSpPr>
        <p:spPr>
          <a:xfrm>
            <a:off x="10446815" y="3371648"/>
            <a:ext cx="1544557" cy="769441"/>
          </a:xfrm>
          <a:prstGeom prst="rect">
            <a:avLst/>
          </a:prstGeom>
          <a:noFill/>
        </p:spPr>
        <p:txBody>
          <a:bodyPr wrap="square" rtlCol="0">
            <a:spAutoFit/>
          </a:bodyPr>
          <a:lstStyle/>
          <a:p>
            <a:pPr algn="ctr"/>
            <a:r>
              <a:rPr lang="it-IT" sz="2200" dirty="0">
                <a:solidFill>
                  <a:srgbClr val="0070C0"/>
                </a:solidFill>
              </a:rPr>
              <a:t>Procedura </a:t>
            </a:r>
          </a:p>
          <a:p>
            <a:pPr algn="ctr"/>
            <a:r>
              <a:rPr lang="it-IT" sz="2200" dirty="0">
                <a:solidFill>
                  <a:srgbClr val="0070C0"/>
                </a:solidFill>
              </a:rPr>
              <a:t>di acquisto</a:t>
            </a:r>
          </a:p>
        </p:txBody>
      </p:sp>
      <p:pic>
        <p:nvPicPr>
          <p:cNvPr id="8" name="Elemento grafico 7" descr="Carrello della spesa contorno">
            <a:extLst>
              <a:ext uri="{FF2B5EF4-FFF2-40B4-BE49-F238E27FC236}">
                <a16:creationId xmlns:a16="http://schemas.microsoft.com/office/drawing/2014/main" id="{C989B8E2-AF7C-E2D1-95EA-BDBCA360E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005" y="2020828"/>
            <a:ext cx="1593367" cy="1593367"/>
          </a:xfrm>
          <a:prstGeom prst="rect">
            <a:avLst/>
          </a:prstGeom>
        </p:spPr>
      </p:pic>
      <p:cxnSp>
        <p:nvCxnSpPr>
          <p:cNvPr id="3" name="Connettore diritto 2">
            <a:extLst>
              <a:ext uri="{FF2B5EF4-FFF2-40B4-BE49-F238E27FC236}">
                <a16:creationId xmlns:a16="http://schemas.microsoft.com/office/drawing/2014/main" id="{7ED2BFAE-AB34-A1E4-C4D2-F80732E94B33}"/>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ject 8">
            <a:extLst>
              <a:ext uri="{FF2B5EF4-FFF2-40B4-BE49-F238E27FC236}">
                <a16:creationId xmlns:a16="http://schemas.microsoft.com/office/drawing/2014/main" id="{1ECCE12C-D84B-239C-07E5-F6B00C43C9F2}"/>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Opportunità per le PA: indicazioni sulla procedura di acquisto</a:t>
            </a:r>
          </a:p>
        </p:txBody>
      </p:sp>
      <p:sp>
        <p:nvSpPr>
          <p:cNvPr id="9" name="CasellaDiTesto 8">
            <a:extLst>
              <a:ext uri="{FF2B5EF4-FFF2-40B4-BE49-F238E27FC236}">
                <a16:creationId xmlns:a16="http://schemas.microsoft.com/office/drawing/2014/main" id="{EECE8EEE-9D64-7218-10AC-777CF2ADA536}"/>
              </a:ext>
            </a:extLst>
          </p:cNvPr>
          <p:cNvSpPr txBox="1"/>
          <p:nvPr/>
        </p:nvSpPr>
        <p:spPr>
          <a:xfrm>
            <a:off x="137005" y="868326"/>
            <a:ext cx="11854367" cy="5283498"/>
          </a:xfrm>
          <a:prstGeom prst="rect">
            <a:avLst/>
          </a:prstGeom>
          <a:noFill/>
        </p:spPr>
        <p:txBody>
          <a:bodyPr wrap="square" rtlCol="0">
            <a:spAutoFit/>
          </a:bodyPr>
          <a:lstStyle>
            <a:defPPr>
              <a:defRPr lang="it-IT"/>
            </a:defPPr>
            <a:lvl1pPr>
              <a:defRPr sz="2000">
                <a:solidFill>
                  <a:schemeClr val="accent1"/>
                </a:solidFill>
              </a:defRPr>
            </a:lvl1pPr>
          </a:lstStyle>
          <a:p>
            <a:r>
              <a:rPr lang="it-IT" sz="2200" dirty="0"/>
              <a:t>I pareri di AgID possono fornire </a:t>
            </a:r>
            <a:r>
              <a:rPr lang="it-IT" sz="2200" b="1" u="sng" dirty="0"/>
              <a:t>indicazioni tecniche </a:t>
            </a:r>
            <a:r>
              <a:rPr lang="it-IT" sz="2200" dirty="0"/>
              <a:t>relative alla procedura individuata dall’amministrazione richiedente. Ad esempio, in merito alla ripartizione dell’iniziativa in lotti o all’esclusività tra gli stessi. </a:t>
            </a:r>
          </a:p>
          <a:p>
            <a:pPr>
              <a:lnSpc>
                <a:spcPts val="2200"/>
              </a:lnSpc>
            </a:pPr>
            <a:endParaRPr lang="it-IT" sz="2200" dirty="0"/>
          </a:p>
          <a:p>
            <a:r>
              <a:rPr lang="it-IT" sz="2200" dirty="0"/>
              <a:t>NB: il parere </a:t>
            </a:r>
            <a:r>
              <a:rPr lang="it-IT" sz="2200" b="1" u="sng" dirty="0"/>
              <a:t>non si esprime sulla legittimità </a:t>
            </a:r>
            <a:r>
              <a:rPr lang="it-IT" sz="2200" dirty="0"/>
              <a:t>amministrativa del procedimento, </a:t>
            </a:r>
          </a:p>
          <a:p>
            <a:r>
              <a:rPr lang="it-IT" sz="2200" dirty="0"/>
              <a:t>che resta di competenza della PA richiedente.</a:t>
            </a:r>
          </a:p>
          <a:p>
            <a:pPr>
              <a:lnSpc>
                <a:spcPts val="2200"/>
              </a:lnSpc>
            </a:pPr>
            <a:endParaRPr lang="it-IT" sz="2200" dirty="0"/>
          </a:p>
          <a:p>
            <a:r>
              <a:rPr lang="it-IT" sz="2200" dirty="0"/>
              <a:t>Come detto, le indicazioni e i suggerimenti tratti dall’esperienza di AgID sono indirizzati </a:t>
            </a:r>
          </a:p>
          <a:p>
            <a:r>
              <a:rPr lang="it-IT" sz="2200" dirty="0"/>
              <a:t>a favorire il raggiungimento degli obiettivi dell’iniziativa, </a:t>
            </a:r>
            <a:r>
              <a:rPr lang="it-IT" sz="2200" b="1" u="sng" dirty="0"/>
              <a:t>rendere più agevole l’esame </a:t>
            </a:r>
          </a:p>
          <a:p>
            <a:r>
              <a:rPr lang="it-IT" sz="2200" b="1" u="sng" dirty="0"/>
              <a:t>delle offerte</a:t>
            </a:r>
            <a:r>
              <a:rPr lang="it-IT" sz="2200" dirty="0"/>
              <a:t> e minimizzare il rischio di contestazioni.</a:t>
            </a:r>
          </a:p>
          <a:p>
            <a:pPr>
              <a:lnSpc>
                <a:spcPts val="2200"/>
              </a:lnSpc>
            </a:pPr>
            <a:endParaRPr lang="it-IT" sz="2200" dirty="0"/>
          </a:p>
          <a:p>
            <a:r>
              <a:rPr lang="it-IT" sz="2200" dirty="0"/>
              <a:t>Esempio: nella scelta di prodotti software, si verifica che la PA richiedente abbia svolto la valutazione comparativa prevista dall’art. 68 del CAD.</a:t>
            </a:r>
          </a:p>
          <a:p>
            <a:pPr>
              <a:lnSpc>
                <a:spcPts val="2200"/>
              </a:lnSpc>
            </a:pPr>
            <a:endParaRPr lang="it-IT" sz="2200" dirty="0"/>
          </a:p>
          <a:p>
            <a:r>
              <a:rPr lang="it-IT" sz="2200" dirty="0"/>
              <a:t>NB: l’art. 18-bis del CAD prevede il controllo del rispetto delle disposizioni di CAD e PT, nonché la possibilità di applicare sanzioni. Il parere può costituire un «primo avviso» bonario.</a:t>
            </a:r>
          </a:p>
        </p:txBody>
      </p:sp>
    </p:spTree>
    <p:extLst>
      <p:ext uri="{BB962C8B-B14F-4D97-AF65-F5344CB8AC3E}">
        <p14:creationId xmlns:p14="http://schemas.microsoft.com/office/powerpoint/2010/main" val="84641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20FB7221-9CBA-C27C-38AF-0E57D6F38618}"/>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bject 8">
            <a:extLst>
              <a:ext uri="{FF2B5EF4-FFF2-40B4-BE49-F238E27FC236}">
                <a16:creationId xmlns:a16="http://schemas.microsoft.com/office/drawing/2014/main" id="{2DA281C0-FBCD-84FA-FFE5-814713FB86A6}"/>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Opportunità per le PA: verifica coerenza con il PT</a:t>
            </a:r>
          </a:p>
        </p:txBody>
      </p:sp>
      <p:sp>
        <p:nvSpPr>
          <p:cNvPr id="7" name="CasellaDiTesto 6">
            <a:extLst>
              <a:ext uri="{FF2B5EF4-FFF2-40B4-BE49-F238E27FC236}">
                <a16:creationId xmlns:a16="http://schemas.microsoft.com/office/drawing/2014/main" id="{434ABC8E-01E4-84E3-1CD1-7E34DC406B6C}"/>
              </a:ext>
            </a:extLst>
          </p:cNvPr>
          <p:cNvSpPr txBox="1"/>
          <p:nvPr/>
        </p:nvSpPr>
        <p:spPr>
          <a:xfrm>
            <a:off x="137006" y="1004997"/>
            <a:ext cx="11692321" cy="4154984"/>
          </a:xfrm>
          <a:prstGeom prst="rect">
            <a:avLst/>
          </a:prstGeom>
          <a:noFill/>
        </p:spPr>
        <p:txBody>
          <a:bodyPr wrap="square" rtlCol="0">
            <a:spAutoFit/>
          </a:bodyPr>
          <a:lstStyle>
            <a:defPPr>
              <a:defRPr lang="it-IT"/>
            </a:defPPr>
            <a:lvl1pPr>
              <a:defRPr sz="2000">
                <a:solidFill>
                  <a:schemeClr val="accent1"/>
                </a:solidFill>
              </a:defRPr>
            </a:lvl1pPr>
          </a:lstStyle>
          <a:p>
            <a:r>
              <a:rPr lang="it-IT" sz="2200" dirty="0"/>
              <a:t>I pareri AgID aiutano l’amministrazione richiedente a verificare che l’iniziativa in esame sia coerente, dal punto di vista tecnico e strategico, con gli obiettivi, le indicazioni generali e quelle specifiche del piano triennale.</a:t>
            </a:r>
          </a:p>
          <a:p>
            <a:endParaRPr lang="it-IT" sz="2200" dirty="0"/>
          </a:p>
          <a:p>
            <a:endParaRPr lang="it-IT" sz="2200" dirty="0"/>
          </a:p>
          <a:p>
            <a:r>
              <a:rPr lang="it-IT" sz="2200" dirty="0"/>
              <a:t>Ad esempio viene verificata:</a:t>
            </a:r>
          </a:p>
          <a:p>
            <a:endParaRPr lang="it-IT" sz="2200" dirty="0"/>
          </a:p>
          <a:p>
            <a:pPr marL="342900" indent="-342900">
              <a:buFont typeface="Arial" panose="020B0604020202020204" pitchFamily="34" charset="0"/>
              <a:buChar char="•"/>
            </a:pPr>
            <a:r>
              <a:rPr lang="it-IT" sz="2200" dirty="0"/>
              <a:t>la coerenza con le scadenze del piano triennale, </a:t>
            </a:r>
          </a:p>
          <a:p>
            <a:pPr marL="342900" indent="-342900">
              <a:buFont typeface="Arial" panose="020B0604020202020204" pitchFamily="34" charset="0"/>
              <a:buChar char="•"/>
            </a:pPr>
            <a:endParaRPr lang="it-IT" sz="2200" dirty="0"/>
          </a:p>
          <a:p>
            <a:pPr marL="342900" indent="-342900">
              <a:buFont typeface="Arial" panose="020B0604020202020204" pitchFamily="34" charset="0"/>
              <a:buChar char="•"/>
            </a:pPr>
            <a:r>
              <a:rPr lang="it-IT" sz="2200" dirty="0"/>
              <a:t>il corretto uso degli strumenti (es. gare strategiche), </a:t>
            </a:r>
          </a:p>
          <a:p>
            <a:pPr marL="342900" indent="-342900">
              <a:buFont typeface="Arial" panose="020B0604020202020204" pitchFamily="34" charset="0"/>
              <a:buChar char="•"/>
            </a:pPr>
            <a:endParaRPr lang="it-IT" sz="2200" dirty="0"/>
          </a:p>
          <a:p>
            <a:pPr marL="342900" indent="-342900">
              <a:buFont typeface="Arial" panose="020B0604020202020204" pitchFamily="34" charset="0"/>
              <a:buChar char="•"/>
            </a:pPr>
            <a:r>
              <a:rPr lang="it-IT" sz="2200" dirty="0"/>
              <a:t>il rispetto dei principi guida definiti nel piano triennale.</a:t>
            </a:r>
          </a:p>
        </p:txBody>
      </p:sp>
      <p:pic>
        <p:nvPicPr>
          <p:cNvPr id="3074" name="Picture 2" descr="L'aggiornamento 2022-2024 del Piano triennale per l'informatica nella PA">
            <a:extLst>
              <a:ext uri="{FF2B5EF4-FFF2-40B4-BE49-F238E27FC236}">
                <a16:creationId xmlns:a16="http://schemas.microsoft.com/office/drawing/2014/main" id="{C02D85E1-72E7-26C0-5CB3-0A94B0EE9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785" y="2292842"/>
            <a:ext cx="5227215" cy="274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25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oftware Open Source: come sfruttarli nel modo giusto? - BitMat">
            <a:extLst>
              <a:ext uri="{FF2B5EF4-FFF2-40B4-BE49-F238E27FC236}">
                <a16:creationId xmlns:a16="http://schemas.microsoft.com/office/drawing/2014/main" id="{9D4FCFCE-E617-47AF-CF10-56B79A59F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985" y="4508011"/>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7">
            <a:extLst>
              <a:ext uri="{FF2B5EF4-FFF2-40B4-BE49-F238E27FC236}">
                <a16:creationId xmlns:a16="http://schemas.microsoft.com/office/drawing/2014/main" id="{1C6851ED-A30D-3127-8D97-2080C995CB3C}"/>
              </a:ext>
            </a:extLst>
          </p:cNvPr>
          <p:cNvSpPr txBox="1"/>
          <p:nvPr/>
        </p:nvSpPr>
        <p:spPr>
          <a:xfrm>
            <a:off x="478298" y="952280"/>
            <a:ext cx="9615488" cy="6427785"/>
          </a:xfrm>
          <a:prstGeom prst="rect">
            <a:avLst/>
          </a:prstGeom>
        </p:spPr>
        <p:txBody>
          <a:bodyPr vert="horz" wrap="square" lIns="0" tIns="12065" rIns="0" bIns="0" rtlCol="0">
            <a:spAutoFit/>
          </a:bodyPr>
          <a:lstStyle/>
          <a:p>
            <a:pPr marL="354965" marR="292735" indent="-342900">
              <a:lnSpc>
                <a:spcPct val="150000"/>
              </a:lnSpc>
              <a:spcBef>
                <a:spcPts val="95"/>
              </a:spcBef>
              <a:buFont typeface="Arial" panose="020B0604020202020204" pitchFamily="34" charset="0"/>
              <a:buChar char="•"/>
              <a:tabLst>
                <a:tab pos="299720" algn="l"/>
              </a:tabLst>
            </a:pPr>
            <a:r>
              <a:rPr sz="2000" b="1" u="sng" dirty="0">
                <a:solidFill>
                  <a:schemeClr val="accent1"/>
                </a:solidFill>
                <a:latin typeface="Calibri"/>
                <a:cs typeface="Calibri"/>
              </a:rPr>
              <a:t>digital</a:t>
            </a:r>
            <a:r>
              <a:rPr sz="2000" b="1" u="sng" spc="-65" dirty="0">
                <a:solidFill>
                  <a:schemeClr val="accent1"/>
                </a:solidFill>
                <a:latin typeface="Calibri"/>
                <a:cs typeface="Calibri"/>
              </a:rPr>
              <a:t> </a:t>
            </a:r>
            <a:r>
              <a:rPr sz="2000" b="1" u="sng" dirty="0">
                <a:solidFill>
                  <a:schemeClr val="accent1"/>
                </a:solidFill>
                <a:latin typeface="Calibri"/>
                <a:cs typeface="Calibri"/>
              </a:rPr>
              <a:t>&amp;</a:t>
            </a:r>
            <a:r>
              <a:rPr sz="2000" b="1" u="sng" spc="-60" dirty="0">
                <a:solidFill>
                  <a:schemeClr val="accent1"/>
                </a:solidFill>
                <a:latin typeface="Calibri"/>
                <a:cs typeface="Calibri"/>
              </a:rPr>
              <a:t> </a:t>
            </a:r>
            <a:r>
              <a:rPr sz="2000" b="1" u="sng" dirty="0">
                <a:solidFill>
                  <a:schemeClr val="accent1"/>
                </a:solidFill>
                <a:latin typeface="Calibri"/>
                <a:cs typeface="Calibri"/>
              </a:rPr>
              <a:t>mobile</a:t>
            </a:r>
            <a:r>
              <a:rPr sz="2000" b="1" u="sng" spc="-65" dirty="0">
                <a:solidFill>
                  <a:schemeClr val="accent1"/>
                </a:solidFill>
                <a:latin typeface="Calibri"/>
                <a:cs typeface="Calibri"/>
              </a:rPr>
              <a:t> </a:t>
            </a:r>
            <a:r>
              <a:rPr sz="2000" b="1" u="sng" dirty="0">
                <a:solidFill>
                  <a:schemeClr val="accent1"/>
                </a:solidFill>
                <a:latin typeface="Calibri"/>
                <a:cs typeface="Calibri"/>
              </a:rPr>
              <a:t>first</a:t>
            </a:r>
            <a:r>
              <a:rPr sz="2000" b="1" u="sng" spc="-60" dirty="0">
                <a:solidFill>
                  <a:schemeClr val="accent1"/>
                </a:solidFill>
                <a:latin typeface="Calibri"/>
                <a:cs typeface="Calibri"/>
              </a:rPr>
              <a:t> </a:t>
            </a:r>
            <a:r>
              <a:rPr sz="2000" dirty="0">
                <a:solidFill>
                  <a:schemeClr val="accent1"/>
                </a:solidFill>
                <a:latin typeface="Calibri"/>
                <a:cs typeface="Calibri"/>
              </a:rPr>
              <a:t>(digitale</a:t>
            </a:r>
            <a:r>
              <a:rPr sz="2000" spc="-60" dirty="0">
                <a:solidFill>
                  <a:schemeClr val="accent1"/>
                </a:solidFill>
                <a:latin typeface="Calibri"/>
                <a:cs typeface="Calibri"/>
              </a:rPr>
              <a:t> </a:t>
            </a:r>
            <a:r>
              <a:rPr sz="2000" dirty="0">
                <a:solidFill>
                  <a:schemeClr val="accent1"/>
                </a:solidFill>
                <a:latin typeface="Calibri"/>
                <a:cs typeface="Calibri"/>
              </a:rPr>
              <a:t>e</a:t>
            </a:r>
            <a:r>
              <a:rPr sz="2000" spc="-65" dirty="0">
                <a:solidFill>
                  <a:schemeClr val="accent1"/>
                </a:solidFill>
                <a:latin typeface="Calibri"/>
                <a:cs typeface="Calibri"/>
              </a:rPr>
              <a:t> </a:t>
            </a:r>
            <a:r>
              <a:rPr sz="2000" dirty="0">
                <a:solidFill>
                  <a:schemeClr val="accent1"/>
                </a:solidFill>
                <a:latin typeface="Calibri"/>
                <a:cs typeface="Calibri"/>
              </a:rPr>
              <a:t>mobile</a:t>
            </a:r>
            <a:r>
              <a:rPr sz="2000" spc="-65" dirty="0">
                <a:solidFill>
                  <a:schemeClr val="accent1"/>
                </a:solidFill>
                <a:latin typeface="Calibri"/>
                <a:cs typeface="Calibri"/>
              </a:rPr>
              <a:t> </a:t>
            </a:r>
            <a:r>
              <a:rPr sz="2000" dirty="0">
                <a:solidFill>
                  <a:schemeClr val="accent1"/>
                </a:solidFill>
                <a:latin typeface="Calibri"/>
                <a:cs typeface="Calibri"/>
              </a:rPr>
              <a:t>come</a:t>
            </a:r>
            <a:r>
              <a:rPr sz="2000" spc="-45" dirty="0">
                <a:solidFill>
                  <a:schemeClr val="accent1"/>
                </a:solidFill>
                <a:latin typeface="Calibri"/>
                <a:cs typeface="Calibri"/>
              </a:rPr>
              <a:t> </a:t>
            </a:r>
            <a:r>
              <a:rPr sz="2000" dirty="0">
                <a:solidFill>
                  <a:schemeClr val="accent1"/>
                </a:solidFill>
                <a:latin typeface="Calibri"/>
                <a:cs typeface="Calibri"/>
              </a:rPr>
              <a:t>prima</a:t>
            </a:r>
            <a:r>
              <a:rPr sz="2000" spc="-70" dirty="0">
                <a:solidFill>
                  <a:schemeClr val="accent1"/>
                </a:solidFill>
                <a:latin typeface="Calibri"/>
                <a:cs typeface="Calibri"/>
              </a:rPr>
              <a:t> </a:t>
            </a:r>
            <a:r>
              <a:rPr sz="2000" spc="-10" dirty="0" err="1">
                <a:solidFill>
                  <a:schemeClr val="accent1"/>
                </a:solidFill>
                <a:latin typeface="Calibri"/>
                <a:cs typeface="Calibri"/>
              </a:rPr>
              <a:t>opzione</a:t>
            </a:r>
            <a:r>
              <a:rPr sz="2000" spc="-10" dirty="0">
                <a:solidFill>
                  <a:schemeClr val="accent1"/>
                </a:solidFill>
                <a:latin typeface="Calibri"/>
                <a:cs typeface="Calibri"/>
              </a:rPr>
              <a:t>)</a:t>
            </a:r>
            <a:endParaRPr lang="it-IT" sz="2000" spc="-10" dirty="0">
              <a:solidFill>
                <a:schemeClr val="accent1"/>
              </a:solidFill>
              <a:latin typeface="Calibri"/>
              <a:cs typeface="Calibri"/>
            </a:endParaRPr>
          </a:p>
          <a:p>
            <a:pPr marL="354965" marR="628015" indent="-342900">
              <a:lnSpc>
                <a:spcPct val="150000"/>
              </a:lnSpc>
              <a:buFont typeface="Arial" panose="020B0604020202020204" pitchFamily="34" charset="0"/>
              <a:buChar char="•"/>
              <a:tabLst>
                <a:tab pos="299720" algn="l"/>
              </a:tabLst>
            </a:pPr>
            <a:r>
              <a:rPr sz="2000" b="1" u="sng" dirty="0">
                <a:solidFill>
                  <a:schemeClr val="accent1"/>
                </a:solidFill>
                <a:latin typeface="Calibri"/>
                <a:cs typeface="Calibri"/>
              </a:rPr>
              <a:t>digital</a:t>
            </a:r>
            <a:r>
              <a:rPr sz="2000" b="1" u="sng" spc="-70" dirty="0">
                <a:solidFill>
                  <a:schemeClr val="accent1"/>
                </a:solidFill>
                <a:latin typeface="Calibri"/>
                <a:cs typeface="Calibri"/>
              </a:rPr>
              <a:t> </a:t>
            </a:r>
            <a:r>
              <a:rPr sz="2000" b="1" u="sng" dirty="0">
                <a:solidFill>
                  <a:schemeClr val="accent1"/>
                </a:solidFill>
                <a:latin typeface="Calibri"/>
                <a:cs typeface="Calibri"/>
              </a:rPr>
              <a:t>identity</a:t>
            </a:r>
            <a:r>
              <a:rPr sz="2000" b="1" u="sng" spc="-65" dirty="0">
                <a:solidFill>
                  <a:schemeClr val="accent1"/>
                </a:solidFill>
                <a:latin typeface="Calibri"/>
                <a:cs typeface="Calibri"/>
              </a:rPr>
              <a:t> </a:t>
            </a:r>
            <a:r>
              <a:rPr sz="2000" b="1" u="sng" dirty="0">
                <a:solidFill>
                  <a:schemeClr val="accent1"/>
                </a:solidFill>
                <a:latin typeface="Calibri"/>
                <a:cs typeface="Calibri"/>
              </a:rPr>
              <a:t>only</a:t>
            </a:r>
            <a:r>
              <a:rPr sz="2000" b="1" u="sng" spc="-65" dirty="0">
                <a:solidFill>
                  <a:schemeClr val="accent1"/>
                </a:solidFill>
                <a:latin typeface="Calibri"/>
                <a:cs typeface="Calibri"/>
              </a:rPr>
              <a:t> </a:t>
            </a:r>
            <a:r>
              <a:rPr sz="2000" dirty="0">
                <a:solidFill>
                  <a:schemeClr val="accent1"/>
                </a:solidFill>
                <a:latin typeface="Calibri"/>
                <a:cs typeface="Calibri"/>
              </a:rPr>
              <a:t>(accesso</a:t>
            </a:r>
            <a:r>
              <a:rPr sz="2000" spc="-65" dirty="0">
                <a:solidFill>
                  <a:schemeClr val="accent1"/>
                </a:solidFill>
                <a:latin typeface="Calibri"/>
                <a:cs typeface="Calibri"/>
              </a:rPr>
              <a:t> </a:t>
            </a:r>
            <a:r>
              <a:rPr sz="2000" dirty="0">
                <a:solidFill>
                  <a:schemeClr val="accent1"/>
                </a:solidFill>
                <a:latin typeface="Calibri"/>
                <a:cs typeface="Calibri"/>
              </a:rPr>
              <a:t>esclusivo</a:t>
            </a:r>
            <a:r>
              <a:rPr sz="2000" spc="-70" dirty="0">
                <a:solidFill>
                  <a:schemeClr val="accent1"/>
                </a:solidFill>
                <a:latin typeface="Calibri"/>
                <a:cs typeface="Calibri"/>
              </a:rPr>
              <a:t> </a:t>
            </a:r>
            <a:r>
              <a:rPr sz="2000" spc="-10" dirty="0">
                <a:solidFill>
                  <a:schemeClr val="accent1"/>
                </a:solidFill>
                <a:latin typeface="Calibri"/>
                <a:cs typeface="Calibri"/>
              </a:rPr>
              <a:t>mediante</a:t>
            </a:r>
            <a:r>
              <a:rPr sz="2000" spc="-55" dirty="0">
                <a:solidFill>
                  <a:schemeClr val="accent1"/>
                </a:solidFill>
                <a:latin typeface="Calibri"/>
                <a:cs typeface="Calibri"/>
              </a:rPr>
              <a:t> </a:t>
            </a:r>
            <a:r>
              <a:rPr sz="2000" spc="-10" dirty="0">
                <a:solidFill>
                  <a:schemeClr val="accent1"/>
                </a:solidFill>
                <a:latin typeface="Calibri"/>
                <a:cs typeface="Calibri"/>
              </a:rPr>
              <a:t>identità</a:t>
            </a:r>
            <a:r>
              <a:rPr sz="2000" spc="-65" dirty="0">
                <a:solidFill>
                  <a:schemeClr val="accent1"/>
                </a:solidFill>
                <a:latin typeface="Calibri"/>
                <a:cs typeface="Calibri"/>
              </a:rPr>
              <a:t> </a:t>
            </a:r>
            <a:r>
              <a:rPr sz="2000" spc="-10" dirty="0" err="1">
                <a:solidFill>
                  <a:schemeClr val="accent1"/>
                </a:solidFill>
                <a:latin typeface="Calibri"/>
                <a:cs typeface="Calibri"/>
              </a:rPr>
              <a:t>digitale</a:t>
            </a:r>
            <a:r>
              <a:rPr sz="2000" spc="-10" dirty="0">
                <a:solidFill>
                  <a:schemeClr val="accent1"/>
                </a:solidFill>
                <a:latin typeface="Calibri"/>
                <a:cs typeface="Calibri"/>
              </a:rPr>
              <a:t>)</a:t>
            </a:r>
            <a:endParaRPr lang="it-IT" sz="2000" spc="-10" dirty="0">
              <a:solidFill>
                <a:schemeClr val="accent1"/>
              </a:solidFill>
              <a:latin typeface="Calibri"/>
              <a:cs typeface="Calibri"/>
            </a:endParaRPr>
          </a:p>
          <a:p>
            <a:pPr marL="354965" marR="39370" indent="-342900" algn="just">
              <a:lnSpc>
                <a:spcPct val="150000"/>
              </a:lnSpc>
              <a:buFont typeface="Arial" panose="020B0604020202020204" pitchFamily="34" charset="0"/>
              <a:buChar char="•"/>
              <a:tabLst>
                <a:tab pos="299720" algn="l"/>
              </a:tabLst>
            </a:pPr>
            <a:r>
              <a:rPr sz="2000" b="1" u="sng" dirty="0">
                <a:solidFill>
                  <a:schemeClr val="accent1"/>
                </a:solidFill>
                <a:latin typeface="Calibri"/>
                <a:cs typeface="Calibri"/>
              </a:rPr>
              <a:t>cloud</a:t>
            </a:r>
            <a:r>
              <a:rPr sz="2000" b="1" u="sng" spc="-65" dirty="0">
                <a:solidFill>
                  <a:schemeClr val="accent1"/>
                </a:solidFill>
                <a:latin typeface="Calibri"/>
                <a:cs typeface="Calibri"/>
              </a:rPr>
              <a:t> </a:t>
            </a:r>
            <a:r>
              <a:rPr sz="2000" b="1" u="sng" dirty="0">
                <a:solidFill>
                  <a:schemeClr val="accent1"/>
                </a:solidFill>
                <a:latin typeface="Calibri"/>
                <a:cs typeface="Calibri"/>
              </a:rPr>
              <a:t>first</a:t>
            </a:r>
            <a:r>
              <a:rPr sz="2000" b="1" u="sng" spc="-50" dirty="0">
                <a:solidFill>
                  <a:schemeClr val="accent1"/>
                </a:solidFill>
                <a:latin typeface="Calibri"/>
                <a:cs typeface="Calibri"/>
              </a:rPr>
              <a:t> </a:t>
            </a:r>
            <a:r>
              <a:rPr sz="2000" dirty="0">
                <a:solidFill>
                  <a:schemeClr val="accent1"/>
                </a:solidFill>
                <a:latin typeface="Calibri"/>
                <a:cs typeface="Calibri"/>
              </a:rPr>
              <a:t>(cloud</a:t>
            </a:r>
            <a:r>
              <a:rPr sz="2000" spc="-70" dirty="0">
                <a:solidFill>
                  <a:schemeClr val="accent1"/>
                </a:solidFill>
                <a:latin typeface="Calibri"/>
                <a:cs typeface="Calibri"/>
              </a:rPr>
              <a:t> </a:t>
            </a:r>
            <a:r>
              <a:rPr sz="2000" dirty="0">
                <a:solidFill>
                  <a:schemeClr val="accent1"/>
                </a:solidFill>
                <a:latin typeface="Calibri"/>
                <a:cs typeface="Calibri"/>
              </a:rPr>
              <a:t>come</a:t>
            </a:r>
            <a:r>
              <a:rPr sz="2000" spc="-40" dirty="0">
                <a:solidFill>
                  <a:schemeClr val="accent1"/>
                </a:solidFill>
                <a:latin typeface="Calibri"/>
                <a:cs typeface="Calibri"/>
              </a:rPr>
              <a:t> </a:t>
            </a:r>
            <a:r>
              <a:rPr sz="2000" dirty="0">
                <a:solidFill>
                  <a:schemeClr val="accent1"/>
                </a:solidFill>
                <a:latin typeface="Calibri"/>
                <a:cs typeface="Calibri"/>
              </a:rPr>
              <a:t>prima</a:t>
            </a:r>
            <a:r>
              <a:rPr sz="2000" spc="-65" dirty="0">
                <a:solidFill>
                  <a:schemeClr val="accent1"/>
                </a:solidFill>
                <a:latin typeface="Calibri"/>
                <a:cs typeface="Calibri"/>
              </a:rPr>
              <a:t> </a:t>
            </a:r>
            <a:r>
              <a:rPr sz="2000" spc="-10" dirty="0" err="1">
                <a:solidFill>
                  <a:schemeClr val="accent1"/>
                </a:solidFill>
                <a:latin typeface="Calibri"/>
                <a:cs typeface="Calibri"/>
              </a:rPr>
              <a:t>opzione</a:t>
            </a:r>
            <a:r>
              <a:rPr sz="2000" spc="-10" dirty="0">
                <a:solidFill>
                  <a:schemeClr val="accent1"/>
                </a:solidFill>
                <a:latin typeface="Calibri"/>
                <a:cs typeface="Calibri"/>
              </a:rPr>
              <a:t>)</a:t>
            </a:r>
            <a:endParaRPr lang="it-IT" sz="2000" spc="-25" dirty="0">
              <a:solidFill>
                <a:schemeClr val="accent1"/>
              </a:solidFill>
              <a:latin typeface="Calibri"/>
              <a:cs typeface="Calibri"/>
            </a:endParaRPr>
          </a:p>
          <a:p>
            <a:pPr marL="354965" marR="89535" indent="-342900">
              <a:lnSpc>
                <a:spcPct val="150000"/>
              </a:lnSpc>
              <a:spcBef>
                <a:spcPts val="5"/>
              </a:spcBef>
              <a:buFont typeface="Arial" panose="020B0604020202020204" pitchFamily="34" charset="0"/>
              <a:buChar char="•"/>
              <a:tabLst>
                <a:tab pos="299720" algn="l"/>
              </a:tabLst>
            </a:pPr>
            <a:r>
              <a:rPr sz="2000" b="1" u="sng" dirty="0" err="1">
                <a:solidFill>
                  <a:schemeClr val="accent1"/>
                </a:solidFill>
                <a:latin typeface="Calibri"/>
                <a:cs typeface="Calibri"/>
              </a:rPr>
              <a:t>servizi</a:t>
            </a:r>
            <a:r>
              <a:rPr sz="2000" b="1" u="sng" spc="-75" dirty="0">
                <a:solidFill>
                  <a:schemeClr val="accent1"/>
                </a:solidFill>
                <a:latin typeface="Calibri"/>
                <a:cs typeface="Calibri"/>
              </a:rPr>
              <a:t> </a:t>
            </a:r>
            <a:r>
              <a:rPr sz="2000" b="1" u="sng" dirty="0">
                <a:solidFill>
                  <a:schemeClr val="accent1"/>
                </a:solidFill>
                <a:latin typeface="Calibri"/>
                <a:cs typeface="Calibri"/>
              </a:rPr>
              <a:t>inclusivi</a:t>
            </a:r>
            <a:r>
              <a:rPr sz="2000" b="1" u="sng" spc="-70" dirty="0">
                <a:solidFill>
                  <a:schemeClr val="accent1"/>
                </a:solidFill>
                <a:latin typeface="Calibri"/>
                <a:cs typeface="Calibri"/>
              </a:rPr>
              <a:t> </a:t>
            </a:r>
            <a:r>
              <a:rPr sz="2000" b="1" u="sng" dirty="0">
                <a:solidFill>
                  <a:schemeClr val="accent1"/>
                </a:solidFill>
                <a:latin typeface="Calibri"/>
                <a:cs typeface="Calibri"/>
              </a:rPr>
              <a:t>e</a:t>
            </a:r>
            <a:r>
              <a:rPr sz="2000" b="1" u="sng" spc="-75" dirty="0">
                <a:solidFill>
                  <a:schemeClr val="accent1"/>
                </a:solidFill>
                <a:latin typeface="Calibri"/>
                <a:cs typeface="Calibri"/>
              </a:rPr>
              <a:t> </a:t>
            </a:r>
            <a:r>
              <a:rPr sz="2000" b="1" u="sng" dirty="0" err="1">
                <a:solidFill>
                  <a:schemeClr val="accent1"/>
                </a:solidFill>
                <a:latin typeface="Calibri"/>
                <a:cs typeface="Calibri"/>
              </a:rPr>
              <a:t>accessibili</a:t>
            </a:r>
            <a:endParaRPr lang="it-IT" sz="2000" u="sng" spc="-10" dirty="0">
              <a:solidFill>
                <a:schemeClr val="accent1"/>
              </a:solidFill>
              <a:latin typeface="Calibri"/>
              <a:cs typeface="Calibri"/>
            </a:endParaRPr>
          </a:p>
          <a:p>
            <a:pPr marL="354965" marR="5080" indent="-342900">
              <a:lnSpc>
                <a:spcPct val="150000"/>
              </a:lnSpc>
              <a:buFont typeface="Arial" panose="020B0604020202020204" pitchFamily="34" charset="0"/>
              <a:buChar char="•"/>
              <a:tabLst>
                <a:tab pos="299720" algn="l"/>
              </a:tabLst>
            </a:pPr>
            <a:r>
              <a:rPr sz="2000" b="1" u="sng" dirty="0" err="1">
                <a:solidFill>
                  <a:schemeClr val="accent1"/>
                </a:solidFill>
                <a:latin typeface="Calibri"/>
                <a:cs typeface="Calibri"/>
              </a:rPr>
              <a:t>dati</a:t>
            </a:r>
            <a:r>
              <a:rPr sz="2000" b="1" u="sng" spc="-55" dirty="0">
                <a:solidFill>
                  <a:schemeClr val="accent1"/>
                </a:solidFill>
                <a:latin typeface="Calibri"/>
                <a:cs typeface="Calibri"/>
              </a:rPr>
              <a:t> </a:t>
            </a:r>
            <a:r>
              <a:rPr sz="2000" b="1" u="sng" dirty="0">
                <a:solidFill>
                  <a:schemeClr val="accent1"/>
                </a:solidFill>
                <a:latin typeface="Calibri"/>
                <a:cs typeface="Calibri"/>
              </a:rPr>
              <a:t>pubblici</a:t>
            </a:r>
            <a:r>
              <a:rPr sz="2000" b="1" u="sng" spc="-60" dirty="0">
                <a:solidFill>
                  <a:schemeClr val="accent1"/>
                </a:solidFill>
                <a:latin typeface="Calibri"/>
                <a:cs typeface="Calibri"/>
              </a:rPr>
              <a:t> </a:t>
            </a:r>
            <a:r>
              <a:rPr sz="2000" b="1" u="sng" dirty="0">
                <a:solidFill>
                  <a:schemeClr val="accent1"/>
                </a:solidFill>
                <a:latin typeface="Calibri"/>
                <a:cs typeface="Calibri"/>
              </a:rPr>
              <a:t>un</a:t>
            </a:r>
            <a:r>
              <a:rPr sz="2000" b="1" u="sng" spc="-70" dirty="0">
                <a:solidFill>
                  <a:schemeClr val="accent1"/>
                </a:solidFill>
                <a:latin typeface="Calibri"/>
                <a:cs typeface="Calibri"/>
              </a:rPr>
              <a:t> </a:t>
            </a:r>
            <a:r>
              <a:rPr sz="2000" b="1" u="sng" dirty="0">
                <a:solidFill>
                  <a:schemeClr val="accent1"/>
                </a:solidFill>
                <a:latin typeface="Calibri"/>
                <a:cs typeface="Calibri"/>
              </a:rPr>
              <a:t>bene</a:t>
            </a:r>
            <a:r>
              <a:rPr sz="2000" b="1" u="sng" spc="-50" dirty="0">
                <a:solidFill>
                  <a:schemeClr val="accent1"/>
                </a:solidFill>
                <a:latin typeface="Calibri"/>
                <a:cs typeface="Calibri"/>
              </a:rPr>
              <a:t> </a:t>
            </a:r>
            <a:r>
              <a:rPr sz="2000" b="1" u="sng" dirty="0" err="1">
                <a:solidFill>
                  <a:schemeClr val="accent1"/>
                </a:solidFill>
                <a:latin typeface="Calibri"/>
                <a:cs typeface="Calibri"/>
              </a:rPr>
              <a:t>comune</a:t>
            </a:r>
            <a:endParaRPr lang="it-IT" sz="2000" u="sng" spc="-10" dirty="0">
              <a:solidFill>
                <a:schemeClr val="accent1"/>
              </a:solidFill>
              <a:latin typeface="Calibri"/>
              <a:cs typeface="Calibri"/>
            </a:endParaRPr>
          </a:p>
          <a:p>
            <a:pPr marL="354965" marR="5080" indent="-342900">
              <a:lnSpc>
                <a:spcPct val="150000"/>
              </a:lnSpc>
              <a:buFont typeface="Arial" panose="020B0604020202020204" pitchFamily="34" charset="0"/>
              <a:buChar char="•"/>
              <a:tabLst>
                <a:tab pos="299720" algn="l"/>
              </a:tabLst>
            </a:pPr>
            <a:r>
              <a:rPr lang="it-IT" sz="2000" b="1" u="sng" spc="-10" dirty="0">
                <a:solidFill>
                  <a:schemeClr val="accent1"/>
                </a:solidFill>
                <a:latin typeface="Calibri"/>
                <a:cs typeface="Calibri"/>
              </a:rPr>
              <a:t>interoperabile by design</a:t>
            </a:r>
          </a:p>
          <a:p>
            <a:pPr marL="354965" marR="5080" indent="-342900">
              <a:lnSpc>
                <a:spcPct val="150000"/>
              </a:lnSpc>
              <a:buFont typeface="Arial" panose="020B0604020202020204" pitchFamily="34" charset="0"/>
              <a:buChar char="•"/>
              <a:tabLst>
                <a:tab pos="299720" algn="l"/>
              </a:tabLst>
            </a:pPr>
            <a:r>
              <a:rPr lang="it-IT" sz="2000" b="1" u="sng" dirty="0">
                <a:solidFill>
                  <a:schemeClr val="accent1"/>
                </a:solidFill>
                <a:latin typeface="Calibri"/>
                <a:cs typeface="Calibri"/>
              </a:rPr>
              <a:t>sicurezza e privacy by design</a:t>
            </a:r>
          </a:p>
          <a:p>
            <a:pPr marL="354965" marR="186055" indent="-342900">
              <a:lnSpc>
                <a:spcPct val="150000"/>
              </a:lnSpc>
              <a:buFont typeface="Arial" panose="020B0604020202020204" pitchFamily="34" charset="0"/>
              <a:buChar char="•"/>
              <a:tabLst>
                <a:tab pos="299720" algn="l"/>
              </a:tabLst>
            </a:pPr>
            <a:r>
              <a:rPr lang="it-IT" sz="2000" b="1" u="sng" dirty="0">
                <a:solidFill>
                  <a:schemeClr val="accent1"/>
                </a:solidFill>
                <a:latin typeface="Calibri"/>
                <a:cs typeface="Calibri"/>
              </a:rPr>
              <a:t>user-</a:t>
            </a:r>
            <a:r>
              <a:rPr lang="it-IT" sz="2000" b="1" u="sng" dirty="0" err="1">
                <a:solidFill>
                  <a:schemeClr val="accent1"/>
                </a:solidFill>
                <a:latin typeface="Calibri"/>
                <a:cs typeface="Calibri"/>
              </a:rPr>
              <a:t>centric</a:t>
            </a:r>
            <a:r>
              <a:rPr lang="it-IT" sz="2000" b="1" u="sng" dirty="0">
                <a:solidFill>
                  <a:schemeClr val="accent1"/>
                </a:solidFill>
                <a:latin typeface="Calibri"/>
                <a:cs typeface="Calibri"/>
              </a:rPr>
              <a:t>, data </a:t>
            </a:r>
            <a:r>
              <a:rPr lang="it-IT" sz="2000" b="1" u="sng" dirty="0" err="1">
                <a:solidFill>
                  <a:schemeClr val="accent1"/>
                </a:solidFill>
                <a:latin typeface="Calibri"/>
                <a:cs typeface="Calibri"/>
              </a:rPr>
              <a:t>driven</a:t>
            </a:r>
            <a:r>
              <a:rPr lang="it-IT" sz="2000" b="1" u="sng" dirty="0">
                <a:solidFill>
                  <a:schemeClr val="accent1"/>
                </a:solidFill>
                <a:latin typeface="Calibri"/>
                <a:cs typeface="Calibri"/>
              </a:rPr>
              <a:t> e agile</a:t>
            </a:r>
          </a:p>
          <a:p>
            <a:pPr marL="354965" marR="75565" indent="-342900">
              <a:lnSpc>
                <a:spcPct val="150000"/>
              </a:lnSpc>
              <a:buFont typeface="Arial" panose="020B0604020202020204" pitchFamily="34" charset="0"/>
              <a:buChar char="•"/>
              <a:tabLst>
                <a:tab pos="299720" algn="l"/>
              </a:tabLst>
            </a:pPr>
            <a:r>
              <a:rPr lang="it-IT" sz="2000" b="1" u="sng" dirty="0">
                <a:solidFill>
                  <a:schemeClr val="accent1"/>
                </a:solidFill>
                <a:latin typeface="Calibri"/>
                <a:cs typeface="Calibri"/>
              </a:rPr>
              <a:t>once </a:t>
            </a:r>
            <a:r>
              <a:rPr lang="it-IT" sz="2000" b="1" u="sng" dirty="0" err="1">
                <a:solidFill>
                  <a:schemeClr val="accent1"/>
                </a:solidFill>
                <a:latin typeface="Calibri"/>
                <a:cs typeface="Calibri"/>
              </a:rPr>
              <a:t>only</a:t>
            </a:r>
            <a:endParaRPr lang="it-IT" sz="2000" b="1" u="sng" dirty="0">
              <a:solidFill>
                <a:schemeClr val="accent1"/>
              </a:solidFill>
              <a:latin typeface="Calibri"/>
              <a:cs typeface="Calibri"/>
            </a:endParaRPr>
          </a:p>
          <a:p>
            <a:pPr marL="354965" indent="-342900">
              <a:lnSpc>
                <a:spcPct val="150000"/>
              </a:lnSpc>
              <a:buFont typeface="Arial" panose="020B0604020202020204" pitchFamily="34" charset="0"/>
              <a:buChar char="•"/>
              <a:tabLst>
                <a:tab pos="299720" algn="l"/>
              </a:tabLst>
            </a:pPr>
            <a:r>
              <a:rPr lang="it-IT" sz="2000" b="1" u="sng" dirty="0">
                <a:solidFill>
                  <a:schemeClr val="accent1"/>
                </a:solidFill>
                <a:latin typeface="Calibri"/>
                <a:cs typeface="Calibri"/>
              </a:rPr>
              <a:t>transfrontaliero by design </a:t>
            </a:r>
            <a:r>
              <a:rPr lang="it-IT" sz="2000" dirty="0">
                <a:solidFill>
                  <a:schemeClr val="accent1"/>
                </a:solidFill>
                <a:latin typeface="Calibri"/>
                <a:cs typeface="Calibri"/>
              </a:rPr>
              <a:t>(concepito come transfrontaliero);</a:t>
            </a:r>
          </a:p>
          <a:p>
            <a:pPr marL="354965" marR="5080" indent="-342900">
              <a:lnSpc>
                <a:spcPct val="150000"/>
              </a:lnSpc>
              <a:buFont typeface="Arial" panose="020B0604020202020204" pitchFamily="34" charset="0"/>
              <a:buChar char="•"/>
              <a:tabLst>
                <a:tab pos="299720" algn="l"/>
              </a:tabLst>
            </a:pPr>
            <a:r>
              <a:rPr lang="it-IT" sz="2000" b="1" u="sng" dirty="0">
                <a:solidFill>
                  <a:schemeClr val="accent1"/>
                </a:solidFill>
                <a:latin typeface="Calibri"/>
                <a:cs typeface="Calibri"/>
              </a:rPr>
              <a:t>codice aperto</a:t>
            </a:r>
          </a:p>
          <a:p>
            <a:pPr marL="299085" marR="5080" indent="-287020">
              <a:lnSpc>
                <a:spcPct val="150000"/>
              </a:lnSpc>
              <a:buFont typeface="Wingdings"/>
              <a:buChar char=""/>
              <a:tabLst>
                <a:tab pos="299720" algn="l"/>
              </a:tabLst>
            </a:pPr>
            <a:endParaRPr lang="it-IT" sz="2000" b="1" spc="-10" dirty="0">
              <a:solidFill>
                <a:schemeClr val="accent1"/>
              </a:solidFill>
              <a:latin typeface="Calibri"/>
              <a:cs typeface="Calibri"/>
            </a:endParaRPr>
          </a:p>
          <a:p>
            <a:pPr marL="299085" marR="5080" indent="-287020">
              <a:lnSpc>
                <a:spcPct val="150000"/>
              </a:lnSpc>
              <a:buFont typeface="Wingdings"/>
              <a:buChar char=""/>
              <a:tabLst>
                <a:tab pos="299720" algn="l"/>
              </a:tabLst>
            </a:pPr>
            <a:endParaRPr lang="it-IT" sz="2000" b="1" spc="-10" dirty="0">
              <a:solidFill>
                <a:schemeClr val="accent1"/>
              </a:solidFill>
              <a:latin typeface="Calibri"/>
              <a:cs typeface="Calibri"/>
            </a:endParaRPr>
          </a:p>
          <a:p>
            <a:pPr marL="299085" marR="5080" indent="-287020">
              <a:lnSpc>
                <a:spcPct val="150000"/>
              </a:lnSpc>
              <a:buFont typeface="Wingdings"/>
              <a:buChar char=""/>
              <a:tabLst>
                <a:tab pos="299720" algn="l"/>
              </a:tabLst>
            </a:pPr>
            <a:endParaRPr sz="2000" dirty="0">
              <a:solidFill>
                <a:schemeClr val="accent1"/>
              </a:solidFill>
              <a:latin typeface="Calibri"/>
              <a:cs typeface="Calibri"/>
            </a:endParaRPr>
          </a:p>
        </p:txBody>
      </p:sp>
      <p:pic>
        <p:nvPicPr>
          <p:cNvPr id="12" name="Elemento grafico 11" descr="Smartphone contorno">
            <a:extLst>
              <a:ext uri="{FF2B5EF4-FFF2-40B4-BE49-F238E27FC236}">
                <a16:creationId xmlns:a16="http://schemas.microsoft.com/office/drawing/2014/main" id="{5EF6BEBB-F8B8-F450-37A5-D095F11A01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4674" y="540929"/>
            <a:ext cx="1273552" cy="1273552"/>
          </a:xfrm>
          <a:prstGeom prst="rect">
            <a:avLst/>
          </a:prstGeom>
        </p:spPr>
      </p:pic>
      <p:pic>
        <p:nvPicPr>
          <p:cNvPr id="13" name="Elemento grafico 12" descr="Impronta digitale contorno">
            <a:extLst>
              <a:ext uri="{FF2B5EF4-FFF2-40B4-BE49-F238E27FC236}">
                <a16:creationId xmlns:a16="http://schemas.microsoft.com/office/drawing/2014/main" id="{C9FEFED9-D30E-4996-A518-5953249CD3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8226" y="1063614"/>
            <a:ext cx="1162858" cy="1162858"/>
          </a:xfrm>
          <a:prstGeom prst="rect">
            <a:avLst/>
          </a:prstGeom>
        </p:spPr>
      </p:pic>
      <p:pic>
        <p:nvPicPr>
          <p:cNvPr id="14" name="Elemento grafico 13" descr="Sincronizzazione cloud contorno">
            <a:extLst>
              <a:ext uri="{FF2B5EF4-FFF2-40B4-BE49-F238E27FC236}">
                <a16:creationId xmlns:a16="http://schemas.microsoft.com/office/drawing/2014/main" id="{26EF574A-66E4-6965-94F0-18CB5487BB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83866" y="1842183"/>
            <a:ext cx="1162858" cy="1162858"/>
          </a:xfrm>
          <a:prstGeom prst="rect">
            <a:avLst/>
          </a:prstGeom>
        </p:spPr>
      </p:pic>
      <p:pic>
        <p:nvPicPr>
          <p:cNvPr id="15" name="Elemento grafico 14" descr="Sottotitoli contorno">
            <a:extLst>
              <a:ext uri="{FF2B5EF4-FFF2-40B4-BE49-F238E27FC236}">
                <a16:creationId xmlns:a16="http://schemas.microsoft.com/office/drawing/2014/main" id="{5A179B3F-31AB-E52E-61B6-3C7888BEBA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85369" y="2676682"/>
            <a:ext cx="1162857" cy="1162857"/>
          </a:xfrm>
          <a:prstGeom prst="rect">
            <a:avLst/>
          </a:prstGeom>
        </p:spPr>
      </p:pic>
      <p:pic>
        <p:nvPicPr>
          <p:cNvPr id="16" name="Elemento grafico 15" descr="Database contorno">
            <a:extLst>
              <a:ext uri="{FF2B5EF4-FFF2-40B4-BE49-F238E27FC236}">
                <a16:creationId xmlns:a16="http://schemas.microsoft.com/office/drawing/2014/main" id="{41E39C71-982D-636D-C2BD-B603EF14FE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48226" y="3038067"/>
            <a:ext cx="982196" cy="1001498"/>
          </a:xfrm>
          <a:prstGeom prst="rect">
            <a:avLst/>
          </a:prstGeom>
        </p:spPr>
      </p:pic>
      <p:cxnSp>
        <p:nvCxnSpPr>
          <p:cNvPr id="2" name="Connettore diritto 1">
            <a:extLst>
              <a:ext uri="{FF2B5EF4-FFF2-40B4-BE49-F238E27FC236}">
                <a16:creationId xmlns:a16="http://schemas.microsoft.com/office/drawing/2014/main" id="{41DF4339-AA0A-59A9-E895-7AC41CFF970E}"/>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object 8">
            <a:extLst>
              <a:ext uri="{FF2B5EF4-FFF2-40B4-BE49-F238E27FC236}">
                <a16:creationId xmlns:a16="http://schemas.microsoft.com/office/drawing/2014/main" id="{0E44567D-1585-9BE5-BD69-CA6F93CF968F}"/>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I principi guida del piano triennale</a:t>
            </a:r>
          </a:p>
        </p:txBody>
      </p:sp>
      <p:pic>
        <p:nvPicPr>
          <p:cNvPr id="2050" name="Picture 2" descr="TOOP Introducing The Once-Only Principle project">
            <a:extLst>
              <a:ext uri="{FF2B5EF4-FFF2-40B4-BE49-F238E27FC236}">
                <a16:creationId xmlns:a16="http://schemas.microsoft.com/office/drawing/2014/main" id="{B07C6775-AB81-FFE6-B011-EB0A031C190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5591" y="3729442"/>
            <a:ext cx="1269690" cy="87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89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diritto 1">
            <a:extLst>
              <a:ext uri="{FF2B5EF4-FFF2-40B4-BE49-F238E27FC236}">
                <a16:creationId xmlns:a16="http://schemas.microsoft.com/office/drawing/2014/main" id="{DC3D3C52-EB10-7B8E-65C9-51F3656491E2}"/>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object 8">
            <a:extLst>
              <a:ext uri="{FF2B5EF4-FFF2-40B4-BE49-F238E27FC236}">
                <a16:creationId xmlns:a16="http://schemas.microsoft.com/office/drawing/2014/main" id="{449FFFD6-17C0-DE4F-FDA2-E93F98C4ACFF}"/>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Sondaggio per i partecipanti</a:t>
            </a:r>
          </a:p>
        </p:txBody>
      </p:sp>
      <p:pic>
        <p:nvPicPr>
          <p:cNvPr id="5" name="Picture 4">
            <a:extLst>
              <a:ext uri="{FF2B5EF4-FFF2-40B4-BE49-F238E27FC236}">
                <a16:creationId xmlns:a16="http://schemas.microsoft.com/office/drawing/2014/main" id="{9B09C220-B0DF-B135-C5CF-565D158AC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564" y="1236452"/>
            <a:ext cx="4049098" cy="4049098"/>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AB6DBBC1-D4E0-070C-43FD-1CEA322EBFCD}"/>
              </a:ext>
            </a:extLst>
          </p:cNvPr>
          <p:cNvSpPr>
            <a:spLocks noGrp="1"/>
          </p:cNvSpPr>
          <p:nvPr>
            <p:ph idx="1"/>
          </p:nvPr>
        </p:nvSpPr>
        <p:spPr>
          <a:xfrm>
            <a:off x="317337" y="1538331"/>
            <a:ext cx="7252505" cy="2658262"/>
          </a:xfrm>
        </p:spPr>
        <p:txBody>
          <a:bodyPr>
            <a:noAutofit/>
          </a:bodyPr>
          <a:lstStyle/>
          <a:p>
            <a:r>
              <a:rPr lang="it-IT" sz="2200" dirty="0">
                <a:solidFill>
                  <a:schemeClr val="accent1"/>
                </a:solidFill>
              </a:rPr>
              <a:t>Conoscete i principi guida del piano triennale?</a:t>
            </a:r>
          </a:p>
          <a:p>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Non li conosco</a:t>
            </a:r>
          </a:p>
          <a:p>
            <a:pPr marL="342900" indent="-342900">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Li conosco ma non li ho mai applicati nei progetti ICT in cui sono stato coinvolto</a:t>
            </a:r>
          </a:p>
          <a:p>
            <a:pPr marL="342900" indent="-342900">
              <a:buFont typeface="Arial" panose="020B0604020202020204" pitchFamily="34" charset="0"/>
              <a:buChar char="•"/>
            </a:pPr>
            <a:endParaRPr lang="it-IT" sz="2200" dirty="0">
              <a:solidFill>
                <a:schemeClr val="accent1"/>
              </a:solidFill>
            </a:endParaRPr>
          </a:p>
          <a:p>
            <a:pPr marL="342900" indent="-342900">
              <a:buFont typeface="Arial" panose="020B0604020202020204" pitchFamily="34" charset="0"/>
              <a:buChar char="•"/>
            </a:pPr>
            <a:r>
              <a:rPr lang="it-IT" sz="2200" dirty="0">
                <a:solidFill>
                  <a:schemeClr val="accent1"/>
                </a:solidFill>
              </a:rPr>
              <a:t>Li conosco e ne tengo conto (ove applicabili) nei progetti ICT in cui sono coinvolto</a:t>
            </a:r>
          </a:p>
        </p:txBody>
      </p:sp>
    </p:spTree>
    <p:extLst>
      <p:ext uri="{BB962C8B-B14F-4D97-AF65-F5344CB8AC3E}">
        <p14:creationId xmlns:p14="http://schemas.microsoft.com/office/powerpoint/2010/main" val="520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cona di risposta su colore rosso Immagini Vettoriali Stock | Depositphotos">
            <a:extLst>
              <a:ext uri="{FF2B5EF4-FFF2-40B4-BE49-F238E27FC236}">
                <a16:creationId xmlns:a16="http://schemas.microsoft.com/office/drawing/2014/main" id="{9B775099-FAB6-DFCC-2DC3-BAD87B171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015" y="319267"/>
            <a:ext cx="5833641" cy="583364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ttore diritto 3">
            <a:extLst>
              <a:ext uri="{FF2B5EF4-FFF2-40B4-BE49-F238E27FC236}">
                <a16:creationId xmlns:a16="http://schemas.microsoft.com/office/drawing/2014/main" id="{79E84667-D282-4210-B12E-695EDF53F2BB}"/>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bject 8">
            <a:extLst>
              <a:ext uri="{FF2B5EF4-FFF2-40B4-BE49-F238E27FC236}">
                <a16:creationId xmlns:a16="http://schemas.microsoft.com/office/drawing/2014/main" id="{ED1DB0C5-BEBB-EE47-74BF-722501FC3C87}"/>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Domande / risposte</a:t>
            </a:r>
          </a:p>
        </p:txBody>
      </p:sp>
      <p:sp>
        <p:nvSpPr>
          <p:cNvPr id="7" name="CasellaDiTesto 6">
            <a:extLst>
              <a:ext uri="{FF2B5EF4-FFF2-40B4-BE49-F238E27FC236}">
                <a16:creationId xmlns:a16="http://schemas.microsoft.com/office/drawing/2014/main" id="{924BAD78-5E56-0C44-A5DD-5108BB8CC645}"/>
              </a:ext>
            </a:extLst>
          </p:cNvPr>
          <p:cNvSpPr txBox="1"/>
          <p:nvPr/>
        </p:nvSpPr>
        <p:spPr>
          <a:xfrm>
            <a:off x="4190097" y="5034987"/>
            <a:ext cx="3634328" cy="430887"/>
          </a:xfrm>
          <a:prstGeom prst="rect">
            <a:avLst/>
          </a:prstGeom>
          <a:noFill/>
        </p:spPr>
        <p:txBody>
          <a:bodyPr wrap="none" rtlCol="0">
            <a:spAutoFit/>
          </a:bodyPr>
          <a:lstStyle/>
          <a:p>
            <a:r>
              <a:rPr lang="it-IT" sz="2200" dirty="0">
                <a:solidFill>
                  <a:schemeClr val="accent1"/>
                </a:solidFill>
              </a:rPr>
              <a:t>Scrivete a: </a:t>
            </a:r>
            <a:r>
              <a:rPr lang="it-IT" sz="2200" b="1" u="sng" dirty="0">
                <a:solidFill>
                  <a:schemeClr val="accent1"/>
                </a:solidFill>
              </a:rPr>
              <a:t>grasso@agid.gov.it</a:t>
            </a:r>
          </a:p>
        </p:txBody>
      </p:sp>
    </p:spTree>
    <p:extLst>
      <p:ext uri="{BB962C8B-B14F-4D97-AF65-F5344CB8AC3E}">
        <p14:creationId xmlns:p14="http://schemas.microsoft.com/office/powerpoint/2010/main" val="370534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39F7712B-CB2A-3C89-C023-31FD67A7890B}"/>
              </a:ext>
            </a:extLst>
          </p:cNvPr>
          <p:cNvSpPr>
            <a:spLocks noGrp="1"/>
          </p:cNvSpPr>
          <p:nvPr>
            <p:ph type="body" sz="quarter" idx="10"/>
          </p:nvPr>
        </p:nvSpPr>
        <p:spPr/>
        <p:txBody>
          <a:bodyPr>
            <a:normAutofit fontScale="92500"/>
          </a:bodyPr>
          <a:lstStyle/>
          <a:p>
            <a:r>
              <a:rPr lang="it-IT" dirty="0"/>
              <a:t>Indicazioni operative per la richiesta di parere di congruità tecnico-economica</a:t>
            </a:r>
          </a:p>
          <a:p>
            <a:r>
              <a:rPr lang="it-IT" sz="2200" dirty="0"/>
              <a:t>(CAD art. 14-bis comma 2 lettere </a:t>
            </a:r>
            <a:r>
              <a:rPr lang="it-IT" sz="2200" dirty="0" err="1"/>
              <a:t>f</a:t>
            </a:r>
            <a:r>
              <a:rPr lang="it-IT" sz="2200" dirty="0"/>
              <a:t>) e g) </a:t>
            </a:r>
          </a:p>
        </p:txBody>
      </p:sp>
      <p:sp>
        <p:nvSpPr>
          <p:cNvPr id="5" name="Segnaposto testo 4">
            <a:extLst>
              <a:ext uri="{FF2B5EF4-FFF2-40B4-BE49-F238E27FC236}">
                <a16:creationId xmlns:a16="http://schemas.microsoft.com/office/drawing/2014/main" id="{34201991-E555-46F2-009C-4BC4BFBC8331}"/>
              </a:ext>
            </a:extLst>
          </p:cNvPr>
          <p:cNvSpPr>
            <a:spLocks noGrp="1"/>
          </p:cNvSpPr>
          <p:nvPr>
            <p:ph type="body" sz="quarter" idx="11"/>
          </p:nvPr>
        </p:nvSpPr>
        <p:spPr/>
        <p:txBody>
          <a:bodyPr/>
          <a:lstStyle/>
          <a:p>
            <a:r>
              <a:rPr kumimoji="0" lang="it-IT" sz="2400" b="0" i="0" u="none" strike="noStrike" kern="0" cap="none" spc="0" normalizeH="0" baseline="0" noProof="0" dirty="0">
                <a:ln>
                  <a:noFill/>
                </a:ln>
                <a:solidFill>
                  <a:srgbClr val="FFFFFF"/>
                </a:solidFill>
                <a:effectLst/>
                <a:uLnTx/>
                <a:uFillTx/>
                <a:latin typeface="Calibri"/>
                <a:cs typeface="Calibri"/>
              </a:rPr>
              <a:t>Fabio Massimi </a:t>
            </a:r>
            <a:endParaRPr lang="it-IT" kern="0" dirty="0">
              <a:solidFill>
                <a:srgbClr val="FFFFFF"/>
              </a:solidFill>
              <a:latin typeface="Calibri"/>
              <a:cs typeface="Calibri"/>
            </a:endParaRPr>
          </a:p>
          <a:p>
            <a:r>
              <a:rPr kumimoji="0" lang="it-IT" sz="2400" b="0" u="none" strike="noStrike" kern="0" cap="none" spc="-20" normalizeH="0" baseline="0" noProof="0" dirty="0">
                <a:ln>
                  <a:noFill/>
                </a:ln>
                <a:solidFill>
                  <a:srgbClr val="FFFFFF"/>
                </a:solidFill>
                <a:effectLst/>
                <a:uLnTx/>
                <a:uFillTx/>
                <a:latin typeface="Calibri"/>
                <a:cs typeface="Calibri"/>
              </a:rPr>
              <a:t>Agenzia per l’Italia digitale</a:t>
            </a:r>
            <a:endParaRPr kumimoji="0" lang="it-IT" sz="2400" b="0" u="none" strike="noStrike" kern="0" cap="none" spc="0" normalizeH="0" baseline="0" noProof="0" dirty="0">
              <a:ln>
                <a:noFill/>
              </a:ln>
              <a:solidFill>
                <a:sysClr val="windowText" lastClr="000000"/>
              </a:solidFill>
              <a:effectLst/>
              <a:uLnTx/>
              <a:uFillTx/>
              <a:latin typeface="Calibri"/>
              <a:cs typeface="Calibri"/>
            </a:endParaRPr>
          </a:p>
          <a:p>
            <a:endParaRPr lang="it-IT" dirty="0"/>
          </a:p>
        </p:txBody>
      </p:sp>
    </p:spTree>
    <p:extLst>
      <p:ext uri="{BB962C8B-B14F-4D97-AF65-F5344CB8AC3E}">
        <p14:creationId xmlns:p14="http://schemas.microsoft.com/office/powerpoint/2010/main" val="245837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Pareri obbligatori non vincolanti: soglie</a:t>
            </a:r>
          </a:p>
        </p:txBody>
      </p:sp>
      <p:sp>
        <p:nvSpPr>
          <p:cNvPr id="2" name="CasellaDiTesto 1">
            <a:extLst>
              <a:ext uri="{FF2B5EF4-FFF2-40B4-BE49-F238E27FC236}">
                <a16:creationId xmlns:a16="http://schemas.microsoft.com/office/drawing/2014/main" id="{53F8960D-865E-FB69-0BC4-F0B0D056EB54}"/>
              </a:ext>
            </a:extLst>
          </p:cNvPr>
          <p:cNvSpPr txBox="1"/>
          <p:nvPr/>
        </p:nvSpPr>
        <p:spPr>
          <a:xfrm>
            <a:off x="1056227" y="2192814"/>
            <a:ext cx="2731838" cy="461665"/>
          </a:xfrm>
          <a:prstGeom prst="rect">
            <a:avLst/>
          </a:prstGeom>
          <a:noFill/>
        </p:spPr>
        <p:txBody>
          <a:bodyPr wrap="none" rtlCol="0">
            <a:spAutoFit/>
          </a:bodyPr>
          <a:lstStyle/>
          <a:p>
            <a:pPr algn="ctr"/>
            <a:r>
              <a:rPr lang="it-IT" sz="2400" dirty="0">
                <a:solidFill>
                  <a:srgbClr val="0070C0"/>
                </a:solidFill>
              </a:rPr>
              <a:t>Procedura negoziata</a:t>
            </a:r>
          </a:p>
        </p:txBody>
      </p:sp>
      <p:grpSp>
        <p:nvGrpSpPr>
          <p:cNvPr id="7" name="Gruppo 6">
            <a:extLst>
              <a:ext uri="{FF2B5EF4-FFF2-40B4-BE49-F238E27FC236}">
                <a16:creationId xmlns:a16="http://schemas.microsoft.com/office/drawing/2014/main" id="{E7C5A519-697A-AE36-D315-667495E485E1}"/>
              </a:ext>
            </a:extLst>
          </p:cNvPr>
          <p:cNvGrpSpPr/>
          <p:nvPr/>
        </p:nvGrpSpPr>
        <p:grpSpPr>
          <a:xfrm>
            <a:off x="959309" y="3364605"/>
            <a:ext cx="2925674" cy="1818664"/>
            <a:chOff x="601016" y="3429000"/>
            <a:chExt cx="2925674" cy="1818664"/>
          </a:xfrm>
        </p:grpSpPr>
        <p:sp>
          <p:nvSpPr>
            <p:cNvPr id="3" name="CasellaDiTesto 2">
              <a:extLst>
                <a:ext uri="{FF2B5EF4-FFF2-40B4-BE49-F238E27FC236}">
                  <a16:creationId xmlns:a16="http://schemas.microsoft.com/office/drawing/2014/main" id="{A6D3AFA8-50B7-84C6-42AC-F9707333787A}"/>
                </a:ext>
              </a:extLst>
            </p:cNvPr>
            <p:cNvSpPr txBox="1"/>
            <p:nvPr/>
          </p:nvSpPr>
          <p:spPr>
            <a:xfrm>
              <a:off x="601016" y="4509000"/>
              <a:ext cx="2925674" cy="738664"/>
            </a:xfrm>
            <a:prstGeom prst="rect">
              <a:avLst/>
            </a:prstGeom>
            <a:noFill/>
          </p:spPr>
          <p:txBody>
            <a:bodyPr wrap="none" rtlCol="0">
              <a:spAutoFit/>
            </a:bodyPr>
            <a:lstStyle/>
            <a:p>
              <a:pPr algn="ctr"/>
              <a:r>
                <a:rPr lang="it-IT" sz="2400" dirty="0">
                  <a:solidFill>
                    <a:srgbClr val="0070C0"/>
                  </a:solidFill>
                </a:rPr>
                <a:t>Gara</a:t>
              </a:r>
            </a:p>
            <a:p>
              <a:pPr algn="ctr"/>
              <a:r>
                <a:rPr lang="it-IT" dirty="0">
                  <a:solidFill>
                    <a:srgbClr val="0070C0"/>
                  </a:solidFill>
                </a:rPr>
                <a:t>(Procedura aperta o ristretta)</a:t>
              </a:r>
            </a:p>
          </p:txBody>
        </p:sp>
        <p:pic>
          <p:nvPicPr>
            <p:cNvPr id="6" name="Elemento grafico 5" descr="Martelletto contorno">
              <a:extLst>
                <a:ext uri="{FF2B5EF4-FFF2-40B4-BE49-F238E27FC236}">
                  <a16:creationId xmlns:a16="http://schemas.microsoft.com/office/drawing/2014/main" id="{CF6DB476-A6C9-B26D-B7DD-3CDCBF5BAB8C}"/>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523854" y="3429000"/>
              <a:ext cx="1080000" cy="1080000"/>
            </a:xfrm>
            <a:prstGeom prst="rect">
              <a:avLst/>
            </a:prstGeom>
          </p:spPr>
        </p:pic>
      </p:grpSp>
      <p:sp>
        <p:nvSpPr>
          <p:cNvPr id="9" name="Segnaposto contenuto 2">
            <a:extLst>
              <a:ext uri="{FF2B5EF4-FFF2-40B4-BE49-F238E27FC236}">
                <a16:creationId xmlns:a16="http://schemas.microsoft.com/office/drawing/2014/main" id="{BF715123-04D9-010E-6243-1ECD9C8654E7}"/>
              </a:ext>
            </a:extLst>
          </p:cNvPr>
          <p:cNvSpPr>
            <a:spLocks noGrp="1"/>
          </p:cNvSpPr>
          <p:nvPr>
            <p:ph idx="1"/>
          </p:nvPr>
        </p:nvSpPr>
        <p:spPr>
          <a:xfrm>
            <a:off x="3173106" y="743010"/>
            <a:ext cx="6254615" cy="4836740"/>
          </a:xfrm>
        </p:spPr>
        <p:txBody>
          <a:bodyPr>
            <a:normAutofit/>
          </a:bodyPr>
          <a:lstStyle/>
          <a:p>
            <a:endParaRPr lang="it-IT" sz="3600" dirty="0"/>
          </a:p>
          <a:p>
            <a:r>
              <a:rPr lang="it-IT" sz="4000" b="1" dirty="0">
                <a:solidFill>
                  <a:srgbClr val="F5BC4E"/>
                </a:solidFill>
              </a:rPr>
              <a:t>&gt;</a:t>
            </a:r>
            <a:r>
              <a:rPr lang="it-IT" sz="3600" b="1" dirty="0">
                <a:solidFill>
                  <a:srgbClr val="F5BC4E"/>
                </a:solidFill>
              </a:rPr>
              <a:t>      </a:t>
            </a:r>
            <a:r>
              <a:rPr lang="it-IT" sz="3600" dirty="0"/>
              <a:t> € 1.000.000 IVA inclusa</a:t>
            </a:r>
          </a:p>
          <a:p>
            <a:pPr marL="571500" indent="-571500">
              <a:buFont typeface="Wingdings" pitchFamily="2" charset="2"/>
              <a:buChar char="Ø"/>
            </a:pPr>
            <a:endParaRPr lang="it-IT" sz="3600" dirty="0"/>
          </a:p>
          <a:p>
            <a:endParaRPr lang="it-IT" sz="3600" dirty="0"/>
          </a:p>
          <a:p>
            <a:endParaRPr lang="it-IT" dirty="0"/>
          </a:p>
          <a:p>
            <a:r>
              <a:rPr lang="it-IT" sz="3600" b="1" dirty="0">
                <a:solidFill>
                  <a:srgbClr val="F5BC4E"/>
                </a:solidFill>
              </a:rPr>
              <a:t>&gt;</a:t>
            </a:r>
            <a:r>
              <a:rPr lang="it-IT" sz="3200" b="1" dirty="0">
                <a:solidFill>
                  <a:srgbClr val="F5BC4E"/>
                </a:solidFill>
              </a:rPr>
              <a:t>        </a:t>
            </a:r>
            <a:r>
              <a:rPr lang="it-IT" sz="3600" dirty="0"/>
              <a:t>€ 2.000.000 IVA inclusa</a:t>
            </a:r>
          </a:p>
          <a:p>
            <a:pPr algn="ctr"/>
            <a:r>
              <a:rPr lang="it-IT" sz="2200" dirty="0"/>
              <a:t>(in caso di procedura multi-lotto si considera l’importo complessivo dei lotti)</a:t>
            </a:r>
          </a:p>
        </p:txBody>
      </p:sp>
      <p:sp>
        <p:nvSpPr>
          <p:cNvPr id="10" name="CasellaDiTesto 9">
            <a:extLst>
              <a:ext uri="{FF2B5EF4-FFF2-40B4-BE49-F238E27FC236}">
                <a16:creationId xmlns:a16="http://schemas.microsoft.com/office/drawing/2014/main" id="{4C5BFEED-C62A-74CC-9801-8FF57CC8F477}"/>
              </a:ext>
            </a:extLst>
          </p:cNvPr>
          <p:cNvSpPr txBox="1"/>
          <p:nvPr/>
        </p:nvSpPr>
        <p:spPr>
          <a:xfrm>
            <a:off x="1331715" y="5579750"/>
            <a:ext cx="9033178" cy="430887"/>
          </a:xfrm>
          <a:prstGeom prst="rect">
            <a:avLst/>
          </a:prstGeom>
          <a:noFill/>
        </p:spPr>
        <p:txBody>
          <a:bodyPr wrap="none" rtlCol="0">
            <a:spAutoFit/>
          </a:bodyPr>
          <a:lstStyle/>
          <a:p>
            <a:r>
              <a:rPr lang="it-IT" sz="2200" dirty="0">
                <a:solidFill>
                  <a:srgbClr val="0070C0"/>
                </a:solidFill>
              </a:rPr>
              <a:t>La soglia minima è riferita all’importo complessivo delle voci ICT dell’iniziativa</a:t>
            </a:r>
          </a:p>
        </p:txBody>
      </p:sp>
      <p:pic>
        <p:nvPicPr>
          <p:cNvPr id="14" name="Elemento grafico 13" descr="Stretta di mano contorno">
            <a:extLst>
              <a:ext uri="{FF2B5EF4-FFF2-40B4-BE49-F238E27FC236}">
                <a16:creationId xmlns:a16="http://schemas.microsoft.com/office/drawing/2014/main" id="{020FEC4A-62EC-F11D-5B15-5E6F67326E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9011" y="1134731"/>
            <a:ext cx="1080000" cy="1080000"/>
          </a:xfrm>
          <a:prstGeom prst="rect">
            <a:avLst/>
          </a:prstGeom>
        </p:spPr>
      </p:pic>
      <p:pic>
        <p:nvPicPr>
          <p:cNvPr id="11" name="Immagine 10">
            <a:extLst>
              <a:ext uri="{FF2B5EF4-FFF2-40B4-BE49-F238E27FC236}">
                <a16:creationId xmlns:a16="http://schemas.microsoft.com/office/drawing/2014/main" id="{74DF8292-21C5-530E-4143-4E9C2FC10790}"/>
              </a:ext>
            </a:extLst>
          </p:cNvPr>
          <p:cNvPicPr>
            <a:picLocks noChangeAspect="1"/>
          </p:cNvPicPr>
          <p:nvPr/>
        </p:nvPicPr>
        <p:blipFill rotWithShape="1">
          <a:blip r:embed="rId7"/>
          <a:srcRect l="24189" t="13525" r="23006" b="3354"/>
          <a:stretch/>
        </p:blipFill>
        <p:spPr>
          <a:xfrm>
            <a:off x="8966539" y="1931347"/>
            <a:ext cx="3171501" cy="2995305"/>
          </a:xfrm>
          <a:prstGeom prst="rect">
            <a:avLst/>
          </a:prstGeom>
        </p:spPr>
      </p:pic>
      <p:sp>
        <p:nvSpPr>
          <p:cNvPr id="13" name="CasellaDiTesto 12">
            <a:extLst>
              <a:ext uri="{FF2B5EF4-FFF2-40B4-BE49-F238E27FC236}">
                <a16:creationId xmlns:a16="http://schemas.microsoft.com/office/drawing/2014/main" id="{D9E8AEE8-7B02-3B59-E6FA-AFF4807A60BE}"/>
              </a:ext>
            </a:extLst>
          </p:cNvPr>
          <p:cNvSpPr txBox="1"/>
          <p:nvPr/>
        </p:nvSpPr>
        <p:spPr>
          <a:xfrm>
            <a:off x="9562231" y="2831388"/>
            <a:ext cx="577274" cy="461665"/>
          </a:xfrm>
          <a:prstGeom prst="rect">
            <a:avLst/>
          </a:prstGeom>
          <a:noFill/>
        </p:spPr>
        <p:txBody>
          <a:bodyPr wrap="none" rtlCol="0">
            <a:spAutoFit/>
          </a:bodyPr>
          <a:lstStyle/>
          <a:p>
            <a:r>
              <a:rPr lang="it-IT" sz="2400" dirty="0">
                <a:solidFill>
                  <a:schemeClr val="accent1"/>
                </a:solidFill>
              </a:rPr>
              <a:t>ICT</a:t>
            </a:r>
          </a:p>
        </p:txBody>
      </p:sp>
      <p:sp>
        <p:nvSpPr>
          <p:cNvPr id="15" name="CasellaDiTesto 14">
            <a:extLst>
              <a:ext uri="{FF2B5EF4-FFF2-40B4-BE49-F238E27FC236}">
                <a16:creationId xmlns:a16="http://schemas.microsoft.com/office/drawing/2014/main" id="{47A8198B-4124-4CCB-1836-7D8071C25424}"/>
              </a:ext>
            </a:extLst>
          </p:cNvPr>
          <p:cNvSpPr txBox="1"/>
          <p:nvPr/>
        </p:nvSpPr>
        <p:spPr>
          <a:xfrm>
            <a:off x="10139505" y="3733502"/>
            <a:ext cx="1247329" cy="461665"/>
          </a:xfrm>
          <a:prstGeom prst="rect">
            <a:avLst/>
          </a:prstGeom>
          <a:noFill/>
        </p:spPr>
        <p:txBody>
          <a:bodyPr wrap="none" rtlCol="0">
            <a:spAutoFit/>
          </a:bodyPr>
          <a:lstStyle/>
          <a:p>
            <a:r>
              <a:rPr lang="it-IT" sz="2400" dirty="0">
                <a:solidFill>
                  <a:schemeClr val="bg1"/>
                </a:solidFill>
              </a:rPr>
              <a:t>NON ICT</a:t>
            </a:r>
          </a:p>
        </p:txBody>
      </p:sp>
      <p:sp>
        <p:nvSpPr>
          <p:cNvPr id="16" name="CasellaDiTesto 15">
            <a:extLst>
              <a:ext uri="{FF2B5EF4-FFF2-40B4-BE49-F238E27FC236}">
                <a16:creationId xmlns:a16="http://schemas.microsoft.com/office/drawing/2014/main" id="{90AA55B4-0FA1-639B-B17D-3D9DC00B8D3C}"/>
              </a:ext>
            </a:extLst>
          </p:cNvPr>
          <p:cNvSpPr txBox="1"/>
          <p:nvPr/>
        </p:nvSpPr>
        <p:spPr>
          <a:xfrm>
            <a:off x="9139098" y="1490898"/>
            <a:ext cx="2688621" cy="461665"/>
          </a:xfrm>
          <a:prstGeom prst="rect">
            <a:avLst/>
          </a:prstGeom>
          <a:noFill/>
        </p:spPr>
        <p:txBody>
          <a:bodyPr wrap="none" rtlCol="0">
            <a:spAutoFit/>
          </a:bodyPr>
          <a:lstStyle/>
          <a:p>
            <a:r>
              <a:rPr lang="it-IT" sz="2400" dirty="0">
                <a:solidFill>
                  <a:srgbClr val="0070C0"/>
                </a:solidFill>
              </a:rPr>
              <a:t>Importo ICT &gt; Soglia</a:t>
            </a:r>
          </a:p>
        </p:txBody>
      </p:sp>
    </p:spTree>
    <p:extLst>
      <p:ext uri="{BB962C8B-B14F-4D97-AF65-F5344CB8AC3E}">
        <p14:creationId xmlns:p14="http://schemas.microsoft.com/office/powerpoint/2010/main" val="192815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Quando è obbligatorio chiedere il parere AgID?</a:t>
            </a:r>
          </a:p>
        </p:txBody>
      </p:sp>
      <p:graphicFrame>
        <p:nvGraphicFramePr>
          <p:cNvPr id="6" name="object 7">
            <a:extLst>
              <a:ext uri="{FF2B5EF4-FFF2-40B4-BE49-F238E27FC236}">
                <a16:creationId xmlns:a16="http://schemas.microsoft.com/office/drawing/2014/main" id="{3E7402FB-3656-4368-E6B8-DE35763569CE}"/>
              </a:ext>
            </a:extLst>
          </p:cNvPr>
          <p:cNvGraphicFramePr>
            <a:graphicFrameLocks noGrp="1"/>
          </p:cNvGraphicFramePr>
          <p:nvPr/>
        </p:nvGraphicFramePr>
        <p:xfrm>
          <a:off x="1377189" y="1088667"/>
          <a:ext cx="9306192" cy="4147264"/>
        </p:xfrm>
        <a:graphic>
          <a:graphicData uri="http://schemas.openxmlformats.org/drawingml/2006/table">
            <a:tbl>
              <a:tblPr firstRow="1" bandRow="1">
                <a:tableStyleId>{2D5ABB26-0587-4C30-8999-92F81FD0307C}</a:tableStyleId>
              </a:tblPr>
              <a:tblGrid>
                <a:gridCol w="3993464">
                  <a:extLst>
                    <a:ext uri="{9D8B030D-6E8A-4147-A177-3AD203B41FA5}">
                      <a16:colId xmlns:a16="http://schemas.microsoft.com/office/drawing/2014/main" val="20000"/>
                    </a:ext>
                  </a:extLst>
                </a:gridCol>
                <a:gridCol w="5312728">
                  <a:extLst>
                    <a:ext uri="{9D8B030D-6E8A-4147-A177-3AD203B41FA5}">
                      <a16:colId xmlns:a16="http://schemas.microsoft.com/office/drawing/2014/main" val="1040353355"/>
                    </a:ext>
                  </a:extLst>
                </a:gridCol>
              </a:tblGrid>
              <a:tr h="518408">
                <a:tc>
                  <a:txBody>
                    <a:bodyPr/>
                    <a:lstStyle/>
                    <a:p>
                      <a:pPr lvl="1" algn="l" fontAlgn="b"/>
                      <a:r>
                        <a:rPr lang="it-IT" sz="1600" b="0" i="0" u="none" strike="noStrike" dirty="0">
                          <a:solidFill>
                            <a:schemeClr val="bg1"/>
                          </a:solidFill>
                          <a:effectLst/>
                          <a:latin typeface="+mn-lt"/>
                        </a:rPr>
                        <a:t>TIPOLOGIA DI INIZIATIVA</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006FC0"/>
                    </a:solidFill>
                  </a:tcPr>
                </a:tc>
                <a:tc>
                  <a:txBody>
                    <a:bodyPr/>
                    <a:lstStyle/>
                    <a:p>
                      <a:pPr lvl="1" algn="l" fontAlgn="b"/>
                      <a:r>
                        <a:rPr lang="it-IT" sz="1600" b="0" i="0" u="none" strike="noStrike" dirty="0">
                          <a:solidFill>
                            <a:schemeClr val="bg1"/>
                          </a:solidFill>
                          <a:effectLst/>
                          <a:latin typeface="+mn-lt"/>
                        </a:rPr>
                        <a:t>E’ NECESSARIO IL PARERE DI AGID</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006FC0"/>
                    </a:solidFill>
                  </a:tcPr>
                </a:tc>
                <a:extLst>
                  <a:ext uri="{0D108BD9-81ED-4DB2-BD59-A6C34878D82A}">
                    <a16:rowId xmlns:a16="http://schemas.microsoft.com/office/drawing/2014/main" val="10000"/>
                  </a:ext>
                </a:extLst>
              </a:tr>
              <a:tr h="518408">
                <a:tc>
                  <a:txBody>
                    <a:bodyPr/>
                    <a:lstStyle/>
                    <a:p>
                      <a:pPr lvl="1" algn="l" fontAlgn="b"/>
                      <a:r>
                        <a:rPr lang="it-IT" sz="1600" b="0" i="0" u="none" strike="noStrike" dirty="0">
                          <a:solidFill>
                            <a:srgbClr val="000000"/>
                          </a:solidFill>
                          <a:effectLst/>
                          <a:latin typeface="+mn-lt"/>
                        </a:rPr>
                        <a:t>Contratto, gara o accordo quadro </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Si, se l’importo complessivo lordo supera la soglia minima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8408">
                <a:tc>
                  <a:txBody>
                    <a:bodyPr/>
                    <a:lstStyle/>
                    <a:p>
                      <a:pPr lvl="1" algn="l" fontAlgn="b"/>
                      <a:r>
                        <a:rPr lang="it-IT" sz="1600" b="0" i="0" u="none" strike="noStrike" dirty="0">
                          <a:solidFill>
                            <a:srgbClr val="000000"/>
                          </a:solidFill>
                          <a:effectLst/>
                          <a:latin typeface="+mn-lt"/>
                        </a:rPr>
                        <a:t>Acquisto in convenzione Consip </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No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8408">
                <a:tc>
                  <a:txBody>
                    <a:bodyPr/>
                    <a:lstStyle/>
                    <a:p>
                      <a:pPr lvl="1" algn="l" fontAlgn="b"/>
                      <a:r>
                        <a:rPr lang="it-IT" sz="1600" b="0" i="0" u="none" strike="noStrike" dirty="0">
                          <a:solidFill>
                            <a:srgbClr val="000000"/>
                          </a:solidFill>
                          <a:effectLst/>
                          <a:latin typeface="+mn-lt"/>
                        </a:rPr>
                        <a:t>Acquisto tramite MEPA o SDAPA </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Si, se l’importo complessivo lordo supera la soglia minima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998210"/>
                  </a:ext>
                </a:extLst>
              </a:tr>
              <a:tr h="518408">
                <a:tc>
                  <a:txBody>
                    <a:bodyPr/>
                    <a:lstStyle/>
                    <a:p>
                      <a:pPr lvl="1" algn="l" fontAlgn="b"/>
                      <a:r>
                        <a:rPr lang="it-IT" sz="1600" b="0" i="0" u="none" strike="noStrike" dirty="0">
                          <a:solidFill>
                            <a:srgbClr val="000000"/>
                          </a:solidFill>
                          <a:effectLst/>
                          <a:latin typeface="+mn-lt"/>
                        </a:rPr>
                        <a:t>Contratto esecutivo di AQ </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No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406832"/>
                  </a:ext>
                </a:extLst>
              </a:tr>
              <a:tr h="518408">
                <a:tc>
                  <a:txBody>
                    <a:bodyPr/>
                    <a:lstStyle/>
                    <a:p>
                      <a:pPr lvl="1" algn="l" fontAlgn="b"/>
                      <a:r>
                        <a:rPr lang="it-IT" sz="1600" b="0" i="0" u="none" strike="noStrike" dirty="0">
                          <a:solidFill>
                            <a:srgbClr val="000000"/>
                          </a:solidFill>
                          <a:effectLst/>
                          <a:latin typeface="+mn-lt"/>
                        </a:rPr>
                        <a:t>Proroga di precedente contratto </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Si, se l’importo complessivo lordo supera la soglia minima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044319"/>
                  </a:ext>
                </a:extLst>
              </a:tr>
              <a:tr h="518408">
                <a:tc>
                  <a:txBody>
                    <a:bodyPr/>
                    <a:lstStyle/>
                    <a:p>
                      <a:pPr lvl="1" algn="l" fontAlgn="b"/>
                      <a:r>
                        <a:rPr lang="it-IT" sz="1600" b="0" i="0" u="none" strike="noStrike" dirty="0">
                          <a:solidFill>
                            <a:srgbClr val="000000"/>
                          </a:solidFill>
                          <a:effectLst/>
                          <a:latin typeface="+mn-lt"/>
                        </a:rPr>
                        <a:t>Atto aggiuntivo di precedente contratto </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chemeClr val="bg1"/>
                    </a:solidFill>
                  </a:tcPr>
                </a:tc>
                <a:tc>
                  <a:txBody>
                    <a:bodyPr/>
                    <a:lstStyle/>
                    <a:p>
                      <a:pPr lvl="1" algn="l" fontAlgn="b"/>
                      <a:r>
                        <a:rPr lang="it-IT" sz="1600" b="0" i="0" u="none" strike="noStrike" dirty="0">
                          <a:solidFill>
                            <a:srgbClr val="000000"/>
                          </a:solidFill>
                          <a:effectLst/>
                          <a:latin typeface="+mn-lt"/>
                        </a:rPr>
                        <a:t>Si, se l’importo complessivo lordo supera la soglia minima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8408">
                <a:tc>
                  <a:txBody>
                    <a:bodyPr/>
                    <a:lstStyle/>
                    <a:p>
                      <a:pPr lvl="1" algn="l" fontAlgn="b"/>
                      <a:r>
                        <a:rPr lang="it-IT" sz="1600" b="0" i="0" u="none" strike="noStrike" dirty="0">
                          <a:solidFill>
                            <a:srgbClr val="000000"/>
                          </a:solidFill>
                          <a:effectLst/>
                          <a:latin typeface="+mn-lt"/>
                        </a:rPr>
                        <a:t>Riedizione di precedente contratto </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Si, se l’importo complessivo lordo supera la soglia minima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CasellaDiTesto 1">
            <a:extLst>
              <a:ext uri="{FF2B5EF4-FFF2-40B4-BE49-F238E27FC236}">
                <a16:creationId xmlns:a16="http://schemas.microsoft.com/office/drawing/2014/main" id="{A91C5E09-B510-DE06-02B6-55364059217C}"/>
              </a:ext>
            </a:extLst>
          </p:cNvPr>
          <p:cNvSpPr txBox="1"/>
          <p:nvPr/>
        </p:nvSpPr>
        <p:spPr>
          <a:xfrm>
            <a:off x="462787" y="5609477"/>
            <a:ext cx="11162736" cy="430887"/>
          </a:xfrm>
          <a:prstGeom prst="rect">
            <a:avLst/>
          </a:prstGeom>
          <a:noFill/>
        </p:spPr>
        <p:txBody>
          <a:bodyPr wrap="none" rtlCol="0">
            <a:spAutoFit/>
          </a:bodyPr>
          <a:lstStyle/>
          <a:p>
            <a:r>
              <a:rPr lang="it-IT" sz="2200" dirty="0">
                <a:solidFill>
                  <a:srgbClr val="0070C0"/>
                </a:solidFill>
              </a:rPr>
              <a:t>Se siete in dubbio chiamateci….. AgID non esclude di rendere pareri in casi di non obbligatorietà </a:t>
            </a:r>
          </a:p>
        </p:txBody>
      </p:sp>
    </p:spTree>
    <p:extLst>
      <p:ext uri="{BB962C8B-B14F-4D97-AF65-F5344CB8AC3E}">
        <p14:creationId xmlns:p14="http://schemas.microsoft.com/office/powerpoint/2010/main" val="300517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Quando NON E’ OBBLIGATORIO chiedere il parere AgID</a:t>
            </a:r>
          </a:p>
        </p:txBody>
      </p:sp>
      <p:sp>
        <p:nvSpPr>
          <p:cNvPr id="14" name="Rettangolo con angoli arrotondati 13">
            <a:extLst>
              <a:ext uri="{FF2B5EF4-FFF2-40B4-BE49-F238E27FC236}">
                <a16:creationId xmlns:a16="http://schemas.microsoft.com/office/drawing/2014/main" id="{1173B23F-F6AF-8733-31CB-C9B2C0DB2908}"/>
              </a:ext>
            </a:extLst>
          </p:cNvPr>
          <p:cNvSpPr/>
          <p:nvPr/>
        </p:nvSpPr>
        <p:spPr>
          <a:xfrm>
            <a:off x="4337529" y="1213250"/>
            <a:ext cx="7531944" cy="717979"/>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Sui contratti esecutivi nell’ambito degli accordi quadro PAC</a:t>
            </a:r>
          </a:p>
        </p:txBody>
      </p:sp>
      <p:sp>
        <p:nvSpPr>
          <p:cNvPr id="17" name="CasellaDiTesto 16">
            <a:extLst>
              <a:ext uri="{FF2B5EF4-FFF2-40B4-BE49-F238E27FC236}">
                <a16:creationId xmlns:a16="http://schemas.microsoft.com/office/drawing/2014/main" id="{1B392117-C35B-A2AA-045B-6FE74B36CE7C}"/>
              </a:ext>
            </a:extLst>
          </p:cNvPr>
          <p:cNvSpPr txBox="1"/>
          <p:nvPr/>
        </p:nvSpPr>
        <p:spPr>
          <a:xfrm>
            <a:off x="1536110" y="2470158"/>
            <a:ext cx="2763897" cy="830997"/>
          </a:xfrm>
          <a:prstGeom prst="rect">
            <a:avLst/>
          </a:prstGeom>
          <a:noFill/>
        </p:spPr>
        <p:txBody>
          <a:bodyPr wrap="none" rtlCol="0">
            <a:spAutoFit/>
          </a:bodyPr>
          <a:lstStyle/>
          <a:p>
            <a:r>
              <a:rPr lang="it-IT" sz="2400" dirty="0">
                <a:solidFill>
                  <a:srgbClr val="0070C0"/>
                </a:solidFill>
              </a:rPr>
              <a:t>Accordi quadro dei</a:t>
            </a:r>
          </a:p>
          <a:p>
            <a:r>
              <a:rPr lang="it-IT" sz="2400" dirty="0">
                <a:solidFill>
                  <a:srgbClr val="0070C0"/>
                </a:solidFill>
              </a:rPr>
              <a:t>Soggetti Aggregatori</a:t>
            </a:r>
          </a:p>
        </p:txBody>
      </p:sp>
      <p:sp>
        <p:nvSpPr>
          <p:cNvPr id="22" name="CasellaDiTesto 21">
            <a:extLst>
              <a:ext uri="{FF2B5EF4-FFF2-40B4-BE49-F238E27FC236}">
                <a16:creationId xmlns:a16="http://schemas.microsoft.com/office/drawing/2014/main" id="{A022A822-DDC9-7F76-A9FB-EFCFF2B509EC}"/>
              </a:ext>
            </a:extLst>
          </p:cNvPr>
          <p:cNvSpPr txBox="1"/>
          <p:nvPr/>
        </p:nvSpPr>
        <p:spPr>
          <a:xfrm>
            <a:off x="1536110" y="1156741"/>
            <a:ext cx="2763384" cy="830997"/>
          </a:xfrm>
          <a:prstGeom prst="rect">
            <a:avLst/>
          </a:prstGeom>
          <a:noFill/>
        </p:spPr>
        <p:txBody>
          <a:bodyPr wrap="none" rtlCol="0">
            <a:spAutoFit/>
          </a:bodyPr>
          <a:lstStyle/>
          <a:p>
            <a:r>
              <a:rPr lang="it-IT" sz="2400" dirty="0">
                <a:solidFill>
                  <a:srgbClr val="0070C0"/>
                </a:solidFill>
              </a:rPr>
              <a:t>Accordi quadro delle</a:t>
            </a:r>
          </a:p>
          <a:p>
            <a:r>
              <a:rPr lang="it-IT" sz="2400" dirty="0">
                <a:solidFill>
                  <a:srgbClr val="0070C0"/>
                </a:solidFill>
              </a:rPr>
              <a:t>PA centrali</a:t>
            </a:r>
          </a:p>
        </p:txBody>
      </p:sp>
      <p:pic>
        <p:nvPicPr>
          <p:cNvPr id="23" name="Elemento grafico 22" descr="Tempio greco contorno">
            <a:extLst>
              <a:ext uri="{FF2B5EF4-FFF2-40B4-BE49-F238E27FC236}">
                <a16:creationId xmlns:a16="http://schemas.microsoft.com/office/drawing/2014/main" id="{DBAF4627-E6E1-4763-572A-8672DF084C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308" y="1068239"/>
            <a:ext cx="1008000" cy="1008000"/>
          </a:xfrm>
          <a:prstGeom prst="rect">
            <a:avLst/>
          </a:prstGeom>
        </p:spPr>
      </p:pic>
      <p:grpSp>
        <p:nvGrpSpPr>
          <p:cNvPr id="13" name="Gruppo 12">
            <a:extLst>
              <a:ext uri="{FF2B5EF4-FFF2-40B4-BE49-F238E27FC236}">
                <a16:creationId xmlns:a16="http://schemas.microsoft.com/office/drawing/2014/main" id="{9FCA0ED6-B12B-AB67-6022-F97E301DC9BB}"/>
              </a:ext>
            </a:extLst>
          </p:cNvPr>
          <p:cNvGrpSpPr/>
          <p:nvPr/>
        </p:nvGrpSpPr>
        <p:grpSpPr>
          <a:xfrm>
            <a:off x="240183" y="2330518"/>
            <a:ext cx="1132250" cy="1110277"/>
            <a:chOff x="317133" y="2168926"/>
            <a:chExt cx="1132250" cy="1110277"/>
          </a:xfrm>
        </p:grpSpPr>
        <p:pic>
          <p:nvPicPr>
            <p:cNvPr id="20" name="Elemento grafico 19" descr="Carrello della spesa con riempimento a tinta unita">
              <a:extLst>
                <a:ext uri="{FF2B5EF4-FFF2-40B4-BE49-F238E27FC236}">
                  <a16:creationId xmlns:a16="http://schemas.microsoft.com/office/drawing/2014/main" id="{554EFB61-DB2A-5867-F169-A301D94B93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383" y="2739203"/>
              <a:ext cx="540000" cy="540000"/>
            </a:xfrm>
            <a:prstGeom prst="rect">
              <a:avLst/>
            </a:prstGeom>
          </p:spPr>
        </p:pic>
        <p:pic>
          <p:nvPicPr>
            <p:cNvPr id="25" name="Elemento grafico 24" descr="Tempio greco contorno">
              <a:extLst>
                <a:ext uri="{FF2B5EF4-FFF2-40B4-BE49-F238E27FC236}">
                  <a16:creationId xmlns:a16="http://schemas.microsoft.com/office/drawing/2014/main" id="{CF90B27D-3090-6249-47F0-FD58C8A92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133" y="2168926"/>
              <a:ext cx="1008000" cy="1008000"/>
            </a:xfrm>
            <a:prstGeom prst="rect">
              <a:avLst/>
            </a:prstGeom>
          </p:spPr>
        </p:pic>
      </p:grpSp>
      <p:sp>
        <p:nvSpPr>
          <p:cNvPr id="2" name="Rettangolo con angoli arrotondati 1">
            <a:extLst>
              <a:ext uri="{FF2B5EF4-FFF2-40B4-BE49-F238E27FC236}">
                <a16:creationId xmlns:a16="http://schemas.microsoft.com/office/drawing/2014/main" id="{27D1F57B-F523-1B61-D462-A70F751CD834}"/>
              </a:ext>
            </a:extLst>
          </p:cNvPr>
          <p:cNvSpPr/>
          <p:nvPr/>
        </p:nvSpPr>
        <p:spPr>
          <a:xfrm>
            <a:off x="4332135" y="2526667"/>
            <a:ext cx="7531944" cy="717979"/>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Sui contratti esecutivi nell’ambito degli accordi quadro dei SA</a:t>
            </a:r>
          </a:p>
        </p:txBody>
      </p:sp>
      <p:sp>
        <p:nvSpPr>
          <p:cNvPr id="3" name="CasellaDiTesto 2">
            <a:extLst>
              <a:ext uri="{FF2B5EF4-FFF2-40B4-BE49-F238E27FC236}">
                <a16:creationId xmlns:a16="http://schemas.microsoft.com/office/drawing/2014/main" id="{5F790647-5B9A-1098-95C8-760B144E11A5}"/>
              </a:ext>
            </a:extLst>
          </p:cNvPr>
          <p:cNvSpPr txBox="1"/>
          <p:nvPr/>
        </p:nvSpPr>
        <p:spPr>
          <a:xfrm>
            <a:off x="1536110" y="3916197"/>
            <a:ext cx="2230932" cy="461665"/>
          </a:xfrm>
          <a:prstGeom prst="rect">
            <a:avLst/>
          </a:prstGeom>
          <a:noFill/>
        </p:spPr>
        <p:txBody>
          <a:bodyPr wrap="none" rtlCol="0">
            <a:spAutoFit/>
          </a:bodyPr>
          <a:lstStyle/>
          <a:p>
            <a:pPr algn="ctr"/>
            <a:r>
              <a:rPr lang="it-IT" sz="2400" dirty="0">
                <a:solidFill>
                  <a:srgbClr val="0070C0"/>
                </a:solidFill>
              </a:rPr>
              <a:t>Gare strategiche</a:t>
            </a:r>
          </a:p>
        </p:txBody>
      </p:sp>
      <p:sp>
        <p:nvSpPr>
          <p:cNvPr id="7" name="Rettangolo con angoli arrotondati 6">
            <a:extLst>
              <a:ext uri="{FF2B5EF4-FFF2-40B4-BE49-F238E27FC236}">
                <a16:creationId xmlns:a16="http://schemas.microsoft.com/office/drawing/2014/main" id="{4C21CC26-0195-AEB1-5905-57E9D6BF6384}"/>
              </a:ext>
            </a:extLst>
          </p:cNvPr>
          <p:cNvSpPr/>
          <p:nvPr/>
        </p:nvSpPr>
        <p:spPr>
          <a:xfrm>
            <a:off x="4332135" y="3788040"/>
            <a:ext cx="7531944" cy="717979"/>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Sui contratti esecutivi nell’ambito delle gare strategiche Consip</a:t>
            </a:r>
          </a:p>
        </p:txBody>
      </p:sp>
      <p:sp>
        <p:nvSpPr>
          <p:cNvPr id="10" name="CasellaDiTesto 9">
            <a:extLst>
              <a:ext uri="{FF2B5EF4-FFF2-40B4-BE49-F238E27FC236}">
                <a16:creationId xmlns:a16="http://schemas.microsoft.com/office/drawing/2014/main" id="{499F5AD9-56F2-8F48-C142-16A18CE33C91}"/>
              </a:ext>
            </a:extLst>
          </p:cNvPr>
          <p:cNvSpPr txBox="1"/>
          <p:nvPr/>
        </p:nvSpPr>
        <p:spPr>
          <a:xfrm>
            <a:off x="1536110" y="5212401"/>
            <a:ext cx="1705788" cy="461665"/>
          </a:xfrm>
          <a:prstGeom prst="rect">
            <a:avLst/>
          </a:prstGeom>
          <a:noFill/>
        </p:spPr>
        <p:txBody>
          <a:bodyPr wrap="none" rtlCol="0">
            <a:spAutoFit/>
          </a:bodyPr>
          <a:lstStyle/>
          <a:p>
            <a:pPr algn="ctr"/>
            <a:r>
              <a:rPr lang="it-IT" sz="2400" dirty="0">
                <a:solidFill>
                  <a:srgbClr val="0070C0"/>
                </a:solidFill>
              </a:rPr>
              <a:t>Convenzioni</a:t>
            </a:r>
          </a:p>
        </p:txBody>
      </p:sp>
      <p:sp>
        <p:nvSpPr>
          <p:cNvPr id="15" name="Rettangolo con angoli arrotondati 14">
            <a:extLst>
              <a:ext uri="{FF2B5EF4-FFF2-40B4-BE49-F238E27FC236}">
                <a16:creationId xmlns:a16="http://schemas.microsoft.com/office/drawing/2014/main" id="{BEA36C9E-7875-4FF6-42CC-FD24B8A547AA}"/>
              </a:ext>
            </a:extLst>
          </p:cNvPr>
          <p:cNvSpPr/>
          <p:nvPr/>
        </p:nvSpPr>
        <p:spPr>
          <a:xfrm>
            <a:off x="4326742" y="5084244"/>
            <a:ext cx="7537337" cy="717979"/>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Per acquisti attingendo alle convenzioni Consip</a:t>
            </a:r>
          </a:p>
        </p:txBody>
      </p:sp>
      <p:pic>
        <p:nvPicPr>
          <p:cNvPr id="6" name="Immagine 5">
            <a:extLst>
              <a:ext uri="{FF2B5EF4-FFF2-40B4-BE49-F238E27FC236}">
                <a16:creationId xmlns:a16="http://schemas.microsoft.com/office/drawing/2014/main" id="{BE395ECD-38FC-482B-7138-4C5F519DC12C}"/>
              </a:ext>
            </a:extLst>
          </p:cNvPr>
          <p:cNvPicPr>
            <a:picLocks noChangeAspect="1"/>
          </p:cNvPicPr>
          <p:nvPr/>
        </p:nvPicPr>
        <p:blipFill rotWithShape="1">
          <a:blip r:embed="rId7">
            <a:extLst>
              <a:ext uri="{28A0092B-C50C-407E-A947-70E740481C1C}">
                <a14:useLocalDpi xmlns:a14="http://schemas.microsoft.com/office/drawing/2010/main" val="0"/>
              </a:ext>
            </a:extLst>
          </a:blip>
          <a:srcRect l="26201" t="7394" r="28253" b="3910"/>
          <a:stretch/>
        </p:blipFill>
        <p:spPr>
          <a:xfrm>
            <a:off x="223453" y="3592797"/>
            <a:ext cx="1165710" cy="1108465"/>
          </a:xfrm>
          <a:prstGeom prst="rect">
            <a:avLst/>
          </a:prstGeom>
        </p:spPr>
      </p:pic>
      <p:pic>
        <p:nvPicPr>
          <p:cNvPr id="9" name="Immagine 8">
            <a:extLst>
              <a:ext uri="{FF2B5EF4-FFF2-40B4-BE49-F238E27FC236}">
                <a16:creationId xmlns:a16="http://schemas.microsoft.com/office/drawing/2014/main" id="{5BC9B8F4-B35B-0B61-FD95-E04903C162A3}"/>
              </a:ext>
            </a:extLst>
          </p:cNvPr>
          <p:cNvPicPr>
            <a:picLocks noChangeAspect="1"/>
          </p:cNvPicPr>
          <p:nvPr/>
        </p:nvPicPr>
        <p:blipFill rotWithShape="1">
          <a:blip r:embed="rId7">
            <a:extLst>
              <a:ext uri="{28A0092B-C50C-407E-A947-70E740481C1C}">
                <a14:useLocalDpi xmlns:a14="http://schemas.microsoft.com/office/drawing/2010/main" val="0"/>
              </a:ext>
            </a:extLst>
          </a:blip>
          <a:srcRect l="26201" t="7394" r="28253" b="3910"/>
          <a:stretch/>
        </p:blipFill>
        <p:spPr>
          <a:xfrm>
            <a:off x="223453" y="4889001"/>
            <a:ext cx="1165710" cy="1108465"/>
          </a:xfrm>
          <a:prstGeom prst="rect">
            <a:avLst/>
          </a:prstGeom>
        </p:spPr>
      </p:pic>
    </p:spTree>
    <p:extLst>
      <p:ext uri="{BB962C8B-B14F-4D97-AF65-F5344CB8AC3E}">
        <p14:creationId xmlns:p14="http://schemas.microsoft.com/office/powerpoint/2010/main" val="394752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39F7712B-CB2A-3C89-C023-31FD67A7890B}"/>
              </a:ext>
            </a:extLst>
          </p:cNvPr>
          <p:cNvSpPr>
            <a:spLocks noGrp="1"/>
          </p:cNvSpPr>
          <p:nvPr>
            <p:ph type="body" sz="quarter" idx="10"/>
          </p:nvPr>
        </p:nvSpPr>
        <p:spPr>
          <a:xfrm>
            <a:off x="2465673" y="1766888"/>
            <a:ext cx="7278255" cy="1662112"/>
          </a:xfrm>
        </p:spPr>
        <p:txBody>
          <a:bodyPr/>
          <a:lstStyle/>
          <a:p>
            <a:r>
              <a:rPr lang="it-IT" dirty="0"/>
              <a:t>Il ruolo dei pareri AgID </a:t>
            </a:r>
          </a:p>
          <a:p>
            <a:r>
              <a:rPr lang="it-IT" dirty="0"/>
              <a:t>e la Circolare AgID n. 2/2022 </a:t>
            </a:r>
          </a:p>
        </p:txBody>
      </p:sp>
      <p:sp>
        <p:nvSpPr>
          <p:cNvPr id="5" name="Segnaposto testo 4">
            <a:extLst>
              <a:ext uri="{FF2B5EF4-FFF2-40B4-BE49-F238E27FC236}">
                <a16:creationId xmlns:a16="http://schemas.microsoft.com/office/drawing/2014/main" id="{34201991-E555-46F2-009C-4BC4BFBC8331}"/>
              </a:ext>
            </a:extLst>
          </p:cNvPr>
          <p:cNvSpPr>
            <a:spLocks noGrp="1"/>
          </p:cNvSpPr>
          <p:nvPr>
            <p:ph type="body" sz="quarter" idx="11"/>
          </p:nvPr>
        </p:nvSpPr>
        <p:spPr/>
        <p:txBody>
          <a:bodyPr/>
          <a:lstStyle/>
          <a:p>
            <a:r>
              <a:rPr kumimoji="0" lang="it-IT" sz="2400" b="0" i="0" u="none" strike="noStrike" kern="0" cap="none" spc="0" normalizeH="0" baseline="0" noProof="0" dirty="0">
                <a:ln>
                  <a:noFill/>
                </a:ln>
                <a:solidFill>
                  <a:srgbClr val="FFFFFF"/>
                </a:solidFill>
                <a:effectLst/>
                <a:uLnTx/>
                <a:uFillTx/>
                <a:latin typeface="Calibri"/>
                <a:cs typeface="Calibri"/>
              </a:rPr>
              <a:t>Ludovico</a:t>
            </a:r>
            <a:r>
              <a:rPr kumimoji="0" lang="it-IT" sz="2400" b="0" i="0" u="none" strike="noStrike" kern="0" cap="none" spc="-20" normalizeH="0" baseline="0" noProof="0" dirty="0">
                <a:ln>
                  <a:noFill/>
                </a:ln>
                <a:solidFill>
                  <a:srgbClr val="FFFFFF"/>
                </a:solidFill>
                <a:effectLst/>
                <a:uLnTx/>
                <a:uFillTx/>
                <a:latin typeface="Calibri"/>
                <a:cs typeface="Calibri"/>
              </a:rPr>
              <a:t> </a:t>
            </a:r>
            <a:r>
              <a:rPr kumimoji="0" lang="it-IT" sz="2400" b="0" i="0" u="none" strike="noStrike" kern="0" cap="none" spc="0" normalizeH="0" baseline="0" noProof="0" dirty="0" err="1">
                <a:ln>
                  <a:noFill/>
                </a:ln>
                <a:solidFill>
                  <a:srgbClr val="FFFFFF"/>
                </a:solidFill>
                <a:effectLst/>
                <a:uLnTx/>
                <a:uFillTx/>
                <a:latin typeface="Calibri"/>
                <a:cs typeface="Calibri"/>
              </a:rPr>
              <a:t>Aniballi</a:t>
            </a:r>
            <a:r>
              <a:rPr kumimoji="0" lang="it-IT" sz="2400" b="0" i="0" u="none" strike="noStrike" kern="0" cap="none" spc="-30" normalizeH="0" baseline="0" noProof="0" dirty="0">
                <a:ln>
                  <a:noFill/>
                </a:ln>
                <a:solidFill>
                  <a:srgbClr val="FFFFFF"/>
                </a:solidFill>
                <a:effectLst/>
                <a:uLnTx/>
                <a:uFillTx/>
                <a:latin typeface="Calibri"/>
                <a:cs typeface="Calibri"/>
              </a:rPr>
              <a:t> </a:t>
            </a:r>
            <a:r>
              <a:rPr kumimoji="0" lang="it-IT" sz="2400" b="0" i="0" u="none" strike="noStrike" kern="0" cap="none" spc="0" normalizeH="0" baseline="0" noProof="0" dirty="0">
                <a:ln>
                  <a:noFill/>
                </a:ln>
                <a:solidFill>
                  <a:srgbClr val="FFFFFF"/>
                </a:solidFill>
                <a:effectLst/>
                <a:uLnTx/>
                <a:uFillTx/>
                <a:latin typeface="Calibri"/>
                <a:cs typeface="Calibri"/>
              </a:rPr>
              <a:t>-</a:t>
            </a:r>
            <a:r>
              <a:rPr kumimoji="0" lang="it-IT" sz="2400" b="0" i="0" u="none" strike="noStrike" kern="0" cap="none" spc="-15" normalizeH="0" baseline="0" noProof="0" dirty="0">
                <a:ln>
                  <a:noFill/>
                </a:ln>
                <a:solidFill>
                  <a:srgbClr val="FFFFFF"/>
                </a:solidFill>
                <a:effectLst/>
                <a:uLnTx/>
                <a:uFillTx/>
                <a:latin typeface="Calibri"/>
                <a:cs typeface="Calibri"/>
              </a:rPr>
              <a:t> </a:t>
            </a:r>
            <a:r>
              <a:rPr kumimoji="0" lang="it-IT" sz="2400" b="0" i="0" u="none" strike="noStrike" kern="0" cap="none" spc="-20" normalizeH="0" baseline="0" noProof="0" dirty="0">
                <a:ln>
                  <a:noFill/>
                </a:ln>
                <a:solidFill>
                  <a:srgbClr val="FFFFFF"/>
                </a:solidFill>
                <a:effectLst/>
                <a:uLnTx/>
                <a:uFillTx/>
                <a:latin typeface="Calibri"/>
                <a:cs typeface="Calibri"/>
              </a:rPr>
              <a:t>AGID</a:t>
            </a:r>
            <a:endParaRPr kumimoji="0" lang="it-IT" sz="2400" b="0" i="0" u="none" strike="noStrike" kern="0" cap="none" spc="0" normalizeH="0" baseline="0" noProof="0" dirty="0">
              <a:ln>
                <a:noFill/>
              </a:ln>
              <a:solidFill>
                <a:sysClr val="windowText" lastClr="000000"/>
              </a:solidFill>
              <a:effectLst/>
              <a:uLnTx/>
              <a:uFillTx/>
              <a:latin typeface="Calibri"/>
              <a:cs typeface="Calibri"/>
            </a:endParaRPr>
          </a:p>
          <a:p>
            <a:endParaRPr lang="it-IT" dirty="0"/>
          </a:p>
        </p:txBody>
      </p:sp>
    </p:spTree>
    <p:extLst>
      <p:ext uri="{BB962C8B-B14F-4D97-AF65-F5344CB8AC3E}">
        <p14:creationId xmlns:p14="http://schemas.microsoft.com/office/powerpoint/2010/main" val="1428608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Casi notevoli</a:t>
            </a:r>
          </a:p>
        </p:txBody>
      </p:sp>
      <p:grpSp>
        <p:nvGrpSpPr>
          <p:cNvPr id="24" name="Gruppo 23">
            <a:extLst>
              <a:ext uri="{FF2B5EF4-FFF2-40B4-BE49-F238E27FC236}">
                <a16:creationId xmlns:a16="http://schemas.microsoft.com/office/drawing/2014/main" id="{68558F33-DFDF-3ECD-1738-BBE0EBD3F12C}"/>
              </a:ext>
            </a:extLst>
          </p:cNvPr>
          <p:cNvGrpSpPr/>
          <p:nvPr/>
        </p:nvGrpSpPr>
        <p:grpSpPr>
          <a:xfrm>
            <a:off x="284135" y="1955492"/>
            <a:ext cx="1241049" cy="1192960"/>
            <a:chOff x="1052610" y="2481826"/>
            <a:chExt cx="1241049" cy="1192960"/>
          </a:xfrm>
        </p:grpSpPr>
        <p:grpSp>
          <p:nvGrpSpPr>
            <p:cNvPr id="21" name="Gruppo 20">
              <a:extLst>
                <a:ext uri="{FF2B5EF4-FFF2-40B4-BE49-F238E27FC236}">
                  <a16:creationId xmlns:a16="http://schemas.microsoft.com/office/drawing/2014/main" id="{BFFD5D2C-65E8-D25C-9B85-C8249D2536C2}"/>
                </a:ext>
              </a:extLst>
            </p:cNvPr>
            <p:cNvGrpSpPr/>
            <p:nvPr/>
          </p:nvGrpSpPr>
          <p:grpSpPr>
            <a:xfrm>
              <a:off x="1285660" y="2481826"/>
              <a:ext cx="1007999" cy="1007999"/>
              <a:chOff x="536112" y="3954719"/>
              <a:chExt cx="1800000" cy="1800000"/>
            </a:xfrm>
          </p:grpSpPr>
          <p:sp>
            <p:nvSpPr>
              <p:cNvPr id="22" name="Rettangolo 21">
                <a:extLst>
                  <a:ext uri="{FF2B5EF4-FFF2-40B4-BE49-F238E27FC236}">
                    <a16:creationId xmlns:a16="http://schemas.microsoft.com/office/drawing/2014/main" id="{EC780094-5B69-EEE4-1273-CC2460A93BD9}"/>
                  </a:ext>
                </a:extLst>
              </p:cNvPr>
              <p:cNvSpPr/>
              <p:nvPr/>
            </p:nvSpPr>
            <p:spPr>
              <a:xfrm>
                <a:off x="902911" y="4095753"/>
                <a:ext cx="1066401" cy="15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Elemento grafico 22" descr="Contratto contorno">
                <a:extLst>
                  <a:ext uri="{FF2B5EF4-FFF2-40B4-BE49-F238E27FC236}">
                    <a16:creationId xmlns:a16="http://schemas.microsoft.com/office/drawing/2014/main" id="{428E23B6-DD57-D66E-F518-728BDEA4A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12" y="3954719"/>
                <a:ext cx="1800000" cy="1800000"/>
              </a:xfrm>
              <a:prstGeom prst="rect">
                <a:avLst/>
              </a:prstGeom>
            </p:spPr>
          </p:pic>
        </p:grpSp>
        <p:grpSp>
          <p:nvGrpSpPr>
            <p:cNvPr id="18" name="Gruppo 17">
              <a:extLst>
                <a:ext uri="{FF2B5EF4-FFF2-40B4-BE49-F238E27FC236}">
                  <a16:creationId xmlns:a16="http://schemas.microsoft.com/office/drawing/2014/main" id="{10E8F005-F2EB-CB33-A09C-25FE421592FE}"/>
                </a:ext>
              </a:extLst>
            </p:cNvPr>
            <p:cNvGrpSpPr/>
            <p:nvPr/>
          </p:nvGrpSpPr>
          <p:grpSpPr>
            <a:xfrm>
              <a:off x="1155313" y="2559963"/>
              <a:ext cx="1007999" cy="1007999"/>
              <a:chOff x="536112" y="3954719"/>
              <a:chExt cx="1800000" cy="1800000"/>
            </a:xfrm>
          </p:grpSpPr>
          <p:sp>
            <p:nvSpPr>
              <p:cNvPr id="19" name="Rettangolo 18">
                <a:extLst>
                  <a:ext uri="{FF2B5EF4-FFF2-40B4-BE49-F238E27FC236}">
                    <a16:creationId xmlns:a16="http://schemas.microsoft.com/office/drawing/2014/main" id="{8D91F8E0-718D-5DC1-1414-6E0B9D59A278}"/>
                  </a:ext>
                </a:extLst>
              </p:cNvPr>
              <p:cNvSpPr/>
              <p:nvPr/>
            </p:nvSpPr>
            <p:spPr>
              <a:xfrm>
                <a:off x="902911" y="4095753"/>
                <a:ext cx="1066401" cy="15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Elemento grafico 19" descr="Contratto contorno">
                <a:extLst>
                  <a:ext uri="{FF2B5EF4-FFF2-40B4-BE49-F238E27FC236}">
                    <a16:creationId xmlns:a16="http://schemas.microsoft.com/office/drawing/2014/main" id="{62C09CFF-AE1A-F512-728A-867DDEE0E1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12" y="3954719"/>
                <a:ext cx="1800000" cy="1800000"/>
              </a:xfrm>
              <a:prstGeom prst="rect">
                <a:avLst/>
              </a:prstGeom>
            </p:spPr>
          </p:pic>
        </p:grpSp>
        <p:grpSp>
          <p:nvGrpSpPr>
            <p:cNvPr id="7" name="Gruppo 6">
              <a:extLst>
                <a:ext uri="{FF2B5EF4-FFF2-40B4-BE49-F238E27FC236}">
                  <a16:creationId xmlns:a16="http://schemas.microsoft.com/office/drawing/2014/main" id="{C40F097D-17F8-54D1-3EE8-8A2116189AC4}"/>
                </a:ext>
              </a:extLst>
            </p:cNvPr>
            <p:cNvGrpSpPr/>
            <p:nvPr/>
          </p:nvGrpSpPr>
          <p:grpSpPr>
            <a:xfrm>
              <a:off x="1052610" y="2666787"/>
              <a:ext cx="1007999" cy="1007999"/>
              <a:chOff x="536112" y="3954719"/>
              <a:chExt cx="1800000" cy="1800000"/>
            </a:xfrm>
          </p:grpSpPr>
          <p:sp>
            <p:nvSpPr>
              <p:cNvPr id="6" name="Rettangolo 5">
                <a:extLst>
                  <a:ext uri="{FF2B5EF4-FFF2-40B4-BE49-F238E27FC236}">
                    <a16:creationId xmlns:a16="http://schemas.microsoft.com/office/drawing/2014/main" id="{983AD4D1-6217-C4D2-1DAC-A109FC00ED97}"/>
                  </a:ext>
                </a:extLst>
              </p:cNvPr>
              <p:cNvSpPr/>
              <p:nvPr/>
            </p:nvSpPr>
            <p:spPr>
              <a:xfrm>
                <a:off x="902911" y="4095753"/>
                <a:ext cx="1066401" cy="15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Elemento grafico 1" descr="Contratto contorno">
                <a:extLst>
                  <a:ext uri="{FF2B5EF4-FFF2-40B4-BE49-F238E27FC236}">
                    <a16:creationId xmlns:a16="http://schemas.microsoft.com/office/drawing/2014/main" id="{3C092ACF-95FD-DC90-2625-0C73C7AD7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12" y="3954719"/>
                <a:ext cx="1800000" cy="1800000"/>
              </a:xfrm>
              <a:prstGeom prst="rect">
                <a:avLst/>
              </a:prstGeom>
            </p:spPr>
          </p:pic>
        </p:grpSp>
      </p:grpSp>
      <p:sp>
        <p:nvSpPr>
          <p:cNvPr id="3" name="CasellaDiTesto 2">
            <a:extLst>
              <a:ext uri="{FF2B5EF4-FFF2-40B4-BE49-F238E27FC236}">
                <a16:creationId xmlns:a16="http://schemas.microsoft.com/office/drawing/2014/main" id="{39D641CB-C069-4A83-6696-D40157CA31C6}"/>
              </a:ext>
            </a:extLst>
          </p:cNvPr>
          <p:cNvSpPr txBox="1"/>
          <p:nvPr/>
        </p:nvSpPr>
        <p:spPr>
          <a:xfrm>
            <a:off x="1505264" y="2136474"/>
            <a:ext cx="2694969" cy="830997"/>
          </a:xfrm>
          <a:prstGeom prst="rect">
            <a:avLst/>
          </a:prstGeom>
          <a:noFill/>
        </p:spPr>
        <p:txBody>
          <a:bodyPr wrap="none" rtlCol="0">
            <a:spAutoFit/>
          </a:bodyPr>
          <a:lstStyle/>
          <a:p>
            <a:r>
              <a:rPr lang="it-IT" sz="2400" dirty="0">
                <a:solidFill>
                  <a:srgbClr val="0070C0"/>
                </a:solidFill>
              </a:rPr>
              <a:t>Proroghe, atti </a:t>
            </a:r>
          </a:p>
          <a:p>
            <a:r>
              <a:rPr lang="it-IT" sz="2400" dirty="0">
                <a:solidFill>
                  <a:srgbClr val="0070C0"/>
                </a:solidFill>
              </a:rPr>
              <a:t>aggiuntivi, riedizioni</a:t>
            </a:r>
          </a:p>
        </p:txBody>
      </p:sp>
      <p:sp>
        <p:nvSpPr>
          <p:cNvPr id="25" name="Rettangolo con angoli arrotondati 24">
            <a:extLst>
              <a:ext uri="{FF2B5EF4-FFF2-40B4-BE49-F238E27FC236}">
                <a16:creationId xmlns:a16="http://schemas.microsoft.com/office/drawing/2014/main" id="{782CF2A8-C75C-7341-6A8B-F9F89BFC530B}"/>
              </a:ext>
            </a:extLst>
          </p:cNvPr>
          <p:cNvSpPr/>
          <p:nvPr/>
        </p:nvSpPr>
        <p:spPr>
          <a:xfrm>
            <a:off x="4375921" y="2047973"/>
            <a:ext cx="7531944" cy="1007999"/>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ü"/>
            </a:pPr>
            <a:r>
              <a:rPr lang="it-IT" sz="2000" dirty="0"/>
              <a:t>Il parere non è applicabile a proroghe, atti aggiuntivi, riedizioni</a:t>
            </a:r>
          </a:p>
          <a:p>
            <a:pPr marL="342900" indent="-342900">
              <a:lnSpc>
                <a:spcPct val="150000"/>
              </a:lnSpc>
              <a:buFont typeface="Wingdings" pitchFamily="2" charset="2"/>
              <a:buChar char="ü"/>
            </a:pPr>
            <a:r>
              <a:rPr lang="it-IT" sz="2000" dirty="0"/>
              <a:t>Occorre chiedere un nuovo parere se l’importo supera le soglie</a:t>
            </a:r>
          </a:p>
        </p:txBody>
      </p:sp>
      <p:grpSp>
        <p:nvGrpSpPr>
          <p:cNvPr id="12" name="Gruppo 11">
            <a:extLst>
              <a:ext uri="{FF2B5EF4-FFF2-40B4-BE49-F238E27FC236}">
                <a16:creationId xmlns:a16="http://schemas.microsoft.com/office/drawing/2014/main" id="{7ADCC563-D002-AF32-FA04-976E758EA1F2}"/>
              </a:ext>
            </a:extLst>
          </p:cNvPr>
          <p:cNvGrpSpPr/>
          <p:nvPr/>
        </p:nvGrpSpPr>
        <p:grpSpPr>
          <a:xfrm>
            <a:off x="203546" y="3272251"/>
            <a:ext cx="1176803" cy="1394942"/>
            <a:chOff x="203546" y="3272251"/>
            <a:chExt cx="1176803" cy="1394942"/>
          </a:xfrm>
        </p:grpSpPr>
        <p:pic>
          <p:nvPicPr>
            <p:cNvPr id="26" name="Immagine 25">
              <a:extLst>
                <a:ext uri="{FF2B5EF4-FFF2-40B4-BE49-F238E27FC236}">
                  <a16:creationId xmlns:a16="http://schemas.microsoft.com/office/drawing/2014/main" id="{DF5DD329-F721-5B66-1F08-5EBA3E62CED8}"/>
                </a:ext>
              </a:extLst>
            </p:cNvPr>
            <p:cNvPicPr>
              <a:picLocks noChangeAspect="1"/>
            </p:cNvPicPr>
            <p:nvPr/>
          </p:nvPicPr>
          <p:blipFill>
            <a:blip r:embed="rId5"/>
            <a:stretch>
              <a:fillRect/>
            </a:stretch>
          </p:blipFill>
          <p:spPr>
            <a:xfrm>
              <a:off x="203546" y="3272251"/>
              <a:ext cx="1176803" cy="1007999"/>
            </a:xfrm>
            <a:prstGeom prst="rect">
              <a:avLst/>
            </a:prstGeom>
          </p:spPr>
        </p:pic>
        <p:sp>
          <p:nvSpPr>
            <p:cNvPr id="27" name="CasellaDiTesto 26">
              <a:extLst>
                <a:ext uri="{FF2B5EF4-FFF2-40B4-BE49-F238E27FC236}">
                  <a16:creationId xmlns:a16="http://schemas.microsoft.com/office/drawing/2014/main" id="{0B33FE73-00A9-0470-4165-84EAA86071D4}"/>
                </a:ext>
              </a:extLst>
            </p:cNvPr>
            <p:cNvSpPr txBox="1"/>
            <p:nvPr/>
          </p:nvSpPr>
          <p:spPr>
            <a:xfrm>
              <a:off x="253178" y="4143973"/>
              <a:ext cx="1077538" cy="523220"/>
            </a:xfrm>
            <a:prstGeom prst="rect">
              <a:avLst/>
            </a:prstGeom>
            <a:noFill/>
          </p:spPr>
          <p:txBody>
            <a:bodyPr wrap="none" rtlCol="0">
              <a:spAutoFit/>
            </a:bodyPr>
            <a:lstStyle/>
            <a:p>
              <a:pPr algn="ctr"/>
              <a:r>
                <a:rPr lang="it-IT" sz="2800" dirty="0">
                  <a:solidFill>
                    <a:srgbClr val="0070C0"/>
                  </a:solidFill>
                  <a:latin typeface="Apple Color Emoji" pitchFamily="2" charset="0"/>
                  <a:ea typeface="Apple Color Emoji" pitchFamily="2" charset="0"/>
                </a:rPr>
                <a:t>PNRR</a:t>
              </a:r>
            </a:p>
          </p:txBody>
        </p:sp>
      </p:grpSp>
      <p:sp>
        <p:nvSpPr>
          <p:cNvPr id="29" name="CasellaDiTesto 28">
            <a:extLst>
              <a:ext uri="{FF2B5EF4-FFF2-40B4-BE49-F238E27FC236}">
                <a16:creationId xmlns:a16="http://schemas.microsoft.com/office/drawing/2014/main" id="{0E1AD261-7551-BFC8-2ECD-0A76634D9E81}"/>
              </a:ext>
            </a:extLst>
          </p:cNvPr>
          <p:cNvSpPr txBox="1"/>
          <p:nvPr/>
        </p:nvSpPr>
        <p:spPr>
          <a:xfrm>
            <a:off x="1505264" y="3769667"/>
            <a:ext cx="2920095" cy="461665"/>
          </a:xfrm>
          <a:prstGeom prst="rect">
            <a:avLst/>
          </a:prstGeom>
          <a:noFill/>
        </p:spPr>
        <p:txBody>
          <a:bodyPr wrap="none" rtlCol="0">
            <a:spAutoFit/>
          </a:bodyPr>
          <a:lstStyle/>
          <a:p>
            <a:r>
              <a:rPr lang="it-IT" sz="2400" dirty="0">
                <a:solidFill>
                  <a:srgbClr val="0070C0"/>
                </a:solidFill>
              </a:rPr>
              <a:t>Procedure strategiche</a:t>
            </a:r>
          </a:p>
        </p:txBody>
      </p:sp>
      <p:sp>
        <p:nvSpPr>
          <p:cNvPr id="35" name="CasellaDiTesto 34">
            <a:extLst>
              <a:ext uri="{FF2B5EF4-FFF2-40B4-BE49-F238E27FC236}">
                <a16:creationId xmlns:a16="http://schemas.microsoft.com/office/drawing/2014/main" id="{417A0B0E-3EBD-0D7F-23E7-11076A723A9F}"/>
              </a:ext>
            </a:extLst>
          </p:cNvPr>
          <p:cNvSpPr txBox="1"/>
          <p:nvPr/>
        </p:nvSpPr>
        <p:spPr>
          <a:xfrm>
            <a:off x="1505264" y="5210688"/>
            <a:ext cx="1472518" cy="461665"/>
          </a:xfrm>
          <a:prstGeom prst="rect">
            <a:avLst/>
          </a:prstGeom>
          <a:noFill/>
        </p:spPr>
        <p:txBody>
          <a:bodyPr wrap="none" rtlCol="0">
            <a:spAutoFit/>
          </a:bodyPr>
          <a:lstStyle/>
          <a:p>
            <a:r>
              <a:rPr lang="it-IT" sz="2400" dirty="0">
                <a:solidFill>
                  <a:srgbClr val="0070C0"/>
                </a:solidFill>
              </a:rPr>
              <a:t>Procedure</a:t>
            </a:r>
          </a:p>
        </p:txBody>
      </p:sp>
      <p:sp>
        <p:nvSpPr>
          <p:cNvPr id="36" name="Rettangolo con angoli arrotondati 35">
            <a:extLst>
              <a:ext uri="{FF2B5EF4-FFF2-40B4-BE49-F238E27FC236}">
                <a16:creationId xmlns:a16="http://schemas.microsoft.com/office/drawing/2014/main" id="{97612DC7-B8C5-70F5-7306-1D227898CEF2}"/>
              </a:ext>
            </a:extLst>
          </p:cNvPr>
          <p:cNvSpPr/>
          <p:nvPr/>
        </p:nvSpPr>
        <p:spPr>
          <a:xfrm>
            <a:off x="4360358" y="3524586"/>
            <a:ext cx="7531944" cy="951826"/>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t-IT" sz="2000" dirty="0"/>
              <a:t>art. 53 comma 3 del D.L. 77/2021</a:t>
            </a:r>
          </a:p>
          <a:p>
            <a:pPr marL="342900" indent="-342900">
              <a:lnSpc>
                <a:spcPct val="150000"/>
              </a:lnSpc>
              <a:buFont typeface="Wingdings" pitchFamily="2" charset="2"/>
              <a:buChar char="ü"/>
            </a:pPr>
            <a:r>
              <a:rPr lang="it-IT" sz="2000" dirty="0"/>
              <a:t>il parere lettera g) (vincolante) è reso da PCM DTD sentita AgID </a:t>
            </a:r>
          </a:p>
        </p:txBody>
      </p:sp>
      <p:sp>
        <p:nvSpPr>
          <p:cNvPr id="37" name="Rettangolo con angoli arrotondati 36">
            <a:extLst>
              <a:ext uri="{FF2B5EF4-FFF2-40B4-BE49-F238E27FC236}">
                <a16:creationId xmlns:a16="http://schemas.microsoft.com/office/drawing/2014/main" id="{AFC122D7-2C19-C3B4-2AF6-815292EFB401}"/>
              </a:ext>
            </a:extLst>
          </p:cNvPr>
          <p:cNvSpPr/>
          <p:nvPr/>
        </p:nvSpPr>
        <p:spPr>
          <a:xfrm>
            <a:off x="4360358" y="4951655"/>
            <a:ext cx="7531944" cy="979731"/>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t-IT" sz="2000" dirty="0"/>
              <a:t>art. 53 comma 3-bis del D.L. 77/2021</a:t>
            </a:r>
          </a:p>
          <a:p>
            <a:pPr marL="342900" indent="-342900">
              <a:lnSpc>
                <a:spcPct val="150000"/>
              </a:lnSpc>
              <a:buFont typeface="Wingdings" pitchFamily="2" charset="2"/>
              <a:buChar char="ü"/>
            </a:pPr>
            <a:r>
              <a:rPr lang="it-IT" sz="2000" dirty="0"/>
              <a:t>il parere lettera </a:t>
            </a:r>
            <a:r>
              <a:rPr lang="it-IT" sz="2000" dirty="0" err="1"/>
              <a:t>f</a:t>
            </a:r>
            <a:r>
              <a:rPr lang="it-IT" sz="2000" dirty="0"/>
              <a:t>) (non vincolante) non si applica</a:t>
            </a:r>
          </a:p>
        </p:txBody>
      </p:sp>
      <p:sp>
        <p:nvSpPr>
          <p:cNvPr id="8" name="CasellaDiTesto 7">
            <a:extLst>
              <a:ext uri="{FF2B5EF4-FFF2-40B4-BE49-F238E27FC236}">
                <a16:creationId xmlns:a16="http://schemas.microsoft.com/office/drawing/2014/main" id="{CF2F706C-1D75-3EAC-9979-8D81AF8169FA}"/>
              </a:ext>
            </a:extLst>
          </p:cNvPr>
          <p:cNvSpPr txBox="1"/>
          <p:nvPr/>
        </p:nvSpPr>
        <p:spPr>
          <a:xfrm>
            <a:off x="1505264" y="1037003"/>
            <a:ext cx="1877886" cy="461665"/>
          </a:xfrm>
          <a:prstGeom prst="rect">
            <a:avLst/>
          </a:prstGeom>
          <a:noFill/>
        </p:spPr>
        <p:txBody>
          <a:bodyPr wrap="none" rtlCol="0">
            <a:spAutoFit/>
          </a:bodyPr>
          <a:lstStyle/>
          <a:p>
            <a:r>
              <a:rPr lang="it-IT" sz="2400" dirty="0">
                <a:solidFill>
                  <a:srgbClr val="0070C0"/>
                </a:solidFill>
              </a:rPr>
              <a:t>MEPA, SDAPA</a:t>
            </a:r>
          </a:p>
        </p:txBody>
      </p:sp>
      <p:sp>
        <p:nvSpPr>
          <p:cNvPr id="9" name="Rettangolo con angoli arrotondati 8">
            <a:extLst>
              <a:ext uri="{FF2B5EF4-FFF2-40B4-BE49-F238E27FC236}">
                <a16:creationId xmlns:a16="http://schemas.microsoft.com/office/drawing/2014/main" id="{2693DBD2-4D0B-5E69-6D5B-8A2A469AFC01}"/>
              </a:ext>
            </a:extLst>
          </p:cNvPr>
          <p:cNvSpPr/>
          <p:nvPr/>
        </p:nvSpPr>
        <p:spPr>
          <a:xfrm>
            <a:off x="4375921" y="709736"/>
            <a:ext cx="7537337" cy="1007999"/>
          </a:xfrm>
          <a:prstGeom prst="roundRect">
            <a:avLst>
              <a:gd name="adj" fmla="val 1491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t-IT" sz="2000" dirty="0"/>
              <a:t>Per gli acquisti con gli strumenti di negoziazione di Consip, il parere deve essere richiesto se l’importo supera la soglia minima prevista</a:t>
            </a:r>
          </a:p>
        </p:txBody>
      </p:sp>
      <p:sp>
        <p:nvSpPr>
          <p:cNvPr id="10" name="Stella a 32 punte 9">
            <a:extLst>
              <a:ext uri="{FF2B5EF4-FFF2-40B4-BE49-F238E27FC236}">
                <a16:creationId xmlns:a16="http://schemas.microsoft.com/office/drawing/2014/main" id="{059C2B0C-E232-1806-6773-7FA415E30309}"/>
              </a:ext>
            </a:extLst>
          </p:cNvPr>
          <p:cNvSpPr/>
          <p:nvPr/>
        </p:nvSpPr>
        <p:spPr>
          <a:xfrm>
            <a:off x="10601871" y="4564425"/>
            <a:ext cx="1590129" cy="1583839"/>
          </a:xfrm>
          <a:prstGeom prst="star32">
            <a:avLst>
              <a:gd name="adj" fmla="val 44292"/>
            </a:avLst>
          </a:prstGeom>
          <a:solidFill>
            <a:srgbClr val="F5B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1"/>
                </a:solidFill>
              </a:rPr>
              <a:t>ULTIMA</a:t>
            </a:r>
          </a:p>
          <a:p>
            <a:pPr algn="ctr"/>
            <a:r>
              <a:rPr lang="it-IT" dirty="0">
                <a:solidFill>
                  <a:schemeClr val="accent1"/>
                </a:solidFill>
              </a:rPr>
              <a:t>NOVITA’</a:t>
            </a:r>
          </a:p>
        </p:txBody>
      </p:sp>
      <p:pic>
        <p:nvPicPr>
          <p:cNvPr id="11" name="Immagine 10">
            <a:extLst>
              <a:ext uri="{FF2B5EF4-FFF2-40B4-BE49-F238E27FC236}">
                <a16:creationId xmlns:a16="http://schemas.microsoft.com/office/drawing/2014/main" id="{77C1C03B-BE7F-8A97-914F-70FE198CF7C3}"/>
              </a:ext>
            </a:extLst>
          </p:cNvPr>
          <p:cNvPicPr>
            <a:picLocks noChangeAspect="1"/>
          </p:cNvPicPr>
          <p:nvPr/>
        </p:nvPicPr>
        <p:blipFill rotWithShape="1">
          <a:blip r:embed="rId6">
            <a:extLst>
              <a:ext uri="{28A0092B-C50C-407E-A947-70E740481C1C}">
                <a14:useLocalDpi xmlns:a14="http://schemas.microsoft.com/office/drawing/2010/main" val="0"/>
              </a:ext>
            </a:extLst>
          </a:blip>
          <a:srcRect l="26201" t="7394" r="28253" b="3910"/>
          <a:stretch/>
        </p:blipFill>
        <p:spPr>
          <a:xfrm>
            <a:off x="278740" y="785127"/>
            <a:ext cx="1165710" cy="1108465"/>
          </a:xfrm>
          <a:prstGeom prst="rect">
            <a:avLst/>
          </a:prstGeom>
        </p:spPr>
      </p:pic>
      <p:grpSp>
        <p:nvGrpSpPr>
          <p:cNvPr id="13" name="Gruppo 12">
            <a:extLst>
              <a:ext uri="{FF2B5EF4-FFF2-40B4-BE49-F238E27FC236}">
                <a16:creationId xmlns:a16="http://schemas.microsoft.com/office/drawing/2014/main" id="{3839C6A0-B9E6-7014-A75F-4665BDF76449}"/>
              </a:ext>
            </a:extLst>
          </p:cNvPr>
          <p:cNvGrpSpPr/>
          <p:nvPr/>
        </p:nvGrpSpPr>
        <p:grpSpPr>
          <a:xfrm>
            <a:off x="251496" y="4744049"/>
            <a:ext cx="1176803" cy="1394942"/>
            <a:chOff x="203546" y="3272251"/>
            <a:chExt cx="1176803" cy="1394942"/>
          </a:xfrm>
        </p:grpSpPr>
        <p:pic>
          <p:nvPicPr>
            <p:cNvPr id="14" name="Immagine 13">
              <a:extLst>
                <a:ext uri="{FF2B5EF4-FFF2-40B4-BE49-F238E27FC236}">
                  <a16:creationId xmlns:a16="http://schemas.microsoft.com/office/drawing/2014/main" id="{6C58B44B-9AA3-9010-B83A-5D6E9AEF1B5E}"/>
                </a:ext>
              </a:extLst>
            </p:cNvPr>
            <p:cNvPicPr>
              <a:picLocks noChangeAspect="1"/>
            </p:cNvPicPr>
            <p:nvPr/>
          </p:nvPicPr>
          <p:blipFill>
            <a:blip r:embed="rId5"/>
            <a:stretch>
              <a:fillRect/>
            </a:stretch>
          </p:blipFill>
          <p:spPr>
            <a:xfrm>
              <a:off x="203546" y="3272251"/>
              <a:ext cx="1176803" cy="1007999"/>
            </a:xfrm>
            <a:prstGeom prst="rect">
              <a:avLst/>
            </a:prstGeom>
          </p:spPr>
        </p:pic>
        <p:sp>
          <p:nvSpPr>
            <p:cNvPr id="15" name="CasellaDiTesto 14">
              <a:extLst>
                <a:ext uri="{FF2B5EF4-FFF2-40B4-BE49-F238E27FC236}">
                  <a16:creationId xmlns:a16="http://schemas.microsoft.com/office/drawing/2014/main" id="{127EF38D-1B2C-E344-BDB8-84DD668E0BCE}"/>
                </a:ext>
              </a:extLst>
            </p:cNvPr>
            <p:cNvSpPr txBox="1"/>
            <p:nvPr/>
          </p:nvSpPr>
          <p:spPr>
            <a:xfrm>
              <a:off x="253178" y="4143973"/>
              <a:ext cx="1077538" cy="523220"/>
            </a:xfrm>
            <a:prstGeom prst="rect">
              <a:avLst/>
            </a:prstGeom>
            <a:noFill/>
          </p:spPr>
          <p:txBody>
            <a:bodyPr wrap="none" rtlCol="0">
              <a:spAutoFit/>
            </a:bodyPr>
            <a:lstStyle/>
            <a:p>
              <a:pPr algn="ctr"/>
              <a:r>
                <a:rPr lang="it-IT" sz="2800" dirty="0">
                  <a:solidFill>
                    <a:srgbClr val="0070C0"/>
                  </a:solidFill>
                  <a:latin typeface="Apple Color Emoji" pitchFamily="2" charset="0"/>
                  <a:ea typeface="Apple Color Emoji" pitchFamily="2" charset="0"/>
                </a:rPr>
                <a:t>PNRR</a:t>
              </a:r>
            </a:p>
          </p:txBody>
        </p:sp>
      </p:grpSp>
    </p:spTree>
    <p:extLst>
      <p:ext uri="{BB962C8B-B14F-4D97-AF65-F5344CB8AC3E}">
        <p14:creationId xmlns:p14="http://schemas.microsoft.com/office/powerpoint/2010/main" val="158349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1F108-6DE9-1E68-AFBD-BDFD1255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233" y="1358152"/>
            <a:ext cx="4112871" cy="411287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8C24640-52DC-8231-3551-FAE2FE804307}"/>
              </a:ext>
            </a:extLst>
          </p:cNvPr>
          <p:cNvSpPr>
            <a:spLocks noGrp="1"/>
          </p:cNvSpPr>
          <p:nvPr>
            <p:ph type="title"/>
          </p:nvPr>
        </p:nvSpPr>
        <p:spPr/>
        <p:txBody>
          <a:bodyPr>
            <a:normAutofit fontScale="90000"/>
          </a:bodyPr>
          <a:lstStyle/>
          <a:p>
            <a:r>
              <a:rPr lang="it-IT" dirty="0"/>
              <a:t>Sondaggio</a:t>
            </a:r>
          </a:p>
        </p:txBody>
      </p:sp>
      <p:sp>
        <p:nvSpPr>
          <p:cNvPr id="3" name="Segnaposto contenuto 2">
            <a:extLst>
              <a:ext uri="{FF2B5EF4-FFF2-40B4-BE49-F238E27FC236}">
                <a16:creationId xmlns:a16="http://schemas.microsoft.com/office/drawing/2014/main" id="{5BD53754-106A-A1FB-1C24-F71CCF5641C2}"/>
              </a:ext>
            </a:extLst>
          </p:cNvPr>
          <p:cNvSpPr>
            <a:spLocks noGrp="1"/>
          </p:cNvSpPr>
          <p:nvPr>
            <p:ph idx="1"/>
          </p:nvPr>
        </p:nvSpPr>
        <p:spPr>
          <a:xfrm>
            <a:off x="363415" y="1008184"/>
            <a:ext cx="9127826" cy="4841631"/>
          </a:xfrm>
        </p:spPr>
        <p:txBody>
          <a:bodyPr>
            <a:normAutofit/>
          </a:bodyPr>
          <a:lstStyle/>
          <a:p>
            <a:r>
              <a:rPr lang="it-IT" dirty="0"/>
              <a:t>Secondo voi in quale momento dell’iniziativa dovete chiedere il parere di congruità tecnico-economica di AgID?</a:t>
            </a:r>
          </a:p>
          <a:p>
            <a:endParaRPr lang="it-IT" dirty="0"/>
          </a:p>
          <a:p>
            <a:r>
              <a:rPr lang="it-IT" dirty="0"/>
              <a:t>IN CASO DI PROCEDURA NEGOZIATA</a:t>
            </a:r>
          </a:p>
          <a:p>
            <a:pPr marL="342900" indent="-342900">
              <a:buFont typeface="Wingdings" pitchFamily="2" charset="2"/>
              <a:buChar char="Ø"/>
            </a:pPr>
            <a:r>
              <a:rPr lang="it-IT" dirty="0"/>
              <a:t>prima della stipula del contratto </a:t>
            </a:r>
            <a:endParaRPr lang="it-IT" b="1" dirty="0"/>
          </a:p>
          <a:p>
            <a:pPr marL="342900" indent="-342900">
              <a:buFont typeface="Wingdings" pitchFamily="2" charset="2"/>
              <a:buChar char="Ø"/>
            </a:pPr>
            <a:r>
              <a:rPr lang="it-IT" dirty="0"/>
              <a:t>dopo la stipula del contratto</a:t>
            </a:r>
          </a:p>
          <a:p>
            <a:pPr marL="342900" indent="-342900">
              <a:buFont typeface="Wingdings" pitchFamily="2" charset="2"/>
              <a:buChar char="Ø"/>
            </a:pPr>
            <a:endParaRPr lang="it-IT" dirty="0"/>
          </a:p>
          <a:p>
            <a:r>
              <a:rPr lang="it-IT" dirty="0"/>
              <a:t>IN CASO DI PROCEDURA APERTA</a:t>
            </a:r>
          </a:p>
          <a:p>
            <a:pPr marL="342900" indent="-342900">
              <a:buFont typeface="Wingdings" pitchFamily="2" charset="2"/>
              <a:buChar char="Ø"/>
            </a:pPr>
            <a:r>
              <a:rPr lang="it-IT" dirty="0"/>
              <a:t>prima della pubblicazione del bando</a:t>
            </a:r>
            <a:endParaRPr lang="it-IT" b="1" dirty="0"/>
          </a:p>
          <a:p>
            <a:pPr marL="342900" indent="-342900">
              <a:buFont typeface="Wingdings" pitchFamily="2" charset="2"/>
              <a:buChar char="Ø"/>
            </a:pPr>
            <a:r>
              <a:rPr lang="it-IT" dirty="0"/>
              <a:t>appena dopo la pubblicazione del bando</a:t>
            </a:r>
            <a:endParaRPr lang="it-IT" b="1" dirty="0"/>
          </a:p>
          <a:p>
            <a:pPr marL="342900" indent="-342900">
              <a:buFont typeface="Wingdings" pitchFamily="2" charset="2"/>
              <a:buChar char="Ø"/>
            </a:pPr>
            <a:endParaRPr lang="it-IT" dirty="0"/>
          </a:p>
          <a:p>
            <a:pPr marL="342900" indent="-342900">
              <a:buFont typeface="Wingdings" pitchFamily="2" charset="2"/>
              <a:buChar char="Ø"/>
            </a:pPr>
            <a:endParaRPr lang="it-IT" dirty="0"/>
          </a:p>
          <a:p>
            <a:pPr marL="342900" indent="-342900">
              <a:buFont typeface="Wingdings" pitchFamily="2" charset="2"/>
              <a:buChar char="Ø"/>
            </a:pPr>
            <a:endParaRPr lang="it-IT" dirty="0"/>
          </a:p>
          <a:p>
            <a:endParaRPr lang="it-IT" dirty="0"/>
          </a:p>
        </p:txBody>
      </p:sp>
    </p:spTree>
    <p:extLst>
      <p:ext uri="{BB962C8B-B14F-4D97-AF65-F5344CB8AC3E}">
        <p14:creationId xmlns:p14="http://schemas.microsoft.com/office/powerpoint/2010/main" val="178114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Tempi per la richiesta e l’emissione del parere</a:t>
            </a:r>
          </a:p>
        </p:txBody>
      </p:sp>
      <p:sp>
        <p:nvSpPr>
          <p:cNvPr id="4" name="CasellaDiTesto 3">
            <a:extLst>
              <a:ext uri="{FF2B5EF4-FFF2-40B4-BE49-F238E27FC236}">
                <a16:creationId xmlns:a16="http://schemas.microsoft.com/office/drawing/2014/main" id="{E197EAE6-E6B3-1289-631E-41B6FC96EA75}"/>
              </a:ext>
            </a:extLst>
          </p:cNvPr>
          <p:cNvSpPr txBox="1"/>
          <p:nvPr/>
        </p:nvSpPr>
        <p:spPr>
          <a:xfrm>
            <a:off x="1885387" y="990148"/>
            <a:ext cx="9842538" cy="1200329"/>
          </a:xfrm>
          <a:prstGeom prst="rect">
            <a:avLst/>
          </a:prstGeom>
          <a:noFill/>
        </p:spPr>
        <p:txBody>
          <a:bodyPr wrap="square" rtlCol="0">
            <a:spAutoFit/>
          </a:bodyPr>
          <a:lstStyle/>
          <a:p>
            <a:r>
              <a:rPr lang="it-IT" sz="2400" dirty="0">
                <a:solidFill>
                  <a:srgbClr val="0070C0"/>
                </a:solidFill>
              </a:rPr>
              <a:t>Obiettivo del parere è fornire indicazioni per rendere le iniziative di acquisto </a:t>
            </a:r>
            <a:r>
              <a:rPr lang="it-IT" sz="2400" u="sng" dirty="0">
                <a:solidFill>
                  <a:srgbClr val="0070C0"/>
                </a:solidFill>
              </a:rPr>
              <a:t>più efficaci</a:t>
            </a:r>
            <a:r>
              <a:rPr lang="it-IT" sz="2400" dirty="0">
                <a:solidFill>
                  <a:srgbClr val="0070C0"/>
                </a:solidFill>
              </a:rPr>
              <a:t>, </a:t>
            </a:r>
            <a:r>
              <a:rPr lang="it-IT" sz="2400" u="sng" dirty="0">
                <a:solidFill>
                  <a:srgbClr val="0070C0"/>
                </a:solidFill>
              </a:rPr>
              <a:t>meno rischiose</a:t>
            </a:r>
            <a:r>
              <a:rPr lang="it-IT" sz="2400" dirty="0">
                <a:solidFill>
                  <a:srgbClr val="0070C0"/>
                </a:solidFill>
              </a:rPr>
              <a:t>, </a:t>
            </a:r>
            <a:r>
              <a:rPr lang="it-IT" sz="2400" u="sng" dirty="0">
                <a:solidFill>
                  <a:srgbClr val="0070C0"/>
                </a:solidFill>
              </a:rPr>
              <a:t>coerenti con la strategia generale </a:t>
            </a:r>
            <a:r>
              <a:rPr lang="it-IT" sz="2400" dirty="0">
                <a:solidFill>
                  <a:srgbClr val="0070C0"/>
                </a:solidFill>
              </a:rPr>
              <a:t>ed </a:t>
            </a:r>
            <a:r>
              <a:rPr lang="it-IT" sz="2400" u="sng" dirty="0">
                <a:solidFill>
                  <a:srgbClr val="0070C0"/>
                </a:solidFill>
              </a:rPr>
              <a:t>efficienti in termini di ritorno dell’investimento</a:t>
            </a:r>
            <a:r>
              <a:rPr lang="it-IT" sz="2400" dirty="0">
                <a:solidFill>
                  <a:srgbClr val="0070C0"/>
                </a:solidFill>
              </a:rPr>
              <a:t>.</a:t>
            </a:r>
          </a:p>
        </p:txBody>
      </p:sp>
      <p:sp>
        <p:nvSpPr>
          <p:cNvPr id="2" name="CasellaDiTesto 1">
            <a:extLst>
              <a:ext uri="{FF2B5EF4-FFF2-40B4-BE49-F238E27FC236}">
                <a16:creationId xmlns:a16="http://schemas.microsoft.com/office/drawing/2014/main" id="{D359E7B6-B158-9761-2113-0220CCA84B3E}"/>
              </a:ext>
            </a:extLst>
          </p:cNvPr>
          <p:cNvSpPr txBox="1"/>
          <p:nvPr/>
        </p:nvSpPr>
        <p:spPr>
          <a:xfrm>
            <a:off x="1885387" y="2657132"/>
            <a:ext cx="9842538" cy="1200329"/>
          </a:xfrm>
          <a:prstGeom prst="rect">
            <a:avLst/>
          </a:prstGeom>
          <a:noFill/>
        </p:spPr>
        <p:txBody>
          <a:bodyPr wrap="square" rtlCol="0">
            <a:spAutoFit/>
          </a:bodyPr>
          <a:lstStyle/>
          <a:p>
            <a:r>
              <a:rPr lang="it-IT" sz="2400" dirty="0">
                <a:solidFill>
                  <a:srgbClr val="0070C0"/>
                </a:solidFill>
              </a:rPr>
              <a:t>Il parere di AgID è utile se le indicazioni contenute nei pareri possono essere recepite dalle amministrazioni quando </a:t>
            </a:r>
            <a:r>
              <a:rPr lang="it-IT" sz="2400" u="sng" dirty="0">
                <a:solidFill>
                  <a:srgbClr val="0070C0"/>
                </a:solidFill>
              </a:rPr>
              <a:t>i documenti di gara e gli schemi di contratto sono aperti a modifiche.</a:t>
            </a:r>
          </a:p>
        </p:txBody>
      </p:sp>
      <p:sp>
        <p:nvSpPr>
          <p:cNvPr id="9" name="CasellaDiTesto 8">
            <a:extLst>
              <a:ext uri="{FF2B5EF4-FFF2-40B4-BE49-F238E27FC236}">
                <a16:creationId xmlns:a16="http://schemas.microsoft.com/office/drawing/2014/main" id="{0156D939-EF0E-959C-1581-7EA13EB6CB3C}"/>
              </a:ext>
            </a:extLst>
          </p:cNvPr>
          <p:cNvSpPr txBox="1"/>
          <p:nvPr/>
        </p:nvSpPr>
        <p:spPr>
          <a:xfrm>
            <a:off x="1886673" y="4271381"/>
            <a:ext cx="11875339" cy="461665"/>
          </a:xfrm>
          <a:prstGeom prst="rect">
            <a:avLst/>
          </a:prstGeom>
          <a:noFill/>
        </p:spPr>
        <p:txBody>
          <a:bodyPr wrap="square" rtlCol="0">
            <a:spAutoFit/>
          </a:bodyPr>
          <a:lstStyle>
            <a:defPPr>
              <a:defRPr lang="it-IT"/>
            </a:defPPr>
            <a:lvl1pPr algn="ctr">
              <a:defRPr sz="2400">
                <a:solidFill>
                  <a:srgbClr val="0070C0"/>
                </a:solidFill>
              </a:defRPr>
            </a:lvl1pPr>
          </a:lstStyle>
          <a:p>
            <a:pPr algn="l"/>
            <a:r>
              <a:rPr lang="it-IT" dirty="0"/>
              <a:t>Si raccomanda alle amministrazioni di richiedere il parere ad AgID entro:</a:t>
            </a:r>
          </a:p>
        </p:txBody>
      </p:sp>
      <p:sp>
        <p:nvSpPr>
          <p:cNvPr id="10" name="CasellaDiTesto 9">
            <a:extLst>
              <a:ext uri="{FF2B5EF4-FFF2-40B4-BE49-F238E27FC236}">
                <a16:creationId xmlns:a16="http://schemas.microsoft.com/office/drawing/2014/main" id="{836BCC9B-A088-D528-063E-F0AD8FF19436}"/>
              </a:ext>
            </a:extLst>
          </p:cNvPr>
          <p:cNvSpPr txBox="1"/>
          <p:nvPr/>
        </p:nvSpPr>
        <p:spPr>
          <a:xfrm>
            <a:off x="1920199" y="4761076"/>
            <a:ext cx="9842538" cy="1200329"/>
          </a:xfrm>
          <a:prstGeom prst="rect">
            <a:avLst/>
          </a:prstGeom>
          <a:noFill/>
        </p:spPr>
        <p:txBody>
          <a:bodyPr wrap="square" rtlCol="0">
            <a:spAutoFit/>
          </a:bodyPr>
          <a:lstStyle/>
          <a:p>
            <a:pPr marL="342900" indent="-342900">
              <a:buFont typeface="Wingdings" pitchFamily="2" charset="2"/>
              <a:buChar char="ü"/>
            </a:pPr>
            <a:r>
              <a:rPr lang="it-IT" sz="2400" dirty="0">
                <a:solidFill>
                  <a:srgbClr val="0070C0"/>
                </a:solidFill>
              </a:rPr>
              <a:t>la stipula dei contratti derivanti da procedure negoziate</a:t>
            </a:r>
          </a:p>
          <a:p>
            <a:pPr marL="342900" indent="-342900">
              <a:buFont typeface="Wingdings" pitchFamily="2" charset="2"/>
              <a:buChar char="ü"/>
            </a:pPr>
            <a:r>
              <a:rPr lang="it-IT" sz="2400" dirty="0">
                <a:solidFill>
                  <a:srgbClr val="0070C0"/>
                </a:solidFill>
              </a:rPr>
              <a:t>la pubblicazione del bando nel caso di procedura aperta</a:t>
            </a:r>
          </a:p>
          <a:p>
            <a:pPr marL="342900" indent="-342900">
              <a:buFont typeface="Wingdings" pitchFamily="2" charset="2"/>
              <a:buChar char="ü"/>
            </a:pPr>
            <a:r>
              <a:rPr lang="it-IT" sz="2400" dirty="0">
                <a:solidFill>
                  <a:srgbClr val="0070C0"/>
                </a:solidFill>
              </a:rPr>
              <a:t>l’invio delle lettere d’invito nel caso di procedura ristretta</a:t>
            </a:r>
          </a:p>
        </p:txBody>
      </p:sp>
      <p:grpSp>
        <p:nvGrpSpPr>
          <p:cNvPr id="41" name="Gruppo 40">
            <a:extLst>
              <a:ext uri="{FF2B5EF4-FFF2-40B4-BE49-F238E27FC236}">
                <a16:creationId xmlns:a16="http://schemas.microsoft.com/office/drawing/2014/main" id="{27DC732B-FBBA-CEAB-8563-DB8491FD0628}"/>
              </a:ext>
            </a:extLst>
          </p:cNvPr>
          <p:cNvGrpSpPr/>
          <p:nvPr/>
        </p:nvGrpSpPr>
        <p:grpSpPr>
          <a:xfrm>
            <a:off x="557514" y="1102077"/>
            <a:ext cx="914400" cy="914400"/>
            <a:chOff x="557514" y="1102077"/>
            <a:chExt cx="914400" cy="914400"/>
          </a:xfrm>
        </p:grpSpPr>
        <p:pic>
          <p:nvPicPr>
            <p:cNvPr id="7" name="Elemento grafico 6" descr="Clessidra finita contorno">
              <a:extLst>
                <a:ext uri="{FF2B5EF4-FFF2-40B4-BE49-F238E27FC236}">
                  <a16:creationId xmlns:a16="http://schemas.microsoft.com/office/drawing/2014/main" id="{A2E42761-EE02-7132-C371-F31DFBC645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514" y="1102077"/>
              <a:ext cx="914400" cy="914400"/>
            </a:xfrm>
            <a:prstGeom prst="rect">
              <a:avLst/>
            </a:prstGeom>
          </p:spPr>
        </p:pic>
        <p:sp>
          <p:nvSpPr>
            <p:cNvPr id="39" name="Trapezio 38">
              <a:extLst>
                <a:ext uri="{FF2B5EF4-FFF2-40B4-BE49-F238E27FC236}">
                  <a16:creationId xmlns:a16="http://schemas.microsoft.com/office/drawing/2014/main" id="{9A109672-C4C5-1FB2-88FD-BD37FE5A0420}"/>
                </a:ext>
              </a:extLst>
            </p:cNvPr>
            <p:cNvSpPr/>
            <p:nvPr/>
          </p:nvSpPr>
          <p:spPr>
            <a:xfrm>
              <a:off x="825760" y="1721956"/>
              <a:ext cx="379771" cy="14312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rapezio 17">
              <a:extLst>
                <a:ext uri="{FF2B5EF4-FFF2-40B4-BE49-F238E27FC236}">
                  <a16:creationId xmlns:a16="http://schemas.microsoft.com/office/drawing/2014/main" id="{C6A9065F-3824-8C96-CABB-CB0C4182B7EC}"/>
                </a:ext>
              </a:extLst>
            </p:cNvPr>
            <p:cNvSpPr/>
            <p:nvPr/>
          </p:nvSpPr>
          <p:spPr>
            <a:xfrm>
              <a:off x="816021" y="1823001"/>
              <a:ext cx="418213" cy="51700"/>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a:extLst>
                <a:ext uri="{FF2B5EF4-FFF2-40B4-BE49-F238E27FC236}">
                  <a16:creationId xmlns:a16="http://schemas.microsoft.com/office/drawing/2014/main" id="{B833CBC2-2BDD-62F6-6A5A-F33BB16115BA}"/>
                </a:ext>
              </a:extLst>
            </p:cNvPr>
            <p:cNvSpPr/>
            <p:nvPr/>
          </p:nvSpPr>
          <p:spPr>
            <a:xfrm>
              <a:off x="974750" y="1615713"/>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E30A504A-D721-569F-8B7D-76ED37978125}"/>
                </a:ext>
              </a:extLst>
            </p:cNvPr>
            <p:cNvSpPr/>
            <p:nvPr/>
          </p:nvSpPr>
          <p:spPr>
            <a:xfrm>
              <a:off x="1016723" y="1782583"/>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CA458ED4-8D91-9236-0225-7588F1BBF75C}"/>
                </a:ext>
              </a:extLst>
            </p:cNvPr>
            <p:cNvSpPr/>
            <p:nvPr/>
          </p:nvSpPr>
          <p:spPr>
            <a:xfrm>
              <a:off x="1005111" y="1705893"/>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a:extLst>
                <a:ext uri="{FF2B5EF4-FFF2-40B4-BE49-F238E27FC236}">
                  <a16:creationId xmlns:a16="http://schemas.microsoft.com/office/drawing/2014/main" id="{66FBB403-40A6-D10C-0CCB-93F473C4B371}"/>
                </a:ext>
              </a:extLst>
            </p:cNvPr>
            <p:cNvSpPr/>
            <p:nvPr/>
          </p:nvSpPr>
          <p:spPr>
            <a:xfrm>
              <a:off x="1057637" y="1746324"/>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a:extLst>
                <a:ext uri="{FF2B5EF4-FFF2-40B4-BE49-F238E27FC236}">
                  <a16:creationId xmlns:a16="http://schemas.microsoft.com/office/drawing/2014/main" id="{2A697273-E3AF-7D89-E104-5A8D8F2A28A3}"/>
                </a:ext>
              </a:extLst>
            </p:cNvPr>
            <p:cNvSpPr/>
            <p:nvPr/>
          </p:nvSpPr>
          <p:spPr>
            <a:xfrm>
              <a:off x="1079514" y="1782434"/>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Trapezio 39">
              <a:extLst>
                <a:ext uri="{FF2B5EF4-FFF2-40B4-BE49-F238E27FC236}">
                  <a16:creationId xmlns:a16="http://schemas.microsoft.com/office/drawing/2014/main" id="{EC1A47B6-3C02-7F2E-7064-226DB83CAA1D}"/>
                </a:ext>
              </a:extLst>
            </p:cNvPr>
            <p:cNvSpPr/>
            <p:nvPr/>
          </p:nvSpPr>
          <p:spPr>
            <a:xfrm rot="10800000">
              <a:off x="863624" y="1435043"/>
              <a:ext cx="304043" cy="129074"/>
            </a:xfrm>
            <a:prstGeom prst="trapezoid">
              <a:avLst>
                <a:gd name="adj" fmla="val 925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52" name="Gruppo 51">
            <a:extLst>
              <a:ext uri="{FF2B5EF4-FFF2-40B4-BE49-F238E27FC236}">
                <a16:creationId xmlns:a16="http://schemas.microsoft.com/office/drawing/2014/main" id="{D43C7786-59FC-A195-BFF2-1AF1A37FDB23}"/>
              </a:ext>
            </a:extLst>
          </p:cNvPr>
          <p:cNvGrpSpPr/>
          <p:nvPr/>
        </p:nvGrpSpPr>
        <p:grpSpPr>
          <a:xfrm>
            <a:off x="556193" y="2714982"/>
            <a:ext cx="914400" cy="914400"/>
            <a:chOff x="556193" y="2645557"/>
            <a:chExt cx="914400" cy="914400"/>
          </a:xfrm>
        </p:grpSpPr>
        <p:pic>
          <p:nvPicPr>
            <p:cNvPr id="43" name="Elemento grafico 42" descr="Clessidra finita contorno">
              <a:extLst>
                <a:ext uri="{FF2B5EF4-FFF2-40B4-BE49-F238E27FC236}">
                  <a16:creationId xmlns:a16="http://schemas.microsoft.com/office/drawing/2014/main" id="{854869B2-5CF9-04B8-54BC-018CB8D09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193" y="2645557"/>
              <a:ext cx="914400" cy="914400"/>
            </a:xfrm>
            <a:prstGeom prst="rect">
              <a:avLst/>
            </a:prstGeom>
          </p:spPr>
        </p:pic>
        <p:sp>
          <p:nvSpPr>
            <p:cNvPr id="44" name="Trapezio 43">
              <a:extLst>
                <a:ext uri="{FF2B5EF4-FFF2-40B4-BE49-F238E27FC236}">
                  <a16:creationId xmlns:a16="http://schemas.microsoft.com/office/drawing/2014/main" id="{9CC73409-E720-3B42-A597-B9771D41A662}"/>
                </a:ext>
              </a:extLst>
            </p:cNvPr>
            <p:cNvSpPr/>
            <p:nvPr/>
          </p:nvSpPr>
          <p:spPr>
            <a:xfrm>
              <a:off x="824439" y="3265436"/>
              <a:ext cx="379771" cy="14312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5" name="Trapezio 44">
              <a:extLst>
                <a:ext uri="{FF2B5EF4-FFF2-40B4-BE49-F238E27FC236}">
                  <a16:creationId xmlns:a16="http://schemas.microsoft.com/office/drawing/2014/main" id="{61F31AC7-453F-842A-D298-714FC53DD67B}"/>
                </a:ext>
              </a:extLst>
            </p:cNvPr>
            <p:cNvSpPr/>
            <p:nvPr/>
          </p:nvSpPr>
          <p:spPr>
            <a:xfrm>
              <a:off x="810600" y="3308724"/>
              <a:ext cx="418213" cy="97157"/>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Ovale 45">
              <a:extLst>
                <a:ext uri="{FF2B5EF4-FFF2-40B4-BE49-F238E27FC236}">
                  <a16:creationId xmlns:a16="http://schemas.microsoft.com/office/drawing/2014/main" id="{A6282247-53B7-9C34-7331-45FC32037800}"/>
                </a:ext>
              </a:extLst>
            </p:cNvPr>
            <p:cNvSpPr/>
            <p:nvPr/>
          </p:nvSpPr>
          <p:spPr>
            <a:xfrm>
              <a:off x="1026731" y="3150997"/>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a:extLst>
                <a:ext uri="{FF2B5EF4-FFF2-40B4-BE49-F238E27FC236}">
                  <a16:creationId xmlns:a16="http://schemas.microsoft.com/office/drawing/2014/main" id="{AA4940EF-5022-12E4-F058-FF5E6CBDBCCD}"/>
                </a:ext>
              </a:extLst>
            </p:cNvPr>
            <p:cNvSpPr/>
            <p:nvPr/>
          </p:nvSpPr>
          <p:spPr>
            <a:xfrm>
              <a:off x="1003101" y="3264562"/>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a:extLst>
                <a:ext uri="{FF2B5EF4-FFF2-40B4-BE49-F238E27FC236}">
                  <a16:creationId xmlns:a16="http://schemas.microsoft.com/office/drawing/2014/main" id="{6CE96D0E-253F-22A5-C0C8-3261ACB704D2}"/>
                </a:ext>
              </a:extLst>
            </p:cNvPr>
            <p:cNvSpPr/>
            <p:nvPr/>
          </p:nvSpPr>
          <p:spPr>
            <a:xfrm>
              <a:off x="970987" y="3187872"/>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a:extLst>
                <a:ext uri="{FF2B5EF4-FFF2-40B4-BE49-F238E27FC236}">
                  <a16:creationId xmlns:a16="http://schemas.microsoft.com/office/drawing/2014/main" id="{6104EF72-828C-BD53-240C-44F9D0F21757}"/>
                </a:ext>
              </a:extLst>
            </p:cNvPr>
            <p:cNvSpPr/>
            <p:nvPr/>
          </p:nvSpPr>
          <p:spPr>
            <a:xfrm>
              <a:off x="1072717" y="3228303"/>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Ovale 49">
              <a:extLst>
                <a:ext uri="{FF2B5EF4-FFF2-40B4-BE49-F238E27FC236}">
                  <a16:creationId xmlns:a16="http://schemas.microsoft.com/office/drawing/2014/main" id="{5AC957C8-1DB6-D9F4-6AE9-8000B8F00743}"/>
                </a:ext>
              </a:extLst>
            </p:cNvPr>
            <p:cNvSpPr/>
            <p:nvPr/>
          </p:nvSpPr>
          <p:spPr>
            <a:xfrm>
              <a:off x="1094594" y="3264413"/>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Trapezio 50">
              <a:extLst>
                <a:ext uri="{FF2B5EF4-FFF2-40B4-BE49-F238E27FC236}">
                  <a16:creationId xmlns:a16="http://schemas.microsoft.com/office/drawing/2014/main" id="{20F268C2-E8CF-55E2-4F23-FA9772A39606}"/>
                </a:ext>
              </a:extLst>
            </p:cNvPr>
            <p:cNvSpPr/>
            <p:nvPr/>
          </p:nvSpPr>
          <p:spPr>
            <a:xfrm rot="10800000">
              <a:off x="907849" y="3018422"/>
              <a:ext cx="217045" cy="84506"/>
            </a:xfrm>
            <a:prstGeom prst="trapezoid">
              <a:avLst>
                <a:gd name="adj" fmla="val 793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63" name="Gruppo 62">
            <a:extLst>
              <a:ext uri="{FF2B5EF4-FFF2-40B4-BE49-F238E27FC236}">
                <a16:creationId xmlns:a16="http://schemas.microsoft.com/office/drawing/2014/main" id="{5473956B-1836-67DB-BC02-9864DD6C0BE0}"/>
              </a:ext>
            </a:extLst>
          </p:cNvPr>
          <p:cNvGrpSpPr/>
          <p:nvPr/>
        </p:nvGrpSpPr>
        <p:grpSpPr>
          <a:xfrm>
            <a:off x="545901" y="4327887"/>
            <a:ext cx="914400" cy="914400"/>
            <a:chOff x="546476" y="3837011"/>
            <a:chExt cx="914400" cy="914400"/>
          </a:xfrm>
        </p:grpSpPr>
        <p:pic>
          <p:nvPicPr>
            <p:cNvPr id="54" name="Elemento grafico 53" descr="Clessidra finita contorno">
              <a:extLst>
                <a:ext uri="{FF2B5EF4-FFF2-40B4-BE49-F238E27FC236}">
                  <a16:creationId xmlns:a16="http://schemas.microsoft.com/office/drawing/2014/main" id="{39408BDF-DB01-656B-9657-C863AEAA5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476" y="3837011"/>
              <a:ext cx="914400" cy="914400"/>
            </a:xfrm>
            <a:prstGeom prst="rect">
              <a:avLst/>
            </a:prstGeom>
          </p:spPr>
        </p:pic>
        <p:sp>
          <p:nvSpPr>
            <p:cNvPr id="55" name="Trapezio 54">
              <a:extLst>
                <a:ext uri="{FF2B5EF4-FFF2-40B4-BE49-F238E27FC236}">
                  <a16:creationId xmlns:a16="http://schemas.microsoft.com/office/drawing/2014/main" id="{45FBABC8-8FC7-6969-AC63-9A30E392ADBA}"/>
                </a:ext>
              </a:extLst>
            </p:cNvPr>
            <p:cNvSpPr/>
            <p:nvPr/>
          </p:nvSpPr>
          <p:spPr>
            <a:xfrm>
              <a:off x="814722" y="4456890"/>
              <a:ext cx="379771" cy="14312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Trapezio 55">
              <a:extLst>
                <a:ext uri="{FF2B5EF4-FFF2-40B4-BE49-F238E27FC236}">
                  <a16:creationId xmlns:a16="http://schemas.microsoft.com/office/drawing/2014/main" id="{BBE50CCA-B1AB-86C1-31C9-0F1B66BBA89E}"/>
                </a:ext>
              </a:extLst>
            </p:cNvPr>
            <p:cNvSpPr/>
            <p:nvPr/>
          </p:nvSpPr>
          <p:spPr>
            <a:xfrm>
              <a:off x="800883" y="4459178"/>
              <a:ext cx="418213" cy="138158"/>
            </a:xfrm>
            <a:prstGeom prst="trapezoid">
              <a:avLst>
                <a:gd name="adj" fmla="val 3687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7" name="Ovale 56">
              <a:extLst>
                <a:ext uri="{FF2B5EF4-FFF2-40B4-BE49-F238E27FC236}">
                  <a16:creationId xmlns:a16="http://schemas.microsoft.com/office/drawing/2014/main" id="{42A21720-6BFA-ED23-EFA9-A59AC02E018E}"/>
                </a:ext>
              </a:extLst>
            </p:cNvPr>
            <p:cNvSpPr/>
            <p:nvPr/>
          </p:nvSpPr>
          <p:spPr>
            <a:xfrm>
              <a:off x="976013" y="4326051"/>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a:extLst>
                <a:ext uri="{FF2B5EF4-FFF2-40B4-BE49-F238E27FC236}">
                  <a16:creationId xmlns:a16="http://schemas.microsoft.com/office/drawing/2014/main" id="{E885EACB-0EE7-BDD5-219B-C47DCA5DFE04}"/>
                </a:ext>
              </a:extLst>
            </p:cNvPr>
            <p:cNvSpPr/>
            <p:nvPr/>
          </p:nvSpPr>
          <p:spPr>
            <a:xfrm>
              <a:off x="935980" y="4423216"/>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a:extLst>
                <a:ext uri="{FF2B5EF4-FFF2-40B4-BE49-F238E27FC236}">
                  <a16:creationId xmlns:a16="http://schemas.microsoft.com/office/drawing/2014/main" id="{6485FDAB-E8D7-5789-3CF3-D732F0D92B50}"/>
                </a:ext>
              </a:extLst>
            </p:cNvPr>
            <p:cNvSpPr/>
            <p:nvPr/>
          </p:nvSpPr>
          <p:spPr>
            <a:xfrm>
              <a:off x="1006374" y="4346526"/>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a:extLst>
                <a:ext uri="{FF2B5EF4-FFF2-40B4-BE49-F238E27FC236}">
                  <a16:creationId xmlns:a16="http://schemas.microsoft.com/office/drawing/2014/main" id="{F88A53A7-B349-640A-7D4B-5702EE367F10}"/>
                </a:ext>
              </a:extLst>
            </p:cNvPr>
            <p:cNvSpPr/>
            <p:nvPr/>
          </p:nvSpPr>
          <p:spPr>
            <a:xfrm>
              <a:off x="976892" y="4386957"/>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60">
              <a:extLst>
                <a:ext uri="{FF2B5EF4-FFF2-40B4-BE49-F238E27FC236}">
                  <a16:creationId xmlns:a16="http://schemas.microsoft.com/office/drawing/2014/main" id="{92A52C92-B88C-9862-2BFE-633E738FDF56}"/>
                </a:ext>
              </a:extLst>
            </p:cNvPr>
            <p:cNvSpPr/>
            <p:nvPr/>
          </p:nvSpPr>
          <p:spPr>
            <a:xfrm>
              <a:off x="1043876" y="4402567"/>
              <a:ext cx="18000" cy="18000"/>
            </a:xfrm>
            <a:prstGeom prst="ellipse">
              <a:avLst/>
            </a:prstGeom>
            <a:solidFill>
              <a:srgbClr val="FFC000"/>
            </a:solidFill>
            <a:ln>
              <a:solidFill>
                <a:srgbClr val="F5B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Trapezio 61">
              <a:extLst>
                <a:ext uri="{FF2B5EF4-FFF2-40B4-BE49-F238E27FC236}">
                  <a16:creationId xmlns:a16="http://schemas.microsoft.com/office/drawing/2014/main" id="{2BD1703D-D241-7381-5B29-EFA8B2929DC3}"/>
                </a:ext>
              </a:extLst>
            </p:cNvPr>
            <p:cNvSpPr/>
            <p:nvPr/>
          </p:nvSpPr>
          <p:spPr>
            <a:xfrm rot="10800000">
              <a:off x="922731" y="4248661"/>
              <a:ext cx="159506" cy="50625"/>
            </a:xfrm>
            <a:prstGeom prst="trapezoid">
              <a:avLst>
                <a:gd name="adj" fmla="val 793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1187163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Pareri AgID: timeline</a:t>
            </a:r>
          </a:p>
        </p:txBody>
      </p:sp>
      <p:grpSp>
        <p:nvGrpSpPr>
          <p:cNvPr id="41" name="Gruppo 40">
            <a:extLst>
              <a:ext uri="{FF2B5EF4-FFF2-40B4-BE49-F238E27FC236}">
                <a16:creationId xmlns:a16="http://schemas.microsoft.com/office/drawing/2014/main" id="{B2E94AA1-8EFF-B225-CFE0-EB523AA4D636}"/>
              </a:ext>
            </a:extLst>
          </p:cNvPr>
          <p:cNvGrpSpPr/>
          <p:nvPr/>
        </p:nvGrpSpPr>
        <p:grpSpPr>
          <a:xfrm>
            <a:off x="134175" y="3972816"/>
            <a:ext cx="3310781" cy="648000"/>
            <a:chOff x="342000" y="3844641"/>
            <a:chExt cx="3310781" cy="648000"/>
          </a:xfrm>
        </p:grpSpPr>
        <p:sp>
          <p:nvSpPr>
            <p:cNvPr id="8" name="Pentagono 7">
              <a:extLst>
                <a:ext uri="{FF2B5EF4-FFF2-40B4-BE49-F238E27FC236}">
                  <a16:creationId xmlns:a16="http://schemas.microsoft.com/office/drawing/2014/main" id="{A0C4D4AE-7B11-42DD-55BC-D5B1FCF8929C}"/>
                </a:ext>
              </a:extLst>
            </p:cNvPr>
            <p:cNvSpPr/>
            <p:nvPr/>
          </p:nvSpPr>
          <p:spPr>
            <a:xfrm>
              <a:off x="1185139" y="3844641"/>
              <a:ext cx="2467642" cy="64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Definizione dell’iniziativa</a:t>
              </a:r>
            </a:p>
          </p:txBody>
        </p:sp>
        <p:grpSp>
          <p:nvGrpSpPr>
            <p:cNvPr id="23" name="Gruppo 22">
              <a:extLst>
                <a:ext uri="{FF2B5EF4-FFF2-40B4-BE49-F238E27FC236}">
                  <a16:creationId xmlns:a16="http://schemas.microsoft.com/office/drawing/2014/main" id="{FDA844CD-DF9A-4148-14E7-3F4B9AA1DF44}"/>
                </a:ext>
              </a:extLst>
            </p:cNvPr>
            <p:cNvGrpSpPr/>
            <p:nvPr/>
          </p:nvGrpSpPr>
          <p:grpSpPr>
            <a:xfrm>
              <a:off x="342000" y="3844641"/>
              <a:ext cx="791201" cy="648000"/>
              <a:chOff x="4719306" y="2998765"/>
              <a:chExt cx="791201" cy="648000"/>
            </a:xfrm>
          </p:grpSpPr>
          <p:sp>
            <p:nvSpPr>
              <p:cNvPr id="18" name="Rettangolo 17">
                <a:extLst>
                  <a:ext uri="{FF2B5EF4-FFF2-40B4-BE49-F238E27FC236}">
                    <a16:creationId xmlns:a16="http://schemas.microsoft.com/office/drawing/2014/main" id="{5ACAB506-2189-EBFD-9557-BAC92D0FC598}"/>
                  </a:ext>
                </a:extLst>
              </p:cNvPr>
              <p:cNvSpPr/>
              <p:nvPr/>
            </p:nvSpPr>
            <p:spPr>
              <a:xfrm>
                <a:off x="5294507" y="2998765"/>
                <a:ext cx="21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13F5A26D-444F-3C88-C289-364BA412D5EC}"/>
                  </a:ext>
                </a:extLst>
              </p:cNvPr>
              <p:cNvSpPr/>
              <p:nvPr/>
            </p:nvSpPr>
            <p:spPr>
              <a:xfrm>
                <a:off x="5064879" y="2998765"/>
                <a:ext cx="144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CB88B616-5D3E-AC6B-8A1A-CF1734673715}"/>
                  </a:ext>
                </a:extLst>
              </p:cNvPr>
              <p:cNvSpPr/>
              <p:nvPr/>
            </p:nvSpPr>
            <p:spPr>
              <a:xfrm>
                <a:off x="4884028" y="2998765"/>
                <a:ext cx="72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8A3318C4-575D-CECD-09C9-8A7CAEA47A38}"/>
                  </a:ext>
                </a:extLst>
              </p:cNvPr>
              <p:cNvSpPr/>
              <p:nvPr/>
            </p:nvSpPr>
            <p:spPr>
              <a:xfrm>
                <a:off x="4719306" y="2998765"/>
                <a:ext cx="3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4" name="Ovale 23">
            <a:extLst>
              <a:ext uri="{FF2B5EF4-FFF2-40B4-BE49-F238E27FC236}">
                <a16:creationId xmlns:a16="http://schemas.microsoft.com/office/drawing/2014/main" id="{4AF75A7D-B59F-1FEE-3E26-C37FE3590E06}"/>
              </a:ext>
            </a:extLst>
          </p:cNvPr>
          <p:cNvSpPr/>
          <p:nvPr/>
        </p:nvSpPr>
        <p:spPr>
          <a:xfrm>
            <a:off x="3585571" y="3972816"/>
            <a:ext cx="648000" cy="648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2" name="Gruppo 41">
            <a:extLst>
              <a:ext uri="{FF2B5EF4-FFF2-40B4-BE49-F238E27FC236}">
                <a16:creationId xmlns:a16="http://schemas.microsoft.com/office/drawing/2014/main" id="{36EA850B-619B-5643-DCF8-9D1F50D82B43}"/>
              </a:ext>
            </a:extLst>
          </p:cNvPr>
          <p:cNvGrpSpPr/>
          <p:nvPr/>
        </p:nvGrpSpPr>
        <p:grpSpPr>
          <a:xfrm>
            <a:off x="4389574" y="3972816"/>
            <a:ext cx="3494921" cy="648000"/>
            <a:chOff x="5137725" y="3876404"/>
            <a:chExt cx="3494921" cy="648000"/>
          </a:xfrm>
        </p:grpSpPr>
        <p:sp>
          <p:nvSpPr>
            <p:cNvPr id="25" name="Pentagono 24">
              <a:extLst>
                <a:ext uri="{FF2B5EF4-FFF2-40B4-BE49-F238E27FC236}">
                  <a16:creationId xmlns:a16="http://schemas.microsoft.com/office/drawing/2014/main" id="{C003457B-522B-8245-5F24-BA80ABC21DB0}"/>
                </a:ext>
              </a:extLst>
            </p:cNvPr>
            <p:cNvSpPr/>
            <p:nvPr/>
          </p:nvSpPr>
          <p:spPr>
            <a:xfrm>
              <a:off x="5980864" y="3876404"/>
              <a:ext cx="2651782" cy="6480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Istruttoria del parere</a:t>
              </a:r>
            </a:p>
          </p:txBody>
        </p:sp>
        <p:grpSp>
          <p:nvGrpSpPr>
            <p:cNvPr id="26" name="Gruppo 25">
              <a:extLst>
                <a:ext uri="{FF2B5EF4-FFF2-40B4-BE49-F238E27FC236}">
                  <a16:creationId xmlns:a16="http://schemas.microsoft.com/office/drawing/2014/main" id="{92FDAD81-13A9-3705-18E3-773EE11A5614}"/>
                </a:ext>
              </a:extLst>
            </p:cNvPr>
            <p:cNvGrpSpPr/>
            <p:nvPr/>
          </p:nvGrpSpPr>
          <p:grpSpPr>
            <a:xfrm>
              <a:off x="5137725" y="3876404"/>
              <a:ext cx="791201" cy="648000"/>
              <a:chOff x="4719306" y="2998765"/>
              <a:chExt cx="791201" cy="648000"/>
            </a:xfrm>
          </p:grpSpPr>
          <p:sp>
            <p:nvSpPr>
              <p:cNvPr id="27" name="Rettangolo 26">
                <a:extLst>
                  <a:ext uri="{FF2B5EF4-FFF2-40B4-BE49-F238E27FC236}">
                    <a16:creationId xmlns:a16="http://schemas.microsoft.com/office/drawing/2014/main" id="{32EF407A-6E26-4981-4855-074EFE19BF8F}"/>
                  </a:ext>
                </a:extLst>
              </p:cNvPr>
              <p:cNvSpPr/>
              <p:nvPr/>
            </p:nvSpPr>
            <p:spPr>
              <a:xfrm>
                <a:off x="5294507" y="2998765"/>
                <a:ext cx="21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791BA2F6-DF4A-37E5-88A2-3A177F2630B1}"/>
                  </a:ext>
                </a:extLst>
              </p:cNvPr>
              <p:cNvSpPr/>
              <p:nvPr/>
            </p:nvSpPr>
            <p:spPr>
              <a:xfrm>
                <a:off x="5064879" y="2998765"/>
                <a:ext cx="144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58A697AF-86DB-790A-23DD-071EDA12A3AC}"/>
                  </a:ext>
                </a:extLst>
              </p:cNvPr>
              <p:cNvSpPr/>
              <p:nvPr/>
            </p:nvSpPr>
            <p:spPr>
              <a:xfrm>
                <a:off x="4884028" y="2998765"/>
                <a:ext cx="72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CBD147BE-8842-96A2-8449-44585C009F7A}"/>
                  </a:ext>
                </a:extLst>
              </p:cNvPr>
              <p:cNvSpPr/>
              <p:nvPr/>
            </p:nvSpPr>
            <p:spPr>
              <a:xfrm>
                <a:off x="4719306" y="2998765"/>
                <a:ext cx="3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1" name="Ovale 30">
            <a:extLst>
              <a:ext uri="{FF2B5EF4-FFF2-40B4-BE49-F238E27FC236}">
                <a16:creationId xmlns:a16="http://schemas.microsoft.com/office/drawing/2014/main" id="{EA8E0247-692E-E870-1C9B-EDA8981B7595}"/>
              </a:ext>
            </a:extLst>
          </p:cNvPr>
          <p:cNvSpPr/>
          <p:nvPr/>
        </p:nvSpPr>
        <p:spPr>
          <a:xfrm>
            <a:off x="8039508" y="3972816"/>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88A420A4-F57F-5CDF-DECE-32C24274B995}"/>
              </a:ext>
            </a:extLst>
          </p:cNvPr>
          <p:cNvSpPr/>
          <p:nvPr/>
        </p:nvSpPr>
        <p:spPr>
          <a:xfrm>
            <a:off x="11163521" y="3972816"/>
            <a:ext cx="648000" cy="648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3" name="Gruppo 42">
            <a:extLst>
              <a:ext uri="{FF2B5EF4-FFF2-40B4-BE49-F238E27FC236}">
                <a16:creationId xmlns:a16="http://schemas.microsoft.com/office/drawing/2014/main" id="{01E73C12-2B76-5FAF-313E-9A5DA6B3B92D}"/>
              </a:ext>
            </a:extLst>
          </p:cNvPr>
          <p:cNvGrpSpPr/>
          <p:nvPr/>
        </p:nvGrpSpPr>
        <p:grpSpPr>
          <a:xfrm>
            <a:off x="8811231" y="3972816"/>
            <a:ext cx="2217570" cy="648000"/>
            <a:chOff x="9672178" y="3815808"/>
            <a:chExt cx="2217570" cy="648000"/>
          </a:xfrm>
        </p:grpSpPr>
        <p:sp>
          <p:nvSpPr>
            <p:cNvPr id="33" name="Pentagono 32">
              <a:extLst>
                <a:ext uri="{FF2B5EF4-FFF2-40B4-BE49-F238E27FC236}">
                  <a16:creationId xmlns:a16="http://schemas.microsoft.com/office/drawing/2014/main" id="{47A6C02E-8B2C-CFBE-0A44-A52B6D222117}"/>
                </a:ext>
              </a:extLst>
            </p:cNvPr>
            <p:cNvSpPr/>
            <p:nvPr/>
          </p:nvSpPr>
          <p:spPr>
            <a:xfrm>
              <a:off x="10210512" y="3815808"/>
              <a:ext cx="1679236" cy="64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Finalizzazione</a:t>
              </a:r>
            </a:p>
          </p:txBody>
        </p:sp>
        <p:sp>
          <p:nvSpPr>
            <p:cNvPr id="36" name="Rettangolo 35">
              <a:extLst>
                <a:ext uri="{FF2B5EF4-FFF2-40B4-BE49-F238E27FC236}">
                  <a16:creationId xmlns:a16="http://schemas.microsoft.com/office/drawing/2014/main" id="{BBE735E3-C762-1DA9-0054-13DB748AE989}"/>
                </a:ext>
              </a:extLst>
            </p:cNvPr>
            <p:cNvSpPr/>
            <p:nvPr/>
          </p:nvSpPr>
          <p:spPr>
            <a:xfrm>
              <a:off x="10017751" y="3815808"/>
              <a:ext cx="144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186611FD-74CD-AF2E-FB9F-2B054A4CE355}"/>
                </a:ext>
              </a:extLst>
            </p:cNvPr>
            <p:cNvSpPr/>
            <p:nvPr/>
          </p:nvSpPr>
          <p:spPr>
            <a:xfrm>
              <a:off x="9836900" y="3815808"/>
              <a:ext cx="72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21F33960-2378-30A8-3E97-AD1231EAE886}"/>
                </a:ext>
              </a:extLst>
            </p:cNvPr>
            <p:cNvSpPr/>
            <p:nvPr/>
          </p:nvSpPr>
          <p:spPr>
            <a:xfrm>
              <a:off x="9672178" y="3815808"/>
              <a:ext cx="3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4" name="CasellaDiTesto 43">
            <a:extLst>
              <a:ext uri="{FF2B5EF4-FFF2-40B4-BE49-F238E27FC236}">
                <a16:creationId xmlns:a16="http://schemas.microsoft.com/office/drawing/2014/main" id="{CFEE4AFB-ABE2-F429-49A0-4C4794521A9F}"/>
              </a:ext>
            </a:extLst>
          </p:cNvPr>
          <p:cNvSpPr txBox="1"/>
          <p:nvPr/>
        </p:nvSpPr>
        <p:spPr>
          <a:xfrm>
            <a:off x="3200370" y="4836694"/>
            <a:ext cx="1418402" cy="646331"/>
          </a:xfrm>
          <a:prstGeom prst="rect">
            <a:avLst/>
          </a:prstGeom>
          <a:noFill/>
        </p:spPr>
        <p:txBody>
          <a:bodyPr wrap="none" rtlCol="0">
            <a:spAutoFit/>
          </a:bodyPr>
          <a:lstStyle/>
          <a:p>
            <a:r>
              <a:rPr lang="it-IT" dirty="0">
                <a:solidFill>
                  <a:schemeClr val="accent1"/>
                </a:solidFill>
              </a:rPr>
              <a:t>Richiesta del </a:t>
            </a:r>
          </a:p>
          <a:p>
            <a:pPr algn="ctr"/>
            <a:r>
              <a:rPr lang="it-IT" dirty="0">
                <a:solidFill>
                  <a:schemeClr val="accent1"/>
                </a:solidFill>
              </a:rPr>
              <a:t>parere</a:t>
            </a:r>
          </a:p>
        </p:txBody>
      </p:sp>
      <p:sp>
        <p:nvSpPr>
          <p:cNvPr id="45" name="CasellaDiTesto 44">
            <a:extLst>
              <a:ext uri="{FF2B5EF4-FFF2-40B4-BE49-F238E27FC236}">
                <a16:creationId xmlns:a16="http://schemas.microsoft.com/office/drawing/2014/main" id="{BCE9BF6D-6F98-665F-3ADF-0F68FD71131A}"/>
              </a:ext>
            </a:extLst>
          </p:cNvPr>
          <p:cNvSpPr txBox="1"/>
          <p:nvPr/>
        </p:nvSpPr>
        <p:spPr>
          <a:xfrm>
            <a:off x="7629551" y="4836693"/>
            <a:ext cx="1521570" cy="646331"/>
          </a:xfrm>
          <a:prstGeom prst="rect">
            <a:avLst/>
          </a:prstGeom>
          <a:noFill/>
        </p:spPr>
        <p:txBody>
          <a:bodyPr wrap="none" rtlCol="0">
            <a:spAutoFit/>
          </a:bodyPr>
          <a:lstStyle/>
          <a:p>
            <a:r>
              <a:rPr lang="it-IT" dirty="0">
                <a:solidFill>
                  <a:srgbClr val="C00000"/>
                </a:solidFill>
              </a:rPr>
              <a:t>Emissione del </a:t>
            </a:r>
          </a:p>
          <a:p>
            <a:pPr algn="ctr"/>
            <a:r>
              <a:rPr lang="it-IT" dirty="0">
                <a:solidFill>
                  <a:srgbClr val="C00000"/>
                </a:solidFill>
              </a:rPr>
              <a:t>parere</a:t>
            </a:r>
          </a:p>
        </p:txBody>
      </p:sp>
      <p:sp>
        <p:nvSpPr>
          <p:cNvPr id="46" name="CasellaDiTesto 45">
            <a:extLst>
              <a:ext uri="{FF2B5EF4-FFF2-40B4-BE49-F238E27FC236}">
                <a16:creationId xmlns:a16="http://schemas.microsoft.com/office/drawing/2014/main" id="{E94431A5-A94C-B888-5A5D-9653E87CA692}"/>
              </a:ext>
            </a:extLst>
          </p:cNvPr>
          <p:cNvSpPr txBox="1"/>
          <p:nvPr/>
        </p:nvSpPr>
        <p:spPr>
          <a:xfrm>
            <a:off x="9651562" y="4836693"/>
            <a:ext cx="2601674" cy="923330"/>
          </a:xfrm>
          <a:prstGeom prst="rect">
            <a:avLst/>
          </a:prstGeom>
          <a:noFill/>
        </p:spPr>
        <p:txBody>
          <a:bodyPr wrap="none" rtlCol="0">
            <a:spAutoFit/>
          </a:bodyPr>
          <a:lstStyle/>
          <a:p>
            <a:r>
              <a:rPr lang="it-IT" dirty="0">
                <a:solidFill>
                  <a:schemeClr val="accent1"/>
                </a:solidFill>
              </a:rPr>
              <a:t>- Pubblicazione del bando</a:t>
            </a:r>
          </a:p>
          <a:p>
            <a:r>
              <a:rPr lang="it-IT" dirty="0">
                <a:solidFill>
                  <a:schemeClr val="accent1"/>
                </a:solidFill>
              </a:rPr>
              <a:t>- Invio lettere di invito</a:t>
            </a:r>
          </a:p>
          <a:p>
            <a:r>
              <a:rPr lang="it-IT" dirty="0">
                <a:solidFill>
                  <a:schemeClr val="accent1"/>
                </a:solidFill>
              </a:rPr>
              <a:t>- Firma del contratto</a:t>
            </a:r>
          </a:p>
        </p:txBody>
      </p:sp>
      <p:pic>
        <p:nvPicPr>
          <p:cNvPr id="49" name="Immagine 48">
            <a:extLst>
              <a:ext uri="{FF2B5EF4-FFF2-40B4-BE49-F238E27FC236}">
                <a16:creationId xmlns:a16="http://schemas.microsoft.com/office/drawing/2014/main" id="{A9B8092D-5170-5FF2-DD0C-5C6B70E9F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675" y="1451889"/>
            <a:ext cx="2338647" cy="575077"/>
          </a:xfrm>
          <a:prstGeom prst="rect">
            <a:avLst/>
          </a:prstGeom>
        </p:spPr>
      </p:pic>
      <p:cxnSp>
        <p:nvCxnSpPr>
          <p:cNvPr id="54" name="Connettore 2 53">
            <a:extLst>
              <a:ext uri="{FF2B5EF4-FFF2-40B4-BE49-F238E27FC236}">
                <a16:creationId xmlns:a16="http://schemas.microsoft.com/office/drawing/2014/main" id="{EF874912-F7DD-4CBC-BBE0-531A96E6AFDB}"/>
              </a:ext>
            </a:extLst>
          </p:cNvPr>
          <p:cNvCxnSpPr/>
          <p:nvPr/>
        </p:nvCxnSpPr>
        <p:spPr>
          <a:xfrm flipV="1">
            <a:off x="1946801" y="2245894"/>
            <a:ext cx="3017974" cy="1507994"/>
          </a:xfrm>
          <a:prstGeom prst="straightConnector1">
            <a:avLst/>
          </a:prstGeom>
          <a:ln w="117475" cmpd="sng">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5" name="CasellaDiTesto 54">
            <a:extLst>
              <a:ext uri="{FF2B5EF4-FFF2-40B4-BE49-F238E27FC236}">
                <a16:creationId xmlns:a16="http://schemas.microsoft.com/office/drawing/2014/main" id="{53906DA2-0853-2F04-5CF1-A8A5FAF0768B}"/>
              </a:ext>
            </a:extLst>
          </p:cNvPr>
          <p:cNvSpPr txBox="1"/>
          <p:nvPr/>
        </p:nvSpPr>
        <p:spPr>
          <a:xfrm>
            <a:off x="2313679" y="2106276"/>
            <a:ext cx="1294200" cy="646331"/>
          </a:xfrm>
          <a:prstGeom prst="rect">
            <a:avLst/>
          </a:prstGeom>
          <a:noFill/>
        </p:spPr>
        <p:txBody>
          <a:bodyPr wrap="none" rtlCol="0">
            <a:spAutoFit/>
          </a:bodyPr>
          <a:lstStyle/>
          <a:p>
            <a:r>
              <a:rPr lang="it-IT" dirty="0">
                <a:solidFill>
                  <a:srgbClr val="C00000"/>
                </a:solidFill>
              </a:rPr>
              <a:t>Interazione </a:t>
            </a:r>
          </a:p>
          <a:p>
            <a:r>
              <a:rPr lang="it-IT" dirty="0">
                <a:solidFill>
                  <a:srgbClr val="C00000"/>
                </a:solidFill>
              </a:rPr>
              <a:t>preventiva</a:t>
            </a:r>
          </a:p>
        </p:txBody>
      </p:sp>
      <p:cxnSp>
        <p:nvCxnSpPr>
          <p:cNvPr id="56" name="Connettore 2 55">
            <a:extLst>
              <a:ext uri="{FF2B5EF4-FFF2-40B4-BE49-F238E27FC236}">
                <a16:creationId xmlns:a16="http://schemas.microsoft.com/office/drawing/2014/main" id="{7B343D30-4B60-74C3-0026-FF3AA9B64ECC}"/>
              </a:ext>
            </a:extLst>
          </p:cNvPr>
          <p:cNvCxnSpPr>
            <a:cxnSpLocks/>
          </p:cNvCxnSpPr>
          <p:nvPr/>
        </p:nvCxnSpPr>
        <p:spPr>
          <a:xfrm flipV="1">
            <a:off x="6095999" y="2424545"/>
            <a:ext cx="1" cy="1410868"/>
          </a:xfrm>
          <a:prstGeom prst="straightConnector1">
            <a:avLst/>
          </a:prstGeom>
          <a:ln w="117475" cmpd="sng">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86F17134-A5C1-F71D-1E32-8C4DD55D872B}"/>
              </a:ext>
            </a:extLst>
          </p:cNvPr>
          <p:cNvCxnSpPr>
            <a:cxnSpLocks/>
          </p:cNvCxnSpPr>
          <p:nvPr/>
        </p:nvCxnSpPr>
        <p:spPr>
          <a:xfrm flipV="1">
            <a:off x="4128654" y="2424545"/>
            <a:ext cx="1274619" cy="1413947"/>
          </a:xfrm>
          <a:prstGeom prst="straightConnector1">
            <a:avLst/>
          </a:prstGeom>
          <a:ln w="117475" cmpd="sng">
            <a:solidFill>
              <a:schemeClr val="accent1"/>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6686851C-B886-0100-171B-E62E76EA447C}"/>
              </a:ext>
            </a:extLst>
          </p:cNvPr>
          <p:cNvCxnSpPr>
            <a:cxnSpLocks/>
          </p:cNvCxnSpPr>
          <p:nvPr/>
        </p:nvCxnSpPr>
        <p:spPr>
          <a:xfrm flipH="1" flipV="1">
            <a:off x="6982691" y="2424545"/>
            <a:ext cx="1234401" cy="1391598"/>
          </a:xfrm>
          <a:prstGeom prst="straightConnector1">
            <a:avLst/>
          </a:prstGeom>
          <a:ln w="117475" cmpd="sng">
            <a:solidFill>
              <a:srgbClr val="C00000"/>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66" name="Connettore 2 65">
            <a:extLst>
              <a:ext uri="{FF2B5EF4-FFF2-40B4-BE49-F238E27FC236}">
                <a16:creationId xmlns:a16="http://schemas.microsoft.com/office/drawing/2014/main" id="{4FAFE50D-8A9D-A60A-4EE8-9C7BE698429E}"/>
              </a:ext>
            </a:extLst>
          </p:cNvPr>
          <p:cNvCxnSpPr>
            <a:cxnSpLocks/>
          </p:cNvCxnSpPr>
          <p:nvPr/>
        </p:nvCxnSpPr>
        <p:spPr>
          <a:xfrm flipV="1">
            <a:off x="3909571" y="5753973"/>
            <a:ext cx="4453937" cy="16976"/>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DA76E8D0-80EF-C110-FA78-A420BA500AE5}"/>
              </a:ext>
            </a:extLst>
          </p:cNvPr>
          <p:cNvSpPr/>
          <p:nvPr/>
        </p:nvSpPr>
        <p:spPr>
          <a:xfrm>
            <a:off x="5072775" y="5511855"/>
            <a:ext cx="1782700" cy="51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asellaDiTesto 66">
            <a:extLst>
              <a:ext uri="{FF2B5EF4-FFF2-40B4-BE49-F238E27FC236}">
                <a16:creationId xmlns:a16="http://schemas.microsoft.com/office/drawing/2014/main" id="{806F8245-8B11-090E-E840-AFB1A22E9014}"/>
              </a:ext>
            </a:extLst>
          </p:cNvPr>
          <p:cNvSpPr txBox="1"/>
          <p:nvPr/>
        </p:nvSpPr>
        <p:spPr>
          <a:xfrm>
            <a:off x="5555672" y="5575357"/>
            <a:ext cx="691728" cy="369332"/>
          </a:xfrm>
          <a:prstGeom prst="rect">
            <a:avLst/>
          </a:prstGeom>
          <a:noFill/>
        </p:spPr>
        <p:txBody>
          <a:bodyPr wrap="none" rtlCol="0">
            <a:spAutoFit/>
          </a:bodyPr>
          <a:lstStyle/>
          <a:p>
            <a:r>
              <a:rPr lang="it-IT" dirty="0">
                <a:solidFill>
                  <a:srgbClr val="C00000"/>
                </a:solidFill>
              </a:rPr>
              <a:t>45 gg</a:t>
            </a:r>
          </a:p>
        </p:txBody>
      </p:sp>
      <p:cxnSp>
        <p:nvCxnSpPr>
          <p:cNvPr id="72" name="Connettore 1 71">
            <a:extLst>
              <a:ext uri="{FF2B5EF4-FFF2-40B4-BE49-F238E27FC236}">
                <a16:creationId xmlns:a16="http://schemas.microsoft.com/office/drawing/2014/main" id="{55585DF0-6B54-EFBC-8591-5AB6CCAF07DD}"/>
              </a:ext>
            </a:extLst>
          </p:cNvPr>
          <p:cNvCxnSpPr/>
          <p:nvPr/>
        </p:nvCxnSpPr>
        <p:spPr>
          <a:xfrm>
            <a:off x="3902183" y="5606838"/>
            <a:ext cx="0" cy="2942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Connettore 1 72">
            <a:extLst>
              <a:ext uri="{FF2B5EF4-FFF2-40B4-BE49-F238E27FC236}">
                <a16:creationId xmlns:a16="http://schemas.microsoft.com/office/drawing/2014/main" id="{3719602C-7AA8-522E-767D-7B932E1FCE54}"/>
              </a:ext>
            </a:extLst>
          </p:cNvPr>
          <p:cNvCxnSpPr>
            <a:cxnSpLocks/>
          </p:cNvCxnSpPr>
          <p:nvPr/>
        </p:nvCxnSpPr>
        <p:spPr>
          <a:xfrm>
            <a:off x="8363508" y="5606838"/>
            <a:ext cx="0" cy="2942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CasellaDiTesto 74">
            <a:extLst>
              <a:ext uri="{FF2B5EF4-FFF2-40B4-BE49-F238E27FC236}">
                <a16:creationId xmlns:a16="http://schemas.microsoft.com/office/drawing/2014/main" id="{9B023A3B-2915-363B-D70B-F512F0E27551}"/>
              </a:ext>
            </a:extLst>
          </p:cNvPr>
          <p:cNvSpPr txBox="1"/>
          <p:nvPr/>
        </p:nvSpPr>
        <p:spPr>
          <a:xfrm>
            <a:off x="6136539" y="2867845"/>
            <a:ext cx="1346844" cy="646331"/>
          </a:xfrm>
          <a:prstGeom prst="rect">
            <a:avLst/>
          </a:prstGeom>
          <a:noFill/>
        </p:spPr>
        <p:txBody>
          <a:bodyPr wrap="none" rtlCol="0">
            <a:spAutoFit/>
          </a:bodyPr>
          <a:lstStyle/>
          <a:p>
            <a:r>
              <a:rPr lang="it-IT" dirty="0">
                <a:solidFill>
                  <a:srgbClr val="C00000"/>
                </a:solidFill>
              </a:rPr>
              <a:t>Interazione </a:t>
            </a:r>
          </a:p>
          <a:p>
            <a:r>
              <a:rPr lang="it-IT" dirty="0">
                <a:solidFill>
                  <a:srgbClr val="C00000"/>
                </a:solidFill>
              </a:rPr>
              <a:t>In istruttoria</a:t>
            </a:r>
          </a:p>
        </p:txBody>
      </p:sp>
    </p:spTree>
    <p:extLst>
      <p:ext uri="{BB962C8B-B14F-4D97-AF65-F5344CB8AC3E}">
        <p14:creationId xmlns:p14="http://schemas.microsoft.com/office/powerpoint/2010/main" val="3323456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Casi di sospensione dell’istruttoria: chiarimenti</a:t>
            </a:r>
          </a:p>
        </p:txBody>
      </p:sp>
      <p:sp>
        <p:nvSpPr>
          <p:cNvPr id="24" name="Ovale 23">
            <a:extLst>
              <a:ext uri="{FF2B5EF4-FFF2-40B4-BE49-F238E27FC236}">
                <a16:creationId xmlns:a16="http://schemas.microsoft.com/office/drawing/2014/main" id="{4AF75A7D-B59F-1FEE-3E26-C37FE3590E06}"/>
              </a:ext>
            </a:extLst>
          </p:cNvPr>
          <p:cNvSpPr/>
          <p:nvPr/>
        </p:nvSpPr>
        <p:spPr>
          <a:xfrm>
            <a:off x="545097" y="3959890"/>
            <a:ext cx="648000" cy="648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2" name="Gruppo 41">
            <a:extLst>
              <a:ext uri="{FF2B5EF4-FFF2-40B4-BE49-F238E27FC236}">
                <a16:creationId xmlns:a16="http://schemas.microsoft.com/office/drawing/2014/main" id="{36EA850B-619B-5643-DCF8-9D1F50D82B43}"/>
              </a:ext>
            </a:extLst>
          </p:cNvPr>
          <p:cNvGrpSpPr/>
          <p:nvPr/>
        </p:nvGrpSpPr>
        <p:grpSpPr>
          <a:xfrm>
            <a:off x="1399545" y="3934911"/>
            <a:ext cx="2492766" cy="648000"/>
            <a:chOff x="5137725" y="3876404"/>
            <a:chExt cx="3494921" cy="648000"/>
          </a:xfrm>
        </p:grpSpPr>
        <p:sp>
          <p:nvSpPr>
            <p:cNvPr id="25" name="Pentagono 24">
              <a:extLst>
                <a:ext uri="{FF2B5EF4-FFF2-40B4-BE49-F238E27FC236}">
                  <a16:creationId xmlns:a16="http://schemas.microsoft.com/office/drawing/2014/main" id="{C003457B-522B-8245-5F24-BA80ABC21DB0}"/>
                </a:ext>
              </a:extLst>
            </p:cNvPr>
            <p:cNvSpPr/>
            <p:nvPr/>
          </p:nvSpPr>
          <p:spPr>
            <a:xfrm>
              <a:off x="5980864" y="3876404"/>
              <a:ext cx="2651782" cy="6480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6" name="Gruppo 25">
              <a:extLst>
                <a:ext uri="{FF2B5EF4-FFF2-40B4-BE49-F238E27FC236}">
                  <a16:creationId xmlns:a16="http://schemas.microsoft.com/office/drawing/2014/main" id="{92FDAD81-13A9-3705-18E3-773EE11A5614}"/>
                </a:ext>
              </a:extLst>
            </p:cNvPr>
            <p:cNvGrpSpPr/>
            <p:nvPr/>
          </p:nvGrpSpPr>
          <p:grpSpPr>
            <a:xfrm>
              <a:off x="5137725" y="3876404"/>
              <a:ext cx="791201" cy="648000"/>
              <a:chOff x="4719306" y="2998765"/>
              <a:chExt cx="791201" cy="648000"/>
            </a:xfrm>
          </p:grpSpPr>
          <p:sp>
            <p:nvSpPr>
              <p:cNvPr id="27" name="Rettangolo 26">
                <a:extLst>
                  <a:ext uri="{FF2B5EF4-FFF2-40B4-BE49-F238E27FC236}">
                    <a16:creationId xmlns:a16="http://schemas.microsoft.com/office/drawing/2014/main" id="{32EF407A-6E26-4981-4855-074EFE19BF8F}"/>
                  </a:ext>
                </a:extLst>
              </p:cNvPr>
              <p:cNvSpPr/>
              <p:nvPr/>
            </p:nvSpPr>
            <p:spPr>
              <a:xfrm>
                <a:off x="5294507" y="2998765"/>
                <a:ext cx="21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791BA2F6-DF4A-37E5-88A2-3A177F2630B1}"/>
                  </a:ext>
                </a:extLst>
              </p:cNvPr>
              <p:cNvSpPr/>
              <p:nvPr/>
            </p:nvSpPr>
            <p:spPr>
              <a:xfrm>
                <a:off x="5064879" y="2998765"/>
                <a:ext cx="144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58A697AF-86DB-790A-23DD-071EDA12A3AC}"/>
                  </a:ext>
                </a:extLst>
              </p:cNvPr>
              <p:cNvSpPr/>
              <p:nvPr/>
            </p:nvSpPr>
            <p:spPr>
              <a:xfrm>
                <a:off x="4884028" y="2998765"/>
                <a:ext cx="72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CBD147BE-8842-96A2-8449-44585C009F7A}"/>
                  </a:ext>
                </a:extLst>
              </p:cNvPr>
              <p:cNvSpPr/>
              <p:nvPr/>
            </p:nvSpPr>
            <p:spPr>
              <a:xfrm>
                <a:off x="4719306" y="2998765"/>
                <a:ext cx="3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1" name="Ovale 30">
            <a:extLst>
              <a:ext uri="{FF2B5EF4-FFF2-40B4-BE49-F238E27FC236}">
                <a16:creationId xmlns:a16="http://schemas.microsoft.com/office/drawing/2014/main" id="{EA8E0247-692E-E870-1C9B-EDA8981B7595}"/>
              </a:ext>
            </a:extLst>
          </p:cNvPr>
          <p:cNvSpPr/>
          <p:nvPr/>
        </p:nvSpPr>
        <p:spPr>
          <a:xfrm>
            <a:off x="4063310" y="3934911"/>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3" name="Gruppo 42">
            <a:extLst>
              <a:ext uri="{FF2B5EF4-FFF2-40B4-BE49-F238E27FC236}">
                <a16:creationId xmlns:a16="http://schemas.microsoft.com/office/drawing/2014/main" id="{01E73C12-2B76-5FAF-313E-9A5DA6B3B92D}"/>
              </a:ext>
            </a:extLst>
          </p:cNvPr>
          <p:cNvGrpSpPr/>
          <p:nvPr/>
        </p:nvGrpSpPr>
        <p:grpSpPr>
          <a:xfrm>
            <a:off x="4817687" y="3914675"/>
            <a:ext cx="2016230" cy="648000"/>
            <a:chOff x="9672178" y="3815808"/>
            <a:chExt cx="2016230" cy="648000"/>
          </a:xfrm>
        </p:grpSpPr>
        <p:sp>
          <p:nvSpPr>
            <p:cNvPr id="33" name="Pentagono 32">
              <a:extLst>
                <a:ext uri="{FF2B5EF4-FFF2-40B4-BE49-F238E27FC236}">
                  <a16:creationId xmlns:a16="http://schemas.microsoft.com/office/drawing/2014/main" id="{47A6C02E-8B2C-CFBE-0A44-A52B6D222117}"/>
                </a:ext>
              </a:extLst>
            </p:cNvPr>
            <p:cNvSpPr/>
            <p:nvPr/>
          </p:nvSpPr>
          <p:spPr>
            <a:xfrm>
              <a:off x="10210512" y="3815808"/>
              <a:ext cx="1477896" cy="64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BBE735E3-C762-1DA9-0054-13DB748AE989}"/>
                </a:ext>
              </a:extLst>
            </p:cNvPr>
            <p:cNvSpPr/>
            <p:nvPr/>
          </p:nvSpPr>
          <p:spPr>
            <a:xfrm>
              <a:off x="10017751" y="3815808"/>
              <a:ext cx="144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186611FD-74CD-AF2E-FB9F-2B054A4CE355}"/>
                </a:ext>
              </a:extLst>
            </p:cNvPr>
            <p:cNvSpPr/>
            <p:nvPr/>
          </p:nvSpPr>
          <p:spPr>
            <a:xfrm>
              <a:off x="9836900" y="3815808"/>
              <a:ext cx="72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21F33960-2378-30A8-3E97-AD1231EAE886}"/>
                </a:ext>
              </a:extLst>
            </p:cNvPr>
            <p:cNvSpPr/>
            <p:nvPr/>
          </p:nvSpPr>
          <p:spPr>
            <a:xfrm>
              <a:off x="9672178" y="3815808"/>
              <a:ext cx="3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4" name="CasellaDiTesto 43">
            <a:extLst>
              <a:ext uri="{FF2B5EF4-FFF2-40B4-BE49-F238E27FC236}">
                <a16:creationId xmlns:a16="http://schemas.microsoft.com/office/drawing/2014/main" id="{CFEE4AFB-ABE2-F429-49A0-4C4794521A9F}"/>
              </a:ext>
            </a:extLst>
          </p:cNvPr>
          <p:cNvSpPr txBox="1"/>
          <p:nvPr/>
        </p:nvSpPr>
        <p:spPr>
          <a:xfrm>
            <a:off x="260080" y="4676017"/>
            <a:ext cx="1418402" cy="646331"/>
          </a:xfrm>
          <a:prstGeom prst="rect">
            <a:avLst/>
          </a:prstGeom>
          <a:noFill/>
        </p:spPr>
        <p:txBody>
          <a:bodyPr wrap="none" rtlCol="0">
            <a:spAutoFit/>
          </a:bodyPr>
          <a:lstStyle/>
          <a:p>
            <a:r>
              <a:rPr lang="it-IT" dirty="0">
                <a:solidFill>
                  <a:schemeClr val="accent1"/>
                </a:solidFill>
              </a:rPr>
              <a:t>Richiesta del </a:t>
            </a:r>
          </a:p>
          <a:p>
            <a:pPr algn="ctr"/>
            <a:r>
              <a:rPr lang="it-IT" dirty="0">
                <a:solidFill>
                  <a:schemeClr val="accent1"/>
                </a:solidFill>
              </a:rPr>
              <a:t>parere</a:t>
            </a:r>
          </a:p>
        </p:txBody>
      </p:sp>
      <p:sp>
        <p:nvSpPr>
          <p:cNvPr id="45" name="CasellaDiTesto 44">
            <a:extLst>
              <a:ext uri="{FF2B5EF4-FFF2-40B4-BE49-F238E27FC236}">
                <a16:creationId xmlns:a16="http://schemas.microsoft.com/office/drawing/2014/main" id="{BCE9BF6D-6F98-665F-3ADF-0F68FD71131A}"/>
              </a:ext>
            </a:extLst>
          </p:cNvPr>
          <p:cNvSpPr txBox="1"/>
          <p:nvPr/>
        </p:nvSpPr>
        <p:spPr>
          <a:xfrm>
            <a:off x="3571210" y="4691597"/>
            <a:ext cx="1519198" cy="646331"/>
          </a:xfrm>
          <a:prstGeom prst="rect">
            <a:avLst/>
          </a:prstGeom>
          <a:noFill/>
        </p:spPr>
        <p:txBody>
          <a:bodyPr wrap="none" rtlCol="0">
            <a:spAutoFit/>
          </a:bodyPr>
          <a:lstStyle/>
          <a:p>
            <a:pPr algn="ctr"/>
            <a:r>
              <a:rPr lang="it-IT" dirty="0">
                <a:solidFill>
                  <a:srgbClr val="C00000"/>
                </a:solidFill>
              </a:rPr>
              <a:t>Sospensione </a:t>
            </a:r>
          </a:p>
          <a:p>
            <a:pPr algn="ctr"/>
            <a:r>
              <a:rPr lang="it-IT" dirty="0">
                <a:solidFill>
                  <a:srgbClr val="C00000"/>
                </a:solidFill>
              </a:rPr>
              <a:t>dell’istruttoria</a:t>
            </a:r>
          </a:p>
        </p:txBody>
      </p:sp>
      <p:grpSp>
        <p:nvGrpSpPr>
          <p:cNvPr id="65" name="Gruppo 64">
            <a:extLst>
              <a:ext uri="{FF2B5EF4-FFF2-40B4-BE49-F238E27FC236}">
                <a16:creationId xmlns:a16="http://schemas.microsoft.com/office/drawing/2014/main" id="{0424B9BD-AB5A-6559-B4AA-9019DAFA5172}"/>
              </a:ext>
            </a:extLst>
          </p:cNvPr>
          <p:cNvGrpSpPr/>
          <p:nvPr/>
        </p:nvGrpSpPr>
        <p:grpSpPr>
          <a:xfrm>
            <a:off x="7248534" y="3004698"/>
            <a:ext cx="2136766" cy="518189"/>
            <a:chOff x="7248534" y="3004698"/>
            <a:chExt cx="2136766" cy="518189"/>
          </a:xfrm>
        </p:grpSpPr>
        <p:cxnSp>
          <p:nvCxnSpPr>
            <p:cNvPr id="66" name="Connettore 2 65">
              <a:extLst>
                <a:ext uri="{FF2B5EF4-FFF2-40B4-BE49-F238E27FC236}">
                  <a16:creationId xmlns:a16="http://schemas.microsoft.com/office/drawing/2014/main" id="{4FAFE50D-8A9D-A60A-4EE8-9C7BE698429E}"/>
                </a:ext>
              </a:extLst>
            </p:cNvPr>
            <p:cNvCxnSpPr>
              <a:cxnSpLocks/>
            </p:cNvCxnSpPr>
            <p:nvPr/>
          </p:nvCxnSpPr>
          <p:spPr>
            <a:xfrm>
              <a:off x="7248534" y="3241977"/>
              <a:ext cx="2136766"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DA76E8D0-80EF-C110-FA78-A420BA500AE5}"/>
                </a:ext>
              </a:extLst>
            </p:cNvPr>
            <p:cNvSpPr/>
            <p:nvPr/>
          </p:nvSpPr>
          <p:spPr>
            <a:xfrm>
              <a:off x="7761760" y="3004698"/>
              <a:ext cx="1150716" cy="51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asellaDiTesto 66">
              <a:extLst>
                <a:ext uri="{FF2B5EF4-FFF2-40B4-BE49-F238E27FC236}">
                  <a16:creationId xmlns:a16="http://schemas.microsoft.com/office/drawing/2014/main" id="{806F8245-8B11-090E-E840-AFB1A22E9014}"/>
                </a:ext>
              </a:extLst>
            </p:cNvPr>
            <p:cNvSpPr txBox="1"/>
            <p:nvPr/>
          </p:nvSpPr>
          <p:spPr>
            <a:xfrm>
              <a:off x="8000145" y="3025736"/>
              <a:ext cx="691728" cy="369332"/>
            </a:xfrm>
            <a:prstGeom prst="rect">
              <a:avLst/>
            </a:prstGeom>
            <a:noFill/>
          </p:spPr>
          <p:txBody>
            <a:bodyPr wrap="none" rtlCol="0">
              <a:spAutoFit/>
            </a:bodyPr>
            <a:lstStyle/>
            <a:p>
              <a:r>
                <a:rPr lang="it-IT" dirty="0">
                  <a:solidFill>
                    <a:srgbClr val="C00000"/>
                  </a:solidFill>
                </a:rPr>
                <a:t>15 gg</a:t>
              </a:r>
            </a:p>
          </p:txBody>
        </p:sp>
        <p:cxnSp>
          <p:nvCxnSpPr>
            <p:cNvPr id="72" name="Connettore 1 71">
              <a:extLst>
                <a:ext uri="{FF2B5EF4-FFF2-40B4-BE49-F238E27FC236}">
                  <a16:creationId xmlns:a16="http://schemas.microsoft.com/office/drawing/2014/main" id="{55585DF0-6B54-EFBC-8591-5AB6CCAF07DD}"/>
                </a:ext>
              </a:extLst>
            </p:cNvPr>
            <p:cNvCxnSpPr>
              <a:cxnSpLocks/>
            </p:cNvCxnSpPr>
            <p:nvPr/>
          </p:nvCxnSpPr>
          <p:spPr>
            <a:xfrm>
              <a:off x="7248534" y="3094842"/>
              <a:ext cx="0" cy="2942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Connettore 1 72">
              <a:extLst>
                <a:ext uri="{FF2B5EF4-FFF2-40B4-BE49-F238E27FC236}">
                  <a16:creationId xmlns:a16="http://schemas.microsoft.com/office/drawing/2014/main" id="{3719602C-7AA8-522E-767D-7B932E1FCE54}"/>
                </a:ext>
              </a:extLst>
            </p:cNvPr>
            <p:cNvCxnSpPr>
              <a:cxnSpLocks/>
            </p:cNvCxnSpPr>
            <p:nvPr/>
          </p:nvCxnSpPr>
          <p:spPr>
            <a:xfrm>
              <a:off x="9385300" y="3069217"/>
              <a:ext cx="0" cy="3236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CasellaDiTesto 1">
            <a:extLst>
              <a:ext uri="{FF2B5EF4-FFF2-40B4-BE49-F238E27FC236}">
                <a16:creationId xmlns:a16="http://schemas.microsoft.com/office/drawing/2014/main" id="{11F0BACA-B46A-6263-8D51-6D649DB7E56E}"/>
              </a:ext>
            </a:extLst>
          </p:cNvPr>
          <p:cNvSpPr txBox="1"/>
          <p:nvPr/>
        </p:nvSpPr>
        <p:spPr>
          <a:xfrm>
            <a:off x="1193097" y="2936989"/>
            <a:ext cx="2590709" cy="646331"/>
          </a:xfrm>
          <a:prstGeom prst="rect">
            <a:avLst/>
          </a:prstGeom>
          <a:noFill/>
        </p:spPr>
        <p:txBody>
          <a:bodyPr wrap="none" rtlCol="0">
            <a:spAutoFit/>
          </a:bodyPr>
          <a:lstStyle/>
          <a:p>
            <a:pPr algn="ctr"/>
            <a:r>
              <a:rPr lang="it-IT" dirty="0">
                <a:solidFill>
                  <a:schemeClr val="accent1"/>
                </a:solidFill>
              </a:rPr>
              <a:t>Documentazione carente </a:t>
            </a:r>
          </a:p>
          <a:p>
            <a:pPr algn="ctr"/>
            <a:r>
              <a:rPr lang="it-IT" dirty="0">
                <a:solidFill>
                  <a:schemeClr val="accent1"/>
                </a:solidFill>
              </a:rPr>
              <a:t>o incompleta</a:t>
            </a:r>
          </a:p>
        </p:txBody>
      </p:sp>
      <p:grpSp>
        <p:nvGrpSpPr>
          <p:cNvPr id="3" name="Gruppo 2">
            <a:extLst>
              <a:ext uri="{FF2B5EF4-FFF2-40B4-BE49-F238E27FC236}">
                <a16:creationId xmlns:a16="http://schemas.microsoft.com/office/drawing/2014/main" id="{0B648458-3B7A-EB84-08D9-699AD531088A}"/>
              </a:ext>
            </a:extLst>
          </p:cNvPr>
          <p:cNvGrpSpPr/>
          <p:nvPr/>
        </p:nvGrpSpPr>
        <p:grpSpPr>
          <a:xfrm>
            <a:off x="3847310" y="1501640"/>
            <a:ext cx="1080000" cy="1080000"/>
            <a:chOff x="462787" y="1269000"/>
            <a:chExt cx="1080000" cy="1080000"/>
          </a:xfrm>
        </p:grpSpPr>
        <p:pic>
          <p:nvPicPr>
            <p:cNvPr id="4" name="Elemento grafico 3" descr="Semaforo contorno">
              <a:extLst>
                <a:ext uri="{FF2B5EF4-FFF2-40B4-BE49-F238E27FC236}">
                  <a16:creationId xmlns:a16="http://schemas.microsoft.com/office/drawing/2014/main" id="{05665DBA-EFAC-8C63-0FA1-09AB64D69C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787" y="1269000"/>
              <a:ext cx="1080000" cy="1080000"/>
            </a:xfrm>
            <a:prstGeom prst="rect">
              <a:avLst/>
            </a:prstGeom>
          </p:spPr>
        </p:pic>
        <p:sp>
          <p:nvSpPr>
            <p:cNvPr id="6" name="Ovale 5">
              <a:extLst>
                <a:ext uri="{FF2B5EF4-FFF2-40B4-BE49-F238E27FC236}">
                  <a16:creationId xmlns:a16="http://schemas.microsoft.com/office/drawing/2014/main" id="{DD767DE9-E4EF-0B90-07ED-BF5C0742B34D}"/>
                </a:ext>
              </a:extLst>
            </p:cNvPr>
            <p:cNvSpPr/>
            <p:nvPr/>
          </p:nvSpPr>
          <p:spPr>
            <a:xfrm>
              <a:off x="912787" y="1475836"/>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a:extLst>
              <a:ext uri="{FF2B5EF4-FFF2-40B4-BE49-F238E27FC236}">
                <a16:creationId xmlns:a16="http://schemas.microsoft.com/office/drawing/2014/main" id="{6AEE5755-C929-310A-B757-781E5257D25F}"/>
              </a:ext>
            </a:extLst>
          </p:cNvPr>
          <p:cNvGrpSpPr/>
          <p:nvPr/>
        </p:nvGrpSpPr>
        <p:grpSpPr>
          <a:xfrm>
            <a:off x="7825260" y="3917249"/>
            <a:ext cx="1165916" cy="648000"/>
            <a:chOff x="5137725" y="3876404"/>
            <a:chExt cx="1634644" cy="648000"/>
          </a:xfrm>
        </p:grpSpPr>
        <p:sp>
          <p:nvSpPr>
            <p:cNvPr id="9" name="Pentagono 8">
              <a:extLst>
                <a:ext uri="{FF2B5EF4-FFF2-40B4-BE49-F238E27FC236}">
                  <a16:creationId xmlns:a16="http://schemas.microsoft.com/office/drawing/2014/main" id="{2C509F58-57AD-F6D8-4B38-15DB94631D75}"/>
                </a:ext>
              </a:extLst>
            </p:cNvPr>
            <p:cNvSpPr/>
            <p:nvPr/>
          </p:nvSpPr>
          <p:spPr>
            <a:xfrm>
              <a:off x="5980864" y="3876404"/>
              <a:ext cx="791505" cy="6480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0" name="Gruppo 9">
              <a:extLst>
                <a:ext uri="{FF2B5EF4-FFF2-40B4-BE49-F238E27FC236}">
                  <a16:creationId xmlns:a16="http://schemas.microsoft.com/office/drawing/2014/main" id="{D66D91A6-D23D-5B86-AB85-66AF248D2B45}"/>
                </a:ext>
              </a:extLst>
            </p:cNvPr>
            <p:cNvGrpSpPr/>
            <p:nvPr/>
          </p:nvGrpSpPr>
          <p:grpSpPr>
            <a:xfrm>
              <a:off x="5137725" y="3876404"/>
              <a:ext cx="791201" cy="648000"/>
              <a:chOff x="4719306" y="2998765"/>
              <a:chExt cx="791201" cy="648000"/>
            </a:xfrm>
          </p:grpSpPr>
          <p:sp>
            <p:nvSpPr>
              <p:cNvPr id="11" name="Rettangolo 10">
                <a:extLst>
                  <a:ext uri="{FF2B5EF4-FFF2-40B4-BE49-F238E27FC236}">
                    <a16:creationId xmlns:a16="http://schemas.microsoft.com/office/drawing/2014/main" id="{BA9697E2-6EE9-D6D9-49F7-E0EEA53A6906}"/>
                  </a:ext>
                </a:extLst>
              </p:cNvPr>
              <p:cNvSpPr/>
              <p:nvPr/>
            </p:nvSpPr>
            <p:spPr>
              <a:xfrm>
                <a:off x="5294507" y="2998765"/>
                <a:ext cx="21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929DC10-8860-6925-37AD-D6E0D1397A66}"/>
                  </a:ext>
                </a:extLst>
              </p:cNvPr>
              <p:cNvSpPr/>
              <p:nvPr/>
            </p:nvSpPr>
            <p:spPr>
              <a:xfrm>
                <a:off x="5064879" y="2998765"/>
                <a:ext cx="144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DA20140-5579-D8F5-F2C0-6E7EFF3ED50E}"/>
                  </a:ext>
                </a:extLst>
              </p:cNvPr>
              <p:cNvSpPr/>
              <p:nvPr/>
            </p:nvSpPr>
            <p:spPr>
              <a:xfrm>
                <a:off x="4884028" y="2998765"/>
                <a:ext cx="72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5BB966-01CC-6E62-7217-2EBF87151CBB}"/>
                  </a:ext>
                </a:extLst>
              </p:cNvPr>
              <p:cNvSpPr/>
              <p:nvPr/>
            </p:nvSpPr>
            <p:spPr>
              <a:xfrm>
                <a:off x="4719306" y="2998765"/>
                <a:ext cx="3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CasellaDiTesto 14">
            <a:extLst>
              <a:ext uri="{FF2B5EF4-FFF2-40B4-BE49-F238E27FC236}">
                <a16:creationId xmlns:a16="http://schemas.microsoft.com/office/drawing/2014/main" id="{CF7677FC-F0A0-F8A8-A25B-51A75DE5412B}"/>
              </a:ext>
            </a:extLst>
          </p:cNvPr>
          <p:cNvSpPr txBox="1"/>
          <p:nvPr/>
        </p:nvSpPr>
        <p:spPr>
          <a:xfrm>
            <a:off x="4982409" y="3051289"/>
            <a:ext cx="1275798" cy="369332"/>
          </a:xfrm>
          <a:prstGeom prst="rect">
            <a:avLst/>
          </a:prstGeom>
          <a:noFill/>
        </p:spPr>
        <p:txBody>
          <a:bodyPr wrap="none" rtlCol="0">
            <a:spAutoFit/>
          </a:bodyPr>
          <a:lstStyle/>
          <a:p>
            <a:pPr algn="ctr"/>
            <a:r>
              <a:rPr lang="it-IT" dirty="0">
                <a:solidFill>
                  <a:schemeClr val="accent1"/>
                </a:solidFill>
              </a:rPr>
              <a:t>Chiarimenti</a:t>
            </a:r>
          </a:p>
        </p:txBody>
      </p:sp>
      <p:grpSp>
        <p:nvGrpSpPr>
          <p:cNvPr id="16" name="Gruppo 15">
            <a:extLst>
              <a:ext uri="{FF2B5EF4-FFF2-40B4-BE49-F238E27FC236}">
                <a16:creationId xmlns:a16="http://schemas.microsoft.com/office/drawing/2014/main" id="{5FA1F4D7-25C5-21C0-ED58-ED3979C22628}"/>
              </a:ext>
            </a:extLst>
          </p:cNvPr>
          <p:cNvGrpSpPr/>
          <p:nvPr/>
        </p:nvGrpSpPr>
        <p:grpSpPr>
          <a:xfrm>
            <a:off x="6724692" y="1501640"/>
            <a:ext cx="1080000" cy="1080000"/>
            <a:chOff x="10812133" y="3276600"/>
            <a:chExt cx="1080000" cy="1080000"/>
          </a:xfrm>
        </p:grpSpPr>
        <p:pic>
          <p:nvPicPr>
            <p:cNvPr id="17" name="Elemento grafico 16" descr="Semaforo contorno">
              <a:extLst>
                <a:ext uri="{FF2B5EF4-FFF2-40B4-BE49-F238E27FC236}">
                  <a16:creationId xmlns:a16="http://schemas.microsoft.com/office/drawing/2014/main" id="{39EB0A68-0B66-ADE0-6282-CBA95EFB80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2133" y="3276600"/>
              <a:ext cx="1080000" cy="1080000"/>
            </a:xfrm>
            <a:prstGeom prst="rect">
              <a:avLst/>
            </a:prstGeom>
          </p:spPr>
        </p:pic>
        <p:sp>
          <p:nvSpPr>
            <p:cNvPr id="19" name="Ovale 18">
              <a:extLst>
                <a:ext uri="{FF2B5EF4-FFF2-40B4-BE49-F238E27FC236}">
                  <a16:creationId xmlns:a16="http://schemas.microsoft.com/office/drawing/2014/main" id="{24779C70-978D-BACA-4085-728FC177184C}"/>
                </a:ext>
              </a:extLst>
            </p:cNvPr>
            <p:cNvSpPr/>
            <p:nvPr/>
          </p:nvSpPr>
          <p:spPr>
            <a:xfrm>
              <a:off x="11248278" y="3968353"/>
              <a:ext cx="180000" cy="18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4" name="Ovale 33">
            <a:extLst>
              <a:ext uri="{FF2B5EF4-FFF2-40B4-BE49-F238E27FC236}">
                <a16:creationId xmlns:a16="http://schemas.microsoft.com/office/drawing/2014/main" id="{0134A160-F510-4888-4C11-EDA022E01629}"/>
              </a:ext>
            </a:extLst>
          </p:cNvPr>
          <p:cNvSpPr/>
          <p:nvPr/>
        </p:nvSpPr>
        <p:spPr>
          <a:xfrm>
            <a:off x="7042103" y="3914675"/>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9F479BD9-C350-480E-8D8E-3377443D5843}"/>
              </a:ext>
            </a:extLst>
          </p:cNvPr>
          <p:cNvSpPr/>
          <p:nvPr/>
        </p:nvSpPr>
        <p:spPr>
          <a:xfrm>
            <a:off x="9091417" y="3914675"/>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a:extLst>
              <a:ext uri="{FF2B5EF4-FFF2-40B4-BE49-F238E27FC236}">
                <a16:creationId xmlns:a16="http://schemas.microsoft.com/office/drawing/2014/main" id="{306E4E72-5823-7D93-7E70-61C5C74ED551}"/>
              </a:ext>
            </a:extLst>
          </p:cNvPr>
          <p:cNvSpPr txBox="1"/>
          <p:nvPr/>
        </p:nvSpPr>
        <p:spPr>
          <a:xfrm>
            <a:off x="6621745" y="4669426"/>
            <a:ext cx="1519198" cy="646331"/>
          </a:xfrm>
          <a:prstGeom prst="rect">
            <a:avLst/>
          </a:prstGeom>
          <a:noFill/>
        </p:spPr>
        <p:txBody>
          <a:bodyPr wrap="none" rtlCol="0">
            <a:spAutoFit/>
          </a:bodyPr>
          <a:lstStyle/>
          <a:p>
            <a:pPr algn="ctr"/>
            <a:r>
              <a:rPr lang="it-IT" dirty="0">
                <a:solidFill>
                  <a:srgbClr val="C00000"/>
                </a:solidFill>
              </a:rPr>
              <a:t>Riavvio </a:t>
            </a:r>
          </a:p>
          <a:p>
            <a:pPr algn="ctr"/>
            <a:r>
              <a:rPr lang="it-IT" dirty="0">
                <a:solidFill>
                  <a:srgbClr val="C00000"/>
                </a:solidFill>
              </a:rPr>
              <a:t>dell’istruttoria</a:t>
            </a:r>
          </a:p>
        </p:txBody>
      </p:sp>
      <p:sp>
        <p:nvSpPr>
          <p:cNvPr id="40" name="CasellaDiTesto 39">
            <a:extLst>
              <a:ext uri="{FF2B5EF4-FFF2-40B4-BE49-F238E27FC236}">
                <a16:creationId xmlns:a16="http://schemas.microsoft.com/office/drawing/2014/main" id="{964420CF-8C34-63D5-D6BB-0A8FEC0A7F8F}"/>
              </a:ext>
            </a:extLst>
          </p:cNvPr>
          <p:cNvSpPr txBox="1"/>
          <p:nvPr/>
        </p:nvSpPr>
        <p:spPr>
          <a:xfrm>
            <a:off x="8718132" y="4648586"/>
            <a:ext cx="1521570" cy="646331"/>
          </a:xfrm>
          <a:prstGeom prst="rect">
            <a:avLst/>
          </a:prstGeom>
          <a:noFill/>
        </p:spPr>
        <p:txBody>
          <a:bodyPr wrap="none" rtlCol="0">
            <a:spAutoFit/>
          </a:bodyPr>
          <a:lstStyle/>
          <a:p>
            <a:r>
              <a:rPr lang="it-IT" dirty="0">
                <a:solidFill>
                  <a:srgbClr val="C00000"/>
                </a:solidFill>
              </a:rPr>
              <a:t>Emissione del </a:t>
            </a:r>
          </a:p>
          <a:p>
            <a:pPr algn="ctr"/>
            <a:r>
              <a:rPr lang="it-IT" dirty="0">
                <a:solidFill>
                  <a:srgbClr val="C00000"/>
                </a:solidFill>
              </a:rPr>
              <a:t>parere</a:t>
            </a:r>
          </a:p>
        </p:txBody>
      </p:sp>
      <p:sp>
        <p:nvSpPr>
          <p:cNvPr id="8" name="CasellaDiTesto 7">
            <a:extLst>
              <a:ext uri="{FF2B5EF4-FFF2-40B4-BE49-F238E27FC236}">
                <a16:creationId xmlns:a16="http://schemas.microsoft.com/office/drawing/2014/main" id="{AAF5A37D-D326-B42D-399B-C7C81BA65BE5}"/>
              </a:ext>
            </a:extLst>
          </p:cNvPr>
          <p:cNvSpPr txBox="1"/>
          <p:nvPr/>
        </p:nvSpPr>
        <p:spPr>
          <a:xfrm>
            <a:off x="462787" y="5609477"/>
            <a:ext cx="11626388" cy="430887"/>
          </a:xfrm>
          <a:prstGeom prst="rect">
            <a:avLst/>
          </a:prstGeom>
          <a:noFill/>
        </p:spPr>
        <p:txBody>
          <a:bodyPr wrap="none" rtlCol="0">
            <a:spAutoFit/>
          </a:bodyPr>
          <a:lstStyle/>
          <a:p>
            <a:r>
              <a:rPr lang="it-IT" sz="2200" dirty="0">
                <a:solidFill>
                  <a:srgbClr val="0070C0"/>
                </a:solidFill>
              </a:rPr>
              <a:t>Nel caso di documentazione carente o incompleta, l’istruttoria viene sospesa in attesa di chiarimenti</a:t>
            </a:r>
          </a:p>
        </p:txBody>
      </p:sp>
    </p:spTree>
    <p:extLst>
      <p:ext uri="{BB962C8B-B14F-4D97-AF65-F5344CB8AC3E}">
        <p14:creationId xmlns:p14="http://schemas.microsoft.com/office/powerpoint/2010/main" val="755843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Casi di sospensione dell’istruttoria: nuova documentazione</a:t>
            </a:r>
          </a:p>
        </p:txBody>
      </p:sp>
      <p:sp>
        <p:nvSpPr>
          <p:cNvPr id="24" name="Ovale 23">
            <a:extLst>
              <a:ext uri="{FF2B5EF4-FFF2-40B4-BE49-F238E27FC236}">
                <a16:creationId xmlns:a16="http://schemas.microsoft.com/office/drawing/2014/main" id="{4AF75A7D-B59F-1FEE-3E26-C37FE3590E06}"/>
              </a:ext>
            </a:extLst>
          </p:cNvPr>
          <p:cNvSpPr/>
          <p:nvPr/>
        </p:nvSpPr>
        <p:spPr>
          <a:xfrm>
            <a:off x="545097" y="3959890"/>
            <a:ext cx="648000" cy="648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2" name="Gruppo 41">
            <a:extLst>
              <a:ext uri="{FF2B5EF4-FFF2-40B4-BE49-F238E27FC236}">
                <a16:creationId xmlns:a16="http://schemas.microsoft.com/office/drawing/2014/main" id="{36EA850B-619B-5643-DCF8-9D1F50D82B43}"/>
              </a:ext>
            </a:extLst>
          </p:cNvPr>
          <p:cNvGrpSpPr/>
          <p:nvPr/>
        </p:nvGrpSpPr>
        <p:grpSpPr>
          <a:xfrm>
            <a:off x="1399545" y="3934911"/>
            <a:ext cx="2492766" cy="648000"/>
            <a:chOff x="5137725" y="3876404"/>
            <a:chExt cx="3494921" cy="648000"/>
          </a:xfrm>
        </p:grpSpPr>
        <p:sp>
          <p:nvSpPr>
            <p:cNvPr id="25" name="Pentagono 24">
              <a:extLst>
                <a:ext uri="{FF2B5EF4-FFF2-40B4-BE49-F238E27FC236}">
                  <a16:creationId xmlns:a16="http://schemas.microsoft.com/office/drawing/2014/main" id="{C003457B-522B-8245-5F24-BA80ABC21DB0}"/>
                </a:ext>
              </a:extLst>
            </p:cNvPr>
            <p:cNvSpPr/>
            <p:nvPr/>
          </p:nvSpPr>
          <p:spPr>
            <a:xfrm>
              <a:off x="5980864" y="3876404"/>
              <a:ext cx="2651782" cy="6480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6" name="Gruppo 25">
              <a:extLst>
                <a:ext uri="{FF2B5EF4-FFF2-40B4-BE49-F238E27FC236}">
                  <a16:creationId xmlns:a16="http://schemas.microsoft.com/office/drawing/2014/main" id="{92FDAD81-13A9-3705-18E3-773EE11A5614}"/>
                </a:ext>
              </a:extLst>
            </p:cNvPr>
            <p:cNvGrpSpPr/>
            <p:nvPr/>
          </p:nvGrpSpPr>
          <p:grpSpPr>
            <a:xfrm>
              <a:off x="5137725" y="3876404"/>
              <a:ext cx="791201" cy="648000"/>
              <a:chOff x="4719306" y="2998765"/>
              <a:chExt cx="791201" cy="648000"/>
            </a:xfrm>
          </p:grpSpPr>
          <p:sp>
            <p:nvSpPr>
              <p:cNvPr id="27" name="Rettangolo 26">
                <a:extLst>
                  <a:ext uri="{FF2B5EF4-FFF2-40B4-BE49-F238E27FC236}">
                    <a16:creationId xmlns:a16="http://schemas.microsoft.com/office/drawing/2014/main" id="{32EF407A-6E26-4981-4855-074EFE19BF8F}"/>
                  </a:ext>
                </a:extLst>
              </p:cNvPr>
              <p:cNvSpPr/>
              <p:nvPr/>
            </p:nvSpPr>
            <p:spPr>
              <a:xfrm>
                <a:off x="5294507" y="2998765"/>
                <a:ext cx="21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791BA2F6-DF4A-37E5-88A2-3A177F2630B1}"/>
                  </a:ext>
                </a:extLst>
              </p:cNvPr>
              <p:cNvSpPr/>
              <p:nvPr/>
            </p:nvSpPr>
            <p:spPr>
              <a:xfrm>
                <a:off x="5064879" y="2998765"/>
                <a:ext cx="144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58A697AF-86DB-790A-23DD-071EDA12A3AC}"/>
                  </a:ext>
                </a:extLst>
              </p:cNvPr>
              <p:cNvSpPr/>
              <p:nvPr/>
            </p:nvSpPr>
            <p:spPr>
              <a:xfrm>
                <a:off x="4884028" y="2998765"/>
                <a:ext cx="72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CBD147BE-8842-96A2-8449-44585C009F7A}"/>
                  </a:ext>
                </a:extLst>
              </p:cNvPr>
              <p:cNvSpPr/>
              <p:nvPr/>
            </p:nvSpPr>
            <p:spPr>
              <a:xfrm>
                <a:off x="4719306" y="2998765"/>
                <a:ext cx="3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1" name="Ovale 30">
            <a:extLst>
              <a:ext uri="{FF2B5EF4-FFF2-40B4-BE49-F238E27FC236}">
                <a16:creationId xmlns:a16="http://schemas.microsoft.com/office/drawing/2014/main" id="{EA8E0247-692E-E870-1C9B-EDA8981B7595}"/>
              </a:ext>
            </a:extLst>
          </p:cNvPr>
          <p:cNvSpPr/>
          <p:nvPr/>
        </p:nvSpPr>
        <p:spPr>
          <a:xfrm>
            <a:off x="4063310" y="3934911"/>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3" name="Gruppo 42">
            <a:extLst>
              <a:ext uri="{FF2B5EF4-FFF2-40B4-BE49-F238E27FC236}">
                <a16:creationId xmlns:a16="http://schemas.microsoft.com/office/drawing/2014/main" id="{01E73C12-2B76-5FAF-313E-9A5DA6B3B92D}"/>
              </a:ext>
            </a:extLst>
          </p:cNvPr>
          <p:cNvGrpSpPr/>
          <p:nvPr/>
        </p:nvGrpSpPr>
        <p:grpSpPr>
          <a:xfrm>
            <a:off x="4817687" y="3914675"/>
            <a:ext cx="2016230" cy="648000"/>
            <a:chOff x="9672178" y="3815808"/>
            <a:chExt cx="2016230" cy="648000"/>
          </a:xfrm>
        </p:grpSpPr>
        <p:sp>
          <p:nvSpPr>
            <p:cNvPr id="33" name="Pentagono 32">
              <a:extLst>
                <a:ext uri="{FF2B5EF4-FFF2-40B4-BE49-F238E27FC236}">
                  <a16:creationId xmlns:a16="http://schemas.microsoft.com/office/drawing/2014/main" id="{47A6C02E-8B2C-CFBE-0A44-A52B6D222117}"/>
                </a:ext>
              </a:extLst>
            </p:cNvPr>
            <p:cNvSpPr/>
            <p:nvPr/>
          </p:nvSpPr>
          <p:spPr>
            <a:xfrm>
              <a:off x="10210512" y="3815808"/>
              <a:ext cx="1477896" cy="64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BBE735E3-C762-1DA9-0054-13DB748AE989}"/>
                </a:ext>
              </a:extLst>
            </p:cNvPr>
            <p:cNvSpPr/>
            <p:nvPr/>
          </p:nvSpPr>
          <p:spPr>
            <a:xfrm>
              <a:off x="10017751" y="3815808"/>
              <a:ext cx="144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186611FD-74CD-AF2E-FB9F-2B054A4CE355}"/>
                </a:ext>
              </a:extLst>
            </p:cNvPr>
            <p:cNvSpPr/>
            <p:nvPr/>
          </p:nvSpPr>
          <p:spPr>
            <a:xfrm>
              <a:off x="9836900" y="3815808"/>
              <a:ext cx="72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21F33960-2378-30A8-3E97-AD1231EAE886}"/>
                </a:ext>
              </a:extLst>
            </p:cNvPr>
            <p:cNvSpPr/>
            <p:nvPr/>
          </p:nvSpPr>
          <p:spPr>
            <a:xfrm>
              <a:off x="9672178" y="3815808"/>
              <a:ext cx="3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4" name="CasellaDiTesto 43">
            <a:extLst>
              <a:ext uri="{FF2B5EF4-FFF2-40B4-BE49-F238E27FC236}">
                <a16:creationId xmlns:a16="http://schemas.microsoft.com/office/drawing/2014/main" id="{CFEE4AFB-ABE2-F429-49A0-4C4794521A9F}"/>
              </a:ext>
            </a:extLst>
          </p:cNvPr>
          <p:cNvSpPr txBox="1"/>
          <p:nvPr/>
        </p:nvSpPr>
        <p:spPr>
          <a:xfrm>
            <a:off x="260080" y="4676017"/>
            <a:ext cx="1418402" cy="646331"/>
          </a:xfrm>
          <a:prstGeom prst="rect">
            <a:avLst/>
          </a:prstGeom>
          <a:noFill/>
        </p:spPr>
        <p:txBody>
          <a:bodyPr wrap="none" rtlCol="0">
            <a:spAutoFit/>
          </a:bodyPr>
          <a:lstStyle/>
          <a:p>
            <a:r>
              <a:rPr lang="it-IT" dirty="0">
                <a:solidFill>
                  <a:schemeClr val="accent1"/>
                </a:solidFill>
              </a:rPr>
              <a:t>Richiesta del </a:t>
            </a:r>
          </a:p>
          <a:p>
            <a:pPr algn="ctr"/>
            <a:r>
              <a:rPr lang="it-IT" dirty="0">
                <a:solidFill>
                  <a:schemeClr val="accent1"/>
                </a:solidFill>
              </a:rPr>
              <a:t>parere</a:t>
            </a:r>
          </a:p>
        </p:txBody>
      </p:sp>
      <p:sp>
        <p:nvSpPr>
          <p:cNvPr id="45" name="CasellaDiTesto 44">
            <a:extLst>
              <a:ext uri="{FF2B5EF4-FFF2-40B4-BE49-F238E27FC236}">
                <a16:creationId xmlns:a16="http://schemas.microsoft.com/office/drawing/2014/main" id="{BCE9BF6D-6F98-665F-3ADF-0F68FD71131A}"/>
              </a:ext>
            </a:extLst>
          </p:cNvPr>
          <p:cNvSpPr txBox="1"/>
          <p:nvPr/>
        </p:nvSpPr>
        <p:spPr>
          <a:xfrm>
            <a:off x="3571210" y="4691597"/>
            <a:ext cx="1519198" cy="646331"/>
          </a:xfrm>
          <a:prstGeom prst="rect">
            <a:avLst/>
          </a:prstGeom>
          <a:noFill/>
        </p:spPr>
        <p:txBody>
          <a:bodyPr wrap="none" rtlCol="0">
            <a:spAutoFit/>
          </a:bodyPr>
          <a:lstStyle/>
          <a:p>
            <a:pPr algn="ctr"/>
            <a:r>
              <a:rPr lang="it-IT" dirty="0">
                <a:solidFill>
                  <a:srgbClr val="C00000"/>
                </a:solidFill>
              </a:rPr>
              <a:t>Sospensione </a:t>
            </a:r>
          </a:p>
          <a:p>
            <a:pPr algn="ctr"/>
            <a:r>
              <a:rPr lang="it-IT" dirty="0">
                <a:solidFill>
                  <a:srgbClr val="C00000"/>
                </a:solidFill>
              </a:rPr>
              <a:t>dell’istruttoria</a:t>
            </a:r>
          </a:p>
        </p:txBody>
      </p:sp>
      <p:grpSp>
        <p:nvGrpSpPr>
          <p:cNvPr id="65" name="Gruppo 64">
            <a:extLst>
              <a:ext uri="{FF2B5EF4-FFF2-40B4-BE49-F238E27FC236}">
                <a16:creationId xmlns:a16="http://schemas.microsoft.com/office/drawing/2014/main" id="{0424B9BD-AB5A-6559-B4AA-9019DAFA5172}"/>
              </a:ext>
            </a:extLst>
          </p:cNvPr>
          <p:cNvGrpSpPr/>
          <p:nvPr/>
        </p:nvGrpSpPr>
        <p:grpSpPr>
          <a:xfrm>
            <a:off x="7248533" y="3004698"/>
            <a:ext cx="3772843" cy="518189"/>
            <a:chOff x="7248534" y="3004698"/>
            <a:chExt cx="2136766" cy="518189"/>
          </a:xfrm>
        </p:grpSpPr>
        <p:cxnSp>
          <p:nvCxnSpPr>
            <p:cNvPr id="66" name="Connettore 2 65">
              <a:extLst>
                <a:ext uri="{FF2B5EF4-FFF2-40B4-BE49-F238E27FC236}">
                  <a16:creationId xmlns:a16="http://schemas.microsoft.com/office/drawing/2014/main" id="{4FAFE50D-8A9D-A60A-4EE8-9C7BE698429E}"/>
                </a:ext>
              </a:extLst>
            </p:cNvPr>
            <p:cNvCxnSpPr>
              <a:cxnSpLocks/>
            </p:cNvCxnSpPr>
            <p:nvPr/>
          </p:nvCxnSpPr>
          <p:spPr>
            <a:xfrm>
              <a:off x="7248534" y="3241977"/>
              <a:ext cx="2136766"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DA76E8D0-80EF-C110-FA78-A420BA500AE5}"/>
                </a:ext>
              </a:extLst>
            </p:cNvPr>
            <p:cNvSpPr/>
            <p:nvPr/>
          </p:nvSpPr>
          <p:spPr>
            <a:xfrm>
              <a:off x="7905315" y="3004698"/>
              <a:ext cx="690048" cy="518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asellaDiTesto 66">
              <a:extLst>
                <a:ext uri="{FF2B5EF4-FFF2-40B4-BE49-F238E27FC236}">
                  <a16:creationId xmlns:a16="http://schemas.microsoft.com/office/drawing/2014/main" id="{806F8245-8B11-090E-E840-AFB1A22E9014}"/>
                </a:ext>
              </a:extLst>
            </p:cNvPr>
            <p:cNvSpPr txBox="1"/>
            <p:nvPr/>
          </p:nvSpPr>
          <p:spPr>
            <a:xfrm>
              <a:off x="8121035" y="3034886"/>
              <a:ext cx="391763" cy="369332"/>
            </a:xfrm>
            <a:prstGeom prst="rect">
              <a:avLst/>
            </a:prstGeom>
            <a:noFill/>
          </p:spPr>
          <p:txBody>
            <a:bodyPr wrap="none" rtlCol="0">
              <a:spAutoFit/>
            </a:bodyPr>
            <a:lstStyle/>
            <a:p>
              <a:r>
                <a:rPr lang="it-IT" dirty="0">
                  <a:solidFill>
                    <a:srgbClr val="C00000"/>
                  </a:solidFill>
                </a:rPr>
                <a:t>45 gg</a:t>
              </a:r>
            </a:p>
          </p:txBody>
        </p:sp>
        <p:cxnSp>
          <p:nvCxnSpPr>
            <p:cNvPr id="72" name="Connettore 1 71">
              <a:extLst>
                <a:ext uri="{FF2B5EF4-FFF2-40B4-BE49-F238E27FC236}">
                  <a16:creationId xmlns:a16="http://schemas.microsoft.com/office/drawing/2014/main" id="{55585DF0-6B54-EFBC-8591-5AB6CCAF07DD}"/>
                </a:ext>
              </a:extLst>
            </p:cNvPr>
            <p:cNvCxnSpPr>
              <a:cxnSpLocks/>
            </p:cNvCxnSpPr>
            <p:nvPr/>
          </p:nvCxnSpPr>
          <p:spPr>
            <a:xfrm>
              <a:off x="7248534" y="3094842"/>
              <a:ext cx="0" cy="2942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Connettore 1 72">
              <a:extLst>
                <a:ext uri="{FF2B5EF4-FFF2-40B4-BE49-F238E27FC236}">
                  <a16:creationId xmlns:a16="http://schemas.microsoft.com/office/drawing/2014/main" id="{3719602C-7AA8-522E-767D-7B932E1FCE54}"/>
                </a:ext>
              </a:extLst>
            </p:cNvPr>
            <p:cNvCxnSpPr>
              <a:cxnSpLocks/>
            </p:cNvCxnSpPr>
            <p:nvPr/>
          </p:nvCxnSpPr>
          <p:spPr>
            <a:xfrm>
              <a:off x="9385300" y="3069217"/>
              <a:ext cx="0" cy="3236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CasellaDiTesto 1">
            <a:extLst>
              <a:ext uri="{FF2B5EF4-FFF2-40B4-BE49-F238E27FC236}">
                <a16:creationId xmlns:a16="http://schemas.microsoft.com/office/drawing/2014/main" id="{11F0BACA-B46A-6263-8D51-6D649DB7E56E}"/>
              </a:ext>
            </a:extLst>
          </p:cNvPr>
          <p:cNvSpPr txBox="1"/>
          <p:nvPr/>
        </p:nvSpPr>
        <p:spPr>
          <a:xfrm>
            <a:off x="1193097" y="2936989"/>
            <a:ext cx="2590709" cy="646331"/>
          </a:xfrm>
          <a:prstGeom prst="rect">
            <a:avLst/>
          </a:prstGeom>
          <a:noFill/>
        </p:spPr>
        <p:txBody>
          <a:bodyPr wrap="none" rtlCol="0">
            <a:spAutoFit/>
          </a:bodyPr>
          <a:lstStyle/>
          <a:p>
            <a:pPr algn="ctr"/>
            <a:r>
              <a:rPr lang="it-IT" dirty="0">
                <a:solidFill>
                  <a:schemeClr val="accent1"/>
                </a:solidFill>
              </a:rPr>
              <a:t>Documentazione carente </a:t>
            </a:r>
          </a:p>
          <a:p>
            <a:pPr algn="ctr"/>
            <a:r>
              <a:rPr lang="it-IT" dirty="0">
                <a:solidFill>
                  <a:schemeClr val="accent1"/>
                </a:solidFill>
              </a:rPr>
              <a:t>o incompleta</a:t>
            </a:r>
          </a:p>
        </p:txBody>
      </p:sp>
      <p:grpSp>
        <p:nvGrpSpPr>
          <p:cNvPr id="3" name="Gruppo 2">
            <a:extLst>
              <a:ext uri="{FF2B5EF4-FFF2-40B4-BE49-F238E27FC236}">
                <a16:creationId xmlns:a16="http://schemas.microsoft.com/office/drawing/2014/main" id="{0B648458-3B7A-EB84-08D9-699AD531088A}"/>
              </a:ext>
            </a:extLst>
          </p:cNvPr>
          <p:cNvGrpSpPr/>
          <p:nvPr/>
        </p:nvGrpSpPr>
        <p:grpSpPr>
          <a:xfrm>
            <a:off x="3847310" y="1501640"/>
            <a:ext cx="1080000" cy="1080000"/>
            <a:chOff x="462787" y="1269000"/>
            <a:chExt cx="1080000" cy="1080000"/>
          </a:xfrm>
        </p:grpSpPr>
        <p:pic>
          <p:nvPicPr>
            <p:cNvPr id="4" name="Elemento grafico 3" descr="Semaforo contorno">
              <a:extLst>
                <a:ext uri="{FF2B5EF4-FFF2-40B4-BE49-F238E27FC236}">
                  <a16:creationId xmlns:a16="http://schemas.microsoft.com/office/drawing/2014/main" id="{05665DBA-EFAC-8C63-0FA1-09AB64D69C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787" y="1269000"/>
              <a:ext cx="1080000" cy="1080000"/>
            </a:xfrm>
            <a:prstGeom prst="rect">
              <a:avLst/>
            </a:prstGeom>
          </p:spPr>
        </p:pic>
        <p:sp>
          <p:nvSpPr>
            <p:cNvPr id="6" name="Ovale 5">
              <a:extLst>
                <a:ext uri="{FF2B5EF4-FFF2-40B4-BE49-F238E27FC236}">
                  <a16:creationId xmlns:a16="http://schemas.microsoft.com/office/drawing/2014/main" id="{DD767DE9-E4EF-0B90-07ED-BF5C0742B34D}"/>
                </a:ext>
              </a:extLst>
            </p:cNvPr>
            <p:cNvSpPr/>
            <p:nvPr/>
          </p:nvSpPr>
          <p:spPr>
            <a:xfrm>
              <a:off x="912787" y="1475836"/>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a:extLst>
              <a:ext uri="{FF2B5EF4-FFF2-40B4-BE49-F238E27FC236}">
                <a16:creationId xmlns:a16="http://schemas.microsoft.com/office/drawing/2014/main" id="{6AEE5755-C929-310A-B757-781E5257D25F}"/>
              </a:ext>
            </a:extLst>
          </p:cNvPr>
          <p:cNvGrpSpPr/>
          <p:nvPr/>
        </p:nvGrpSpPr>
        <p:grpSpPr>
          <a:xfrm>
            <a:off x="7825260" y="3917249"/>
            <a:ext cx="2849700" cy="648000"/>
            <a:chOff x="5137725" y="3876404"/>
            <a:chExt cx="3995352" cy="648000"/>
          </a:xfrm>
        </p:grpSpPr>
        <p:sp>
          <p:nvSpPr>
            <p:cNvPr id="9" name="Pentagono 8">
              <a:extLst>
                <a:ext uri="{FF2B5EF4-FFF2-40B4-BE49-F238E27FC236}">
                  <a16:creationId xmlns:a16="http://schemas.microsoft.com/office/drawing/2014/main" id="{2C509F58-57AD-F6D8-4B38-15DB94631D75}"/>
                </a:ext>
              </a:extLst>
            </p:cNvPr>
            <p:cNvSpPr/>
            <p:nvPr/>
          </p:nvSpPr>
          <p:spPr>
            <a:xfrm>
              <a:off x="5980862" y="3876404"/>
              <a:ext cx="3152215" cy="6480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0" name="Gruppo 9">
              <a:extLst>
                <a:ext uri="{FF2B5EF4-FFF2-40B4-BE49-F238E27FC236}">
                  <a16:creationId xmlns:a16="http://schemas.microsoft.com/office/drawing/2014/main" id="{D66D91A6-D23D-5B86-AB85-66AF248D2B45}"/>
                </a:ext>
              </a:extLst>
            </p:cNvPr>
            <p:cNvGrpSpPr/>
            <p:nvPr/>
          </p:nvGrpSpPr>
          <p:grpSpPr>
            <a:xfrm>
              <a:off x="5137725" y="3876404"/>
              <a:ext cx="791201" cy="648000"/>
              <a:chOff x="4719306" y="2998765"/>
              <a:chExt cx="791201" cy="648000"/>
            </a:xfrm>
          </p:grpSpPr>
          <p:sp>
            <p:nvSpPr>
              <p:cNvPr id="11" name="Rettangolo 10">
                <a:extLst>
                  <a:ext uri="{FF2B5EF4-FFF2-40B4-BE49-F238E27FC236}">
                    <a16:creationId xmlns:a16="http://schemas.microsoft.com/office/drawing/2014/main" id="{BA9697E2-6EE9-D6D9-49F7-E0EEA53A6906}"/>
                  </a:ext>
                </a:extLst>
              </p:cNvPr>
              <p:cNvSpPr/>
              <p:nvPr/>
            </p:nvSpPr>
            <p:spPr>
              <a:xfrm>
                <a:off x="5294507" y="2998765"/>
                <a:ext cx="21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929DC10-8860-6925-37AD-D6E0D1397A66}"/>
                  </a:ext>
                </a:extLst>
              </p:cNvPr>
              <p:cNvSpPr/>
              <p:nvPr/>
            </p:nvSpPr>
            <p:spPr>
              <a:xfrm>
                <a:off x="5064879" y="2998765"/>
                <a:ext cx="144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DA20140-5579-D8F5-F2C0-6E7EFF3ED50E}"/>
                  </a:ext>
                </a:extLst>
              </p:cNvPr>
              <p:cNvSpPr/>
              <p:nvPr/>
            </p:nvSpPr>
            <p:spPr>
              <a:xfrm>
                <a:off x="4884028" y="2998765"/>
                <a:ext cx="72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5BB966-01CC-6E62-7217-2EBF87151CBB}"/>
                  </a:ext>
                </a:extLst>
              </p:cNvPr>
              <p:cNvSpPr/>
              <p:nvPr/>
            </p:nvSpPr>
            <p:spPr>
              <a:xfrm>
                <a:off x="4719306" y="2998765"/>
                <a:ext cx="3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CasellaDiTesto 14">
            <a:extLst>
              <a:ext uri="{FF2B5EF4-FFF2-40B4-BE49-F238E27FC236}">
                <a16:creationId xmlns:a16="http://schemas.microsoft.com/office/drawing/2014/main" id="{CF7677FC-F0A0-F8A8-A25B-51A75DE5412B}"/>
              </a:ext>
            </a:extLst>
          </p:cNvPr>
          <p:cNvSpPr txBox="1"/>
          <p:nvPr/>
        </p:nvSpPr>
        <p:spPr>
          <a:xfrm>
            <a:off x="4414564" y="3063989"/>
            <a:ext cx="2411494" cy="369332"/>
          </a:xfrm>
          <a:prstGeom prst="rect">
            <a:avLst/>
          </a:prstGeom>
          <a:noFill/>
        </p:spPr>
        <p:txBody>
          <a:bodyPr wrap="none" rtlCol="0">
            <a:spAutoFit/>
          </a:bodyPr>
          <a:lstStyle/>
          <a:p>
            <a:pPr algn="ctr"/>
            <a:r>
              <a:rPr lang="it-IT" dirty="0">
                <a:solidFill>
                  <a:schemeClr val="accent1"/>
                </a:solidFill>
              </a:rPr>
              <a:t>Nuova documentazione</a:t>
            </a:r>
          </a:p>
        </p:txBody>
      </p:sp>
      <p:grpSp>
        <p:nvGrpSpPr>
          <p:cNvPr id="16" name="Gruppo 15">
            <a:extLst>
              <a:ext uri="{FF2B5EF4-FFF2-40B4-BE49-F238E27FC236}">
                <a16:creationId xmlns:a16="http://schemas.microsoft.com/office/drawing/2014/main" id="{5FA1F4D7-25C5-21C0-ED58-ED3979C22628}"/>
              </a:ext>
            </a:extLst>
          </p:cNvPr>
          <p:cNvGrpSpPr/>
          <p:nvPr/>
        </p:nvGrpSpPr>
        <p:grpSpPr>
          <a:xfrm>
            <a:off x="6724692" y="1501640"/>
            <a:ext cx="1080000" cy="1080000"/>
            <a:chOff x="10812133" y="3276600"/>
            <a:chExt cx="1080000" cy="1080000"/>
          </a:xfrm>
        </p:grpSpPr>
        <p:pic>
          <p:nvPicPr>
            <p:cNvPr id="17" name="Elemento grafico 16" descr="Semaforo contorno">
              <a:extLst>
                <a:ext uri="{FF2B5EF4-FFF2-40B4-BE49-F238E27FC236}">
                  <a16:creationId xmlns:a16="http://schemas.microsoft.com/office/drawing/2014/main" id="{39EB0A68-0B66-ADE0-6282-CBA95EFB80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2133" y="3276600"/>
              <a:ext cx="1080000" cy="1080000"/>
            </a:xfrm>
            <a:prstGeom prst="rect">
              <a:avLst/>
            </a:prstGeom>
          </p:spPr>
        </p:pic>
        <p:sp>
          <p:nvSpPr>
            <p:cNvPr id="19" name="Ovale 18">
              <a:extLst>
                <a:ext uri="{FF2B5EF4-FFF2-40B4-BE49-F238E27FC236}">
                  <a16:creationId xmlns:a16="http://schemas.microsoft.com/office/drawing/2014/main" id="{24779C70-978D-BACA-4085-728FC177184C}"/>
                </a:ext>
              </a:extLst>
            </p:cNvPr>
            <p:cNvSpPr/>
            <p:nvPr/>
          </p:nvSpPr>
          <p:spPr>
            <a:xfrm>
              <a:off x="11248278" y="3968353"/>
              <a:ext cx="180000" cy="18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4" name="Ovale 33">
            <a:extLst>
              <a:ext uri="{FF2B5EF4-FFF2-40B4-BE49-F238E27FC236}">
                <a16:creationId xmlns:a16="http://schemas.microsoft.com/office/drawing/2014/main" id="{0134A160-F510-4888-4C11-EDA022E01629}"/>
              </a:ext>
            </a:extLst>
          </p:cNvPr>
          <p:cNvSpPr/>
          <p:nvPr/>
        </p:nvSpPr>
        <p:spPr>
          <a:xfrm>
            <a:off x="7042103" y="3914675"/>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9F479BD9-C350-480E-8D8E-3377443D5843}"/>
              </a:ext>
            </a:extLst>
          </p:cNvPr>
          <p:cNvSpPr/>
          <p:nvPr/>
        </p:nvSpPr>
        <p:spPr>
          <a:xfrm>
            <a:off x="10804053" y="3914675"/>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a:extLst>
              <a:ext uri="{FF2B5EF4-FFF2-40B4-BE49-F238E27FC236}">
                <a16:creationId xmlns:a16="http://schemas.microsoft.com/office/drawing/2014/main" id="{306E4E72-5823-7D93-7E70-61C5C74ED551}"/>
              </a:ext>
            </a:extLst>
          </p:cNvPr>
          <p:cNvSpPr txBox="1"/>
          <p:nvPr/>
        </p:nvSpPr>
        <p:spPr>
          <a:xfrm>
            <a:off x="6621745" y="4669426"/>
            <a:ext cx="1519198" cy="646331"/>
          </a:xfrm>
          <a:prstGeom prst="rect">
            <a:avLst/>
          </a:prstGeom>
          <a:noFill/>
        </p:spPr>
        <p:txBody>
          <a:bodyPr wrap="none" rtlCol="0">
            <a:spAutoFit/>
          </a:bodyPr>
          <a:lstStyle/>
          <a:p>
            <a:pPr algn="ctr"/>
            <a:r>
              <a:rPr lang="it-IT" dirty="0">
                <a:solidFill>
                  <a:srgbClr val="C00000"/>
                </a:solidFill>
              </a:rPr>
              <a:t>Riavvio </a:t>
            </a:r>
          </a:p>
          <a:p>
            <a:pPr algn="ctr"/>
            <a:r>
              <a:rPr lang="it-IT" dirty="0">
                <a:solidFill>
                  <a:srgbClr val="C00000"/>
                </a:solidFill>
              </a:rPr>
              <a:t>dell’istruttoria</a:t>
            </a:r>
          </a:p>
        </p:txBody>
      </p:sp>
      <p:sp>
        <p:nvSpPr>
          <p:cNvPr id="40" name="CasellaDiTesto 39">
            <a:extLst>
              <a:ext uri="{FF2B5EF4-FFF2-40B4-BE49-F238E27FC236}">
                <a16:creationId xmlns:a16="http://schemas.microsoft.com/office/drawing/2014/main" id="{964420CF-8C34-63D5-D6BB-0A8FEC0A7F8F}"/>
              </a:ext>
            </a:extLst>
          </p:cNvPr>
          <p:cNvSpPr txBox="1"/>
          <p:nvPr/>
        </p:nvSpPr>
        <p:spPr>
          <a:xfrm>
            <a:off x="10367268" y="4697243"/>
            <a:ext cx="1521570" cy="646331"/>
          </a:xfrm>
          <a:prstGeom prst="rect">
            <a:avLst/>
          </a:prstGeom>
          <a:noFill/>
        </p:spPr>
        <p:txBody>
          <a:bodyPr wrap="none" rtlCol="0">
            <a:spAutoFit/>
          </a:bodyPr>
          <a:lstStyle/>
          <a:p>
            <a:r>
              <a:rPr lang="it-IT" dirty="0">
                <a:solidFill>
                  <a:srgbClr val="C00000"/>
                </a:solidFill>
              </a:rPr>
              <a:t>Emissione del </a:t>
            </a:r>
          </a:p>
          <a:p>
            <a:pPr algn="ctr"/>
            <a:r>
              <a:rPr lang="it-IT" dirty="0">
                <a:solidFill>
                  <a:srgbClr val="C00000"/>
                </a:solidFill>
              </a:rPr>
              <a:t>parere</a:t>
            </a:r>
          </a:p>
        </p:txBody>
      </p:sp>
      <p:sp>
        <p:nvSpPr>
          <p:cNvPr id="8" name="CasellaDiTesto 7">
            <a:extLst>
              <a:ext uri="{FF2B5EF4-FFF2-40B4-BE49-F238E27FC236}">
                <a16:creationId xmlns:a16="http://schemas.microsoft.com/office/drawing/2014/main" id="{6C07CC68-09C2-E44B-E7C5-5D4BB366A887}"/>
              </a:ext>
            </a:extLst>
          </p:cNvPr>
          <p:cNvSpPr txBox="1"/>
          <p:nvPr/>
        </p:nvSpPr>
        <p:spPr>
          <a:xfrm>
            <a:off x="73047" y="5609477"/>
            <a:ext cx="12101903" cy="430887"/>
          </a:xfrm>
          <a:prstGeom prst="rect">
            <a:avLst/>
          </a:prstGeom>
          <a:noFill/>
        </p:spPr>
        <p:txBody>
          <a:bodyPr wrap="none" rtlCol="0">
            <a:spAutoFit/>
          </a:bodyPr>
          <a:lstStyle/>
          <a:p>
            <a:r>
              <a:rPr lang="it-IT" sz="2200" dirty="0">
                <a:solidFill>
                  <a:srgbClr val="0070C0"/>
                </a:solidFill>
              </a:rPr>
              <a:t>Nel caso che l’amministrazione invii una nuova versione della documentazione l’istruttoria viene riavviata</a:t>
            </a:r>
          </a:p>
        </p:txBody>
      </p:sp>
    </p:spTree>
    <p:extLst>
      <p:ext uri="{BB962C8B-B14F-4D97-AF65-F5344CB8AC3E}">
        <p14:creationId xmlns:p14="http://schemas.microsoft.com/office/powerpoint/2010/main" val="4260893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Casi di sospensione dell’istruttoria: parere sospensivo</a:t>
            </a:r>
          </a:p>
        </p:txBody>
      </p:sp>
      <p:sp>
        <p:nvSpPr>
          <p:cNvPr id="24" name="Ovale 23">
            <a:extLst>
              <a:ext uri="{FF2B5EF4-FFF2-40B4-BE49-F238E27FC236}">
                <a16:creationId xmlns:a16="http://schemas.microsoft.com/office/drawing/2014/main" id="{4AF75A7D-B59F-1FEE-3E26-C37FE3590E06}"/>
              </a:ext>
            </a:extLst>
          </p:cNvPr>
          <p:cNvSpPr/>
          <p:nvPr/>
        </p:nvSpPr>
        <p:spPr>
          <a:xfrm>
            <a:off x="545097" y="3959890"/>
            <a:ext cx="648000" cy="648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2" name="Gruppo 41">
            <a:extLst>
              <a:ext uri="{FF2B5EF4-FFF2-40B4-BE49-F238E27FC236}">
                <a16:creationId xmlns:a16="http://schemas.microsoft.com/office/drawing/2014/main" id="{36EA850B-619B-5643-DCF8-9D1F50D82B43}"/>
              </a:ext>
            </a:extLst>
          </p:cNvPr>
          <p:cNvGrpSpPr/>
          <p:nvPr/>
        </p:nvGrpSpPr>
        <p:grpSpPr>
          <a:xfrm>
            <a:off x="1399545" y="3934911"/>
            <a:ext cx="2492766" cy="648000"/>
            <a:chOff x="5137725" y="3876404"/>
            <a:chExt cx="3494921" cy="648000"/>
          </a:xfrm>
        </p:grpSpPr>
        <p:sp>
          <p:nvSpPr>
            <p:cNvPr id="25" name="Pentagono 24">
              <a:extLst>
                <a:ext uri="{FF2B5EF4-FFF2-40B4-BE49-F238E27FC236}">
                  <a16:creationId xmlns:a16="http://schemas.microsoft.com/office/drawing/2014/main" id="{C003457B-522B-8245-5F24-BA80ABC21DB0}"/>
                </a:ext>
              </a:extLst>
            </p:cNvPr>
            <p:cNvSpPr/>
            <p:nvPr/>
          </p:nvSpPr>
          <p:spPr>
            <a:xfrm>
              <a:off x="5980864" y="3876404"/>
              <a:ext cx="2651782" cy="6480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6" name="Gruppo 25">
              <a:extLst>
                <a:ext uri="{FF2B5EF4-FFF2-40B4-BE49-F238E27FC236}">
                  <a16:creationId xmlns:a16="http://schemas.microsoft.com/office/drawing/2014/main" id="{92FDAD81-13A9-3705-18E3-773EE11A5614}"/>
                </a:ext>
              </a:extLst>
            </p:cNvPr>
            <p:cNvGrpSpPr/>
            <p:nvPr/>
          </p:nvGrpSpPr>
          <p:grpSpPr>
            <a:xfrm>
              <a:off x="5137725" y="3876404"/>
              <a:ext cx="791201" cy="648000"/>
              <a:chOff x="4719306" y="2998765"/>
              <a:chExt cx="791201" cy="648000"/>
            </a:xfrm>
          </p:grpSpPr>
          <p:sp>
            <p:nvSpPr>
              <p:cNvPr id="27" name="Rettangolo 26">
                <a:extLst>
                  <a:ext uri="{FF2B5EF4-FFF2-40B4-BE49-F238E27FC236}">
                    <a16:creationId xmlns:a16="http://schemas.microsoft.com/office/drawing/2014/main" id="{32EF407A-6E26-4981-4855-074EFE19BF8F}"/>
                  </a:ext>
                </a:extLst>
              </p:cNvPr>
              <p:cNvSpPr/>
              <p:nvPr/>
            </p:nvSpPr>
            <p:spPr>
              <a:xfrm>
                <a:off x="5294507" y="2998765"/>
                <a:ext cx="21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791BA2F6-DF4A-37E5-88A2-3A177F2630B1}"/>
                  </a:ext>
                </a:extLst>
              </p:cNvPr>
              <p:cNvSpPr/>
              <p:nvPr/>
            </p:nvSpPr>
            <p:spPr>
              <a:xfrm>
                <a:off x="5064879" y="2998765"/>
                <a:ext cx="144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58A697AF-86DB-790A-23DD-071EDA12A3AC}"/>
                  </a:ext>
                </a:extLst>
              </p:cNvPr>
              <p:cNvSpPr/>
              <p:nvPr/>
            </p:nvSpPr>
            <p:spPr>
              <a:xfrm>
                <a:off x="4884028" y="2998765"/>
                <a:ext cx="72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CBD147BE-8842-96A2-8449-44585C009F7A}"/>
                  </a:ext>
                </a:extLst>
              </p:cNvPr>
              <p:cNvSpPr/>
              <p:nvPr/>
            </p:nvSpPr>
            <p:spPr>
              <a:xfrm>
                <a:off x="4719306" y="2998765"/>
                <a:ext cx="36000" cy="64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1" name="Ovale 30">
            <a:extLst>
              <a:ext uri="{FF2B5EF4-FFF2-40B4-BE49-F238E27FC236}">
                <a16:creationId xmlns:a16="http://schemas.microsoft.com/office/drawing/2014/main" id="{EA8E0247-692E-E870-1C9B-EDA8981B7595}"/>
              </a:ext>
            </a:extLst>
          </p:cNvPr>
          <p:cNvSpPr/>
          <p:nvPr/>
        </p:nvSpPr>
        <p:spPr>
          <a:xfrm>
            <a:off x="4063310" y="3934911"/>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3" name="Gruppo 42">
            <a:extLst>
              <a:ext uri="{FF2B5EF4-FFF2-40B4-BE49-F238E27FC236}">
                <a16:creationId xmlns:a16="http://schemas.microsoft.com/office/drawing/2014/main" id="{01E73C12-2B76-5FAF-313E-9A5DA6B3B92D}"/>
              </a:ext>
            </a:extLst>
          </p:cNvPr>
          <p:cNvGrpSpPr/>
          <p:nvPr/>
        </p:nvGrpSpPr>
        <p:grpSpPr>
          <a:xfrm>
            <a:off x="4817687" y="3914675"/>
            <a:ext cx="2016230" cy="648000"/>
            <a:chOff x="9672178" y="3815808"/>
            <a:chExt cx="2016230" cy="648000"/>
          </a:xfrm>
        </p:grpSpPr>
        <p:sp>
          <p:nvSpPr>
            <p:cNvPr id="33" name="Pentagono 32">
              <a:extLst>
                <a:ext uri="{FF2B5EF4-FFF2-40B4-BE49-F238E27FC236}">
                  <a16:creationId xmlns:a16="http://schemas.microsoft.com/office/drawing/2014/main" id="{47A6C02E-8B2C-CFBE-0A44-A52B6D222117}"/>
                </a:ext>
              </a:extLst>
            </p:cNvPr>
            <p:cNvSpPr/>
            <p:nvPr/>
          </p:nvSpPr>
          <p:spPr>
            <a:xfrm>
              <a:off x="10210512" y="3815808"/>
              <a:ext cx="1477896" cy="64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BBE735E3-C762-1DA9-0054-13DB748AE989}"/>
                </a:ext>
              </a:extLst>
            </p:cNvPr>
            <p:cNvSpPr/>
            <p:nvPr/>
          </p:nvSpPr>
          <p:spPr>
            <a:xfrm>
              <a:off x="10017751" y="3815808"/>
              <a:ext cx="144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186611FD-74CD-AF2E-FB9F-2B054A4CE355}"/>
                </a:ext>
              </a:extLst>
            </p:cNvPr>
            <p:cNvSpPr/>
            <p:nvPr/>
          </p:nvSpPr>
          <p:spPr>
            <a:xfrm>
              <a:off x="9836900" y="3815808"/>
              <a:ext cx="72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21F33960-2378-30A8-3E97-AD1231EAE886}"/>
                </a:ext>
              </a:extLst>
            </p:cNvPr>
            <p:cNvSpPr/>
            <p:nvPr/>
          </p:nvSpPr>
          <p:spPr>
            <a:xfrm>
              <a:off x="9672178" y="3815808"/>
              <a:ext cx="3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4" name="CasellaDiTesto 43">
            <a:extLst>
              <a:ext uri="{FF2B5EF4-FFF2-40B4-BE49-F238E27FC236}">
                <a16:creationId xmlns:a16="http://schemas.microsoft.com/office/drawing/2014/main" id="{CFEE4AFB-ABE2-F429-49A0-4C4794521A9F}"/>
              </a:ext>
            </a:extLst>
          </p:cNvPr>
          <p:cNvSpPr txBox="1"/>
          <p:nvPr/>
        </p:nvSpPr>
        <p:spPr>
          <a:xfrm>
            <a:off x="260080" y="4676017"/>
            <a:ext cx="1418402" cy="646331"/>
          </a:xfrm>
          <a:prstGeom prst="rect">
            <a:avLst/>
          </a:prstGeom>
          <a:noFill/>
        </p:spPr>
        <p:txBody>
          <a:bodyPr wrap="none" rtlCol="0">
            <a:spAutoFit/>
          </a:bodyPr>
          <a:lstStyle/>
          <a:p>
            <a:r>
              <a:rPr lang="it-IT" dirty="0">
                <a:solidFill>
                  <a:schemeClr val="accent1"/>
                </a:solidFill>
              </a:rPr>
              <a:t>Richiesta del </a:t>
            </a:r>
          </a:p>
          <a:p>
            <a:pPr algn="ctr"/>
            <a:r>
              <a:rPr lang="it-IT" dirty="0">
                <a:solidFill>
                  <a:schemeClr val="accent1"/>
                </a:solidFill>
              </a:rPr>
              <a:t>parere</a:t>
            </a:r>
          </a:p>
        </p:txBody>
      </p:sp>
      <p:sp>
        <p:nvSpPr>
          <p:cNvPr id="45" name="CasellaDiTesto 44">
            <a:extLst>
              <a:ext uri="{FF2B5EF4-FFF2-40B4-BE49-F238E27FC236}">
                <a16:creationId xmlns:a16="http://schemas.microsoft.com/office/drawing/2014/main" id="{BCE9BF6D-6F98-665F-3ADF-0F68FD71131A}"/>
              </a:ext>
            </a:extLst>
          </p:cNvPr>
          <p:cNvSpPr txBox="1"/>
          <p:nvPr/>
        </p:nvSpPr>
        <p:spPr>
          <a:xfrm>
            <a:off x="3571210" y="4691597"/>
            <a:ext cx="1519198" cy="646331"/>
          </a:xfrm>
          <a:prstGeom prst="rect">
            <a:avLst/>
          </a:prstGeom>
          <a:noFill/>
        </p:spPr>
        <p:txBody>
          <a:bodyPr wrap="none" rtlCol="0">
            <a:spAutoFit/>
          </a:bodyPr>
          <a:lstStyle/>
          <a:p>
            <a:pPr algn="ctr"/>
            <a:r>
              <a:rPr lang="it-IT" dirty="0">
                <a:solidFill>
                  <a:srgbClr val="C00000"/>
                </a:solidFill>
              </a:rPr>
              <a:t>Sospensione </a:t>
            </a:r>
          </a:p>
          <a:p>
            <a:pPr algn="ctr"/>
            <a:r>
              <a:rPr lang="it-IT" dirty="0">
                <a:solidFill>
                  <a:srgbClr val="C00000"/>
                </a:solidFill>
              </a:rPr>
              <a:t>dell’istruttoria</a:t>
            </a:r>
          </a:p>
        </p:txBody>
      </p:sp>
      <p:sp>
        <p:nvSpPr>
          <p:cNvPr id="2" name="CasellaDiTesto 1">
            <a:extLst>
              <a:ext uri="{FF2B5EF4-FFF2-40B4-BE49-F238E27FC236}">
                <a16:creationId xmlns:a16="http://schemas.microsoft.com/office/drawing/2014/main" id="{11F0BACA-B46A-6263-8D51-6D649DB7E56E}"/>
              </a:ext>
            </a:extLst>
          </p:cNvPr>
          <p:cNvSpPr txBox="1"/>
          <p:nvPr/>
        </p:nvSpPr>
        <p:spPr>
          <a:xfrm>
            <a:off x="1193097" y="2936989"/>
            <a:ext cx="2590709" cy="646331"/>
          </a:xfrm>
          <a:prstGeom prst="rect">
            <a:avLst/>
          </a:prstGeom>
          <a:noFill/>
        </p:spPr>
        <p:txBody>
          <a:bodyPr wrap="none" rtlCol="0">
            <a:spAutoFit/>
          </a:bodyPr>
          <a:lstStyle/>
          <a:p>
            <a:pPr algn="ctr"/>
            <a:r>
              <a:rPr lang="it-IT" dirty="0">
                <a:solidFill>
                  <a:schemeClr val="accent1"/>
                </a:solidFill>
              </a:rPr>
              <a:t>Documentazione carente </a:t>
            </a:r>
          </a:p>
          <a:p>
            <a:pPr algn="ctr"/>
            <a:r>
              <a:rPr lang="it-IT" dirty="0">
                <a:solidFill>
                  <a:schemeClr val="accent1"/>
                </a:solidFill>
              </a:rPr>
              <a:t>o incompleta</a:t>
            </a:r>
          </a:p>
        </p:txBody>
      </p:sp>
      <p:grpSp>
        <p:nvGrpSpPr>
          <p:cNvPr id="3" name="Gruppo 2">
            <a:extLst>
              <a:ext uri="{FF2B5EF4-FFF2-40B4-BE49-F238E27FC236}">
                <a16:creationId xmlns:a16="http://schemas.microsoft.com/office/drawing/2014/main" id="{0B648458-3B7A-EB84-08D9-699AD531088A}"/>
              </a:ext>
            </a:extLst>
          </p:cNvPr>
          <p:cNvGrpSpPr/>
          <p:nvPr/>
        </p:nvGrpSpPr>
        <p:grpSpPr>
          <a:xfrm>
            <a:off x="3847310" y="1501640"/>
            <a:ext cx="1080000" cy="1080000"/>
            <a:chOff x="462787" y="1269000"/>
            <a:chExt cx="1080000" cy="1080000"/>
          </a:xfrm>
        </p:grpSpPr>
        <p:pic>
          <p:nvPicPr>
            <p:cNvPr id="4" name="Elemento grafico 3" descr="Semaforo contorno">
              <a:extLst>
                <a:ext uri="{FF2B5EF4-FFF2-40B4-BE49-F238E27FC236}">
                  <a16:creationId xmlns:a16="http://schemas.microsoft.com/office/drawing/2014/main" id="{05665DBA-EFAC-8C63-0FA1-09AB64D69C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787" y="1269000"/>
              <a:ext cx="1080000" cy="1080000"/>
            </a:xfrm>
            <a:prstGeom prst="rect">
              <a:avLst/>
            </a:prstGeom>
          </p:spPr>
        </p:pic>
        <p:sp>
          <p:nvSpPr>
            <p:cNvPr id="6" name="Ovale 5">
              <a:extLst>
                <a:ext uri="{FF2B5EF4-FFF2-40B4-BE49-F238E27FC236}">
                  <a16:creationId xmlns:a16="http://schemas.microsoft.com/office/drawing/2014/main" id="{DD767DE9-E4EF-0B90-07ED-BF5C0742B34D}"/>
                </a:ext>
              </a:extLst>
            </p:cNvPr>
            <p:cNvSpPr/>
            <p:nvPr/>
          </p:nvSpPr>
          <p:spPr>
            <a:xfrm>
              <a:off x="912787" y="1475836"/>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CasellaDiTesto 14">
            <a:extLst>
              <a:ext uri="{FF2B5EF4-FFF2-40B4-BE49-F238E27FC236}">
                <a16:creationId xmlns:a16="http://schemas.microsoft.com/office/drawing/2014/main" id="{CF7677FC-F0A0-F8A8-A25B-51A75DE5412B}"/>
              </a:ext>
            </a:extLst>
          </p:cNvPr>
          <p:cNvSpPr txBox="1"/>
          <p:nvPr/>
        </p:nvSpPr>
        <p:spPr>
          <a:xfrm>
            <a:off x="6305767" y="2948070"/>
            <a:ext cx="2384242" cy="646331"/>
          </a:xfrm>
          <a:prstGeom prst="rect">
            <a:avLst/>
          </a:prstGeom>
          <a:noFill/>
        </p:spPr>
        <p:txBody>
          <a:bodyPr wrap="none" rtlCol="0">
            <a:spAutoFit/>
          </a:bodyPr>
          <a:lstStyle/>
          <a:p>
            <a:pPr algn="ctr"/>
            <a:r>
              <a:rPr lang="it-IT" dirty="0">
                <a:solidFill>
                  <a:schemeClr val="accent1"/>
                </a:solidFill>
              </a:rPr>
              <a:t>Chiarimenti o </a:t>
            </a:r>
          </a:p>
          <a:p>
            <a:pPr algn="ctr"/>
            <a:r>
              <a:rPr lang="it-IT" dirty="0">
                <a:solidFill>
                  <a:schemeClr val="accent1"/>
                </a:solidFill>
              </a:rPr>
              <a:t>nuova documentazione</a:t>
            </a:r>
          </a:p>
        </p:txBody>
      </p:sp>
      <p:sp>
        <p:nvSpPr>
          <p:cNvPr id="35" name="Ovale 34">
            <a:extLst>
              <a:ext uri="{FF2B5EF4-FFF2-40B4-BE49-F238E27FC236}">
                <a16:creationId xmlns:a16="http://schemas.microsoft.com/office/drawing/2014/main" id="{9F479BD9-C350-480E-8D8E-3377443D5843}"/>
              </a:ext>
            </a:extLst>
          </p:cNvPr>
          <p:cNvSpPr/>
          <p:nvPr/>
        </p:nvSpPr>
        <p:spPr>
          <a:xfrm>
            <a:off x="10804053" y="3914675"/>
            <a:ext cx="648000" cy="64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a:extLst>
              <a:ext uri="{FF2B5EF4-FFF2-40B4-BE49-F238E27FC236}">
                <a16:creationId xmlns:a16="http://schemas.microsoft.com/office/drawing/2014/main" id="{964420CF-8C34-63D5-D6BB-0A8FEC0A7F8F}"/>
              </a:ext>
            </a:extLst>
          </p:cNvPr>
          <p:cNvSpPr txBox="1"/>
          <p:nvPr/>
        </p:nvSpPr>
        <p:spPr>
          <a:xfrm>
            <a:off x="10200562" y="4691597"/>
            <a:ext cx="2034981" cy="646331"/>
          </a:xfrm>
          <a:prstGeom prst="rect">
            <a:avLst/>
          </a:prstGeom>
          <a:noFill/>
        </p:spPr>
        <p:txBody>
          <a:bodyPr wrap="none" rtlCol="0">
            <a:spAutoFit/>
          </a:bodyPr>
          <a:lstStyle/>
          <a:p>
            <a:pPr algn="ctr"/>
            <a:r>
              <a:rPr lang="it-IT" dirty="0">
                <a:solidFill>
                  <a:srgbClr val="C00000"/>
                </a:solidFill>
              </a:rPr>
              <a:t>Emissione di </a:t>
            </a:r>
          </a:p>
          <a:p>
            <a:pPr algn="ctr"/>
            <a:r>
              <a:rPr lang="it-IT" dirty="0">
                <a:solidFill>
                  <a:srgbClr val="C00000"/>
                </a:solidFill>
              </a:rPr>
              <a:t>Parere SOSPENSIVO</a:t>
            </a:r>
          </a:p>
        </p:txBody>
      </p:sp>
      <p:grpSp>
        <p:nvGrpSpPr>
          <p:cNvPr id="21" name="Gruppo 20">
            <a:extLst>
              <a:ext uri="{FF2B5EF4-FFF2-40B4-BE49-F238E27FC236}">
                <a16:creationId xmlns:a16="http://schemas.microsoft.com/office/drawing/2014/main" id="{7EFB1B95-401C-A80D-B40C-B410AE556F59}"/>
              </a:ext>
            </a:extLst>
          </p:cNvPr>
          <p:cNvGrpSpPr/>
          <p:nvPr/>
        </p:nvGrpSpPr>
        <p:grpSpPr>
          <a:xfrm>
            <a:off x="10588053" y="1539378"/>
            <a:ext cx="1080000" cy="1080000"/>
            <a:chOff x="462787" y="1269000"/>
            <a:chExt cx="1080000" cy="1080000"/>
          </a:xfrm>
        </p:grpSpPr>
        <p:pic>
          <p:nvPicPr>
            <p:cNvPr id="22" name="Elemento grafico 21" descr="Semaforo contorno">
              <a:extLst>
                <a:ext uri="{FF2B5EF4-FFF2-40B4-BE49-F238E27FC236}">
                  <a16:creationId xmlns:a16="http://schemas.microsoft.com/office/drawing/2014/main" id="{1CC9C4B7-E761-B5BD-C5CF-C60C7DAA5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787" y="1269000"/>
              <a:ext cx="1080000" cy="1080000"/>
            </a:xfrm>
            <a:prstGeom prst="rect">
              <a:avLst/>
            </a:prstGeom>
          </p:spPr>
        </p:pic>
        <p:sp>
          <p:nvSpPr>
            <p:cNvPr id="23" name="Ovale 22">
              <a:extLst>
                <a:ext uri="{FF2B5EF4-FFF2-40B4-BE49-F238E27FC236}">
                  <a16:creationId xmlns:a16="http://schemas.microsoft.com/office/drawing/2014/main" id="{77AE59C2-E730-A3FA-20D8-AAA7EE3B4151}"/>
                </a:ext>
              </a:extLst>
            </p:cNvPr>
            <p:cNvSpPr/>
            <p:nvPr/>
          </p:nvSpPr>
          <p:spPr>
            <a:xfrm>
              <a:off x="912787" y="1475836"/>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2" name="Gruppo 31">
            <a:extLst>
              <a:ext uri="{FF2B5EF4-FFF2-40B4-BE49-F238E27FC236}">
                <a16:creationId xmlns:a16="http://schemas.microsoft.com/office/drawing/2014/main" id="{1559EBCF-6111-19B3-4707-E57E97DB2BD2}"/>
              </a:ext>
            </a:extLst>
          </p:cNvPr>
          <p:cNvGrpSpPr/>
          <p:nvPr/>
        </p:nvGrpSpPr>
        <p:grpSpPr>
          <a:xfrm>
            <a:off x="7008315" y="3914675"/>
            <a:ext cx="1352259" cy="648000"/>
            <a:chOff x="9672178" y="3815808"/>
            <a:chExt cx="1352259" cy="648000"/>
          </a:xfrm>
        </p:grpSpPr>
        <p:sp>
          <p:nvSpPr>
            <p:cNvPr id="41" name="Pentagono 40">
              <a:extLst>
                <a:ext uri="{FF2B5EF4-FFF2-40B4-BE49-F238E27FC236}">
                  <a16:creationId xmlns:a16="http://schemas.microsoft.com/office/drawing/2014/main" id="{AE005C1F-D201-EBBA-751B-D5AEDD723780}"/>
                </a:ext>
              </a:extLst>
            </p:cNvPr>
            <p:cNvSpPr/>
            <p:nvPr/>
          </p:nvSpPr>
          <p:spPr>
            <a:xfrm>
              <a:off x="10210512" y="3815808"/>
              <a:ext cx="813925" cy="64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Rettangolo 45">
              <a:extLst>
                <a:ext uri="{FF2B5EF4-FFF2-40B4-BE49-F238E27FC236}">
                  <a16:creationId xmlns:a16="http://schemas.microsoft.com/office/drawing/2014/main" id="{844D5AE0-0A88-CDA7-C79D-02D2C194811E}"/>
                </a:ext>
              </a:extLst>
            </p:cNvPr>
            <p:cNvSpPr/>
            <p:nvPr/>
          </p:nvSpPr>
          <p:spPr>
            <a:xfrm>
              <a:off x="10017751" y="3815808"/>
              <a:ext cx="144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3480C38C-3211-6806-47C0-2F82182F03EA}"/>
                </a:ext>
              </a:extLst>
            </p:cNvPr>
            <p:cNvSpPr/>
            <p:nvPr/>
          </p:nvSpPr>
          <p:spPr>
            <a:xfrm>
              <a:off x="9836900" y="3815808"/>
              <a:ext cx="72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C53847C7-419D-B2E2-3AFF-7AB49CDE1DDD}"/>
                </a:ext>
              </a:extLst>
            </p:cNvPr>
            <p:cNvSpPr/>
            <p:nvPr/>
          </p:nvSpPr>
          <p:spPr>
            <a:xfrm>
              <a:off x="9672178" y="3815808"/>
              <a:ext cx="3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0" name="Gruppo 49">
            <a:extLst>
              <a:ext uri="{FF2B5EF4-FFF2-40B4-BE49-F238E27FC236}">
                <a16:creationId xmlns:a16="http://schemas.microsoft.com/office/drawing/2014/main" id="{3F94EC49-6E0E-CB51-896D-47DE2F401AF4}"/>
              </a:ext>
            </a:extLst>
          </p:cNvPr>
          <p:cNvGrpSpPr/>
          <p:nvPr/>
        </p:nvGrpSpPr>
        <p:grpSpPr>
          <a:xfrm>
            <a:off x="8586817" y="3911550"/>
            <a:ext cx="2016514" cy="648000"/>
            <a:chOff x="9672178" y="3815808"/>
            <a:chExt cx="2016514" cy="648000"/>
          </a:xfrm>
        </p:grpSpPr>
        <p:sp>
          <p:nvSpPr>
            <p:cNvPr id="51" name="Pentagono 50">
              <a:extLst>
                <a:ext uri="{FF2B5EF4-FFF2-40B4-BE49-F238E27FC236}">
                  <a16:creationId xmlns:a16="http://schemas.microsoft.com/office/drawing/2014/main" id="{624CF427-3E24-D2E5-266D-0B77869619A8}"/>
                </a:ext>
              </a:extLst>
            </p:cNvPr>
            <p:cNvSpPr/>
            <p:nvPr/>
          </p:nvSpPr>
          <p:spPr>
            <a:xfrm>
              <a:off x="10210512" y="3815808"/>
              <a:ext cx="1478180" cy="648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Rettangolo 51">
              <a:extLst>
                <a:ext uri="{FF2B5EF4-FFF2-40B4-BE49-F238E27FC236}">
                  <a16:creationId xmlns:a16="http://schemas.microsoft.com/office/drawing/2014/main" id="{E17EEF33-9B36-2DBB-C4FD-4D779FE1E314}"/>
                </a:ext>
              </a:extLst>
            </p:cNvPr>
            <p:cNvSpPr/>
            <p:nvPr/>
          </p:nvSpPr>
          <p:spPr>
            <a:xfrm>
              <a:off x="10017751" y="3815808"/>
              <a:ext cx="144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F09449BA-EDE6-637D-5C7C-CCFB05764683}"/>
                </a:ext>
              </a:extLst>
            </p:cNvPr>
            <p:cNvSpPr/>
            <p:nvPr/>
          </p:nvSpPr>
          <p:spPr>
            <a:xfrm>
              <a:off x="9836900" y="3815808"/>
              <a:ext cx="72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60044DD9-179A-D08C-5B1E-0AA26E95813D}"/>
                </a:ext>
              </a:extLst>
            </p:cNvPr>
            <p:cNvSpPr/>
            <p:nvPr/>
          </p:nvSpPr>
          <p:spPr>
            <a:xfrm>
              <a:off x="9672178" y="3815808"/>
              <a:ext cx="36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CasellaDiTesto 6">
            <a:extLst>
              <a:ext uri="{FF2B5EF4-FFF2-40B4-BE49-F238E27FC236}">
                <a16:creationId xmlns:a16="http://schemas.microsoft.com/office/drawing/2014/main" id="{369A5362-7344-1FA9-5BD8-03F7675E2B51}"/>
              </a:ext>
            </a:extLst>
          </p:cNvPr>
          <p:cNvSpPr txBox="1"/>
          <p:nvPr/>
        </p:nvSpPr>
        <p:spPr>
          <a:xfrm>
            <a:off x="73047" y="5609477"/>
            <a:ext cx="12006941" cy="430887"/>
          </a:xfrm>
          <a:prstGeom prst="rect">
            <a:avLst/>
          </a:prstGeom>
          <a:noFill/>
        </p:spPr>
        <p:txBody>
          <a:bodyPr wrap="none" rtlCol="0">
            <a:spAutoFit/>
          </a:bodyPr>
          <a:lstStyle/>
          <a:p>
            <a:r>
              <a:rPr lang="it-IT" sz="2200" dirty="0">
                <a:solidFill>
                  <a:srgbClr val="0070C0"/>
                </a:solidFill>
              </a:rPr>
              <a:t>Nel caso l’amministrazione non risponda alle richieste di chiarimenti, AgID emette un parere sospensivo</a:t>
            </a:r>
          </a:p>
        </p:txBody>
      </p:sp>
    </p:spTree>
    <p:extLst>
      <p:ext uri="{BB962C8B-B14F-4D97-AF65-F5344CB8AC3E}">
        <p14:creationId xmlns:p14="http://schemas.microsoft.com/office/powerpoint/2010/main" val="757674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a:t>Come chiedere il parere</a:t>
            </a:r>
            <a:endParaRPr lang="it-IT" spc="-20" dirty="0"/>
          </a:p>
        </p:txBody>
      </p:sp>
      <p:sp>
        <p:nvSpPr>
          <p:cNvPr id="4" name="CasellaDiTesto 3">
            <a:extLst>
              <a:ext uri="{FF2B5EF4-FFF2-40B4-BE49-F238E27FC236}">
                <a16:creationId xmlns:a16="http://schemas.microsoft.com/office/drawing/2014/main" id="{E197EAE6-E6B3-1289-631E-41B6FC96EA75}"/>
              </a:ext>
            </a:extLst>
          </p:cNvPr>
          <p:cNvSpPr txBox="1"/>
          <p:nvPr/>
        </p:nvSpPr>
        <p:spPr>
          <a:xfrm>
            <a:off x="1886674" y="1061977"/>
            <a:ext cx="9764026" cy="4893647"/>
          </a:xfrm>
          <a:prstGeom prst="rect">
            <a:avLst/>
          </a:prstGeom>
          <a:noFill/>
        </p:spPr>
        <p:txBody>
          <a:bodyPr wrap="square" rtlCol="0">
            <a:spAutoFit/>
          </a:bodyPr>
          <a:lstStyle/>
          <a:p>
            <a:pPr algn="just"/>
            <a:r>
              <a:rPr lang="it-IT" sz="2400">
                <a:solidFill>
                  <a:srgbClr val="0070C0"/>
                </a:solidFill>
              </a:rPr>
              <a:t>L’amministrazione deve inviare richiesta di parere via PEC all’indirizzo:</a:t>
            </a:r>
          </a:p>
          <a:p>
            <a:pPr marL="342900" indent="-342900" algn="just">
              <a:buFont typeface="Wingdings" pitchFamily="2" charset="2"/>
              <a:buChar char="ü"/>
            </a:pPr>
            <a:r>
              <a:rPr lang="it-IT" sz="2400">
                <a:solidFill>
                  <a:srgbClr val="0070C0"/>
                </a:solidFill>
                <a:hlinkClick r:id="rId3"/>
              </a:rPr>
              <a:t>protocollo@pec.agid.gov.it</a:t>
            </a:r>
            <a:r>
              <a:rPr lang="it-IT" sz="2400">
                <a:solidFill>
                  <a:srgbClr val="0070C0"/>
                </a:solidFill>
              </a:rPr>
              <a:t> </a:t>
            </a:r>
          </a:p>
          <a:p>
            <a:pPr algn="just"/>
            <a:endParaRPr lang="it-IT" sz="2400">
              <a:solidFill>
                <a:srgbClr val="0070C0"/>
              </a:solidFill>
            </a:endParaRPr>
          </a:p>
          <a:p>
            <a:pPr algn="just"/>
            <a:r>
              <a:rPr lang="it-IT" sz="2400">
                <a:solidFill>
                  <a:srgbClr val="0070C0"/>
                </a:solidFill>
              </a:rPr>
              <a:t>indicando in oggetto:</a:t>
            </a:r>
          </a:p>
          <a:p>
            <a:pPr marL="342900" indent="-342900" algn="just">
              <a:buFont typeface="Wingdings" pitchFamily="2" charset="2"/>
              <a:buChar char="ü"/>
            </a:pPr>
            <a:r>
              <a:rPr lang="it-IT" sz="2400">
                <a:solidFill>
                  <a:srgbClr val="0070C0"/>
                </a:solidFill>
              </a:rPr>
              <a:t>“</a:t>
            </a:r>
            <a:r>
              <a:rPr lang="it-IT" sz="2400" i="1">
                <a:solidFill>
                  <a:srgbClr val="0070C0"/>
                </a:solidFill>
              </a:rPr>
              <a:t>Richiesta di parere ai sensi dell’art. 14-bis comma 2 lettera f) del CAD</a:t>
            </a:r>
            <a:r>
              <a:rPr lang="it-IT" sz="2400">
                <a:solidFill>
                  <a:srgbClr val="0070C0"/>
                </a:solidFill>
              </a:rPr>
              <a:t>”</a:t>
            </a:r>
          </a:p>
          <a:p>
            <a:pPr marL="342900" indent="-342900" algn="just">
              <a:buFont typeface="Wingdings" pitchFamily="2" charset="2"/>
              <a:buChar char="ü"/>
            </a:pPr>
            <a:r>
              <a:rPr lang="it-IT" sz="2400">
                <a:solidFill>
                  <a:srgbClr val="0070C0"/>
                </a:solidFill>
              </a:rPr>
              <a:t>“</a:t>
            </a:r>
            <a:r>
              <a:rPr lang="it-IT" sz="2400" i="1">
                <a:solidFill>
                  <a:srgbClr val="0070C0"/>
                </a:solidFill>
              </a:rPr>
              <a:t>Richiesta di parere ai sensi dell’art. 14-bis comma 2 lettera g) del CAD</a:t>
            </a:r>
            <a:r>
              <a:rPr lang="it-IT" sz="2400">
                <a:solidFill>
                  <a:srgbClr val="0070C0"/>
                </a:solidFill>
              </a:rPr>
              <a:t>”</a:t>
            </a:r>
          </a:p>
          <a:p>
            <a:pPr algn="just"/>
            <a:endParaRPr lang="it-IT" sz="2400">
              <a:solidFill>
                <a:srgbClr val="0070C0"/>
              </a:solidFill>
            </a:endParaRPr>
          </a:p>
          <a:p>
            <a:pPr algn="just"/>
            <a:endParaRPr lang="it-IT" sz="2400">
              <a:solidFill>
                <a:srgbClr val="0070C0"/>
              </a:solidFill>
            </a:endParaRPr>
          </a:p>
          <a:p>
            <a:pPr marL="342900" indent="-342900" algn="just">
              <a:buFont typeface="Wingdings" pitchFamily="2" charset="2"/>
              <a:buChar char="ü"/>
            </a:pPr>
            <a:r>
              <a:rPr lang="it-IT" sz="2400">
                <a:solidFill>
                  <a:srgbClr val="0070C0"/>
                </a:solidFill>
              </a:rPr>
              <a:t>I documenti devono essere trasmessi in formato editabile</a:t>
            </a:r>
          </a:p>
          <a:p>
            <a:pPr marL="342900" indent="-342900" algn="just">
              <a:buFont typeface="Wingdings" pitchFamily="2" charset="2"/>
              <a:buChar char="ü"/>
            </a:pPr>
            <a:r>
              <a:rPr lang="it-IT" sz="2400">
                <a:solidFill>
                  <a:srgbClr val="0070C0"/>
                </a:solidFill>
              </a:rPr>
              <a:t>Evitare di inviare scansioni di documenti cartacei</a:t>
            </a:r>
          </a:p>
          <a:p>
            <a:pPr marL="342900" indent="-342900" algn="just">
              <a:buFont typeface="Wingdings" pitchFamily="2" charset="2"/>
              <a:buChar char="ü"/>
            </a:pPr>
            <a:r>
              <a:rPr lang="it-IT" sz="2400">
                <a:solidFill>
                  <a:srgbClr val="0070C0"/>
                </a:solidFill>
              </a:rPr>
              <a:t>L’incompletezza della documentazione non consente all’Agenzia di procedere con l’istruttoria.</a:t>
            </a:r>
          </a:p>
          <a:p>
            <a:pPr marL="342900" indent="-342900" algn="just">
              <a:buFont typeface="Font di sistema regolare"/>
              <a:buChar char="-"/>
            </a:pPr>
            <a:endParaRPr lang="it-IT" sz="2400" dirty="0">
              <a:solidFill>
                <a:srgbClr val="0070C0"/>
              </a:solidFill>
            </a:endParaRPr>
          </a:p>
        </p:txBody>
      </p:sp>
      <p:sp>
        <p:nvSpPr>
          <p:cNvPr id="27" name="CasellaDiTesto 26">
            <a:extLst>
              <a:ext uri="{FF2B5EF4-FFF2-40B4-BE49-F238E27FC236}">
                <a16:creationId xmlns:a16="http://schemas.microsoft.com/office/drawing/2014/main" id="{CE300157-B9EE-BEA5-4D6A-5431706DD752}"/>
              </a:ext>
            </a:extLst>
          </p:cNvPr>
          <p:cNvSpPr txBox="1"/>
          <p:nvPr/>
        </p:nvSpPr>
        <p:spPr>
          <a:xfrm>
            <a:off x="1745673" y="-110836"/>
            <a:ext cx="184731" cy="369332"/>
          </a:xfrm>
          <a:prstGeom prst="rect">
            <a:avLst/>
          </a:prstGeom>
          <a:noFill/>
        </p:spPr>
        <p:txBody>
          <a:bodyPr wrap="none" rtlCol="0">
            <a:spAutoFit/>
          </a:bodyPr>
          <a:lstStyle/>
          <a:p>
            <a:endParaRPr lang="it-IT" dirty="0"/>
          </a:p>
        </p:txBody>
      </p:sp>
      <p:pic>
        <p:nvPicPr>
          <p:cNvPr id="8" name="Elemento grafico 7" descr="Posta elettronica contorno">
            <a:extLst>
              <a:ext uri="{FF2B5EF4-FFF2-40B4-BE49-F238E27FC236}">
                <a16:creationId xmlns:a16="http://schemas.microsoft.com/office/drawing/2014/main" id="{6AD5AC0D-3C1E-1743-3A6E-429630360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787" y="1450706"/>
            <a:ext cx="1080000" cy="1080000"/>
          </a:xfrm>
          <a:prstGeom prst="rect">
            <a:avLst/>
          </a:prstGeom>
        </p:spPr>
      </p:pic>
      <p:pic>
        <p:nvPicPr>
          <p:cNvPr id="12" name="Immagine 11">
            <a:extLst>
              <a:ext uri="{FF2B5EF4-FFF2-40B4-BE49-F238E27FC236}">
                <a16:creationId xmlns:a16="http://schemas.microsoft.com/office/drawing/2014/main" id="{A832A937-DC13-B701-153E-3110E1B95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01" y="2096978"/>
            <a:ext cx="716229" cy="716229"/>
          </a:xfrm>
          <a:prstGeom prst="rect">
            <a:avLst/>
          </a:prstGeom>
        </p:spPr>
      </p:pic>
      <p:pic>
        <p:nvPicPr>
          <p:cNvPr id="16" name="Elemento grafico 15" descr="Documento contorno">
            <a:extLst>
              <a:ext uri="{FF2B5EF4-FFF2-40B4-BE49-F238E27FC236}">
                <a16:creationId xmlns:a16="http://schemas.microsoft.com/office/drawing/2014/main" id="{C2A23F51-1DA1-049F-E062-CCC5019DC8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501" y="4088495"/>
            <a:ext cx="1080000" cy="1080000"/>
          </a:xfrm>
          <a:prstGeom prst="rect">
            <a:avLst/>
          </a:prstGeom>
        </p:spPr>
      </p:pic>
      <p:pic>
        <p:nvPicPr>
          <p:cNvPr id="7" name="Elemento grafico 6" descr="Matita con riempimento a tinta unita">
            <a:extLst>
              <a:ext uri="{FF2B5EF4-FFF2-40B4-BE49-F238E27FC236}">
                <a16:creationId xmlns:a16="http://schemas.microsoft.com/office/drawing/2014/main" id="{695E059D-49A9-FC62-3095-E964DFBA63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4216" y="4270380"/>
            <a:ext cx="716229" cy="716229"/>
          </a:xfrm>
          <a:prstGeom prst="rect">
            <a:avLst/>
          </a:prstGeom>
        </p:spPr>
      </p:pic>
    </p:spTree>
    <p:extLst>
      <p:ext uri="{BB962C8B-B14F-4D97-AF65-F5344CB8AC3E}">
        <p14:creationId xmlns:p14="http://schemas.microsoft.com/office/powerpoint/2010/main" val="539203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Documenti da allegare alla richiesta di parere</a:t>
            </a:r>
          </a:p>
        </p:txBody>
      </p:sp>
      <p:graphicFrame>
        <p:nvGraphicFramePr>
          <p:cNvPr id="6" name="object 7">
            <a:extLst>
              <a:ext uri="{FF2B5EF4-FFF2-40B4-BE49-F238E27FC236}">
                <a16:creationId xmlns:a16="http://schemas.microsoft.com/office/drawing/2014/main" id="{3E7402FB-3656-4368-E6B8-DE35763569CE}"/>
              </a:ext>
            </a:extLst>
          </p:cNvPr>
          <p:cNvGraphicFramePr>
            <a:graphicFrameLocks noGrp="1"/>
          </p:cNvGraphicFramePr>
          <p:nvPr/>
        </p:nvGraphicFramePr>
        <p:xfrm>
          <a:off x="462787" y="1078993"/>
          <a:ext cx="11266424" cy="4785648"/>
        </p:xfrm>
        <a:graphic>
          <a:graphicData uri="http://schemas.openxmlformats.org/drawingml/2006/table">
            <a:tbl>
              <a:tblPr firstRow="1" bandRow="1">
                <a:tableStyleId>{2D5ABB26-0587-4C30-8999-92F81FD0307C}</a:tableStyleId>
              </a:tblPr>
              <a:tblGrid>
                <a:gridCol w="5133341">
                  <a:extLst>
                    <a:ext uri="{9D8B030D-6E8A-4147-A177-3AD203B41FA5}">
                      <a16:colId xmlns:a16="http://schemas.microsoft.com/office/drawing/2014/main" val="20000"/>
                    </a:ext>
                  </a:extLst>
                </a:gridCol>
                <a:gridCol w="6133083">
                  <a:extLst>
                    <a:ext uri="{9D8B030D-6E8A-4147-A177-3AD203B41FA5}">
                      <a16:colId xmlns:a16="http://schemas.microsoft.com/office/drawing/2014/main" val="1040353355"/>
                    </a:ext>
                  </a:extLst>
                </a:gridCol>
              </a:tblGrid>
              <a:tr h="344658">
                <a:tc>
                  <a:txBody>
                    <a:bodyPr/>
                    <a:lstStyle/>
                    <a:p>
                      <a:pPr lvl="1" algn="l" fontAlgn="b"/>
                      <a:r>
                        <a:rPr lang="it-IT" sz="1600" b="0" i="0" u="none" strike="noStrike" dirty="0">
                          <a:solidFill>
                            <a:schemeClr val="bg1"/>
                          </a:solidFill>
                          <a:effectLst/>
                          <a:latin typeface="+mn-lt"/>
                        </a:rPr>
                        <a:t>TIPOLOGIA DI INIZIATIVA SU CUI SI CHIEDE PARERE</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006FC0"/>
                    </a:solidFill>
                  </a:tcPr>
                </a:tc>
                <a:tc>
                  <a:txBody>
                    <a:bodyPr/>
                    <a:lstStyle/>
                    <a:p>
                      <a:pPr lvl="1" algn="l" fontAlgn="b"/>
                      <a:r>
                        <a:rPr lang="it-IT" sz="1600" b="0" i="0" u="none" strike="noStrike" dirty="0">
                          <a:solidFill>
                            <a:schemeClr val="bg1"/>
                          </a:solidFill>
                          <a:effectLst/>
                          <a:latin typeface="+mn-lt"/>
                        </a:rPr>
                        <a:t>DOCUMENTI DA TRASMETTERE</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006FC0"/>
                    </a:solidFill>
                  </a:tcPr>
                </a:tc>
                <a:extLst>
                  <a:ext uri="{0D108BD9-81ED-4DB2-BD59-A6C34878D82A}">
                    <a16:rowId xmlns:a16="http://schemas.microsoft.com/office/drawing/2014/main" val="10000"/>
                  </a:ext>
                </a:extLst>
              </a:tr>
              <a:tr h="344658">
                <a:tc rowSpan="4">
                  <a:txBody>
                    <a:bodyPr/>
                    <a:lstStyle/>
                    <a:p>
                      <a:pPr lvl="1" algn="l" fontAlgn="b"/>
                      <a:r>
                        <a:rPr lang="it-IT" sz="1600" b="0" i="0" u="none" strike="noStrike" dirty="0">
                          <a:solidFill>
                            <a:srgbClr val="000000"/>
                          </a:solidFill>
                          <a:effectLst/>
                          <a:latin typeface="+mn-lt"/>
                        </a:rPr>
                        <a:t>Contratto da stipulare a seguito di procedura negoziata</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Relazione illustrativa</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658">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Capitolato tecnico (se presente)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658">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Offerta del fornitore con eventuali allegati (es. listino)</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998210"/>
                  </a:ext>
                </a:extLst>
              </a:tr>
              <a:tr h="344658">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Schema di contratto </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406832"/>
                  </a:ext>
                </a:extLst>
              </a:tr>
              <a:tr h="344658">
                <a:tc rowSpan="4">
                  <a:txBody>
                    <a:bodyPr/>
                    <a:lstStyle/>
                    <a:p>
                      <a:pPr lvl="1" algn="l" fontAlgn="b"/>
                      <a:r>
                        <a:rPr lang="it-IT" sz="1600" b="0" i="0" u="none" strike="noStrike" dirty="0">
                          <a:solidFill>
                            <a:srgbClr val="000000"/>
                          </a:solidFill>
                          <a:effectLst/>
                          <a:latin typeface="+mn-lt"/>
                        </a:rPr>
                        <a:t>Procedura aperta</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lvl="1" algn="l" fontAlgn="b"/>
                      <a:r>
                        <a:rPr lang="it-IT" sz="1600" b="0" i="0" u="none" strike="noStrike" dirty="0">
                          <a:solidFill>
                            <a:srgbClr val="000000"/>
                          </a:solidFill>
                          <a:effectLst/>
                          <a:latin typeface="+mn-lt"/>
                        </a:rPr>
                        <a:t>Relazione illustrativa</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044319"/>
                  </a:ext>
                </a:extLst>
              </a:tr>
              <a:tr h="481820">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chemeClr val="bg1"/>
                    </a:solidFill>
                  </a:tcPr>
                </a:tc>
                <a:tc>
                  <a:txBody>
                    <a:bodyPr/>
                    <a:lstStyle/>
                    <a:p>
                      <a:pPr lvl="1" algn="l" fontAlgn="b"/>
                      <a:r>
                        <a:rPr lang="it-IT" sz="1600" b="0" i="0" u="none" strike="noStrike" dirty="0">
                          <a:solidFill>
                            <a:srgbClr val="000000"/>
                          </a:solidFill>
                          <a:effectLst/>
                          <a:latin typeface="+mn-lt"/>
                        </a:rPr>
                        <a:t>Schema di contratto (o di accordo quadro, se la gara in esame è finalizzata alla stipula di un AQ)</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4658">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lvl="1" algn="l" fontAlgn="b"/>
                      <a:r>
                        <a:rPr lang="it-IT" sz="1600" b="0" i="0" u="none" strike="noStrike" dirty="0">
                          <a:solidFill>
                            <a:srgbClr val="000000"/>
                          </a:solidFill>
                          <a:effectLst/>
                          <a:latin typeface="+mn-lt"/>
                        </a:rPr>
                        <a:t>Capitolato tecnico</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1820">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mn-lt"/>
                        </a:rPr>
                        <a:t>Altra documentazione di gara (es. disciplinare, bando, schema di offerta tecnica, schema di offerta economica)</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963839"/>
                  </a:ext>
                </a:extLst>
              </a:tr>
              <a:tr h="344658">
                <a:tc rowSpan="4">
                  <a:txBody>
                    <a:bodyPr/>
                    <a:lstStyle/>
                    <a:p>
                      <a:pPr lvl="1" algn="l" fontAlgn="b"/>
                      <a:r>
                        <a:rPr lang="it-IT" sz="1600" b="0" i="0" u="none" strike="noStrike" dirty="0">
                          <a:solidFill>
                            <a:srgbClr val="000000"/>
                          </a:solidFill>
                          <a:effectLst/>
                          <a:latin typeface="+mn-lt"/>
                        </a:rPr>
                        <a:t>Procedura ristretta</a:t>
                      </a: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lvl="1" algn="l" fontAlgn="b"/>
                      <a:r>
                        <a:rPr lang="it-IT" sz="1600" b="0" i="0" u="none" strike="noStrike" dirty="0">
                          <a:solidFill>
                            <a:srgbClr val="000000"/>
                          </a:solidFill>
                          <a:effectLst/>
                          <a:latin typeface="+mn-lt"/>
                        </a:rPr>
                        <a:t>Relazione illustrativa</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955133"/>
                  </a:ext>
                </a:extLst>
              </a:tr>
              <a:tr h="344658">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mn-lt"/>
                        </a:rPr>
                        <a:t>Schema di contratto</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833150"/>
                  </a:ext>
                </a:extLst>
              </a:tr>
              <a:tr h="344658">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mn-lt"/>
                        </a:rPr>
                        <a:t>Capitolato tecnico</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546015"/>
                  </a:ext>
                </a:extLst>
              </a:tr>
              <a:tr h="344658">
                <a:tc vMerge="1">
                  <a:txBody>
                    <a:bodyPr/>
                    <a:lstStyle/>
                    <a:p>
                      <a:pPr lvl="1" algn="l" fontAlgn="b"/>
                      <a:endParaRPr lang="it-IT" sz="1600" b="0" i="0" u="none" strike="noStrike" dirty="0">
                        <a:solidFill>
                          <a:srgbClr val="000000"/>
                        </a:solidFill>
                        <a:effectLst/>
                        <a:latin typeface="+mn-lt"/>
                      </a:endParaRPr>
                    </a:p>
                  </a:txBody>
                  <a:tcPr marL="9525" marR="9525" marT="9525" marB="0" anchor="ctr">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it-IT" sz="1600" b="0" i="0" u="none" strike="noStrike" dirty="0">
                          <a:solidFill>
                            <a:srgbClr val="000000"/>
                          </a:solidFill>
                          <a:effectLst/>
                          <a:latin typeface="+mn-lt"/>
                        </a:rPr>
                        <a:t>Altra documentazione di gara (lettera di invito, disciplinare, ecc.)</a:t>
                      </a:r>
                    </a:p>
                  </a:txBody>
                  <a:tcPr marL="9525" marR="9525" marT="9525" marB="0" anchor="ctr">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82994"/>
                  </a:ext>
                </a:extLst>
              </a:tr>
            </a:tbl>
          </a:graphicData>
        </a:graphic>
      </p:graphicFrame>
    </p:spTree>
    <p:extLst>
      <p:ext uri="{BB962C8B-B14F-4D97-AF65-F5344CB8AC3E}">
        <p14:creationId xmlns:p14="http://schemas.microsoft.com/office/powerpoint/2010/main" val="36590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39090"/>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La relazione illustrativa e il referente tecnico</a:t>
            </a:r>
          </a:p>
        </p:txBody>
      </p:sp>
      <p:sp>
        <p:nvSpPr>
          <p:cNvPr id="14" name="Rettangolo con angoli arrotondati 13">
            <a:extLst>
              <a:ext uri="{FF2B5EF4-FFF2-40B4-BE49-F238E27FC236}">
                <a16:creationId xmlns:a16="http://schemas.microsoft.com/office/drawing/2014/main" id="{1173B23F-F6AF-8733-31CB-C9B2C0DB2908}"/>
              </a:ext>
            </a:extLst>
          </p:cNvPr>
          <p:cNvSpPr/>
          <p:nvPr/>
        </p:nvSpPr>
        <p:spPr>
          <a:xfrm>
            <a:off x="3997809" y="922201"/>
            <a:ext cx="7723881" cy="2339850"/>
          </a:xfrm>
          <a:prstGeom prst="roundRect">
            <a:avLst>
              <a:gd name="adj" fmla="val 863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ü"/>
            </a:pPr>
            <a:r>
              <a:rPr lang="it-IT" sz="2000" dirty="0"/>
              <a:t>Documento in cui l’amministrazione riepiloga gli </a:t>
            </a:r>
            <a:r>
              <a:rPr lang="it-IT" sz="2000" u="sng" dirty="0"/>
              <a:t>elementi principali dell’iniziativa</a:t>
            </a:r>
            <a:r>
              <a:rPr lang="it-IT" sz="2000" dirty="0"/>
              <a:t> su cui chiede parere, motivando le decisioni prese e descrivendo il contesto in cui s’inserisce l’iniziativa. </a:t>
            </a:r>
          </a:p>
          <a:p>
            <a:pPr marL="342900" indent="-342900">
              <a:lnSpc>
                <a:spcPct val="150000"/>
              </a:lnSpc>
              <a:buFont typeface="Wingdings" pitchFamily="2" charset="2"/>
              <a:buChar char="ü"/>
            </a:pPr>
            <a:r>
              <a:rPr lang="it-IT" sz="2000" u="sng" dirty="0"/>
              <a:t>Non è copia e incolla </a:t>
            </a:r>
            <a:r>
              <a:rPr lang="it-IT" sz="2000" dirty="0"/>
              <a:t>della documentazione di gara</a:t>
            </a:r>
          </a:p>
          <a:p>
            <a:pPr marL="342900" indent="-342900">
              <a:lnSpc>
                <a:spcPct val="150000"/>
              </a:lnSpc>
              <a:buFont typeface="Wingdings" pitchFamily="2" charset="2"/>
              <a:buChar char="ü"/>
            </a:pPr>
            <a:r>
              <a:rPr lang="it-IT" sz="2000" dirty="0"/>
              <a:t>Lo schema della relazione è </a:t>
            </a:r>
            <a:r>
              <a:rPr lang="it-IT" sz="2000" u="sng" dirty="0"/>
              <a:t>modulare</a:t>
            </a:r>
          </a:p>
        </p:txBody>
      </p:sp>
      <p:sp>
        <p:nvSpPr>
          <p:cNvPr id="4" name="CasellaDiTesto 3">
            <a:extLst>
              <a:ext uri="{FF2B5EF4-FFF2-40B4-BE49-F238E27FC236}">
                <a16:creationId xmlns:a16="http://schemas.microsoft.com/office/drawing/2014/main" id="{67A49C82-35BF-A565-76FB-31760DF84A83}"/>
              </a:ext>
            </a:extLst>
          </p:cNvPr>
          <p:cNvSpPr txBox="1"/>
          <p:nvPr/>
        </p:nvSpPr>
        <p:spPr>
          <a:xfrm>
            <a:off x="651825" y="5266790"/>
            <a:ext cx="2380908" cy="461665"/>
          </a:xfrm>
          <a:prstGeom prst="rect">
            <a:avLst/>
          </a:prstGeom>
          <a:noFill/>
        </p:spPr>
        <p:txBody>
          <a:bodyPr wrap="none" rtlCol="0">
            <a:spAutoFit/>
          </a:bodyPr>
          <a:lstStyle/>
          <a:p>
            <a:pPr algn="ctr"/>
            <a:r>
              <a:rPr lang="it-IT" sz="2400" dirty="0">
                <a:solidFill>
                  <a:srgbClr val="0070C0"/>
                </a:solidFill>
              </a:rPr>
              <a:t>Referente tecnico</a:t>
            </a:r>
          </a:p>
        </p:txBody>
      </p:sp>
      <p:sp>
        <p:nvSpPr>
          <p:cNvPr id="10" name="Rettangolo con angoli arrotondati 9">
            <a:extLst>
              <a:ext uri="{FF2B5EF4-FFF2-40B4-BE49-F238E27FC236}">
                <a16:creationId xmlns:a16="http://schemas.microsoft.com/office/drawing/2014/main" id="{266D697D-37E5-96E1-5488-0AEC9CC755D0}"/>
              </a:ext>
            </a:extLst>
          </p:cNvPr>
          <p:cNvSpPr/>
          <p:nvPr/>
        </p:nvSpPr>
        <p:spPr>
          <a:xfrm>
            <a:off x="3997808" y="3429000"/>
            <a:ext cx="7723881" cy="2506799"/>
          </a:xfrm>
          <a:prstGeom prst="roundRect">
            <a:avLst>
              <a:gd name="adj" fmla="val 61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ü"/>
            </a:pPr>
            <a:r>
              <a:rPr lang="it-IT" sz="2000" dirty="0"/>
              <a:t>Il referente tecnico dell’amministrazione è l’</a:t>
            </a:r>
            <a:r>
              <a:rPr lang="it-IT" sz="2000" u="sng" dirty="0"/>
              <a:t>interfaccia</a:t>
            </a:r>
            <a:r>
              <a:rPr lang="it-IT" sz="2000" dirty="0"/>
              <a:t> tra l’amministrazione e AgID</a:t>
            </a:r>
          </a:p>
          <a:p>
            <a:pPr marL="342900" indent="-342900">
              <a:lnSpc>
                <a:spcPct val="150000"/>
              </a:lnSpc>
              <a:buFont typeface="Wingdings" pitchFamily="2" charset="2"/>
              <a:buChar char="ü"/>
            </a:pPr>
            <a:r>
              <a:rPr lang="it-IT" sz="2000" dirty="0"/>
              <a:t>Il referente dovrà rendersi disponibile a </a:t>
            </a:r>
            <a:r>
              <a:rPr lang="it-IT" sz="2000" u="sng" dirty="0"/>
              <a:t>fornire chiarimenti </a:t>
            </a:r>
            <a:r>
              <a:rPr lang="it-IT" sz="2000" dirty="0"/>
              <a:t>ad AgID per tutta la durata dell’istruttoria</a:t>
            </a:r>
          </a:p>
          <a:p>
            <a:pPr marL="342900" indent="-342900">
              <a:lnSpc>
                <a:spcPct val="150000"/>
              </a:lnSpc>
              <a:buFont typeface="Wingdings" pitchFamily="2" charset="2"/>
              <a:buChar char="ü"/>
            </a:pPr>
            <a:r>
              <a:rPr lang="it-IT" sz="2000" dirty="0"/>
              <a:t>Vanno indicati i </a:t>
            </a:r>
            <a:r>
              <a:rPr lang="it-IT" sz="2000" u="sng" dirty="0"/>
              <a:t>riferimenti del referente </a:t>
            </a:r>
            <a:r>
              <a:rPr lang="it-IT" sz="2000" dirty="0"/>
              <a:t>(telefono, e-mail)</a:t>
            </a:r>
          </a:p>
        </p:txBody>
      </p:sp>
      <p:sp>
        <p:nvSpPr>
          <p:cNvPr id="24" name="Rettangolo 23">
            <a:extLst>
              <a:ext uri="{FF2B5EF4-FFF2-40B4-BE49-F238E27FC236}">
                <a16:creationId xmlns:a16="http://schemas.microsoft.com/office/drawing/2014/main" id="{ED6F96E3-DAA1-EE00-A556-BC87F92A721F}"/>
              </a:ext>
            </a:extLst>
          </p:cNvPr>
          <p:cNvSpPr/>
          <p:nvPr/>
        </p:nvSpPr>
        <p:spPr>
          <a:xfrm>
            <a:off x="1412855" y="1266169"/>
            <a:ext cx="1066401" cy="15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B1844715-B409-C6E5-400E-6D95FA1F41EC}"/>
              </a:ext>
            </a:extLst>
          </p:cNvPr>
          <p:cNvSpPr/>
          <p:nvPr/>
        </p:nvSpPr>
        <p:spPr>
          <a:xfrm>
            <a:off x="1207333" y="1467473"/>
            <a:ext cx="1066401" cy="15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Elemento grafico 30" descr="Contratto contorno">
            <a:extLst>
              <a:ext uri="{FF2B5EF4-FFF2-40B4-BE49-F238E27FC236}">
                <a16:creationId xmlns:a16="http://schemas.microsoft.com/office/drawing/2014/main" id="{A1F47080-9AF9-72B0-D620-B4EC828EDB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6055" y="1211885"/>
            <a:ext cx="1440000" cy="1440000"/>
          </a:xfrm>
          <a:prstGeom prst="rect">
            <a:avLst/>
          </a:prstGeom>
        </p:spPr>
      </p:pic>
      <p:sp>
        <p:nvSpPr>
          <p:cNvPr id="32" name="CasellaDiTesto 31">
            <a:extLst>
              <a:ext uri="{FF2B5EF4-FFF2-40B4-BE49-F238E27FC236}">
                <a16:creationId xmlns:a16="http://schemas.microsoft.com/office/drawing/2014/main" id="{8E45FD62-BAB0-6608-9C29-39589DD3D970}"/>
              </a:ext>
            </a:extLst>
          </p:cNvPr>
          <p:cNvSpPr txBox="1"/>
          <p:nvPr/>
        </p:nvSpPr>
        <p:spPr>
          <a:xfrm>
            <a:off x="487523" y="2629849"/>
            <a:ext cx="2751010" cy="461665"/>
          </a:xfrm>
          <a:prstGeom prst="rect">
            <a:avLst/>
          </a:prstGeom>
          <a:noFill/>
        </p:spPr>
        <p:txBody>
          <a:bodyPr wrap="none" rtlCol="0">
            <a:spAutoFit/>
          </a:bodyPr>
          <a:lstStyle/>
          <a:p>
            <a:pPr algn="ctr"/>
            <a:r>
              <a:rPr lang="it-IT" sz="2400" dirty="0">
                <a:solidFill>
                  <a:srgbClr val="0070C0"/>
                </a:solidFill>
              </a:rPr>
              <a:t>Relazione illustrativa</a:t>
            </a:r>
          </a:p>
        </p:txBody>
      </p:sp>
      <p:pic>
        <p:nvPicPr>
          <p:cNvPr id="34" name="Elemento grafico 33" descr="Impiegato contorno">
            <a:extLst>
              <a:ext uri="{FF2B5EF4-FFF2-40B4-BE49-F238E27FC236}">
                <a16:creationId xmlns:a16="http://schemas.microsoft.com/office/drawing/2014/main" id="{70D8BB14-B12D-A531-01B6-E0DCBA2775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279" y="3772506"/>
            <a:ext cx="1440000" cy="1440000"/>
          </a:xfrm>
          <a:prstGeom prst="rect">
            <a:avLst/>
          </a:prstGeom>
        </p:spPr>
      </p:pic>
    </p:spTree>
    <p:extLst>
      <p:ext uri="{BB962C8B-B14F-4D97-AF65-F5344CB8AC3E}">
        <p14:creationId xmlns:p14="http://schemas.microsoft.com/office/powerpoint/2010/main" val="26087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79541630-72C7-CDDC-4AD5-5811663BB0EB}"/>
              </a:ext>
            </a:extLst>
          </p:cNvPr>
          <p:cNvSpPr/>
          <p:nvPr/>
        </p:nvSpPr>
        <p:spPr>
          <a:xfrm>
            <a:off x="272004" y="266219"/>
            <a:ext cx="3889094" cy="99542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dirty="0"/>
              <a:t>Agenda della giornata</a:t>
            </a:r>
          </a:p>
        </p:txBody>
      </p:sp>
      <p:cxnSp>
        <p:nvCxnSpPr>
          <p:cNvPr id="10" name="Connettore diritto 9">
            <a:extLst>
              <a:ext uri="{FF2B5EF4-FFF2-40B4-BE49-F238E27FC236}">
                <a16:creationId xmlns:a16="http://schemas.microsoft.com/office/drawing/2014/main" id="{001B0142-1E7B-5A6D-902A-727DAF2A322F}"/>
              </a:ext>
            </a:extLst>
          </p:cNvPr>
          <p:cNvCxnSpPr>
            <a:cxnSpLocks/>
          </p:cNvCxnSpPr>
          <p:nvPr/>
        </p:nvCxnSpPr>
        <p:spPr>
          <a:xfrm>
            <a:off x="2216551" y="1223781"/>
            <a:ext cx="0" cy="92911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Agenda Icon Png #381672 - Free Icons Library">
            <a:extLst>
              <a:ext uri="{FF2B5EF4-FFF2-40B4-BE49-F238E27FC236}">
                <a16:creationId xmlns:a16="http://schemas.microsoft.com/office/drawing/2014/main" id="{5973CB47-89BB-0E33-14D8-CE8EC4A4C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70" y="2023581"/>
            <a:ext cx="3824528" cy="3824528"/>
          </a:xfrm>
          <a:prstGeom prst="rect">
            <a:avLst/>
          </a:prstGeom>
          <a:noFill/>
          <a:extLst>
            <a:ext uri="{909E8E84-426E-40DD-AFC4-6F175D3DCCD1}">
              <a14:hiddenFill xmlns:a14="http://schemas.microsoft.com/office/drawing/2010/main">
                <a:solidFill>
                  <a:srgbClr val="FFFFFF"/>
                </a:solidFill>
              </a14:hiddenFill>
            </a:ext>
          </a:extLst>
        </p:spPr>
      </p:pic>
      <p:sp>
        <p:nvSpPr>
          <p:cNvPr id="16" name="Rettangolo con angoli arrotondati 15">
            <a:extLst>
              <a:ext uri="{FF2B5EF4-FFF2-40B4-BE49-F238E27FC236}">
                <a16:creationId xmlns:a16="http://schemas.microsoft.com/office/drawing/2014/main" id="{A2CD167F-21FF-FFBC-6CA6-3729A407B6CD}"/>
              </a:ext>
            </a:extLst>
          </p:cNvPr>
          <p:cNvSpPr/>
          <p:nvPr/>
        </p:nvSpPr>
        <p:spPr>
          <a:xfrm>
            <a:off x="4328934" y="2023581"/>
            <a:ext cx="7639287" cy="382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it-IT" sz="2200" b="1" dirty="0">
                <a:effectLst/>
                <a:latin typeface="Calibri" panose="020F0502020204030204" pitchFamily="34" charset="0"/>
                <a:ea typeface="Calibri" panose="020F0502020204030204" pitchFamily="34" charset="0"/>
              </a:rPr>
              <a:t>14.35 – 14.45 </a:t>
            </a:r>
          </a:p>
          <a:p>
            <a:pPr lvl="0">
              <a:lnSpc>
                <a:spcPct val="115000"/>
              </a:lnSpc>
            </a:pPr>
            <a:r>
              <a:rPr lang="it-IT" dirty="0">
                <a:effectLst/>
                <a:latin typeface="Calibri" panose="020F0502020204030204" pitchFamily="34" charset="0"/>
                <a:ea typeface="Calibri" panose="020F0502020204030204" pitchFamily="34" charset="0"/>
              </a:rPr>
              <a:t>Il ruolo dei pareri AgID e la Circolare AgID n. 2/2022 (Ludovico </a:t>
            </a:r>
            <a:r>
              <a:rPr lang="it-IT" dirty="0" err="1">
                <a:effectLst/>
                <a:latin typeface="Calibri" panose="020F0502020204030204" pitchFamily="34" charset="0"/>
                <a:ea typeface="Calibri" panose="020F0502020204030204" pitchFamily="34" charset="0"/>
              </a:rPr>
              <a:t>Aniballi</a:t>
            </a:r>
            <a:r>
              <a:rPr lang="it-IT" dirty="0">
                <a:effectLst/>
                <a:latin typeface="Calibri" panose="020F0502020204030204" pitchFamily="34" charset="0"/>
                <a:ea typeface="Calibri" panose="020F0502020204030204" pitchFamily="34" charset="0"/>
              </a:rPr>
              <a:t>)</a:t>
            </a:r>
          </a:p>
          <a:p>
            <a:pPr lvl="0">
              <a:lnSpc>
                <a:spcPct val="115000"/>
              </a:lnSpc>
            </a:pPr>
            <a:endParaRPr lang="it-IT" dirty="0">
              <a:effectLst/>
              <a:latin typeface="Calibri" panose="020F0502020204030204" pitchFamily="34" charset="0"/>
              <a:ea typeface="Calibri" panose="020F0502020204030204" pitchFamily="34" charset="0"/>
            </a:endParaRPr>
          </a:p>
          <a:p>
            <a:pPr lvl="0">
              <a:lnSpc>
                <a:spcPct val="115000"/>
              </a:lnSpc>
            </a:pPr>
            <a:r>
              <a:rPr lang="it-IT" sz="2200" b="1" dirty="0">
                <a:effectLst/>
                <a:latin typeface="Calibri" panose="020F0502020204030204" pitchFamily="34" charset="0"/>
                <a:ea typeface="Calibri" panose="020F0502020204030204" pitchFamily="34" charset="0"/>
              </a:rPr>
              <a:t>14.45 – 15.25</a:t>
            </a:r>
          </a:p>
          <a:p>
            <a:pPr lvl="0">
              <a:lnSpc>
                <a:spcPct val="115000"/>
              </a:lnSpc>
            </a:pPr>
            <a:r>
              <a:rPr lang="it-IT" dirty="0">
                <a:effectLst/>
                <a:latin typeface="Calibri" panose="020F0502020204030204" pitchFamily="34" charset="0"/>
                <a:ea typeface="Calibri" panose="020F0502020204030204" pitchFamily="34" charset="0"/>
              </a:rPr>
              <a:t>I pareri di congruità tecnico-economica: opportunità per le PAC </a:t>
            </a:r>
          </a:p>
          <a:p>
            <a:pPr lvl="0">
              <a:lnSpc>
                <a:spcPct val="115000"/>
              </a:lnSpc>
            </a:pPr>
            <a:r>
              <a:rPr lang="it-IT" dirty="0">
                <a:effectLst/>
                <a:latin typeface="Calibri" panose="020F0502020204030204" pitchFamily="34" charset="0"/>
                <a:ea typeface="Calibri" panose="020F0502020204030204" pitchFamily="34" charset="0"/>
              </a:rPr>
              <a:t>(Francesco Grasso)</a:t>
            </a:r>
          </a:p>
          <a:p>
            <a:pPr lvl="0">
              <a:lnSpc>
                <a:spcPct val="115000"/>
              </a:lnSpc>
            </a:pPr>
            <a:endParaRPr lang="it-IT" dirty="0">
              <a:effectLst/>
              <a:latin typeface="Calibri" panose="020F0502020204030204" pitchFamily="34" charset="0"/>
              <a:ea typeface="Calibri" panose="020F0502020204030204" pitchFamily="34" charset="0"/>
            </a:endParaRPr>
          </a:p>
          <a:p>
            <a:pPr>
              <a:lnSpc>
                <a:spcPct val="115000"/>
              </a:lnSpc>
              <a:spcAft>
                <a:spcPts val="1000"/>
              </a:spcAft>
            </a:pPr>
            <a:r>
              <a:rPr lang="it-IT" sz="2200" b="1" dirty="0">
                <a:latin typeface="Calibri" panose="020F0502020204030204" pitchFamily="34" charset="0"/>
              </a:rPr>
              <a:t>15.25 – 16.00 </a:t>
            </a:r>
          </a:p>
          <a:p>
            <a:pPr>
              <a:lnSpc>
                <a:spcPct val="115000"/>
              </a:lnSpc>
              <a:spcAft>
                <a:spcPts val="1000"/>
              </a:spcAft>
            </a:pPr>
            <a:r>
              <a:rPr lang="it-IT" dirty="0">
                <a:latin typeface="Calibri" panose="020F0502020204030204" pitchFamily="34" charset="0"/>
              </a:rPr>
              <a:t>Indicazioni operative per la richiesta dei pareri (Fabio Massimi)</a:t>
            </a:r>
          </a:p>
        </p:txBody>
      </p:sp>
      <p:cxnSp>
        <p:nvCxnSpPr>
          <p:cNvPr id="18" name="Connettore diritto 17">
            <a:extLst>
              <a:ext uri="{FF2B5EF4-FFF2-40B4-BE49-F238E27FC236}">
                <a16:creationId xmlns:a16="http://schemas.microsoft.com/office/drawing/2014/main" id="{5A15CC32-DC0C-19E1-5506-04878D4AD7E1}"/>
              </a:ext>
            </a:extLst>
          </p:cNvPr>
          <p:cNvCxnSpPr>
            <a:endCxn id="16" idx="1"/>
          </p:cNvCxnSpPr>
          <p:nvPr/>
        </p:nvCxnSpPr>
        <p:spPr>
          <a:xfrm>
            <a:off x="3565003" y="3923818"/>
            <a:ext cx="763931" cy="12027"/>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1EF5F77A-1CD5-6629-1917-37CF850EEF20}"/>
              </a:ext>
            </a:extLst>
          </p:cNvPr>
          <p:cNvSpPr txBox="1"/>
          <p:nvPr/>
        </p:nvSpPr>
        <p:spPr>
          <a:xfrm>
            <a:off x="4678443" y="266219"/>
            <a:ext cx="6940268" cy="1029256"/>
          </a:xfrm>
          <a:prstGeom prst="rect">
            <a:avLst/>
          </a:prstGeom>
          <a:noFill/>
        </p:spPr>
        <p:txBody>
          <a:bodyPr wrap="square">
            <a:spAutoFit/>
          </a:bodyPr>
          <a:lstStyle/>
          <a:p>
            <a:pPr algn="just">
              <a:lnSpc>
                <a:spcPct val="115000"/>
              </a:lnSpc>
              <a:spcAft>
                <a:spcPts val="1000"/>
              </a:spcAft>
            </a:pPr>
            <a:r>
              <a:rPr lang="it-IT" sz="1800" dirty="0">
                <a:solidFill>
                  <a:schemeClr val="accent1"/>
                </a:solidFill>
                <a:effectLst/>
                <a:latin typeface="Calibri" panose="020F0502020204030204" pitchFamily="34" charset="0"/>
                <a:ea typeface="Calibri" panose="020F0502020204030204" pitchFamily="34" charset="0"/>
              </a:rPr>
              <a:t>NB: Il webinar di oggi </a:t>
            </a:r>
            <a:r>
              <a:rPr lang="it-IT" dirty="0">
                <a:solidFill>
                  <a:schemeClr val="accent1"/>
                </a:solidFill>
                <a:latin typeface="Calibri" panose="020F0502020204030204" pitchFamily="34" charset="0"/>
                <a:ea typeface="Calibri" panose="020F0502020204030204" pitchFamily="34" charset="0"/>
              </a:rPr>
              <a:t>rappresenta il primo modulo di un </a:t>
            </a:r>
            <a:r>
              <a:rPr lang="it-IT" sz="1800" dirty="0">
                <a:solidFill>
                  <a:schemeClr val="accent1"/>
                </a:solidFill>
                <a:effectLst/>
                <a:latin typeface="Calibri" panose="020F0502020204030204" pitchFamily="34" charset="0"/>
                <a:ea typeface="Calibri" panose="020F0502020204030204" pitchFamily="34" charset="0"/>
              </a:rPr>
              <a:t>corso formativo comprendente altri 2 moduli, che si terranno il </a:t>
            </a:r>
            <a:r>
              <a:rPr lang="it-IT" sz="1800" b="1" u="sng" dirty="0">
                <a:solidFill>
                  <a:schemeClr val="accent1"/>
                </a:solidFill>
                <a:effectLst/>
                <a:latin typeface="Calibri" panose="020F0502020204030204" pitchFamily="34" charset="0"/>
                <a:ea typeface="Calibri" panose="020F0502020204030204" pitchFamily="34" charset="0"/>
              </a:rPr>
              <a:t>21</a:t>
            </a:r>
            <a:r>
              <a:rPr lang="it-IT" sz="1800" dirty="0">
                <a:solidFill>
                  <a:schemeClr val="accent1"/>
                </a:solidFill>
                <a:effectLst/>
                <a:latin typeface="Calibri" panose="020F0502020204030204" pitchFamily="34" charset="0"/>
                <a:ea typeface="Calibri" panose="020F0502020204030204" pitchFamily="34" charset="0"/>
              </a:rPr>
              <a:t> e il </a:t>
            </a:r>
            <a:r>
              <a:rPr lang="it-IT" sz="1800" b="1" u="sng" dirty="0">
                <a:solidFill>
                  <a:schemeClr val="accent1"/>
                </a:solidFill>
                <a:effectLst/>
                <a:latin typeface="Calibri" panose="020F0502020204030204" pitchFamily="34" charset="0"/>
                <a:ea typeface="Calibri" panose="020F0502020204030204" pitchFamily="34" charset="0"/>
              </a:rPr>
              <a:t>28 marzo</a:t>
            </a:r>
            <a:r>
              <a:rPr lang="it-IT" sz="1800" dirty="0">
                <a:solidFill>
                  <a:schemeClr val="accent1"/>
                </a:solidFill>
                <a:effectLst/>
                <a:latin typeface="Calibri" panose="020F0502020204030204" pitchFamily="34" charset="0"/>
                <a:ea typeface="Calibri" panose="020F0502020204030204" pitchFamily="34" charset="0"/>
              </a:rPr>
              <a:t>. Si raccomanda di seguire tutti i tre moduli consecutivamente.</a:t>
            </a:r>
            <a:endParaRPr lang="it-IT" sz="2400" dirty="0">
              <a:solidFill>
                <a:schemeClr val="accent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1013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Schema di relazione illustrativa – Allegato A alla circolare n. 2/2022</a:t>
            </a:r>
          </a:p>
        </p:txBody>
      </p:sp>
      <p:graphicFrame>
        <p:nvGraphicFramePr>
          <p:cNvPr id="6" name="object 7">
            <a:extLst>
              <a:ext uri="{FF2B5EF4-FFF2-40B4-BE49-F238E27FC236}">
                <a16:creationId xmlns:a16="http://schemas.microsoft.com/office/drawing/2014/main" id="{3E7402FB-3656-4368-E6B8-DE35763569CE}"/>
              </a:ext>
            </a:extLst>
          </p:cNvPr>
          <p:cNvGraphicFramePr>
            <a:graphicFrameLocks noGrp="1"/>
          </p:cNvGraphicFramePr>
          <p:nvPr/>
        </p:nvGraphicFramePr>
        <p:xfrm>
          <a:off x="462790" y="907786"/>
          <a:ext cx="5118904" cy="5225280"/>
        </p:xfrm>
        <a:graphic>
          <a:graphicData uri="http://schemas.openxmlformats.org/drawingml/2006/table">
            <a:tbl>
              <a:tblPr firstRow="1" bandRow="1">
                <a:tableStyleId>{2D5ABB26-0587-4C30-8999-92F81FD0307C}</a:tableStyleId>
              </a:tblPr>
              <a:tblGrid>
                <a:gridCol w="5118904">
                  <a:extLst>
                    <a:ext uri="{9D8B030D-6E8A-4147-A177-3AD203B41FA5}">
                      <a16:colId xmlns:a16="http://schemas.microsoft.com/office/drawing/2014/main" val="20000"/>
                    </a:ext>
                  </a:extLst>
                </a:gridCol>
              </a:tblGrid>
              <a:tr h="0">
                <a:tc>
                  <a:txBody>
                    <a:bodyPr/>
                    <a:lstStyle/>
                    <a:p>
                      <a:pPr marL="71755">
                        <a:lnSpc>
                          <a:spcPct val="100000"/>
                        </a:lnSpc>
                        <a:spcBef>
                          <a:spcPts val="650"/>
                        </a:spcBef>
                      </a:pPr>
                      <a:r>
                        <a:rPr lang="it-IT" sz="1600" b="0" spc="-10" dirty="0">
                          <a:solidFill>
                            <a:srgbClr val="FFFFFF"/>
                          </a:solidFill>
                          <a:latin typeface="+mn-lt"/>
                          <a:cs typeface="Arial"/>
                        </a:rPr>
                        <a:t>1. CONTESTO DELL’INIZIATIVA</a:t>
                      </a:r>
                      <a:endParaRPr sz="1600" b="0" dirty="0">
                        <a:latin typeface="+mn-lt"/>
                        <a:cs typeface="Arial"/>
                      </a:endParaRP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6FC0"/>
                    </a:solidFill>
                  </a:tcPr>
                </a:tc>
                <a:extLst>
                  <a:ext uri="{0D108BD9-81ED-4DB2-BD59-A6C34878D82A}">
                    <a16:rowId xmlns:a16="http://schemas.microsoft.com/office/drawing/2014/main" val="10000"/>
                  </a:ext>
                </a:extLst>
              </a:tr>
              <a:tr h="0">
                <a:tc>
                  <a:txBody>
                    <a:bodyPr/>
                    <a:lstStyle/>
                    <a:p>
                      <a:pPr marL="71755" marR="0" lvl="0" indent="0" algn="l" defTabSz="914400" rtl="0" eaLnBrk="1" fontAlgn="auto" latinLnBrk="0" hangingPunct="1">
                        <a:lnSpc>
                          <a:spcPct val="100000"/>
                        </a:lnSpc>
                        <a:spcBef>
                          <a:spcPts val="680"/>
                        </a:spcBef>
                        <a:spcAft>
                          <a:spcPts val="0"/>
                        </a:spcAft>
                        <a:buClrTx/>
                        <a:buSzTx/>
                        <a:buFontTx/>
                        <a:buNone/>
                        <a:tabLst/>
                        <a:defRPr/>
                      </a:pPr>
                      <a:r>
                        <a:rPr lang="it-IT" sz="1600" kern="1200" dirty="0">
                          <a:solidFill>
                            <a:schemeClr val="tx1"/>
                          </a:solidFill>
                          <a:effectLst/>
                          <a:latin typeface="+mn-lt"/>
                          <a:ea typeface="+mn-ea"/>
                          <a:cs typeface="+mn-cs"/>
                        </a:rPr>
                        <a:t>1.1 Contesto normativo e regolatorio</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extLst>
                  <a:ext uri="{0D108BD9-81ED-4DB2-BD59-A6C34878D82A}">
                    <a16:rowId xmlns:a16="http://schemas.microsoft.com/office/drawing/2014/main" val="10001"/>
                  </a:ext>
                </a:extLst>
              </a:tr>
              <a:tr h="0">
                <a:tc>
                  <a:txBody>
                    <a:bodyPr/>
                    <a:lstStyle/>
                    <a:p>
                      <a:pPr marL="71755" marR="0" lvl="0" indent="0" algn="l" defTabSz="914400" rtl="0" eaLnBrk="1" fontAlgn="auto" latinLnBrk="0" hangingPunct="1">
                        <a:lnSpc>
                          <a:spcPct val="100000"/>
                        </a:lnSpc>
                        <a:spcBef>
                          <a:spcPts val="680"/>
                        </a:spcBef>
                        <a:spcAft>
                          <a:spcPts val="0"/>
                        </a:spcAft>
                        <a:buClrTx/>
                        <a:buSzTx/>
                        <a:buFontTx/>
                        <a:buNone/>
                        <a:tabLst/>
                        <a:defRPr/>
                      </a:pPr>
                      <a:r>
                        <a:rPr lang="it-IT" sz="1600" kern="1200" dirty="0">
                          <a:solidFill>
                            <a:schemeClr val="tx1"/>
                          </a:solidFill>
                          <a:effectLst/>
                          <a:latin typeface="+mn-lt"/>
                          <a:ea typeface="+mn-ea"/>
                          <a:cs typeface="+mn-cs"/>
                        </a:rPr>
                        <a:t>1.2 Contesto organizzativo</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0">
                <a:tc>
                  <a:txBody>
                    <a:bodyPr/>
                    <a:lstStyle/>
                    <a:p>
                      <a:pPr marL="71755" marR="0" lvl="0" indent="0" algn="l" defTabSz="914400" rtl="0" eaLnBrk="1" fontAlgn="auto" latinLnBrk="0" hangingPunct="1">
                        <a:lnSpc>
                          <a:spcPct val="100000"/>
                        </a:lnSpc>
                        <a:spcBef>
                          <a:spcPts val="680"/>
                        </a:spcBef>
                        <a:spcAft>
                          <a:spcPts val="0"/>
                        </a:spcAft>
                        <a:buClrTx/>
                        <a:buSzTx/>
                        <a:buFontTx/>
                        <a:buNone/>
                        <a:tabLst/>
                        <a:defRPr/>
                      </a:pPr>
                      <a:r>
                        <a:rPr lang="it-IT" sz="1600" kern="1200" dirty="0">
                          <a:solidFill>
                            <a:schemeClr val="tx1"/>
                          </a:solidFill>
                          <a:effectLst/>
                          <a:latin typeface="+mn-lt"/>
                          <a:ea typeface="+mn-ea"/>
                          <a:cs typeface="+mn-cs"/>
                        </a:rPr>
                        <a:t>1.3 Contesto tecnico e progettuale</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extLst>
                  <a:ext uri="{0D108BD9-81ED-4DB2-BD59-A6C34878D82A}">
                    <a16:rowId xmlns:a16="http://schemas.microsoft.com/office/drawing/2014/main" val="1146998210"/>
                  </a:ext>
                </a:extLst>
              </a:tr>
              <a:tr h="0">
                <a:tc>
                  <a:txBody>
                    <a:bodyPr/>
                    <a:lstStyle/>
                    <a:p>
                      <a:pPr marL="71755" marR="0" lvl="0" indent="0" algn="l" defTabSz="914400" rtl="0" eaLnBrk="1" fontAlgn="auto" latinLnBrk="0" hangingPunct="1">
                        <a:lnSpc>
                          <a:spcPct val="100000"/>
                        </a:lnSpc>
                        <a:spcBef>
                          <a:spcPts val="680"/>
                        </a:spcBef>
                        <a:spcAft>
                          <a:spcPts val="0"/>
                        </a:spcAft>
                        <a:buClrTx/>
                        <a:buSzTx/>
                        <a:buFontTx/>
                        <a:buNone/>
                        <a:tabLst/>
                        <a:defRPr/>
                      </a:pPr>
                      <a:r>
                        <a:rPr lang="it-IT" sz="1600" kern="1200" dirty="0">
                          <a:solidFill>
                            <a:schemeClr val="tx1"/>
                          </a:solidFill>
                          <a:effectLst/>
                          <a:latin typeface="+mn-lt"/>
                          <a:ea typeface="+mn-ea"/>
                          <a:cs typeface="+mn-cs"/>
                        </a:rPr>
                        <a:t>1.4 Altri pareri collegati</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extLst>
                  <a:ext uri="{0D108BD9-81ED-4DB2-BD59-A6C34878D82A}">
                    <a16:rowId xmlns:a16="http://schemas.microsoft.com/office/drawing/2014/main" val="439406832"/>
                  </a:ext>
                </a:extLst>
              </a:tr>
              <a:tr h="0">
                <a:tc>
                  <a:txBody>
                    <a:bodyPr/>
                    <a:lstStyle/>
                    <a:p>
                      <a:pPr marL="71755" marR="0" lvl="0" indent="0" algn="l" defTabSz="914400" rtl="0" eaLnBrk="1" fontAlgn="auto" latinLnBrk="0" hangingPunct="1">
                        <a:lnSpc>
                          <a:spcPct val="100000"/>
                        </a:lnSpc>
                        <a:spcBef>
                          <a:spcPts val="680"/>
                        </a:spcBef>
                        <a:spcAft>
                          <a:spcPts val="0"/>
                        </a:spcAft>
                        <a:buClrTx/>
                        <a:buSzTx/>
                        <a:buFontTx/>
                        <a:buNone/>
                        <a:tabLst/>
                        <a:defRPr/>
                      </a:pPr>
                      <a:r>
                        <a:rPr lang="it-IT" sz="1600" kern="1200" dirty="0">
                          <a:solidFill>
                            <a:schemeClr val="tx1"/>
                          </a:solidFill>
                          <a:effectLst/>
                          <a:latin typeface="+mn-lt"/>
                          <a:ea typeface="+mn-ea"/>
                          <a:cs typeface="+mn-cs"/>
                        </a:rPr>
                        <a:t>1.5 Risultati di precedenti </a:t>
                      </a:r>
                      <a:r>
                        <a:rPr lang="it-IT" sz="1600" kern="1200" dirty="0" err="1">
                          <a:solidFill>
                            <a:schemeClr val="tx1"/>
                          </a:solidFill>
                          <a:effectLst/>
                          <a:latin typeface="+mn-lt"/>
                          <a:ea typeface="+mn-ea"/>
                          <a:cs typeface="+mn-cs"/>
                        </a:rPr>
                        <a:t>attivita</a:t>
                      </a:r>
                      <a:r>
                        <a:rPr lang="it-IT" sz="1600" kern="1200" dirty="0">
                          <a:solidFill>
                            <a:schemeClr val="tx1"/>
                          </a:solidFill>
                          <a:effectLst/>
                          <a:latin typeface="+mn-lt"/>
                          <a:ea typeface="+mn-ea"/>
                          <a:cs typeface="+mn-cs"/>
                        </a:rPr>
                        <a:t>̀ di valutazione e/o monitoraggio</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extLst>
                  <a:ext uri="{0D108BD9-81ED-4DB2-BD59-A6C34878D82A}">
                    <a16:rowId xmlns:a16="http://schemas.microsoft.com/office/drawing/2014/main" val="2690044319"/>
                  </a:ext>
                </a:extLst>
              </a:tr>
              <a:tr h="0">
                <a:tc>
                  <a:txBody>
                    <a:bodyPr/>
                    <a:lstStyle/>
                    <a:p>
                      <a:pPr marL="71755">
                        <a:lnSpc>
                          <a:spcPct val="100000"/>
                        </a:lnSpc>
                        <a:spcBef>
                          <a:spcPts val="605"/>
                        </a:spcBef>
                      </a:pPr>
                      <a:r>
                        <a:rPr lang="it-IT" sz="1600" b="0" dirty="0">
                          <a:solidFill>
                            <a:srgbClr val="FFFFFF"/>
                          </a:solidFill>
                          <a:latin typeface="+mn-lt"/>
                          <a:cs typeface="Arial"/>
                        </a:rPr>
                        <a:t>2. FINALITA’ DELL’INIZIATIVA</a:t>
                      </a:r>
                      <a:endParaRPr sz="1600" b="0" dirty="0">
                        <a:latin typeface="+mn-lt"/>
                        <a:cs typeface="Arial"/>
                      </a:endParaRP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6FC0"/>
                    </a:solidFill>
                  </a:tcPr>
                </a:tc>
                <a:extLst>
                  <a:ext uri="{0D108BD9-81ED-4DB2-BD59-A6C34878D82A}">
                    <a16:rowId xmlns:a16="http://schemas.microsoft.com/office/drawing/2014/main" val="10003"/>
                  </a:ext>
                </a:extLst>
              </a:tr>
              <a:tr h="0">
                <a:tc>
                  <a:txBody>
                    <a:bodyPr/>
                    <a:lstStyle/>
                    <a:p>
                      <a:pPr marL="71755">
                        <a:lnSpc>
                          <a:spcPct val="100000"/>
                        </a:lnSpc>
                        <a:spcBef>
                          <a:spcPts val="585"/>
                        </a:spcBef>
                      </a:pPr>
                      <a:r>
                        <a:rPr lang="it-IT" sz="1600" b="0" dirty="0">
                          <a:latin typeface="+mn-lt"/>
                          <a:cs typeface="Arial"/>
                        </a:rPr>
                        <a:t>2.1 Obiettivi</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0">
                <a:tc>
                  <a:txBody>
                    <a:bodyPr/>
                    <a:lstStyle/>
                    <a:p>
                      <a:pPr marL="71755">
                        <a:lnSpc>
                          <a:spcPct val="100000"/>
                        </a:lnSpc>
                        <a:spcBef>
                          <a:spcPts val="585"/>
                        </a:spcBef>
                      </a:pPr>
                      <a:r>
                        <a:rPr lang="it-IT" sz="1600" b="0" dirty="0">
                          <a:latin typeface="+mn-lt"/>
                          <a:cs typeface="Arial"/>
                        </a:rPr>
                        <a:t>2.2 Analisi costi-benefici e eventuale studio di </a:t>
                      </a:r>
                      <a:r>
                        <a:rPr lang="it-IT" sz="1600" b="0" dirty="0" err="1">
                          <a:latin typeface="+mn-lt"/>
                          <a:cs typeface="Arial"/>
                        </a:rPr>
                        <a:t>fattibilita</a:t>
                      </a:r>
                      <a:r>
                        <a:rPr lang="it-IT" sz="1600" b="0" dirty="0">
                          <a:latin typeface="+mn-lt"/>
                          <a:cs typeface="Arial"/>
                        </a:rPr>
                        <a:t>̀</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0">
                <a:tc>
                  <a:txBody>
                    <a:bodyPr/>
                    <a:lstStyle/>
                    <a:p>
                      <a:pPr marL="71755" marR="0" lvl="0" indent="0" algn="l" defTabSz="914400" rtl="0" eaLnBrk="1" fontAlgn="auto" latinLnBrk="0" hangingPunct="1">
                        <a:lnSpc>
                          <a:spcPct val="100000"/>
                        </a:lnSpc>
                        <a:spcBef>
                          <a:spcPts val="585"/>
                        </a:spcBef>
                        <a:spcAft>
                          <a:spcPts val="0"/>
                        </a:spcAft>
                        <a:buClrTx/>
                        <a:buSzTx/>
                        <a:buFontTx/>
                        <a:buNone/>
                        <a:tabLst/>
                        <a:defRPr/>
                      </a:pPr>
                      <a:r>
                        <a:rPr lang="it-IT" sz="1600" b="0" dirty="0">
                          <a:latin typeface="+mn-lt"/>
                          <a:cs typeface="Arial"/>
                        </a:rPr>
                        <a:t>2.3 Impatto dell’iniziativa in esame sulla sicurezza ICT dell’amministrazione</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extLst>
                  <a:ext uri="{0D108BD9-81ED-4DB2-BD59-A6C34878D82A}">
                    <a16:rowId xmlns:a16="http://schemas.microsoft.com/office/drawing/2014/main" val="4151453609"/>
                  </a:ext>
                </a:extLst>
              </a:tr>
              <a:tr h="0">
                <a:tc>
                  <a:txBody>
                    <a:bodyPr/>
                    <a:lstStyle/>
                    <a:p>
                      <a:pPr marL="71755">
                        <a:lnSpc>
                          <a:spcPct val="100000"/>
                        </a:lnSpc>
                        <a:spcBef>
                          <a:spcPts val="610"/>
                        </a:spcBef>
                      </a:pPr>
                      <a:r>
                        <a:rPr lang="it-IT" sz="1600" b="0" spc="-10" dirty="0">
                          <a:solidFill>
                            <a:srgbClr val="FFFFFF"/>
                          </a:solidFill>
                          <a:latin typeface="+mn-lt"/>
                          <a:cs typeface="Arial"/>
                        </a:rPr>
                        <a:t>3. DESCRIZIONE TECNICA DELL’INIZIATIVA</a:t>
                      </a:r>
                      <a:endParaRPr sz="1600" b="0" dirty="0">
                        <a:latin typeface="+mn-lt"/>
                        <a:cs typeface="Arial"/>
                      </a:endParaRP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006FC0"/>
                    </a:solidFill>
                  </a:tcPr>
                </a:tc>
                <a:extLst>
                  <a:ext uri="{0D108BD9-81ED-4DB2-BD59-A6C34878D82A}">
                    <a16:rowId xmlns:a16="http://schemas.microsoft.com/office/drawing/2014/main" val="10010"/>
                  </a:ext>
                </a:extLst>
              </a:tr>
              <a:tr h="0">
                <a:tc>
                  <a:txBody>
                    <a:bodyPr/>
                    <a:lstStyle/>
                    <a:p>
                      <a:pPr marL="71755">
                        <a:lnSpc>
                          <a:spcPct val="100000"/>
                        </a:lnSpc>
                        <a:spcBef>
                          <a:spcPts val="710"/>
                        </a:spcBef>
                      </a:pPr>
                      <a:r>
                        <a:rPr lang="it-IT" sz="1600" b="0" dirty="0">
                          <a:latin typeface="+mn-lt"/>
                          <a:cs typeface="Arial"/>
                        </a:rPr>
                        <a:t>3.1 Oggetto</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0">
                <a:tc>
                  <a:txBody>
                    <a:bodyPr/>
                    <a:lstStyle/>
                    <a:p>
                      <a:pPr marL="71755">
                        <a:lnSpc>
                          <a:spcPct val="100000"/>
                        </a:lnSpc>
                        <a:spcBef>
                          <a:spcPts val="710"/>
                        </a:spcBef>
                      </a:pPr>
                      <a:r>
                        <a:rPr lang="it-IT" sz="1600" b="0" dirty="0">
                          <a:latin typeface="+mn-lt"/>
                          <a:cs typeface="Arial"/>
                        </a:rPr>
                        <a:t>3.2 Criteri di scelta delle soluzioni</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2"/>
                  </a:ext>
                </a:extLst>
              </a:tr>
              <a:tr h="0">
                <a:tc>
                  <a:txBody>
                    <a:bodyPr/>
                    <a:lstStyle/>
                    <a:p>
                      <a:pPr marL="71755">
                        <a:lnSpc>
                          <a:spcPct val="100000"/>
                        </a:lnSpc>
                        <a:spcBef>
                          <a:spcPts val="710"/>
                        </a:spcBef>
                      </a:pPr>
                      <a:r>
                        <a:rPr lang="it-IT" sz="1600" b="0" dirty="0">
                          <a:latin typeface="+mn-lt"/>
                          <a:cs typeface="Arial"/>
                        </a:rPr>
                        <a:t>3.3 Pianificazione</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dirty="0">
                          <a:latin typeface="+mn-lt"/>
                          <a:cs typeface="Arial"/>
                        </a:rPr>
                        <a:t>3.4 Livelli di servizio e penali</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256315"/>
                  </a:ext>
                </a:extLst>
              </a:tr>
            </a:tbl>
          </a:graphicData>
        </a:graphic>
      </p:graphicFrame>
      <p:graphicFrame>
        <p:nvGraphicFramePr>
          <p:cNvPr id="14" name="Tabella 13">
            <a:extLst>
              <a:ext uri="{FF2B5EF4-FFF2-40B4-BE49-F238E27FC236}">
                <a16:creationId xmlns:a16="http://schemas.microsoft.com/office/drawing/2014/main" id="{740BB972-F93D-3D8B-2869-C508352A0C55}"/>
              </a:ext>
            </a:extLst>
          </p:cNvPr>
          <p:cNvGraphicFramePr>
            <a:graphicFrameLocks noGrp="1"/>
          </p:cNvGraphicFramePr>
          <p:nvPr/>
        </p:nvGraphicFramePr>
        <p:xfrm>
          <a:off x="6610307" y="907786"/>
          <a:ext cx="5118904" cy="2871275"/>
        </p:xfrm>
        <a:graphic>
          <a:graphicData uri="http://schemas.openxmlformats.org/drawingml/2006/table">
            <a:tbl>
              <a:tblPr firstRow="1" bandRow="1">
                <a:tableStyleId>{2D5ABB26-0587-4C30-8999-92F81FD0307C}</a:tableStyleId>
              </a:tblPr>
              <a:tblGrid>
                <a:gridCol w="5118904">
                  <a:extLst>
                    <a:ext uri="{9D8B030D-6E8A-4147-A177-3AD203B41FA5}">
                      <a16:colId xmlns:a16="http://schemas.microsoft.com/office/drawing/2014/main" val="947794073"/>
                    </a:ext>
                  </a:extLst>
                </a:gridCol>
              </a:tblGrid>
              <a:tr h="344555">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spc="-10" dirty="0">
                          <a:solidFill>
                            <a:srgbClr val="FFFFFF"/>
                          </a:solidFill>
                          <a:latin typeface="+mn-lt"/>
                          <a:cs typeface="Arial"/>
                        </a:rPr>
                        <a:t>4. IMPORTI DELL’INIZIATIVA</a:t>
                      </a:r>
                      <a:endParaRPr lang="it-IT" sz="1600" b="0" dirty="0">
                        <a:latin typeface="+mn-lt"/>
                        <a:cs typeface="Arial"/>
                      </a:endParaRP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006FC0"/>
                    </a:solidFill>
                  </a:tcPr>
                </a:tc>
                <a:extLst>
                  <a:ext uri="{0D108BD9-81ED-4DB2-BD59-A6C34878D82A}">
                    <a16:rowId xmlns:a16="http://schemas.microsoft.com/office/drawing/2014/main" val="3120508751"/>
                  </a:ext>
                </a:extLst>
              </a:tr>
              <a:tr h="0">
                <a:tc>
                  <a:txBody>
                    <a:bodyPr/>
                    <a:lstStyle/>
                    <a:p>
                      <a:pPr marL="71755" algn="l" defTabSz="914400" rtl="0" eaLnBrk="1" latinLnBrk="0" hangingPunct="1">
                        <a:lnSpc>
                          <a:spcPct val="100000"/>
                        </a:lnSpc>
                        <a:spcBef>
                          <a:spcPts val="710"/>
                        </a:spcBef>
                      </a:pPr>
                      <a:r>
                        <a:rPr lang="it-IT" sz="1600" b="0" kern="1200" dirty="0">
                          <a:solidFill>
                            <a:schemeClr val="tx1"/>
                          </a:solidFill>
                          <a:latin typeface="+mn-lt"/>
                          <a:ea typeface="+mn-ea"/>
                          <a:cs typeface="Arial"/>
                        </a:rPr>
                        <a:t>4.1 Dimensionamento</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790919"/>
                  </a:ext>
                </a:extLst>
              </a:tr>
              <a:tr h="0">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kern="1200" dirty="0">
                          <a:solidFill>
                            <a:schemeClr val="tx1"/>
                          </a:solidFill>
                          <a:latin typeface="+mn-lt"/>
                          <a:ea typeface="+mn-ea"/>
                          <a:cs typeface="Arial"/>
                        </a:rPr>
                        <a:t>4.2 Corrispettivi unitari e importo complessivo</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697983"/>
                  </a:ext>
                </a:extLst>
              </a:tr>
              <a:tr h="0">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kern="1200" spc="-10" dirty="0">
                          <a:solidFill>
                            <a:srgbClr val="FFFFFF"/>
                          </a:solidFill>
                          <a:latin typeface="+mn-lt"/>
                          <a:ea typeface="+mn-ea"/>
                          <a:cs typeface="Arial"/>
                        </a:rPr>
                        <a:t>5. MODALITA’ DI ACQUISIZIONE</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6FC0"/>
                    </a:solidFill>
                  </a:tcPr>
                </a:tc>
                <a:extLst>
                  <a:ext uri="{0D108BD9-81ED-4DB2-BD59-A6C34878D82A}">
                    <a16:rowId xmlns:a16="http://schemas.microsoft.com/office/drawing/2014/main" val="3644100157"/>
                  </a:ext>
                </a:extLst>
              </a:tr>
              <a:tr h="0">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dirty="0">
                          <a:latin typeface="+mn-lt"/>
                          <a:cs typeface="Arial"/>
                        </a:rPr>
                        <a:t>5.1 Scelta del fornitore</a:t>
                      </a:r>
                    </a:p>
                  </a:txBody>
                  <a:tcPr marL="36000" marR="36000" marT="36000" marB="3600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781505"/>
                  </a:ext>
                </a:extLst>
              </a:tr>
              <a:tr h="111234">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dirty="0">
                          <a:latin typeface="+mn-lt"/>
                          <a:cs typeface="Arial"/>
                        </a:rPr>
                        <a:t>5.2 Criteri di aggiudicazione</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314459"/>
                  </a:ext>
                </a:extLst>
              </a:tr>
              <a:tr h="0">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kern="1200" spc="-10" dirty="0">
                          <a:solidFill>
                            <a:srgbClr val="FFFFFF"/>
                          </a:solidFill>
                          <a:latin typeface="+mn-lt"/>
                          <a:ea typeface="+mn-ea"/>
                          <a:cs typeface="Arial"/>
                        </a:rPr>
                        <a:t>6. VERIFICA DEI RISULTATI DELL’INZIATIVA</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374929770"/>
                  </a:ext>
                </a:extLst>
              </a:tr>
              <a:tr h="0">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dirty="0">
                          <a:latin typeface="+mn-lt"/>
                          <a:cs typeface="Arial"/>
                        </a:rPr>
                        <a:t>6.1 Collaudi e verifiche</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783490"/>
                  </a:ext>
                </a:extLst>
              </a:tr>
              <a:tr h="0">
                <a:tc>
                  <a:txBody>
                    <a:bodyPr/>
                    <a:lstStyle/>
                    <a:p>
                      <a:pPr marL="71755" marR="0" lvl="0" indent="0" algn="l" defTabSz="914400" rtl="0" eaLnBrk="1" fontAlgn="auto" latinLnBrk="0" hangingPunct="1">
                        <a:lnSpc>
                          <a:spcPct val="100000"/>
                        </a:lnSpc>
                        <a:spcBef>
                          <a:spcPts val="710"/>
                        </a:spcBef>
                        <a:spcAft>
                          <a:spcPts val="0"/>
                        </a:spcAft>
                        <a:buClrTx/>
                        <a:buSzTx/>
                        <a:buFontTx/>
                        <a:buNone/>
                        <a:tabLst/>
                        <a:defRPr/>
                      </a:pPr>
                      <a:r>
                        <a:rPr lang="it-IT" sz="1600" b="0" dirty="0">
                          <a:latin typeface="+mn-lt"/>
                          <a:cs typeface="Arial"/>
                        </a:rPr>
                        <a:t>6.2 Monitoraggio del contratto</a:t>
                      </a:r>
                    </a:p>
                  </a:txBody>
                  <a:tcPr marL="36000" marR="36000" marT="36000" marB="360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702059737"/>
                  </a:ext>
                </a:extLst>
              </a:tr>
            </a:tbl>
          </a:graphicData>
        </a:graphic>
      </p:graphicFrame>
    </p:spTree>
    <p:extLst>
      <p:ext uri="{BB962C8B-B14F-4D97-AF65-F5344CB8AC3E}">
        <p14:creationId xmlns:p14="http://schemas.microsoft.com/office/powerpoint/2010/main" val="3074151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Prospetto informativo sintetico</a:t>
            </a:r>
          </a:p>
        </p:txBody>
      </p:sp>
      <p:pic>
        <p:nvPicPr>
          <p:cNvPr id="3" name="Immagine 2" descr="Immagine che contiene tavolo&#10;&#10;Descrizione generata automaticamente">
            <a:extLst>
              <a:ext uri="{FF2B5EF4-FFF2-40B4-BE49-F238E27FC236}">
                <a16:creationId xmlns:a16="http://schemas.microsoft.com/office/drawing/2014/main" id="{E8BEB47E-1EFB-9C53-F8B5-169541ECA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31" y="2285401"/>
            <a:ext cx="11187580" cy="3283311"/>
          </a:xfrm>
          <a:prstGeom prst="rect">
            <a:avLst/>
          </a:prstGeom>
        </p:spPr>
      </p:pic>
      <p:sp>
        <p:nvSpPr>
          <p:cNvPr id="11" name="CasellaDiTesto 10">
            <a:extLst>
              <a:ext uri="{FF2B5EF4-FFF2-40B4-BE49-F238E27FC236}">
                <a16:creationId xmlns:a16="http://schemas.microsoft.com/office/drawing/2014/main" id="{11BF2CE8-E60A-9601-8776-290A3742B179}"/>
              </a:ext>
            </a:extLst>
          </p:cNvPr>
          <p:cNvSpPr txBox="1"/>
          <p:nvPr/>
        </p:nvSpPr>
        <p:spPr>
          <a:xfrm>
            <a:off x="2717617" y="1154650"/>
            <a:ext cx="8684345" cy="461665"/>
          </a:xfrm>
          <a:prstGeom prst="rect">
            <a:avLst/>
          </a:prstGeom>
          <a:noFill/>
        </p:spPr>
        <p:txBody>
          <a:bodyPr wrap="square" rtlCol="0">
            <a:spAutoFit/>
          </a:bodyPr>
          <a:lstStyle/>
          <a:p>
            <a:pPr algn="just"/>
            <a:r>
              <a:rPr lang="it-IT" sz="2400" dirty="0">
                <a:solidFill>
                  <a:srgbClr val="0070C0"/>
                </a:solidFill>
              </a:rPr>
              <a:t>Contiene gli elementi identificativi dell’iniziativa di acquisto</a:t>
            </a:r>
          </a:p>
        </p:txBody>
      </p:sp>
      <p:pic>
        <p:nvPicPr>
          <p:cNvPr id="6" name="Elemento grafico 5" descr="Badge dipendente contorno">
            <a:extLst>
              <a:ext uri="{FF2B5EF4-FFF2-40B4-BE49-F238E27FC236}">
                <a16:creationId xmlns:a16="http://schemas.microsoft.com/office/drawing/2014/main" id="{E33C1D8A-B8A6-7BCA-EDBB-990AD43590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024" y="868385"/>
            <a:ext cx="1080000" cy="1080000"/>
          </a:xfrm>
          <a:prstGeom prst="rect">
            <a:avLst/>
          </a:prstGeom>
        </p:spPr>
      </p:pic>
    </p:spTree>
    <p:extLst>
      <p:ext uri="{BB962C8B-B14F-4D97-AF65-F5344CB8AC3E}">
        <p14:creationId xmlns:p14="http://schemas.microsoft.com/office/powerpoint/2010/main" val="4163329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lemento grafico 6" descr="Bilancia della giustizia contorno">
            <a:extLst>
              <a:ext uri="{FF2B5EF4-FFF2-40B4-BE49-F238E27FC236}">
                <a16:creationId xmlns:a16="http://schemas.microsoft.com/office/drawing/2014/main" id="{386CF081-393D-C2C4-0263-6F8E937731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502" y="1843352"/>
            <a:ext cx="1080000" cy="1080000"/>
          </a:xfrm>
          <a:prstGeom prst="rect">
            <a:avLst/>
          </a:prstGeom>
        </p:spPr>
      </p:pic>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1. Contesto dell’iniziativa</a:t>
            </a:r>
          </a:p>
        </p:txBody>
      </p:sp>
      <p:sp>
        <p:nvSpPr>
          <p:cNvPr id="2" name="Rettangolo con angoli arrotondati 1">
            <a:extLst>
              <a:ext uri="{FF2B5EF4-FFF2-40B4-BE49-F238E27FC236}">
                <a16:creationId xmlns:a16="http://schemas.microsoft.com/office/drawing/2014/main" id="{1210D41B-DECB-F0A9-1061-2DBCB53C458D}"/>
              </a:ext>
            </a:extLst>
          </p:cNvPr>
          <p:cNvSpPr/>
          <p:nvPr/>
        </p:nvSpPr>
        <p:spPr>
          <a:xfrm>
            <a:off x="2826327" y="1429929"/>
            <a:ext cx="8902883"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1900" dirty="0">
                <a:solidFill>
                  <a:srgbClr val="0070C0"/>
                </a:solidFill>
                <a:latin typeface="Calibri" panose="020F0502020204030204" pitchFamily="34" charset="0"/>
                <a:cs typeface="Calibri" panose="020F0502020204030204" pitchFamily="34" charset="0"/>
              </a:rPr>
              <a:t>Norme che regolano i </a:t>
            </a:r>
            <a:r>
              <a:rPr lang="it-IT" sz="1900" u="sng" dirty="0">
                <a:solidFill>
                  <a:srgbClr val="0070C0"/>
                </a:solidFill>
                <a:latin typeface="Calibri" panose="020F0502020204030204" pitchFamily="34" charset="0"/>
                <a:cs typeface="Calibri" panose="020F0502020204030204" pitchFamily="34" charset="0"/>
              </a:rPr>
              <a:t>compiti istituzionali </a:t>
            </a:r>
            <a:r>
              <a:rPr lang="it-IT" sz="1900" dirty="0">
                <a:solidFill>
                  <a:srgbClr val="0070C0"/>
                </a:solidFill>
                <a:latin typeface="Calibri" panose="020F0502020204030204" pitchFamily="34" charset="0"/>
                <a:cs typeface="Calibri" panose="020F0502020204030204" pitchFamily="34" charset="0"/>
              </a:rPr>
              <a:t>e i procedimenti dell’amministrazione e che richiedono l’acquisizione di beni e servizi ICT (es. Ministero degli Interni per CIE).</a:t>
            </a:r>
          </a:p>
          <a:p>
            <a:pPr marL="342900" indent="-342900">
              <a:buFontTx/>
              <a:buChar char="-"/>
            </a:pPr>
            <a:endParaRPr lang="it-IT" sz="600" dirty="0">
              <a:solidFill>
                <a:srgbClr val="0070C0"/>
              </a:solidFill>
              <a:latin typeface="Calibri" panose="020F0502020204030204" pitchFamily="34" charset="0"/>
              <a:cs typeface="Calibri" panose="020F0502020204030204" pitchFamily="34" charset="0"/>
            </a:endParaRPr>
          </a:p>
          <a:p>
            <a:pPr marL="342900" indent="-342900">
              <a:buFontTx/>
              <a:buChar char="-"/>
            </a:pPr>
            <a:r>
              <a:rPr lang="it-IT" sz="1900" dirty="0">
                <a:solidFill>
                  <a:srgbClr val="0070C0"/>
                </a:solidFill>
                <a:latin typeface="Calibri" panose="020F0502020204030204" pitchFamily="34" charset="0"/>
                <a:cs typeface="Calibri" panose="020F0502020204030204" pitchFamily="34" charset="0"/>
              </a:rPr>
              <a:t>Norme e regolamenti sull’</a:t>
            </a:r>
            <a:r>
              <a:rPr lang="it-IT" sz="1900" u="sng" dirty="0">
                <a:solidFill>
                  <a:srgbClr val="0070C0"/>
                </a:solidFill>
                <a:latin typeface="Calibri" panose="020F0502020204030204" pitchFamily="34" charset="0"/>
                <a:cs typeface="Calibri" panose="020F0502020204030204" pitchFamily="34" charset="0"/>
              </a:rPr>
              <a:t>adozione di tecnologie digitali </a:t>
            </a:r>
            <a:r>
              <a:rPr lang="it-IT" sz="1900" dirty="0">
                <a:solidFill>
                  <a:srgbClr val="0070C0"/>
                </a:solidFill>
                <a:latin typeface="Calibri" panose="020F0502020204030204" pitchFamily="34" charset="0"/>
                <a:cs typeface="Calibri" panose="020F0502020204030204" pitchFamily="34" charset="0"/>
              </a:rPr>
              <a:t>(es. CAD e linee guida AgID per la formazione, gestione e conservazione dei documenti informatici).</a:t>
            </a:r>
          </a:p>
          <a:p>
            <a:pPr marL="342900" indent="-342900">
              <a:buFontTx/>
              <a:buChar char="-"/>
            </a:pPr>
            <a:endParaRPr lang="it-IT" sz="600" dirty="0">
              <a:solidFill>
                <a:srgbClr val="0070C0"/>
              </a:solidFill>
              <a:latin typeface="Calibri" panose="020F0502020204030204" pitchFamily="34" charset="0"/>
              <a:cs typeface="Calibri" panose="020F0502020204030204" pitchFamily="34" charset="0"/>
            </a:endParaRPr>
          </a:p>
          <a:p>
            <a:pPr marL="342900" indent="-342900">
              <a:buFontTx/>
              <a:buChar char="-"/>
            </a:pPr>
            <a:r>
              <a:rPr lang="it-IT" sz="1900" dirty="0">
                <a:solidFill>
                  <a:srgbClr val="0070C0"/>
                </a:solidFill>
                <a:latin typeface="Calibri" panose="020F0502020204030204" pitchFamily="34" charset="0"/>
                <a:cs typeface="Calibri" panose="020F0502020204030204" pitchFamily="34" charset="0"/>
              </a:rPr>
              <a:t>Norme che definiscono </a:t>
            </a:r>
            <a:r>
              <a:rPr lang="it-IT" sz="1900" u="sng" dirty="0">
                <a:solidFill>
                  <a:srgbClr val="0070C0"/>
                </a:solidFill>
                <a:latin typeface="Calibri" panose="020F0502020204030204" pitchFamily="34" charset="0"/>
                <a:cs typeface="Calibri" panose="020F0502020204030204" pitchFamily="34" charset="0"/>
              </a:rPr>
              <a:t>modalità specifiche di acquisizione </a:t>
            </a:r>
            <a:r>
              <a:rPr lang="it-IT" sz="1900" dirty="0">
                <a:solidFill>
                  <a:srgbClr val="0070C0"/>
                </a:solidFill>
                <a:latin typeface="Calibri" panose="020F0502020204030204" pitchFamily="34" charset="0"/>
                <a:cs typeface="Calibri" panose="020F0502020204030204" pitchFamily="34" charset="0"/>
              </a:rPr>
              <a:t>(es. Convenzione Sogei).</a:t>
            </a:r>
          </a:p>
        </p:txBody>
      </p:sp>
      <p:sp>
        <p:nvSpPr>
          <p:cNvPr id="4" name="Rettangolo con angoli arrotondati 3">
            <a:extLst>
              <a:ext uri="{FF2B5EF4-FFF2-40B4-BE49-F238E27FC236}">
                <a16:creationId xmlns:a16="http://schemas.microsoft.com/office/drawing/2014/main" id="{09BD535F-9F66-D805-B011-C2AB57DDC763}"/>
              </a:ext>
            </a:extLst>
          </p:cNvPr>
          <p:cNvSpPr/>
          <p:nvPr/>
        </p:nvSpPr>
        <p:spPr>
          <a:xfrm>
            <a:off x="2826327" y="4028040"/>
            <a:ext cx="8902884"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1900" dirty="0">
                <a:solidFill>
                  <a:srgbClr val="0070C0"/>
                </a:solidFill>
                <a:latin typeface="Calibri" panose="020F0502020204030204" pitchFamily="34" charset="0"/>
                <a:cs typeface="Calibri" panose="020F0502020204030204" pitchFamily="34" charset="0"/>
              </a:rPr>
              <a:t>Descrizione, anche dimensionale, delle </a:t>
            </a:r>
            <a:r>
              <a:rPr lang="it-IT" sz="1900" u="sng" dirty="0">
                <a:solidFill>
                  <a:srgbClr val="0070C0"/>
                </a:solidFill>
                <a:latin typeface="Calibri" panose="020F0502020204030204" pitchFamily="34" charset="0"/>
                <a:cs typeface="Calibri" panose="020F0502020204030204" pitchFamily="34" charset="0"/>
              </a:rPr>
              <a:t>strutture organizzative coinvolte</a:t>
            </a:r>
            <a:r>
              <a:rPr lang="it-IT" sz="1900" dirty="0">
                <a:solidFill>
                  <a:srgbClr val="0070C0"/>
                </a:solidFill>
                <a:latin typeface="Calibri" panose="020F0502020204030204" pitchFamily="34" charset="0"/>
                <a:cs typeface="Calibri" panose="020F0502020204030204" pitchFamily="34" charset="0"/>
              </a:rPr>
              <a:t>.</a:t>
            </a:r>
          </a:p>
          <a:p>
            <a:pPr marL="342900" indent="-342900">
              <a:buFontTx/>
              <a:buChar char="-"/>
            </a:pPr>
            <a:endParaRPr lang="it-IT" sz="600" dirty="0">
              <a:solidFill>
                <a:srgbClr val="0070C0"/>
              </a:solidFill>
              <a:latin typeface="Calibri" panose="020F0502020204030204" pitchFamily="34" charset="0"/>
              <a:cs typeface="Calibri" panose="020F0502020204030204" pitchFamily="34" charset="0"/>
            </a:endParaRPr>
          </a:p>
          <a:p>
            <a:pPr marL="342900" indent="-342900">
              <a:buFontTx/>
              <a:buChar char="-"/>
            </a:pPr>
            <a:r>
              <a:rPr lang="it-IT" sz="1900" u="sng" dirty="0">
                <a:solidFill>
                  <a:srgbClr val="0070C0"/>
                </a:solidFill>
                <a:latin typeface="Calibri" panose="020F0502020204030204" pitchFamily="34" charset="0"/>
                <a:cs typeface="Calibri" panose="020F0502020204030204" pitchFamily="34" charset="0"/>
              </a:rPr>
              <a:t>Procedimenti interni </a:t>
            </a:r>
            <a:r>
              <a:rPr lang="it-IT" sz="1900" dirty="0">
                <a:solidFill>
                  <a:srgbClr val="0070C0"/>
                </a:solidFill>
                <a:latin typeface="Calibri" panose="020F0502020204030204" pitchFamily="34" charset="0"/>
                <a:cs typeface="Calibri" panose="020F0502020204030204" pitchFamily="34" charset="0"/>
              </a:rPr>
              <a:t>all’Amministrazione che subiscono evoluzioni. (Es.: MITE, sistema centralizzato per i procedimenti degli enti parco).</a:t>
            </a:r>
          </a:p>
          <a:p>
            <a:pPr marL="342900" indent="-342900">
              <a:buFontTx/>
              <a:buChar char="-"/>
            </a:pPr>
            <a:endParaRPr lang="it-IT" sz="600" dirty="0">
              <a:solidFill>
                <a:srgbClr val="0070C0"/>
              </a:solidFill>
              <a:latin typeface="Calibri" panose="020F0502020204030204" pitchFamily="34" charset="0"/>
              <a:cs typeface="Calibri" panose="020F0502020204030204" pitchFamily="34" charset="0"/>
            </a:endParaRPr>
          </a:p>
          <a:p>
            <a:pPr marL="342900" indent="-342900">
              <a:buFontTx/>
              <a:buChar char="-"/>
            </a:pPr>
            <a:r>
              <a:rPr lang="it-IT" sz="1900" u="sng" dirty="0">
                <a:solidFill>
                  <a:srgbClr val="0070C0"/>
                </a:solidFill>
                <a:latin typeface="Calibri" panose="020F0502020204030204" pitchFamily="34" charset="0"/>
                <a:cs typeface="Calibri" panose="020F0502020204030204" pitchFamily="34" charset="0"/>
              </a:rPr>
              <a:t>Procedimenti che coinvolgono altre amministrazioni </a:t>
            </a:r>
            <a:r>
              <a:rPr lang="it-IT" sz="1900" dirty="0">
                <a:solidFill>
                  <a:srgbClr val="0070C0"/>
                </a:solidFill>
                <a:latin typeface="Calibri" panose="020F0502020204030204" pitchFamily="34" charset="0"/>
                <a:cs typeface="Calibri" panose="020F0502020204030204" pitchFamily="34" charset="0"/>
              </a:rPr>
              <a:t>(Es. MITE, pareri enti parco nell’ambio del SUAP).</a:t>
            </a:r>
          </a:p>
        </p:txBody>
      </p:sp>
      <p:sp>
        <p:nvSpPr>
          <p:cNvPr id="15" name="CasellaDiTesto 14">
            <a:extLst>
              <a:ext uri="{FF2B5EF4-FFF2-40B4-BE49-F238E27FC236}">
                <a16:creationId xmlns:a16="http://schemas.microsoft.com/office/drawing/2014/main" id="{38D032B5-63A1-2F1A-3D9B-F9FD71ED936A}"/>
              </a:ext>
            </a:extLst>
          </p:cNvPr>
          <p:cNvSpPr txBox="1"/>
          <p:nvPr/>
        </p:nvSpPr>
        <p:spPr>
          <a:xfrm>
            <a:off x="615187" y="3539328"/>
            <a:ext cx="6101542" cy="461665"/>
          </a:xfrm>
          <a:prstGeom prst="rect">
            <a:avLst/>
          </a:prstGeom>
          <a:noFill/>
        </p:spPr>
        <p:txBody>
          <a:bodyPr wrap="square">
            <a:spAutoFit/>
          </a:bodyPr>
          <a:lstStyle/>
          <a:p>
            <a:r>
              <a:rPr lang="it-IT" sz="2400" dirty="0">
                <a:solidFill>
                  <a:srgbClr val="0070C0"/>
                </a:solidFill>
              </a:rPr>
              <a:t>1.2 Contesto organizzativo</a:t>
            </a:r>
          </a:p>
        </p:txBody>
      </p:sp>
      <p:sp>
        <p:nvSpPr>
          <p:cNvPr id="16" name="CasellaDiTesto 15">
            <a:extLst>
              <a:ext uri="{FF2B5EF4-FFF2-40B4-BE49-F238E27FC236}">
                <a16:creationId xmlns:a16="http://schemas.microsoft.com/office/drawing/2014/main" id="{E4D7A062-F9A4-B2D2-CBB1-4B4A6B20DC05}"/>
              </a:ext>
            </a:extLst>
          </p:cNvPr>
          <p:cNvSpPr txBox="1"/>
          <p:nvPr/>
        </p:nvSpPr>
        <p:spPr>
          <a:xfrm>
            <a:off x="615187" y="927966"/>
            <a:ext cx="6101542" cy="461665"/>
          </a:xfrm>
          <a:prstGeom prst="rect">
            <a:avLst/>
          </a:prstGeom>
          <a:noFill/>
        </p:spPr>
        <p:txBody>
          <a:bodyPr wrap="square">
            <a:spAutoFit/>
          </a:bodyPr>
          <a:lstStyle/>
          <a:p>
            <a:r>
              <a:rPr lang="it-IT" sz="2400" dirty="0">
                <a:solidFill>
                  <a:srgbClr val="0070C0"/>
                </a:solidFill>
              </a:rPr>
              <a:t>1.1 Contesto normativo e regolatorio</a:t>
            </a:r>
          </a:p>
        </p:txBody>
      </p:sp>
      <p:pic>
        <p:nvPicPr>
          <p:cNvPr id="8" name="Elemento grafico 7" descr="Gerarchia contorno">
            <a:extLst>
              <a:ext uri="{FF2B5EF4-FFF2-40B4-BE49-F238E27FC236}">
                <a16:creationId xmlns:a16="http://schemas.microsoft.com/office/drawing/2014/main" id="{4EC6F2DD-7BC3-1771-BBCB-157386ACD5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502" y="4441463"/>
            <a:ext cx="1080000" cy="1080000"/>
          </a:xfrm>
          <a:prstGeom prst="rect">
            <a:avLst/>
          </a:prstGeom>
        </p:spPr>
      </p:pic>
    </p:spTree>
    <p:extLst>
      <p:ext uri="{BB962C8B-B14F-4D97-AF65-F5344CB8AC3E}">
        <p14:creationId xmlns:p14="http://schemas.microsoft.com/office/powerpoint/2010/main" val="3928675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5D8CF4C-A103-49DA-770D-72E86241DC64}"/>
              </a:ext>
            </a:extLst>
          </p:cNvPr>
          <p:cNvSpPr txBox="1"/>
          <p:nvPr/>
        </p:nvSpPr>
        <p:spPr>
          <a:xfrm>
            <a:off x="2078181" y="2623517"/>
            <a:ext cx="9651029" cy="3293209"/>
          </a:xfrm>
          <a:prstGeom prst="rect">
            <a:avLst/>
          </a:prstGeom>
          <a:noFill/>
        </p:spPr>
        <p:txBody>
          <a:bodyPr wrap="square" rtlCol="0">
            <a:spAutoFit/>
          </a:bodyPr>
          <a:lstStyle/>
          <a:p>
            <a:pPr algn="just"/>
            <a:r>
              <a:rPr lang="it-IT" sz="2400" dirty="0">
                <a:solidFill>
                  <a:srgbClr val="0070C0"/>
                </a:solidFill>
                <a:latin typeface="Calibri" panose="020F0502020204030204" pitchFamily="34" charset="0"/>
                <a:cs typeface="Calibri" panose="020F0502020204030204" pitchFamily="34" charset="0"/>
              </a:rPr>
              <a:t>Descrizione dell’infrastruttura hardware, software di base e di ambiente in cui si inserisce l’iniziativa. (Es.: Migrazione IAAS. Descrizione infrastruttura di partenza e di destinazione).</a:t>
            </a:r>
          </a:p>
          <a:p>
            <a:pPr algn="just"/>
            <a:endParaRPr lang="it-IT" sz="16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Descrizione degli applicativi oggetto dell’iniziativa </a:t>
            </a:r>
          </a:p>
          <a:p>
            <a:pPr algn="just"/>
            <a:r>
              <a:rPr lang="it-IT" sz="2400" dirty="0">
                <a:solidFill>
                  <a:srgbClr val="0070C0"/>
                </a:solidFill>
                <a:latin typeface="Calibri" panose="020F0502020204030204" pitchFamily="34" charset="0"/>
                <a:cs typeface="Calibri" panose="020F0502020204030204" pitchFamily="34" charset="0"/>
              </a:rPr>
              <a:t>(Es. Descrizione dello stack tecnologico di una </a:t>
            </a:r>
          </a:p>
          <a:p>
            <a:pPr algn="just"/>
            <a:r>
              <a:rPr lang="it-IT" sz="2400" dirty="0">
                <a:solidFill>
                  <a:srgbClr val="0070C0"/>
                </a:solidFill>
                <a:latin typeface="Calibri" panose="020F0502020204030204" pitchFamily="34" charset="0"/>
                <a:cs typeface="Calibri" panose="020F0502020204030204" pitchFamily="34" charset="0"/>
              </a:rPr>
              <a:t>applicazione a </a:t>
            </a:r>
            <a:r>
              <a:rPr lang="it-IT" sz="2400" dirty="0" err="1">
                <a:solidFill>
                  <a:srgbClr val="0070C0"/>
                </a:solidFill>
                <a:latin typeface="Calibri" panose="020F0502020204030204" pitchFamily="34" charset="0"/>
                <a:cs typeface="Calibri" panose="020F0502020204030204" pitchFamily="34" charset="0"/>
              </a:rPr>
              <a:t>microservizi</a:t>
            </a:r>
            <a:r>
              <a:rPr lang="it-IT" sz="2400" dirty="0">
                <a:solidFill>
                  <a:srgbClr val="0070C0"/>
                </a:solidFill>
                <a:latin typeface="Calibri" panose="020F0502020204030204" pitchFamily="34" charset="0"/>
                <a:cs typeface="Calibri" panose="020F0502020204030204" pitchFamily="34" charset="0"/>
              </a:rPr>
              <a:t> indicando i singoli prodotti)</a:t>
            </a:r>
          </a:p>
          <a:p>
            <a:pPr algn="just"/>
            <a:endParaRPr lang="it-IT" sz="24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Ambiente di sviluppo (Es. Framework di sviluppo OSS)</a:t>
            </a:r>
          </a:p>
        </p:txBody>
      </p:sp>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1.3 Contesto tecnico e progettuale</a:t>
            </a:r>
          </a:p>
        </p:txBody>
      </p:sp>
      <p:sp>
        <p:nvSpPr>
          <p:cNvPr id="16" name="Rettangolo con angoli arrotondati 15">
            <a:extLst>
              <a:ext uri="{FF2B5EF4-FFF2-40B4-BE49-F238E27FC236}">
                <a16:creationId xmlns:a16="http://schemas.microsoft.com/office/drawing/2014/main" id="{710BF726-2BF7-30E0-AABC-0B6205FE3B87}"/>
              </a:ext>
            </a:extLst>
          </p:cNvPr>
          <p:cNvSpPr/>
          <p:nvPr/>
        </p:nvSpPr>
        <p:spPr>
          <a:xfrm>
            <a:off x="2078182" y="1078590"/>
            <a:ext cx="9651029" cy="1209837"/>
          </a:xfrm>
          <a:prstGeom prst="roundRect">
            <a:avLst>
              <a:gd name="adj" fmla="val 966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Ambiente tecnologico</a:t>
            </a:r>
          </a:p>
        </p:txBody>
      </p:sp>
      <p:pic>
        <p:nvPicPr>
          <p:cNvPr id="6" name="Immagine 5">
            <a:extLst>
              <a:ext uri="{FF2B5EF4-FFF2-40B4-BE49-F238E27FC236}">
                <a16:creationId xmlns:a16="http://schemas.microsoft.com/office/drawing/2014/main" id="{1DE718E6-CB59-A82A-F147-8E3EF750F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236" y="3553524"/>
            <a:ext cx="2793764" cy="2476291"/>
          </a:xfrm>
          <a:prstGeom prst="rect">
            <a:avLst/>
          </a:prstGeom>
        </p:spPr>
      </p:pic>
      <p:sp>
        <p:nvSpPr>
          <p:cNvPr id="8" name="Stella a 32 punte 7">
            <a:extLst>
              <a:ext uri="{FF2B5EF4-FFF2-40B4-BE49-F238E27FC236}">
                <a16:creationId xmlns:a16="http://schemas.microsoft.com/office/drawing/2014/main" id="{28406A62-3D8C-E451-1ABE-1297263C5CBE}"/>
              </a:ext>
            </a:extLst>
          </p:cNvPr>
          <p:cNvSpPr>
            <a:spLocks noChangeAspect="1"/>
          </p:cNvSpPr>
          <p:nvPr/>
        </p:nvSpPr>
        <p:spPr>
          <a:xfrm>
            <a:off x="9498699" y="451817"/>
            <a:ext cx="2171700" cy="2171700"/>
          </a:xfrm>
          <a:prstGeom prst="star32">
            <a:avLst>
              <a:gd name="adj" fmla="val 45236"/>
            </a:avLst>
          </a:prstGeom>
          <a:solidFill>
            <a:srgbClr val="F5B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dirty="0">
                <a:solidFill>
                  <a:schemeClr val="accent1"/>
                </a:solidFill>
              </a:rPr>
              <a:t>SEGNALARE OSS E/O RIUSO</a:t>
            </a:r>
          </a:p>
        </p:txBody>
      </p:sp>
      <p:pic>
        <p:nvPicPr>
          <p:cNvPr id="13" name="Elemento grafico 12" descr="Server contorno">
            <a:extLst>
              <a:ext uri="{FF2B5EF4-FFF2-40B4-BE49-F238E27FC236}">
                <a16:creationId xmlns:a16="http://schemas.microsoft.com/office/drawing/2014/main" id="{40F7E9B5-8300-5348-FB43-6185F6DF7C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468" y="1143508"/>
            <a:ext cx="1080000" cy="1080000"/>
          </a:xfrm>
          <a:prstGeom prst="rect">
            <a:avLst/>
          </a:prstGeom>
        </p:spPr>
      </p:pic>
      <p:pic>
        <p:nvPicPr>
          <p:cNvPr id="3" name="Immagine 2">
            <a:extLst>
              <a:ext uri="{FF2B5EF4-FFF2-40B4-BE49-F238E27FC236}">
                <a16:creationId xmlns:a16="http://schemas.microsoft.com/office/drawing/2014/main" id="{36E1F677-5348-1556-18EE-C7FBE55DDD0C}"/>
              </a:ext>
            </a:extLst>
          </p:cNvPr>
          <p:cNvPicPr>
            <a:picLocks noChangeAspect="1"/>
          </p:cNvPicPr>
          <p:nvPr/>
        </p:nvPicPr>
        <p:blipFill rotWithShape="1">
          <a:blip r:embed="rId6"/>
          <a:srcRect r="38524" b="15164"/>
          <a:stretch/>
        </p:blipFill>
        <p:spPr>
          <a:xfrm>
            <a:off x="542943" y="2683477"/>
            <a:ext cx="904349" cy="936000"/>
          </a:xfrm>
          <a:prstGeom prst="rect">
            <a:avLst/>
          </a:prstGeom>
        </p:spPr>
      </p:pic>
      <p:pic>
        <p:nvPicPr>
          <p:cNvPr id="4" name="Immagine 3">
            <a:extLst>
              <a:ext uri="{FF2B5EF4-FFF2-40B4-BE49-F238E27FC236}">
                <a16:creationId xmlns:a16="http://schemas.microsoft.com/office/drawing/2014/main" id="{50DC5B68-01F0-F7D8-471C-9B6186E5DEAD}"/>
              </a:ext>
            </a:extLst>
          </p:cNvPr>
          <p:cNvPicPr>
            <a:picLocks noChangeAspect="1"/>
          </p:cNvPicPr>
          <p:nvPr/>
        </p:nvPicPr>
        <p:blipFill rotWithShape="1">
          <a:blip r:embed="rId6"/>
          <a:srcRect r="38524" b="15164"/>
          <a:stretch/>
        </p:blipFill>
        <p:spPr>
          <a:xfrm>
            <a:off x="542943" y="4037546"/>
            <a:ext cx="904349" cy="936000"/>
          </a:xfrm>
          <a:prstGeom prst="rect">
            <a:avLst/>
          </a:prstGeom>
        </p:spPr>
      </p:pic>
      <p:pic>
        <p:nvPicPr>
          <p:cNvPr id="7" name="Immagine 6">
            <a:extLst>
              <a:ext uri="{FF2B5EF4-FFF2-40B4-BE49-F238E27FC236}">
                <a16:creationId xmlns:a16="http://schemas.microsoft.com/office/drawing/2014/main" id="{555093D7-F58C-E5C0-E606-D7BB026D9AA9}"/>
              </a:ext>
            </a:extLst>
          </p:cNvPr>
          <p:cNvPicPr>
            <a:picLocks noChangeAspect="1"/>
          </p:cNvPicPr>
          <p:nvPr/>
        </p:nvPicPr>
        <p:blipFill rotWithShape="1">
          <a:blip r:embed="rId6"/>
          <a:srcRect r="38524" b="15164"/>
          <a:stretch/>
        </p:blipFill>
        <p:spPr>
          <a:xfrm>
            <a:off x="542943" y="5156496"/>
            <a:ext cx="904349" cy="936000"/>
          </a:xfrm>
          <a:prstGeom prst="rect">
            <a:avLst/>
          </a:prstGeom>
        </p:spPr>
      </p:pic>
    </p:spTree>
    <p:extLst>
      <p:ext uri="{BB962C8B-B14F-4D97-AF65-F5344CB8AC3E}">
        <p14:creationId xmlns:p14="http://schemas.microsoft.com/office/powerpoint/2010/main" val="690969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1. Contesto dell’iniziativa</a:t>
            </a:r>
          </a:p>
        </p:txBody>
      </p:sp>
      <p:sp>
        <p:nvSpPr>
          <p:cNvPr id="2" name="Rettangolo con angoli arrotondati 1">
            <a:extLst>
              <a:ext uri="{FF2B5EF4-FFF2-40B4-BE49-F238E27FC236}">
                <a16:creationId xmlns:a16="http://schemas.microsoft.com/office/drawing/2014/main" id="{1210D41B-DECB-F0A9-1061-2DBCB53C458D}"/>
              </a:ext>
            </a:extLst>
          </p:cNvPr>
          <p:cNvSpPr/>
          <p:nvPr/>
        </p:nvSpPr>
        <p:spPr>
          <a:xfrm>
            <a:off x="2826327" y="1429929"/>
            <a:ext cx="8902883"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Nel caso di una </a:t>
            </a:r>
            <a:r>
              <a:rPr lang="it-IT" sz="1900" u="sng" dirty="0">
                <a:solidFill>
                  <a:srgbClr val="0070C0"/>
                </a:solidFill>
                <a:latin typeface="Calibri" panose="020F0502020204030204" pitchFamily="34" charset="0"/>
                <a:cs typeface="Calibri" panose="020F0502020204030204" pitchFamily="34" charset="0"/>
              </a:rPr>
              <a:t>riedizione di una iniziativa precedente</a:t>
            </a:r>
            <a:r>
              <a:rPr lang="it-IT" sz="1900" dirty="0">
                <a:solidFill>
                  <a:srgbClr val="0070C0"/>
                </a:solidFill>
                <a:latin typeface="Calibri" panose="020F0502020204030204" pitchFamily="34" charset="0"/>
                <a:cs typeface="Calibri" panose="020F0502020204030204" pitchFamily="34" charset="0"/>
              </a:rPr>
              <a:t>, citare i relativi pareri di AgID</a:t>
            </a:r>
          </a:p>
          <a:p>
            <a:pPr marL="342900" indent="-342900">
              <a:buFont typeface="Wingdings" pitchFamily="2" charset="2"/>
              <a:buChar char="Ø"/>
            </a:pPr>
            <a:endParaRPr lang="it-IT" sz="6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Quali indicazioni dei precedenti pareri </a:t>
            </a:r>
            <a:r>
              <a:rPr lang="it-IT" sz="1900" u="sng" dirty="0">
                <a:solidFill>
                  <a:srgbClr val="0070C0"/>
                </a:solidFill>
                <a:latin typeface="Calibri" panose="020F0502020204030204" pitchFamily="34" charset="0"/>
                <a:cs typeface="Calibri" panose="020F0502020204030204" pitchFamily="34" charset="0"/>
              </a:rPr>
              <a:t>sono state recepite</a:t>
            </a:r>
            <a:endParaRPr lang="it-IT" sz="19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endParaRPr lang="it-IT" sz="6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Quali indicazioni </a:t>
            </a:r>
            <a:r>
              <a:rPr lang="it-IT" sz="1900" u="sng" dirty="0">
                <a:solidFill>
                  <a:srgbClr val="0070C0"/>
                </a:solidFill>
                <a:latin typeface="Calibri" panose="020F0502020204030204" pitchFamily="34" charset="0"/>
                <a:cs typeface="Calibri" panose="020F0502020204030204" pitchFamily="34" charset="0"/>
              </a:rPr>
              <a:t>NON sono state recepite e perché</a:t>
            </a:r>
            <a:endParaRPr lang="it-IT" sz="19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endParaRPr lang="it-IT" sz="6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Indicare se l’iniziativa è stata oggetto di un </a:t>
            </a:r>
            <a:r>
              <a:rPr lang="it-IT" sz="1900" u="sng" dirty="0">
                <a:solidFill>
                  <a:srgbClr val="0070C0"/>
                </a:solidFill>
                <a:latin typeface="Calibri" panose="020F0502020204030204" pitchFamily="34" charset="0"/>
                <a:cs typeface="Calibri" panose="020F0502020204030204" pitchFamily="34" charset="0"/>
              </a:rPr>
              <a:t>confronto preventivo con AgID</a:t>
            </a:r>
            <a:endParaRPr lang="it-IT" sz="1900" dirty="0">
              <a:solidFill>
                <a:srgbClr val="0070C0"/>
              </a:solidFill>
              <a:latin typeface="Calibri" panose="020F0502020204030204" pitchFamily="34" charset="0"/>
              <a:cs typeface="Calibri" panose="020F0502020204030204" pitchFamily="34" charset="0"/>
            </a:endParaRPr>
          </a:p>
        </p:txBody>
      </p:sp>
      <p:sp>
        <p:nvSpPr>
          <p:cNvPr id="4" name="Rettangolo con angoli arrotondati 3">
            <a:extLst>
              <a:ext uri="{FF2B5EF4-FFF2-40B4-BE49-F238E27FC236}">
                <a16:creationId xmlns:a16="http://schemas.microsoft.com/office/drawing/2014/main" id="{09BD535F-9F66-D805-B011-C2AB57DDC763}"/>
              </a:ext>
            </a:extLst>
          </p:cNvPr>
          <p:cNvSpPr/>
          <p:nvPr/>
        </p:nvSpPr>
        <p:spPr>
          <a:xfrm>
            <a:off x="2826327" y="4028040"/>
            <a:ext cx="8902884" cy="1906846"/>
          </a:xfrm>
          <a:prstGeom prst="roundRect">
            <a:avLst>
              <a:gd name="adj" fmla="val 966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Se l’iniziativa è parte di un </a:t>
            </a:r>
            <a:r>
              <a:rPr lang="it-IT" sz="1900" u="sng" dirty="0">
                <a:solidFill>
                  <a:srgbClr val="0070C0"/>
                </a:solidFill>
                <a:latin typeface="Calibri" panose="020F0502020204030204" pitchFamily="34" charset="0"/>
                <a:cs typeface="Calibri" panose="020F0502020204030204" pitchFamily="34" charset="0"/>
              </a:rPr>
              <a:t>progetto più ampio</a:t>
            </a:r>
            <a:r>
              <a:rPr lang="it-IT" sz="1900" dirty="0">
                <a:solidFill>
                  <a:srgbClr val="0070C0"/>
                </a:solidFill>
                <a:latin typeface="Calibri" panose="020F0502020204030204" pitchFamily="34" charset="0"/>
                <a:cs typeface="Calibri" panose="020F0502020204030204" pitchFamily="34" charset="0"/>
              </a:rPr>
              <a:t>, occorre indicare lo stato del progetto</a:t>
            </a:r>
          </a:p>
          <a:p>
            <a:pPr marL="342900" indent="-342900">
              <a:buFont typeface="Wingdings" pitchFamily="2" charset="2"/>
              <a:buChar char="Ø"/>
            </a:pPr>
            <a:endParaRPr lang="it-IT" sz="6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Nel caso di proroga/riedizione di un contratto precedente, fornire un </a:t>
            </a:r>
            <a:r>
              <a:rPr lang="it-IT" sz="1900" u="sng" dirty="0">
                <a:solidFill>
                  <a:srgbClr val="0070C0"/>
                </a:solidFill>
                <a:latin typeface="Calibri" panose="020F0502020204030204" pitchFamily="34" charset="0"/>
                <a:cs typeface="Calibri" panose="020F0502020204030204" pitchFamily="34" charset="0"/>
              </a:rPr>
              <a:t>giudizio sintetico sui risultati del precedente contratto </a:t>
            </a:r>
            <a:r>
              <a:rPr lang="it-IT" sz="1900" dirty="0">
                <a:solidFill>
                  <a:srgbClr val="0070C0"/>
                </a:solidFill>
                <a:latin typeface="Calibri" panose="020F0502020204030204" pitchFamily="34" charset="0"/>
                <a:cs typeface="Calibri" panose="020F0502020204030204" pitchFamily="34" charset="0"/>
              </a:rPr>
              <a:t>nonché sulle </a:t>
            </a:r>
            <a:r>
              <a:rPr lang="it-IT" sz="1900" u="sng" dirty="0">
                <a:solidFill>
                  <a:srgbClr val="0070C0"/>
                </a:solidFill>
                <a:latin typeface="Calibri" panose="020F0502020204030204" pitchFamily="34" charset="0"/>
                <a:cs typeface="Calibri" panose="020F0502020204030204" pitchFamily="34" charset="0"/>
              </a:rPr>
              <a:t>prestazioni del fornitore</a:t>
            </a:r>
            <a:endParaRPr lang="it-IT" sz="1900" dirty="0">
              <a:solidFill>
                <a:srgbClr val="0070C0"/>
              </a:solidFill>
              <a:latin typeface="Calibri" panose="020F0502020204030204" pitchFamily="34" charset="0"/>
              <a:cs typeface="Calibri" panose="020F0502020204030204" pitchFamily="34" charset="0"/>
            </a:endParaRPr>
          </a:p>
          <a:p>
            <a:pPr marL="171450" indent="-171450">
              <a:buFont typeface="Wingdings" pitchFamily="2" charset="2"/>
              <a:buChar char="Ø"/>
            </a:pPr>
            <a:endParaRPr lang="it-IT" sz="6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Allegare gli eventuali </a:t>
            </a:r>
            <a:r>
              <a:rPr lang="it-IT" sz="1900" u="sng" dirty="0">
                <a:solidFill>
                  <a:srgbClr val="0070C0"/>
                </a:solidFill>
                <a:latin typeface="Calibri" panose="020F0502020204030204" pitchFamily="34" charset="0"/>
                <a:cs typeface="Calibri" panose="020F0502020204030204" pitchFamily="34" charset="0"/>
              </a:rPr>
              <a:t>rapporti di monitoraggio</a:t>
            </a:r>
          </a:p>
        </p:txBody>
      </p:sp>
      <p:sp>
        <p:nvSpPr>
          <p:cNvPr id="15" name="CasellaDiTesto 14">
            <a:extLst>
              <a:ext uri="{FF2B5EF4-FFF2-40B4-BE49-F238E27FC236}">
                <a16:creationId xmlns:a16="http://schemas.microsoft.com/office/drawing/2014/main" id="{38D032B5-63A1-2F1A-3D9B-F9FD71ED936A}"/>
              </a:ext>
            </a:extLst>
          </p:cNvPr>
          <p:cNvSpPr txBox="1"/>
          <p:nvPr/>
        </p:nvSpPr>
        <p:spPr>
          <a:xfrm>
            <a:off x="615186" y="3539328"/>
            <a:ext cx="11114023" cy="461665"/>
          </a:xfrm>
          <a:prstGeom prst="rect">
            <a:avLst/>
          </a:prstGeom>
          <a:noFill/>
        </p:spPr>
        <p:txBody>
          <a:bodyPr wrap="square">
            <a:spAutoFit/>
          </a:bodyPr>
          <a:lstStyle/>
          <a:p>
            <a:r>
              <a:rPr lang="it-IT" sz="2400" dirty="0">
                <a:solidFill>
                  <a:srgbClr val="0070C0"/>
                </a:solidFill>
              </a:rPr>
              <a:t>1.5 Risultati di precedenti attività di valutazione e/o monitoraggio</a:t>
            </a:r>
          </a:p>
        </p:txBody>
      </p:sp>
      <p:sp>
        <p:nvSpPr>
          <p:cNvPr id="16" name="CasellaDiTesto 15">
            <a:extLst>
              <a:ext uri="{FF2B5EF4-FFF2-40B4-BE49-F238E27FC236}">
                <a16:creationId xmlns:a16="http://schemas.microsoft.com/office/drawing/2014/main" id="{E4D7A062-F9A4-B2D2-CBB1-4B4A6B20DC05}"/>
              </a:ext>
            </a:extLst>
          </p:cNvPr>
          <p:cNvSpPr txBox="1"/>
          <p:nvPr/>
        </p:nvSpPr>
        <p:spPr>
          <a:xfrm>
            <a:off x="615187" y="927966"/>
            <a:ext cx="6101542" cy="461665"/>
          </a:xfrm>
          <a:prstGeom prst="rect">
            <a:avLst/>
          </a:prstGeom>
          <a:noFill/>
        </p:spPr>
        <p:txBody>
          <a:bodyPr wrap="square">
            <a:spAutoFit/>
          </a:bodyPr>
          <a:lstStyle/>
          <a:p>
            <a:r>
              <a:rPr lang="it-IT" sz="2400" dirty="0">
                <a:solidFill>
                  <a:srgbClr val="0070C0"/>
                </a:solidFill>
              </a:rPr>
              <a:t>1.4 Altri pareri collegati</a:t>
            </a:r>
          </a:p>
        </p:txBody>
      </p:sp>
      <p:pic>
        <p:nvPicPr>
          <p:cNvPr id="3" name="Elemento grafico 2" descr="Persona con idea contorno">
            <a:extLst>
              <a:ext uri="{FF2B5EF4-FFF2-40B4-BE49-F238E27FC236}">
                <a16:creationId xmlns:a16="http://schemas.microsoft.com/office/drawing/2014/main" id="{02B189CD-45E6-0DAC-FD9E-1B671F32E5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502" y="1924479"/>
            <a:ext cx="1080000" cy="1080000"/>
          </a:xfrm>
          <a:prstGeom prst="rect">
            <a:avLst/>
          </a:prstGeom>
        </p:spPr>
      </p:pic>
      <p:pic>
        <p:nvPicPr>
          <p:cNvPr id="6" name="Elemento grafico 5" descr="Ricerca contorno">
            <a:extLst>
              <a:ext uri="{FF2B5EF4-FFF2-40B4-BE49-F238E27FC236}">
                <a16:creationId xmlns:a16="http://schemas.microsoft.com/office/drawing/2014/main" id="{A7B44511-AD9C-59AE-8E49-37724B1B37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502" y="4441463"/>
            <a:ext cx="1080000" cy="1080000"/>
          </a:xfrm>
          <a:prstGeom prst="rect">
            <a:avLst/>
          </a:prstGeom>
        </p:spPr>
      </p:pic>
    </p:spTree>
    <p:extLst>
      <p:ext uri="{BB962C8B-B14F-4D97-AF65-F5344CB8AC3E}">
        <p14:creationId xmlns:p14="http://schemas.microsoft.com/office/powerpoint/2010/main" val="354006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2. Finalità dell’iniziativa</a:t>
            </a:r>
          </a:p>
        </p:txBody>
      </p:sp>
      <p:sp>
        <p:nvSpPr>
          <p:cNvPr id="2" name="Rettangolo con angoli arrotondati 1">
            <a:extLst>
              <a:ext uri="{FF2B5EF4-FFF2-40B4-BE49-F238E27FC236}">
                <a16:creationId xmlns:a16="http://schemas.microsoft.com/office/drawing/2014/main" id="{1210D41B-DECB-F0A9-1061-2DBCB53C458D}"/>
              </a:ext>
            </a:extLst>
          </p:cNvPr>
          <p:cNvSpPr/>
          <p:nvPr/>
        </p:nvSpPr>
        <p:spPr>
          <a:xfrm>
            <a:off x="2826327" y="1429929"/>
            <a:ext cx="8902883"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Gli obiettivi strategici devono essere coerenti con il </a:t>
            </a:r>
            <a:r>
              <a:rPr lang="it-IT" sz="1900" u="sng" dirty="0">
                <a:solidFill>
                  <a:srgbClr val="0070C0"/>
                </a:solidFill>
                <a:latin typeface="Calibri" panose="020F0502020204030204" pitchFamily="34" charset="0"/>
                <a:cs typeface="Calibri" panose="020F0502020204030204" pitchFamily="34" charset="0"/>
              </a:rPr>
              <a:t>Piano Triennale</a:t>
            </a:r>
          </a:p>
          <a:p>
            <a:pPr marL="342900" indent="-342900">
              <a:buFont typeface="Wingdings" pitchFamily="2" charset="2"/>
              <a:buChar char="Ø"/>
            </a:pPr>
            <a:endParaRPr lang="it-IT" sz="600" u="sng"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Descrivere i </a:t>
            </a:r>
            <a:r>
              <a:rPr lang="it-IT" sz="1900" u="sng" dirty="0">
                <a:solidFill>
                  <a:srgbClr val="0070C0"/>
                </a:solidFill>
                <a:latin typeface="Calibri" panose="020F0502020204030204" pitchFamily="34" charset="0"/>
                <a:cs typeface="Calibri" panose="020F0502020204030204" pitchFamily="34" charset="0"/>
              </a:rPr>
              <a:t>risultati attesi</a:t>
            </a:r>
            <a:r>
              <a:rPr lang="it-IT" sz="1900" dirty="0">
                <a:solidFill>
                  <a:srgbClr val="0070C0"/>
                </a:solidFill>
                <a:latin typeface="Calibri" panose="020F0502020204030204" pitchFamily="34" charset="0"/>
                <a:cs typeface="Calibri" panose="020F0502020204030204" pitchFamily="34" charset="0"/>
              </a:rPr>
              <a:t>, ovvero i benefici che si intendono conseguire per l’organizzazione e i cittadini. </a:t>
            </a:r>
          </a:p>
          <a:p>
            <a:pPr marL="342900" indent="-342900">
              <a:buFont typeface="Wingdings" pitchFamily="2" charset="2"/>
              <a:buChar char="Ø"/>
            </a:pPr>
            <a:endParaRPr lang="it-IT" sz="6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Fornire </a:t>
            </a:r>
            <a:r>
              <a:rPr lang="it-IT" sz="1900" u="sng" dirty="0">
                <a:solidFill>
                  <a:srgbClr val="0070C0"/>
                </a:solidFill>
                <a:latin typeface="Calibri" panose="020F0502020204030204" pitchFamily="34" charset="0"/>
                <a:cs typeface="Calibri" panose="020F0502020204030204" pitchFamily="34" charset="0"/>
              </a:rPr>
              <a:t>indicatori di risultato </a:t>
            </a:r>
            <a:r>
              <a:rPr lang="it-IT" sz="1900" dirty="0">
                <a:solidFill>
                  <a:srgbClr val="0070C0"/>
                </a:solidFill>
                <a:latin typeface="Calibri" panose="020F0502020204030204" pitchFamily="34" charset="0"/>
                <a:cs typeface="Calibri" panose="020F0502020204030204" pitchFamily="34" charset="0"/>
              </a:rPr>
              <a:t>che misurino gli effetti previsti sugli utenti</a:t>
            </a:r>
          </a:p>
          <a:p>
            <a:pPr marL="342900" indent="-342900">
              <a:buFont typeface="Wingdings" pitchFamily="2" charset="2"/>
              <a:buChar char="Ø"/>
            </a:pPr>
            <a:endParaRPr lang="it-IT" sz="6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Definire </a:t>
            </a:r>
            <a:r>
              <a:rPr lang="it-IT" sz="1900" u="sng" dirty="0">
                <a:solidFill>
                  <a:srgbClr val="0070C0"/>
                </a:solidFill>
                <a:latin typeface="Calibri" panose="020F0502020204030204" pitchFamily="34" charset="0"/>
                <a:cs typeface="Calibri" panose="020F0502020204030204" pitchFamily="34" charset="0"/>
              </a:rPr>
              <a:t>target</a:t>
            </a:r>
          </a:p>
        </p:txBody>
      </p:sp>
      <p:sp>
        <p:nvSpPr>
          <p:cNvPr id="4" name="Rettangolo con angoli arrotondati 3">
            <a:extLst>
              <a:ext uri="{FF2B5EF4-FFF2-40B4-BE49-F238E27FC236}">
                <a16:creationId xmlns:a16="http://schemas.microsoft.com/office/drawing/2014/main" id="{09BD535F-9F66-D805-B011-C2AB57DDC763}"/>
              </a:ext>
            </a:extLst>
          </p:cNvPr>
          <p:cNvSpPr/>
          <p:nvPr/>
        </p:nvSpPr>
        <p:spPr>
          <a:xfrm>
            <a:off x="2826327" y="4028040"/>
            <a:ext cx="8902884"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Obiettivo dell’analisi costi-benefici è di valutare </a:t>
            </a:r>
            <a:r>
              <a:rPr lang="it-IT" sz="1900" u="sng" dirty="0">
                <a:solidFill>
                  <a:srgbClr val="0070C0"/>
                </a:solidFill>
                <a:latin typeface="Calibri" panose="020F0502020204030204" pitchFamily="34" charset="0"/>
                <a:cs typeface="Calibri" panose="020F0502020204030204" pitchFamily="34" charset="0"/>
              </a:rPr>
              <a:t>se l’iniziativa è economicamente sostenibile</a:t>
            </a:r>
            <a:r>
              <a:rPr lang="it-IT" sz="1900" dirty="0">
                <a:solidFill>
                  <a:srgbClr val="0070C0"/>
                </a:solidFill>
                <a:latin typeface="Calibri" panose="020F0502020204030204" pitchFamily="34" charset="0"/>
                <a:cs typeface="Calibri" panose="020F0502020204030204" pitchFamily="34" charset="0"/>
              </a:rPr>
              <a:t> e se i benefici attesi giustificano gli investimenti necessari.</a:t>
            </a: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Lo studio di fattibilità </a:t>
            </a:r>
            <a:r>
              <a:rPr lang="it-IT" sz="1900" u="sng" dirty="0">
                <a:solidFill>
                  <a:srgbClr val="0070C0"/>
                </a:solidFill>
                <a:latin typeface="Calibri" panose="020F0502020204030204" pitchFamily="34" charset="0"/>
                <a:cs typeface="Calibri" panose="020F0502020204030204" pitchFamily="34" charset="0"/>
              </a:rPr>
              <a:t>migliora la definizione e la qualità del progetto</a:t>
            </a:r>
            <a:r>
              <a:rPr lang="it-IT" sz="1900" dirty="0">
                <a:solidFill>
                  <a:srgbClr val="0070C0"/>
                </a:solidFill>
                <a:latin typeface="Calibri" panose="020F0502020204030204" pitchFamily="34" charset="0"/>
                <a:cs typeface="Calibri" panose="020F0502020204030204" pitchFamily="34" charset="0"/>
              </a:rPr>
              <a:t>, ne diminuisce l’incertezza, aumenta la consapevolezza sulla decisione di investimento e sui costi di progetto, compresi quelli non ICT.</a:t>
            </a:r>
          </a:p>
          <a:p>
            <a:pPr marL="342900" indent="-342900">
              <a:buFont typeface="Wingdings" pitchFamily="2" charset="2"/>
              <a:buChar char="Ø"/>
            </a:pPr>
            <a:r>
              <a:rPr lang="it-IT" sz="1900" dirty="0">
                <a:solidFill>
                  <a:srgbClr val="0070C0"/>
                </a:solidFill>
                <a:latin typeface="Calibri" panose="020F0502020204030204" pitchFamily="34" charset="0"/>
                <a:cs typeface="Calibri" panose="020F0502020204030204" pitchFamily="34" charset="0"/>
              </a:rPr>
              <a:t>L’analisi costi-benefici e lo studio di fattibilità </a:t>
            </a:r>
            <a:r>
              <a:rPr lang="it-IT" sz="1900" u="sng" dirty="0">
                <a:solidFill>
                  <a:srgbClr val="0070C0"/>
                </a:solidFill>
                <a:latin typeface="Calibri" panose="020F0502020204030204" pitchFamily="34" charset="0"/>
                <a:cs typeface="Calibri" panose="020F0502020204030204" pitchFamily="34" charset="0"/>
              </a:rPr>
              <a:t>tutelano l’amministrazione</a:t>
            </a:r>
          </a:p>
        </p:txBody>
      </p:sp>
      <p:sp>
        <p:nvSpPr>
          <p:cNvPr id="15" name="CasellaDiTesto 14">
            <a:extLst>
              <a:ext uri="{FF2B5EF4-FFF2-40B4-BE49-F238E27FC236}">
                <a16:creationId xmlns:a16="http://schemas.microsoft.com/office/drawing/2014/main" id="{38D032B5-63A1-2F1A-3D9B-F9FD71ED936A}"/>
              </a:ext>
            </a:extLst>
          </p:cNvPr>
          <p:cNvSpPr txBox="1"/>
          <p:nvPr/>
        </p:nvSpPr>
        <p:spPr>
          <a:xfrm>
            <a:off x="615186" y="3539328"/>
            <a:ext cx="11114023" cy="461665"/>
          </a:xfrm>
          <a:prstGeom prst="rect">
            <a:avLst/>
          </a:prstGeom>
          <a:noFill/>
        </p:spPr>
        <p:txBody>
          <a:bodyPr wrap="square">
            <a:spAutoFit/>
          </a:bodyPr>
          <a:lstStyle/>
          <a:p>
            <a:r>
              <a:rPr lang="it-IT" sz="2400" dirty="0">
                <a:solidFill>
                  <a:srgbClr val="0070C0"/>
                </a:solidFill>
              </a:rPr>
              <a:t>2.2 Analisi costi-benefici e eventuale studio di fattibilità</a:t>
            </a:r>
          </a:p>
        </p:txBody>
      </p:sp>
      <p:sp>
        <p:nvSpPr>
          <p:cNvPr id="16" name="CasellaDiTesto 15">
            <a:extLst>
              <a:ext uri="{FF2B5EF4-FFF2-40B4-BE49-F238E27FC236}">
                <a16:creationId xmlns:a16="http://schemas.microsoft.com/office/drawing/2014/main" id="{E4D7A062-F9A4-B2D2-CBB1-4B4A6B20DC05}"/>
              </a:ext>
            </a:extLst>
          </p:cNvPr>
          <p:cNvSpPr txBox="1"/>
          <p:nvPr/>
        </p:nvSpPr>
        <p:spPr>
          <a:xfrm>
            <a:off x="615187" y="927966"/>
            <a:ext cx="6101542" cy="461665"/>
          </a:xfrm>
          <a:prstGeom prst="rect">
            <a:avLst/>
          </a:prstGeom>
          <a:noFill/>
        </p:spPr>
        <p:txBody>
          <a:bodyPr wrap="square">
            <a:spAutoFit/>
          </a:bodyPr>
          <a:lstStyle/>
          <a:p>
            <a:r>
              <a:rPr lang="it-IT" sz="2400" dirty="0">
                <a:solidFill>
                  <a:srgbClr val="0070C0"/>
                </a:solidFill>
              </a:rPr>
              <a:t>2.1 Obiettivi</a:t>
            </a:r>
          </a:p>
        </p:txBody>
      </p:sp>
      <p:pic>
        <p:nvPicPr>
          <p:cNvPr id="7" name="Elemento grafico 6" descr="Tiro a segno contorno">
            <a:extLst>
              <a:ext uri="{FF2B5EF4-FFF2-40B4-BE49-F238E27FC236}">
                <a16:creationId xmlns:a16="http://schemas.microsoft.com/office/drawing/2014/main" id="{481822EE-0D5F-8B61-1C1C-EC8F58E271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502" y="1924479"/>
            <a:ext cx="1080000" cy="1080000"/>
          </a:xfrm>
          <a:prstGeom prst="rect">
            <a:avLst/>
          </a:prstGeom>
        </p:spPr>
      </p:pic>
      <p:pic>
        <p:nvPicPr>
          <p:cNvPr id="8" name="Elemento grafico 7" descr="Grafico della curva del bastone da Hockey contorno">
            <a:extLst>
              <a:ext uri="{FF2B5EF4-FFF2-40B4-BE49-F238E27FC236}">
                <a16:creationId xmlns:a16="http://schemas.microsoft.com/office/drawing/2014/main" id="{CBFCA022-64E7-F3C3-2358-9A585B6596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502" y="4441463"/>
            <a:ext cx="1080000" cy="1080000"/>
          </a:xfrm>
          <a:prstGeom prst="rect">
            <a:avLst/>
          </a:prstGeom>
        </p:spPr>
      </p:pic>
    </p:spTree>
    <p:extLst>
      <p:ext uri="{BB962C8B-B14F-4D97-AF65-F5344CB8AC3E}">
        <p14:creationId xmlns:p14="http://schemas.microsoft.com/office/powerpoint/2010/main" val="1873694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5D8CF4C-A103-49DA-770D-72E86241DC64}"/>
              </a:ext>
            </a:extLst>
          </p:cNvPr>
          <p:cNvSpPr txBox="1"/>
          <p:nvPr/>
        </p:nvSpPr>
        <p:spPr>
          <a:xfrm>
            <a:off x="2078181" y="2488607"/>
            <a:ext cx="9651029" cy="3539430"/>
          </a:xfrm>
          <a:prstGeom prst="rect">
            <a:avLst/>
          </a:prstGeom>
          <a:noFill/>
        </p:spPr>
        <p:txBody>
          <a:bodyPr wrap="square" rtlCol="0">
            <a:spAutoFit/>
          </a:bodyPr>
          <a:lstStyle/>
          <a:p>
            <a:pPr algn="just"/>
            <a:r>
              <a:rPr lang="it-IT" sz="2400" u="sng" dirty="0">
                <a:solidFill>
                  <a:srgbClr val="0070C0"/>
                </a:solidFill>
                <a:latin typeface="Calibri" panose="020F0502020204030204" pitchFamily="34" charset="0"/>
                <a:cs typeface="Calibri" panose="020F0502020204030204" pitchFamily="34" charset="0"/>
              </a:rPr>
              <a:t>Illustrare il percorso </a:t>
            </a:r>
            <a:r>
              <a:rPr lang="it-IT" sz="2400" dirty="0">
                <a:solidFill>
                  <a:srgbClr val="0070C0"/>
                </a:solidFill>
                <a:latin typeface="Calibri" panose="020F0502020204030204" pitchFamily="34" charset="0"/>
                <a:cs typeface="Calibri" panose="020F0502020204030204" pitchFamily="34" charset="0"/>
              </a:rPr>
              <a:t>che portato l’amministrazione ad adottare le “Linee guida sulla sicurezza nel procurement ICT»  Eventualmente motivare </a:t>
            </a:r>
            <a:r>
              <a:rPr lang="it-IT" sz="2400" u="sng" dirty="0">
                <a:solidFill>
                  <a:srgbClr val="0070C0"/>
                </a:solidFill>
                <a:latin typeface="Calibri" panose="020F0502020204030204" pitchFamily="34" charset="0"/>
                <a:cs typeface="Calibri" panose="020F0502020204030204" pitchFamily="34" charset="0"/>
              </a:rPr>
              <a:t>perché non sono state adottate.</a:t>
            </a:r>
          </a:p>
          <a:p>
            <a:pPr algn="just"/>
            <a:endParaRPr lang="it-IT" sz="12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Per i </a:t>
            </a:r>
            <a:r>
              <a:rPr lang="it-IT" sz="2400" u="sng" dirty="0">
                <a:solidFill>
                  <a:srgbClr val="0070C0"/>
                </a:solidFill>
                <a:latin typeface="Calibri" panose="020F0502020204030204" pitchFamily="34" charset="0"/>
                <a:cs typeface="Calibri" panose="020F0502020204030204" pitchFamily="34" charset="0"/>
              </a:rPr>
              <a:t>servizi in cloud</a:t>
            </a:r>
            <a:r>
              <a:rPr lang="it-IT" sz="2400" dirty="0">
                <a:solidFill>
                  <a:srgbClr val="0070C0"/>
                </a:solidFill>
                <a:latin typeface="Calibri" panose="020F0502020204030204" pitchFamily="34" charset="0"/>
                <a:cs typeface="Calibri" panose="020F0502020204030204" pitchFamily="34" charset="0"/>
              </a:rPr>
              <a:t> Illustrare il percorso che portato all’adozione del “Regolamento per il cloud della PA” di AgID e dei “Livelli minimi di sicurezza e affidabilità, capacità elaborativa, risparmio energetico delle infrastrutture digitali per la PA». Eventualmente motivare </a:t>
            </a:r>
            <a:r>
              <a:rPr lang="it-IT" sz="2400" u="sng" dirty="0">
                <a:solidFill>
                  <a:srgbClr val="0070C0"/>
                </a:solidFill>
                <a:latin typeface="Calibri" panose="020F0502020204030204" pitchFamily="34" charset="0"/>
                <a:cs typeface="Calibri" panose="020F0502020204030204" pitchFamily="34" charset="0"/>
              </a:rPr>
              <a:t>perché non sono stati adottati.</a:t>
            </a:r>
            <a:endParaRPr lang="it-IT" sz="1200" u="sng" dirty="0">
              <a:solidFill>
                <a:srgbClr val="0070C0"/>
              </a:solidFill>
              <a:latin typeface="Calibri" panose="020F0502020204030204" pitchFamily="34" charset="0"/>
              <a:cs typeface="Calibri" panose="020F0502020204030204" pitchFamily="34" charset="0"/>
            </a:endParaRPr>
          </a:p>
          <a:p>
            <a:pPr algn="just"/>
            <a:endParaRPr lang="it-IT" sz="20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Allegare l’eventuale studio sugli impatti sulla sicurezza cibernetica.</a:t>
            </a:r>
          </a:p>
        </p:txBody>
      </p:sp>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2.3 Impatto sulla sicurezza ICT dell’amministrazione</a:t>
            </a:r>
          </a:p>
        </p:txBody>
      </p:sp>
      <p:sp>
        <p:nvSpPr>
          <p:cNvPr id="16" name="Rettangolo con angoli arrotondati 15">
            <a:extLst>
              <a:ext uri="{FF2B5EF4-FFF2-40B4-BE49-F238E27FC236}">
                <a16:creationId xmlns:a16="http://schemas.microsoft.com/office/drawing/2014/main" id="{710BF726-2BF7-30E0-AABC-0B6205FE3B87}"/>
              </a:ext>
            </a:extLst>
          </p:cNvPr>
          <p:cNvSpPr/>
          <p:nvPr/>
        </p:nvSpPr>
        <p:spPr>
          <a:xfrm>
            <a:off x="2078182" y="1078590"/>
            <a:ext cx="9651029" cy="1209837"/>
          </a:xfrm>
          <a:prstGeom prst="roundRect">
            <a:avLst>
              <a:gd name="adj" fmla="val 966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Impatti sulla sicurezza cibernetica</a:t>
            </a:r>
          </a:p>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Misure previste (inclusa privacy e sicurezza dei dati)</a:t>
            </a:r>
          </a:p>
        </p:txBody>
      </p:sp>
      <p:sp>
        <p:nvSpPr>
          <p:cNvPr id="3" name="Stella a 32 punte 2">
            <a:extLst>
              <a:ext uri="{FF2B5EF4-FFF2-40B4-BE49-F238E27FC236}">
                <a16:creationId xmlns:a16="http://schemas.microsoft.com/office/drawing/2014/main" id="{230C92F2-505A-0FEA-3EB7-472F27A662FF}"/>
              </a:ext>
            </a:extLst>
          </p:cNvPr>
          <p:cNvSpPr>
            <a:spLocks noChangeAspect="1"/>
          </p:cNvSpPr>
          <p:nvPr/>
        </p:nvSpPr>
        <p:spPr>
          <a:xfrm>
            <a:off x="9498699" y="451817"/>
            <a:ext cx="2171700" cy="2171700"/>
          </a:xfrm>
          <a:prstGeom prst="star32">
            <a:avLst>
              <a:gd name="adj" fmla="val 45236"/>
            </a:avLst>
          </a:prstGeom>
          <a:solidFill>
            <a:srgbClr val="F5B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1"/>
                </a:solidFill>
              </a:rPr>
              <a:t>EVITARE IL COPIA E INCOLLA</a:t>
            </a:r>
          </a:p>
        </p:txBody>
      </p:sp>
      <p:pic>
        <p:nvPicPr>
          <p:cNvPr id="9" name="Elemento grafico 8" descr="Scudo con segno di spunta contorno">
            <a:extLst>
              <a:ext uri="{FF2B5EF4-FFF2-40B4-BE49-F238E27FC236}">
                <a16:creationId xmlns:a16="http://schemas.microsoft.com/office/drawing/2014/main" id="{F0254BBB-A15E-692B-7329-B8C7FECB25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468" y="1143508"/>
            <a:ext cx="1080000" cy="1080000"/>
          </a:xfrm>
          <a:prstGeom prst="rect">
            <a:avLst/>
          </a:prstGeom>
        </p:spPr>
      </p:pic>
      <p:pic>
        <p:nvPicPr>
          <p:cNvPr id="2" name="Immagine 1">
            <a:extLst>
              <a:ext uri="{FF2B5EF4-FFF2-40B4-BE49-F238E27FC236}">
                <a16:creationId xmlns:a16="http://schemas.microsoft.com/office/drawing/2014/main" id="{C8008A2F-EDEB-11DA-A127-738D65ADEED2}"/>
              </a:ext>
            </a:extLst>
          </p:cNvPr>
          <p:cNvPicPr>
            <a:picLocks noChangeAspect="1"/>
          </p:cNvPicPr>
          <p:nvPr/>
        </p:nvPicPr>
        <p:blipFill rotWithShape="1">
          <a:blip r:embed="rId5"/>
          <a:srcRect r="38524" b="15164"/>
          <a:stretch/>
        </p:blipFill>
        <p:spPr>
          <a:xfrm>
            <a:off x="542943" y="2683477"/>
            <a:ext cx="904349" cy="936000"/>
          </a:xfrm>
          <a:prstGeom prst="rect">
            <a:avLst/>
          </a:prstGeom>
        </p:spPr>
      </p:pic>
      <p:pic>
        <p:nvPicPr>
          <p:cNvPr id="4" name="Immagine 3">
            <a:extLst>
              <a:ext uri="{FF2B5EF4-FFF2-40B4-BE49-F238E27FC236}">
                <a16:creationId xmlns:a16="http://schemas.microsoft.com/office/drawing/2014/main" id="{7BAB64E6-50C5-D955-A39F-61461CBCC319}"/>
              </a:ext>
            </a:extLst>
          </p:cNvPr>
          <p:cNvPicPr>
            <a:picLocks noChangeAspect="1"/>
          </p:cNvPicPr>
          <p:nvPr/>
        </p:nvPicPr>
        <p:blipFill rotWithShape="1">
          <a:blip r:embed="rId5"/>
          <a:srcRect r="38524" b="15164"/>
          <a:stretch/>
        </p:blipFill>
        <p:spPr>
          <a:xfrm>
            <a:off x="542943" y="4053245"/>
            <a:ext cx="904349" cy="936000"/>
          </a:xfrm>
          <a:prstGeom prst="rect">
            <a:avLst/>
          </a:prstGeom>
        </p:spPr>
      </p:pic>
      <p:pic>
        <p:nvPicPr>
          <p:cNvPr id="6" name="Immagine 5">
            <a:extLst>
              <a:ext uri="{FF2B5EF4-FFF2-40B4-BE49-F238E27FC236}">
                <a16:creationId xmlns:a16="http://schemas.microsoft.com/office/drawing/2014/main" id="{FCF2F058-90BE-4ACF-50D7-8B4057F29F03}"/>
              </a:ext>
            </a:extLst>
          </p:cNvPr>
          <p:cNvPicPr>
            <a:picLocks noChangeAspect="1"/>
          </p:cNvPicPr>
          <p:nvPr/>
        </p:nvPicPr>
        <p:blipFill rotWithShape="1">
          <a:blip r:embed="rId5"/>
          <a:srcRect r="38524" b="15164"/>
          <a:stretch/>
        </p:blipFill>
        <p:spPr>
          <a:xfrm>
            <a:off x="542943" y="5246492"/>
            <a:ext cx="904349" cy="936000"/>
          </a:xfrm>
          <a:prstGeom prst="rect">
            <a:avLst/>
          </a:prstGeom>
        </p:spPr>
      </p:pic>
    </p:spTree>
    <p:extLst>
      <p:ext uri="{BB962C8B-B14F-4D97-AF65-F5344CB8AC3E}">
        <p14:creationId xmlns:p14="http://schemas.microsoft.com/office/powerpoint/2010/main" val="3039211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lemento grafico 8" descr="Testa con ingranaggi contorno">
            <a:extLst>
              <a:ext uri="{FF2B5EF4-FFF2-40B4-BE49-F238E27FC236}">
                <a16:creationId xmlns:a16="http://schemas.microsoft.com/office/drawing/2014/main" id="{49C52D6F-DA08-352C-ED38-00D7EAC92C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27" y="2311400"/>
            <a:ext cx="2160000" cy="2160000"/>
          </a:xfrm>
          <a:prstGeom prst="rect">
            <a:avLst/>
          </a:prstGeom>
        </p:spPr>
      </p:pic>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3. Descrizione tecnica dell’iniziativa</a:t>
            </a:r>
          </a:p>
        </p:txBody>
      </p:sp>
      <p:sp>
        <p:nvSpPr>
          <p:cNvPr id="11" name="CasellaDiTesto 10">
            <a:extLst>
              <a:ext uri="{FF2B5EF4-FFF2-40B4-BE49-F238E27FC236}">
                <a16:creationId xmlns:a16="http://schemas.microsoft.com/office/drawing/2014/main" id="{11BF2CE8-E60A-9601-8776-290A3742B179}"/>
              </a:ext>
            </a:extLst>
          </p:cNvPr>
          <p:cNvSpPr txBox="1"/>
          <p:nvPr/>
        </p:nvSpPr>
        <p:spPr>
          <a:xfrm>
            <a:off x="2604620" y="2206464"/>
            <a:ext cx="9088253" cy="2943563"/>
          </a:xfrm>
          <a:prstGeom prst="rect">
            <a:avLst/>
          </a:prstGeom>
          <a:noFill/>
        </p:spPr>
        <p:txBody>
          <a:bodyPr wrap="square" rtlCol="0">
            <a:spAutoFit/>
          </a:bodyPr>
          <a:lstStyle/>
          <a:p>
            <a:pPr lvl="1">
              <a:lnSpc>
                <a:spcPct val="200000"/>
              </a:lnSpc>
            </a:pPr>
            <a:r>
              <a:rPr lang="it-IT" sz="2400" dirty="0">
                <a:solidFill>
                  <a:srgbClr val="0070C0"/>
                </a:solidFill>
              </a:rPr>
              <a:t>3.1 Oggetto</a:t>
            </a:r>
          </a:p>
          <a:p>
            <a:pPr lvl="1">
              <a:lnSpc>
                <a:spcPct val="200000"/>
              </a:lnSpc>
            </a:pPr>
            <a:r>
              <a:rPr lang="it-IT" sz="2400" dirty="0">
                <a:solidFill>
                  <a:srgbClr val="0070C0"/>
                </a:solidFill>
              </a:rPr>
              <a:t>3.2 Criteri di scelta delle soluzioni</a:t>
            </a:r>
          </a:p>
          <a:p>
            <a:pPr lvl="1">
              <a:lnSpc>
                <a:spcPct val="200000"/>
              </a:lnSpc>
            </a:pPr>
            <a:r>
              <a:rPr lang="it-IT" sz="2400" dirty="0">
                <a:solidFill>
                  <a:srgbClr val="0070C0"/>
                </a:solidFill>
              </a:rPr>
              <a:t>3.3 Pianificazione</a:t>
            </a:r>
          </a:p>
          <a:p>
            <a:pPr lvl="1">
              <a:lnSpc>
                <a:spcPct val="200000"/>
              </a:lnSpc>
            </a:pPr>
            <a:r>
              <a:rPr lang="it-IT" sz="2400" dirty="0">
                <a:solidFill>
                  <a:srgbClr val="0070C0"/>
                </a:solidFill>
              </a:rPr>
              <a:t>3.4 Livelli di servizio e penali</a:t>
            </a:r>
          </a:p>
        </p:txBody>
      </p:sp>
    </p:spTree>
    <p:extLst>
      <p:ext uri="{BB962C8B-B14F-4D97-AF65-F5344CB8AC3E}">
        <p14:creationId xmlns:p14="http://schemas.microsoft.com/office/powerpoint/2010/main" val="1582061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3.1 Oggetto</a:t>
            </a:r>
          </a:p>
        </p:txBody>
      </p:sp>
      <p:sp>
        <p:nvSpPr>
          <p:cNvPr id="16" name="Rettangolo con angoli arrotondati 15">
            <a:extLst>
              <a:ext uri="{FF2B5EF4-FFF2-40B4-BE49-F238E27FC236}">
                <a16:creationId xmlns:a16="http://schemas.microsoft.com/office/drawing/2014/main" id="{710BF726-2BF7-30E0-AABC-0B6205FE3B87}"/>
              </a:ext>
            </a:extLst>
          </p:cNvPr>
          <p:cNvSpPr/>
          <p:nvPr/>
        </p:nvSpPr>
        <p:spPr>
          <a:xfrm>
            <a:off x="2078182" y="1078590"/>
            <a:ext cx="9651029" cy="1209837"/>
          </a:xfrm>
          <a:prstGeom prst="roundRect">
            <a:avLst>
              <a:gd name="adj" fmla="val 966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Razionali dell’oggetto</a:t>
            </a:r>
          </a:p>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Razionali dell’articolazione in lotti</a:t>
            </a:r>
          </a:p>
        </p:txBody>
      </p:sp>
      <p:pic>
        <p:nvPicPr>
          <p:cNvPr id="7" name="Elemento grafico 6" descr="Internet delle cose contorno">
            <a:extLst>
              <a:ext uri="{FF2B5EF4-FFF2-40B4-BE49-F238E27FC236}">
                <a16:creationId xmlns:a16="http://schemas.microsoft.com/office/drawing/2014/main" id="{98C30219-C577-5CCD-5B0D-9F1E239A50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601" y="1143508"/>
            <a:ext cx="1080000" cy="1080000"/>
          </a:xfrm>
          <a:prstGeom prst="rect">
            <a:avLst/>
          </a:prstGeom>
        </p:spPr>
      </p:pic>
      <p:sp>
        <p:nvSpPr>
          <p:cNvPr id="8" name="CasellaDiTesto 7">
            <a:extLst>
              <a:ext uri="{FF2B5EF4-FFF2-40B4-BE49-F238E27FC236}">
                <a16:creationId xmlns:a16="http://schemas.microsoft.com/office/drawing/2014/main" id="{28EC08F2-716A-3D42-C1EB-CA8861536B68}"/>
              </a:ext>
            </a:extLst>
          </p:cNvPr>
          <p:cNvSpPr txBox="1"/>
          <p:nvPr/>
        </p:nvSpPr>
        <p:spPr>
          <a:xfrm>
            <a:off x="2027805" y="2695076"/>
            <a:ext cx="9651029" cy="3477875"/>
          </a:xfrm>
          <a:prstGeom prst="rect">
            <a:avLst/>
          </a:prstGeom>
          <a:noFill/>
        </p:spPr>
        <p:txBody>
          <a:bodyPr wrap="square" rtlCol="0">
            <a:spAutoFit/>
          </a:bodyPr>
          <a:lstStyle/>
          <a:p>
            <a:pPr algn="just"/>
            <a:r>
              <a:rPr lang="it-IT" sz="2400" u="sng" dirty="0">
                <a:solidFill>
                  <a:srgbClr val="0070C0"/>
                </a:solidFill>
                <a:latin typeface="Calibri" panose="020F0502020204030204" pitchFamily="34" charset="0"/>
                <a:cs typeface="Calibri" panose="020F0502020204030204" pitchFamily="34" charset="0"/>
              </a:rPr>
              <a:t>NON È IL COPIA E INCOLLA DEL CAPITOLATO.</a:t>
            </a:r>
            <a:endParaRPr lang="it-IT" sz="800" u="sng" dirty="0">
              <a:solidFill>
                <a:srgbClr val="0070C0"/>
              </a:solidFill>
              <a:latin typeface="Calibri" panose="020F0502020204030204" pitchFamily="34" charset="0"/>
              <a:cs typeface="Calibri" panose="020F0502020204030204" pitchFamily="34" charset="0"/>
            </a:endParaRPr>
          </a:p>
          <a:p>
            <a:pPr algn="just"/>
            <a:endParaRPr lang="it-IT" sz="14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Descrivere i </a:t>
            </a:r>
            <a:r>
              <a:rPr lang="it-IT" sz="2400" u="sng" dirty="0">
                <a:solidFill>
                  <a:srgbClr val="0070C0"/>
                </a:solidFill>
                <a:latin typeface="Calibri" panose="020F0502020204030204" pitchFamily="34" charset="0"/>
                <a:cs typeface="Calibri" panose="020F0502020204030204" pitchFamily="34" charset="0"/>
              </a:rPr>
              <a:t>RAZIONALI</a:t>
            </a:r>
            <a:r>
              <a:rPr lang="it-IT" sz="2400" dirty="0">
                <a:solidFill>
                  <a:srgbClr val="0070C0"/>
                </a:solidFill>
                <a:latin typeface="Calibri" panose="020F0502020204030204" pitchFamily="34" charset="0"/>
                <a:cs typeface="Calibri" panose="020F0502020204030204" pitchFamily="34" charset="0"/>
              </a:rPr>
              <a:t> che hanno portato l’amministrazione a definire l’</a:t>
            </a:r>
            <a:r>
              <a:rPr lang="it-IT" sz="2400" u="sng" dirty="0">
                <a:solidFill>
                  <a:srgbClr val="0070C0"/>
                </a:solidFill>
                <a:latin typeface="Calibri" panose="020F0502020204030204" pitchFamily="34" charset="0"/>
                <a:cs typeface="Calibri" panose="020F0502020204030204" pitchFamily="34" charset="0"/>
              </a:rPr>
              <a:t>oggetto</a:t>
            </a:r>
            <a:r>
              <a:rPr lang="it-IT" sz="2400" dirty="0">
                <a:solidFill>
                  <a:srgbClr val="0070C0"/>
                </a:solidFill>
                <a:latin typeface="Calibri" panose="020F0502020204030204" pitchFamily="34" charset="0"/>
                <a:cs typeface="Calibri" panose="020F0502020204030204" pitchFamily="34" charset="0"/>
              </a:rPr>
              <a:t> dell’iniziativa e la sua </a:t>
            </a:r>
            <a:r>
              <a:rPr lang="it-IT" sz="2400" u="sng" dirty="0">
                <a:solidFill>
                  <a:srgbClr val="0070C0"/>
                </a:solidFill>
                <a:latin typeface="Calibri" panose="020F0502020204030204" pitchFamily="34" charset="0"/>
                <a:cs typeface="Calibri" panose="020F0502020204030204" pitchFamily="34" charset="0"/>
              </a:rPr>
              <a:t>eventuale articolazione in lotti</a:t>
            </a:r>
            <a:r>
              <a:rPr lang="it-IT" sz="2400" dirty="0">
                <a:solidFill>
                  <a:srgbClr val="0070C0"/>
                </a:solidFill>
                <a:latin typeface="Calibri" panose="020F0502020204030204" pitchFamily="34" charset="0"/>
                <a:cs typeface="Calibri" panose="020F0502020204030204" pitchFamily="34" charset="0"/>
              </a:rPr>
              <a:t>.</a:t>
            </a:r>
          </a:p>
          <a:p>
            <a:pPr algn="just"/>
            <a:endParaRPr lang="it-IT" sz="1400" dirty="0">
              <a:solidFill>
                <a:srgbClr val="0070C0"/>
              </a:solidFill>
              <a:highlight>
                <a:srgbClr val="FFFF00"/>
              </a:highlight>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Descrivere i </a:t>
            </a:r>
            <a:r>
              <a:rPr lang="it-IT" sz="2400" u="sng" dirty="0">
                <a:solidFill>
                  <a:srgbClr val="0070C0"/>
                </a:solidFill>
                <a:latin typeface="Calibri" panose="020F0502020204030204" pitchFamily="34" charset="0"/>
                <a:cs typeface="Calibri" panose="020F0502020204030204" pitchFamily="34" charset="0"/>
              </a:rPr>
              <a:t>RAZIONALI</a:t>
            </a:r>
            <a:r>
              <a:rPr lang="it-IT" sz="2400" dirty="0">
                <a:solidFill>
                  <a:srgbClr val="0070C0"/>
                </a:solidFill>
                <a:latin typeface="Calibri" panose="020F0502020204030204" pitchFamily="34" charset="0"/>
                <a:cs typeface="Calibri" panose="020F0502020204030204" pitchFamily="34" charset="0"/>
              </a:rPr>
              <a:t> che hanno portato l’amministrazione ad adottare determinati </a:t>
            </a:r>
            <a:r>
              <a:rPr lang="it-IT" sz="2400" u="sng" dirty="0">
                <a:solidFill>
                  <a:srgbClr val="0070C0"/>
                </a:solidFill>
                <a:latin typeface="Calibri" panose="020F0502020204030204" pitchFamily="34" charset="0"/>
                <a:cs typeface="Calibri" panose="020F0502020204030204" pitchFamily="34" charset="0"/>
              </a:rPr>
              <a:t>standard e infrastrutture condivise</a:t>
            </a:r>
            <a:r>
              <a:rPr lang="it-IT" sz="2400" dirty="0">
                <a:solidFill>
                  <a:srgbClr val="0070C0"/>
                </a:solidFill>
                <a:latin typeface="Calibri" panose="020F0502020204030204" pitchFamily="34" charset="0"/>
                <a:cs typeface="Calibri" panose="020F0502020204030204" pitchFamily="34" charset="0"/>
              </a:rPr>
              <a:t> (O PERCHÉ NO).</a:t>
            </a:r>
          </a:p>
          <a:p>
            <a:pPr algn="just"/>
            <a:endParaRPr lang="it-IT" sz="14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Descrivere i </a:t>
            </a:r>
            <a:r>
              <a:rPr lang="it-IT" sz="2400" u="sng" dirty="0">
                <a:solidFill>
                  <a:srgbClr val="0070C0"/>
                </a:solidFill>
                <a:latin typeface="Calibri" panose="020F0502020204030204" pitchFamily="34" charset="0"/>
                <a:cs typeface="Calibri" panose="020F0502020204030204" pitchFamily="34" charset="0"/>
              </a:rPr>
              <a:t>RAZIONALI</a:t>
            </a:r>
            <a:r>
              <a:rPr lang="it-IT" sz="2400" dirty="0">
                <a:solidFill>
                  <a:srgbClr val="0070C0"/>
                </a:solidFill>
                <a:latin typeface="Calibri" panose="020F0502020204030204" pitchFamily="34" charset="0"/>
                <a:cs typeface="Calibri" panose="020F0502020204030204" pitchFamily="34" charset="0"/>
              </a:rPr>
              <a:t> che hanno portato l’amministrazione ad adottare determinati </a:t>
            </a:r>
            <a:r>
              <a:rPr lang="it-IT" sz="2400" u="sng" dirty="0">
                <a:solidFill>
                  <a:srgbClr val="0070C0"/>
                </a:solidFill>
                <a:latin typeface="Calibri" panose="020F0502020204030204" pitchFamily="34" charset="0"/>
                <a:cs typeface="Calibri" panose="020F0502020204030204" pitchFamily="34" charset="0"/>
              </a:rPr>
              <a:t>principi guida del Piano Triennale</a:t>
            </a:r>
            <a:r>
              <a:rPr lang="it-IT" sz="2400" dirty="0">
                <a:solidFill>
                  <a:srgbClr val="0070C0"/>
                </a:solidFill>
                <a:latin typeface="Calibri" panose="020F0502020204030204" pitchFamily="34" charset="0"/>
                <a:cs typeface="Calibri" panose="020F0502020204030204" pitchFamily="34" charset="0"/>
              </a:rPr>
              <a:t> (O PERCHÉ NO).</a:t>
            </a:r>
          </a:p>
          <a:p>
            <a:pPr algn="just"/>
            <a:endParaRPr lang="it-IT" sz="1200" i="1" dirty="0">
              <a:solidFill>
                <a:srgbClr val="0070C0"/>
              </a:solidFill>
              <a:latin typeface="Calibri" panose="020F0502020204030204" pitchFamily="34" charset="0"/>
              <a:cs typeface="Calibri" panose="020F0502020204030204" pitchFamily="34" charset="0"/>
            </a:endParaRPr>
          </a:p>
        </p:txBody>
      </p:sp>
      <p:pic>
        <p:nvPicPr>
          <p:cNvPr id="6" name="Immagine 5">
            <a:extLst>
              <a:ext uri="{FF2B5EF4-FFF2-40B4-BE49-F238E27FC236}">
                <a16:creationId xmlns:a16="http://schemas.microsoft.com/office/drawing/2014/main" id="{DA9249E8-08F9-7CA6-A63A-FE6BF27C459F}"/>
              </a:ext>
            </a:extLst>
          </p:cNvPr>
          <p:cNvPicPr>
            <a:picLocks noChangeAspect="1"/>
          </p:cNvPicPr>
          <p:nvPr/>
        </p:nvPicPr>
        <p:blipFill rotWithShape="1">
          <a:blip r:embed="rId5"/>
          <a:srcRect r="38524" b="15164"/>
          <a:stretch/>
        </p:blipFill>
        <p:spPr>
          <a:xfrm>
            <a:off x="542943" y="2383677"/>
            <a:ext cx="904349" cy="936000"/>
          </a:xfrm>
          <a:prstGeom prst="rect">
            <a:avLst/>
          </a:prstGeom>
        </p:spPr>
      </p:pic>
      <p:pic>
        <p:nvPicPr>
          <p:cNvPr id="12" name="Immagine 11">
            <a:extLst>
              <a:ext uri="{FF2B5EF4-FFF2-40B4-BE49-F238E27FC236}">
                <a16:creationId xmlns:a16="http://schemas.microsoft.com/office/drawing/2014/main" id="{1FFF72CA-B422-B1BE-5055-BB5119C8A9A3}"/>
              </a:ext>
            </a:extLst>
          </p:cNvPr>
          <p:cNvPicPr>
            <a:picLocks noChangeAspect="1"/>
          </p:cNvPicPr>
          <p:nvPr/>
        </p:nvPicPr>
        <p:blipFill rotWithShape="1">
          <a:blip r:embed="rId5"/>
          <a:srcRect r="38524" b="15164"/>
          <a:stretch/>
        </p:blipFill>
        <p:spPr>
          <a:xfrm>
            <a:off x="542943" y="3287982"/>
            <a:ext cx="904349" cy="936000"/>
          </a:xfrm>
          <a:prstGeom prst="rect">
            <a:avLst/>
          </a:prstGeom>
        </p:spPr>
      </p:pic>
      <p:pic>
        <p:nvPicPr>
          <p:cNvPr id="17" name="Immagine 16">
            <a:extLst>
              <a:ext uri="{FF2B5EF4-FFF2-40B4-BE49-F238E27FC236}">
                <a16:creationId xmlns:a16="http://schemas.microsoft.com/office/drawing/2014/main" id="{F3FED3A7-6C63-AED7-2E38-1DFFE024A216}"/>
              </a:ext>
            </a:extLst>
          </p:cNvPr>
          <p:cNvPicPr>
            <a:picLocks noChangeAspect="1"/>
          </p:cNvPicPr>
          <p:nvPr/>
        </p:nvPicPr>
        <p:blipFill rotWithShape="1">
          <a:blip r:embed="rId5"/>
          <a:srcRect r="38524" b="15164"/>
          <a:stretch/>
        </p:blipFill>
        <p:spPr>
          <a:xfrm>
            <a:off x="542943" y="4192287"/>
            <a:ext cx="904349" cy="936000"/>
          </a:xfrm>
          <a:prstGeom prst="rect">
            <a:avLst/>
          </a:prstGeom>
        </p:spPr>
      </p:pic>
      <p:pic>
        <p:nvPicPr>
          <p:cNvPr id="18" name="Immagine 17">
            <a:extLst>
              <a:ext uri="{FF2B5EF4-FFF2-40B4-BE49-F238E27FC236}">
                <a16:creationId xmlns:a16="http://schemas.microsoft.com/office/drawing/2014/main" id="{348DF1F9-DDC5-C178-63EF-C40CA19543B0}"/>
              </a:ext>
            </a:extLst>
          </p:cNvPr>
          <p:cNvPicPr>
            <a:picLocks noChangeAspect="1"/>
          </p:cNvPicPr>
          <p:nvPr/>
        </p:nvPicPr>
        <p:blipFill rotWithShape="1">
          <a:blip r:embed="rId5"/>
          <a:srcRect r="38524" b="15164"/>
          <a:stretch/>
        </p:blipFill>
        <p:spPr>
          <a:xfrm>
            <a:off x="542943" y="5096592"/>
            <a:ext cx="904349" cy="936000"/>
          </a:xfrm>
          <a:prstGeom prst="rect">
            <a:avLst/>
          </a:prstGeom>
        </p:spPr>
      </p:pic>
      <p:sp>
        <p:nvSpPr>
          <p:cNvPr id="19" name="Stella a 32 punte 18">
            <a:extLst>
              <a:ext uri="{FF2B5EF4-FFF2-40B4-BE49-F238E27FC236}">
                <a16:creationId xmlns:a16="http://schemas.microsoft.com/office/drawing/2014/main" id="{FC8B9716-7423-3C49-F6F5-183BA133DEDB}"/>
              </a:ext>
            </a:extLst>
          </p:cNvPr>
          <p:cNvSpPr>
            <a:spLocks noChangeAspect="1"/>
          </p:cNvSpPr>
          <p:nvPr/>
        </p:nvSpPr>
        <p:spPr>
          <a:xfrm>
            <a:off x="9507134" y="447467"/>
            <a:ext cx="2171700" cy="2171700"/>
          </a:xfrm>
          <a:prstGeom prst="star32">
            <a:avLst>
              <a:gd name="adj" fmla="val 45236"/>
            </a:avLst>
          </a:prstGeom>
          <a:solidFill>
            <a:srgbClr val="F5B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rPr>
              <a:t>CENTRALE PER LA VALUTAZIONE DI CONGRUITÀ TECNICA</a:t>
            </a:r>
          </a:p>
        </p:txBody>
      </p:sp>
    </p:spTree>
    <p:extLst>
      <p:ext uri="{BB962C8B-B14F-4D97-AF65-F5344CB8AC3E}">
        <p14:creationId xmlns:p14="http://schemas.microsoft.com/office/powerpoint/2010/main" val="2233373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3.2 Criteri di scelta delle soluzioni</a:t>
            </a:r>
          </a:p>
        </p:txBody>
      </p:sp>
      <p:sp>
        <p:nvSpPr>
          <p:cNvPr id="16" name="Rettangolo con angoli arrotondati 15">
            <a:extLst>
              <a:ext uri="{FF2B5EF4-FFF2-40B4-BE49-F238E27FC236}">
                <a16:creationId xmlns:a16="http://schemas.microsoft.com/office/drawing/2014/main" id="{710BF726-2BF7-30E0-AABC-0B6205FE3B87}"/>
              </a:ext>
            </a:extLst>
          </p:cNvPr>
          <p:cNvSpPr/>
          <p:nvPr/>
        </p:nvSpPr>
        <p:spPr>
          <a:xfrm>
            <a:off x="2078182" y="1078590"/>
            <a:ext cx="9651029" cy="1209837"/>
          </a:xfrm>
          <a:prstGeom prst="roundRect">
            <a:avLst>
              <a:gd name="adj" fmla="val 966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Modalità della scelta</a:t>
            </a:r>
          </a:p>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Motivazioni della scelta</a:t>
            </a:r>
          </a:p>
        </p:txBody>
      </p:sp>
      <p:sp>
        <p:nvSpPr>
          <p:cNvPr id="9" name="CasellaDiTesto 8">
            <a:extLst>
              <a:ext uri="{FF2B5EF4-FFF2-40B4-BE49-F238E27FC236}">
                <a16:creationId xmlns:a16="http://schemas.microsoft.com/office/drawing/2014/main" id="{67E0C790-DBA3-3982-8A64-704849375169}"/>
              </a:ext>
            </a:extLst>
          </p:cNvPr>
          <p:cNvSpPr txBox="1"/>
          <p:nvPr/>
        </p:nvSpPr>
        <p:spPr>
          <a:xfrm>
            <a:off x="2078181" y="2390767"/>
            <a:ext cx="9651029" cy="3785652"/>
          </a:xfrm>
          <a:prstGeom prst="rect">
            <a:avLst/>
          </a:prstGeom>
          <a:noFill/>
        </p:spPr>
        <p:txBody>
          <a:bodyPr wrap="square" rtlCol="0">
            <a:spAutoFit/>
          </a:bodyPr>
          <a:lstStyle/>
          <a:p>
            <a:pPr algn="just"/>
            <a:r>
              <a:rPr lang="it-IT" sz="2400" dirty="0">
                <a:solidFill>
                  <a:srgbClr val="0070C0"/>
                </a:solidFill>
                <a:latin typeface="Calibri" panose="020F0502020204030204" pitchFamily="34" charset="0"/>
                <a:cs typeface="Calibri" panose="020F0502020204030204" pitchFamily="34" charset="0"/>
              </a:rPr>
              <a:t>Indicare le </a:t>
            </a:r>
            <a:r>
              <a:rPr lang="it-IT" sz="2400" u="sng" dirty="0">
                <a:solidFill>
                  <a:srgbClr val="0070C0"/>
                </a:solidFill>
                <a:latin typeface="Calibri" panose="020F0502020204030204" pitchFamily="34" charset="0"/>
                <a:cs typeface="Calibri" panose="020F0502020204030204" pitchFamily="34" charset="0"/>
              </a:rPr>
              <a:t>modalità</a:t>
            </a:r>
            <a:r>
              <a:rPr lang="it-IT" sz="2400" dirty="0">
                <a:solidFill>
                  <a:srgbClr val="0070C0"/>
                </a:solidFill>
                <a:latin typeface="Calibri" panose="020F0502020204030204" pitchFamily="34" charset="0"/>
                <a:cs typeface="Calibri" panose="020F0502020204030204" pitchFamily="34" charset="0"/>
              </a:rPr>
              <a:t> con le quali le soluzioni software sono state individuate (Es.: mediante valutazione comparativa  ex art. 68 del CAD  e secondo le «Linee guida su acquisizione e riuso di software per le PA»).</a:t>
            </a:r>
          </a:p>
          <a:p>
            <a:pPr algn="just"/>
            <a:endParaRPr lang="it-IT" sz="1200" dirty="0">
              <a:solidFill>
                <a:srgbClr val="0070C0"/>
              </a:solidFill>
              <a:latin typeface="Calibri" panose="020F0502020204030204" pitchFamily="34" charset="0"/>
              <a:cs typeface="Calibri" panose="020F0502020204030204" pitchFamily="34" charset="0"/>
            </a:endParaRPr>
          </a:p>
          <a:p>
            <a:pPr algn="just"/>
            <a:r>
              <a:rPr lang="it-IT" sz="2400" u="sng" dirty="0">
                <a:solidFill>
                  <a:srgbClr val="0070C0"/>
                </a:solidFill>
                <a:latin typeface="Calibri" panose="020F0502020204030204" pitchFamily="34" charset="0"/>
                <a:cs typeface="Calibri" panose="020F0502020204030204" pitchFamily="34" charset="0"/>
              </a:rPr>
              <a:t>Motivare la scelta tecnologica </a:t>
            </a:r>
            <a:r>
              <a:rPr lang="it-IT" sz="2400" dirty="0">
                <a:solidFill>
                  <a:srgbClr val="0070C0"/>
                </a:solidFill>
                <a:latin typeface="Calibri" panose="020F0502020204030204" pitchFamily="34" charset="0"/>
                <a:cs typeface="Calibri" panose="020F0502020204030204" pitchFamily="34" charset="0"/>
              </a:rPr>
              <a:t>con particolare riferimento alle esigenze di interoperabilità, utilizzo di formati di dati e di interfacce di tipo aperto (riduzione dei lock-in).</a:t>
            </a:r>
          </a:p>
          <a:p>
            <a:pPr algn="just"/>
            <a:endParaRPr lang="it-IT" sz="12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Specificare perché non si è ricorso agli </a:t>
            </a:r>
            <a:r>
              <a:rPr lang="it-IT" sz="2400" u="sng" dirty="0">
                <a:solidFill>
                  <a:srgbClr val="0070C0"/>
                </a:solidFill>
                <a:latin typeface="Calibri" panose="020F0502020204030204" pitchFamily="34" charset="0"/>
                <a:cs typeface="Calibri" panose="020F0502020204030204" pitchFamily="34" charset="0"/>
              </a:rPr>
              <a:t>strumenti Consip </a:t>
            </a:r>
            <a:r>
              <a:rPr lang="it-IT" sz="2400" dirty="0">
                <a:solidFill>
                  <a:srgbClr val="0070C0"/>
                </a:solidFill>
                <a:latin typeface="Calibri" panose="020F0502020204030204" pitchFamily="34" charset="0"/>
                <a:cs typeface="Calibri" panose="020F0502020204030204" pitchFamily="34" charset="0"/>
              </a:rPr>
              <a:t>(AQ, Convenzioni).</a:t>
            </a:r>
          </a:p>
          <a:p>
            <a:pPr algn="just"/>
            <a:r>
              <a:rPr lang="it-IT" sz="2400" dirty="0">
                <a:solidFill>
                  <a:srgbClr val="0070C0"/>
                </a:solidFill>
                <a:latin typeface="Calibri" panose="020F0502020204030204" pitchFamily="34" charset="0"/>
                <a:cs typeface="Calibri" panose="020F0502020204030204" pitchFamily="34" charset="0"/>
              </a:rPr>
              <a:t>Riportare l’esito della verifica sull’esistenza di soluzioni in riuso </a:t>
            </a:r>
            <a:r>
              <a:rPr lang="it-IT" sz="2400" b="1" dirty="0" err="1">
                <a:solidFill>
                  <a:srgbClr val="0070C0"/>
                </a:solidFill>
                <a:latin typeface="Calibri" panose="020F0502020204030204" pitchFamily="34" charset="0"/>
                <a:cs typeface="Calibri" panose="020F0502020204030204" pitchFamily="34" charset="0"/>
              </a:rPr>
              <a:t>Developers.italia.it</a:t>
            </a:r>
            <a:endParaRPr lang="it-IT" sz="2400" b="1" dirty="0">
              <a:solidFill>
                <a:srgbClr val="0070C0"/>
              </a:solidFill>
              <a:latin typeface="Calibri" panose="020F0502020204030204" pitchFamily="34" charset="0"/>
              <a:cs typeface="Calibri" panose="020F0502020204030204" pitchFamily="34" charset="0"/>
            </a:endParaRPr>
          </a:p>
        </p:txBody>
      </p:sp>
      <p:pic>
        <p:nvPicPr>
          <p:cNvPr id="10" name="Elemento grafico 9" descr="Badge Appunti contorno">
            <a:extLst>
              <a:ext uri="{FF2B5EF4-FFF2-40B4-BE49-F238E27FC236}">
                <a16:creationId xmlns:a16="http://schemas.microsoft.com/office/drawing/2014/main" id="{C3703E18-8BE4-A3C5-3E6C-2F12A25281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538" y="1135715"/>
            <a:ext cx="1080000" cy="1080000"/>
          </a:xfrm>
          <a:prstGeom prst="rect">
            <a:avLst/>
          </a:prstGeom>
        </p:spPr>
      </p:pic>
      <p:sp>
        <p:nvSpPr>
          <p:cNvPr id="2" name="Stella a 32 punte 1">
            <a:extLst>
              <a:ext uri="{FF2B5EF4-FFF2-40B4-BE49-F238E27FC236}">
                <a16:creationId xmlns:a16="http://schemas.microsoft.com/office/drawing/2014/main" id="{7102826A-7726-4C68-29BE-1D45BA1C2F8C}"/>
              </a:ext>
            </a:extLst>
          </p:cNvPr>
          <p:cNvSpPr>
            <a:spLocks noChangeAspect="1"/>
          </p:cNvSpPr>
          <p:nvPr/>
        </p:nvSpPr>
        <p:spPr>
          <a:xfrm>
            <a:off x="9557510" y="428267"/>
            <a:ext cx="2171700" cy="2171700"/>
          </a:xfrm>
          <a:prstGeom prst="star32">
            <a:avLst>
              <a:gd name="adj" fmla="val 45236"/>
            </a:avLst>
          </a:prstGeom>
          <a:solidFill>
            <a:srgbClr val="F5B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EVITARE IL COPIA INCOLLA, ILLUSTRARE I RAZIONALI</a:t>
            </a:r>
          </a:p>
        </p:txBody>
      </p:sp>
      <p:pic>
        <p:nvPicPr>
          <p:cNvPr id="3" name="Immagine 2">
            <a:extLst>
              <a:ext uri="{FF2B5EF4-FFF2-40B4-BE49-F238E27FC236}">
                <a16:creationId xmlns:a16="http://schemas.microsoft.com/office/drawing/2014/main" id="{E6AE445B-6B02-C863-B48A-29E78ECE9E12}"/>
              </a:ext>
            </a:extLst>
          </p:cNvPr>
          <p:cNvPicPr>
            <a:picLocks noChangeAspect="1"/>
          </p:cNvPicPr>
          <p:nvPr/>
        </p:nvPicPr>
        <p:blipFill rotWithShape="1">
          <a:blip r:embed="rId5"/>
          <a:srcRect r="38524" b="15164"/>
          <a:stretch/>
        </p:blipFill>
        <p:spPr>
          <a:xfrm>
            <a:off x="542943" y="2443637"/>
            <a:ext cx="904349" cy="936000"/>
          </a:xfrm>
          <a:prstGeom prst="rect">
            <a:avLst/>
          </a:prstGeom>
        </p:spPr>
      </p:pic>
      <p:pic>
        <p:nvPicPr>
          <p:cNvPr id="4" name="Immagine 3">
            <a:extLst>
              <a:ext uri="{FF2B5EF4-FFF2-40B4-BE49-F238E27FC236}">
                <a16:creationId xmlns:a16="http://schemas.microsoft.com/office/drawing/2014/main" id="{854E04E2-BBB1-22F0-57FD-A10D155041BE}"/>
              </a:ext>
            </a:extLst>
          </p:cNvPr>
          <p:cNvPicPr>
            <a:picLocks noChangeAspect="1"/>
          </p:cNvPicPr>
          <p:nvPr/>
        </p:nvPicPr>
        <p:blipFill rotWithShape="1">
          <a:blip r:embed="rId5"/>
          <a:srcRect r="38524" b="15164"/>
          <a:stretch/>
        </p:blipFill>
        <p:spPr>
          <a:xfrm>
            <a:off x="542943" y="3813405"/>
            <a:ext cx="904349" cy="936000"/>
          </a:xfrm>
          <a:prstGeom prst="rect">
            <a:avLst/>
          </a:prstGeom>
        </p:spPr>
      </p:pic>
      <p:pic>
        <p:nvPicPr>
          <p:cNvPr id="6" name="Immagine 5">
            <a:extLst>
              <a:ext uri="{FF2B5EF4-FFF2-40B4-BE49-F238E27FC236}">
                <a16:creationId xmlns:a16="http://schemas.microsoft.com/office/drawing/2014/main" id="{56E15DEF-8C94-1D95-3B1B-5C7B4C74DA76}"/>
              </a:ext>
            </a:extLst>
          </p:cNvPr>
          <p:cNvPicPr>
            <a:picLocks noChangeAspect="1"/>
          </p:cNvPicPr>
          <p:nvPr/>
        </p:nvPicPr>
        <p:blipFill rotWithShape="1">
          <a:blip r:embed="rId5"/>
          <a:srcRect r="38524" b="15164"/>
          <a:stretch/>
        </p:blipFill>
        <p:spPr>
          <a:xfrm>
            <a:off x="542943" y="5006652"/>
            <a:ext cx="904349" cy="936000"/>
          </a:xfrm>
          <a:prstGeom prst="rect">
            <a:avLst/>
          </a:prstGeom>
        </p:spPr>
      </p:pic>
    </p:spTree>
    <p:extLst>
      <p:ext uri="{BB962C8B-B14F-4D97-AF65-F5344CB8AC3E}">
        <p14:creationId xmlns:p14="http://schemas.microsoft.com/office/powerpoint/2010/main" val="111809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2">
            <a:extLst>
              <a:ext uri="{FF2B5EF4-FFF2-40B4-BE49-F238E27FC236}">
                <a16:creationId xmlns:a16="http://schemas.microsoft.com/office/drawing/2014/main" id="{49D2375B-B3A8-CD18-3A79-E2D9149B7657}"/>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descr="Pubblica Amministrazione: obbligo di rilevazione e correzione vulnerabilità  - BLS CONSULTING - Blog">
            <a:extLst>
              <a:ext uri="{FF2B5EF4-FFF2-40B4-BE49-F238E27FC236}">
                <a16:creationId xmlns:a16="http://schemas.microsoft.com/office/drawing/2014/main" id="{C4F905DF-6D9C-E2D0-320C-4B5DCE5C5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05" y="829555"/>
            <a:ext cx="2650062" cy="1228665"/>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8">
            <a:extLst>
              <a:ext uri="{FF2B5EF4-FFF2-40B4-BE49-F238E27FC236}">
                <a16:creationId xmlns:a16="http://schemas.microsoft.com/office/drawing/2014/main" id="{EBBA47A0-C997-7EA5-B30E-F4E7CDCC84D9}"/>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I pareri nell’organizzazione dei servizi di AgID</a:t>
            </a:r>
            <a:endParaRPr lang="it-IT" spc="-20" dirty="0"/>
          </a:p>
        </p:txBody>
      </p:sp>
      <p:sp>
        <p:nvSpPr>
          <p:cNvPr id="7" name="Rettangolo con angoli arrotondati 6">
            <a:extLst>
              <a:ext uri="{FF2B5EF4-FFF2-40B4-BE49-F238E27FC236}">
                <a16:creationId xmlns:a16="http://schemas.microsoft.com/office/drawing/2014/main" id="{B3F67208-BE45-41BA-E895-001DC296BBAA}"/>
              </a:ext>
            </a:extLst>
          </p:cNvPr>
          <p:cNvSpPr/>
          <p:nvPr/>
        </p:nvSpPr>
        <p:spPr>
          <a:xfrm>
            <a:off x="414798" y="2339747"/>
            <a:ext cx="4226643" cy="2197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a:t>Area Indirizzo e Governance della P.A.</a:t>
            </a:r>
          </a:p>
          <a:p>
            <a:pPr algn="ctr"/>
            <a:endParaRPr lang="it-IT" sz="2000" dirty="0"/>
          </a:p>
          <a:p>
            <a:pPr algn="ctr"/>
            <a:r>
              <a:rPr lang="it-IT" sz="2000" dirty="0">
                <a:cs typeface="Times New Roman" panose="02020603050405020304" pitchFamily="18" charset="0"/>
              </a:rPr>
              <a:t>Indirizza, coordina e supporta le pubbliche amministrazioni nell’utilizzo dell’ICT</a:t>
            </a:r>
          </a:p>
        </p:txBody>
      </p:sp>
      <p:sp>
        <p:nvSpPr>
          <p:cNvPr id="12" name="Rettangolo con angoli arrotondati 11">
            <a:extLst>
              <a:ext uri="{FF2B5EF4-FFF2-40B4-BE49-F238E27FC236}">
                <a16:creationId xmlns:a16="http://schemas.microsoft.com/office/drawing/2014/main" id="{7CE64F24-44AF-13A6-BC97-FB041C59F4CE}"/>
              </a:ext>
            </a:extLst>
          </p:cNvPr>
          <p:cNvSpPr/>
          <p:nvPr/>
        </p:nvSpPr>
        <p:spPr>
          <a:xfrm>
            <a:off x="8108342" y="1260624"/>
            <a:ext cx="2650062" cy="66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Servizio </a:t>
            </a:r>
            <a:r>
              <a:rPr lang="it-IT" b="1" dirty="0"/>
              <a:t>Piano Triennale</a:t>
            </a:r>
          </a:p>
        </p:txBody>
      </p:sp>
      <p:sp>
        <p:nvSpPr>
          <p:cNvPr id="13" name="Rettangolo con angoli arrotondati 12">
            <a:extLst>
              <a:ext uri="{FF2B5EF4-FFF2-40B4-BE49-F238E27FC236}">
                <a16:creationId xmlns:a16="http://schemas.microsoft.com/office/drawing/2014/main" id="{1CEE4DB8-3C54-7196-B0FD-9A26CC0C9ACB}"/>
              </a:ext>
            </a:extLst>
          </p:cNvPr>
          <p:cNvSpPr/>
          <p:nvPr/>
        </p:nvSpPr>
        <p:spPr>
          <a:xfrm>
            <a:off x="8108342" y="2413950"/>
            <a:ext cx="2650062" cy="66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Servizio </a:t>
            </a:r>
            <a:r>
              <a:rPr lang="it-IT" b="1" dirty="0"/>
              <a:t>Gare Strategiche</a:t>
            </a:r>
          </a:p>
        </p:txBody>
      </p:sp>
      <p:sp>
        <p:nvSpPr>
          <p:cNvPr id="14" name="Rettangolo con angoli arrotondati 13">
            <a:extLst>
              <a:ext uri="{FF2B5EF4-FFF2-40B4-BE49-F238E27FC236}">
                <a16:creationId xmlns:a16="http://schemas.microsoft.com/office/drawing/2014/main" id="{9A45546C-A643-6034-CC75-D580253E3875}"/>
              </a:ext>
            </a:extLst>
          </p:cNvPr>
          <p:cNvSpPr/>
          <p:nvPr/>
        </p:nvSpPr>
        <p:spPr>
          <a:xfrm>
            <a:off x="8108342" y="3776100"/>
            <a:ext cx="2650062" cy="66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Servizio </a:t>
            </a:r>
            <a:r>
              <a:rPr lang="it-IT" b="1" dirty="0">
                <a:solidFill>
                  <a:srgbClr val="FFFF00"/>
                </a:solidFill>
              </a:rPr>
              <a:t>Pareri</a:t>
            </a:r>
          </a:p>
        </p:txBody>
      </p:sp>
      <p:sp>
        <p:nvSpPr>
          <p:cNvPr id="15" name="Rettangolo con angoli arrotondati 14">
            <a:extLst>
              <a:ext uri="{FF2B5EF4-FFF2-40B4-BE49-F238E27FC236}">
                <a16:creationId xmlns:a16="http://schemas.microsoft.com/office/drawing/2014/main" id="{35586F42-ED70-1D50-A814-60DC124C889B}"/>
              </a:ext>
            </a:extLst>
          </p:cNvPr>
          <p:cNvSpPr/>
          <p:nvPr/>
        </p:nvSpPr>
        <p:spPr>
          <a:xfrm>
            <a:off x="8108342" y="5033837"/>
            <a:ext cx="2650062" cy="667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Servizio </a:t>
            </a:r>
            <a:r>
              <a:rPr lang="it-IT" b="1" dirty="0"/>
              <a:t>Monitoraggio</a:t>
            </a:r>
          </a:p>
        </p:txBody>
      </p:sp>
      <p:cxnSp>
        <p:nvCxnSpPr>
          <p:cNvPr id="20" name="Connettore diritto 19">
            <a:extLst>
              <a:ext uri="{FF2B5EF4-FFF2-40B4-BE49-F238E27FC236}">
                <a16:creationId xmlns:a16="http://schemas.microsoft.com/office/drawing/2014/main" id="{8207C71E-24F8-AFBB-5272-C4D04462E4B8}"/>
              </a:ext>
            </a:extLst>
          </p:cNvPr>
          <p:cNvCxnSpPr>
            <a:cxnSpLocks/>
            <a:stCxn id="7" idx="3"/>
          </p:cNvCxnSpPr>
          <p:nvPr/>
        </p:nvCxnSpPr>
        <p:spPr>
          <a:xfrm flipV="1">
            <a:off x="4641441" y="3429000"/>
            <a:ext cx="1597313" cy="95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D7AE0C8F-CA7E-CE6F-AF69-50151F2BA7E9}"/>
              </a:ext>
            </a:extLst>
          </p:cNvPr>
          <p:cNvCxnSpPr>
            <a:cxnSpLocks/>
            <a:endCxn id="12" idx="1"/>
          </p:cNvCxnSpPr>
          <p:nvPr/>
        </p:nvCxnSpPr>
        <p:spPr>
          <a:xfrm>
            <a:off x="6238754" y="1594614"/>
            <a:ext cx="186958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C6C9D490-46B9-6217-FA83-3106CABA28C4}"/>
              </a:ext>
            </a:extLst>
          </p:cNvPr>
          <p:cNvCxnSpPr>
            <a:cxnSpLocks/>
            <a:endCxn id="13" idx="1"/>
          </p:cNvCxnSpPr>
          <p:nvPr/>
        </p:nvCxnSpPr>
        <p:spPr>
          <a:xfrm>
            <a:off x="6238754" y="2747940"/>
            <a:ext cx="186958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B9CF33B2-A03D-3D1F-6C7F-77AC9C325309}"/>
              </a:ext>
            </a:extLst>
          </p:cNvPr>
          <p:cNvCxnSpPr>
            <a:cxnSpLocks/>
            <a:endCxn id="14" idx="1"/>
          </p:cNvCxnSpPr>
          <p:nvPr/>
        </p:nvCxnSpPr>
        <p:spPr>
          <a:xfrm>
            <a:off x="6238754" y="4110060"/>
            <a:ext cx="1869588" cy="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7A0D52C5-3DA8-0CA1-B24B-D79B3670B355}"/>
              </a:ext>
            </a:extLst>
          </p:cNvPr>
          <p:cNvCxnSpPr>
            <a:cxnSpLocks/>
            <a:endCxn id="15" idx="1"/>
          </p:cNvCxnSpPr>
          <p:nvPr/>
        </p:nvCxnSpPr>
        <p:spPr>
          <a:xfrm>
            <a:off x="6238754" y="5367827"/>
            <a:ext cx="186958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9645DA8B-82EB-1D5D-A042-FF1AE0ED79C8}"/>
              </a:ext>
            </a:extLst>
          </p:cNvPr>
          <p:cNvCxnSpPr>
            <a:cxnSpLocks/>
          </p:cNvCxnSpPr>
          <p:nvPr/>
        </p:nvCxnSpPr>
        <p:spPr>
          <a:xfrm>
            <a:off x="6238754" y="1594614"/>
            <a:ext cx="0" cy="3773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D19E8FA7-1266-7FD5-C675-A9EFACF4F777}"/>
              </a:ext>
            </a:extLst>
          </p:cNvPr>
          <p:cNvCxnSpPr>
            <a:stCxn id="7" idx="0"/>
          </p:cNvCxnSpPr>
          <p:nvPr/>
        </p:nvCxnSpPr>
        <p:spPr>
          <a:xfrm flipH="1" flipV="1">
            <a:off x="2528119" y="1805651"/>
            <a:ext cx="1" cy="5340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973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5D8CF4C-A103-49DA-770D-72E86241DC64}"/>
              </a:ext>
            </a:extLst>
          </p:cNvPr>
          <p:cNvSpPr txBox="1"/>
          <p:nvPr/>
        </p:nvSpPr>
        <p:spPr>
          <a:xfrm>
            <a:off x="2078182" y="2756517"/>
            <a:ext cx="2842954" cy="3046988"/>
          </a:xfrm>
          <a:prstGeom prst="rect">
            <a:avLst/>
          </a:prstGeom>
          <a:noFill/>
        </p:spPr>
        <p:txBody>
          <a:bodyPr wrap="square" rtlCol="0">
            <a:spAutoFit/>
          </a:bodyPr>
          <a:lstStyle/>
          <a:p>
            <a:r>
              <a:rPr lang="it-IT" sz="2400" dirty="0">
                <a:solidFill>
                  <a:srgbClr val="0070C0"/>
                </a:solidFill>
                <a:latin typeface="Calibri" panose="020F0502020204030204" pitchFamily="34" charset="0"/>
                <a:cs typeface="Calibri" panose="020F0502020204030204" pitchFamily="34" charset="0"/>
              </a:rPr>
              <a:t>Descrivere la pianificazione temporale dell’iniziativa in esame, eventualmente allegando un diagramma di </a:t>
            </a:r>
            <a:r>
              <a:rPr lang="it-IT" sz="2400" dirty="0" err="1">
                <a:solidFill>
                  <a:srgbClr val="0070C0"/>
                </a:solidFill>
                <a:latin typeface="Calibri" panose="020F0502020204030204" pitchFamily="34" charset="0"/>
                <a:cs typeface="Calibri" panose="020F0502020204030204" pitchFamily="34" charset="0"/>
              </a:rPr>
              <a:t>Gantt</a:t>
            </a:r>
            <a:r>
              <a:rPr lang="it-IT" sz="2400" dirty="0">
                <a:solidFill>
                  <a:srgbClr val="0070C0"/>
                </a:solidFill>
                <a:latin typeface="Calibri" panose="020F0502020204030204" pitchFamily="34" charset="0"/>
                <a:cs typeface="Calibri" panose="020F0502020204030204" pitchFamily="34" charset="0"/>
              </a:rPr>
              <a:t>. </a:t>
            </a:r>
          </a:p>
        </p:txBody>
      </p:sp>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3.3 Pianificazione</a:t>
            </a:r>
          </a:p>
        </p:txBody>
      </p:sp>
      <p:sp>
        <p:nvSpPr>
          <p:cNvPr id="16" name="Rettangolo con angoli arrotondati 15">
            <a:extLst>
              <a:ext uri="{FF2B5EF4-FFF2-40B4-BE49-F238E27FC236}">
                <a16:creationId xmlns:a16="http://schemas.microsoft.com/office/drawing/2014/main" id="{710BF726-2BF7-30E0-AABC-0B6205FE3B87}"/>
              </a:ext>
            </a:extLst>
          </p:cNvPr>
          <p:cNvSpPr/>
          <p:nvPr/>
        </p:nvSpPr>
        <p:spPr>
          <a:xfrm>
            <a:off x="2078182" y="1078590"/>
            <a:ext cx="9651029" cy="1209837"/>
          </a:xfrm>
          <a:prstGeom prst="roundRect">
            <a:avLst>
              <a:gd name="adj" fmla="val 966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Pianificazione temporale</a:t>
            </a:r>
          </a:p>
        </p:txBody>
      </p:sp>
      <p:pic>
        <p:nvPicPr>
          <p:cNvPr id="7" name="Elemento grafico 6" descr="Diagramma di Gantt contorno">
            <a:extLst>
              <a:ext uri="{FF2B5EF4-FFF2-40B4-BE49-F238E27FC236}">
                <a16:creationId xmlns:a16="http://schemas.microsoft.com/office/drawing/2014/main" id="{BD609A54-B230-6A22-B8DF-1207886C7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468" y="1218675"/>
            <a:ext cx="1080000" cy="1080000"/>
          </a:xfrm>
          <a:prstGeom prst="rect">
            <a:avLst/>
          </a:prstGeom>
        </p:spPr>
      </p:pic>
      <p:pic>
        <p:nvPicPr>
          <p:cNvPr id="11" name="Immagine 10">
            <a:extLst>
              <a:ext uri="{FF2B5EF4-FFF2-40B4-BE49-F238E27FC236}">
                <a16:creationId xmlns:a16="http://schemas.microsoft.com/office/drawing/2014/main" id="{2C289F50-1947-07C8-F970-2660A2A6BF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136" y="2549383"/>
            <a:ext cx="6643138" cy="3460710"/>
          </a:xfrm>
          <a:prstGeom prst="rect">
            <a:avLst/>
          </a:prstGeom>
        </p:spPr>
      </p:pic>
      <p:pic>
        <p:nvPicPr>
          <p:cNvPr id="2" name="Immagine 1">
            <a:extLst>
              <a:ext uri="{FF2B5EF4-FFF2-40B4-BE49-F238E27FC236}">
                <a16:creationId xmlns:a16="http://schemas.microsoft.com/office/drawing/2014/main" id="{C00AA2DF-DD32-451D-6D98-965214593785}"/>
              </a:ext>
            </a:extLst>
          </p:cNvPr>
          <p:cNvPicPr>
            <a:picLocks noChangeAspect="1"/>
          </p:cNvPicPr>
          <p:nvPr/>
        </p:nvPicPr>
        <p:blipFill rotWithShape="1">
          <a:blip r:embed="rId6"/>
          <a:srcRect r="38524" b="15164"/>
          <a:stretch/>
        </p:blipFill>
        <p:spPr>
          <a:xfrm>
            <a:off x="542943" y="2683477"/>
            <a:ext cx="904349" cy="936000"/>
          </a:xfrm>
          <a:prstGeom prst="rect">
            <a:avLst/>
          </a:prstGeom>
        </p:spPr>
      </p:pic>
    </p:spTree>
    <p:extLst>
      <p:ext uri="{BB962C8B-B14F-4D97-AF65-F5344CB8AC3E}">
        <p14:creationId xmlns:p14="http://schemas.microsoft.com/office/powerpoint/2010/main" val="3742525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15D8CF4C-A103-49DA-770D-72E86241DC64}"/>
              </a:ext>
            </a:extLst>
          </p:cNvPr>
          <p:cNvSpPr txBox="1"/>
          <p:nvPr/>
        </p:nvSpPr>
        <p:spPr>
          <a:xfrm>
            <a:off x="2078181" y="2503597"/>
            <a:ext cx="9651029" cy="3600986"/>
          </a:xfrm>
          <a:prstGeom prst="rect">
            <a:avLst/>
          </a:prstGeom>
          <a:noFill/>
        </p:spPr>
        <p:txBody>
          <a:bodyPr wrap="square" rtlCol="0">
            <a:spAutoFit/>
          </a:bodyPr>
          <a:lstStyle/>
          <a:p>
            <a:pPr algn="just"/>
            <a:r>
              <a:rPr lang="it-IT" sz="2400" u="sng" dirty="0">
                <a:solidFill>
                  <a:srgbClr val="0070C0"/>
                </a:solidFill>
                <a:latin typeface="Calibri" panose="020F0502020204030204" pitchFamily="34" charset="0"/>
                <a:cs typeface="Calibri" panose="020F0502020204030204" pitchFamily="34" charset="0"/>
              </a:rPr>
              <a:t>NON È IL COPIA E INCOLLA DELLA DOCUMENTAZIONE CONTRATTUALE.</a:t>
            </a:r>
          </a:p>
          <a:p>
            <a:pPr algn="just"/>
            <a:endParaRPr lang="it-IT" sz="12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Descrivere i </a:t>
            </a:r>
            <a:r>
              <a:rPr lang="it-IT" sz="2400" u="sng" dirty="0">
                <a:solidFill>
                  <a:srgbClr val="0070C0"/>
                </a:solidFill>
                <a:latin typeface="Calibri" panose="020F0502020204030204" pitchFamily="34" charset="0"/>
                <a:cs typeface="Calibri" panose="020F0502020204030204" pitchFamily="34" charset="0"/>
              </a:rPr>
              <a:t>RAZIONALI </a:t>
            </a:r>
            <a:r>
              <a:rPr lang="it-IT" sz="2400" dirty="0">
                <a:solidFill>
                  <a:srgbClr val="0070C0"/>
                </a:solidFill>
                <a:latin typeface="Calibri" panose="020F0502020204030204" pitchFamily="34" charset="0"/>
                <a:cs typeface="Calibri" panose="020F0502020204030204" pitchFamily="34" charset="0"/>
              </a:rPr>
              <a:t>che hanno portato l’amministrazione a definire determinati </a:t>
            </a:r>
            <a:r>
              <a:rPr lang="it-IT" sz="2400" u="sng" dirty="0">
                <a:solidFill>
                  <a:srgbClr val="0070C0"/>
                </a:solidFill>
                <a:latin typeface="Calibri" panose="020F0502020204030204" pitchFamily="34" charset="0"/>
                <a:cs typeface="Calibri" panose="020F0502020204030204" pitchFamily="34" charset="0"/>
              </a:rPr>
              <a:t>livelli di servizio e penali</a:t>
            </a:r>
            <a:r>
              <a:rPr lang="it-IT" sz="2400" dirty="0">
                <a:solidFill>
                  <a:srgbClr val="0070C0"/>
                </a:solidFill>
                <a:latin typeface="Calibri" panose="020F0502020204030204" pitchFamily="34" charset="0"/>
                <a:cs typeface="Calibri" panose="020F0502020204030204" pitchFamily="34" charset="0"/>
              </a:rPr>
              <a:t>.</a:t>
            </a:r>
          </a:p>
          <a:p>
            <a:pPr algn="just"/>
            <a:endParaRPr lang="it-IT" sz="12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Nel caso di </a:t>
            </a:r>
            <a:r>
              <a:rPr lang="it-IT" sz="2400" u="sng" dirty="0">
                <a:solidFill>
                  <a:srgbClr val="0070C0"/>
                </a:solidFill>
                <a:latin typeface="Calibri" panose="020F0502020204030204" pitchFamily="34" charset="0"/>
                <a:cs typeface="Calibri" panose="020F0502020204030204" pitchFamily="34" charset="0"/>
              </a:rPr>
              <a:t>proroga o riedizione</a:t>
            </a:r>
            <a:r>
              <a:rPr lang="it-IT" sz="2400" dirty="0">
                <a:solidFill>
                  <a:srgbClr val="0070C0"/>
                </a:solidFill>
                <a:latin typeface="Calibri" panose="020F0502020204030204" pitchFamily="34" charset="0"/>
                <a:cs typeface="Calibri" panose="020F0502020204030204" pitchFamily="34" charset="0"/>
              </a:rPr>
              <a:t> di una iniziativa, illustrare le motivazioni che hanno portato la riproporre lo stesso impianto degli SLA o a modificarlo.</a:t>
            </a:r>
          </a:p>
          <a:p>
            <a:pPr algn="just"/>
            <a:endParaRPr lang="it-IT" sz="1200" dirty="0">
              <a:solidFill>
                <a:srgbClr val="0070C0"/>
              </a:solidFill>
              <a:latin typeface="Calibri" panose="020F0502020204030204" pitchFamily="34" charset="0"/>
              <a:cs typeface="Calibri" panose="020F0502020204030204" pitchFamily="34" charset="0"/>
            </a:endParaRPr>
          </a:p>
          <a:p>
            <a:pPr algn="just"/>
            <a:r>
              <a:rPr lang="it-IT" sz="2400" dirty="0">
                <a:solidFill>
                  <a:srgbClr val="0070C0"/>
                </a:solidFill>
                <a:latin typeface="Calibri" panose="020F0502020204030204" pitchFamily="34" charset="0"/>
                <a:cs typeface="Calibri" panose="020F0502020204030204" pitchFamily="34" charset="0"/>
              </a:rPr>
              <a:t>Descrivere </a:t>
            </a:r>
            <a:r>
              <a:rPr lang="it-IT" sz="2400" u="sng" dirty="0">
                <a:solidFill>
                  <a:srgbClr val="0070C0"/>
                </a:solidFill>
                <a:latin typeface="Calibri" panose="020F0502020204030204" pitchFamily="34" charset="0"/>
                <a:cs typeface="Calibri" panose="020F0502020204030204" pitchFamily="34" charset="0"/>
              </a:rPr>
              <a:t>eventuali soluzioni e accorgimenti </a:t>
            </a:r>
            <a:r>
              <a:rPr lang="it-IT" sz="2400" dirty="0">
                <a:solidFill>
                  <a:srgbClr val="0070C0"/>
                </a:solidFill>
                <a:latin typeface="Calibri" panose="020F0502020204030204" pitchFamily="34" charset="0"/>
                <a:cs typeface="Calibri" panose="020F0502020204030204" pitchFamily="34" charset="0"/>
              </a:rPr>
              <a:t>impiegati per assicurare la qualità dei risultati dell’iniziativa. (Es.: strumenti automatici per rilevare e documentare i livelli di servizio).</a:t>
            </a:r>
          </a:p>
        </p:txBody>
      </p:sp>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3.4 Livelli di servizio e penali</a:t>
            </a:r>
          </a:p>
        </p:txBody>
      </p:sp>
      <p:sp>
        <p:nvSpPr>
          <p:cNvPr id="16" name="Rettangolo con angoli arrotondati 15">
            <a:extLst>
              <a:ext uri="{FF2B5EF4-FFF2-40B4-BE49-F238E27FC236}">
                <a16:creationId xmlns:a16="http://schemas.microsoft.com/office/drawing/2014/main" id="{710BF726-2BF7-30E0-AABC-0B6205FE3B87}"/>
              </a:ext>
            </a:extLst>
          </p:cNvPr>
          <p:cNvSpPr/>
          <p:nvPr/>
        </p:nvSpPr>
        <p:spPr>
          <a:xfrm>
            <a:off x="2078182" y="1078590"/>
            <a:ext cx="9651029" cy="1209837"/>
          </a:xfrm>
          <a:prstGeom prst="roundRect">
            <a:avLst>
              <a:gd name="adj" fmla="val 966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Livelli di servizio (SLA)</a:t>
            </a:r>
          </a:p>
          <a:p>
            <a:pPr marL="342900" indent="-342900">
              <a:buFontTx/>
              <a:buChar char="-"/>
            </a:pPr>
            <a:r>
              <a:rPr lang="it-IT" sz="2400" dirty="0">
                <a:solidFill>
                  <a:schemeClr val="bg1"/>
                </a:solidFill>
                <a:latin typeface="Calibri" panose="020F0502020204030204" pitchFamily="34" charset="0"/>
                <a:cs typeface="Calibri" panose="020F0502020204030204" pitchFamily="34" charset="0"/>
              </a:rPr>
              <a:t>Penali</a:t>
            </a:r>
          </a:p>
        </p:txBody>
      </p:sp>
      <p:pic>
        <p:nvPicPr>
          <p:cNvPr id="7" name="Elemento grafico 6" descr="Stretta di mano contorno">
            <a:extLst>
              <a:ext uri="{FF2B5EF4-FFF2-40B4-BE49-F238E27FC236}">
                <a16:creationId xmlns:a16="http://schemas.microsoft.com/office/drawing/2014/main" id="{F4843A84-349D-C67E-171D-A2B79DA79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468" y="1198745"/>
            <a:ext cx="1080000" cy="1080000"/>
          </a:xfrm>
          <a:prstGeom prst="rect">
            <a:avLst/>
          </a:prstGeom>
        </p:spPr>
      </p:pic>
      <p:pic>
        <p:nvPicPr>
          <p:cNvPr id="9" name="Immagine 8">
            <a:extLst>
              <a:ext uri="{FF2B5EF4-FFF2-40B4-BE49-F238E27FC236}">
                <a16:creationId xmlns:a16="http://schemas.microsoft.com/office/drawing/2014/main" id="{17F6B098-0F3E-89EB-0035-D3F412C51280}"/>
              </a:ext>
            </a:extLst>
          </p:cNvPr>
          <p:cNvPicPr>
            <a:picLocks noChangeAspect="1"/>
          </p:cNvPicPr>
          <p:nvPr/>
        </p:nvPicPr>
        <p:blipFill rotWithShape="1">
          <a:blip r:embed="rId5"/>
          <a:srcRect r="38524" b="15164"/>
          <a:stretch/>
        </p:blipFill>
        <p:spPr>
          <a:xfrm>
            <a:off x="542943" y="2383677"/>
            <a:ext cx="904349" cy="936000"/>
          </a:xfrm>
          <a:prstGeom prst="rect">
            <a:avLst/>
          </a:prstGeom>
        </p:spPr>
      </p:pic>
      <p:pic>
        <p:nvPicPr>
          <p:cNvPr id="11" name="Immagine 10">
            <a:extLst>
              <a:ext uri="{FF2B5EF4-FFF2-40B4-BE49-F238E27FC236}">
                <a16:creationId xmlns:a16="http://schemas.microsoft.com/office/drawing/2014/main" id="{CCF39F04-11C6-637D-8391-C3E2A40B3542}"/>
              </a:ext>
            </a:extLst>
          </p:cNvPr>
          <p:cNvPicPr>
            <a:picLocks noChangeAspect="1"/>
          </p:cNvPicPr>
          <p:nvPr/>
        </p:nvPicPr>
        <p:blipFill rotWithShape="1">
          <a:blip r:embed="rId5"/>
          <a:srcRect r="38524" b="15164"/>
          <a:stretch/>
        </p:blipFill>
        <p:spPr>
          <a:xfrm>
            <a:off x="542943" y="3287982"/>
            <a:ext cx="904349" cy="936000"/>
          </a:xfrm>
          <a:prstGeom prst="rect">
            <a:avLst/>
          </a:prstGeom>
        </p:spPr>
      </p:pic>
      <p:pic>
        <p:nvPicPr>
          <p:cNvPr id="12" name="Immagine 11">
            <a:extLst>
              <a:ext uri="{FF2B5EF4-FFF2-40B4-BE49-F238E27FC236}">
                <a16:creationId xmlns:a16="http://schemas.microsoft.com/office/drawing/2014/main" id="{EA46F56B-8362-A4CE-22C0-7A6AE0CE5395}"/>
              </a:ext>
            </a:extLst>
          </p:cNvPr>
          <p:cNvPicPr>
            <a:picLocks noChangeAspect="1"/>
          </p:cNvPicPr>
          <p:nvPr/>
        </p:nvPicPr>
        <p:blipFill rotWithShape="1">
          <a:blip r:embed="rId5"/>
          <a:srcRect r="38524" b="15164"/>
          <a:stretch/>
        </p:blipFill>
        <p:spPr>
          <a:xfrm>
            <a:off x="542943" y="4192287"/>
            <a:ext cx="904349" cy="936000"/>
          </a:xfrm>
          <a:prstGeom prst="rect">
            <a:avLst/>
          </a:prstGeom>
        </p:spPr>
      </p:pic>
      <p:pic>
        <p:nvPicPr>
          <p:cNvPr id="13" name="Immagine 12">
            <a:extLst>
              <a:ext uri="{FF2B5EF4-FFF2-40B4-BE49-F238E27FC236}">
                <a16:creationId xmlns:a16="http://schemas.microsoft.com/office/drawing/2014/main" id="{C8D7FE0C-DD75-32C8-F2A9-2B216C85AB6E}"/>
              </a:ext>
            </a:extLst>
          </p:cNvPr>
          <p:cNvPicPr>
            <a:picLocks noChangeAspect="1"/>
          </p:cNvPicPr>
          <p:nvPr/>
        </p:nvPicPr>
        <p:blipFill rotWithShape="1">
          <a:blip r:embed="rId5"/>
          <a:srcRect r="38524" b="15164"/>
          <a:stretch/>
        </p:blipFill>
        <p:spPr>
          <a:xfrm>
            <a:off x="542943" y="5096592"/>
            <a:ext cx="904349" cy="936000"/>
          </a:xfrm>
          <a:prstGeom prst="rect">
            <a:avLst/>
          </a:prstGeom>
        </p:spPr>
      </p:pic>
      <p:sp>
        <p:nvSpPr>
          <p:cNvPr id="15" name="Stella a 32 punte 14">
            <a:extLst>
              <a:ext uri="{FF2B5EF4-FFF2-40B4-BE49-F238E27FC236}">
                <a16:creationId xmlns:a16="http://schemas.microsoft.com/office/drawing/2014/main" id="{30EB7D17-E89F-0312-DA57-C0F9D2837A38}"/>
              </a:ext>
            </a:extLst>
          </p:cNvPr>
          <p:cNvSpPr>
            <a:spLocks noChangeAspect="1"/>
          </p:cNvSpPr>
          <p:nvPr/>
        </p:nvSpPr>
        <p:spPr>
          <a:xfrm>
            <a:off x="9507134" y="447467"/>
            <a:ext cx="2171700" cy="2171700"/>
          </a:xfrm>
          <a:prstGeom prst="star32">
            <a:avLst>
              <a:gd name="adj" fmla="val 45236"/>
            </a:avLst>
          </a:prstGeom>
          <a:solidFill>
            <a:srgbClr val="F5B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rPr>
              <a:t>CENTRALE PER LA VALUTAZIONE DI CONGRUITÀ TECNICA</a:t>
            </a:r>
          </a:p>
        </p:txBody>
      </p:sp>
    </p:spTree>
    <p:extLst>
      <p:ext uri="{BB962C8B-B14F-4D97-AF65-F5344CB8AC3E}">
        <p14:creationId xmlns:p14="http://schemas.microsoft.com/office/powerpoint/2010/main" val="2539001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4. Importi dell’iniziativa</a:t>
            </a:r>
          </a:p>
        </p:txBody>
      </p:sp>
      <p:sp>
        <p:nvSpPr>
          <p:cNvPr id="2" name="Rettangolo con angoli arrotondati 1">
            <a:extLst>
              <a:ext uri="{FF2B5EF4-FFF2-40B4-BE49-F238E27FC236}">
                <a16:creationId xmlns:a16="http://schemas.microsoft.com/office/drawing/2014/main" id="{1210D41B-DECB-F0A9-1061-2DBCB53C458D}"/>
              </a:ext>
            </a:extLst>
          </p:cNvPr>
          <p:cNvSpPr/>
          <p:nvPr/>
        </p:nvSpPr>
        <p:spPr>
          <a:xfrm>
            <a:off x="2826327" y="1429929"/>
            <a:ext cx="8902883"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il dimensionamento per ogni voce dell’iniziativa. Es.:</a:t>
            </a:r>
          </a:p>
          <a:p>
            <a:pPr marL="800100" lvl="1" indent="-342900">
              <a:buFont typeface="Wingdings" pitchFamily="2" charset="2"/>
              <a:buChar char="Ø"/>
            </a:pPr>
            <a:r>
              <a:rPr lang="it-IT" sz="2000" u="sng" dirty="0">
                <a:solidFill>
                  <a:srgbClr val="0070C0"/>
                </a:solidFill>
                <a:latin typeface="Calibri" panose="020F0502020204030204" pitchFamily="34" charset="0"/>
                <a:cs typeface="Calibri" panose="020F0502020204030204" pitchFamily="34" charset="0"/>
              </a:rPr>
              <a:t>Hardware:</a:t>
            </a:r>
            <a:r>
              <a:rPr lang="it-IT" sz="2000" dirty="0">
                <a:solidFill>
                  <a:srgbClr val="0070C0"/>
                </a:solidFill>
                <a:latin typeface="Calibri" panose="020F0502020204030204" pitchFamily="34" charset="0"/>
                <a:cs typeface="Calibri" panose="020F0502020204030204" pitchFamily="34" charset="0"/>
              </a:rPr>
              <a:t> indicare il numero di prodotti o altra misura dimensionale (potenza elaborativa, volumi di storage, ecc.)</a:t>
            </a:r>
          </a:p>
          <a:p>
            <a:pPr marL="800100" lvl="1" indent="-342900">
              <a:buFont typeface="Wingdings" pitchFamily="2" charset="2"/>
              <a:buChar char="Ø"/>
            </a:pPr>
            <a:r>
              <a:rPr lang="it-IT" sz="2000" u="sng" dirty="0">
                <a:solidFill>
                  <a:srgbClr val="0070C0"/>
                </a:solidFill>
                <a:latin typeface="Calibri" panose="020F0502020204030204" pitchFamily="34" charset="0"/>
                <a:cs typeface="Calibri" panose="020F0502020204030204" pitchFamily="34" charset="0"/>
              </a:rPr>
              <a:t>Software</a:t>
            </a:r>
            <a:r>
              <a:rPr lang="it-IT" sz="2000" dirty="0">
                <a:solidFill>
                  <a:srgbClr val="0070C0"/>
                </a:solidFill>
                <a:latin typeface="Calibri" panose="020F0502020204030204" pitchFamily="34" charset="0"/>
                <a:cs typeface="Calibri" panose="020F0502020204030204" pitchFamily="34" charset="0"/>
              </a:rPr>
              <a:t>: numero di licenze o altre metriche specifiche</a:t>
            </a:r>
          </a:p>
          <a:p>
            <a:pPr marL="800100" lvl="1" indent="-342900">
              <a:buFont typeface="Wingdings" pitchFamily="2" charset="2"/>
              <a:buChar char="Ø"/>
            </a:pPr>
            <a:r>
              <a:rPr lang="it-IT" sz="2000" u="sng" dirty="0">
                <a:solidFill>
                  <a:srgbClr val="0070C0"/>
                </a:solidFill>
                <a:latin typeface="Calibri" panose="020F0502020204030204" pitchFamily="34" charset="0"/>
                <a:cs typeface="Calibri" panose="020F0502020204030204" pitchFamily="34" charset="0"/>
              </a:rPr>
              <a:t>Servizi</a:t>
            </a:r>
            <a:r>
              <a:rPr lang="it-IT" sz="2000" dirty="0">
                <a:solidFill>
                  <a:srgbClr val="0070C0"/>
                </a:solidFill>
                <a:latin typeface="Calibri" panose="020F0502020204030204" pitchFamily="34" charset="0"/>
                <a:cs typeface="Calibri" panose="020F0502020204030204" pitchFamily="34" charset="0"/>
              </a:rPr>
              <a:t>: numero di giornate o altre metriche specifiche</a:t>
            </a:r>
          </a:p>
        </p:txBody>
      </p:sp>
      <p:pic>
        <p:nvPicPr>
          <p:cNvPr id="3" name="Elemento grafico 2" descr="Modifiche e adattamento contorno">
            <a:extLst>
              <a:ext uri="{FF2B5EF4-FFF2-40B4-BE49-F238E27FC236}">
                <a16:creationId xmlns:a16="http://schemas.microsoft.com/office/drawing/2014/main" id="{2538F729-DE63-165B-F550-0084B9B46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502" y="1799789"/>
            <a:ext cx="1080000" cy="1080000"/>
          </a:xfrm>
          <a:prstGeom prst="rect">
            <a:avLst/>
          </a:prstGeom>
        </p:spPr>
      </p:pic>
      <p:sp>
        <p:nvSpPr>
          <p:cNvPr id="4" name="Rettangolo con angoli arrotondati 3">
            <a:extLst>
              <a:ext uri="{FF2B5EF4-FFF2-40B4-BE49-F238E27FC236}">
                <a16:creationId xmlns:a16="http://schemas.microsoft.com/office/drawing/2014/main" id="{09BD535F-9F66-D805-B011-C2AB57DDC763}"/>
              </a:ext>
            </a:extLst>
          </p:cNvPr>
          <p:cNvSpPr/>
          <p:nvPr/>
        </p:nvSpPr>
        <p:spPr>
          <a:xfrm>
            <a:off x="2826327" y="4028040"/>
            <a:ext cx="8902884"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Riportare i </a:t>
            </a:r>
            <a:r>
              <a:rPr lang="it-IT" sz="2000" u="sng" dirty="0">
                <a:solidFill>
                  <a:srgbClr val="0070C0"/>
                </a:solidFill>
                <a:latin typeface="Calibri" panose="020F0502020204030204" pitchFamily="34" charset="0"/>
                <a:cs typeface="Calibri" panose="020F0502020204030204" pitchFamily="34" charset="0"/>
              </a:rPr>
              <a:t>corrispettivi unitari </a:t>
            </a:r>
            <a:r>
              <a:rPr lang="it-IT" sz="2000" dirty="0">
                <a:solidFill>
                  <a:srgbClr val="0070C0"/>
                </a:solidFill>
                <a:latin typeface="Calibri" panose="020F0502020204030204" pitchFamily="34" charset="0"/>
                <a:cs typeface="Calibri" panose="020F0502020204030204" pitchFamily="34" charset="0"/>
              </a:rPr>
              <a:t>di tutte le voci dell’iniziativa, nonché il calcolo che ha determinato l’</a:t>
            </a:r>
            <a:r>
              <a:rPr lang="it-IT" sz="2000" u="sng" dirty="0">
                <a:solidFill>
                  <a:srgbClr val="0070C0"/>
                </a:solidFill>
                <a:latin typeface="Calibri" panose="020F0502020204030204" pitchFamily="34" charset="0"/>
                <a:cs typeface="Calibri" panose="020F0502020204030204" pitchFamily="34" charset="0"/>
              </a:rPr>
              <a:t>importo complessivo dell’iniziativa</a:t>
            </a:r>
            <a:r>
              <a:rPr lang="it-IT" sz="2000" dirty="0">
                <a:solidFill>
                  <a:srgbClr val="0070C0"/>
                </a:solidFill>
                <a:latin typeface="Calibri" panose="020F0502020204030204" pitchFamily="34" charset="0"/>
                <a:cs typeface="Calibri" panose="020F0502020204030204" pitchFamily="34" charset="0"/>
              </a:rPr>
              <a:t> (es. base d’asta)</a:t>
            </a: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Allegare un </a:t>
            </a:r>
            <a:r>
              <a:rPr lang="it-IT" sz="2000" u="sng" dirty="0">
                <a:solidFill>
                  <a:srgbClr val="0070C0"/>
                </a:solidFill>
                <a:latin typeface="Calibri" panose="020F0502020204030204" pitchFamily="34" charset="0"/>
                <a:cs typeface="Calibri" panose="020F0502020204030204" pitchFamily="34" charset="0"/>
              </a:rPr>
              <a:t>foglio </a:t>
            </a:r>
            <a:r>
              <a:rPr lang="it-IT" sz="2000" u="sng" dirty="0" err="1">
                <a:solidFill>
                  <a:srgbClr val="0070C0"/>
                </a:solidFill>
                <a:latin typeface="Calibri" panose="020F0502020204030204" pitchFamily="34" charset="0"/>
                <a:cs typeface="Calibri" panose="020F0502020204030204" pitchFamily="34" charset="0"/>
              </a:rPr>
              <a:t>excel</a:t>
            </a:r>
            <a:r>
              <a:rPr lang="it-IT" sz="2000" u="sng" dirty="0">
                <a:solidFill>
                  <a:srgbClr val="0070C0"/>
                </a:solidFill>
                <a:latin typeface="Calibri" panose="020F0502020204030204" pitchFamily="34" charset="0"/>
                <a:cs typeface="Calibri" panose="020F0502020204030204" pitchFamily="34" charset="0"/>
              </a:rPr>
              <a:t> </a:t>
            </a:r>
            <a:r>
              <a:rPr lang="it-IT" sz="2000" dirty="0">
                <a:solidFill>
                  <a:srgbClr val="0070C0"/>
                </a:solidFill>
                <a:latin typeface="Calibri" panose="020F0502020204030204" pitchFamily="34" charset="0"/>
                <a:cs typeface="Calibri" panose="020F0502020204030204" pitchFamily="34" charset="0"/>
              </a:rPr>
              <a:t>con l’evidenza delle formule utilizzate</a:t>
            </a: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Nel caso di acquisizioni di specifici prodotti hardware/software, occorre riportare i </a:t>
            </a:r>
            <a:r>
              <a:rPr lang="it-IT" sz="2000" u="sng" dirty="0">
                <a:solidFill>
                  <a:srgbClr val="0070C0"/>
                </a:solidFill>
                <a:latin typeface="Calibri" panose="020F0502020204030204" pitchFamily="34" charset="0"/>
                <a:cs typeface="Calibri" panose="020F0502020204030204" pitchFamily="34" charset="0"/>
              </a:rPr>
              <a:t>codici prodotto </a:t>
            </a:r>
            <a:r>
              <a:rPr lang="it-IT" sz="2000" dirty="0">
                <a:solidFill>
                  <a:srgbClr val="0070C0"/>
                </a:solidFill>
                <a:latin typeface="Calibri" panose="020F0502020204030204" pitchFamily="34" charset="0"/>
                <a:cs typeface="Calibri" panose="020F0502020204030204" pitchFamily="34" charset="0"/>
              </a:rPr>
              <a:t>e gli eventuali riferimenti al </a:t>
            </a:r>
            <a:r>
              <a:rPr lang="it-IT" sz="2000" u="sng" dirty="0">
                <a:solidFill>
                  <a:srgbClr val="0070C0"/>
                </a:solidFill>
                <a:latin typeface="Calibri" panose="020F0502020204030204" pitchFamily="34" charset="0"/>
                <a:cs typeface="Calibri" panose="020F0502020204030204" pitchFamily="34" charset="0"/>
              </a:rPr>
              <a:t>listino del produttore</a:t>
            </a:r>
            <a:r>
              <a:rPr lang="it-IT" sz="2000" dirty="0">
                <a:solidFill>
                  <a:srgbClr val="0070C0"/>
                </a:solidFill>
                <a:latin typeface="Calibri" panose="020F0502020204030204" pitchFamily="34" charset="0"/>
                <a:cs typeface="Calibri" panose="020F0502020204030204" pitchFamily="34" charset="0"/>
              </a:rPr>
              <a:t> </a:t>
            </a:r>
          </a:p>
        </p:txBody>
      </p:sp>
      <p:pic>
        <p:nvPicPr>
          <p:cNvPr id="6" name="Elemento grafico 5" descr="Monete contorno">
            <a:extLst>
              <a:ext uri="{FF2B5EF4-FFF2-40B4-BE49-F238E27FC236}">
                <a16:creationId xmlns:a16="http://schemas.microsoft.com/office/drawing/2014/main" id="{EA00DF06-C3B2-C90D-2D17-696C92A50A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502" y="4250918"/>
            <a:ext cx="1080000" cy="1080000"/>
          </a:xfrm>
          <a:prstGeom prst="rect">
            <a:avLst/>
          </a:prstGeom>
        </p:spPr>
      </p:pic>
      <p:sp>
        <p:nvSpPr>
          <p:cNvPr id="15" name="CasellaDiTesto 14">
            <a:extLst>
              <a:ext uri="{FF2B5EF4-FFF2-40B4-BE49-F238E27FC236}">
                <a16:creationId xmlns:a16="http://schemas.microsoft.com/office/drawing/2014/main" id="{38D032B5-63A1-2F1A-3D9B-F9FD71ED936A}"/>
              </a:ext>
            </a:extLst>
          </p:cNvPr>
          <p:cNvSpPr txBox="1"/>
          <p:nvPr/>
        </p:nvSpPr>
        <p:spPr>
          <a:xfrm>
            <a:off x="615187" y="3539328"/>
            <a:ext cx="6101542" cy="461665"/>
          </a:xfrm>
          <a:prstGeom prst="rect">
            <a:avLst/>
          </a:prstGeom>
          <a:noFill/>
        </p:spPr>
        <p:txBody>
          <a:bodyPr wrap="square">
            <a:spAutoFit/>
          </a:bodyPr>
          <a:lstStyle/>
          <a:p>
            <a:r>
              <a:rPr lang="it-IT" sz="2400" dirty="0">
                <a:solidFill>
                  <a:srgbClr val="0070C0"/>
                </a:solidFill>
              </a:rPr>
              <a:t>4.2 Corrispettivi unitari e importo complessivo</a:t>
            </a:r>
          </a:p>
        </p:txBody>
      </p:sp>
      <p:sp>
        <p:nvSpPr>
          <p:cNvPr id="16" name="CasellaDiTesto 15">
            <a:extLst>
              <a:ext uri="{FF2B5EF4-FFF2-40B4-BE49-F238E27FC236}">
                <a16:creationId xmlns:a16="http://schemas.microsoft.com/office/drawing/2014/main" id="{E4D7A062-F9A4-B2D2-CBB1-4B4A6B20DC05}"/>
              </a:ext>
            </a:extLst>
          </p:cNvPr>
          <p:cNvSpPr txBox="1"/>
          <p:nvPr/>
        </p:nvSpPr>
        <p:spPr>
          <a:xfrm>
            <a:off x="615187" y="927966"/>
            <a:ext cx="6101542" cy="461665"/>
          </a:xfrm>
          <a:prstGeom prst="rect">
            <a:avLst/>
          </a:prstGeom>
          <a:noFill/>
        </p:spPr>
        <p:txBody>
          <a:bodyPr wrap="square">
            <a:spAutoFit/>
          </a:bodyPr>
          <a:lstStyle/>
          <a:p>
            <a:r>
              <a:rPr lang="it-IT" sz="2400" dirty="0">
                <a:solidFill>
                  <a:srgbClr val="0070C0"/>
                </a:solidFill>
              </a:rPr>
              <a:t>4.1 Dimensionamento</a:t>
            </a:r>
          </a:p>
        </p:txBody>
      </p:sp>
    </p:spTree>
    <p:extLst>
      <p:ext uri="{BB962C8B-B14F-4D97-AF65-F5344CB8AC3E}">
        <p14:creationId xmlns:p14="http://schemas.microsoft.com/office/powerpoint/2010/main" val="194216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lemento grafico 6" descr="Pubblico di riferimento con riempimento a tinta unita">
            <a:extLst>
              <a:ext uri="{FF2B5EF4-FFF2-40B4-BE49-F238E27FC236}">
                <a16:creationId xmlns:a16="http://schemas.microsoft.com/office/drawing/2014/main" id="{8C8E4078-B0ED-2796-2D14-BA1DBB52B8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082" y="1843352"/>
            <a:ext cx="1080000" cy="1080000"/>
          </a:xfrm>
          <a:prstGeom prst="rect">
            <a:avLst/>
          </a:prstGeom>
        </p:spPr>
      </p:pic>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5. Modalità di acquisizione</a:t>
            </a:r>
          </a:p>
        </p:txBody>
      </p:sp>
      <p:sp>
        <p:nvSpPr>
          <p:cNvPr id="2" name="Rettangolo con angoli arrotondati 1">
            <a:extLst>
              <a:ext uri="{FF2B5EF4-FFF2-40B4-BE49-F238E27FC236}">
                <a16:creationId xmlns:a16="http://schemas.microsoft.com/office/drawing/2014/main" id="{1210D41B-DECB-F0A9-1061-2DBCB53C458D}"/>
              </a:ext>
            </a:extLst>
          </p:cNvPr>
          <p:cNvSpPr/>
          <p:nvPr/>
        </p:nvSpPr>
        <p:spPr>
          <a:xfrm>
            <a:off x="2826327" y="1429929"/>
            <a:ext cx="8902883"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le </a:t>
            </a:r>
            <a:r>
              <a:rPr lang="it-IT" sz="2000" u="sng" dirty="0">
                <a:solidFill>
                  <a:srgbClr val="0070C0"/>
                </a:solidFill>
                <a:latin typeface="Calibri" panose="020F0502020204030204" pitchFamily="34" charset="0"/>
                <a:cs typeface="Calibri" panose="020F0502020204030204" pitchFamily="34" charset="0"/>
              </a:rPr>
              <a:t>modalità di scelta del contraente </a:t>
            </a:r>
            <a:r>
              <a:rPr lang="it-IT" sz="2000" dirty="0">
                <a:solidFill>
                  <a:srgbClr val="0070C0"/>
                </a:solidFill>
                <a:latin typeface="Calibri" panose="020F0502020204030204" pitchFamily="34" charset="0"/>
                <a:cs typeface="Calibri" panose="020F0502020204030204" pitchFamily="34" charset="0"/>
              </a:rPr>
              <a:t>e le leggi comunitarie e nazionali che l’hanno determinata</a:t>
            </a:r>
          </a:p>
          <a:p>
            <a:pPr marL="342900" indent="-342900">
              <a:buFont typeface="Wingdings" pitchFamily="2" charset="2"/>
              <a:buChar char="Ø"/>
            </a:pPr>
            <a:endParaRPr lang="it-IT" sz="8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 caso di </a:t>
            </a:r>
            <a:r>
              <a:rPr lang="it-IT" sz="2000" u="sng" dirty="0">
                <a:solidFill>
                  <a:srgbClr val="0070C0"/>
                </a:solidFill>
                <a:latin typeface="Calibri" panose="020F0502020204030204" pitchFamily="34" charset="0"/>
                <a:cs typeface="Calibri" panose="020F0502020204030204" pitchFamily="34" charset="0"/>
              </a:rPr>
              <a:t>procedura negoziata</a:t>
            </a:r>
            <a:r>
              <a:rPr lang="it-IT" sz="2000" dirty="0">
                <a:solidFill>
                  <a:srgbClr val="0070C0"/>
                </a:solidFill>
                <a:latin typeface="Calibri" panose="020F0502020204030204" pitchFamily="34" charset="0"/>
                <a:cs typeface="Calibri" panose="020F0502020204030204" pitchFamily="34" charset="0"/>
              </a:rPr>
              <a:t>, occorre indicare la specifica previsione normativa che legittima il ricorso alla stessa</a:t>
            </a:r>
          </a:p>
        </p:txBody>
      </p:sp>
      <p:sp>
        <p:nvSpPr>
          <p:cNvPr id="4" name="Rettangolo con angoli arrotondati 3">
            <a:extLst>
              <a:ext uri="{FF2B5EF4-FFF2-40B4-BE49-F238E27FC236}">
                <a16:creationId xmlns:a16="http://schemas.microsoft.com/office/drawing/2014/main" id="{09BD535F-9F66-D805-B011-C2AB57DDC763}"/>
              </a:ext>
            </a:extLst>
          </p:cNvPr>
          <p:cNvSpPr/>
          <p:nvPr/>
        </p:nvSpPr>
        <p:spPr>
          <a:xfrm>
            <a:off x="2826327" y="4028040"/>
            <a:ext cx="8902884"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 caso di gara, elencare i </a:t>
            </a:r>
            <a:r>
              <a:rPr lang="it-IT" sz="2000" u="sng" dirty="0">
                <a:solidFill>
                  <a:srgbClr val="0070C0"/>
                </a:solidFill>
                <a:latin typeface="Calibri" panose="020F0502020204030204" pitchFamily="34" charset="0"/>
                <a:cs typeface="Calibri" panose="020F0502020204030204" pitchFamily="34" charset="0"/>
              </a:rPr>
              <a:t>criteri</a:t>
            </a:r>
            <a:r>
              <a:rPr lang="it-IT" sz="2000" dirty="0">
                <a:solidFill>
                  <a:srgbClr val="0070C0"/>
                </a:solidFill>
                <a:latin typeface="Calibri" panose="020F0502020204030204" pitchFamily="34" charset="0"/>
                <a:cs typeface="Calibri" panose="020F0502020204030204" pitchFamily="34" charset="0"/>
              </a:rPr>
              <a:t> che s’intende utilizzare per l’aggiudicazione.</a:t>
            </a: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la </a:t>
            </a:r>
            <a:r>
              <a:rPr lang="it-IT" sz="2000" u="sng" dirty="0">
                <a:solidFill>
                  <a:srgbClr val="0070C0"/>
                </a:solidFill>
                <a:latin typeface="Calibri" panose="020F0502020204030204" pitchFamily="34" charset="0"/>
                <a:cs typeface="Calibri" panose="020F0502020204030204" pitchFamily="34" charset="0"/>
              </a:rPr>
              <a:t>ripartizione del punteggio </a:t>
            </a:r>
            <a:r>
              <a:rPr lang="it-IT" sz="2000" dirty="0">
                <a:solidFill>
                  <a:srgbClr val="0070C0"/>
                </a:solidFill>
                <a:latin typeface="Calibri" panose="020F0502020204030204" pitchFamily="34" charset="0"/>
                <a:cs typeface="Calibri" panose="020F0502020204030204" pitchFamily="34" charset="0"/>
              </a:rPr>
              <a:t>fra gli aspetti tecnici e quelli economici</a:t>
            </a: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Chiarire come viene ripartito il </a:t>
            </a:r>
            <a:r>
              <a:rPr lang="it-IT" sz="2000" u="sng" dirty="0">
                <a:solidFill>
                  <a:srgbClr val="0070C0"/>
                </a:solidFill>
                <a:latin typeface="Calibri" panose="020F0502020204030204" pitchFamily="34" charset="0"/>
                <a:cs typeface="Calibri" panose="020F0502020204030204" pitchFamily="34" charset="0"/>
              </a:rPr>
              <a:t>punteggio tecnico</a:t>
            </a: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la formula di attribuzione del </a:t>
            </a:r>
            <a:r>
              <a:rPr lang="it-IT" sz="2000" u="sng" dirty="0">
                <a:solidFill>
                  <a:srgbClr val="0070C0"/>
                </a:solidFill>
                <a:latin typeface="Calibri" panose="020F0502020204030204" pitchFamily="34" charset="0"/>
                <a:cs typeface="Calibri" panose="020F0502020204030204" pitchFamily="34" charset="0"/>
              </a:rPr>
              <a:t>punteggio economico </a:t>
            </a: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Approfondire i </a:t>
            </a:r>
            <a:r>
              <a:rPr lang="it-IT" sz="2000" u="sng" dirty="0">
                <a:solidFill>
                  <a:srgbClr val="0070C0"/>
                </a:solidFill>
                <a:latin typeface="Calibri" panose="020F0502020204030204" pitchFamily="34" charset="0"/>
                <a:cs typeface="Calibri" panose="020F0502020204030204" pitchFamily="34" charset="0"/>
              </a:rPr>
              <a:t>razionali</a:t>
            </a:r>
            <a:r>
              <a:rPr lang="it-IT" sz="2000" dirty="0">
                <a:solidFill>
                  <a:srgbClr val="0070C0"/>
                </a:solidFill>
                <a:latin typeface="Calibri" panose="020F0502020204030204" pitchFamily="34" charset="0"/>
                <a:cs typeface="Calibri" panose="020F0502020204030204" pitchFamily="34" charset="0"/>
              </a:rPr>
              <a:t> che hanno portato alla scelta di criteri, punteggi e formule</a:t>
            </a:r>
          </a:p>
        </p:txBody>
      </p:sp>
      <p:sp>
        <p:nvSpPr>
          <p:cNvPr id="15" name="CasellaDiTesto 14">
            <a:extLst>
              <a:ext uri="{FF2B5EF4-FFF2-40B4-BE49-F238E27FC236}">
                <a16:creationId xmlns:a16="http://schemas.microsoft.com/office/drawing/2014/main" id="{38D032B5-63A1-2F1A-3D9B-F9FD71ED936A}"/>
              </a:ext>
            </a:extLst>
          </p:cNvPr>
          <p:cNvSpPr txBox="1"/>
          <p:nvPr/>
        </p:nvSpPr>
        <p:spPr>
          <a:xfrm>
            <a:off x="615187" y="3539328"/>
            <a:ext cx="6101542" cy="461665"/>
          </a:xfrm>
          <a:prstGeom prst="rect">
            <a:avLst/>
          </a:prstGeom>
          <a:noFill/>
        </p:spPr>
        <p:txBody>
          <a:bodyPr wrap="square">
            <a:spAutoFit/>
          </a:bodyPr>
          <a:lstStyle/>
          <a:p>
            <a:r>
              <a:rPr lang="it-IT" sz="2400" dirty="0">
                <a:solidFill>
                  <a:srgbClr val="0070C0"/>
                </a:solidFill>
              </a:rPr>
              <a:t>5.2 Criteri di aggiudicazione</a:t>
            </a:r>
          </a:p>
        </p:txBody>
      </p:sp>
      <p:sp>
        <p:nvSpPr>
          <p:cNvPr id="16" name="CasellaDiTesto 15">
            <a:extLst>
              <a:ext uri="{FF2B5EF4-FFF2-40B4-BE49-F238E27FC236}">
                <a16:creationId xmlns:a16="http://schemas.microsoft.com/office/drawing/2014/main" id="{E4D7A062-F9A4-B2D2-CBB1-4B4A6B20DC05}"/>
              </a:ext>
            </a:extLst>
          </p:cNvPr>
          <p:cNvSpPr txBox="1"/>
          <p:nvPr/>
        </p:nvSpPr>
        <p:spPr>
          <a:xfrm>
            <a:off x="615187" y="927966"/>
            <a:ext cx="6101542" cy="461665"/>
          </a:xfrm>
          <a:prstGeom prst="rect">
            <a:avLst/>
          </a:prstGeom>
          <a:noFill/>
        </p:spPr>
        <p:txBody>
          <a:bodyPr wrap="square">
            <a:spAutoFit/>
          </a:bodyPr>
          <a:lstStyle/>
          <a:p>
            <a:r>
              <a:rPr lang="it-IT" sz="2400" dirty="0">
                <a:solidFill>
                  <a:srgbClr val="0070C0"/>
                </a:solidFill>
              </a:rPr>
              <a:t>5.1 Scelta del fornitore</a:t>
            </a:r>
          </a:p>
        </p:txBody>
      </p:sp>
      <p:pic>
        <p:nvPicPr>
          <p:cNvPr id="8" name="Elemento grafico 7" descr="Barra multifunzione contorno">
            <a:extLst>
              <a:ext uri="{FF2B5EF4-FFF2-40B4-BE49-F238E27FC236}">
                <a16:creationId xmlns:a16="http://schemas.microsoft.com/office/drawing/2014/main" id="{B2A5A209-1FDF-26A7-B8E8-D8215C3DF1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082" y="4441463"/>
            <a:ext cx="1080000" cy="1080000"/>
          </a:xfrm>
          <a:prstGeom prst="rect">
            <a:avLst/>
          </a:prstGeom>
        </p:spPr>
      </p:pic>
    </p:spTree>
    <p:extLst>
      <p:ext uri="{BB962C8B-B14F-4D97-AF65-F5344CB8AC3E}">
        <p14:creationId xmlns:p14="http://schemas.microsoft.com/office/powerpoint/2010/main" val="2950984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864EC42-FBCD-8356-E498-5654830F97A9}"/>
              </a:ext>
            </a:extLst>
          </p:cNvPr>
          <p:cNvSpPr txBox="1">
            <a:spLocks/>
          </p:cNvSpPr>
          <p:nvPr/>
        </p:nvSpPr>
        <p:spPr>
          <a:xfrm>
            <a:off x="462787" y="343145"/>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spc="-20" dirty="0"/>
              <a:t>6. Verifica dei risultati dell’iniziativa</a:t>
            </a:r>
          </a:p>
        </p:txBody>
      </p:sp>
      <p:sp>
        <p:nvSpPr>
          <p:cNvPr id="2" name="Rettangolo con angoli arrotondati 1">
            <a:extLst>
              <a:ext uri="{FF2B5EF4-FFF2-40B4-BE49-F238E27FC236}">
                <a16:creationId xmlns:a16="http://schemas.microsoft.com/office/drawing/2014/main" id="{1210D41B-DECB-F0A9-1061-2DBCB53C458D}"/>
              </a:ext>
            </a:extLst>
          </p:cNvPr>
          <p:cNvSpPr/>
          <p:nvPr/>
        </p:nvSpPr>
        <p:spPr>
          <a:xfrm>
            <a:off x="2826327" y="1429929"/>
            <a:ext cx="8902883"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le modalità di svolgimento dei </a:t>
            </a:r>
            <a:r>
              <a:rPr lang="it-IT" sz="2000" u="sng" dirty="0">
                <a:solidFill>
                  <a:srgbClr val="0070C0"/>
                </a:solidFill>
                <a:latin typeface="Calibri" panose="020F0502020204030204" pitchFamily="34" charset="0"/>
                <a:cs typeface="Calibri" panose="020F0502020204030204" pitchFamily="34" charset="0"/>
              </a:rPr>
              <a:t>collaudi parziali </a:t>
            </a:r>
            <a:r>
              <a:rPr lang="it-IT" sz="2000" dirty="0">
                <a:solidFill>
                  <a:srgbClr val="0070C0"/>
                </a:solidFill>
                <a:latin typeface="Calibri" panose="020F0502020204030204" pitchFamily="34" charset="0"/>
                <a:cs typeface="Calibri" panose="020F0502020204030204" pitchFamily="34" charset="0"/>
              </a:rPr>
              <a:t>e di quelli </a:t>
            </a:r>
            <a:r>
              <a:rPr lang="it-IT" sz="2000" u="sng" dirty="0">
                <a:solidFill>
                  <a:srgbClr val="0070C0"/>
                </a:solidFill>
                <a:latin typeface="Calibri" panose="020F0502020204030204" pitchFamily="34" charset="0"/>
                <a:cs typeface="Calibri" panose="020F0502020204030204" pitchFamily="34" charset="0"/>
              </a:rPr>
              <a:t>definitivi</a:t>
            </a:r>
            <a:endParaRPr lang="it-IT" sz="2000" dirty="0">
              <a:solidFill>
                <a:srgbClr val="0070C0"/>
              </a:solidFill>
              <a:latin typeface="Calibri" panose="020F0502020204030204" pitchFamily="34" charset="0"/>
              <a:cs typeface="Calibri" panose="020F0502020204030204" pitchFamily="34" charset="0"/>
            </a:endParaRP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i criteri e le modalità con cui si effettuerà la </a:t>
            </a:r>
            <a:r>
              <a:rPr lang="it-IT" sz="2000" u="sng" dirty="0">
                <a:solidFill>
                  <a:srgbClr val="0070C0"/>
                </a:solidFill>
                <a:latin typeface="Calibri" panose="020F0502020204030204" pitchFamily="34" charset="0"/>
                <a:cs typeface="Calibri" panose="020F0502020204030204" pitchFamily="34" charset="0"/>
              </a:rPr>
              <a:t>verifica dei risultati contrattuali</a:t>
            </a:r>
            <a:r>
              <a:rPr lang="it-IT" sz="2000" dirty="0">
                <a:solidFill>
                  <a:srgbClr val="0070C0"/>
                </a:solidFill>
                <a:latin typeface="Calibri" panose="020F0502020204030204" pitchFamily="34" charset="0"/>
                <a:cs typeface="Calibri" panose="020F0502020204030204" pitchFamily="34" charset="0"/>
              </a:rPr>
              <a:t>, in termini di efficacia, efficienza e qualità delle prestazioni </a:t>
            </a:r>
          </a:p>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il </a:t>
            </a:r>
            <a:r>
              <a:rPr lang="it-IT" sz="2000" u="sng" dirty="0">
                <a:solidFill>
                  <a:srgbClr val="0070C0"/>
                </a:solidFill>
                <a:latin typeface="Calibri" panose="020F0502020204030204" pitchFamily="34" charset="0"/>
                <a:cs typeface="Calibri" panose="020F0502020204030204" pitchFamily="34" charset="0"/>
              </a:rPr>
              <a:t>percorso razionale </a:t>
            </a:r>
            <a:r>
              <a:rPr lang="it-IT" sz="2000" dirty="0">
                <a:solidFill>
                  <a:srgbClr val="0070C0"/>
                </a:solidFill>
                <a:latin typeface="Calibri" panose="020F0502020204030204" pitchFamily="34" charset="0"/>
                <a:cs typeface="Calibri" panose="020F0502020204030204" pitchFamily="34" charset="0"/>
              </a:rPr>
              <a:t>con cui sono state definite criteri e modalità per le verifiche/collaudi</a:t>
            </a:r>
          </a:p>
        </p:txBody>
      </p:sp>
      <p:sp>
        <p:nvSpPr>
          <p:cNvPr id="4" name="Rettangolo con angoli arrotondati 3">
            <a:extLst>
              <a:ext uri="{FF2B5EF4-FFF2-40B4-BE49-F238E27FC236}">
                <a16:creationId xmlns:a16="http://schemas.microsoft.com/office/drawing/2014/main" id="{09BD535F-9F66-D805-B011-C2AB57DDC763}"/>
              </a:ext>
            </a:extLst>
          </p:cNvPr>
          <p:cNvSpPr/>
          <p:nvPr/>
        </p:nvSpPr>
        <p:spPr>
          <a:xfrm>
            <a:off x="2826327" y="4028040"/>
            <a:ext cx="8902884" cy="1906846"/>
          </a:xfrm>
          <a:prstGeom prst="roundRect">
            <a:avLst>
              <a:gd name="adj" fmla="val 966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it-IT" sz="2000" dirty="0">
                <a:solidFill>
                  <a:srgbClr val="0070C0"/>
                </a:solidFill>
                <a:latin typeface="Calibri" panose="020F0502020204030204" pitchFamily="34" charset="0"/>
                <a:cs typeface="Calibri" panose="020F0502020204030204" pitchFamily="34" charset="0"/>
              </a:rPr>
              <a:t>Indicare le </a:t>
            </a:r>
            <a:r>
              <a:rPr lang="it-IT" sz="2000" u="sng" dirty="0">
                <a:solidFill>
                  <a:srgbClr val="0070C0"/>
                </a:solidFill>
                <a:latin typeface="Calibri" panose="020F0502020204030204" pitchFamily="34" charset="0"/>
                <a:cs typeface="Calibri" panose="020F0502020204030204" pitchFamily="34" charset="0"/>
              </a:rPr>
              <a:t>modalità di esecuzione dell'attività di monitoraggio </a:t>
            </a:r>
            <a:r>
              <a:rPr lang="it-IT" sz="2000" dirty="0">
                <a:solidFill>
                  <a:srgbClr val="0070C0"/>
                </a:solidFill>
                <a:latin typeface="Calibri" panose="020F0502020204030204" pitchFamily="34" charset="0"/>
                <a:cs typeface="Calibri" panose="020F0502020204030204" pitchFamily="34" charset="0"/>
              </a:rPr>
              <a:t>ai sensi dell’art. 14-bis comma 2 lettera h) del CAD, specificando se si intende provvedere direttamente o avvalendosi di una società specializzata </a:t>
            </a:r>
            <a:br>
              <a:rPr lang="it-IT" sz="2000" dirty="0">
                <a:solidFill>
                  <a:srgbClr val="0070C0"/>
                </a:solidFill>
                <a:latin typeface="Calibri" panose="020F0502020204030204" pitchFamily="34" charset="0"/>
                <a:cs typeface="Calibri" panose="020F0502020204030204" pitchFamily="34" charset="0"/>
              </a:rPr>
            </a:br>
            <a:r>
              <a:rPr lang="it-IT" sz="2000" dirty="0">
                <a:solidFill>
                  <a:srgbClr val="0070C0"/>
                </a:solidFill>
                <a:latin typeface="Calibri" panose="020F0502020204030204" pitchFamily="34" charset="0"/>
                <a:cs typeface="Calibri" panose="020F0502020204030204" pitchFamily="34" charset="0"/>
              </a:rPr>
              <a:t>(</a:t>
            </a:r>
            <a:r>
              <a:rPr lang="it-IT" sz="2000" u="sng" dirty="0">
                <a:solidFill>
                  <a:srgbClr val="0070C0"/>
                </a:solidFill>
                <a:latin typeface="Calibri" panose="020F0502020204030204" pitchFamily="34" charset="0"/>
                <a:cs typeface="Calibri" panose="020F0502020204030204" pitchFamily="34" charset="0"/>
              </a:rPr>
              <a:t>Circolare AgID n. 1/2021</a:t>
            </a:r>
            <a:r>
              <a:rPr lang="it-IT" sz="2000" dirty="0">
                <a:solidFill>
                  <a:srgbClr val="0070C0"/>
                </a:solidFill>
                <a:latin typeface="Calibri" panose="020F0502020204030204" pitchFamily="34" charset="0"/>
                <a:cs typeface="Calibri" panose="020F0502020204030204" pitchFamily="34" charset="0"/>
              </a:rPr>
              <a:t>)</a:t>
            </a:r>
          </a:p>
        </p:txBody>
      </p:sp>
      <p:sp>
        <p:nvSpPr>
          <p:cNvPr id="15" name="CasellaDiTesto 14">
            <a:extLst>
              <a:ext uri="{FF2B5EF4-FFF2-40B4-BE49-F238E27FC236}">
                <a16:creationId xmlns:a16="http://schemas.microsoft.com/office/drawing/2014/main" id="{38D032B5-63A1-2F1A-3D9B-F9FD71ED936A}"/>
              </a:ext>
            </a:extLst>
          </p:cNvPr>
          <p:cNvSpPr txBox="1"/>
          <p:nvPr/>
        </p:nvSpPr>
        <p:spPr>
          <a:xfrm>
            <a:off x="615187" y="3539328"/>
            <a:ext cx="6101542" cy="461665"/>
          </a:xfrm>
          <a:prstGeom prst="rect">
            <a:avLst/>
          </a:prstGeom>
          <a:noFill/>
        </p:spPr>
        <p:txBody>
          <a:bodyPr wrap="square">
            <a:spAutoFit/>
          </a:bodyPr>
          <a:lstStyle/>
          <a:p>
            <a:r>
              <a:rPr lang="it-IT" sz="2400" dirty="0">
                <a:solidFill>
                  <a:srgbClr val="0070C0"/>
                </a:solidFill>
              </a:rPr>
              <a:t>6.2 Monitoraggio del contratto</a:t>
            </a:r>
          </a:p>
        </p:txBody>
      </p:sp>
      <p:sp>
        <p:nvSpPr>
          <p:cNvPr id="16" name="CasellaDiTesto 15">
            <a:extLst>
              <a:ext uri="{FF2B5EF4-FFF2-40B4-BE49-F238E27FC236}">
                <a16:creationId xmlns:a16="http://schemas.microsoft.com/office/drawing/2014/main" id="{E4D7A062-F9A4-B2D2-CBB1-4B4A6B20DC05}"/>
              </a:ext>
            </a:extLst>
          </p:cNvPr>
          <p:cNvSpPr txBox="1"/>
          <p:nvPr/>
        </p:nvSpPr>
        <p:spPr>
          <a:xfrm>
            <a:off x="615187" y="927966"/>
            <a:ext cx="6101542" cy="461665"/>
          </a:xfrm>
          <a:prstGeom prst="rect">
            <a:avLst/>
          </a:prstGeom>
          <a:noFill/>
        </p:spPr>
        <p:txBody>
          <a:bodyPr wrap="square">
            <a:spAutoFit/>
          </a:bodyPr>
          <a:lstStyle/>
          <a:p>
            <a:r>
              <a:rPr lang="it-IT" sz="2400" dirty="0">
                <a:solidFill>
                  <a:srgbClr val="0070C0"/>
                </a:solidFill>
              </a:rPr>
              <a:t>6.1 Collaudi e verifiche</a:t>
            </a:r>
          </a:p>
        </p:txBody>
      </p:sp>
      <p:pic>
        <p:nvPicPr>
          <p:cNvPr id="3" name="Elemento grafico 2" descr="Appunti selezionati contorno">
            <a:extLst>
              <a:ext uri="{FF2B5EF4-FFF2-40B4-BE49-F238E27FC236}">
                <a16:creationId xmlns:a16="http://schemas.microsoft.com/office/drawing/2014/main" id="{F6230EEA-2870-005D-359C-772B6087B7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082" y="1843352"/>
            <a:ext cx="1080000" cy="1080000"/>
          </a:xfrm>
          <a:prstGeom prst="rect">
            <a:avLst/>
          </a:prstGeom>
        </p:spPr>
      </p:pic>
      <p:pic>
        <p:nvPicPr>
          <p:cNvPr id="6" name="Elemento grafico 5" descr="Grafico a barre con andamento ascendente contorno">
            <a:extLst>
              <a:ext uri="{FF2B5EF4-FFF2-40B4-BE49-F238E27FC236}">
                <a16:creationId xmlns:a16="http://schemas.microsoft.com/office/drawing/2014/main" id="{3DA34789-007F-D986-116D-9796F5ADEE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082" y="4441463"/>
            <a:ext cx="1080000" cy="1080000"/>
          </a:xfrm>
          <a:prstGeom prst="rect">
            <a:avLst/>
          </a:prstGeom>
        </p:spPr>
      </p:pic>
    </p:spTree>
    <p:extLst>
      <p:ext uri="{BB962C8B-B14F-4D97-AF65-F5344CB8AC3E}">
        <p14:creationId xmlns:p14="http://schemas.microsoft.com/office/powerpoint/2010/main" val="2128395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C24640-52DC-8231-3551-FAE2FE804307}"/>
              </a:ext>
            </a:extLst>
          </p:cNvPr>
          <p:cNvSpPr>
            <a:spLocks noGrp="1"/>
          </p:cNvSpPr>
          <p:nvPr>
            <p:ph type="title"/>
          </p:nvPr>
        </p:nvSpPr>
        <p:spPr/>
        <p:txBody>
          <a:bodyPr>
            <a:normAutofit fontScale="90000"/>
          </a:bodyPr>
          <a:lstStyle/>
          <a:p>
            <a:r>
              <a:rPr lang="it-IT" dirty="0"/>
              <a:t>Sondaggio</a:t>
            </a:r>
          </a:p>
        </p:txBody>
      </p:sp>
      <p:sp>
        <p:nvSpPr>
          <p:cNvPr id="3" name="Segnaposto contenuto 2">
            <a:extLst>
              <a:ext uri="{FF2B5EF4-FFF2-40B4-BE49-F238E27FC236}">
                <a16:creationId xmlns:a16="http://schemas.microsoft.com/office/drawing/2014/main" id="{5BD53754-106A-A1FB-1C24-F71CCF5641C2}"/>
              </a:ext>
            </a:extLst>
          </p:cNvPr>
          <p:cNvSpPr>
            <a:spLocks noGrp="1"/>
          </p:cNvSpPr>
          <p:nvPr>
            <p:ph idx="1"/>
          </p:nvPr>
        </p:nvSpPr>
        <p:spPr>
          <a:xfrm>
            <a:off x="363413" y="1318118"/>
            <a:ext cx="10515600" cy="4841631"/>
          </a:xfrm>
        </p:spPr>
        <p:txBody>
          <a:bodyPr>
            <a:normAutofit fontScale="77500" lnSpcReduction="20000"/>
          </a:bodyPr>
          <a:lstStyle/>
          <a:p>
            <a:endParaRPr lang="it-IT" dirty="0"/>
          </a:p>
          <a:p>
            <a:r>
              <a:rPr lang="it-IT" dirty="0"/>
              <a:t>1. CONTESTO DELL’INIZIATIVA</a:t>
            </a:r>
          </a:p>
          <a:p>
            <a:pPr marL="342900" indent="-342900">
              <a:buFont typeface="Wingdings" pitchFamily="2" charset="2"/>
              <a:buChar char="Ø"/>
            </a:pPr>
            <a:r>
              <a:rPr lang="it-IT" dirty="0"/>
              <a:t>1.1 Contesto normativo e regolatorio</a:t>
            </a:r>
          </a:p>
          <a:p>
            <a:pPr marL="342900" indent="-342900">
              <a:buFont typeface="Wingdings" pitchFamily="2" charset="2"/>
              <a:buChar char="Ø"/>
            </a:pPr>
            <a:r>
              <a:rPr lang="it-IT" dirty="0"/>
              <a:t>1.2 Contesto organizzativo</a:t>
            </a:r>
          </a:p>
          <a:p>
            <a:pPr marL="342900" indent="-342900">
              <a:buFont typeface="Wingdings" pitchFamily="2" charset="2"/>
              <a:buChar char="Ø"/>
            </a:pPr>
            <a:r>
              <a:rPr lang="it-IT" dirty="0"/>
              <a:t>1.3 Contesto tecnico e progettuale</a:t>
            </a:r>
          </a:p>
          <a:p>
            <a:pPr marL="342900" indent="-342900">
              <a:buFont typeface="Wingdings" pitchFamily="2" charset="2"/>
              <a:buChar char="Ø"/>
            </a:pPr>
            <a:r>
              <a:rPr lang="it-IT" dirty="0"/>
              <a:t>1.4 Altri pareri collegati</a:t>
            </a:r>
          </a:p>
          <a:p>
            <a:pPr marL="342900" indent="-342900">
              <a:buFont typeface="Wingdings" pitchFamily="2" charset="2"/>
              <a:buChar char="Ø"/>
            </a:pPr>
            <a:r>
              <a:rPr lang="it-IT" dirty="0"/>
              <a:t>1.5 Risultati di precedenti attività di valutazione e/o monitoraggio</a:t>
            </a:r>
          </a:p>
          <a:p>
            <a:r>
              <a:rPr lang="it-IT" dirty="0"/>
              <a:t>2. FINALITÀ DELL’INIZIATIVA</a:t>
            </a:r>
          </a:p>
          <a:p>
            <a:pPr marL="342900" indent="-342900">
              <a:buFont typeface="Wingdings" pitchFamily="2" charset="2"/>
              <a:buChar char="Ø"/>
            </a:pPr>
            <a:r>
              <a:rPr lang="it-IT" dirty="0"/>
              <a:t>2.1 Obiettivi</a:t>
            </a:r>
          </a:p>
          <a:p>
            <a:pPr marL="342900" indent="-342900">
              <a:buFont typeface="Wingdings" pitchFamily="2" charset="2"/>
              <a:buChar char="Ø"/>
            </a:pPr>
            <a:r>
              <a:rPr lang="it-IT" dirty="0"/>
              <a:t>2.2 Analisi costi-benefici e eventuale studio di fattibilità</a:t>
            </a:r>
          </a:p>
          <a:p>
            <a:pPr marL="342900" indent="-342900">
              <a:buFont typeface="Wingdings" pitchFamily="2" charset="2"/>
              <a:buChar char="Ø"/>
            </a:pPr>
            <a:r>
              <a:rPr lang="it-IT" dirty="0"/>
              <a:t>2.3 Impatto dell’iniziativa in esame sulla sicurezza ICT dell’amministrazione</a:t>
            </a:r>
          </a:p>
          <a:p>
            <a:r>
              <a:rPr lang="it-IT" dirty="0"/>
              <a:t>3. DESCRIZIONE TECNICA DELL’INIZIATIVA</a:t>
            </a:r>
          </a:p>
          <a:p>
            <a:pPr marL="342900" indent="-342900">
              <a:buFont typeface="Wingdings" pitchFamily="2" charset="2"/>
              <a:buChar char="Ø"/>
            </a:pPr>
            <a:r>
              <a:rPr lang="it-IT" dirty="0"/>
              <a:t>3.1 Oggetto</a:t>
            </a:r>
          </a:p>
          <a:p>
            <a:pPr marL="342900" indent="-342900">
              <a:buFont typeface="Wingdings" pitchFamily="2" charset="2"/>
              <a:buChar char="Ø"/>
            </a:pPr>
            <a:r>
              <a:rPr lang="it-IT" dirty="0"/>
              <a:t>3.2 Criteri di scelta delle soluzioni</a:t>
            </a:r>
          </a:p>
          <a:p>
            <a:pPr marL="342900" indent="-342900">
              <a:buFont typeface="Wingdings" pitchFamily="2" charset="2"/>
              <a:buChar char="Ø"/>
            </a:pPr>
            <a:r>
              <a:rPr lang="it-IT" dirty="0"/>
              <a:t>3.3 Pianificazione</a:t>
            </a:r>
          </a:p>
          <a:p>
            <a:pPr marL="342900" indent="-342900">
              <a:buFont typeface="Wingdings" pitchFamily="2" charset="2"/>
              <a:buChar char="Ø"/>
            </a:pPr>
            <a:r>
              <a:rPr lang="it-IT" dirty="0"/>
              <a:t>3.4 Livelli di servizio e penali</a:t>
            </a:r>
          </a:p>
          <a:p>
            <a:pPr marL="342900" indent="-342900">
              <a:buFont typeface="Wingdings" pitchFamily="2" charset="2"/>
              <a:buChar char="Ø"/>
            </a:pPr>
            <a:endParaRPr lang="it-IT" dirty="0"/>
          </a:p>
          <a:p>
            <a:pPr marL="342900" indent="-342900">
              <a:buFont typeface="Wingdings" pitchFamily="2" charset="2"/>
              <a:buChar char="Ø"/>
            </a:pPr>
            <a:endParaRPr lang="it-IT" dirty="0"/>
          </a:p>
          <a:p>
            <a:pPr marL="342900" indent="-342900">
              <a:buFont typeface="Wingdings" pitchFamily="2" charset="2"/>
              <a:buChar char="Ø"/>
            </a:pPr>
            <a:endParaRPr lang="it-IT" dirty="0"/>
          </a:p>
          <a:p>
            <a:endParaRPr lang="it-IT" dirty="0"/>
          </a:p>
        </p:txBody>
      </p:sp>
      <p:sp>
        <p:nvSpPr>
          <p:cNvPr id="7" name="CasellaDiTesto 6">
            <a:extLst>
              <a:ext uri="{FF2B5EF4-FFF2-40B4-BE49-F238E27FC236}">
                <a16:creationId xmlns:a16="http://schemas.microsoft.com/office/drawing/2014/main" id="{0D363F7D-B3C4-08D9-1E85-EF9236D34958}"/>
              </a:ext>
            </a:extLst>
          </p:cNvPr>
          <p:cNvSpPr txBox="1"/>
          <p:nvPr/>
        </p:nvSpPr>
        <p:spPr>
          <a:xfrm>
            <a:off x="363414" y="697420"/>
            <a:ext cx="10774486" cy="707886"/>
          </a:xfrm>
          <a:prstGeom prst="rect">
            <a:avLst/>
          </a:prstGeom>
          <a:noFill/>
        </p:spPr>
        <p:txBody>
          <a:bodyPr wrap="square">
            <a:spAutoFit/>
          </a:bodyPr>
          <a:lstStyle/>
          <a:p>
            <a:r>
              <a:rPr lang="it-IT" sz="2000" dirty="0">
                <a:solidFill>
                  <a:srgbClr val="0070C0"/>
                </a:solidFill>
              </a:rPr>
              <a:t>Quale paragrafo della relazione illustrativa vorreste sia approfondito con casi pratici nei prossimi webinar? (è possibile selezionare solo i paragrafi di secondo livello, es. 1.1)</a:t>
            </a:r>
          </a:p>
        </p:txBody>
      </p:sp>
      <p:sp>
        <p:nvSpPr>
          <p:cNvPr id="9" name="CasellaDiTesto 8">
            <a:extLst>
              <a:ext uri="{FF2B5EF4-FFF2-40B4-BE49-F238E27FC236}">
                <a16:creationId xmlns:a16="http://schemas.microsoft.com/office/drawing/2014/main" id="{47D34083-16DA-B52B-939E-8FF2DBC09F35}"/>
              </a:ext>
            </a:extLst>
          </p:cNvPr>
          <p:cNvSpPr txBox="1"/>
          <p:nvPr/>
        </p:nvSpPr>
        <p:spPr>
          <a:xfrm>
            <a:off x="7886120" y="1600176"/>
            <a:ext cx="7105650" cy="3611245"/>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lang="it-IT" sz="2000" dirty="0">
                <a:solidFill>
                  <a:srgbClr val="0070C0"/>
                </a:solidFill>
                <a:ea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sz="1600" dirty="0"/>
              <a:t>4. IMPORTI DELL’INIZIATIVA</a:t>
            </a:r>
          </a:p>
          <a:p>
            <a:pPr marL="285750" indent="-285750">
              <a:buFont typeface="Wingdings" pitchFamily="2" charset="2"/>
              <a:buChar char="Ø"/>
            </a:pPr>
            <a:r>
              <a:rPr lang="it-IT" sz="1600" dirty="0"/>
              <a:t>4.1 Dimensionamento</a:t>
            </a:r>
          </a:p>
          <a:p>
            <a:pPr marL="285750" indent="-285750">
              <a:buFont typeface="Wingdings" pitchFamily="2" charset="2"/>
              <a:buChar char="Ø"/>
            </a:pPr>
            <a:r>
              <a:rPr lang="it-IT" sz="1600" dirty="0"/>
              <a:t>4.2 Corrispettivi unitari e importo complessivo</a:t>
            </a:r>
          </a:p>
          <a:p>
            <a:r>
              <a:rPr lang="it-IT" sz="1600" dirty="0"/>
              <a:t>5. MODALITÀ DI ACQUISIZIONE</a:t>
            </a:r>
          </a:p>
          <a:p>
            <a:pPr marL="285750" indent="-285750">
              <a:buFont typeface="Wingdings" pitchFamily="2" charset="2"/>
              <a:buChar char="Ø"/>
            </a:pPr>
            <a:r>
              <a:rPr lang="it-IT" sz="1600" dirty="0"/>
              <a:t>5.1 Scelta del fornitore</a:t>
            </a:r>
          </a:p>
          <a:p>
            <a:pPr marL="285750" indent="-285750">
              <a:buFont typeface="Wingdings" pitchFamily="2" charset="2"/>
              <a:buChar char="Ø"/>
            </a:pPr>
            <a:r>
              <a:rPr lang="it-IT" sz="1600" dirty="0"/>
              <a:t>5.2 Criteri di aggiudicazione</a:t>
            </a:r>
          </a:p>
          <a:p>
            <a:r>
              <a:rPr lang="it-IT" sz="1600" dirty="0"/>
              <a:t>6. VERIFICA DEI RISULTATI DELL’INZIATIVA</a:t>
            </a:r>
          </a:p>
          <a:p>
            <a:pPr marL="285750" indent="-285750">
              <a:buFont typeface="Wingdings" pitchFamily="2" charset="2"/>
              <a:buChar char="Ø"/>
            </a:pPr>
            <a:r>
              <a:rPr lang="it-IT" sz="1600" dirty="0"/>
              <a:t>6.1 Collaudi e verifiche</a:t>
            </a:r>
          </a:p>
          <a:p>
            <a:pPr marL="285750" indent="-285750">
              <a:buFont typeface="Wingdings" pitchFamily="2" charset="2"/>
              <a:buChar char="Ø"/>
            </a:pPr>
            <a:r>
              <a:rPr lang="it-IT" sz="1600" dirty="0"/>
              <a:t>6.2 Monitoraggio del contratto</a:t>
            </a:r>
          </a:p>
        </p:txBody>
      </p:sp>
    </p:spTree>
    <p:extLst>
      <p:ext uri="{BB962C8B-B14F-4D97-AF65-F5344CB8AC3E}">
        <p14:creationId xmlns:p14="http://schemas.microsoft.com/office/powerpoint/2010/main" val="943900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a:extLst>
              <a:ext uri="{FF2B5EF4-FFF2-40B4-BE49-F238E27FC236}">
                <a16:creationId xmlns:a16="http://schemas.microsoft.com/office/drawing/2014/main" id="{FD30A856-7355-4221-39E7-1F838A3040EC}"/>
              </a:ext>
            </a:extLst>
          </p:cNvPr>
          <p:cNvSpPr>
            <a:spLocks noGrp="1"/>
          </p:cNvSpPr>
          <p:nvPr>
            <p:ph type="body" sz="quarter" idx="10"/>
          </p:nvPr>
        </p:nvSpPr>
        <p:spPr/>
        <p:txBody>
          <a:bodyPr/>
          <a:lstStyle/>
          <a:p>
            <a:r>
              <a:rPr lang="it-IT" dirty="0" err="1"/>
              <a:t>www.agid.gov.it</a:t>
            </a:r>
            <a:endParaRPr lang="it-IT" dirty="0"/>
          </a:p>
        </p:txBody>
      </p:sp>
      <p:sp>
        <p:nvSpPr>
          <p:cNvPr id="9" name="Segnaposto testo 8">
            <a:extLst>
              <a:ext uri="{FF2B5EF4-FFF2-40B4-BE49-F238E27FC236}">
                <a16:creationId xmlns:a16="http://schemas.microsoft.com/office/drawing/2014/main" id="{5528D9C0-CFFE-7BB6-EDDF-75FE537B7642}"/>
              </a:ext>
            </a:extLst>
          </p:cNvPr>
          <p:cNvSpPr>
            <a:spLocks noGrp="1"/>
          </p:cNvSpPr>
          <p:nvPr>
            <p:ph type="body" sz="quarter" idx="11"/>
          </p:nvPr>
        </p:nvSpPr>
        <p:spPr/>
        <p:txBody>
          <a:bodyPr/>
          <a:lstStyle/>
          <a:p>
            <a:r>
              <a:rPr kumimoji="0" lang="it-IT" sz="2400" b="0" i="0" u="none" strike="noStrike" kern="0" cap="none" spc="0" normalizeH="0" baseline="0" noProof="0" dirty="0">
                <a:ln>
                  <a:noFill/>
                </a:ln>
                <a:solidFill>
                  <a:srgbClr val="FFFFFF"/>
                </a:solidFill>
                <a:effectLst/>
                <a:uLnTx/>
                <a:uFillTx/>
                <a:latin typeface="Calibri"/>
                <a:cs typeface="Calibri"/>
              </a:rPr>
              <a:t>Fabio Massimi </a:t>
            </a:r>
            <a:endParaRPr lang="it-IT" kern="0" dirty="0">
              <a:solidFill>
                <a:srgbClr val="FFFFFF"/>
              </a:solidFill>
              <a:latin typeface="Calibri"/>
              <a:cs typeface="Calibri"/>
            </a:endParaRPr>
          </a:p>
          <a:p>
            <a:r>
              <a:rPr kumimoji="0" lang="it-IT" sz="2400" b="0" u="none" strike="noStrike" kern="0" cap="none" spc="-20" normalizeH="0" baseline="0" noProof="0" dirty="0">
                <a:ln>
                  <a:noFill/>
                </a:ln>
                <a:solidFill>
                  <a:srgbClr val="FFFFFF"/>
                </a:solidFill>
                <a:effectLst/>
                <a:uLnTx/>
                <a:uFillTx/>
                <a:latin typeface="Calibri"/>
                <a:cs typeface="Calibri"/>
              </a:rPr>
              <a:t>Agenzia per l’Italia digitale</a:t>
            </a:r>
            <a:endParaRPr kumimoji="0" lang="it-IT" sz="2400" b="0" u="none" strike="noStrike" kern="0" cap="none" spc="0" normalizeH="0" baseline="0" noProof="0" dirty="0">
              <a:ln>
                <a:noFill/>
              </a:ln>
              <a:solidFill>
                <a:sysClr val="windowText" lastClr="000000"/>
              </a:solidFill>
              <a:effectLst/>
              <a:uLnTx/>
              <a:uFillTx/>
              <a:latin typeface="Calibri"/>
              <a:cs typeface="Calibri"/>
            </a:endParaRPr>
          </a:p>
          <a:p>
            <a:r>
              <a:rPr lang="it-IT" dirty="0" err="1"/>
              <a:t>massimi@agid.gov.it</a:t>
            </a:r>
            <a:endParaRPr lang="it-IT" dirty="0"/>
          </a:p>
        </p:txBody>
      </p:sp>
    </p:spTree>
    <p:extLst>
      <p:ext uri="{BB962C8B-B14F-4D97-AF65-F5344CB8AC3E}">
        <p14:creationId xmlns:p14="http://schemas.microsoft.com/office/powerpoint/2010/main" val="265056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E4476EB-DF55-BFE7-F965-5B25D1D1686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57313" y="3184173"/>
            <a:ext cx="2193453" cy="219345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C095E9C7-505A-9D92-E814-AA0E7AC91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705" y="3729661"/>
            <a:ext cx="2762250" cy="207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ma 3">
            <a:extLst>
              <a:ext uri="{FF2B5EF4-FFF2-40B4-BE49-F238E27FC236}">
                <a16:creationId xmlns:a16="http://schemas.microsoft.com/office/drawing/2014/main" id="{287EFDED-6A01-AFEE-5E22-EFB69B62C9A5}"/>
              </a:ext>
            </a:extLst>
          </p:cNvPr>
          <p:cNvGraphicFramePr/>
          <p:nvPr>
            <p:extLst>
              <p:ext uri="{D42A27DB-BD31-4B8C-83A1-F6EECF244321}">
                <p14:modId xmlns:p14="http://schemas.microsoft.com/office/powerpoint/2010/main" val="3097696790"/>
              </p:ext>
            </p:extLst>
          </p:nvPr>
        </p:nvGraphicFramePr>
        <p:xfrm>
          <a:off x="3451628" y="131362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asellaDiTesto 4">
            <a:extLst>
              <a:ext uri="{FF2B5EF4-FFF2-40B4-BE49-F238E27FC236}">
                <a16:creationId xmlns:a16="http://schemas.microsoft.com/office/drawing/2014/main" id="{7DE9D195-E9DC-BE1C-068C-BCB477273959}"/>
              </a:ext>
            </a:extLst>
          </p:cNvPr>
          <p:cNvSpPr txBox="1">
            <a:spLocks noChangeArrowheads="1"/>
          </p:cNvSpPr>
          <p:nvPr/>
        </p:nvSpPr>
        <p:spPr bwMode="auto">
          <a:xfrm>
            <a:off x="1441655" y="5520691"/>
            <a:ext cx="2114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000" dirty="0">
                <a:solidFill>
                  <a:schemeClr val="accent1"/>
                </a:solidFill>
              </a:rPr>
              <a:t>Monitoraggio </a:t>
            </a:r>
          </a:p>
        </p:txBody>
      </p:sp>
      <p:cxnSp>
        <p:nvCxnSpPr>
          <p:cNvPr id="3" name="Connettore diritto 2">
            <a:extLst>
              <a:ext uri="{FF2B5EF4-FFF2-40B4-BE49-F238E27FC236}">
                <a16:creationId xmlns:a16="http://schemas.microsoft.com/office/drawing/2014/main" id="{9B89BF4A-BC62-D74B-32DD-FE49FE89B325}"/>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bject 8">
            <a:extLst>
              <a:ext uri="{FF2B5EF4-FFF2-40B4-BE49-F238E27FC236}">
                <a16:creationId xmlns:a16="http://schemas.microsoft.com/office/drawing/2014/main" id="{B20CDDB5-8810-B6A9-AC45-5FB8206DF3E4}"/>
              </a:ext>
            </a:extLst>
          </p:cNvPr>
          <p:cNvSpPr txBox="1">
            <a:spLocks/>
          </p:cNvSpPr>
          <p:nvPr/>
        </p:nvSpPr>
        <p:spPr>
          <a:xfrm>
            <a:off x="137006" y="134801"/>
            <a:ext cx="11266424" cy="474489"/>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La collocazione dei pareri nel ciclo delle iniziative di digitalizzazione</a:t>
            </a:r>
            <a:endParaRPr lang="it-IT" spc="-20" dirty="0"/>
          </a:p>
        </p:txBody>
      </p:sp>
      <p:pic>
        <p:nvPicPr>
          <p:cNvPr id="18" name="Picture 2" descr="L'aggiornamento 2022-2024 del Piano triennale per l'informatica nella PA">
            <a:extLst>
              <a:ext uri="{FF2B5EF4-FFF2-40B4-BE49-F238E27FC236}">
                <a16:creationId xmlns:a16="http://schemas.microsoft.com/office/drawing/2014/main" id="{B976C899-E057-2CFF-CCD8-27DC109036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1396" y="818495"/>
            <a:ext cx="2762644" cy="1452616"/>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18">
            <a:extLst>
              <a:ext uri="{FF2B5EF4-FFF2-40B4-BE49-F238E27FC236}">
                <a16:creationId xmlns:a16="http://schemas.microsoft.com/office/drawing/2014/main" id="{D9511AA2-05AE-6578-B2F1-5A67045B97E9}"/>
              </a:ext>
            </a:extLst>
          </p:cNvPr>
          <p:cNvPicPr>
            <a:picLocks noChangeAspect="1"/>
          </p:cNvPicPr>
          <p:nvPr/>
        </p:nvPicPr>
        <p:blipFill>
          <a:blip r:embed="rId11"/>
          <a:stretch>
            <a:fillRect/>
          </a:stretch>
        </p:blipFill>
        <p:spPr>
          <a:xfrm>
            <a:off x="1684741" y="1544804"/>
            <a:ext cx="2619375" cy="1613732"/>
          </a:xfrm>
          <a:prstGeom prst="rect">
            <a:avLst/>
          </a:prstGeom>
        </p:spPr>
      </p:pic>
      <p:sp>
        <p:nvSpPr>
          <p:cNvPr id="20" name="CasellaDiTesto 4">
            <a:extLst>
              <a:ext uri="{FF2B5EF4-FFF2-40B4-BE49-F238E27FC236}">
                <a16:creationId xmlns:a16="http://schemas.microsoft.com/office/drawing/2014/main" id="{EA57A10C-BC58-EFE0-9543-738CE816E567}"/>
              </a:ext>
            </a:extLst>
          </p:cNvPr>
          <p:cNvSpPr txBox="1">
            <a:spLocks noChangeArrowheads="1"/>
          </p:cNvSpPr>
          <p:nvPr/>
        </p:nvSpPr>
        <p:spPr bwMode="auto">
          <a:xfrm>
            <a:off x="1887941" y="1125670"/>
            <a:ext cx="2114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000" dirty="0">
                <a:solidFill>
                  <a:schemeClr val="accent1"/>
                </a:solidFill>
              </a:rPr>
              <a:t>Gare strategiche </a:t>
            </a:r>
          </a:p>
        </p:txBody>
      </p:sp>
      <p:sp>
        <p:nvSpPr>
          <p:cNvPr id="21" name="CasellaDiTesto 4">
            <a:extLst>
              <a:ext uri="{FF2B5EF4-FFF2-40B4-BE49-F238E27FC236}">
                <a16:creationId xmlns:a16="http://schemas.microsoft.com/office/drawing/2014/main" id="{947D59BE-3187-1B7B-0F31-5B3918796507}"/>
              </a:ext>
            </a:extLst>
          </p:cNvPr>
          <p:cNvSpPr txBox="1">
            <a:spLocks noChangeArrowheads="1"/>
          </p:cNvSpPr>
          <p:nvPr/>
        </p:nvSpPr>
        <p:spPr bwMode="auto">
          <a:xfrm>
            <a:off x="8957313" y="5320636"/>
            <a:ext cx="2114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2000" dirty="0">
                <a:solidFill>
                  <a:schemeClr val="accent1"/>
                </a:solidFill>
              </a:rPr>
              <a:t>Pareri</a:t>
            </a:r>
          </a:p>
        </p:txBody>
      </p:sp>
    </p:spTree>
    <p:extLst>
      <p:ext uri="{BB962C8B-B14F-4D97-AF65-F5344CB8AC3E}">
        <p14:creationId xmlns:p14="http://schemas.microsoft.com/office/powerpoint/2010/main" val="135126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a:extLst>
              <a:ext uri="{FF2B5EF4-FFF2-40B4-BE49-F238E27FC236}">
                <a16:creationId xmlns:a16="http://schemas.microsoft.com/office/drawing/2014/main" id="{92495B01-27F1-9E4C-FE8F-603527F26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568" y="1875099"/>
            <a:ext cx="5829300" cy="422846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ttore diritto 3">
            <a:extLst>
              <a:ext uri="{FF2B5EF4-FFF2-40B4-BE49-F238E27FC236}">
                <a16:creationId xmlns:a16="http://schemas.microsoft.com/office/drawing/2014/main" id="{1FF056A7-38B3-AE07-88C5-B5886F04DDC5}"/>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bject 8">
            <a:extLst>
              <a:ext uri="{FF2B5EF4-FFF2-40B4-BE49-F238E27FC236}">
                <a16:creationId xmlns:a16="http://schemas.microsoft.com/office/drawing/2014/main" id="{D6CFC4D1-78AD-F34E-E554-72A65CB48EAF}"/>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L’evoluzione dei pareri AgID nel tempo</a:t>
            </a:r>
            <a:endParaRPr lang="it-IT" spc="-20" dirty="0"/>
          </a:p>
        </p:txBody>
      </p:sp>
      <p:sp>
        <p:nvSpPr>
          <p:cNvPr id="7" name="CasellaDiTesto 6">
            <a:extLst>
              <a:ext uri="{FF2B5EF4-FFF2-40B4-BE49-F238E27FC236}">
                <a16:creationId xmlns:a16="http://schemas.microsoft.com/office/drawing/2014/main" id="{73F16B58-0A35-2667-27AD-4172D48A17E8}"/>
              </a:ext>
            </a:extLst>
          </p:cNvPr>
          <p:cNvSpPr txBox="1"/>
          <p:nvPr/>
        </p:nvSpPr>
        <p:spPr>
          <a:xfrm>
            <a:off x="137006" y="978059"/>
            <a:ext cx="11842791" cy="5170646"/>
          </a:xfrm>
          <a:prstGeom prst="rect">
            <a:avLst/>
          </a:prstGeom>
          <a:noFill/>
        </p:spPr>
        <p:txBody>
          <a:bodyPr wrap="square">
            <a:spAutoFit/>
          </a:bodyPr>
          <a:lstStyle/>
          <a:p>
            <a:pPr algn="ctr"/>
            <a:r>
              <a:rPr lang="it-IT" sz="2200" dirty="0">
                <a:solidFill>
                  <a:schemeClr val="accent1"/>
                </a:solidFill>
              </a:rPr>
              <a:t>I pareri sono una </a:t>
            </a:r>
            <a:r>
              <a:rPr lang="it-IT" sz="2200" b="1" u="sng" dirty="0">
                <a:solidFill>
                  <a:schemeClr val="accent1"/>
                </a:solidFill>
              </a:rPr>
              <a:t>funzione «storica» dell’Agenzia</a:t>
            </a:r>
            <a:r>
              <a:rPr lang="it-IT" sz="2200" dirty="0">
                <a:solidFill>
                  <a:schemeClr val="accent1"/>
                </a:solidFill>
              </a:rPr>
              <a:t>, eredità delle precedenti strutture (AIPA, CNIPA, </a:t>
            </a:r>
            <a:r>
              <a:rPr lang="it-IT" sz="2200" dirty="0" err="1">
                <a:solidFill>
                  <a:schemeClr val="accent1"/>
                </a:solidFill>
              </a:rPr>
              <a:t>DigitPA</a:t>
            </a:r>
            <a:r>
              <a:rPr lang="it-IT" sz="2200" dirty="0">
                <a:solidFill>
                  <a:schemeClr val="accent1"/>
                </a:solidFill>
              </a:rPr>
              <a:t>), che li hanno emessi senza momenti di discontinuità. Il «corpus» dei pareri rappresenta un patrimonio documentale molto importante per analisi e studi cronologici sui progetti ICT pubblici.</a:t>
            </a: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endParaRPr lang="it-IT" sz="2200" dirty="0">
              <a:solidFill>
                <a:schemeClr val="accent1"/>
              </a:solidFill>
            </a:endParaRPr>
          </a:p>
          <a:p>
            <a:pPr algn="ctr"/>
            <a:r>
              <a:rPr lang="it-IT" sz="2200" dirty="0">
                <a:solidFill>
                  <a:schemeClr val="accent1"/>
                </a:solidFill>
              </a:rPr>
              <a:t>Nel corso del tempo, i pareri sono stati regolati da varie norme: art. 8 del </a:t>
            </a:r>
            <a:r>
              <a:rPr lang="it-IT" sz="2200" dirty="0" err="1">
                <a:solidFill>
                  <a:schemeClr val="accent1"/>
                </a:solidFill>
              </a:rPr>
              <a:t>D.Lgs.</a:t>
            </a:r>
            <a:r>
              <a:rPr lang="it-IT" sz="2200" dirty="0">
                <a:solidFill>
                  <a:schemeClr val="accent1"/>
                </a:solidFill>
              </a:rPr>
              <a:t> 39/1993, art. 3 del </a:t>
            </a:r>
            <a:r>
              <a:rPr lang="it-IT" sz="2200" dirty="0" err="1">
                <a:solidFill>
                  <a:schemeClr val="accent1"/>
                </a:solidFill>
              </a:rPr>
              <a:t>D.Lgs.</a:t>
            </a:r>
            <a:r>
              <a:rPr lang="it-IT" sz="2200" dirty="0">
                <a:solidFill>
                  <a:schemeClr val="accent1"/>
                </a:solidFill>
              </a:rPr>
              <a:t> 177/2009, oggi </a:t>
            </a:r>
            <a:r>
              <a:rPr lang="it-IT" sz="2200" b="1" u="sng" dirty="0">
                <a:solidFill>
                  <a:schemeClr val="accent1"/>
                </a:solidFill>
              </a:rPr>
              <a:t>art. 14-bis comma 2 lettera f) e g) del C.A.D.</a:t>
            </a:r>
          </a:p>
        </p:txBody>
      </p:sp>
    </p:spTree>
    <p:extLst>
      <p:ext uri="{BB962C8B-B14F-4D97-AF65-F5344CB8AC3E}">
        <p14:creationId xmlns:p14="http://schemas.microsoft.com/office/powerpoint/2010/main" val="337287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8AB139-E1B8-2780-079F-6C6CFD260A21}"/>
              </a:ext>
            </a:extLst>
          </p:cNvPr>
          <p:cNvSpPr>
            <a:spLocks noGrp="1"/>
          </p:cNvSpPr>
          <p:nvPr>
            <p:ph idx="1"/>
          </p:nvPr>
        </p:nvSpPr>
        <p:spPr>
          <a:xfrm>
            <a:off x="137006" y="3009418"/>
            <a:ext cx="10974690" cy="2847372"/>
          </a:xfrm>
        </p:spPr>
        <p:txBody>
          <a:bodyPr>
            <a:normAutofit/>
          </a:bodyPr>
          <a:lstStyle/>
          <a:p>
            <a:r>
              <a:rPr lang="it-IT" sz="2200" dirty="0">
                <a:solidFill>
                  <a:schemeClr val="accent1"/>
                </a:solidFill>
              </a:rPr>
              <a:t>Tra le due circolari intercorrono 13 anni, durante i quali </a:t>
            </a:r>
            <a:r>
              <a:rPr lang="it-IT" sz="2200" b="1" u="sng" dirty="0">
                <a:solidFill>
                  <a:schemeClr val="accent1"/>
                </a:solidFill>
              </a:rPr>
              <a:t>i pareri si sono molto evoluti</a:t>
            </a:r>
            <a:r>
              <a:rPr lang="it-IT" sz="2200" dirty="0">
                <a:solidFill>
                  <a:schemeClr val="accent1"/>
                </a:solidFill>
              </a:rPr>
              <a:t>. La circolare n. 2/2022, di cui parleremo in dettaglio oggi, illustra le novità, spiega le finalità dei pareri e fornisce indicazioni di ordine pratico per richiederli.</a:t>
            </a:r>
          </a:p>
          <a:p>
            <a:endParaRPr lang="it-IT" sz="2200" dirty="0">
              <a:solidFill>
                <a:schemeClr val="accent1"/>
              </a:solidFill>
            </a:endParaRPr>
          </a:p>
          <a:p>
            <a:r>
              <a:rPr lang="it-IT" sz="2200" dirty="0">
                <a:solidFill>
                  <a:schemeClr val="accent1"/>
                </a:solidFill>
              </a:rPr>
              <a:t>Nel secondo webinar di questo ciclo (21 marzo) ci si focalizzerà sui </a:t>
            </a:r>
            <a:r>
              <a:rPr lang="it-IT" sz="2200" b="1" u="sng" dirty="0">
                <a:solidFill>
                  <a:schemeClr val="accent1"/>
                </a:solidFill>
              </a:rPr>
              <a:t>pareri non vincolanti </a:t>
            </a:r>
            <a:r>
              <a:rPr lang="it-IT" sz="2200" dirty="0">
                <a:solidFill>
                  <a:schemeClr val="accent1"/>
                </a:solidFill>
              </a:rPr>
              <a:t>(lettera f dell’art. 14-bis comma 2 del CAD). Il terzo webinar (28 marzo) si occuperà dei </a:t>
            </a:r>
            <a:r>
              <a:rPr lang="it-IT" sz="2200" b="1" u="sng" dirty="0">
                <a:solidFill>
                  <a:schemeClr val="accent1"/>
                </a:solidFill>
              </a:rPr>
              <a:t>pareri vincolanti </a:t>
            </a:r>
            <a:r>
              <a:rPr lang="it-IT" sz="2200" dirty="0">
                <a:solidFill>
                  <a:schemeClr val="accent1"/>
                </a:solidFill>
              </a:rPr>
              <a:t>(lettera g del medesimo articolo). Gli argomenti sono strettamente connessi tra loro, per cui </a:t>
            </a:r>
            <a:r>
              <a:rPr lang="it-IT" sz="2200" b="1" u="sng" dirty="0">
                <a:solidFill>
                  <a:schemeClr val="accent1"/>
                </a:solidFill>
              </a:rPr>
              <a:t>il ciclo va seguito nella sua interezza</a:t>
            </a:r>
            <a:r>
              <a:rPr lang="it-IT" sz="2200" dirty="0">
                <a:solidFill>
                  <a:schemeClr val="accent1"/>
                </a:solidFill>
              </a:rPr>
              <a:t>.</a:t>
            </a:r>
          </a:p>
          <a:p>
            <a:endParaRPr lang="it-IT" sz="2200" dirty="0">
              <a:solidFill>
                <a:schemeClr val="accent1"/>
              </a:solidFill>
            </a:endParaRPr>
          </a:p>
          <a:p>
            <a:endParaRPr lang="it-IT" sz="2200" dirty="0">
              <a:solidFill>
                <a:schemeClr val="accent1"/>
              </a:solidFill>
            </a:endParaRPr>
          </a:p>
        </p:txBody>
      </p:sp>
      <p:cxnSp>
        <p:nvCxnSpPr>
          <p:cNvPr id="2" name="Connettore diritto 1">
            <a:extLst>
              <a:ext uri="{FF2B5EF4-FFF2-40B4-BE49-F238E27FC236}">
                <a16:creationId xmlns:a16="http://schemas.microsoft.com/office/drawing/2014/main" id="{BE497AF2-13CE-5F2D-5162-9357864889F2}"/>
              </a:ext>
            </a:extLst>
          </p:cNvPr>
          <p:cNvCxnSpPr/>
          <p:nvPr/>
        </p:nvCxnSpPr>
        <p:spPr>
          <a:xfrm>
            <a:off x="137006" y="752354"/>
            <a:ext cx="501372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object 8">
            <a:extLst>
              <a:ext uri="{FF2B5EF4-FFF2-40B4-BE49-F238E27FC236}">
                <a16:creationId xmlns:a16="http://schemas.microsoft.com/office/drawing/2014/main" id="{FE579171-E949-5CA0-D01A-E1A858AAF30E}"/>
              </a:ext>
            </a:extLst>
          </p:cNvPr>
          <p:cNvSpPr txBox="1">
            <a:spLocks/>
          </p:cNvSpPr>
          <p:nvPr/>
        </p:nvSpPr>
        <p:spPr>
          <a:xfrm>
            <a:off x="137006" y="130746"/>
            <a:ext cx="11266424" cy="48260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lang="it-IT" sz="3000" b="1" kern="1200" dirty="0">
                <a:solidFill>
                  <a:srgbClr val="0070C0"/>
                </a:solidFill>
                <a:latin typeface="+mn-lt"/>
                <a:ea typeface="Tahoma" panose="020B0604030504040204" pitchFamily="34" charset="0"/>
                <a:cs typeface="Tahoma" panose="020B0604030504040204" pitchFamily="34" charset="0"/>
              </a:defRPr>
            </a:lvl1pPr>
          </a:lstStyle>
          <a:p>
            <a:pPr marL="82550">
              <a:lnSpc>
                <a:spcPct val="100000"/>
              </a:lnSpc>
              <a:spcBef>
                <a:spcPts val="100"/>
              </a:spcBef>
            </a:pPr>
            <a:r>
              <a:rPr lang="it-IT" dirty="0"/>
              <a:t>Le circolari sui pareri</a:t>
            </a:r>
            <a:endParaRPr lang="it-IT" spc="-20" dirty="0"/>
          </a:p>
        </p:txBody>
      </p:sp>
      <p:pic>
        <p:nvPicPr>
          <p:cNvPr id="2050" name="Picture 2" descr="Icona Circolare Della Lettera Della Busta Con Finitura Sfumata Arcobaleno -  Immagini vettoriali stock e altre immagini di Arcobaleno - iStock">
            <a:extLst>
              <a:ext uri="{FF2B5EF4-FFF2-40B4-BE49-F238E27FC236}">
                <a16:creationId xmlns:a16="http://schemas.microsoft.com/office/drawing/2014/main" id="{8A95FFF4-76C9-C804-9A1B-20F247909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789" y="130746"/>
            <a:ext cx="2730661" cy="273066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5B98756D-C6CF-0E65-5D27-2814E8D9F976}"/>
              </a:ext>
            </a:extLst>
          </p:cNvPr>
          <p:cNvSpPr txBox="1"/>
          <p:nvPr/>
        </p:nvSpPr>
        <p:spPr>
          <a:xfrm>
            <a:off x="137006" y="1088107"/>
            <a:ext cx="7523546" cy="1446550"/>
          </a:xfrm>
          <a:prstGeom prst="rect">
            <a:avLst/>
          </a:prstGeom>
          <a:noFill/>
        </p:spPr>
        <p:txBody>
          <a:bodyPr wrap="square">
            <a:spAutoFit/>
          </a:bodyPr>
          <a:lstStyle/>
          <a:p>
            <a:r>
              <a:rPr lang="it-IT" sz="2200" dirty="0">
                <a:solidFill>
                  <a:schemeClr val="accent1"/>
                </a:solidFill>
              </a:rPr>
              <a:t>Sull’argomento «pareri», nel tempo sono state pubblicate numerose circolari. La più recente è la </a:t>
            </a:r>
            <a:r>
              <a:rPr lang="it-IT" sz="2200" b="1" u="sng" dirty="0">
                <a:solidFill>
                  <a:schemeClr val="accent1"/>
                </a:solidFill>
              </a:rPr>
              <a:t>circolare AgID n. 2/2022</a:t>
            </a:r>
            <a:r>
              <a:rPr lang="it-IT" sz="2200" dirty="0">
                <a:solidFill>
                  <a:schemeClr val="accent1"/>
                </a:solidFill>
              </a:rPr>
              <a:t>, approvata con determinazione n. 302 del 9 novembre 2022, che sostituisce la precedente circolare n. 55 del 13 febbraio 2009.</a:t>
            </a:r>
          </a:p>
        </p:txBody>
      </p:sp>
    </p:spTree>
    <p:extLst>
      <p:ext uri="{BB962C8B-B14F-4D97-AF65-F5344CB8AC3E}">
        <p14:creationId xmlns:p14="http://schemas.microsoft.com/office/powerpoint/2010/main" val="334441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39F7712B-CB2A-3C89-C023-31FD67A7890B}"/>
              </a:ext>
            </a:extLst>
          </p:cNvPr>
          <p:cNvSpPr>
            <a:spLocks noGrp="1"/>
          </p:cNvSpPr>
          <p:nvPr>
            <p:ph type="body" sz="quarter" idx="10"/>
          </p:nvPr>
        </p:nvSpPr>
        <p:spPr>
          <a:xfrm>
            <a:off x="1683272" y="1766888"/>
            <a:ext cx="8843058" cy="1662112"/>
          </a:xfrm>
        </p:spPr>
        <p:txBody>
          <a:bodyPr>
            <a:normAutofit/>
          </a:bodyPr>
          <a:lstStyle/>
          <a:p>
            <a:r>
              <a:rPr lang="it-IT" dirty="0"/>
              <a:t>I pareri di congruità tecnico-economica: opportunità per le pubbliche amministrazioni </a:t>
            </a:r>
          </a:p>
        </p:txBody>
      </p:sp>
      <p:sp>
        <p:nvSpPr>
          <p:cNvPr id="5" name="Segnaposto testo 4">
            <a:extLst>
              <a:ext uri="{FF2B5EF4-FFF2-40B4-BE49-F238E27FC236}">
                <a16:creationId xmlns:a16="http://schemas.microsoft.com/office/drawing/2014/main" id="{34201991-E555-46F2-009C-4BC4BFBC8331}"/>
              </a:ext>
            </a:extLst>
          </p:cNvPr>
          <p:cNvSpPr>
            <a:spLocks noGrp="1"/>
          </p:cNvSpPr>
          <p:nvPr>
            <p:ph type="body" sz="quarter" idx="11"/>
          </p:nvPr>
        </p:nvSpPr>
        <p:spPr/>
        <p:txBody>
          <a:bodyPr/>
          <a:lstStyle/>
          <a:p>
            <a:r>
              <a:rPr kumimoji="0" lang="it-IT" sz="2400" b="0" i="0" u="none" strike="noStrike" kern="0" cap="none" spc="0" normalizeH="0" baseline="0" noProof="0" dirty="0">
                <a:ln>
                  <a:noFill/>
                </a:ln>
                <a:solidFill>
                  <a:srgbClr val="FFFFFF"/>
                </a:solidFill>
                <a:effectLst/>
                <a:uLnTx/>
                <a:uFillTx/>
                <a:latin typeface="Calibri"/>
                <a:cs typeface="Calibri"/>
              </a:rPr>
              <a:t>Francesco Grasso -</a:t>
            </a:r>
            <a:r>
              <a:rPr kumimoji="0" lang="it-IT" sz="2400" b="0" i="0" u="none" strike="noStrike" kern="0" cap="none" spc="-15" normalizeH="0" baseline="0" noProof="0" dirty="0">
                <a:ln>
                  <a:noFill/>
                </a:ln>
                <a:solidFill>
                  <a:srgbClr val="FFFFFF"/>
                </a:solidFill>
                <a:effectLst/>
                <a:uLnTx/>
                <a:uFillTx/>
                <a:latin typeface="Calibri"/>
                <a:cs typeface="Calibri"/>
              </a:rPr>
              <a:t> </a:t>
            </a:r>
            <a:r>
              <a:rPr kumimoji="0" lang="it-IT" sz="2400" b="0" i="0" u="none" strike="noStrike" kern="0" cap="none" spc="-20" normalizeH="0" baseline="0" noProof="0" dirty="0">
                <a:ln>
                  <a:noFill/>
                </a:ln>
                <a:solidFill>
                  <a:srgbClr val="FFFFFF"/>
                </a:solidFill>
                <a:effectLst/>
                <a:uLnTx/>
                <a:uFillTx/>
                <a:latin typeface="Calibri"/>
                <a:cs typeface="Calibri"/>
              </a:rPr>
              <a:t>AGID</a:t>
            </a:r>
            <a:endParaRPr kumimoji="0" lang="it-IT" sz="2400" b="0" i="0" u="none" strike="noStrike" kern="0" cap="none" spc="0" normalizeH="0" baseline="0" noProof="0" dirty="0">
              <a:ln>
                <a:noFill/>
              </a:ln>
              <a:solidFill>
                <a:sysClr val="windowText" lastClr="000000"/>
              </a:solidFill>
              <a:effectLst/>
              <a:uLnTx/>
              <a:uFillTx/>
              <a:latin typeface="Calibri"/>
              <a:cs typeface="Calibri"/>
            </a:endParaRPr>
          </a:p>
          <a:p>
            <a:endParaRPr lang="it-IT" dirty="0"/>
          </a:p>
        </p:txBody>
      </p:sp>
    </p:spTree>
    <p:extLst>
      <p:ext uri="{BB962C8B-B14F-4D97-AF65-F5344CB8AC3E}">
        <p14:creationId xmlns:p14="http://schemas.microsoft.com/office/powerpoint/2010/main" val="12552735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9452</TotalTime>
  <Words>5105</Words>
  <Application>Microsoft Office PowerPoint</Application>
  <PresentationFormat>Widescreen</PresentationFormat>
  <Paragraphs>658</Paragraphs>
  <Slides>56</Slides>
  <Notes>43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56</vt:i4>
      </vt:variant>
    </vt:vector>
  </HeadingPairs>
  <TitlesOfParts>
    <vt:vector size="65" baseType="lpstr">
      <vt:lpstr>Apple Color Emoji</vt:lpstr>
      <vt:lpstr>Arial</vt:lpstr>
      <vt:lpstr>Calibri</vt:lpstr>
      <vt:lpstr>Calibri Light</vt:lpstr>
      <vt:lpstr>Font di sistema regolare</vt:lpstr>
      <vt:lpstr>Lora</vt:lpstr>
      <vt:lpstr>Times New Roman</vt:lpstr>
      <vt:lpstr>Wingdings</vt:lpstr>
      <vt:lpstr>Tema di Office</vt:lpstr>
      <vt:lpstr>Presentazione standard di PowerPoint</vt:lpstr>
      <vt:lpstr>I pareri di congruità tecnico-economica  di AgID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Sondaggio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Sondaggio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Veglianti Nicola</dc:creator>
  <cp:lastModifiedBy>GRASSO Francesco</cp:lastModifiedBy>
  <cp:revision>57</cp:revision>
  <dcterms:created xsi:type="dcterms:W3CDTF">2023-02-07T09:53:27Z</dcterms:created>
  <dcterms:modified xsi:type="dcterms:W3CDTF">2023-03-13T13:17:21Z</dcterms:modified>
</cp:coreProperties>
</file>