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2" r:id="rId4"/>
    <p:sldId id="275" r:id="rId5"/>
    <p:sldId id="285" r:id="rId6"/>
    <p:sldId id="274" r:id="rId7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F8E45-9E22-42EB-BD5E-5458F0F2FC8B}" v="18" dt="2023-03-12T21:29:59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>
        <p:scale>
          <a:sx n="125" d="100"/>
          <a:sy n="125" d="100"/>
        </p:scale>
        <p:origin x="72" y="-13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B1C23-7575-418D-B090-4B0BE186AA4D}" type="datetimeFigureOut">
              <a:rPr lang="it-IT" smtClean="0"/>
              <a:pPr/>
              <a:t>13/03/2023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F75A-B80D-4C5A-8D6D-CB23E2CCE52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0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671692-1EB1-8B6E-F05B-A7C7D365B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F6CD51-0D59-3BA1-357D-69CF8B888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860FF-568F-A9F9-0C30-25CC44CA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221A-B878-4571-AB8C-C3245009ABA2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AB4580-AB9A-F1CE-700B-6D76884F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847615-9F16-BFDA-DFB2-A64E8DEA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076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DB727-7374-66AF-6DE1-EE0EFCBC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BA7F2F-F59F-D476-D1E8-3994E7974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41BC9E-0667-D5A1-3431-00EA67D5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37DD-6E5D-4DBE-9398-28C0ACDA1B6F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DCA912-47D3-EDDA-C855-AF55E2758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C23CA7-DA80-60F3-A05C-02CB62EF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625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633963-FD28-9E35-0742-23B03C821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DF3066-5F0B-0F03-2114-F7F5598CC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E49A67-66DA-0E7B-0360-21EA489B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68CD-9CD5-4B1F-A588-586E276740F0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ED7F6C-F298-3279-FD3A-CC0C30D3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8FF2AD-FC3A-0086-1151-D455960C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83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CF8528-C7EA-8174-AD9C-A1231D84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981B477-3100-D9ED-E7E2-1C5E0C67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0D8DAD-C37B-B0D2-6256-648D2122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9D0B2-84DC-4A08-B5F2-56F4A3873C8B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308389-87B7-D5AF-6856-98C46C4E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DFCA9-B026-0071-F685-5B58909C2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0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97513C-6304-9BC2-9B80-D9B92A9D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87DD34-87CD-AB40-117C-C2603E038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5ABC59-804A-ECB3-7997-32BD42F63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394B7-D82E-4D1F-BFD7-1B6C4645D540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0C6F2B-65E9-B84D-FC86-4C12CA716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E34C9DA-BC70-0440-1F81-51158718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1D223-3326-6C7C-74F9-18E7768AF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54A037-6BC9-72C8-1C91-AAC926469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732D55F-0DD2-B841-AABD-E76BD208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3DEEF0C-4E03-3F7B-0D62-E345893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519DD-8E42-433A-85D6-DE4C85202000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0CFBCF-DDDB-273C-48D0-75675C53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08ABAD-B4FF-948F-00A9-885086CF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45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E19AF-1A62-66F6-7E3E-F012C31FF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62DC8-385A-F636-EE2E-7B7044B03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25FFFD2-3659-FAF5-0A23-5669A692A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FC1C560-8150-C583-E41F-A29447169E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117F897-BE7A-C3CD-A922-6787CA319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A23959-1F0B-A62F-2F01-85E49CFA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0DB5-632F-4BB6-BF75-CC0B6F54EF72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72A7E6B-48A2-DC52-0389-ED2C971F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30100A-6091-CF90-A9C7-354D052A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6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5D985-B48D-7281-63CC-179A9F46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861B902-37C3-F063-517C-94A54349D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9A167-A302-4CA2-B194-C6936CFA4802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D1BAB5D-2557-92C7-323E-8C03F2B20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0F5D06-45DD-F250-7320-B8B57EB3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00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E1A811-95E5-E12B-678B-D4F32CC6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7C21-6A96-48E6-B54D-FE8E43E19414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3E7264F-17BA-15F2-C3A7-A5883169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25FC33D-D3F2-0B44-C069-2B8C756B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4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51CB4D-E202-3D71-AC88-F544C91BC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1B72B2-A722-95F4-E2D8-9C9B84ED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14F8A4-2EE3-C816-A2CA-89BB9E091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BC690FF-7CE2-21A1-49EC-62DD4907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713D-CFA3-4123-80C8-AC952E325404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1ACD75-BE54-C933-C9FA-8A03CEB3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E6D6C5-CACD-3F3E-B9C0-B1A923F7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102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AF24E-6CD3-ACF2-2399-E277121F1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19E70D2-61FF-CE3D-3138-874E2A550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ACE5099-714B-43D9-B6BA-5DC29390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A2E7C4-3A4F-4124-BDB1-17D2031B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6D33-3500-4E82-A8C8-0028D2FD50B4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D3281B3-1445-F56C-6F8B-BF6CD053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FB364F-2F48-469A-6124-0CEFF8D4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60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D52D136-D607-8486-E1D6-F2570C99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EC3F1A-355E-25C2-5EDE-6A3D37459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5B70CA-3E3D-DB05-EF3F-AF349E01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AE0A-9314-428D-825B-F5600FCAEA52}" type="datetime1">
              <a:rPr lang="it-IT" smtClean="0"/>
              <a:pPr/>
              <a:t>13/03/2023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E84D3B-986C-9BCC-12EE-0BCE773B1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E08428-7F89-24D1-CC07-FAA3B71B9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A33D5-858A-438D-A7E3-9EACA81DA4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97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765D39F-8D50-88CC-19AE-F0AB06936E52}"/>
              </a:ext>
            </a:extLst>
          </p:cNvPr>
          <p:cNvSpPr/>
          <p:nvPr/>
        </p:nvSpPr>
        <p:spPr>
          <a:xfrm>
            <a:off x="1399590" y="2367489"/>
            <a:ext cx="973183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00" b="1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ctr"/>
            <a:r>
              <a:rPr lang="it-IT" sz="4000" b="1" dirty="0">
                <a:solidFill>
                  <a:schemeClr val="bg1"/>
                </a:solidFill>
                <a:latin typeface="Tw Cen MT" panose="020B0602020104020603" pitchFamily="34" charset="0"/>
              </a:rPr>
              <a:t>SELEZIONARE LE PERSONE PER LA PA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4° webinar di approfondimento del Rapporto Formez PA </a:t>
            </a:r>
          </a:p>
          <a:p>
            <a:pPr algn="ctr"/>
            <a:endParaRPr lang="it-IT" sz="900" dirty="0">
              <a:solidFill>
                <a:schemeClr val="bg1"/>
              </a:solidFill>
            </a:endParaRPr>
          </a:p>
          <a:p>
            <a:pPr algn="ctr"/>
            <a:r>
              <a:rPr lang="it-IT" sz="2400" dirty="0">
                <a:solidFill>
                  <a:schemeClr val="bg1"/>
                </a:solidFill>
              </a:rPr>
              <a:t>14 MARZO 2023, ORE 12:00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C746F37-D89A-EC34-CAE7-B31E3C483614}"/>
              </a:ext>
            </a:extLst>
          </p:cNvPr>
          <p:cNvSpPr/>
          <p:nvPr/>
        </p:nvSpPr>
        <p:spPr>
          <a:xfrm>
            <a:off x="5281594" y="6338857"/>
            <a:ext cx="1949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>
                <a:solidFill>
                  <a:schemeClr val="bg1"/>
                </a:solidFill>
                <a:latin typeface="Tw Cen MT" panose="020B0602020104020603" pitchFamily="34" charset="0"/>
              </a:rPr>
              <a:t>www.formez.it</a:t>
            </a:r>
            <a:endParaRPr lang="it-IT" sz="2200" dirty="0">
              <a:solidFill>
                <a:schemeClr val="bg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9305201-E1EF-78CB-8271-1E258B2B6184}"/>
              </a:ext>
            </a:extLst>
          </p:cNvPr>
          <p:cNvSpPr/>
          <p:nvPr/>
        </p:nvSpPr>
        <p:spPr>
          <a:xfrm>
            <a:off x="513180" y="3913715"/>
            <a:ext cx="1148598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900" b="1" i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Droid Sans"/>
              </a:rPr>
              <a:t>VERSO LA PA DEL FUTURO: IL PROFILO DEI CANDIDATI AI CONCORSI PUBBLICI</a:t>
            </a:r>
            <a:endParaRPr lang="it-IT" sz="11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endParaRPr lang="it-IT" sz="14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r>
              <a:rPr lang="it-IT" sz="3200" b="1" dirty="0">
                <a:solidFill>
                  <a:schemeClr val="bg1"/>
                </a:solidFill>
                <a:effectLst/>
                <a:latin typeface="Droid Sans"/>
              </a:rPr>
              <a:t>Daniele Ferretti</a:t>
            </a:r>
          </a:p>
          <a:p>
            <a:pPr algn="ctr"/>
            <a:endParaRPr lang="it-IT" sz="1000" b="1" dirty="0">
              <a:solidFill>
                <a:schemeClr val="bg1"/>
              </a:solidFill>
              <a:effectLst/>
              <a:latin typeface="Droid Sans"/>
            </a:endParaRPr>
          </a:p>
          <a:p>
            <a:pPr algn="ctr"/>
            <a:r>
              <a:rPr lang="it-IT" sz="2000" b="1" dirty="0">
                <a:solidFill>
                  <a:schemeClr val="bg1"/>
                </a:solidFill>
                <a:effectLst/>
                <a:latin typeface="Droid Sans"/>
              </a:rPr>
              <a:t>Centro studi e attività internazionali Formez PA</a:t>
            </a:r>
          </a:p>
        </p:txBody>
      </p:sp>
    </p:spTree>
    <p:extLst>
      <p:ext uri="{BB962C8B-B14F-4D97-AF65-F5344CB8AC3E}">
        <p14:creationId xmlns:p14="http://schemas.microsoft.com/office/powerpoint/2010/main" val="369545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DB36A0DA-D0CB-83BF-08C9-B18177FADF2F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FEFFBA-1EDC-3D8D-C0EA-73A7FE40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12" y="6161087"/>
            <a:ext cx="495299" cy="365125"/>
          </a:xfrm>
        </p:spPr>
        <p:txBody>
          <a:bodyPr/>
          <a:lstStyle/>
          <a:p>
            <a:pPr algn="ctr"/>
            <a:fld id="{F6EA33D5-858A-438D-A7E3-9EACA81DA4BA}" type="slidenum">
              <a:rPr lang="it-IT" sz="1500" smtClean="0">
                <a:solidFill>
                  <a:schemeClr val="bg1"/>
                </a:solidFill>
              </a:rPr>
              <a:pPr algn="ctr"/>
              <a:t>2</a:t>
            </a:fld>
            <a:endParaRPr lang="it-IT" sz="150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F383D4-5398-EE61-B0FF-8DD735E0484E}"/>
              </a:ext>
            </a:extLst>
          </p:cNvPr>
          <p:cNvSpPr txBox="1"/>
          <p:nvPr/>
        </p:nvSpPr>
        <p:spPr>
          <a:xfrm>
            <a:off x="513805" y="1020316"/>
            <a:ext cx="10785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8049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CONCORSI PUBBLICI: I NUMERI DI FORMEZ PA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42E670-39BD-417E-3E44-579A509D6E45}"/>
              </a:ext>
            </a:extLst>
          </p:cNvPr>
          <p:cNvSpPr txBox="1"/>
          <p:nvPr/>
        </p:nvSpPr>
        <p:spPr>
          <a:xfrm>
            <a:off x="7074319" y="1830594"/>
            <a:ext cx="34198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</a:rPr>
              <a:t>ATTIVITÀ DI SELEZIONE POST COVID*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85CDAD-1109-50D2-C2C6-B8C52CDBE89B}"/>
              </a:ext>
            </a:extLst>
          </p:cNvPr>
          <p:cNvSpPr txBox="1"/>
          <p:nvPr/>
        </p:nvSpPr>
        <p:spPr>
          <a:xfrm>
            <a:off x="1486791" y="5238486"/>
            <a:ext cx="3253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900" dirty="0">
                <a:solidFill>
                  <a:prstClr val="black"/>
                </a:solidFill>
              </a:rPr>
              <a:t>*Attività complessivamente gestite nel 2021 e nel primo semestre del 2022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**Per i bandi con riapertura dei termini di candidatura è stata considerata l’ultima data di pubblicazione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*** Per l’anno 2022 sono inclusi i bandi pubblicati fino al 30 giugno 2022"	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3AB93899-77E0-A1E8-166E-DBD03634875A}"/>
              </a:ext>
            </a:extLst>
          </p:cNvPr>
          <p:cNvCxnSpPr>
            <a:cxnSpLocks/>
          </p:cNvCxnSpPr>
          <p:nvPr/>
        </p:nvCxnSpPr>
        <p:spPr>
          <a:xfrm>
            <a:off x="5654162" y="1830594"/>
            <a:ext cx="0" cy="39135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F71D41-1C12-9631-CB69-89A218156D80}"/>
              </a:ext>
            </a:extLst>
          </p:cNvPr>
          <p:cNvSpPr txBox="1"/>
          <p:nvPr/>
        </p:nvSpPr>
        <p:spPr>
          <a:xfrm>
            <a:off x="2703550" y="6373309"/>
            <a:ext cx="5902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Tw Cen MT" panose="020B0602020104020603" pitchFamily="34" charset="0"/>
              </a:rPr>
              <a:t>RACCOLTI, STRUTTURATI E ANALIZZATI I DATI DELLE PROCEDURE CONCORSUALI GESTITE DA FORMEZ PA DALL’1/1/2010 AL 30/9/2020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56DE2A0-5D71-91D6-53B3-3A7EAD5B656C}"/>
              </a:ext>
            </a:extLst>
          </p:cNvPr>
          <p:cNvSpPr txBox="1"/>
          <p:nvPr/>
        </p:nvSpPr>
        <p:spPr>
          <a:xfrm>
            <a:off x="1005925" y="1792437"/>
            <a:ext cx="436618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</a:rPr>
              <a:t>POSTI BANDITI PER ANNO DI PUBBLICAZIONE DEI BANDI GESTITI</a:t>
            </a:r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B93F80D8-42C8-11FD-BF08-CB1F0143CDF2}"/>
              </a:ext>
            </a:extLst>
          </p:cNvPr>
          <p:cNvGraphicFramePr>
            <a:graphicFrameLocks noGrp="1"/>
          </p:cNvGraphicFramePr>
          <p:nvPr/>
        </p:nvGraphicFramePr>
        <p:xfrm>
          <a:off x="1532627" y="2737081"/>
          <a:ext cx="3238047" cy="2252095"/>
        </p:xfrm>
        <a:graphic>
          <a:graphicData uri="http://schemas.openxmlformats.org/drawingml/2006/table">
            <a:tbl>
              <a:tblPr/>
              <a:tblGrid>
                <a:gridCol w="1984609">
                  <a:extLst>
                    <a:ext uri="{9D8B030D-6E8A-4147-A177-3AD203B41FA5}">
                      <a16:colId xmlns:a16="http://schemas.microsoft.com/office/drawing/2014/main" val="2419752523"/>
                    </a:ext>
                  </a:extLst>
                </a:gridCol>
                <a:gridCol w="1253438">
                  <a:extLst>
                    <a:ext uri="{9D8B030D-6E8A-4147-A177-3AD203B41FA5}">
                      <a16:colId xmlns:a16="http://schemas.microsoft.com/office/drawing/2014/main" val="1000074213"/>
                    </a:ext>
                  </a:extLst>
                </a:gridCol>
              </a:tblGrid>
              <a:tr h="844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ANNO DI PUBBLICAZIONE DEI BANDI**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POSTI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820799"/>
                  </a:ext>
                </a:extLst>
              </a:tr>
              <a:tr h="2815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2010-2015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1.632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619519"/>
                  </a:ext>
                </a:extLst>
              </a:tr>
              <a:tr h="2815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2016-2019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5.777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575119"/>
                  </a:ext>
                </a:extLst>
              </a:tr>
              <a:tr h="2815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2020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280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1929678"/>
                  </a:ext>
                </a:extLst>
              </a:tr>
              <a:tr h="2815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2021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30.710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3473438"/>
                  </a:ext>
                </a:extLst>
              </a:tr>
              <a:tr h="28151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2022***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9.049</a:t>
                      </a:r>
                    </a:p>
                  </a:txBody>
                  <a:tcPr marL="9525" marR="857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955608"/>
                  </a:ext>
                </a:extLst>
              </a:tr>
            </a:tbl>
          </a:graphicData>
        </a:graphic>
      </p:graphicFrame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C15E1BA-37A0-9B59-CDEE-56A2B8B6A8E0}"/>
              </a:ext>
            </a:extLst>
          </p:cNvPr>
          <p:cNvCxnSpPr/>
          <p:nvPr/>
        </p:nvCxnSpPr>
        <p:spPr>
          <a:xfrm>
            <a:off x="1231641" y="5174736"/>
            <a:ext cx="4030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AA94D15C-078F-0FF0-DB87-87C6A147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553" y="2699890"/>
            <a:ext cx="5815312" cy="22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4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DB36A0DA-D0CB-83BF-08C9-B18177FADF2F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FEFFBA-1EDC-3D8D-C0EA-73A7FE40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12" y="6161087"/>
            <a:ext cx="495299" cy="365125"/>
          </a:xfrm>
        </p:spPr>
        <p:txBody>
          <a:bodyPr/>
          <a:lstStyle/>
          <a:p>
            <a:pPr algn="ctr"/>
            <a:fld id="{F6EA33D5-858A-438D-A7E3-9EACA81DA4BA}" type="slidenum">
              <a:rPr lang="it-IT" sz="1500" smtClean="0">
                <a:solidFill>
                  <a:schemeClr val="bg1"/>
                </a:solidFill>
              </a:rPr>
              <a:pPr algn="ctr"/>
              <a:t>3</a:t>
            </a:fld>
            <a:endParaRPr lang="it-IT" sz="150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6CF77F-7D3D-ED1C-C01E-FA19383CEC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68640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F1AE8C9-E104-7A23-2076-FC52141E950F}"/>
              </a:ext>
            </a:extLst>
          </p:cNvPr>
          <p:cNvSpPr txBox="1"/>
          <p:nvPr/>
        </p:nvSpPr>
        <p:spPr>
          <a:xfrm>
            <a:off x="8647017" y="6391734"/>
            <a:ext cx="2563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Tw Cen MT" panose="020B0602020104020603" pitchFamily="34" charset="0"/>
              </a:rPr>
              <a:t>DATI RIFERITI AI SOLI CONCORSI GESTITI DA FORMEZ PA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1B2CA0C-6497-9056-82EA-A3A78CD1255B}"/>
              </a:ext>
            </a:extLst>
          </p:cNvPr>
          <p:cNvSpPr txBox="1"/>
          <p:nvPr/>
        </p:nvSpPr>
        <p:spPr>
          <a:xfrm>
            <a:off x="1192939" y="1504140"/>
            <a:ext cx="3809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</a:rPr>
              <a:t>CANDIDATI </a:t>
            </a:r>
            <a:r>
              <a:rPr lang="it-IT" sz="16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PER REGIONE DI PROVENIENZA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</a:rPr>
              <a:t> </a:t>
            </a:r>
            <a:endParaRPr lang="it-IT" sz="2400" dirty="0">
              <a:latin typeface="Tw Cen MT Condensed Extra Bold" panose="020B0803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055631-8BF5-A470-D2A0-A2069A59C724}"/>
              </a:ext>
            </a:extLst>
          </p:cNvPr>
          <p:cNvSpPr txBox="1"/>
          <p:nvPr/>
        </p:nvSpPr>
        <p:spPr>
          <a:xfrm>
            <a:off x="5321730" y="1510686"/>
            <a:ext cx="5776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</a:defRPr>
            </a:lvl1pPr>
          </a:lstStyle>
          <a:p>
            <a:r>
              <a:rPr lang="it-IT" sz="1600" b="0" dirty="0">
                <a:latin typeface="Tw Cen MT Condensed Extra Bold" panose="020B0803020202020204" pitchFamily="34" charset="0"/>
              </a:rPr>
              <a:t>DIFFICOLTÀ A COPRIRE I POSTI DISPONIBILI NEL NORD DEL PAESE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DE2267-F7FA-2B03-D054-5113BF98C6B8}"/>
              </a:ext>
            </a:extLst>
          </p:cNvPr>
          <p:cNvSpPr txBox="1"/>
          <p:nvPr/>
        </p:nvSpPr>
        <p:spPr>
          <a:xfrm>
            <a:off x="5303068" y="1992784"/>
            <a:ext cx="5880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400" b="1" u="none" strike="noStrike" baseline="0" dirty="0">
                <a:latin typeface="Tw Cen MT" panose="020B0602020104020603" pitchFamily="34" charset="0"/>
              </a:rPr>
              <a:t>Le evidenze del Concorso Giustizia per l’assunzione a TD di 8.171 “</a:t>
            </a:r>
            <a:r>
              <a:rPr lang="it-IT" sz="1400" b="1" i="0" u="none" strike="noStrike" baseline="0" dirty="0">
                <a:latin typeface="Tw Cen MT" panose="020B0602020104020603" pitchFamily="34" charset="0"/>
              </a:rPr>
              <a:t>Addetti all’Ufficio del processo” 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972B77F9-1FC7-B1D8-712D-A93C39B7653F}"/>
              </a:ext>
            </a:extLst>
          </p:cNvPr>
          <p:cNvCxnSpPr/>
          <p:nvPr/>
        </p:nvCxnSpPr>
        <p:spPr>
          <a:xfrm>
            <a:off x="5197151" y="1420426"/>
            <a:ext cx="0" cy="4943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2FF14A8-CE1A-E9B0-FF37-85286A72C699}"/>
              </a:ext>
            </a:extLst>
          </p:cNvPr>
          <p:cNvSpPr txBox="1"/>
          <p:nvPr/>
        </p:nvSpPr>
        <p:spPr>
          <a:xfrm>
            <a:off x="7377031" y="2513313"/>
            <a:ext cx="20538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AE728C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Tasso di copertura dei posti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F41F4A8-6071-017B-AB84-8BAAD634A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52" y="1976025"/>
            <a:ext cx="3897570" cy="4415122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660E939-56CB-9DEC-5A39-4DB7A0C44F82}"/>
              </a:ext>
            </a:extLst>
          </p:cNvPr>
          <p:cNvSpPr txBox="1"/>
          <p:nvPr/>
        </p:nvSpPr>
        <p:spPr>
          <a:xfrm>
            <a:off x="3512228" y="2426370"/>
            <a:ext cx="1482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11,6% </a:t>
            </a:r>
            <a:endParaRPr lang="it-IT" sz="2800" dirty="0">
              <a:solidFill>
                <a:srgbClr val="990033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7EC5A4-1677-79CB-8802-593A70EFA87D}"/>
              </a:ext>
            </a:extLst>
          </p:cNvPr>
          <p:cNvSpPr txBox="1"/>
          <p:nvPr/>
        </p:nvSpPr>
        <p:spPr>
          <a:xfrm>
            <a:off x="7372919" y="4279280"/>
            <a:ext cx="2081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AE728C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Esempi di alcuni Tribunali</a:t>
            </a: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D943470-6F1D-D1BA-1879-A33DED369BAA}"/>
              </a:ext>
            </a:extLst>
          </p:cNvPr>
          <p:cNvGraphicFramePr>
            <a:graphicFrameLocks noGrp="1"/>
          </p:cNvGraphicFramePr>
          <p:nvPr/>
        </p:nvGraphicFramePr>
        <p:xfrm>
          <a:off x="8721669" y="4733624"/>
          <a:ext cx="2197960" cy="1370314"/>
        </p:xfrm>
        <a:graphic>
          <a:graphicData uri="http://schemas.openxmlformats.org/drawingml/2006/table">
            <a:tbl>
              <a:tblPr/>
              <a:tblGrid>
                <a:gridCol w="1247157">
                  <a:extLst>
                    <a:ext uri="{9D8B030D-6E8A-4147-A177-3AD203B41FA5}">
                      <a16:colId xmlns:a16="http://schemas.microsoft.com/office/drawing/2014/main" val="795037218"/>
                    </a:ext>
                  </a:extLst>
                </a:gridCol>
                <a:gridCol w="950803">
                  <a:extLst>
                    <a:ext uri="{9D8B030D-6E8A-4147-A177-3AD203B41FA5}">
                      <a16:colId xmlns:a16="http://schemas.microsoft.com/office/drawing/2014/main" val="1772888919"/>
                    </a:ext>
                  </a:extLst>
                </a:gridCol>
              </a:tblGrid>
              <a:tr h="5226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 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 Condensed Extra Bold" panose="020B0803020202020204" pitchFamily="34" charset="0"/>
                        </a:rPr>
                        <a:t>% DI CANDIDATI RESIDENTI FUORI REGIONE </a:t>
                      </a:r>
                      <a:endParaRPr lang="it-IT" sz="1200" b="1" i="0" u="none" strike="noStrike" kern="1200" dirty="0">
                        <a:solidFill>
                          <a:srgbClr val="1D1D1B"/>
                        </a:solidFill>
                        <a:effectLst/>
                        <a:latin typeface="Tw Cen MT Condensed" panose="020B06060201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8D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52756"/>
                  </a:ext>
                </a:extLst>
              </a:tr>
              <a:tr h="282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Milano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576913"/>
                  </a:ext>
                </a:extLst>
              </a:tr>
              <a:tr h="282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Trieste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86099"/>
                  </a:ext>
                </a:extLst>
              </a:tr>
              <a:tr h="282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Venezia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960389"/>
                  </a:ext>
                </a:extLst>
              </a:tr>
            </a:tbl>
          </a:graphicData>
        </a:graphic>
      </p:graphicFrame>
      <p:graphicFrame>
        <p:nvGraphicFramePr>
          <p:cNvPr id="15" name="Tabella 14">
            <a:extLst>
              <a:ext uri="{FF2B5EF4-FFF2-40B4-BE49-F238E27FC236}">
                <a16:creationId xmlns:a16="http://schemas.microsoft.com/office/drawing/2014/main" id="{1638DF8C-6632-A1C3-A9D9-E29E310BB616}"/>
              </a:ext>
            </a:extLst>
          </p:cNvPr>
          <p:cNvGraphicFramePr>
            <a:graphicFrameLocks noGrp="1"/>
          </p:cNvGraphicFramePr>
          <p:nvPr/>
        </p:nvGraphicFramePr>
        <p:xfrm>
          <a:off x="5934760" y="4724400"/>
          <a:ext cx="2197962" cy="1370314"/>
        </p:xfrm>
        <a:graphic>
          <a:graphicData uri="http://schemas.openxmlformats.org/drawingml/2006/table">
            <a:tbl>
              <a:tblPr/>
              <a:tblGrid>
                <a:gridCol w="1247158">
                  <a:extLst>
                    <a:ext uri="{9D8B030D-6E8A-4147-A177-3AD203B41FA5}">
                      <a16:colId xmlns:a16="http://schemas.microsoft.com/office/drawing/2014/main" val="795037218"/>
                    </a:ext>
                  </a:extLst>
                </a:gridCol>
                <a:gridCol w="950804">
                  <a:extLst>
                    <a:ext uri="{9D8B030D-6E8A-4147-A177-3AD203B41FA5}">
                      <a16:colId xmlns:a16="http://schemas.microsoft.com/office/drawing/2014/main" val="1772888919"/>
                    </a:ext>
                  </a:extLst>
                </a:gridCol>
              </a:tblGrid>
              <a:tr h="522697">
                <a:tc gridSpan="2">
                  <a:txBody>
                    <a:bodyPr/>
                    <a:lstStyle/>
                    <a:p>
                      <a:pPr algn="ctr" fontAlgn="ctr"/>
                      <a:endParaRPr lang="it-IT" sz="1050" b="0" i="0" u="none" strike="noStrike" dirty="0">
                        <a:solidFill>
                          <a:srgbClr val="000000"/>
                        </a:solidFill>
                        <a:effectLst/>
                        <a:latin typeface="Tw Cen MT Condensed Extra Bold" panose="020B0803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52756"/>
                  </a:ext>
                </a:extLst>
              </a:tr>
              <a:tr h="282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Milano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576913"/>
                  </a:ext>
                </a:extLst>
              </a:tr>
              <a:tr h="282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Trieste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386099"/>
                  </a:ext>
                </a:extLst>
              </a:tr>
              <a:tr h="2825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Venezia </a:t>
                      </a:r>
                    </a:p>
                  </a:txBody>
                  <a:tcPr marL="857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960389"/>
                  </a:ext>
                </a:extLst>
              </a:tr>
            </a:tbl>
          </a:graphicData>
        </a:graphic>
      </p:graphicFrame>
      <p:sp>
        <p:nvSpPr>
          <p:cNvPr id="16" name="Freccia bidirezionale orizzontale 15">
            <a:extLst>
              <a:ext uri="{FF2B5EF4-FFF2-40B4-BE49-F238E27FC236}">
                <a16:creationId xmlns:a16="http://schemas.microsoft.com/office/drawing/2014/main" id="{6B38C409-7E4F-287A-CC94-8A67CA358CA7}"/>
              </a:ext>
            </a:extLst>
          </p:cNvPr>
          <p:cNvSpPr/>
          <p:nvPr/>
        </p:nvSpPr>
        <p:spPr>
          <a:xfrm>
            <a:off x="8209944" y="5106551"/>
            <a:ext cx="421998" cy="183613"/>
          </a:xfrm>
          <a:prstGeom prst="leftRightArrow">
            <a:avLst/>
          </a:prstGeom>
          <a:solidFill>
            <a:srgbClr val="B882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chart">
            <a:extLst>
              <a:ext uri="{FF2B5EF4-FFF2-40B4-BE49-F238E27FC236}">
                <a16:creationId xmlns:a16="http://schemas.microsoft.com/office/drawing/2014/main" id="{EA78FA09-0B22-518D-030F-D8189073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06" y="4776480"/>
            <a:ext cx="1341236" cy="506012"/>
          </a:xfrm>
          <a:prstGeom prst="rect">
            <a:avLst/>
          </a:prstGeom>
        </p:spPr>
      </p:pic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CE51EFEE-3B1B-A4BC-A49B-E02463E11C05}"/>
              </a:ext>
            </a:extLst>
          </p:cNvPr>
          <p:cNvGraphicFramePr>
            <a:graphicFrameLocks noGrp="1"/>
          </p:cNvGraphicFramePr>
          <p:nvPr/>
        </p:nvGraphicFramePr>
        <p:xfrm>
          <a:off x="5934759" y="2949590"/>
          <a:ext cx="5066615" cy="1117270"/>
        </p:xfrm>
        <a:graphic>
          <a:graphicData uri="http://schemas.openxmlformats.org/drawingml/2006/table">
            <a:tbl>
              <a:tblPr/>
              <a:tblGrid>
                <a:gridCol w="1227565">
                  <a:extLst>
                    <a:ext uri="{9D8B030D-6E8A-4147-A177-3AD203B41FA5}">
                      <a16:colId xmlns:a16="http://schemas.microsoft.com/office/drawing/2014/main" val="889948415"/>
                    </a:ext>
                  </a:extLst>
                </a:gridCol>
                <a:gridCol w="1315372">
                  <a:extLst>
                    <a:ext uri="{9D8B030D-6E8A-4147-A177-3AD203B41FA5}">
                      <a16:colId xmlns:a16="http://schemas.microsoft.com/office/drawing/2014/main" val="2998881896"/>
                    </a:ext>
                  </a:extLst>
                </a:gridCol>
                <a:gridCol w="1554529">
                  <a:extLst>
                    <a:ext uri="{9D8B030D-6E8A-4147-A177-3AD203B41FA5}">
                      <a16:colId xmlns:a16="http://schemas.microsoft.com/office/drawing/2014/main" val="2893094534"/>
                    </a:ext>
                  </a:extLst>
                </a:gridCol>
                <a:gridCol w="969149">
                  <a:extLst>
                    <a:ext uri="{9D8B030D-6E8A-4147-A177-3AD203B41FA5}">
                      <a16:colId xmlns:a16="http://schemas.microsoft.com/office/drawing/2014/main" val="185215256"/>
                    </a:ext>
                  </a:extLst>
                </a:gridCol>
              </a:tblGrid>
              <a:tr h="525902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1D1D1B"/>
                          </a:solidFill>
                          <a:effectLst/>
                          <a:latin typeface="Tw Cen MT Condensed" panose="020B0606020104020203" pitchFamily="34" charset="0"/>
                        </a:rPr>
                        <a:t>Nord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1D1D1B"/>
                          </a:solidFill>
                          <a:effectLst/>
                          <a:latin typeface="Tw Cen MT Condensed" panose="020B0606020104020203" pitchFamily="34" charset="0"/>
                        </a:rPr>
                        <a:t>Centro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 dirty="0">
                          <a:solidFill>
                            <a:srgbClr val="1D1D1B"/>
                          </a:solidFill>
                          <a:effectLst/>
                          <a:latin typeface="Tw Cen MT Condensed" panose="020B0606020104020203" pitchFamily="34" charset="0"/>
                        </a:rPr>
                        <a:t>Sud e Isole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F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600" b="1" i="0" u="none" strike="noStrike">
                          <a:solidFill>
                            <a:srgbClr val="1D1D1B"/>
                          </a:solidFill>
                          <a:effectLst/>
                          <a:latin typeface="Tw Cen MT Condensed" panose="020B0606020104020203" pitchFamily="34" charset="0"/>
                        </a:rPr>
                        <a:t>Nel complesso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615049"/>
                  </a:ext>
                </a:extLst>
              </a:tr>
              <a:tr h="591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74,6%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117,5%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153%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400" b="0" i="0" u="none" strike="noStrike" dirty="0">
                          <a:solidFill>
                            <a:srgbClr val="1D1D1B"/>
                          </a:solidFill>
                          <a:effectLst/>
                          <a:latin typeface="Tw Cen MT" panose="020B0602020104020603" pitchFamily="34" charset="0"/>
                        </a:rPr>
                        <a:t>120,4%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92607"/>
                  </a:ext>
                </a:extLst>
              </a:tr>
            </a:tbl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2B2076F-F9A3-F8F9-F491-369E67784C43}"/>
              </a:ext>
            </a:extLst>
          </p:cNvPr>
          <p:cNvSpPr txBox="1"/>
          <p:nvPr/>
        </p:nvSpPr>
        <p:spPr>
          <a:xfrm>
            <a:off x="486762" y="1020316"/>
            <a:ext cx="9518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8049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NORD VS. SUD</a:t>
            </a:r>
          </a:p>
        </p:txBody>
      </p:sp>
    </p:spTree>
    <p:extLst>
      <p:ext uri="{BB962C8B-B14F-4D97-AF65-F5344CB8AC3E}">
        <p14:creationId xmlns:p14="http://schemas.microsoft.com/office/powerpoint/2010/main" val="380395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2D662F-DF12-B614-7964-08CF9ADF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A33D5-858A-438D-A7E3-9EACA81DA4B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A07F6C1-BCB2-3D94-EC16-696DB985A973}"/>
              </a:ext>
            </a:extLst>
          </p:cNvPr>
          <p:cNvSpPr txBox="1"/>
          <p:nvPr/>
        </p:nvSpPr>
        <p:spPr>
          <a:xfrm>
            <a:off x="574063" y="1697881"/>
            <a:ext cx="3854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ELEVATA PARTECIPAZIONE DELLE DONNE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B98BD4A-1FCA-92D5-44F5-F4AECB268DBA}"/>
              </a:ext>
            </a:extLst>
          </p:cNvPr>
          <p:cNvSpPr txBox="1"/>
          <p:nvPr/>
        </p:nvSpPr>
        <p:spPr>
          <a:xfrm>
            <a:off x="447873" y="2103110"/>
            <a:ext cx="36405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Maggiore presenza femminile nelle classi di età centrali (30-50 anni) bilanciata da una minore presenza nelle fasce di età agli estremi, quella più giovane, fino a 30 anni, </a:t>
            </a:r>
            <a:r>
              <a:rPr lang="it-IT" sz="1600" dirty="0">
                <a:solidFill>
                  <a:prstClr val="black"/>
                </a:solidFill>
                <a:latin typeface="Tw Cen MT" panose="020B0602020104020603" pitchFamily="34" charset="0"/>
              </a:rPr>
              <a:t>e quella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degli over 50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FEF7CD-B9BC-EF9D-58F9-BFA851E3B61A}"/>
              </a:ext>
            </a:extLst>
          </p:cNvPr>
          <p:cNvSpPr txBox="1"/>
          <p:nvPr/>
        </p:nvSpPr>
        <p:spPr>
          <a:xfrm>
            <a:off x="4225696" y="1686996"/>
            <a:ext cx="385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INFERIORE AL 30% LA PERCENTUALE DEI CANDIDATI CHE HANNO FINO A 30 ANNI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09075FC-AEF4-9F34-5697-D9FD4B3E6C87}"/>
              </a:ext>
            </a:extLst>
          </p:cNvPr>
          <p:cNvSpPr txBox="1"/>
          <p:nvPr/>
        </p:nvSpPr>
        <p:spPr>
          <a:xfrm>
            <a:off x="4205421" y="2289526"/>
            <a:ext cx="383294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 candidati con più di 40 anni sono il 30% circa, significativa la quota che supera i 50 anni, pari al 6,7% del dato complessivo; l’età media supera di poco i 40 anni.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8426F8-8469-EF0F-1955-5C84FD2F2E5D}"/>
              </a:ext>
            </a:extLst>
          </p:cNvPr>
          <p:cNvSpPr txBox="1"/>
          <p:nvPr/>
        </p:nvSpPr>
        <p:spPr>
          <a:xfrm>
            <a:off x="8217791" y="1670680"/>
            <a:ext cx="348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ELEVATO LIVELLO DI SCOLARIZZAZIONE DEI CANDIDATI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A4BDC1-0483-8F42-BD9B-54C7DA1A4655}"/>
              </a:ext>
            </a:extLst>
          </p:cNvPr>
          <p:cNvSpPr txBox="1"/>
          <p:nvPr/>
        </p:nvSpPr>
        <p:spPr>
          <a:xfrm>
            <a:off x="8217791" y="2258914"/>
            <a:ext cx="34522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Oltre l’80% dei candidati possiede una qualsiasi tipologia di laurea come titolo di studio.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C945AD4-3897-69BC-0C7E-AF70FF1A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65" y="3543293"/>
            <a:ext cx="3640556" cy="13195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FF929A5-F3A4-316E-A1D0-1A2D7F252BAE}"/>
              </a:ext>
            </a:extLst>
          </p:cNvPr>
          <p:cNvSpPr txBox="1"/>
          <p:nvPr/>
        </p:nvSpPr>
        <p:spPr>
          <a:xfrm>
            <a:off x="2463883" y="4855979"/>
            <a:ext cx="984565" cy="523220"/>
          </a:xfrm>
          <a:prstGeom prst="rect">
            <a:avLst/>
          </a:prstGeom>
          <a:solidFill>
            <a:srgbClr val="964B64"/>
          </a:solidFill>
          <a:ln>
            <a:solidFill>
              <a:srgbClr val="964B64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41,7%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EA5A0BC-010D-9A03-3807-B2C49D8DA733}"/>
              </a:ext>
            </a:extLst>
          </p:cNvPr>
          <p:cNvSpPr txBox="1"/>
          <p:nvPr/>
        </p:nvSpPr>
        <p:spPr>
          <a:xfrm>
            <a:off x="748205" y="4855979"/>
            <a:ext cx="984565" cy="523220"/>
          </a:xfrm>
          <a:prstGeom prst="rect">
            <a:avLst/>
          </a:prstGeom>
          <a:solidFill>
            <a:srgbClr val="964B64"/>
          </a:solidFill>
          <a:ln>
            <a:solidFill>
              <a:srgbClr val="964B64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w Cen MT Condensed" panose="020B0606020104020203" pitchFamily="34" charset="0"/>
              </a:rPr>
              <a:t>58,3%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1EE466AE-D91B-BF8B-49EB-96E0BC82E14D}"/>
              </a:ext>
            </a:extLst>
          </p:cNvPr>
          <p:cNvSpPr/>
          <p:nvPr/>
        </p:nvSpPr>
        <p:spPr>
          <a:xfrm>
            <a:off x="392591" y="3543293"/>
            <a:ext cx="3812830" cy="2324553"/>
          </a:xfrm>
          <a:prstGeom prst="rect">
            <a:avLst/>
          </a:prstGeom>
          <a:noFill/>
          <a:ln>
            <a:solidFill>
              <a:srgbClr val="964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804FA27-EDA8-5F34-9A21-02367FBB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438" y="3501663"/>
            <a:ext cx="3621379" cy="255210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C41F89D-CADA-DFAF-61AA-713A4BB42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589" y="3362055"/>
            <a:ext cx="3449245" cy="2687027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98BCA7E-AD2A-53B3-E880-A3E23AC45F40}"/>
              </a:ext>
            </a:extLst>
          </p:cNvPr>
          <p:cNvSpPr txBox="1"/>
          <p:nvPr/>
        </p:nvSpPr>
        <p:spPr>
          <a:xfrm>
            <a:off x="4428891" y="3531660"/>
            <a:ext cx="3505431" cy="261610"/>
          </a:xfrm>
          <a:prstGeom prst="rect">
            <a:avLst/>
          </a:prstGeom>
          <a:solidFill>
            <a:srgbClr val="964B64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CANDIDATI PER CLASSI DI ETA’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21DDF01-2BFE-C8F5-042F-1C48801E1901}"/>
              </a:ext>
            </a:extLst>
          </p:cNvPr>
          <p:cNvSpPr txBox="1"/>
          <p:nvPr/>
        </p:nvSpPr>
        <p:spPr>
          <a:xfrm>
            <a:off x="8175641" y="3375371"/>
            <a:ext cx="3451494" cy="285032"/>
          </a:xfrm>
          <a:prstGeom prst="rect">
            <a:avLst/>
          </a:prstGeom>
          <a:solidFill>
            <a:srgbClr val="964B64"/>
          </a:solidFill>
        </p:spPr>
        <p:txBody>
          <a:bodyPr wrap="square">
            <a:spAutoFit/>
          </a:bodyPr>
          <a:lstStyle/>
          <a:p>
            <a:pPr algn="ctr"/>
            <a:r>
              <a:rPr lang="it-IT" sz="11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CANDIDATI PER TITOLO DI STUDIO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78BFD5-FB10-50EF-F848-21F9D1EF33B9}"/>
              </a:ext>
            </a:extLst>
          </p:cNvPr>
          <p:cNvSpPr txBox="1"/>
          <p:nvPr/>
        </p:nvSpPr>
        <p:spPr>
          <a:xfrm>
            <a:off x="482859" y="1043089"/>
            <a:ext cx="10870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804960"/>
                </a:solidFill>
              </a:rPr>
              <a:t>PROFILO DEI CANDIDATI AI CONCORSI PUBBLICI GESTITI DA FORMEZ PA NEL 2021 E NEL PRIMO SEMESTRE 2022</a:t>
            </a:r>
          </a:p>
        </p:txBody>
      </p:sp>
    </p:spTree>
    <p:extLst>
      <p:ext uri="{BB962C8B-B14F-4D97-AF65-F5344CB8AC3E}">
        <p14:creationId xmlns:p14="http://schemas.microsoft.com/office/powerpoint/2010/main" val="219188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3E8D4C9-D877-DCE9-A711-7E5173E5C4FD}"/>
              </a:ext>
            </a:extLst>
          </p:cNvPr>
          <p:cNvSpPr txBox="1"/>
          <p:nvPr/>
        </p:nvSpPr>
        <p:spPr>
          <a:xfrm>
            <a:off x="723692" y="1871241"/>
            <a:ext cx="2952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ANCHE TRA LE IDONEE, PREVALE IL GENERE FEMMINILE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402A7A-29F4-F75F-CDBA-28306A7CB64A}"/>
              </a:ext>
            </a:extLst>
          </p:cNvPr>
          <p:cNvSpPr txBox="1"/>
          <p:nvPr/>
        </p:nvSpPr>
        <p:spPr>
          <a:xfrm>
            <a:off x="691929" y="2396788"/>
            <a:ext cx="33762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In aggiunta alla maggiore attrattività del comparto pubblico per le donne, 6 candidati risultati idonei su 10 sono donne; l’incidenza delle donne è maggiore tra i candidati del Nord e del Centro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FC4AB4B-4C66-F21B-DA41-CF1205FBB100}"/>
              </a:ext>
            </a:extLst>
          </p:cNvPr>
          <p:cNvCxnSpPr/>
          <p:nvPr/>
        </p:nvCxnSpPr>
        <p:spPr>
          <a:xfrm>
            <a:off x="4180338" y="1915658"/>
            <a:ext cx="0" cy="38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107238A-E6E0-9834-A39D-D9E786458595}"/>
              </a:ext>
            </a:extLst>
          </p:cNvPr>
          <p:cNvSpPr txBox="1"/>
          <p:nvPr/>
        </p:nvSpPr>
        <p:spPr>
          <a:xfrm>
            <a:off x="4456183" y="1915658"/>
            <a:ext cx="3693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prstClr val="black"/>
                </a:solidFill>
                <a:latin typeface="Tw Cen MT Condensed Extra Bold" panose="020B0803020202020204" pitchFamily="34" charset="0"/>
              </a:rPr>
              <a:t>ELEVATA ETÀ MEDIA DEI NUOVI INGRESSI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82E63A-4EB1-20C6-EE02-B0C9552351E3}"/>
              </a:ext>
            </a:extLst>
          </p:cNvPr>
          <p:cNvSpPr txBox="1"/>
          <p:nvPr/>
        </p:nvSpPr>
        <p:spPr>
          <a:xfrm>
            <a:off x="4434303" y="2369860"/>
            <a:ext cx="32896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t-IT" sz="1600" dirty="0">
                <a:solidFill>
                  <a:prstClr val="black"/>
                </a:solidFill>
                <a:latin typeface="Tw Cen MT" panose="020B0602020104020603" pitchFamily="34" charset="0"/>
              </a:rPr>
              <a:t>L’età media di ingresso dei vincitori nelle pubbliche amministrazioni è di </a:t>
            </a: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36 anni. Tale aspetto è molto rilevante se si considera l’obiettivo di abbassare l’età media del personale pubblico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A3488B53-0D63-9AF2-5EBC-BF1F55D91759}"/>
              </a:ext>
            </a:extLst>
          </p:cNvPr>
          <p:cNvGrpSpPr/>
          <p:nvPr/>
        </p:nvGrpSpPr>
        <p:grpSpPr>
          <a:xfrm>
            <a:off x="511534" y="4012429"/>
            <a:ext cx="3670355" cy="1838715"/>
            <a:chOff x="4344678" y="3737478"/>
            <a:chExt cx="3670355" cy="1838715"/>
          </a:xfrm>
        </p:grpSpPr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56F56A7C-65F5-FEAA-3851-C916A3A7B223}"/>
                </a:ext>
              </a:extLst>
            </p:cNvPr>
            <p:cNvSpPr txBox="1"/>
            <p:nvPr/>
          </p:nvSpPr>
          <p:spPr>
            <a:xfrm>
              <a:off x="6480401" y="4823552"/>
              <a:ext cx="984565" cy="523220"/>
            </a:xfrm>
            <a:prstGeom prst="rect">
              <a:avLst/>
            </a:prstGeom>
            <a:solidFill>
              <a:srgbClr val="964B64"/>
            </a:solidFill>
            <a:ln>
              <a:solidFill>
                <a:srgbClr val="964B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Tw Cen MT Condensed" panose="020B0606020104020203" pitchFamily="34" charset="0"/>
                </a:rPr>
                <a:t>58,5%</a:t>
              </a: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5445929B-4663-B785-2B5F-A039E25FADD4}"/>
                </a:ext>
              </a:extLst>
            </p:cNvPr>
            <p:cNvSpPr txBox="1"/>
            <p:nvPr/>
          </p:nvSpPr>
          <p:spPr>
            <a:xfrm>
              <a:off x="4873345" y="4823552"/>
              <a:ext cx="984565" cy="523220"/>
            </a:xfrm>
            <a:prstGeom prst="rect">
              <a:avLst/>
            </a:prstGeom>
            <a:solidFill>
              <a:srgbClr val="964B64"/>
            </a:solidFill>
            <a:ln>
              <a:solidFill>
                <a:srgbClr val="964B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Tw Cen MT Condensed" panose="020B0606020104020203" pitchFamily="34" charset="0"/>
                </a:rPr>
                <a:t>58,3%</a:t>
              </a:r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CF75BCD7-B03A-9D1F-BFC1-E0A18BDCA1A0}"/>
                </a:ext>
              </a:extLst>
            </p:cNvPr>
            <p:cNvSpPr txBox="1"/>
            <p:nvPr/>
          </p:nvSpPr>
          <p:spPr>
            <a:xfrm>
              <a:off x="4562072" y="3737478"/>
              <a:ext cx="3251850" cy="523220"/>
            </a:xfrm>
            <a:prstGeom prst="rect">
              <a:avLst/>
            </a:prstGeom>
            <a:solidFill>
              <a:srgbClr val="964B6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PERCENTUALE DI DONNE</a:t>
              </a:r>
            </a:p>
            <a:p>
              <a:pPr algn="ctr"/>
              <a:r>
                <a:rPr lang="it-IT" sz="1400" dirty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TRA LE CANDIDATURE E LE IDONEITÀ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8DF4976C-F55B-244F-CB6C-F18A9C2F283D}"/>
                </a:ext>
              </a:extLst>
            </p:cNvPr>
            <p:cNvSpPr txBox="1"/>
            <p:nvPr/>
          </p:nvSpPr>
          <p:spPr>
            <a:xfrm>
              <a:off x="5974479" y="4548042"/>
              <a:ext cx="20405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964B64"/>
                  </a:solidFill>
                  <a:latin typeface="Tw Cen MT Condensed" panose="020B0606020104020203" pitchFamily="34" charset="0"/>
                </a:rPr>
                <a:t>IDONEE</a:t>
              </a: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17EA3AA-9AA9-4EB9-4F25-3105EBC4E41D}"/>
                </a:ext>
              </a:extLst>
            </p:cNvPr>
            <p:cNvSpPr txBox="1"/>
            <p:nvPr/>
          </p:nvSpPr>
          <p:spPr>
            <a:xfrm>
              <a:off x="4344678" y="4548042"/>
              <a:ext cx="20405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964B64"/>
                  </a:solidFill>
                  <a:latin typeface="Tw Cen MT Condensed" panose="020B0606020104020203" pitchFamily="34" charset="0"/>
                </a:rPr>
                <a:t>CANDIDATE</a:t>
              </a: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9EBF11C2-DB64-4BE2-8C28-E9B88921C864}"/>
                </a:ext>
              </a:extLst>
            </p:cNvPr>
            <p:cNvSpPr/>
            <p:nvPr/>
          </p:nvSpPr>
          <p:spPr>
            <a:xfrm>
              <a:off x="4553748" y="3737478"/>
              <a:ext cx="3251848" cy="1838715"/>
            </a:xfrm>
            <a:prstGeom prst="rect">
              <a:avLst/>
            </a:prstGeom>
            <a:noFill/>
            <a:ln w="19050">
              <a:solidFill>
                <a:srgbClr val="964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55F3801-13F0-1CC4-E00F-DF552BCE2D81}"/>
              </a:ext>
            </a:extLst>
          </p:cNvPr>
          <p:cNvGrpSpPr/>
          <p:nvPr/>
        </p:nvGrpSpPr>
        <p:grpSpPr>
          <a:xfrm>
            <a:off x="4419723" y="3982724"/>
            <a:ext cx="3376632" cy="1838715"/>
            <a:chOff x="8370644" y="3737478"/>
            <a:chExt cx="3376632" cy="1838715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E4623547-C9C0-577C-6A42-347DA27C5B98}"/>
                </a:ext>
              </a:extLst>
            </p:cNvPr>
            <p:cNvSpPr txBox="1"/>
            <p:nvPr/>
          </p:nvSpPr>
          <p:spPr>
            <a:xfrm>
              <a:off x="10399025" y="4815331"/>
              <a:ext cx="655949" cy="523220"/>
            </a:xfrm>
            <a:prstGeom prst="rect">
              <a:avLst/>
            </a:prstGeom>
            <a:solidFill>
              <a:srgbClr val="964B64"/>
            </a:solidFill>
            <a:ln>
              <a:solidFill>
                <a:srgbClr val="964B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Tw Cen MT Condensed" panose="020B0606020104020203" pitchFamily="34" charset="0"/>
                </a:rPr>
                <a:t> 36 </a:t>
              </a: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5B2CC391-FFB0-F971-8858-03928E08DBAB}"/>
                </a:ext>
              </a:extLst>
            </p:cNvPr>
            <p:cNvSpPr txBox="1"/>
            <p:nvPr/>
          </p:nvSpPr>
          <p:spPr>
            <a:xfrm>
              <a:off x="9091440" y="4817873"/>
              <a:ext cx="655949" cy="523220"/>
            </a:xfrm>
            <a:prstGeom prst="rect">
              <a:avLst/>
            </a:prstGeom>
            <a:solidFill>
              <a:srgbClr val="964B64"/>
            </a:solidFill>
            <a:ln>
              <a:solidFill>
                <a:srgbClr val="964B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Tw Cen MT Condensed" panose="020B0606020104020203" pitchFamily="34" charset="0"/>
                </a:rPr>
                <a:t> 40 </a:t>
              </a: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CCC9BEAB-1428-4B9F-BA43-DE3B4DBB4CCF}"/>
                </a:ext>
              </a:extLst>
            </p:cNvPr>
            <p:cNvSpPr txBox="1"/>
            <p:nvPr/>
          </p:nvSpPr>
          <p:spPr>
            <a:xfrm>
              <a:off x="8478067" y="3737478"/>
              <a:ext cx="3251850" cy="523220"/>
            </a:xfrm>
            <a:prstGeom prst="rect">
              <a:avLst/>
            </a:prstGeom>
            <a:solidFill>
              <a:srgbClr val="964B64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ETÀ MEDIA</a:t>
              </a:r>
            </a:p>
            <a:p>
              <a:pPr algn="ctr"/>
              <a:r>
                <a:rPr lang="it-IT" sz="1400" dirty="0">
                  <a:solidFill>
                    <a:schemeClr val="bg1"/>
                  </a:solidFill>
                  <a:latin typeface="Tw Cen MT Condensed Extra Bold" panose="020B0803020202020204" pitchFamily="34" charset="0"/>
                </a:rPr>
                <a:t>DEI CANDIDATI E DEGLI IDONEI</a:t>
              </a: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2EC34BCC-CDAF-4088-BB9E-BE951BD865AD}"/>
                </a:ext>
              </a:extLst>
            </p:cNvPr>
            <p:cNvSpPr txBox="1"/>
            <p:nvPr/>
          </p:nvSpPr>
          <p:spPr>
            <a:xfrm>
              <a:off x="9706722" y="4548042"/>
              <a:ext cx="20405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964B64"/>
                  </a:solidFill>
                  <a:latin typeface="Tw Cen MT Condensed" panose="020B0606020104020203" pitchFamily="34" charset="0"/>
                </a:rPr>
                <a:t>IDONEI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A2DA6C8F-96B3-27D7-8FD0-1B3163386474}"/>
                </a:ext>
              </a:extLst>
            </p:cNvPr>
            <p:cNvSpPr txBox="1"/>
            <p:nvPr/>
          </p:nvSpPr>
          <p:spPr>
            <a:xfrm>
              <a:off x="8370644" y="4548042"/>
              <a:ext cx="20405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964B64"/>
                  </a:solidFill>
                  <a:latin typeface="Tw Cen MT Condensed" panose="020B0606020104020203" pitchFamily="34" charset="0"/>
                </a:rPr>
                <a:t>CANDIDATI</a:t>
              </a: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A155E05-2AF7-2C5D-B76D-D0AB70831FA1}"/>
                </a:ext>
              </a:extLst>
            </p:cNvPr>
            <p:cNvSpPr/>
            <p:nvPr/>
          </p:nvSpPr>
          <p:spPr>
            <a:xfrm>
              <a:off x="8478067" y="3737478"/>
              <a:ext cx="3251848" cy="1838715"/>
            </a:xfrm>
            <a:prstGeom prst="rect">
              <a:avLst/>
            </a:prstGeom>
            <a:noFill/>
            <a:ln w="19050">
              <a:solidFill>
                <a:srgbClr val="964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D4E433B-ADE6-51C0-4D29-D563EEAF7D24}"/>
              </a:ext>
            </a:extLst>
          </p:cNvPr>
          <p:cNvSpPr txBox="1"/>
          <p:nvPr/>
        </p:nvSpPr>
        <p:spPr>
          <a:xfrm>
            <a:off x="482859" y="1043089"/>
            <a:ext cx="10870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804960"/>
                </a:solidFill>
              </a:rPr>
              <a:t>PROFILO DEI CANDIDATI AI CONCORSI PUBBLICI GESTITI DA FORMEZ PA NEL 2021 E NEL PRIMO SEMESTRE 2022</a:t>
            </a: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70DBFAFA-AC26-0E6A-9B2B-26735E41D7D1}"/>
              </a:ext>
            </a:extLst>
          </p:cNvPr>
          <p:cNvCxnSpPr/>
          <p:nvPr/>
        </p:nvCxnSpPr>
        <p:spPr>
          <a:xfrm>
            <a:off x="8026569" y="1984926"/>
            <a:ext cx="0" cy="38365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>
            <a:extLst>
              <a:ext uri="{FF2B5EF4-FFF2-40B4-BE49-F238E27FC236}">
                <a16:creationId xmlns:a16="http://schemas.microsoft.com/office/drawing/2014/main" id="{F308CA13-A31D-23CD-CD4C-3D7EA3BC2D7B}"/>
              </a:ext>
            </a:extLst>
          </p:cNvPr>
          <p:cNvGrpSpPr/>
          <p:nvPr/>
        </p:nvGrpSpPr>
        <p:grpSpPr>
          <a:xfrm>
            <a:off x="8274143" y="3966448"/>
            <a:ext cx="3617196" cy="1838715"/>
            <a:chOff x="453008" y="3711223"/>
            <a:chExt cx="3617196" cy="1838715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42350B7-7DBB-72BE-189D-DCDE9435904B}"/>
                </a:ext>
              </a:extLst>
            </p:cNvPr>
            <p:cNvSpPr/>
            <p:nvPr/>
          </p:nvSpPr>
          <p:spPr>
            <a:xfrm>
              <a:off x="453008" y="3711223"/>
              <a:ext cx="3251848" cy="1838715"/>
            </a:xfrm>
            <a:prstGeom prst="rect">
              <a:avLst/>
            </a:prstGeom>
            <a:noFill/>
            <a:ln w="19050">
              <a:solidFill>
                <a:srgbClr val="964B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68B403CE-96EA-69B9-6DFA-E6E82BE18E5C}"/>
                </a:ext>
              </a:extLst>
            </p:cNvPr>
            <p:cNvSpPr txBox="1"/>
            <p:nvPr/>
          </p:nvSpPr>
          <p:spPr>
            <a:xfrm>
              <a:off x="2718372" y="4660354"/>
              <a:ext cx="745717" cy="523220"/>
            </a:xfrm>
            <a:prstGeom prst="rect">
              <a:avLst/>
            </a:prstGeom>
            <a:solidFill>
              <a:srgbClr val="964B64"/>
            </a:solidFill>
            <a:ln>
              <a:solidFill>
                <a:srgbClr val="964B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Tw Cen MT Condensed" panose="020B0606020104020203" pitchFamily="34" charset="0"/>
                </a:rPr>
                <a:t>85%</a:t>
              </a:r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EC85331D-1D6F-E92C-274A-4296031D3413}"/>
                </a:ext>
              </a:extLst>
            </p:cNvPr>
            <p:cNvSpPr txBox="1"/>
            <p:nvPr/>
          </p:nvSpPr>
          <p:spPr>
            <a:xfrm>
              <a:off x="1693878" y="4660354"/>
              <a:ext cx="745717" cy="523220"/>
            </a:xfrm>
            <a:prstGeom prst="rect">
              <a:avLst/>
            </a:prstGeom>
            <a:solidFill>
              <a:srgbClr val="964B64"/>
            </a:solidFill>
            <a:ln>
              <a:solidFill>
                <a:srgbClr val="964B6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800" b="1" dirty="0">
                  <a:solidFill>
                    <a:schemeClr val="bg1"/>
                  </a:solidFill>
                  <a:latin typeface="Tw Cen MT Condensed" panose="020B0606020104020203" pitchFamily="34" charset="0"/>
                </a:rPr>
                <a:t>61%</a:t>
              </a:r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EEAE91F6-3552-08B2-F6FB-CE720653C58C}"/>
                </a:ext>
              </a:extLst>
            </p:cNvPr>
            <p:cNvSpPr txBox="1"/>
            <p:nvPr/>
          </p:nvSpPr>
          <p:spPr>
            <a:xfrm>
              <a:off x="2029650" y="4360786"/>
              <a:ext cx="20405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964B64"/>
                  </a:solidFill>
                  <a:latin typeface="Tw Cen MT Condensed" panose="020B0606020104020203" pitchFamily="34" charset="0"/>
                </a:rPr>
                <a:t>IDONEI</a:t>
              </a: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DDD509F-E2EB-8E9F-DA63-4435BACA93B5}"/>
                </a:ext>
              </a:extLst>
            </p:cNvPr>
            <p:cNvSpPr txBox="1"/>
            <p:nvPr/>
          </p:nvSpPr>
          <p:spPr>
            <a:xfrm>
              <a:off x="1061555" y="4359707"/>
              <a:ext cx="20405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dirty="0">
                  <a:solidFill>
                    <a:srgbClr val="964B64"/>
                  </a:solidFill>
                  <a:latin typeface="Tw Cen MT Condensed" panose="020B0606020104020203" pitchFamily="34" charset="0"/>
                </a:rPr>
                <a:t>CANDIDATI</a:t>
              </a:r>
            </a:p>
          </p:txBody>
        </p:sp>
        <p:pic>
          <p:nvPicPr>
            <p:cNvPr id="37" name="Elemento grafico 36" descr="Libri con riempimento a tinta unita">
              <a:extLst>
                <a:ext uri="{FF2B5EF4-FFF2-40B4-BE49-F238E27FC236}">
                  <a16:creationId xmlns:a16="http://schemas.microsoft.com/office/drawing/2014/main" id="{3B6928DA-D4A3-5D27-0C60-7053ED68C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86204" y="4637682"/>
              <a:ext cx="608547" cy="608547"/>
            </a:xfrm>
            <a:prstGeom prst="rect">
              <a:avLst/>
            </a:prstGeom>
          </p:spPr>
        </p:pic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93EF54D-DB4D-E798-F0A1-5FEC501A0D50}"/>
              </a:ext>
            </a:extLst>
          </p:cNvPr>
          <p:cNvSpPr txBox="1"/>
          <p:nvPr/>
        </p:nvSpPr>
        <p:spPr>
          <a:xfrm>
            <a:off x="8274141" y="3965480"/>
            <a:ext cx="3251850" cy="523220"/>
          </a:xfrm>
          <a:prstGeom prst="rect">
            <a:avLst/>
          </a:prstGeom>
          <a:solidFill>
            <a:srgbClr val="964B64"/>
          </a:solidFill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POSSESSO DI UNA LAUREA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Tw Cen MT Condensed Extra Bold" panose="020B0803020202020204" pitchFamily="34" charset="0"/>
              </a:rPr>
              <a:t>MAGISTRALE O SPECIALISTICA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183883BA-3819-2573-AECB-8B2CB6A14F9E}"/>
              </a:ext>
            </a:extLst>
          </p:cNvPr>
          <p:cNvSpPr txBox="1"/>
          <p:nvPr/>
        </p:nvSpPr>
        <p:spPr>
          <a:xfrm>
            <a:off x="8127900" y="1872057"/>
            <a:ext cx="3560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 Extra Bold" panose="020B0803020202020204" pitchFamily="34" charset="0"/>
                <a:ea typeface="+mn-ea"/>
                <a:cs typeface="+mn-cs"/>
              </a:rPr>
              <a:t>ELEVATO LIVELLO DI ISTRUZIONE DEI VINCITORI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7FFE7E0-C9BA-3279-E6CE-9E88F390C76A}"/>
              </a:ext>
            </a:extLst>
          </p:cNvPr>
          <p:cNvSpPr txBox="1"/>
          <p:nvPr/>
        </p:nvSpPr>
        <p:spPr>
          <a:xfrm>
            <a:off x="8139858" y="2456016"/>
            <a:ext cx="35402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sz="1600" dirty="0">
                <a:solidFill>
                  <a:prstClr val="black"/>
                </a:solidFill>
                <a:latin typeface="Tw Cen MT" panose="020B0602020104020603" pitchFamily="34" charset="0"/>
              </a:rPr>
              <a:t>A fronte di un 61% dei candidati che dichiara il possesso di una laurea magistrale o specialistica, la possiede ben l’85% dei vincitori.</a:t>
            </a: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1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>
            <a:extLst>
              <a:ext uri="{FF2B5EF4-FFF2-40B4-BE49-F238E27FC236}">
                <a16:creationId xmlns:a16="http://schemas.microsoft.com/office/drawing/2014/main" id="{DB36A0DA-D0CB-83BF-08C9-B18177FADF2F}"/>
              </a:ext>
            </a:extLst>
          </p:cNvPr>
          <p:cNvSpPr/>
          <p:nvPr/>
        </p:nvSpPr>
        <p:spPr>
          <a:xfrm>
            <a:off x="11415712" y="6096000"/>
            <a:ext cx="495300" cy="495300"/>
          </a:xfrm>
          <a:prstGeom prst="ellipse">
            <a:avLst/>
          </a:prstGeom>
          <a:solidFill>
            <a:srgbClr val="8049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FEFFBA-1EDC-3D8D-C0EA-73A7FE40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5712" y="6161087"/>
            <a:ext cx="495299" cy="365125"/>
          </a:xfrm>
        </p:spPr>
        <p:txBody>
          <a:bodyPr/>
          <a:lstStyle/>
          <a:p>
            <a:pPr algn="ctr"/>
            <a:fld id="{F6EA33D5-858A-438D-A7E3-9EACA81DA4BA}" type="slidenum">
              <a:rPr lang="it-IT" sz="1500" smtClean="0">
                <a:solidFill>
                  <a:schemeClr val="bg1"/>
                </a:solidFill>
              </a:rPr>
              <a:pPr algn="ctr"/>
              <a:t>6</a:t>
            </a:fld>
            <a:endParaRPr lang="it-IT" sz="1500">
              <a:solidFill>
                <a:schemeClr val="bg1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D841F2A-16AB-1F00-8183-B3CAB95CE3A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686409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58CAA7-C1A6-4B31-A2AA-20B61326F4E5}"/>
              </a:ext>
            </a:extLst>
          </p:cNvPr>
          <p:cNvSpPr txBox="1"/>
          <p:nvPr/>
        </p:nvSpPr>
        <p:spPr>
          <a:xfrm>
            <a:off x="513805" y="1020316"/>
            <a:ext cx="10696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80496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L’ATTRATTIVITÀ DEL SISTEMA PUBBLICO RISPETTO A PROFILI ALTAMENTE SPECIALISTICI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7BC809-5003-0CC2-2153-8ABA4E7FBF10}"/>
              </a:ext>
            </a:extLst>
          </p:cNvPr>
          <p:cNvSpPr txBox="1"/>
          <p:nvPr/>
        </p:nvSpPr>
        <p:spPr>
          <a:xfrm>
            <a:off x="8647017" y="6391734"/>
            <a:ext cx="25635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>
                <a:latin typeface="Tw Cen MT" panose="020B0602020104020603" pitchFamily="34" charset="0"/>
              </a:rPr>
              <a:t>DATI RIFERITI AI SOLI CONCORSI GESTITI DA FORMEZ PA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7C24B02-F1EC-AF20-BD71-45FC3F741F68}"/>
              </a:ext>
            </a:extLst>
          </p:cNvPr>
          <p:cNvCxnSpPr/>
          <p:nvPr/>
        </p:nvCxnSpPr>
        <p:spPr>
          <a:xfrm>
            <a:off x="6096000" y="1642188"/>
            <a:ext cx="0" cy="4674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4767B4-6E7A-3A9C-33D9-3F488803A99B}"/>
              </a:ext>
            </a:extLst>
          </p:cNvPr>
          <p:cNvSpPr txBox="1"/>
          <p:nvPr/>
        </p:nvSpPr>
        <p:spPr>
          <a:xfrm>
            <a:off x="986365" y="1694295"/>
            <a:ext cx="4186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w Cen MT Condensed Extra Bold" panose="020B0803020202020204" pitchFamily="34" charset="0"/>
              </a:rPr>
              <a:t>DIFFERENZIALE COPERTURA DEI POSTI </a:t>
            </a:r>
          </a:p>
          <a:p>
            <a:pPr algn="ctr"/>
            <a:r>
              <a:rPr lang="it-IT" sz="1400" dirty="0">
                <a:latin typeface="Tw Cen MT Condensed Extra Bold" panose="020B0803020202020204" pitchFamily="34" charset="0"/>
              </a:rPr>
              <a:t>PER PROFILI TECNICI, DI </a:t>
            </a:r>
            <a:r>
              <a:rPr lang="it-IT" sz="1400" dirty="0">
                <a:solidFill>
                  <a:srgbClr val="990033"/>
                </a:solidFill>
                <a:latin typeface="Tw Cen MT Condensed Extra Bold" panose="020B0803020202020204" pitchFamily="34" charset="0"/>
              </a:rPr>
              <a:t>INGEGNERE</a:t>
            </a:r>
            <a:r>
              <a:rPr lang="it-IT" sz="1400" dirty="0">
                <a:latin typeface="Tw Cen MT Condensed Extra Bold" panose="020B0803020202020204" pitchFamily="34" charset="0"/>
              </a:rPr>
              <a:t> E </a:t>
            </a:r>
            <a:r>
              <a:rPr lang="it-IT" sz="1400" dirty="0">
                <a:solidFill>
                  <a:srgbClr val="990033"/>
                </a:solidFill>
                <a:latin typeface="Tw Cen MT Condensed Extra Bold" panose="020B0803020202020204" pitchFamily="34" charset="0"/>
              </a:rPr>
              <a:t>ARCHITETTO</a:t>
            </a:r>
            <a:endParaRPr lang="it-IT" dirty="0">
              <a:solidFill>
                <a:srgbClr val="990033"/>
              </a:solidFill>
              <a:latin typeface="Tw Cen MT Condensed Extra Bold" panose="020B0803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2040B0-3C23-FE05-5924-101BEC8AEFF5}"/>
              </a:ext>
            </a:extLst>
          </p:cNvPr>
          <p:cNvSpPr txBox="1"/>
          <p:nvPr/>
        </p:nvSpPr>
        <p:spPr>
          <a:xfrm>
            <a:off x="6847841" y="1705706"/>
            <a:ext cx="4186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dirty="0">
                <a:latin typeface="Tw Cen MT Condensed Extra Bold" panose="020B0803020202020204" pitchFamily="34" charset="0"/>
              </a:rPr>
              <a:t>DIFFERENZIALE COPERTURA DEI POSTI </a:t>
            </a:r>
          </a:p>
          <a:p>
            <a:pPr algn="ctr"/>
            <a:r>
              <a:rPr lang="it-IT" sz="1400" dirty="0">
                <a:latin typeface="Tw Cen MT Condensed Extra Bold" panose="020B0803020202020204" pitchFamily="34" charset="0"/>
              </a:rPr>
              <a:t>PER PROFILI </a:t>
            </a:r>
            <a:r>
              <a:rPr lang="it-IT" sz="1400" dirty="0">
                <a:solidFill>
                  <a:srgbClr val="990033"/>
                </a:solidFill>
                <a:latin typeface="Tw Cen MT Condensed Extra Bold" panose="020B0803020202020204" pitchFamily="34" charset="0"/>
              </a:rPr>
              <a:t>INFORMATICO</a:t>
            </a:r>
            <a:r>
              <a:rPr lang="it-IT" sz="1400" dirty="0">
                <a:latin typeface="Tw Cen MT Condensed Extra Bold" panose="020B0803020202020204" pitchFamily="34" charset="0"/>
              </a:rPr>
              <a:t> E </a:t>
            </a:r>
            <a:r>
              <a:rPr lang="it-IT" sz="1400" dirty="0">
                <a:solidFill>
                  <a:srgbClr val="990033"/>
                </a:solidFill>
                <a:latin typeface="Tw Cen MT Condensed Extra Bold" panose="020B0803020202020204" pitchFamily="34" charset="0"/>
              </a:rPr>
              <a:t>STATISTICO</a:t>
            </a:r>
            <a:endParaRPr lang="it-IT" dirty="0">
              <a:solidFill>
                <a:srgbClr val="990033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E5BD6CC-77EC-3A4D-3BF4-2B8525643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631" y="2607914"/>
            <a:ext cx="5375199" cy="283490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0A224C7-86E7-F4F9-1AAE-6CEE4D59A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61" y="2607914"/>
            <a:ext cx="5397689" cy="23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0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</TotalTime>
  <Words>609</Words>
  <Application>Microsoft Office PowerPoint</Application>
  <PresentationFormat>Widescreen</PresentationFormat>
  <Paragraphs>107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Droid Sans</vt:lpstr>
      <vt:lpstr>Tw Cen MT</vt:lpstr>
      <vt:lpstr>Tw Cen MT Condensed</vt:lpstr>
      <vt:lpstr>Tw Cen MT Condensed Extra Bold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Vincenzo Corona</dc:creator>
  <cp:lastModifiedBy>Daniele Ferretti</cp:lastModifiedBy>
  <cp:revision>55</cp:revision>
  <cp:lastPrinted>2023-01-31T15:39:53Z</cp:lastPrinted>
  <dcterms:created xsi:type="dcterms:W3CDTF">2022-12-28T12:45:53Z</dcterms:created>
  <dcterms:modified xsi:type="dcterms:W3CDTF">2023-03-13T13:11:17Z</dcterms:modified>
</cp:coreProperties>
</file>