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60"/>
  </p:notesMasterIdLst>
  <p:sldIdLst>
    <p:sldId id="1506" r:id="rId2"/>
    <p:sldId id="1041" r:id="rId3"/>
    <p:sldId id="1761" r:id="rId4"/>
    <p:sldId id="1762" r:id="rId5"/>
    <p:sldId id="1733" r:id="rId6"/>
    <p:sldId id="1734" r:id="rId7"/>
    <p:sldId id="1770" r:id="rId8"/>
    <p:sldId id="1771" r:id="rId9"/>
    <p:sldId id="1772" r:id="rId10"/>
    <p:sldId id="1773" r:id="rId11"/>
    <p:sldId id="1721" r:id="rId12"/>
    <p:sldId id="1736" r:id="rId13"/>
    <p:sldId id="1746" r:id="rId14"/>
    <p:sldId id="1037" r:id="rId15"/>
    <p:sldId id="1317" r:id="rId16"/>
    <p:sldId id="1743" r:id="rId17"/>
    <p:sldId id="1739" r:id="rId18"/>
    <p:sldId id="1740" r:id="rId19"/>
    <p:sldId id="1738" r:id="rId20"/>
    <p:sldId id="1741" r:id="rId21"/>
    <p:sldId id="1638" r:id="rId22"/>
    <p:sldId id="1737" r:id="rId23"/>
    <p:sldId id="1744" r:id="rId24"/>
    <p:sldId id="1745" r:id="rId25"/>
    <p:sldId id="1742" r:id="rId26"/>
    <p:sldId id="1637" r:id="rId27"/>
    <p:sldId id="1036" r:id="rId28"/>
    <p:sldId id="1661" r:id="rId29"/>
    <p:sldId id="1763" r:id="rId30"/>
    <p:sldId id="1764" r:id="rId31"/>
    <p:sldId id="1714" r:id="rId32"/>
    <p:sldId id="1039" r:id="rId33"/>
    <p:sldId id="1038" r:id="rId34"/>
    <p:sldId id="1751" r:id="rId35"/>
    <p:sldId id="1749" r:id="rId36"/>
    <p:sldId id="1750" r:id="rId37"/>
    <p:sldId id="1669" r:id="rId38"/>
    <p:sldId id="1719" r:id="rId39"/>
    <p:sldId id="1752" r:id="rId40"/>
    <p:sldId id="1724" r:id="rId41"/>
    <p:sldId id="1725" r:id="rId42"/>
    <p:sldId id="1765" r:id="rId43"/>
    <p:sldId id="1766" r:id="rId44"/>
    <p:sldId id="1767" r:id="rId45"/>
    <p:sldId id="1768" r:id="rId46"/>
    <p:sldId id="1769" r:id="rId47"/>
    <p:sldId id="1732" r:id="rId48"/>
    <p:sldId id="1753" r:id="rId49"/>
    <p:sldId id="1754" r:id="rId50"/>
    <p:sldId id="1755" r:id="rId51"/>
    <p:sldId id="1756" r:id="rId52"/>
    <p:sldId id="1757" r:id="rId53"/>
    <p:sldId id="1758" r:id="rId54"/>
    <p:sldId id="1712" r:id="rId55"/>
    <p:sldId id="1713" r:id="rId56"/>
    <p:sldId id="1774" r:id="rId57"/>
    <p:sldId id="1775" r:id="rId58"/>
    <p:sldId id="1505" r:id="rId59"/>
  </p:sldIdLst>
  <p:sldSz cx="9144000" cy="6858000" type="screen4x3"/>
  <p:notesSz cx="6858000"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33CC"/>
    <a:srgbClr val="0066FF"/>
    <a:srgbClr val="FF3300"/>
    <a:srgbClr val="3333CC"/>
    <a:srgbClr val="333399"/>
    <a:srgbClr val="FFFF66"/>
    <a:srgbClr val="FFCC66"/>
    <a:srgbClr val="CC0000"/>
    <a:srgbClr val="D6D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autoAdjust="0"/>
    <p:restoredTop sz="99824" autoAdjust="0"/>
  </p:normalViewPr>
  <p:slideViewPr>
    <p:cSldViewPr>
      <p:cViewPr varScale="1">
        <p:scale>
          <a:sx n="63" d="100"/>
          <a:sy n="63" d="100"/>
        </p:scale>
        <p:origin x="11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9219"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7782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9222" name="Rectangle 6"/>
          <p:cNvSpPr>
            <a:spLocks noGrp="1" noChangeArrowheads="1"/>
          </p:cNvSpPr>
          <p:nvPr>
            <p:ph type="ftr" sz="quarter" idx="4"/>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9223" name="Rectangle 7"/>
          <p:cNvSpPr>
            <a:spLocks noGrp="1" noChangeArrowheads="1"/>
          </p:cNvSpPr>
          <p:nvPr>
            <p:ph type="sldNum" sz="quarter" idx="5"/>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34DDAFD-6C8E-435C-94C7-A1BC3E5B0090}" type="slidenum">
              <a:rPr lang="it-IT"/>
              <a:pPr>
                <a:defRPr/>
              </a:pPr>
              <a:t>‹N›</a:t>
            </a:fld>
            <a:endParaRPr lang="it-IT"/>
          </a:p>
        </p:txBody>
      </p:sp>
    </p:spTree>
    <p:extLst>
      <p:ext uri="{BB962C8B-B14F-4D97-AF65-F5344CB8AC3E}">
        <p14:creationId xmlns:p14="http://schemas.microsoft.com/office/powerpoint/2010/main" val="127918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11"/>
          <p:cNvSpPr>
            <a:spLocks noGrp="1" noChangeArrowheads="1"/>
          </p:cNvSpPr>
          <p:nvPr>
            <p:ph type="sldNum" sz="quarter"/>
          </p:nvPr>
        </p:nvSpPr>
        <p:spPr>
          <a:noFill/>
        </p:spPr>
        <p:txBody>
          <a:bodyPr/>
          <a:lstStyle/>
          <a:p>
            <a:fld id="{9991BBF1-0899-47B5-A0A3-F0DC06538B24}" type="slidenum">
              <a:rPr lang="it-IT" smtClean="0">
                <a:cs typeface="Arial" pitchFamily="34" charset="0"/>
              </a:rPr>
              <a:pPr/>
              <a:t>1</a:t>
            </a:fld>
            <a:endParaRPr lang="it-IT">
              <a:cs typeface="Arial" pitchFamily="34" charset="0"/>
            </a:endParaRPr>
          </a:p>
        </p:txBody>
      </p:sp>
      <p:sp>
        <p:nvSpPr>
          <p:cNvPr id="189443" name="Text Box 1"/>
          <p:cNvSpPr txBox="1">
            <a:spLocks noChangeArrowheads="1"/>
          </p:cNvSpPr>
          <p:nvPr/>
        </p:nvSpPr>
        <p:spPr bwMode="auto">
          <a:xfrm>
            <a:off x="3806143" y="9360537"/>
            <a:ext cx="2907426" cy="488321"/>
          </a:xfrm>
          <a:prstGeom prst="rect">
            <a:avLst/>
          </a:prstGeom>
          <a:noFill/>
          <a:ln w="9525">
            <a:noFill/>
            <a:round/>
            <a:headEnd/>
            <a:tailEnd/>
          </a:ln>
        </p:spPr>
        <p:txBody>
          <a:bodyPr lIns="89676" tIns="46632" rIns="89676" bIns="46632" anchor="b"/>
          <a:lstStyle/>
          <a:p>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fld id="{206420CC-B58B-40E4-ACA4-4BD767055B24}" type="slidenum">
              <a:rPr lang="it-IT">
                <a:solidFill>
                  <a:srgbClr val="000000"/>
                </a:solidFill>
                <a:latin typeface="Calibri" pitchFamily="34" charset="0"/>
                <a:cs typeface="Arial" pitchFamily="34" charset="0"/>
              </a:rPr>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t>1</a:t>
            </a:fld>
            <a:endParaRPr lang="it-IT" dirty="0">
              <a:solidFill>
                <a:srgbClr val="000000"/>
              </a:solidFill>
              <a:latin typeface="Calibri" pitchFamily="34" charset="0"/>
              <a:cs typeface="Arial" pitchFamily="34" charset="0"/>
            </a:endParaRPr>
          </a:p>
        </p:txBody>
      </p:sp>
      <p:sp>
        <p:nvSpPr>
          <p:cNvPr id="189444" name="Text Box 2"/>
          <p:cNvSpPr txBox="1">
            <a:spLocks noChangeArrowheads="1"/>
          </p:cNvSpPr>
          <p:nvPr/>
        </p:nvSpPr>
        <p:spPr bwMode="auto">
          <a:xfrm>
            <a:off x="1119454" y="738824"/>
            <a:ext cx="4480969" cy="3695700"/>
          </a:xfrm>
          <a:prstGeom prst="rect">
            <a:avLst/>
          </a:prstGeom>
          <a:solidFill>
            <a:srgbClr val="FFFFFF"/>
          </a:solidFill>
          <a:ln w="9360">
            <a:solidFill>
              <a:srgbClr val="000000"/>
            </a:solidFill>
            <a:miter lim="800000"/>
            <a:headEnd/>
            <a:tailEnd/>
          </a:ln>
        </p:spPr>
        <p:txBody>
          <a:bodyPr wrap="none" lIns="91111" tIns="45555" rIns="91111" bIns="45555" anchor="ctr"/>
          <a:lstStyle/>
          <a:p>
            <a:endParaRPr lang="it-IT"/>
          </a:p>
        </p:txBody>
      </p:sp>
      <p:sp>
        <p:nvSpPr>
          <p:cNvPr id="189445" name="Rectangle 3"/>
          <p:cNvSpPr>
            <a:spLocks noGrp="1" noChangeArrowheads="1"/>
          </p:cNvSpPr>
          <p:nvPr>
            <p:ph type="body"/>
          </p:nvPr>
        </p:nvSpPr>
        <p:spPr>
          <a:xfrm>
            <a:off x="671672" y="4681855"/>
            <a:ext cx="5373378" cy="4531236"/>
          </a:xfrm>
          <a:noFill/>
          <a:ln/>
        </p:spPr>
        <p:txBody>
          <a:bodyPr wrap="none" anchor="ctr"/>
          <a:lstStyle/>
          <a:p>
            <a:endParaRPr lang="it-IT"/>
          </a:p>
        </p:txBody>
      </p:sp>
      <p:sp>
        <p:nvSpPr>
          <p:cNvPr id="189446" name="Text Box 4"/>
          <p:cNvSpPr txBox="1">
            <a:spLocks noChangeArrowheads="1"/>
          </p:cNvSpPr>
          <p:nvPr/>
        </p:nvSpPr>
        <p:spPr bwMode="auto">
          <a:xfrm>
            <a:off x="3806143" y="9360538"/>
            <a:ext cx="2912157" cy="493078"/>
          </a:xfrm>
          <a:prstGeom prst="rect">
            <a:avLst/>
          </a:prstGeom>
          <a:noFill/>
          <a:ln w="9525">
            <a:noFill/>
            <a:round/>
            <a:headEnd/>
            <a:tailEnd/>
          </a:ln>
        </p:spPr>
        <p:txBody>
          <a:bodyPr lIns="89676" tIns="46632" rIns="89676" bIns="46632" anchor="b"/>
          <a:lstStyle/>
          <a:p>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fld id="{3A76991C-71AF-45F0-AE32-306A6ABEDAF3}" type="slidenum">
              <a:rPr lang="en-US">
                <a:solidFill>
                  <a:srgbClr val="000000"/>
                </a:solidFill>
                <a:latin typeface="Calibri" pitchFamily="34" charset="0"/>
              </a:rPr>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t>1</a:t>
            </a:fld>
            <a:endParaRPr lang="en-US" dirty="0">
              <a:solidFill>
                <a:srgbClr val="000000"/>
              </a:solidFill>
              <a:latin typeface="Calibri" pitchFamily="34" charset="0"/>
            </a:endParaRPr>
          </a:p>
        </p:txBody>
      </p:sp>
    </p:spTree>
    <p:extLst>
      <p:ext uri="{BB962C8B-B14F-4D97-AF65-F5344CB8AC3E}">
        <p14:creationId xmlns:p14="http://schemas.microsoft.com/office/powerpoint/2010/main" val="172158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egnaposto immagine diapositiva 1"/>
          <p:cNvSpPr>
            <a:spLocks noGrp="1" noRot="1" noChangeAspect="1" noTextEdit="1"/>
          </p:cNvSpPr>
          <p:nvPr>
            <p:ph type="sldImg"/>
          </p:nvPr>
        </p:nvSpPr>
        <p:spPr>
          <a:ln/>
        </p:spPr>
      </p:sp>
      <p:sp>
        <p:nvSpPr>
          <p:cNvPr id="302083" name="Segnaposto note 2"/>
          <p:cNvSpPr>
            <a:spLocks noGrp="1"/>
          </p:cNvSpPr>
          <p:nvPr>
            <p:ph type="body" idx="1"/>
          </p:nvPr>
        </p:nvSpPr>
        <p:spPr>
          <a:noFill/>
          <a:ln/>
        </p:spPr>
        <p:txBody>
          <a:bodyPr/>
          <a:lstStyle/>
          <a:p>
            <a:endParaRPr lang="it-IT"/>
          </a:p>
        </p:txBody>
      </p:sp>
      <p:sp>
        <p:nvSpPr>
          <p:cNvPr id="302084" name="Segnaposto numero diapositiva 3"/>
          <p:cNvSpPr>
            <a:spLocks noGrp="1"/>
          </p:cNvSpPr>
          <p:nvPr>
            <p:ph type="sldNum" sz="quarter"/>
          </p:nvPr>
        </p:nvSpPr>
        <p:spPr>
          <a:noFill/>
        </p:spPr>
        <p:txBody>
          <a:bodyPr/>
          <a:lstStyle/>
          <a:p>
            <a:fld id="{AEC9DBB0-3757-412F-B01B-D6905669C7C8}" type="slidenum">
              <a:rPr lang="en-US" smtClean="0">
                <a:cs typeface="Arial" pitchFamily="34" charset="0"/>
              </a:rPr>
              <a:pPr/>
              <a:t>58</a:t>
            </a:fld>
            <a:endParaRPr lang="en-US">
              <a:cs typeface="Arial" pitchFamily="34" charset="0"/>
            </a:endParaRPr>
          </a:p>
        </p:txBody>
      </p:sp>
    </p:spTree>
    <p:extLst>
      <p:ext uri="{BB962C8B-B14F-4D97-AF65-F5344CB8AC3E}">
        <p14:creationId xmlns:p14="http://schemas.microsoft.com/office/powerpoint/2010/main" val="305514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p:spPr>
        <p:txBody>
          <a:bodyPr/>
          <a:lstStyle/>
          <a:p>
            <a:fld id="{77D900A7-44EF-4483-83A5-6B268FB5093E}" type="slidenum">
              <a:rPr lang="it-IT" smtClean="0"/>
              <a:pPr/>
              <a:t>40</a:t>
            </a:fld>
            <a:endParaRPr lang="it-IT"/>
          </a:p>
        </p:txBody>
      </p:sp>
      <p:sp>
        <p:nvSpPr>
          <p:cNvPr id="50179" name="Rectangle 1"/>
          <p:cNvSpPr>
            <a:spLocks noGrp="1" noRot="1" noChangeAspect="1" noChangeArrowheads="1" noTextEdit="1"/>
          </p:cNvSpPr>
          <p:nvPr>
            <p:ph type="sldImg"/>
          </p:nvPr>
        </p:nvSpPr>
        <p:spPr>
          <a:xfrm>
            <a:off x="947738" y="742950"/>
            <a:ext cx="4964112" cy="3722688"/>
          </a:xfrm>
          <a:solidFill>
            <a:srgbClr val="FFFFFF"/>
          </a:solidFill>
          <a:ln/>
        </p:spPr>
      </p:sp>
      <p:sp>
        <p:nvSpPr>
          <p:cNvPr id="50180" name="Rectangle 2"/>
          <p:cNvSpPr>
            <a:spLocks noGrp="1" noChangeArrowheads="1"/>
          </p:cNvSpPr>
          <p:nvPr>
            <p:ph type="body" idx="1"/>
          </p:nvPr>
        </p:nvSpPr>
        <p:spPr>
          <a:xfrm>
            <a:off x="685640" y="4715793"/>
            <a:ext cx="5488331" cy="4466667"/>
          </a:xfrm>
          <a:noFill/>
          <a:ln/>
        </p:spPr>
        <p:txBody>
          <a:bodyPr wrap="none" anchor="ctr"/>
          <a:lstStyle/>
          <a:p>
            <a:endParaRPr lang="it-IT"/>
          </a:p>
        </p:txBody>
      </p:sp>
      <p:sp>
        <p:nvSpPr>
          <p:cNvPr id="50181" name="Text Box 3"/>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8A968380-08C4-4B14-B074-8608FCE8AA73}" type="slidenum">
              <a:rPr lang="it-IT">
                <a:solidFill>
                  <a:srgbClr val="000000"/>
                </a:solidFill>
                <a:latin typeface="Calibri" pitchFamily="34" charset="0"/>
                <a:cs typeface="Arial"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40</a:t>
            </a:fld>
            <a:endParaRPr lang="it-IT" dirty="0">
              <a:solidFill>
                <a:srgbClr val="000000"/>
              </a:solidFill>
              <a:latin typeface="Calibri" pitchFamily="34" charset="0"/>
              <a:cs typeface="Arial" charset="0"/>
            </a:endParaRPr>
          </a:p>
        </p:txBody>
      </p:sp>
    </p:spTree>
    <p:extLst>
      <p:ext uri="{BB962C8B-B14F-4D97-AF65-F5344CB8AC3E}">
        <p14:creationId xmlns:p14="http://schemas.microsoft.com/office/powerpoint/2010/main" val="209187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p:spPr>
        <p:txBody>
          <a:bodyPr/>
          <a:lstStyle/>
          <a:p>
            <a:fld id="{77D900A7-44EF-4483-83A5-6B268FB5093E}" type="slidenum">
              <a:rPr lang="it-IT" smtClean="0"/>
              <a:pPr/>
              <a:t>41</a:t>
            </a:fld>
            <a:endParaRPr lang="it-IT"/>
          </a:p>
        </p:txBody>
      </p:sp>
      <p:sp>
        <p:nvSpPr>
          <p:cNvPr id="50179" name="Rectangle 1"/>
          <p:cNvSpPr>
            <a:spLocks noGrp="1" noRot="1" noChangeAspect="1" noChangeArrowheads="1" noTextEdit="1"/>
          </p:cNvSpPr>
          <p:nvPr>
            <p:ph type="sldImg"/>
          </p:nvPr>
        </p:nvSpPr>
        <p:spPr>
          <a:xfrm>
            <a:off x="947738" y="742950"/>
            <a:ext cx="4964112" cy="3722688"/>
          </a:xfrm>
          <a:solidFill>
            <a:srgbClr val="FFFFFF"/>
          </a:solidFill>
          <a:ln/>
        </p:spPr>
      </p:sp>
      <p:sp>
        <p:nvSpPr>
          <p:cNvPr id="50180" name="Rectangle 2"/>
          <p:cNvSpPr>
            <a:spLocks noGrp="1" noChangeArrowheads="1"/>
          </p:cNvSpPr>
          <p:nvPr>
            <p:ph type="body" idx="1"/>
          </p:nvPr>
        </p:nvSpPr>
        <p:spPr>
          <a:xfrm>
            <a:off x="685640" y="4715793"/>
            <a:ext cx="5488331" cy="4466667"/>
          </a:xfrm>
          <a:noFill/>
          <a:ln/>
        </p:spPr>
        <p:txBody>
          <a:bodyPr wrap="none" anchor="ctr"/>
          <a:lstStyle/>
          <a:p>
            <a:endParaRPr lang="it-IT"/>
          </a:p>
        </p:txBody>
      </p:sp>
      <p:sp>
        <p:nvSpPr>
          <p:cNvPr id="50181" name="Text Box 3"/>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8A968380-08C4-4B14-B074-8608FCE8AA73}" type="slidenum">
              <a:rPr lang="it-IT">
                <a:solidFill>
                  <a:srgbClr val="000000"/>
                </a:solidFill>
                <a:latin typeface="Calibri" pitchFamily="34" charset="0"/>
                <a:cs typeface="Arial"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41</a:t>
            </a:fld>
            <a:endParaRPr lang="it-IT" dirty="0">
              <a:solidFill>
                <a:srgbClr val="000000"/>
              </a:solidFill>
              <a:latin typeface="Calibri" pitchFamily="34" charset="0"/>
              <a:cs typeface="Arial" charset="0"/>
            </a:endParaRPr>
          </a:p>
        </p:txBody>
      </p:sp>
    </p:spTree>
    <p:extLst>
      <p:ext uri="{BB962C8B-B14F-4D97-AF65-F5344CB8AC3E}">
        <p14:creationId xmlns:p14="http://schemas.microsoft.com/office/powerpoint/2010/main" val="272776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p:spPr>
        <p:txBody>
          <a:bodyPr/>
          <a:lstStyle/>
          <a:p>
            <a:fld id="{77D900A7-44EF-4483-83A5-6B268FB5093E}" type="slidenum">
              <a:rPr lang="it-IT" smtClean="0"/>
              <a:pPr/>
              <a:t>42</a:t>
            </a:fld>
            <a:endParaRPr lang="it-IT"/>
          </a:p>
        </p:txBody>
      </p:sp>
      <p:sp>
        <p:nvSpPr>
          <p:cNvPr id="50179" name="Rectangle 1"/>
          <p:cNvSpPr>
            <a:spLocks noGrp="1" noRot="1" noChangeAspect="1" noChangeArrowheads="1" noTextEdit="1"/>
          </p:cNvSpPr>
          <p:nvPr>
            <p:ph type="sldImg"/>
          </p:nvPr>
        </p:nvSpPr>
        <p:spPr>
          <a:xfrm>
            <a:off x="947738" y="742950"/>
            <a:ext cx="4964112" cy="3722688"/>
          </a:xfrm>
          <a:solidFill>
            <a:srgbClr val="FFFFFF"/>
          </a:solidFill>
          <a:ln/>
        </p:spPr>
      </p:sp>
      <p:sp>
        <p:nvSpPr>
          <p:cNvPr id="50180" name="Rectangle 2"/>
          <p:cNvSpPr>
            <a:spLocks noGrp="1" noChangeArrowheads="1"/>
          </p:cNvSpPr>
          <p:nvPr>
            <p:ph type="body" idx="1"/>
          </p:nvPr>
        </p:nvSpPr>
        <p:spPr>
          <a:xfrm>
            <a:off x="685640" y="4715793"/>
            <a:ext cx="5488331" cy="4466667"/>
          </a:xfrm>
          <a:noFill/>
          <a:ln/>
        </p:spPr>
        <p:txBody>
          <a:bodyPr wrap="none" anchor="ctr"/>
          <a:lstStyle/>
          <a:p>
            <a:endParaRPr lang="it-IT"/>
          </a:p>
        </p:txBody>
      </p:sp>
      <p:sp>
        <p:nvSpPr>
          <p:cNvPr id="50181" name="Text Box 3"/>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8A968380-08C4-4B14-B074-8608FCE8AA73}" type="slidenum">
              <a:rPr lang="it-IT">
                <a:solidFill>
                  <a:srgbClr val="000000"/>
                </a:solidFill>
                <a:latin typeface="Calibri" pitchFamily="34" charset="0"/>
                <a:cs typeface="Arial"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42</a:t>
            </a:fld>
            <a:endParaRPr lang="it-IT" dirty="0">
              <a:solidFill>
                <a:srgbClr val="000000"/>
              </a:solidFill>
              <a:latin typeface="Calibri" pitchFamily="34" charset="0"/>
              <a:cs typeface="Arial" charset="0"/>
            </a:endParaRPr>
          </a:p>
        </p:txBody>
      </p:sp>
    </p:spTree>
    <p:extLst>
      <p:ext uri="{BB962C8B-B14F-4D97-AF65-F5344CB8AC3E}">
        <p14:creationId xmlns:p14="http://schemas.microsoft.com/office/powerpoint/2010/main" val="44360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p:spPr>
        <p:txBody>
          <a:bodyPr/>
          <a:lstStyle/>
          <a:p>
            <a:fld id="{77D900A7-44EF-4483-83A5-6B268FB5093E}" type="slidenum">
              <a:rPr lang="it-IT" smtClean="0"/>
              <a:pPr/>
              <a:t>43</a:t>
            </a:fld>
            <a:endParaRPr lang="it-IT"/>
          </a:p>
        </p:txBody>
      </p:sp>
      <p:sp>
        <p:nvSpPr>
          <p:cNvPr id="50179" name="Rectangle 1"/>
          <p:cNvSpPr>
            <a:spLocks noGrp="1" noRot="1" noChangeAspect="1" noChangeArrowheads="1" noTextEdit="1"/>
          </p:cNvSpPr>
          <p:nvPr>
            <p:ph type="sldImg"/>
          </p:nvPr>
        </p:nvSpPr>
        <p:spPr>
          <a:xfrm>
            <a:off x="947738" y="742950"/>
            <a:ext cx="4964112" cy="3722688"/>
          </a:xfrm>
          <a:solidFill>
            <a:srgbClr val="FFFFFF"/>
          </a:solidFill>
          <a:ln/>
        </p:spPr>
      </p:sp>
      <p:sp>
        <p:nvSpPr>
          <p:cNvPr id="50180" name="Rectangle 2"/>
          <p:cNvSpPr>
            <a:spLocks noGrp="1" noChangeArrowheads="1"/>
          </p:cNvSpPr>
          <p:nvPr>
            <p:ph type="body" idx="1"/>
          </p:nvPr>
        </p:nvSpPr>
        <p:spPr>
          <a:xfrm>
            <a:off x="685640" y="4715793"/>
            <a:ext cx="5488331" cy="4466667"/>
          </a:xfrm>
          <a:noFill/>
          <a:ln/>
        </p:spPr>
        <p:txBody>
          <a:bodyPr wrap="none" anchor="ctr"/>
          <a:lstStyle/>
          <a:p>
            <a:endParaRPr lang="it-IT"/>
          </a:p>
        </p:txBody>
      </p:sp>
      <p:sp>
        <p:nvSpPr>
          <p:cNvPr id="50181" name="Text Box 3"/>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8A968380-08C4-4B14-B074-8608FCE8AA73}" type="slidenum">
              <a:rPr lang="it-IT">
                <a:solidFill>
                  <a:srgbClr val="000000"/>
                </a:solidFill>
                <a:latin typeface="Calibri" pitchFamily="34" charset="0"/>
                <a:cs typeface="Arial"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43</a:t>
            </a:fld>
            <a:endParaRPr lang="it-IT" dirty="0">
              <a:solidFill>
                <a:srgbClr val="000000"/>
              </a:solidFill>
              <a:latin typeface="Calibri" pitchFamily="34" charset="0"/>
              <a:cs typeface="Arial" charset="0"/>
            </a:endParaRPr>
          </a:p>
        </p:txBody>
      </p:sp>
    </p:spTree>
    <p:extLst>
      <p:ext uri="{BB962C8B-B14F-4D97-AF65-F5344CB8AC3E}">
        <p14:creationId xmlns:p14="http://schemas.microsoft.com/office/powerpoint/2010/main" val="364721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p:spPr>
        <p:txBody>
          <a:bodyPr/>
          <a:lstStyle/>
          <a:p>
            <a:fld id="{77D900A7-44EF-4483-83A5-6B268FB5093E}" type="slidenum">
              <a:rPr lang="it-IT" smtClean="0"/>
              <a:pPr/>
              <a:t>44</a:t>
            </a:fld>
            <a:endParaRPr lang="it-IT"/>
          </a:p>
        </p:txBody>
      </p:sp>
      <p:sp>
        <p:nvSpPr>
          <p:cNvPr id="50179" name="Rectangle 1"/>
          <p:cNvSpPr>
            <a:spLocks noGrp="1" noRot="1" noChangeAspect="1" noChangeArrowheads="1" noTextEdit="1"/>
          </p:cNvSpPr>
          <p:nvPr>
            <p:ph type="sldImg"/>
          </p:nvPr>
        </p:nvSpPr>
        <p:spPr>
          <a:xfrm>
            <a:off x="947738" y="742950"/>
            <a:ext cx="4964112" cy="3722688"/>
          </a:xfrm>
          <a:solidFill>
            <a:srgbClr val="FFFFFF"/>
          </a:solidFill>
          <a:ln/>
        </p:spPr>
      </p:sp>
      <p:sp>
        <p:nvSpPr>
          <p:cNvPr id="50180" name="Rectangle 2"/>
          <p:cNvSpPr>
            <a:spLocks noGrp="1" noChangeArrowheads="1"/>
          </p:cNvSpPr>
          <p:nvPr>
            <p:ph type="body" idx="1"/>
          </p:nvPr>
        </p:nvSpPr>
        <p:spPr>
          <a:xfrm>
            <a:off x="685640" y="4715793"/>
            <a:ext cx="5488331" cy="4466667"/>
          </a:xfrm>
          <a:noFill/>
          <a:ln/>
        </p:spPr>
        <p:txBody>
          <a:bodyPr wrap="none" anchor="ctr"/>
          <a:lstStyle/>
          <a:p>
            <a:endParaRPr lang="it-IT"/>
          </a:p>
        </p:txBody>
      </p:sp>
      <p:sp>
        <p:nvSpPr>
          <p:cNvPr id="50181" name="Text Box 3"/>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8A968380-08C4-4B14-B074-8608FCE8AA73}" type="slidenum">
              <a:rPr lang="it-IT">
                <a:solidFill>
                  <a:srgbClr val="000000"/>
                </a:solidFill>
                <a:latin typeface="Calibri" pitchFamily="34" charset="0"/>
                <a:cs typeface="Arial"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44</a:t>
            </a:fld>
            <a:endParaRPr lang="it-IT" dirty="0">
              <a:solidFill>
                <a:srgbClr val="000000"/>
              </a:solidFill>
              <a:latin typeface="Calibri" pitchFamily="34" charset="0"/>
              <a:cs typeface="Arial" charset="0"/>
            </a:endParaRPr>
          </a:p>
        </p:txBody>
      </p:sp>
    </p:spTree>
    <p:extLst>
      <p:ext uri="{BB962C8B-B14F-4D97-AF65-F5344CB8AC3E}">
        <p14:creationId xmlns:p14="http://schemas.microsoft.com/office/powerpoint/2010/main" val="92084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p:spPr>
        <p:txBody>
          <a:bodyPr/>
          <a:lstStyle/>
          <a:p>
            <a:fld id="{77D900A7-44EF-4483-83A5-6B268FB5093E}" type="slidenum">
              <a:rPr lang="it-IT" smtClean="0"/>
              <a:pPr/>
              <a:t>45</a:t>
            </a:fld>
            <a:endParaRPr lang="it-IT"/>
          </a:p>
        </p:txBody>
      </p:sp>
      <p:sp>
        <p:nvSpPr>
          <p:cNvPr id="50179" name="Rectangle 1"/>
          <p:cNvSpPr>
            <a:spLocks noGrp="1" noRot="1" noChangeAspect="1" noChangeArrowheads="1" noTextEdit="1"/>
          </p:cNvSpPr>
          <p:nvPr>
            <p:ph type="sldImg"/>
          </p:nvPr>
        </p:nvSpPr>
        <p:spPr>
          <a:xfrm>
            <a:off x="947738" y="742950"/>
            <a:ext cx="4964112" cy="3722688"/>
          </a:xfrm>
          <a:solidFill>
            <a:srgbClr val="FFFFFF"/>
          </a:solidFill>
          <a:ln/>
        </p:spPr>
      </p:sp>
      <p:sp>
        <p:nvSpPr>
          <p:cNvPr id="50180" name="Rectangle 2"/>
          <p:cNvSpPr>
            <a:spLocks noGrp="1" noChangeArrowheads="1"/>
          </p:cNvSpPr>
          <p:nvPr>
            <p:ph type="body" idx="1"/>
          </p:nvPr>
        </p:nvSpPr>
        <p:spPr>
          <a:xfrm>
            <a:off x="685640" y="4715793"/>
            <a:ext cx="5488331" cy="4466667"/>
          </a:xfrm>
          <a:noFill/>
          <a:ln/>
        </p:spPr>
        <p:txBody>
          <a:bodyPr wrap="none" anchor="ctr"/>
          <a:lstStyle/>
          <a:p>
            <a:endParaRPr lang="it-IT"/>
          </a:p>
        </p:txBody>
      </p:sp>
      <p:sp>
        <p:nvSpPr>
          <p:cNvPr id="50181" name="Text Box 3"/>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8A968380-08C4-4B14-B074-8608FCE8AA73}" type="slidenum">
              <a:rPr lang="it-IT">
                <a:solidFill>
                  <a:srgbClr val="000000"/>
                </a:solidFill>
                <a:latin typeface="Calibri" pitchFamily="34" charset="0"/>
                <a:cs typeface="Arial"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45</a:t>
            </a:fld>
            <a:endParaRPr lang="it-IT" dirty="0">
              <a:solidFill>
                <a:srgbClr val="000000"/>
              </a:solidFill>
              <a:latin typeface="Calibri" pitchFamily="34" charset="0"/>
              <a:cs typeface="Arial" charset="0"/>
            </a:endParaRPr>
          </a:p>
        </p:txBody>
      </p:sp>
    </p:spTree>
    <p:extLst>
      <p:ext uri="{BB962C8B-B14F-4D97-AF65-F5344CB8AC3E}">
        <p14:creationId xmlns:p14="http://schemas.microsoft.com/office/powerpoint/2010/main" val="145028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p:spPr>
        <p:txBody>
          <a:bodyPr/>
          <a:lstStyle/>
          <a:p>
            <a:fld id="{77D900A7-44EF-4483-83A5-6B268FB5093E}" type="slidenum">
              <a:rPr lang="it-IT" smtClean="0"/>
              <a:pPr/>
              <a:t>46</a:t>
            </a:fld>
            <a:endParaRPr lang="it-IT"/>
          </a:p>
        </p:txBody>
      </p:sp>
      <p:sp>
        <p:nvSpPr>
          <p:cNvPr id="50179" name="Rectangle 1"/>
          <p:cNvSpPr>
            <a:spLocks noGrp="1" noRot="1" noChangeAspect="1" noChangeArrowheads="1" noTextEdit="1"/>
          </p:cNvSpPr>
          <p:nvPr>
            <p:ph type="sldImg"/>
          </p:nvPr>
        </p:nvSpPr>
        <p:spPr>
          <a:xfrm>
            <a:off x="947738" y="742950"/>
            <a:ext cx="4964112" cy="3722688"/>
          </a:xfrm>
          <a:solidFill>
            <a:srgbClr val="FFFFFF"/>
          </a:solidFill>
          <a:ln/>
        </p:spPr>
      </p:sp>
      <p:sp>
        <p:nvSpPr>
          <p:cNvPr id="50180" name="Rectangle 2"/>
          <p:cNvSpPr>
            <a:spLocks noGrp="1" noChangeArrowheads="1"/>
          </p:cNvSpPr>
          <p:nvPr>
            <p:ph type="body" idx="1"/>
          </p:nvPr>
        </p:nvSpPr>
        <p:spPr>
          <a:xfrm>
            <a:off x="685640" y="4715793"/>
            <a:ext cx="5488331" cy="4466667"/>
          </a:xfrm>
          <a:noFill/>
          <a:ln/>
        </p:spPr>
        <p:txBody>
          <a:bodyPr wrap="none" anchor="ctr"/>
          <a:lstStyle/>
          <a:p>
            <a:endParaRPr lang="it-IT"/>
          </a:p>
        </p:txBody>
      </p:sp>
      <p:sp>
        <p:nvSpPr>
          <p:cNvPr id="50181" name="Text Box 3"/>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8A968380-08C4-4B14-B074-8608FCE8AA73}" type="slidenum">
              <a:rPr lang="it-IT">
                <a:solidFill>
                  <a:srgbClr val="000000"/>
                </a:solidFill>
                <a:latin typeface="Calibri" pitchFamily="34" charset="0"/>
                <a:cs typeface="Arial"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46</a:t>
            </a:fld>
            <a:endParaRPr lang="it-IT" dirty="0">
              <a:solidFill>
                <a:srgbClr val="000000"/>
              </a:solidFill>
              <a:latin typeface="Calibri" pitchFamily="34" charset="0"/>
              <a:cs typeface="Arial" charset="0"/>
            </a:endParaRPr>
          </a:p>
        </p:txBody>
      </p:sp>
    </p:spTree>
    <p:extLst>
      <p:ext uri="{BB962C8B-B14F-4D97-AF65-F5344CB8AC3E}">
        <p14:creationId xmlns:p14="http://schemas.microsoft.com/office/powerpoint/2010/main" val="380604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p:spPr>
        <p:txBody>
          <a:bodyPr/>
          <a:lstStyle/>
          <a:p>
            <a:fld id="{77D900A7-44EF-4483-83A5-6B268FB5093E}" type="slidenum">
              <a:rPr lang="it-IT" smtClean="0"/>
              <a:pPr/>
              <a:t>47</a:t>
            </a:fld>
            <a:endParaRPr lang="it-IT"/>
          </a:p>
        </p:txBody>
      </p:sp>
      <p:sp>
        <p:nvSpPr>
          <p:cNvPr id="50179" name="Rectangle 1"/>
          <p:cNvSpPr>
            <a:spLocks noGrp="1" noRot="1" noChangeAspect="1" noChangeArrowheads="1" noTextEdit="1"/>
          </p:cNvSpPr>
          <p:nvPr>
            <p:ph type="sldImg"/>
          </p:nvPr>
        </p:nvSpPr>
        <p:spPr>
          <a:xfrm>
            <a:off x="947738" y="742950"/>
            <a:ext cx="4964112" cy="3722688"/>
          </a:xfrm>
          <a:solidFill>
            <a:srgbClr val="FFFFFF"/>
          </a:solidFill>
          <a:ln/>
        </p:spPr>
      </p:sp>
      <p:sp>
        <p:nvSpPr>
          <p:cNvPr id="50180" name="Rectangle 2"/>
          <p:cNvSpPr>
            <a:spLocks noGrp="1" noChangeArrowheads="1"/>
          </p:cNvSpPr>
          <p:nvPr>
            <p:ph type="body" idx="1"/>
          </p:nvPr>
        </p:nvSpPr>
        <p:spPr>
          <a:xfrm>
            <a:off x="685640" y="4715793"/>
            <a:ext cx="5488331" cy="4466667"/>
          </a:xfrm>
          <a:noFill/>
          <a:ln/>
        </p:spPr>
        <p:txBody>
          <a:bodyPr wrap="none" anchor="ctr"/>
          <a:lstStyle/>
          <a:p>
            <a:endParaRPr lang="it-IT"/>
          </a:p>
        </p:txBody>
      </p:sp>
      <p:sp>
        <p:nvSpPr>
          <p:cNvPr id="50181" name="Text Box 3"/>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8A968380-08C4-4B14-B074-8608FCE8AA73}" type="slidenum">
              <a:rPr lang="it-IT">
                <a:solidFill>
                  <a:srgbClr val="000000"/>
                </a:solidFill>
                <a:latin typeface="Calibri" pitchFamily="34" charset="0"/>
                <a:cs typeface="Arial"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47</a:t>
            </a:fld>
            <a:endParaRPr lang="it-IT" dirty="0">
              <a:solidFill>
                <a:srgbClr val="000000"/>
              </a:solidFill>
              <a:latin typeface="Calibri" pitchFamily="34" charset="0"/>
              <a:cs typeface="Arial" charset="0"/>
            </a:endParaRPr>
          </a:p>
        </p:txBody>
      </p:sp>
    </p:spTree>
    <p:extLst>
      <p:ext uri="{BB962C8B-B14F-4D97-AF65-F5344CB8AC3E}">
        <p14:creationId xmlns:p14="http://schemas.microsoft.com/office/powerpoint/2010/main" val="244721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9401B92-E4BA-471C-8D80-8B576006C1B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68EA9934-59B3-4F29-8DF2-FFB79123904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C3D8E85-FD41-47EF-8B42-6BC27E58E944}"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AB3108C5-7934-426C-BB12-5076A9AA07D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706090"/>
          </a:xfrm>
        </p:spPr>
        <p:txBody>
          <a:bodyPr/>
          <a:lstStyle>
            <a:lvl1pPr>
              <a:defRPr sz="3200" b="1">
                <a:solidFill>
                  <a:srgbClr val="FF0000"/>
                </a:solidFill>
                <a:latin typeface="Calibri" panose="020F0502020204030204" pitchFamily="34" charset="0"/>
                <a:cs typeface="Calibri" panose="020F0502020204030204" pitchFamily="34" charset="0"/>
              </a:defRPr>
            </a:lvl1pPr>
          </a:lstStyle>
          <a:p>
            <a:r>
              <a:rPr lang="it-IT" dirty="0"/>
              <a:t>Fare clic per modificare lo stile del titolo</a:t>
            </a:r>
          </a:p>
        </p:txBody>
      </p:sp>
      <p:sp>
        <p:nvSpPr>
          <p:cNvPr id="3" name="Segnaposto contenuto 2"/>
          <p:cNvSpPr>
            <a:spLocks noGrp="1"/>
          </p:cNvSpPr>
          <p:nvPr>
            <p:ph idx="1"/>
          </p:nvPr>
        </p:nvSpPr>
        <p:spPr>
          <a:xfrm>
            <a:off x="457200" y="1124744"/>
            <a:ext cx="8229600" cy="5001419"/>
          </a:xfrm>
        </p:spPr>
        <p:txBody>
          <a:bodyPr/>
          <a:lstStyle>
            <a:lvl1pPr algn="just">
              <a:defRPr sz="2400">
                <a:latin typeface="Calibri" panose="020F0502020204030204" pitchFamily="34" charset="0"/>
                <a:cs typeface="Calibri" panose="020F0502020204030204" pitchFamily="34" charset="0"/>
              </a:defRPr>
            </a:lvl1pPr>
            <a:lvl2pPr algn="just">
              <a:defRPr sz="2000">
                <a:latin typeface="Calibri" panose="020F0502020204030204" pitchFamily="34" charset="0"/>
                <a:cs typeface="Calibri" panose="020F0502020204030204" pitchFamily="34" charset="0"/>
              </a:defRPr>
            </a:lvl2pPr>
            <a:lvl3pPr algn="just">
              <a:defRPr sz="1800">
                <a:latin typeface="Calibri" panose="020F0502020204030204" pitchFamily="34" charset="0"/>
                <a:cs typeface="Calibri" panose="020F0502020204030204" pitchFamily="34" charset="0"/>
              </a:defRPr>
            </a:lvl3pPr>
            <a:lvl4pPr algn="just">
              <a:defRPr>
                <a:latin typeface="Calibri" panose="020F0502020204030204" pitchFamily="34" charset="0"/>
                <a:cs typeface="Calibri" panose="020F0502020204030204" pitchFamily="34" charset="0"/>
              </a:defRPr>
            </a:lvl4pPr>
            <a:lvl5pPr algn="just">
              <a:defRPr>
                <a:latin typeface="Calibri" panose="020F0502020204030204" pitchFamily="34" charset="0"/>
                <a:cs typeface="Calibri" panose="020F050202020403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310BEF9C-E8AA-4320-831E-DA3F969F0A1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B99E5C10-DF0C-4D43-A82D-91715331A7B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10C3D6B-B2BE-40F6-93FA-540A2EF443B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604A3937-76AD-4565-BC01-6D579F63566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6C26F44F-9379-481D-B60E-D1932F666C2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7E44A29D-A808-4134-AE18-98D4CFE76AB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A478A38-0CC8-4023-9053-C551D0A4950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39EF356F-6C0C-4A11-AA11-C4E7FCA7F3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8BCA828-E31F-4DAB-BF76-C915851720B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67544" y="2205162"/>
            <a:ext cx="8280920" cy="2303958"/>
          </a:xfrm>
          <a:prstGeom prst="rect">
            <a:avLst/>
          </a:prstGeom>
          <a:noFill/>
          <a:ln w="9525">
            <a:noFill/>
            <a:round/>
            <a:headEnd/>
            <a:tailEnd/>
          </a:ln>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solidFill>
                <a:srgbClr val="000000"/>
              </a:solidFill>
              <a:latin typeface="Calibri"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rPr>
              <a:t>LA PROGRAMMAZIONE DEI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rPr>
              <a:t>FONDI STRUTTURALI 2014-2020</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chemeClr val="accent2"/>
                </a:solidFill>
              </a:rPr>
              <a:t>II giornata </a:t>
            </a: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chemeClr val="accent2"/>
                </a:solidFill>
              </a:rPr>
              <a:t>La programmazione dei Fondi 2021-2027</a:t>
            </a: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latin typeface="Calibri" pitchFamily="34" charset="0"/>
              <a:cs typeface="Calibri" pitchFamily="34" charset="0"/>
            </a:endParaRP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cs typeface="Calibri" pitchFamily="34" charset="0"/>
              </a:rPr>
              <a:t> Lorenzo Improta</a:t>
            </a: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cs typeface="Calibri" pitchFamily="34" charset="0"/>
              </a:rPr>
              <a:t>Michele Nicolaj </a:t>
            </a:r>
          </a:p>
        </p:txBody>
      </p:sp>
      <p:sp>
        <p:nvSpPr>
          <p:cNvPr id="15363" name="Text Box 2"/>
          <p:cNvSpPr txBox="1">
            <a:spLocks noChangeArrowheads="1"/>
          </p:cNvSpPr>
          <p:nvPr/>
        </p:nvSpPr>
        <p:spPr bwMode="auto">
          <a:xfrm>
            <a:off x="900113" y="5661247"/>
            <a:ext cx="7335837" cy="791941"/>
          </a:xfrm>
          <a:prstGeom prst="rect">
            <a:avLst/>
          </a:prstGeom>
          <a:noFill/>
          <a:ln w="9525">
            <a:noFill/>
            <a:round/>
            <a:headEnd/>
            <a:tailEnd/>
          </a:ln>
        </p:spPr>
        <p:txBody>
          <a:bodyPr lIns="90000" tIns="46800" rIns="90000" bIns="46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dirty="0">
                <a:solidFill>
                  <a:srgbClr val="3333CC"/>
                </a:solidFill>
                <a:latin typeface="Calibri" pitchFamily="34" charset="0"/>
              </a:rPr>
              <a:t>Catanzaro, 25 giugno 2020</a:t>
            </a:r>
          </a:p>
        </p:txBody>
      </p:sp>
      <p:sp>
        <p:nvSpPr>
          <p:cNvPr id="15364" name="Text Box 3"/>
          <p:cNvSpPr txBox="1">
            <a:spLocks noChangeArrowheads="1"/>
          </p:cNvSpPr>
          <p:nvPr/>
        </p:nvSpPr>
        <p:spPr bwMode="auto">
          <a:xfrm>
            <a:off x="6553200" y="6248400"/>
            <a:ext cx="1903413" cy="455613"/>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30D3EF-0F0D-4AF5-B079-447ACF97BBC9}" type="slidenum">
              <a:rPr lang="it-IT" sz="1200">
                <a:solidFill>
                  <a:srgbClr val="898989"/>
                </a:solidFill>
                <a:latin typeface="Calibri" pitchFamily="34"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898989"/>
              </a:solidFill>
              <a:latin typeface="Calibri" pitchFamily="34" charset="0"/>
            </a:endParaRPr>
          </a:p>
        </p:txBody>
      </p:sp>
      <p:grpSp>
        <p:nvGrpSpPr>
          <p:cNvPr id="7" name="Group 1">
            <a:extLst>
              <a:ext uri="{FF2B5EF4-FFF2-40B4-BE49-F238E27FC236}">
                <a16:creationId xmlns:a16="http://schemas.microsoft.com/office/drawing/2014/main" id="{114866DA-82FB-45FC-8E22-2F30255DC621}"/>
              </a:ext>
            </a:extLst>
          </p:cNvPr>
          <p:cNvGrpSpPr>
            <a:grpSpLocks/>
          </p:cNvGrpSpPr>
          <p:nvPr/>
        </p:nvGrpSpPr>
        <p:grpSpPr bwMode="auto">
          <a:xfrm>
            <a:off x="216024" y="0"/>
            <a:ext cx="4283968" cy="1988840"/>
            <a:chOff x="0" y="0"/>
            <a:chExt cx="5424" cy="2050"/>
          </a:xfrm>
        </p:grpSpPr>
        <p:pic>
          <p:nvPicPr>
            <p:cNvPr id="8" name="Picture 4">
              <a:extLst>
                <a:ext uri="{FF2B5EF4-FFF2-40B4-BE49-F238E27FC236}">
                  <a16:creationId xmlns:a16="http://schemas.microsoft.com/office/drawing/2014/main" id="{1DEFFD56-AEE0-4E17-99FB-85EAFC803E86}"/>
                </a:ext>
              </a:extLst>
            </p:cNvPr>
            <p:cNvPicPr>
              <a:picLocks noChangeAspect="1" noChangeArrowheads="1"/>
            </p:cNvPicPr>
            <p:nvPr/>
          </p:nvPicPr>
          <p:blipFill>
            <a:blip r:embed="rId3" cstate="print"/>
            <a:srcRect/>
            <a:stretch>
              <a:fillRect/>
            </a:stretch>
          </p:blipFill>
          <p:spPr bwMode="auto">
            <a:xfrm>
              <a:off x="0" y="0"/>
              <a:ext cx="5424" cy="2050"/>
            </a:xfrm>
            <a:prstGeom prst="rect">
              <a:avLst/>
            </a:prstGeom>
            <a:noFill/>
          </p:spPr>
        </p:pic>
        <p:pic>
          <p:nvPicPr>
            <p:cNvPr id="9" name="Picture 3">
              <a:extLst>
                <a:ext uri="{FF2B5EF4-FFF2-40B4-BE49-F238E27FC236}">
                  <a16:creationId xmlns:a16="http://schemas.microsoft.com/office/drawing/2014/main" id="{EB1BE206-4FB3-41DF-A08E-C12D9A934F42}"/>
                </a:ext>
              </a:extLst>
            </p:cNvPr>
            <p:cNvPicPr>
              <a:picLocks noChangeAspect="1" noChangeArrowheads="1"/>
            </p:cNvPicPr>
            <p:nvPr/>
          </p:nvPicPr>
          <p:blipFill>
            <a:blip r:embed="rId4" cstate="print"/>
            <a:srcRect/>
            <a:stretch>
              <a:fillRect/>
            </a:stretch>
          </p:blipFill>
          <p:spPr bwMode="auto">
            <a:xfrm>
              <a:off x="2369" y="0"/>
              <a:ext cx="684" cy="770"/>
            </a:xfrm>
            <a:prstGeom prst="rect">
              <a:avLst/>
            </a:prstGeom>
            <a:noFill/>
          </p:spPr>
        </p:pic>
        <p:sp>
          <p:nvSpPr>
            <p:cNvPr id="10" name="Text Box 2">
              <a:extLst>
                <a:ext uri="{FF2B5EF4-FFF2-40B4-BE49-F238E27FC236}">
                  <a16:creationId xmlns:a16="http://schemas.microsoft.com/office/drawing/2014/main" id="{89F046B6-456F-45BC-B060-7F11F8D19B4E}"/>
                </a:ext>
              </a:extLst>
            </p:cNvPr>
            <p:cNvSpPr txBox="1">
              <a:spLocks noChangeArrowheads="1"/>
            </p:cNvSpPr>
            <p:nvPr/>
          </p:nvSpPr>
          <p:spPr bwMode="auto">
            <a:xfrm>
              <a:off x="0" y="850"/>
              <a:ext cx="5229" cy="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a:ln>
                    <a:noFill/>
                  </a:ln>
                  <a:solidFill>
                    <a:srgbClr val="006600"/>
                  </a:solidFill>
                  <a:effectLst/>
                  <a:latin typeface="Arial" pitchFamily="34" charset="0"/>
                  <a:ea typeface="Calibri" pitchFamily="34" charset="0"/>
                  <a:cs typeface="Arial" pitchFamily="34" charset="0"/>
                </a:rPr>
                <a:t>Regione Calabria</a:t>
              </a:r>
              <a:endParaRPr kumimoji="0" lang="it-IT"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100" b="0" i="1" u="none" strike="noStrike" cap="none" normalizeH="0" baseline="0" dirty="0">
                  <a:ln>
                    <a:noFill/>
                  </a:ln>
                  <a:solidFill>
                    <a:srgbClr val="006600"/>
                  </a:solidFill>
                  <a:effectLst/>
                  <a:latin typeface="Arial" pitchFamily="34" charset="0"/>
                  <a:ea typeface="Calibri" pitchFamily="34" charset="0"/>
                  <a:cs typeface="Arial" pitchFamily="34" charset="0"/>
                </a:rPr>
                <a:t>Dipartimento Organizzazione e Risorse Umane Settore Gestione Giuridica del Personale Formazione e Sviluppo Risorse Umane</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1" name="Group 7">
            <a:extLst>
              <a:ext uri="{FF2B5EF4-FFF2-40B4-BE49-F238E27FC236}">
                <a16:creationId xmlns:a16="http://schemas.microsoft.com/office/drawing/2014/main" id="{EA4EAF19-73F0-4A6A-9CC8-C65519CFA95D}"/>
              </a:ext>
            </a:extLst>
          </p:cNvPr>
          <p:cNvGrpSpPr>
            <a:grpSpLocks/>
          </p:cNvGrpSpPr>
          <p:nvPr/>
        </p:nvGrpSpPr>
        <p:grpSpPr bwMode="auto">
          <a:xfrm>
            <a:off x="5652120" y="276572"/>
            <a:ext cx="2994025" cy="992188"/>
            <a:chOff x="0" y="0"/>
            <a:chExt cx="4716" cy="1563"/>
          </a:xfrm>
        </p:grpSpPr>
        <p:pic>
          <p:nvPicPr>
            <p:cNvPr id="12" name="Picture 9">
              <a:extLst>
                <a:ext uri="{FF2B5EF4-FFF2-40B4-BE49-F238E27FC236}">
                  <a16:creationId xmlns:a16="http://schemas.microsoft.com/office/drawing/2014/main" id="{4806D04E-560B-4431-9FB4-0CCFA44B01F3}"/>
                </a:ext>
              </a:extLst>
            </p:cNvPr>
            <p:cNvPicPr>
              <a:picLocks noChangeAspect="1" noChangeArrowheads="1"/>
            </p:cNvPicPr>
            <p:nvPr/>
          </p:nvPicPr>
          <p:blipFill>
            <a:blip r:embed="rId5" cstate="print"/>
            <a:srcRect/>
            <a:stretch>
              <a:fillRect/>
            </a:stretch>
          </p:blipFill>
          <p:spPr bwMode="auto">
            <a:xfrm>
              <a:off x="0" y="0"/>
              <a:ext cx="4716" cy="1562"/>
            </a:xfrm>
            <a:prstGeom prst="rect">
              <a:avLst/>
            </a:prstGeom>
            <a:noFill/>
          </p:spPr>
        </p:pic>
        <p:pic>
          <p:nvPicPr>
            <p:cNvPr id="13" name="Picture 8">
              <a:extLst>
                <a:ext uri="{FF2B5EF4-FFF2-40B4-BE49-F238E27FC236}">
                  <a16:creationId xmlns:a16="http://schemas.microsoft.com/office/drawing/2014/main" id="{11F384B1-15E8-41B9-8243-3EFBC205D903}"/>
                </a:ext>
              </a:extLst>
            </p:cNvPr>
            <p:cNvPicPr>
              <a:picLocks noChangeAspect="1" noChangeArrowheads="1"/>
            </p:cNvPicPr>
            <p:nvPr/>
          </p:nvPicPr>
          <p:blipFill>
            <a:blip r:embed="rId6" cstate="print"/>
            <a:srcRect/>
            <a:stretch>
              <a:fillRect/>
            </a:stretch>
          </p:blipFill>
          <p:spPr bwMode="auto">
            <a:xfrm>
              <a:off x="415" y="233"/>
              <a:ext cx="3883" cy="970"/>
            </a:xfrm>
            <a:prstGeom prst="rect">
              <a:avLst/>
            </a:prstGeom>
            <a:noFill/>
          </p:spPr>
        </p:pic>
      </p:grpSp>
    </p:spTree>
    <p:extLst>
      <p:ext uri="{BB962C8B-B14F-4D97-AF65-F5344CB8AC3E}">
        <p14:creationId xmlns:p14="http://schemas.microsoft.com/office/powerpoint/2010/main" val="34638363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32C83B-E13E-419A-945C-399DF4A992C3}"/>
              </a:ext>
            </a:extLst>
          </p:cNvPr>
          <p:cNvSpPr>
            <a:spLocks noGrp="1"/>
          </p:cNvSpPr>
          <p:nvPr>
            <p:ph type="title"/>
          </p:nvPr>
        </p:nvSpPr>
        <p:spPr/>
        <p:txBody>
          <a:bodyPr/>
          <a:lstStyle/>
          <a:p>
            <a:r>
              <a:rPr lang="it-IT" dirty="0"/>
              <a:t>L’analisi della Commissione</a:t>
            </a:r>
          </a:p>
        </p:txBody>
      </p:sp>
      <p:sp>
        <p:nvSpPr>
          <p:cNvPr id="3" name="Segnaposto contenuto 2">
            <a:extLst>
              <a:ext uri="{FF2B5EF4-FFF2-40B4-BE49-F238E27FC236}">
                <a16:creationId xmlns:a16="http://schemas.microsoft.com/office/drawing/2014/main" id="{2B7C51F7-E4AF-4553-B406-FA264DA91483}"/>
              </a:ext>
            </a:extLst>
          </p:cNvPr>
          <p:cNvSpPr>
            <a:spLocks noGrp="1"/>
          </p:cNvSpPr>
          <p:nvPr>
            <p:ph idx="1"/>
          </p:nvPr>
        </p:nvSpPr>
        <p:spPr>
          <a:xfrm>
            <a:off x="395536" y="822722"/>
            <a:ext cx="8229600" cy="5001419"/>
          </a:xfrm>
        </p:spPr>
        <p:txBody>
          <a:bodyPr/>
          <a:lstStyle/>
          <a:p>
            <a:r>
              <a:rPr lang="it-IT" dirty="0"/>
              <a:t>La pandemia COVID-19 ha toccato tutta l'Europa e il mondo. </a:t>
            </a:r>
          </a:p>
          <a:p>
            <a:r>
              <a:rPr lang="it-IT" dirty="0"/>
              <a:t>Secondo le </a:t>
            </a:r>
            <a:r>
              <a:rPr lang="it-IT" b="1" dirty="0">
                <a:solidFill>
                  <a:schemeClr val="accent2"/>
                </a:solidFill>
              </a:rPr>
              <a:t>previsioni di primavera 2020 </a:t>
            </a:r>
            <a:r>
              <a:rPr lang="it-IT" dirty="0"/>
              <a:t>della Commissione, l'economia della zona euro registrerà una contrazione pari a un valore record del 7,75 % nel 2020 e nello stesso anno l'economia dell'UE si ridurrà del 7,5 %. </a:t>
            </a:r>
          </a:p>
          <a:p>
            <a:r>
              <a:rPr lang="it-IT" dirty="0"/>
              <a:t>Le proiezioni di crescita per l'UE e la zona euro sono state riviste al </a:t>
            </a:r>
            <a:r>
              <a:rPr lang="it-IT" b="1" dirty="0">
                <a:solidFill>
                  <a:schemeClr val="accent2"/>
                </a:solidFill>
              </a:rPr>
              <a:t>ribasso di circa nove punti percentuali </a:t>
            </a:r>
            <a:r>
              <a:rPr lang="it-IT" dirty="0"/>
              <a:t>rispetto alle previsioni economiche dell'autunno 2019. </a:t>
            </a:r>
          </a:p>
          <a:p>
            <a:r>
              <a:rPr lang="it-IT" dirty="0"/>
              <a:t>Lo </a:t>
            </a:r>
            <a:r>
              <a:rPr lang="it-IT" b="1" dirty="0">
                <a:solidFill>
                  <a:schemeClr val="accent2"/>
                </a:solidFill>
              </a:rPr>
              <a:t>shock</a:t>
            </a:r>
            <a:r>
              <a:rPr lang="it-IT" dirty="0"/>
              <a:t> per l'economia dell'UE è </a:t>
            </a:r>
            <a:r>
              <a:rPr lang="it-IT" b="1" dirty="0">
                <a:solidFill>
                  <a:schemeClr val="accent2"/>
                </a:solidFill>
              </a:rPr>
              <a:t>simmetrico</a:t>
            </a:r>
            <a:r>
              <a:rPr lang="it-IT" dirty="0"/>
              <a:t> in quanto la pandemia ha colpito tutti gli Stati membri, ma il </a:t>
            </a:r>
            <a:r>
              <a:rPr lang="it-IT" b="1" dirty="0">
                <a:solidFill>
                  <a:schemeClr val="accent2"/>
                </a:solidFill>
              </a:rPr>
              <a:t>calo della produzione nel 2020 presenterà caratteristiche molto diverse </a:t>
            </a:r>
            <a:r>
              <a:rPr lang="it-IT" dirty="0"/>
              <a:t>e le previsioni sono offuscate da un livello di incertezza maggiore rispetto al solito e da rischi riconducibili alle ipotesi sull'evoluzione della pandemia di coronavirus e sulle misure di contenimento ad essa associate. </a:t>
            </a:r>
          </a:p>
        </p:txBody>
      </p:sp>
      <p:sp>
        <p:nvSpPr>
          <p:cNvPr id="4" name="Segnaposto numero diapositiva 3">
            <a:extLst>
              <a:ext uri="{FF2B5EF4-FFF2-40B4-BE49-F238E27FC236}">
                <a16:creationId xmlns:a16="http://schemas.microsoft.com/office/drawing/2014/main" id="{38364E17-B2DD-4B6D-A14A-C8303B045993}"/>
              </a:ext>
            </a:extLst>
          </p:cNvPr>
          <p:cNvSpPr>
            <a:spLocks noGrp="1"/>
          </p:cNvSpPr>
          <p:nvPr>
            <p:ph type="sldNum" sz="quarter" idx="12"/>
          </p:nvPr>
        </p:nvSpPr>
        <p:spPr/>
        <p:txBody>
          <a:bodyPr/>
          <a:lstStyle/>
          <a:p>
            <a:pPr>
              <a:defRPr/>
            </a:pPr>
            <a:fld id="{310BEF9C-E8AA-4320-831E-DA3F969F0A12}" type="slidenum">
              <a:rPr lang="it-IT" smtClean="0"/>
              <a:pPr>
                <a:defRPr/>
              </a:pPr>
              <a:t>10</a:t>
            </a:fld>
            <a:endParaRPr lang="it-IT"/>
          </a:p>
        </p:txBody>
      </p:sp>
    </p:spTree>
    <p:extLst>
      <p:ext uri="{BB962C8B-B14F-4D97-AF65-F5344CB8AC3E}">
        <p14:creationId xmlns:p14="http://schemas.microsoft.com/office/powerpoint/2010/main" val="300271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egnaposto contenuto 2"/>
          <p:cNvSpPr>
            <a:spLocks noGrp="1"/>
          </p:cNvSpPr>
          <p:nvPr>
            <p:ph idx="1"/>
          </p:nvPr>
        </p:nvSpPr>
        <p:spPr>
          <a:xfrm>
            <a:off x="457200" y="1484784"/>
            <a:ext cx="8229600" cy="4680519"/>
          </a:xfrm>
        </p:spPr>
        <p:txBody>
          <a:bodyPr>
            <a:normAutofit/>
          </a:bodyPr>
          <a:lstStyle/>
          <a:p>
            <a:pPr>
              <a:buNone/>
            </a:pPr>
            <a:endParaRPr lang="it-IT" sz="3200" dirty="0">
              <a:latin typeface="Calibri" pitchFamily="34" charset="0"/>
              <a:cs typeface="Calibri" pitchFamily="34" charset="0"/>
            </a:endParaRPr>
          </a:p>
          <a:p>
            <a:pPr algn="l">
              <a:buNone/>
            </a:pPr>
            <a:endParaRPr lang="it-IT" sz="3200" dirty="0">
              <a:solidFill>
                <a:srgbClr val="000000"/>
              </a:solidFill>
              <a:latin typeface="Calibri" pitchFamily="34" charset="0"/>
              <a:cs typeface="Calibri" pitchFamily="34" charset="0"/>
            </a:endParaRPr>
          </a:p>
          <a:p>
            <a:pPr algn="ctr">
              <a:buNone/>
            </a:pPr>
            <a:r>
              <a:rPr lang="it-IT" sz="3200" i="1" dirty="0">
                <a:solidFill>
                  <a:srgbClr val="0066FF"/>
                </a:solidFill>
                <a:latin typeface="Calibri" pitchFamily="34" charset="0"/>
                <a:cs typeface="Calibri" pitchFamily="34" charset="0"/>
              </a:rPr>
              <a:t>“</a:t>
            </a:r>
            <a:r>
              <a:rPr lang="en-US" sz="3200" i="1" dirty="0">
                <a:solidFill>
                  <a:srgbClr val="0066FF"/>
                </a:solidFill>
                <a:latin typeface="Calibri" pitchFamily="34" charset="0"/>
                <a:cs typeface="Calibri" pitchFamily="34" charset="0"/>
              </a:rPr>
              <a:t>Nothing is agreed until everything is agreed”</a:t>
            </a:r>
          </a:p>
          <a:p>
            <a:pPr>
              <a:buNone/>
            </a:pPr>
            <a:endParaRPr lang="it-IT" sz="3200" dirty="0">
              <a:latin typeface="Calibri" pitchFamily="34" charset="0"/>
              <a:cs typeface="Calibri" pitchFamily="34" charset="0"/>
            </a:endParaRPr>
          </a:p>
        </p:txBody>
      </p:sp>
      <p:sp>
        <p:nvSpPr>
          <p:cNvPr id="3" name="Segnaposto numero diapositiva 2"/>
          <p:cNvSpPr>
            <a:spLocks noGrp="1"/>
          </p:cNvSpPr>
          <p:nvPr>
            <p:ph type="sldNum" sz="quarter" idx="12"/>
          </p:nvPr>
        </p:nvSpPr>
        <p:spPr/>
        <p:txBody>
          <a:bodyPr/>
          <a:lstStyle/>
          <a:p>
            <a:pPr>
              <a:defRPr/>
            </a:pPr>
            <a:fld id="{310BEF9C-E8AA-4320-831E-DA3F969F0A12}" type="slidenum">
              <a:rPr lang="it-IT" smtClean="0"/>
              <a:pPr>
                <a:defRPr/>
              </a:pPr>
              <a:t>11</a:t>
            </a:fld>
            <a:endParaRPr lang="it-IT"/>
          </a:p>
        </p:txBody>
      </p:sp>
    </p:spTree>
    <p:extLst>
      <p:ext uri="{BB962C8B-B14F-4D97-AF65-F5344CB8AC3E}">
        <p14:creationId xmlns:p14="http://schemas.microsoft.com/office/powerpoint/2010/main" val="53550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AE7AA7-A4EF-4025-8180-046298275022}"/>
              </a:ext>
            </a:extLst>
          </p:cNvPr>
          <p:cNvSpPr>
            <a:spLocks noGrp="1"/>
          </p:cNvSpPr>
          <p:nvPr>
            <p:ph type="title"/>
          </p:nvPr>
        </p:nvSpPr>
        <p:spPr/>
        <p:txBody>
          <a:bodyPr/>
          <a:lstStyle/>
          <a:p>
            <a:r>
              <a:rPr lang="it-IT" dirty="0"/>
              <a:t>Il periodo di programmazione 2021-2027 accordo 2018</a:t>
            </a:r>
          </a:p>
        </p:txBody>
      </p:sp>
      <p:sp>
        <p:nvSpPr>
          <p:cNvPr id="4" name="Segnaposto numero diapositiva 3">
            <a:extLst>
              <a:ext uri="{FF2B5EF4-FFF2-40B4-BE49-F238E27FC236}">
                <a16:creationId xmlns:a16="http://schemas.microsoft.com/office/drawing/2014/main" id="{D82CAECF-D230-4706-9023-C899776010AD}"/>
              </a:ext>
            </a:extLst>
          </p:cNvPr>
          <p:cNvSpPr>
            <a:spLocks noGrp="1"/>
          </p:cNvSpPr>
          <p:nvPr>
            <p:ph type="sldNum" sz="quarter" idx="12"/>
          </p:nvPr>
        </p:nvSpPr>
        <p:spPr/>
        <p:txBody>
          <a:bodyPr/>
          <a:lstStyle/>
          <a:p>
            <a:pPr>
              <a:defRPr/>
            </a:pPr>
            <a:fld id="{310BEF9C-E8AA-4320-831E-DA3F969F0A12}" type="slidenum">
              <a:rPr lang="it-IT" smtClean="0"/>
              <a:pPr>
                <a:defRPr/>
              </a:pPr>
              <a:t>12</a:t>
            </a:fld>
            <a:endParaRPr lang="it-IT"/>
          </a:p>
        </p:txBody>
      </p:sp>
      <p:pic>
        <p:nvPicPr>
          <p:cNvPr id="5" name="Immagine 4">
            <a:extLst>
              <a:ext uri="{FF2B5EF4-FFF2-40B4-BE49-F238E27FC236}">
                <a16:creationId xmlns:a16="http://schemas.microsoft.com/office/drawing/2014/main" id="{4CA65C6A-0F63-4CD2-9ABC-EF658ED986F1}"/>
              </a:ext>
            </a:extLst>
          </p:cNvPr>
          <p:cNvPicPr>
            <a:picLocks noChangeAspect="1"/>
          </p:cNvPicPr>
          <p:nvPr/>
        </p:nvPicPr>
        <p:blipFill>
          <a:blip r:embed="rId2"/>
          <a:stretch>
            <a:fillRect/>
          </a:stretch>
        </p:blipFill>
        <p:spPr>
          <a:xfrm>
            <a:off x="-36512" y="1205849"/>
            <a:ext cx="8779661" cy="4671423"/>
          </a:xfrm>
          <a:prstGeom prst="rect">
            <a:avLst/>
          </a:prstGeom>
        </p:spPr>
      </p:pic>
      <p:sp>
        <p:nvSpPr>
          <p:cNvPr id="7" name="Freccia a sinistra 6">
            <a:extLst>
              <a:ext uri="{FF2B5EF4-FFF2-40B4-BE49-F238E27FC236}">
                <a16:creationId xmlns:a16="http://schemas.microsoft.com/office/drawing/2014/main" id="{D6A4D018-6A99-4E1F-BFF0-FED83A122479}"/>
              </a:ext>
            </a:extLst>
          </p:cNvPr>
          <p:cNvSpPr/>
          <p:nvPr/>
        </p:nvSpPr>
        <p:spPr>
          <a:xfrm>
            <a:off x="8676456" y="1988840"/>
            <a:ext cx="365355" cy="2160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924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3A6AB2-82AF-432A-865A-6BD8CCD5C50B}"/>
              </a:ext>
            </a:extLst>
          </p:cNvPr>
          <p:cNvSpPr>
            <a:spLocks noGrp="1"/>
          </p:cNvSpPr>
          <p:nvPr>
            <p:ph type="title"/>
          </p:nvPr>
        </p:nvSpPr>
        <p:spPr/>
        <p:txBody>
          <a:bodyPr/>
          <a:lstStyle/>
          <a:p>
            <a:r>
              <a:rPr lang="it-IT" dirty="0"/>
              <a:t>Il periodo di programmazione 2021-2027 </a:t>
            </a:r>
            <a:r>
              <a:rPr lang="pt-BR" sz="2400" dirty="0"/>
              <a:t>Bruxelles, 28.5.2020 - COM(2020) 443 final - 2018/0166 (APP)</a:t>
            </a:r>
            <a:endParaRPr lang="it-IT" sz="2400" dirty="0"/>
          </a:p>
        </p:txBody>
      </p:sp>
      <p:sp>
        <p:nvSpPr>
          <p:cNvPr id="7" name="Segnaposto contenuto 6">
            <a:extLst>
              <a:ext uri="{FF2B5EF4-FFF2-40B4-BE49-F238E27FC236}">
                <a16:creationId xmlns:a16="http://schemas.microsoft.com/office/drawing/2014/main" id="{EA6D7302-7678-4DAB-ADCA-79F6401A67BB}"/>
              </a:ext>
            </a:extLst>
          </p:cNvPr>
          <p:cNvSpPr>
            <a:spLocks noGrp="1"/>
          </p:cNvSpPr>
          <p:nvPr>
            <p:ph idx="1"/>
          </p:nvPr>
        </p:nvSpPr>
        <p:spPr>
          <a:xfrm>
            <a:off x="179512" y="5525601"/>
            <a:ext cx="8507288" cy="660093"/>
          </a:xfrm>
        </p:spPr>
        <p:txBody>
          <a:bodyPr/>
          <a:lstStyle/>
          <a:p>
            <a:r>
              <a:rPr lang="it-IT" sz="2000" b="1" dirty="0">
                <a:solidFill>
                  <a:schemeClr val="accent2"/>
                </a:solidFill>
              </a:rPr>
              <a:t>La politica di coesione passerebbe da 330.642 </a:t>
            </a:r>
            <a:r>
              <a:rPr lang="it-IT" sz="2000" b="1" dirty="0" err="1">
                <a:solidFill>
                  <a:schemeClr val="accent2"/>
                </a:solidFill>
              </a:rPr>
              <a:t>Meuro</a:t>
            </a:r>
            <a:r>
              <a:rPr lang="it-IT" sz="2000" b="1" dirty="0">
                <a:solidFill>
                  <a:schemeClr val="accent2"/>
                </a:solidFill>
              </a:rPr>
              <a:t> a 323.181 </a:t>
            </a:r>
            <a:r>
              <a:rPr lang="it-IT" sz="2000" b="1" dirty="0" err="1">
                <a:solidFill>
                  <a:schemeClr val="accent2"/>
                </a:solidFill>
              </a:rPr>
              <a:t>Meuro</a:t>
            </a:r>
            <a:r>
              <a:rPr lang="it-IT" b="1" dirty="0">
                <a:solidFill>
                  <a:schemeClr val="accent2"/>
                </a:solidFill>
              </a:rPr>
              <a:t> </a:t>
            </a:r>
          </a:p>
        </p:txBody>
      </p:sp>
      <p:sp>
        <p:nvSpPr>
          <p:cNvPr id="4" name="Segnaposto numero diapositiva 3">
            <a:extLst>
              <a:ext uri="{FF2B5EF4-FFF2-40B4-BE49-F238E27FC236}">
                <a16:creationId xmlns:a16="http://schemas.microsoft.com/office/drawing/2014/main" id="{5556CE11-545A-464E-B20F-DBAFA183636A}"/>
              </a:ext>
            </a:extLst>
          </p:cNvPr>
          <p:cNvSpPr>
            <a:spLocks noGrp="1"/>
          </p:cNvSpPr>
          <p:nvPr>
            <p:ph type="sldNum" sz="quarter" idx="12"/>
          </p:nvPr>
        </p:nvSpPr>
        <p:spPr/>
        <p:txBody>
          <a:bodyPr/>
          <a:lstStyle/>
          <a:p>
            <a:pPr>
              <a:defRPr/>
            </a:pPr>
            <a:fld id="{310BEF9C-E8AA-4320-831E-DA3F969F0A12}" type="slidenum">
              <a:rPr lang="it-IT" smtClean="0"/>
              <a:pPr>
                <a:defRPr/>
              </a:pPr>
              <a:t>13</a:t>
            </a:fld>
            <a:endParaRPr lang="it-IT"/>
          </a:p>
        </p:txBody>
      </p:sp>
      <p:pic>
        <p:nvPicPr>
          <p:cNvPr id="5" name="Immagine 4">
            <a:extLst>
              <a:ext uri="{FF2B5EF4-FFF2-40B4-BE49-F238E27FC236}">
                <a16:creationId xmlns:a16="http://schemas.microsoft.com/office/drawing/2014/main" id="{4A709C4A-2859-4F56-929F-AC78E5AB0C47}"/>
              </a:ext>
            </a:extLst>
          </p:cNvPr>
          <p:cNvPicPr>
            <a:picLocks noChangeAspect="1"/>
          </p:cNvPicPr>
          <p:nvPr/>
        </p:nvPicPr>
        <p:blipFill>
          <a:blip r:embed="rId2"/>
          <a:stretch>
            <a:fillRect/>
          </a:stretch>
        </p:blipFill>
        <p:spPr>
          <a:xfrm>
            <a:off x="179512" y="1062342"/>
            <a:ext cx="8507288" cy="4403728"/>
          </a:xfrm>
          <a:prstGeom prst="rect">
            <a:avLst/>
          </a:prstGeom>
        </p:spPr>
      </p:pic>
      <p:sp>
        <p:nvSpPr>
          <p:cNvPr id="6" name="Freccia a sinistra 5">
            <a:extLst>
              <a:ext uri="{FF2B5EF4-FFF2-40B4-BE49-F238E27FC236}">
                <a16:creationId xmlns:a16="http://schemas.microsoft.com/office/drawing/2014/main" id="{6BBDCA8E-1514-41C4-B5F0-BA8692DA23E8}"/>
              </a:ext>
            </a:extLst>
          </p:cNvPr>
          <p:cNvSpPr/>
          <p:nvPr/>
        </p:nvSpPr>
        <p:spPr>
          <a:xfrm>
            <a:off x="8686800" y="2780928"/>
            <a:ext cx="365355" cy="2160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94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pPr algn="ctr"/>
            <a:r>
              <a:rPr lang="it-IT" dirty="0"/>
              <a:t>Il periodo di programmazione 2021-2027 accordo 2018</a:t>
            </a:r>
          </a:p>
        </p:txBody>
      </p:sp>
      <p:sp>
        <p:nvSpPr>
          <p:cNvPr id="106499" name="Segnaposto contenuto 2"/>
          <p:cNvSpPr>
            <a:spLocks noGrp="1"/>
          </p:cNvSpPr>
          <p:nvPr>
            <p:ph idx="1"/>
          </p:nvPr>
        </p:nvSpPr>
        <p:spPr>
          <a:xfrm>
            <a:off x="457200" y="1052736"/>
            <a:ext cx="8229600" cy="5328691"/>
          </a:xfrm>
        </p:spPr>
        <p:txBody>
          <a:bodyPr>
            <a:normAutofit fontScale="92500" lnSpcReduction="20000"/>
          </a:bodyPr>
          <a:lstStyle/>
          <a:p>
            <a:pPr marL="0" indent="0" algn="just">
              <a:buNone/>
            </a:pPr>
            <a:r>
              <a:rPr lang="it-IT" dirty="0">
                <a:latin typeface="Calibri" pitchFamily="34" charset="0"/>
                <a:cs typeface="Calibri" pitchFamily="34" charset="0"/>
              </a:rPr>
              <a:t>Dotazioni del FESR, del FC e del </a:t>
            </a:r>
            <a:r>
              <a:rPr lang="it-IT" dirty="0" err="1">
                <a:latin typeface="Calibri" pitchFamily="34" charset="0"/>
                <a:cs typeface="Calibri" pitchFamily="34" charset="0"/>
              </a:rPr>
              <a:t>FSE+</a:t>
            </a:r>
            <a:r>
              <a:rPr lang="it-IT" dirty="0">
                <a:latin typeface="Calibri" pitchFamily="34" charset="0"/>
                <a:cs typeface="Calibri" pitchFamily="34" charset="0"/>
              </a:rPr>
              <a:t> per il periodo 2021-27 in milioni</a:t>
            </a:r>
          </a:p>
          <a:p>
            <a:pPr marL="0" indent="0" algn="just">
              <a:buNone/>
            </a:pPr>
            <a:r>
              <a:rPr lang="it-IT" sz="1600" i="1" dirty="0">
                <a:solidFill>
                  <a:srgbClr val="0066FF"/>
                </a:solidFill>
                <a:latin typeface="Calibri" pitchFamily="34" charset="0"/>
                <a:cs typeface="Calibri" pitchFamily="34" charset="0"/>
              </a:rPr>
              <a:t>(proposta Commissione europea sul quadro finanziario pluriennale, maggio 2018</a:t>
            </a:r>
            <a:r>
              <a:rPr lang="it-IT" sz="1600" i="1" dirty="0">
                <a:latin typeface="Calibri" pitchFamily="34" charset="0"/>
                <a:cs typeface="Calibri" pitchFamily="34" charset="0"/>
              </a:rPr>
              <a:t>)</a:t>
            </a:r>
            <a:endParaRPr lang="it-IT" i="1" dirty="0">
              <a:latin typeface="Calibri" pitchFamily="34" charset="0"/>
              <a:cs typeface="Calibri" pitchFamily="34" charset="0"/>
            </a:endParaRPr>
          </a:p>
          <a:p>
            <a:pPr marL="0" indent="0" algn="just">
              <a:buNone/>
            </a:pPr>
            <a:endParaRPr lang="it-IT" b="1" dirty="0">
              <a:latin typeface="Calibri" pitchFamily="34" charset="0"/>
              <a:cs typeface="Calibri" pitchFamily="34" charset="0"/>
            </a:endParaRPr>
          </a:p>
          <a:p>
            <a:pPr marL="0" indent="0" algn="just">
              <a:buNone/>
            </a:pPr>
            <a:r>
              <a:rPr lang="it-IT" b="1" dirty="0">
                <a:latin typeface="Calibri" pitchFamily="34" charset="0"/>
                <a:cs typeface="Calibri" pitchFamily="34" charset="0"/>
              </a:rPr>
              <a:t>Totale della politica di coesione 			330 624 </a:t>
            </a:r>
          </a:p>
          <a:p>
            <a:pPr marL="0" indent="0">
              <a:buNone/>
            </a:pPr>
            <a:r>
              <a:rPr lang="it-IT" sz="1600" i="1" dirty="0">
                <a:solidFill>
                  <a:srgbClr val="0066FF"/>
                </a:solidFill>
                <a:latin typeface="Calibri" pitchFamily="34" charset="0"/>
                <a:cs typeface="Calibri" pitchFamily="34" charset="0"/>
              </a:rPr>
              <a:t>(proposta  del Consiglio sul quadro finanziario pluriennale, dicembre 2019  - 323 181)</a:t>
            </a:r>
          </a:p>
          <a:p>
            <a:pPr marL="0" indent="0" algn="just">
              <a:buNone/>
            </a:pPr>
            <a:endParaRPr lang="it-IT" b="1" dirty="0">
              <a:latin typeface="Calibri" pitchFamily="34" charset="0"/>
              <a:cs typeface="Calibri" pitchFamily="34" charset="0"/>
            </a:endParaRPr>
          </a:p>
          <a:p>
            <a:pPr marL="0" indent="0" algn="just">
              <a:buNone/>
            </a:pPr>
            <a:r>
              <a:rPr lang="it-IT" u="sng" dirty="0">
                <a:latin typeface="Calibri" pitchFamily="34" charset="0"/>
                <a:cs typeface="Calibri" pitchFamily="34" charset="0"/>
              </a:rPr>
              <a:t>Fondo europeo di sviluppo regionale (FESR) 		200 629</a:t>
            </a:r>
          </a:p>
          <a:p>
            <a:pPr marL="177800" indent="363538" algn="just">
              <a:buFont typeface="Arial" pitchFamily="34" charset="0"/>
              <a:buChar char="–"/>
            </a:pPr>
            <a:r>
              <a:rPr lang="it-IT" dirty="0">
                <a:latin typeface="Calibri" pitchFamily="34" charset="0"/>
                <a:cs typeface="Calibri" pitchFamily="34" charset="0"/>
              </a:rPr>
              <a:t>Investimenti a favore dell'occupazione </a:t>
            </a:r>
          </a:p>
          <a:p>
            <a:pPr marL="177800" indent="363538" algn="just">
              <a:buNone/>
            </a:pPr>
            <a:r>
              <a:rPr lang="it-IT" dirty="0">
                <a:latin typeface="Calibri" pitchFamily="34" charset="0"/>
                <a:cs typeface="Calibri" pitchFamily="34" charset="0"/>
              </a:rPr>
              <a:t>e della crescita  					190 752</a:t>
            </a:r>
          </a:p>
          <a:p>
            <a:pPr marL="177800" indent="363538" algn="just">
              <a:buFont typeface="Arial" pitchFamily="34" charset="0"/>
              <a:buChar char="–"/>
              <a:tabLst>
                <a:tab pos="6726238" algn="l"/>
              </a:tabLst>
            </a:pPr>
            <a:r>
              <a:rPr lang="it-IT" dirty="0">
                <a:latin typeface="Calibri" pitchFamily="34" charset="0"/>
                <a:cs typeface="Calibri" pitchFamily="34" charset="0"/>
              </a:rPr>
              <a:t>Cooperazione territoriale europea  	8 430</a:t>
            </a:r>
          </a:p>
          <a:p>
            <a:pPr marL="177800" indent="363538" algn="just">
              <a:buFont typeface="Arial" pitchFamily="34" charset="0"/>
              <a:buChar char="–"/>
              <a:tabLst>
                <a:tab pos="6726238" algn="l"/>
              </a:tabLst>
            </a:pPr>
            <a:r>
              <a:rPr lang="it-IT" dirty="0">
                <a:latin typeface="Calibri" pitchFamily="34" charset="0"/>
                <a:cs typeface="Calibri" pitchFamily="34" charset="0"/>
              </a:rPr>
              <a:t>Regioni ultraperiferiche 	1 447</a:t>
            </a:r>
          </a:p>
          <a:p>
            <a:pPr marL="0" indent="0" algn="just">
              <a:buNone/>
              <a:tabLst>
                <a:tab pos="6550025" algn="l"/>
              </a:tabLst>
            </a:pPr>
            <a:endParaRPr lang="it-IT" u="sng" dirty="0">
              <a:latin typeface="Calibri" pitchFamily="34" charset="0"/>
              <a:cs typeface="Calibri" pitchFamily="34" charset="0"/>
            </a:endParaRPr>
          </a:p>
          <a:p>
            <a:pPr marL="0" indent="0" algn="just">
              <a:buNone/>
              <a:tabLst>
                <a:tab pos="6550025" algn="l"/>
              </a:tabLst>
            </a:pPr>
            <a:r>
              <a:rPr lang="it-IT" u="sng" dirty="0">
                <a:latin typeface="Calibri" pitchFamily="34" charset="0"/>
                <a:cs typeface="Calibri" pitchFamily="34" charset="0"/>
              </a:rPr>
              <a:t>Fondo di coesione (FC) 	41 349</a:t>
            </a:r>
          </a:p>
          <a:p>
            <a:pPr marL="176213" indent="0" algn="just" defTabSz="879475">
              <a:buNone/>
              <a:tabLst>
                <a:tab pos="6550025" algn="l"/>
              </a:tabLst>
            </a:pPr>
            <a:r>
              <a:rPr lang="it-IT" i="1" dirty="0">
                <a:latin typeface="Calibri" pitchFamily="34" charset="0"/>
                <a:cs typeface="Calibri" pitchFamily="34" charset="0"/>
              </a:rPr>
              <a:t>(di cui contributo al MCE – Trasporti  	10 000)</a:t>
            </a:r>
          </a:p>
          <a:p>
            <a:pPr marL="0" indent="0" algn="just">
              <a:buNone/>
              <a:tabLst>
                <a:tab pos="6550025" algn="l"/>
              </a:tabLst>
            </a:pPr>
            <a:endParaRPr lang="it-IT" u="sng" dirty="0">
              <a:latin typeface="Calibri" pitchFamily="34" charset="0"/>
              <a:cs typeface="Calibri" pitchFamily="34" charset="0"/>
            </a:endParaRPr>
          </a:p>
          <a:p>
            <a:pPr marL="0" indent="0" algn="just">
              <a:buNone/>
              <a:tabLst>
                <a:tab pos="6550025" algn="l"/>
              </a:tabLst>
            </a:pPr>
            <a:r>
              <a:rPr lang="it-IT" u="sng" dirty="0">
                <a:latin typeface="Calibri" pitchFamily="34" charset="0"/>
                <a:cs typeface="Calibri" pitchFamily="34" charset="0"/>
              </a:rPr>
              <a:t>Fondo sociale </a:t>
            </a:r>
            <a:r>
              <a:rPr lang="it-IT" u="sng" dirty="0" err="1">
                <a:latin typeface="Calibri" pitchFamily="34" charset="0"/>
                <a:cs typeface="Calibri" pitchFamily="34" charset="0"/>
              </a:rPr>
              <a:t>europeo+</a:t>
            </a:r>
            <a:r>
              <a:rPr lang="it-IT" u="sng" dirty="0">
                <a:latin typeface="Calibri" pitchFamily="34" charset="0"/>
                <a:cs typeface="Calibri" pitchFamily="34" charset="0"/>
              </a:rPr>
              <a:t> 	88 646</a:t>
            </a:r>
          </a:p>
          <a:p>
            <a:pPr marL="0" indent="0" algn="just">
              <a:buNone/>
            </a:pPr>
            <a:endParaRPr lang="it-IT" dirty="0">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14</a:t>
            </a:fld>
            <a:endParaRPr lang="it-IT"/>
          </a:p>
        </p:txBody>
      </p:sp>
    </p:spTree>
    <p:extLst>
      <p:ext uri="{BB962C8B-B14F-4D97-AF65-F5344CB8AC3E}">
        <p14:creationId xmlns:p14="http://schemas.microsoft.com/office/powerpoint/2010/main" val="307163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pPr algn="ctr"/>
            <a:r>
              <a:rPr lang="it-IT" dirty="0"/>
              <a:t>La dimensione del bilancio 1993-2027</a:t>
            </a:r>
          </a:p>
        </p:txBody>
      </p:sp>
      <p:pic>
        <p:nvPicPr>
          <p:cNvPr id="4" name="Immagine 3">
            <a:extLst>
              <a:ext uri="{FF2B5EF4-FFF2-40B4-BE49-F238E27FC236}">
                <a16:creationId xmlns:a16="http://schemas.microsoft.com/office/drawing/2014/main" id="{85B5206A-1B29-412C-8DFA-35AD61A708F0}"/>
              </a:ext>
            </a:extLst>
          </p:cNvPr>
          <p:cNvPicPr>
            <a:picLocks noChangeAspect="1"/>
          </p:cNvPicPr>
          <p:nvPr/>
        </p:nvPicPr>
        <p:blipFill>
          <a:blip r:embed="rId2"/>
          <a:stretch>
            <a:fillRect/>
          </a:stretch>
        </p:blipFill>
        <p:spPr>
          <a:xfrm>
            <a:off x="457200" y="1349881"/>
            <a:ext cx="8579296" cy="5392231"/>
          </a:xfrm>
          <a:prstGeom prst="rect">
            <a:avLst/>
          </a:prstGeom>
        </p:spPr>
      </p:pic>
    </p:spTree>
    <p:extLst>
      <p:ext uri="{BB962C8B-B14F-4D97-AF65-F5344CB8AC3E}">
        <p14:creationId xmlns:p14="http://schemas.microsoft.com/office/powerpoint/2010/main" val="313494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12106-B0D3-46A2-8CE4-600120FA17E2}"/>
              </a:ext>
            </a:extLst>
          </p:cNvPr>
          <p:cNvSpPr>
            <a:spLocks noGrp="1"/>
          </p:cNvSpPr>
          <p:nvPr>
            <p:ph type="title"/>
          </p:nvPr>
        </p:nvSpPr>
        <p:spPr/>
        <p:txBody>
          <a:bodyPr/>
          <a:lstStyle/>
          <a:p>
            <a:r>
              <a:rPr lang="it-IT" dirty="0"/>
              <a:t>Distribuzione risorse per obiettivo</a:t>
            </a:r>
          </a:p>
        </p:txBody>
      </p:sp>
      <p:sp>
        <p:nvSpPr>
          <p:cNvPr id="3" name="Segnaposto contenuto 2">
            <a:extLst>
              <a:ext uri="{FF2B5EF4-FFF2-40B4-BE49-F238E27FC236}">
                <a16:creationId xmlns:a16="http://schemas.microsoft.com/office/drawing/2014/main" id="{2C11B76F-3DC8-4328-A0D3-D8CDDBCD8754}"/>
              </a:ext>
            </a:extLst>
          </p:cNvPr>
          <p:cNvSpPr>
            <a:spLocks noGrp="1"/>
          </p:cNvSpPr>
          <p:nvPr>
            <p:ph idx="1"/>
          </p:nvPr>
        </p:nvSpPr>
        <p:spPr>
          <a:xfrm>
            <a:off x="323528" y="1412776"/>
            <a:ext cx="8229600" cy="5001419"/>
          </a:xfrm>
        </p:spPr>
        <p:txBody>
          <a:bodyPr/>
          <a:lstStyle/>
          <a:p>
            <a:pPr marL="0" indent="0">
              <a:buNone/>
            </a:pPr>
            <a:r>
              <a:rPr lang="it-IT" dirty="0"/>
              <a:t>A prezzi costanti</a:t>
            </a:r>
          </a:p>
          <a:p>
            <a:r>
              <a:rPr lang="it-IT" b="1" dirty="0">
                <a:solidFill>
                  <a:schemeClr val="accent2"/>
                </a:solidFill>
              </a:rPr>
              <a:t>FC </a:t>
            </a:r>
            <a:r>
              <a:rPr lang="it-IT" dirty="0"/>
              <a:t>si ridurrebbe da </a:t>
            </a:r>
            <a:r>
              <a:rPr lang="it-IT" b="1" dirty="0"/>
              <a:t>63 a 46 miliardi di euro </a:t>
            </a:r>
          </a:p>
          <a:p>
            <a:r>
              <a:rPr lang="it-IT" b="1" dirty="0">
                <a:solidFill>
                  <a:schemeClr val="accent2"/>
                </a:solidFill>
              </a:rPr>
              <a:t>FESR</a:t>
            </a:r>
            <a:r>
              <a:rPr lang="it-IT" dirty="0"/>
              <a:t> passerebbe da </a:t>
            </a:r>
            <a:r>
              <a:rPr lang="it-IT" b="1" dirty="0"/>
              <a:t>199 miliardi a 226</a:t>
            </a:r>
            <a:r>
              <a:rPr lang="it-IT" dirty="0"/>
              <a:t> </a:t>
            </a:r>
            <a:r>
              <a:rPr lang="it-IT" b="1" dirty="0"/>
              <a:t>miliardi di euro</a:t>
            </a:r>
            <a:r>
              <a:rPr lang="it-IT" dirty="0"/>
              <a:t>. </a:t>
            </a:r>
          </a:p>
          <a:p>
            <a:r>
              <a:rPr lang="it-IT" dirty="0"/>
              <a:t>Il </a:t>
            </a:r>
            <a:r>
              <a:rPr lang="it-IT" b="1" dirty="0">
                <a:solidFill>
                  <a:schemeClr val="accent2"/>
                </a:solidFill>
              </a:rPr>
              <a:t>FSE +</a:t>
            </a:r>
            <a:r>
              <a:rPr lang="it-IT" dirty="0"/>
              <a:t> si ridurrebbe a </a:t>
            </a:r>
            <a:r>
              <a:rPr lang="it-IT" b="1" dirty="0"/>
              <a:t>101 miliardi di euro. </a:t>
            </a:r>
          </a:p>
          <a:p>
            <a:r>
              <a:rPr lang="it-IT" dirty="0"/>
              <a:t>Per </a:t>
            </a:r>
            <a:r>
              <a:rPr lang="it-IT" b="1" dirty="0"/>
              <a:t>l'Italia</a:t>
            </a:r>
            <a:r>
              <a:rPr lang="it-IT" dirty="0"/>
              <a:t>, a prezzi correnti, secondo le stime della Commissione europea, sembrerebbe esserci un </a:t>
            </a:r>
            <a:r>
              <a:rPr lang="it-IT" b="1" dirty="0">
                <a:solidFill>
                  <a:schemeClr val="accent2"/>
                </a:solidFill>
              </a:rPr>
              <a:t>aumento</a:t>
            </a:r>
            <a:r>
              <a:rPr lang="it-IT" dirty="0"/>
              <a:t> da </a:t>
            </a:r>
            <a:r>
              <a:rPr lang="it-IT" b="1" dirty="0">
                <a:solidFill>
                  <a:schemeClr val="accent2"/>
                </a:solidFill>
              </a:rPr>
              <a:t>34 a 43 miliardi di euro </a:t>
            </a:r>
            <a:r>
              <a:rPr lang="it-IT" dirty="0"/>
              <a:t>circa (38 miliardi di euro a prezzi costanti 2018) rispetto alla dotazione 2014-2020.</a:t>
            </a:r>
          </a:p>
        </p:txBody>
      </p:sp>
      <p:sp>
        <p:nvSpPr>
          <p:cNvPr id="4" name="Segnaposto numero diapositiva 3">
            <a:extLst>
              <a:ext uri="{FF2B5EF4-FFF2-40B4-BE49-F238E27FC236}">
                <a16:creationId xmlns:a16="http://schemas.microsoft.com/office/drawing/2014/main" id="{A7C08A62-69CA-4C2B-A87D-9B854EEE35FF}"/>
              </a:ext>
            </a:extLst>
          </p:cNvPr>
          <p:cNvSpPr>
            <a:spLocks noGrp="1"/>
          </p:cNvSpPr>
          <p:nvPr>
            <p:ph type="sldNum" sz="quarter" idx="12"/>
          </p:nvPr>
        </p:nvSpPr>
        <p:spPr/>
        <p:txBody>
          <a:bodyPr/>
          <a:lstStyle/>
          <a:p>
            <a:pPr>
              <a:defRPr/>
            </a:pPr>
            <a:fld id="{310BEF9C-E8AA-4320-831E-DA3F969F0A12}" type="slidenum">
              <a:rPr lang="it-IT" smtClean="0"/>
              <a:pPr>
                <a:defRPr/>
              </a:pPr>
              <a:t>16</a:t>
            </a:fld>
            <a:endParaRPr lang="it-IT" dirty="0"/>
          </a:p>
        </p:txBody>
      </p:sp>
    </p:spTree>
    <p:extLst>
      <p:ext uri="{BB962C8B-B14F-4D97-AF65-F5344CB8AC3E}">
        <p14:creationId xmlns:p14="http://schemas.microsoft.com/office/powerpoint/2010/main" val="65724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B3ED75-2F27-42F7-A3D8-344964BA047B}"/>
              </a:ext>
            </a:extLst>
          </p:cNvPr>
          <p:cNvSpPr>
            <a:spLocks noGrp="1"/>
          </p:cNvSpPr>
          <p:nvPr>
            <p:ph type="title"/>
          </p:nvPr>
        </p:nvSpPr>
        <p:spPr>
          <a:xfrm>
            <a:off x="323528" y="116632"/>
            <a:ext cx="8363272" cy="706090"/>
          </a:xfrm>
        </p:spPr>
        <p:txBody>
          <a:bodyPr/>
          <a:lstStyle/>
          <a:p>
            <a:r>
              <a:rPr lang="it-IT" dirty="0"/>
              <a:t>Distribuzione nuovo quadro finanziario pluriennale</a:t>
            </a:r>
          </a:p>
        </p:txBody>
      </p:sp>
      <p:sp>
        <p:nvSpPr>
          <p:cNvPr id="4" name="Segnaposto numero diapositiva 3">
            <a:extLst>
              <a:ext uri="{FF2B5EF4-FFF2-40B4-BE49-F238E27FC236}">
                <a16:creationId xmlns:a16="http://schemas.microsoft.com/office/drawing/2014/main" id="{1A10F783-747D-42C9-B2AF-DE5DD98BE8E3}"/>
              </a:ext>
            </a:extLst>
          </p:cNvPr>
          <p:cNvSpPr>
            <a:spLocks noGrp="1"/>
          </p:cNvSpPr>
          <p:nvPr>
            <p:ph type="sldNum" sz="quarter" idx="12"/>
          </p:nvPr>
        </p:nvSpPr>
        <p:spPr/>
        <p:txBody>
          <a:bodyPr/>
          <a:lstStyle/>
          <a:p>
            <a:pPr>
              <a:defRPr/>
            </a:pPr>
            <a:fld id="{310BEF9C-E8AA-4320-831E-DA3F969F0A12}" type="slidenum">
              <a:rPr lang="it-IT" smtClean="0"/>
              <a:pPr>
                <a:defRPr/>
              </a:pPr>
              <a:t>17</a:t>
            </a:fld>
            <a:endParaRPr lang="it-IT"/>
          </a:p>
        </p:txBody>
      </p:sp>
      <p:pic>
        <p:nvPicPr>
          <p:cNvPr id="5" name="Immagine 4">
            <a:extLst>
              <a:ext uri="{FF2B5EF4-FFF2-40B4-BE49-F238E27FC236}">
                <a16:creationId xmlns:a16="http://schemas.microsoft.com/office/drawing/2014/main" id="{9B5EC22C-394B-4730-9474-904043B0FB93}"/>
              </a:ext>
            </a:extLst>
          </p:cNvPr>
          <p:cNvPicPr>
            <a:picLocks noChangeAspect="1"/>
          </p:cNvPicPr>
          <p:nvPr/>
        </p:nvPicPr>
        <p:blipFill>
          <a:blip r:embed="rId2"/>
          <a:stretch>
            <a:fillRect/>
          </a:stretch>
        </p:blipFill>
        <p:spPr>
          <a:xfrm>
            <a:off x="251520" y="1067798"/>
            <a:ext cx="8229600" cy="5177427"/>
          </a:xfrm>
          <a:prstGeom prst="rect">
            <a:avLst/>
          </a:prstGeom>
        </p:spPr>
      </p:pic>
    </p:spTree>
    <p:extLst>
      <p:ext uri="{BB962C8B-B14F-4D97-AF65-F5344CB8AC3E}">
        <p14:creationId xmlns:p14="http://schemas.microsoft.com/office/powerpoint/2010/main" val="303703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D416AD-C04A-4CE8-886A-19E5DAF0E661}"/>
              </a:ext>
            </a:extLst>
          </p:cNvPr>
          <p:cNvSpPr>
            <a:spLocks noGrp="1"/>
          </p:cNvSpPr>
          <p:nvPr>
            <p:ph type="title"/>
          </p:nvPr>
        </p:nvSpPr>
        <p:spPr>
          <a:xfrm>
            <a:off x="457200" y="116632"/>
            <a:ext cx="8229600" cy="476250"/>
          </a:xfrm>
        </p:spPr>
        <p:txBody>
          <a:bodyPr/>
          <a:lstStyle/>
          <a:p>
            <a:r>
              <a:rPr lang="it-IT" dirty="0"/>
              <a:t>Confronto QFP 2014-2020</a:t>
            </a:r>
          </a:p>
        </p:txBody>
      </p:sp>
      <p:sp>
        <p:nvSpPr>
          <p:cNvPr id="4" name="Segnaposto numero diapositiva 3">
            <a:extLst>
              <a:ext uri="{FF2B5EF4-FFF2-40B4-BE49-F238E27FC236}">
                <a16:creationId xmlns:a16="http://schemas.microsoft.com/office/drawing/2014/main" id="{5D1BA6DA-082D-42EA-A719-44816CDDBBBA}"/>
              </a:ext>
            </a:extLst>
          </p:cNvPr>
          <p:cNvSpPr>
            <a:spLocks noGrp="1"/>
          </p:cNvSpPr>
          <p:nvPr>
            <p:ph type="sldNum" sz="quarter" idx="12"/>
          </p:nvPr>
        </p:nvSpPr>
        <p:spPr/>
        <p:txBody>
          <a:bodyPr/>
          <a:lstStyle/>
          <a:p>
            <a:pPr>
              <a:defRPr/>
            </a:pPr>
            <a:fld id="{310BEF9C-E8AA-4320-831E-DA3F969F0A12}" type="slidenum">
              <a:rPr lang="it-IT" smtClean="0"/>
              <a:pPr>
                <a:defRPr/>
              </a:pPr>
              <a:t>18</a:t>
            </a:fld>
            <a:endParaRPr lang="it-IT"/>
          </a:p>
        </p:txBody>
      </p:sp>
      <p:pic>
        <p:nvPicPr>
          <p:cNvPr id="6" name="Immagine 5">
            <a:extLst>
              <a:ext uri="{FF2B5EF4-FFF2-40B4-BE49-F238E27FC236}">
                <a16:creationId xmlns:a16="http://schemas.microsoft.com/office/drawing/2014/main" id="{333D7AB2-4F96-4470-B232-37C6ADE11585}"/>
              </a:ext>
            </a:extLst>
          </p:cNvPr>
          <p:cNvPicPr>
            <a:picLocks noChangeAspect="1"/>
          </p:cNvPicPr>
          <p:nvPr/>
        </p:nvPicPr>
        <p:blipFill>
          <a:blip r:embed="rId2"/>
          <a:stretch>
            <a:fillRect/>
          </a:stretch>
        </p:blipFill>
        <p:spPr>
          <a:xfrm>
            <a:off x="323528" y="764704"/>
            <a:ext cx="8629543" cy="5400600"/>
          </a:xfrm>
          <a:prstGeom prst="rect">
            <a:avLst/>
          </a:prstGeom>
        </p:spPr>
      </p:pic>
    </p:spTree>
    <p:extLst>
      <p:ext uri="{BB962C8B-B14F-4D97-AF65-F5344CB8AC3E}">
        <p14:creationId xmlns:p14="http://schemas.microsoft.com/office/powerpoint/2010/main" val="391796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1D74A-FBBC-4864-846E-A5FA81A66424}"/>
              </a:ext>
            </a:extLst>
          </p:cNvPr>
          <p:cNvSpPr>
            <a:spLocks noGrp="1"/>
          </p:cNvSpPr>
          <p:nvPr>
            <p:ph type="title"/>
          </p:nvPr>
        </p:nvSpPr>
        <p:spPr/>
        <p:txBody>
          <a:bodyPr/>
          <a:lstStyle/>
          <a:p>
            <a:r>
              <a:rPr lang="it-IT" dirty="0"/>
              <a:t>Conseguenze del nuovo QFP</a:t>
            </a:r>
          </a:p>
        </p:txBody>
      </p:sp>
      <p:sp>
        <p:nvSpPr>
          <p:cNvPr id="3" name="Segnaposto contenuto 2">
            <a:extLst>
              <a:ext uri="{FF2B5EF4-FFF2-40B4-BE49-F238E27FC236}">
                <a16:creationId xmlns:a16="http://schemas.microsoft.com/office/drawing/2014/main" id="{724B8273-218C-4B76-8855-2DA8C5420792}"/>
              </a:ext>
            </a:extLst>
          </p:cNvPr>
          <p:cNvSpPr>
            <a:spLocks noGrp="1"/>
          </p:cNvSpPr>
          <p:nvPr>
            <p:ph idx="1"/>
          </p:nvPr>
        </p:nvSpPr>
        <p:spPr>
          <a:xfrm>
            <a:off x="457200" y="692696"/>
            <a:ext cx="8229600" cy="5001419"/>
          </a:xfrm>
        </p:spPr>
        <p:txBody>
          <a:bodyPr/>
          <a:lstStyle/>
          <a:p>
            <a:pPr>
              <a:buFont typeface="Wingdings" panose="05000000000000000000" pitchFamily="2" charset="2"/>
              <a:buChar char="ü"/>
            </a:pPr>
            <a:r>
              <a:rPr lang="it-IT" dirty="0"/>
              <a:t>Si registra un </a:t>
            </a:r>
            <a:r>
              <a:rPr lang="it-IT" b="1" dirty="0">
                <a:solidFill>
                  <a:schemeClr val="accent2"/>
                </a:solidFill>
              </a:rPr>
              <a:t>aumento di risorse </a:t>
            </a:r>
            <a:r>
              <a:rPr lang="it-IT" dirty="0"/>
              <a:t>rispetto all'attuale QFP 2014-2020 (959,9 miliardi di euro di impegni a prezzi costanti 2011 e 1082,5 miliardi di euro di impegni a prezzi correnti), </a:t>
            </a:r>
          </a:p>
          <a:p>
            <a:pPr>
              <a:buFont typeface="Wingdings" panose="05000000000000000000" pitchFamily="2" charset="2"/>
              <a:buChar char="ü"/>
            </a:pPr>
            <a:r>
              <a:rPr lang="it-IT" dirty="0"/>
              <a:t>Uscita del Regno Unito dal bilancio UE ha determinato un </a:t>
            </a:r>
            <a:r>
              <a:rPr lang="it-IT" b="1" dirty="0">
                <a:solidFill>
                  <a:schemeClr val="accent2"/>
                </a:solidFill>
              </a:rPr>
              <a:t>cambiamento dei saldi </a:t>
            </a:r>
            <a:r>
              <a:rPr lang="it-IT" dirty="0"/>
              <a:t>di molti contributori netti: </a:t>
            </a:r>
          </a:p>
          <a:p>
            <a:pPr lvl="1">
              <a:buFont typeface="Wingdings" panose="05000000000000000000" pitchFamily="2" charset="2"/>
              <a:buChar char="ü"/>
            </a:pPr>
            <a:r>
              <a:rPr lang="it-IT" sz="2400" dirty="0"/>
              <a:t>la </a:t>
            </a:r>
            <a:r>
              <a:rPr lang="it-IT" sz="2400" b="1" dirty="0">
                <a:solidFill>
                  <a:schemeClr val="accent2"/>
                </a:solidFill>
              </a:rPr>
              <a:t>Germania</a:t>
            </a:r>
            <a:r>
              <a:rPr lang="it-IT" sz="2400" dirty="0"/>
              <a:t> passerebbe da 15,9 a 21,1 miliardi di euro annui </a:t>
            </a:r>
          </a:p>
          <a:p>
            <a:pPr lvl="1">
              <a:buFont typeface="Wingdings" panose="05000000000000000000" pitchFamily="2" charset="2"/>
              <a:buChar char="ü"/>
            </a:pPr>
            <a:r>
              <a:rPr lang="it-IT" sz="2400" dirty="0"/>
              <a:t>l'</a:t>
            </a:r>
            <a:r>
              <a:rPr lang="it-IT" sz="2400" b="1" dirty="0">
                <a:solidFill>
                  <a:schemeClr val="accent2"/>
                </a:solidFill>
              </a:rPr>
              <a:t>Italia</a:t>
            </a:r>
            <a:r>
              <a:rPr lang="it-IT" sz="2400" dirty="0"/>
              <a:t> vedrebbe ridursi il suo contributo netto di circa la metà, da 4,1 a 2,3 miliardi di euro  </a:t>
            </a:r>
          </a:p>
          <a:p>
            <a:pPr>
              <a:buFont typeface="Wingdings" panose="05000000000000000000" pitchFamily="2" charset="2"/>
              <a:buChar char="ü"/>
            </a:pPr>
            <a:r>
              <a:rPr lang="it-IT" dirty="0"/>
              <a:t>La </a:t>
            </a:r>
            <a:r>
              <a:rPr lang="it-IT" b="1" dirty="0">
                <a:solidFill>
                  <a:schemeClr val="accent2"/>
                </a:solidFill>
              </a:rPr>
              <a:t>politica di coesione europea </a:t>
            </a:r>
            <a:r>
              <a:rPr lang="it-IT" dirty="0"/>
              <a:t>, secondo le stime della Commissione europea, subirebbe una riduzione del 6%-10%</a:t>
            </a:r>
          </a:p>
          <a:p>
            <a:pPr>
              <a:buFont typeface="Wingdings" panose="05000000000000000000" pitchFamily="2" charset="2"/>
              <a:buChar char="ü"/>
            </a:pPr>
            <a:r>
              <a:rPr lang="it-IT" dirty="0"/>
              <a:t>Per </a:t>
            </a:r>
            <a:r>
              <a:rPr lang="it-IT" b="1" dirty="0">
                <a:solidFill>
                  <a:schemeClr val="accent2"/>
                </a:solidFill>
              </a:rPr>
              <a:t>l'Italia</a:t>
            </a:r>
            <a:r>
              <a:rPr lang="it-IT" dirty="0"/>
              <a:t>, a prezzi correnti, secondo le stime della Commissione europea, sembrerebbe esserci un </a:t>
            </a:r>
            <a:r>
              <a:rPr lang="it-IT" b="1" dirty="0">
                <a:solidFill>
                  <a:schemeClr val="accent2"/>
                </a:solidFill>
              </a:rPr>
              <a:t>aumento</a:t>
            </a:r>
            <a:r>
              <a:rPr lang="it-IT" dirty="0"/>
              <a:t> da 34 a 43 miliardi di euro circa (38 miliardi di euro a prezzi costanti 2018) rispetto alla dotazione 2014-2020.</a:t>
            </a:r>
          </a:p>
        </p:txBody>
      </p:sp>
      <p:sp>
        <p:nvSpPr>
          <p:cNvPr id="4" name="Segnaposto numero diapositiva 3">
            <a:extLst>
              <a:ext uri="{FF2B5EF4-FFF2-40B4-BE49-F238E27FC236}">
                <a16:creationId xmlns:a16="http://schemas.microsoft.com/office/drawing/2014/main" id="{6A2E585E-4229-49D5-B7EA-FAAD83134F40}"/>
              </a:ext>
            </a:extLst>
          </p:cNvPr>
          <p:cNvSpPr>
            <a:spLocks noGrp="1"/>
          </p:cNvSpPr>
          <p:nvPr>
            <p:ph type="sldNum" sz="quarter" idx="12"/>
          </p:nvPr>
        </p:nvSpPr>
        <p:spPr/>
        <p:txBody>
          <a:bodyPr/>
          <a:lstStyle/>
          <a:p>
            <a:pPr>
              <a:defRPr/>
            </a:pPr>
            <a:fld id="{310BEF9C-E8AA-4320-831E-DA3F969F0A12}" type="slidenum">
              <a:rPr lang="it-IT" smtClean="0"/>
              <a:pPr>
                <a:defRPr/>
              </a:pPr>
              <a:t>19</a:t>
            </a:fld>
            <a:endParaRPr lang="it-IT"/>
          </a:p>
        </p:txBody>
      </p:sp>
    </p:spTree>
    <p:extLst>
      <p:ext uri="{BB962C8B-B14F-4D97-AF65-F5344CB8AC3E}">
        <p14:creationId xmlns:p14="http://schemas.microsoft.com/office/powerpoint/2010/main" val="84999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solidFill>
                  <a:schemeClr val="accent2"/>
                </a:solidFill>
              </a:rPr>
              <a:t>II giornata. 25 giugno 2020</a:t>
            </a:r>
          </a:p>
          <a:p>
            <a:pPr algn="ctr">
              <a:buNone/>
            </a:pPr>
            <a:r>
              <a:rPr lang="it-IT" b="1" dirty="0">
                <a:solidFill>
                  <a:schemeClr val="accent2"/>
                </a:solidFill>
              </a:rPr>
              <a:t>La programmazione dei Fondi 2021-2027 </a:t>
            </a:r>
            <a:endParaRPr lang="it-IT" dirty="0">
              <a:solidFill>
                <a:schemeClr val="accent2"/>
              </a:solidFill>
            </a:endParaRPr>
          </a:p>
          <a:p>
            <a:r>
              <a:rPr lang="it-IT" dirty="0">
                <a:latin typeface="Calibri" pitchFamily="34" charset="0"/>
                <a:cs typeface="Calibri" pitchFamily="34" charset="0"/>
              </a:rPr>
              <a:t>Il quadro finanziario pluriennale. Le risorse (previste) destinate alla politica di coesione. </a:t>
            </a:r>
          </a:p>
          <a:p>
            <a:r>
              <a:rPr lang="it-IT" dirty="0">
                <a:latin typeface="Calibri" pitchFamily="34" charset="0"/>
                <a:cs typeface="Calibri" pitchFamily="34" charset="0"/>
              </a:rPr>
              <a:t>L’architettura del Regolamento recante disposizioni comuni</a:t>
            </a:r>
          </a:p>
          <a:p>
            <a:r>
              <a:rPr lang="it-IT" dirty="0">
                <a:latin typeface="Calibri" pitchFamily="34" charset="0"/>
                <a:cs typeface="Calibri" pitchFamily="34" charset="0"/>
              </a:rPr>
              <a:t>Le principali novità della programmazione 2021-2027</a:t>
            </a:r>
          </a:p>
          <a:p>
            <a:pPr lvl="1">
              <a:buFont typeface="Wingdings" panose="05000000000000000000" pitchFamily="2" charset="2"/>
              <a:buChar char="ü"/>
            </a:pPr>
            <a:r>
              <a:rPr lang="it-IT" dirty="0">
                <a:latin typeface="Calibri" pitchFamily="34" charset="0"/>
                <a:cs typeface="Calibri" pitchFamily="34" charset="0"/>
              </a:rPr>
              <a:t>la programmazione (5+2)</a:t>
            </a:r>
          </a:p>
          <a:p>
            <a:pPr lvl="1">
              <a:buFont typeface="Wingdings" panose="05000000000000000000" pitchFamily="2" charset="2"/>
              <a:buChar char="ü"/>
            </a:pPr>
            <a:r>
              <a:rPr lang="it-IT" dirty="0">
                <a:latin typeface="Calibri" pitchFamily="34" charset="0"/>
                <a:cs typeface="Calibri" pitchFamily="34" charset="0"/>
              </a:rPr>
              <a:t>la gestione finanziaria</a:t>
            </a:r>
          </a:p>
          <a:p>
            <a:pPr lvl="1">
              <a:buFont typeface="Wingdings" panose="05000000000000000000" pitchFamily="2" charset="2"/>
              <a:buChar char="ü"/>
            </a:pPr>
            <a:r>
              <a:rPr lang="it-IT" dirty="0">
                <a:latin typeface="Calibri" pitchFamily="34" charset="0"/>
                <a:cs typeface="Calibri" pitchFamily="34" charset="0"/>
              </a:rPr>
              <a:t>assistenza tecnica degli Stati membri</a:t>
            </a:r>
          </a:p>
          <a:p>
            <a:pPr lvl="1">
              <a:buFont typeface="Wingdings" panose="05000000000000000000" pitchFamily="2" charset="2"/>
              <a:buChar char="ü"/>
            </a:pPr>
            <a:r>
              <a:rPr lang="it-IT" dirty="0">
                <a:latin typeface="Calibri" pitchFamily="34" charset="0"/>
                <a:cs typeface="Calibri" pitchFamily="34" charset="0"/>
              </a:rPr>
              <a:t>etc.</a:t>
            </a:r>
          </a:p>
          <a:p>
            <a:r>
              <a:rPr lang="it-IT" dirty="0">
                <a:latin typeface="Calibri" pitchFamily="34" charset="0"/>
                <a:cs typeface="Calibri" pitchFamily="34" charset="0"/>
              </a:rPr>
              <a:t>Le misure di semplificazione evidenziate dalla Commissione europea</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a:t>
            </a:fld>
            <a:endParaRPr lang="it-IT"/>
          </a:p>
        </p:txBody>
      </p:sp>
    </p:spTree>
    <p:extLst>
      <p:ext uri="{BB962C8B-B14F-4D97-AF65-F5344CB8AC3E}">
        <p14:creationId xmlns:p14="http://schemas.microsoft.com/office/powerpoint/2010/main" val="379842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C74F0-14D6-4367-B153-E85423F85F58}"/>
              </a:ext>
            </a:extLst>
          </p:cNvPr>
          <p:cNvSpPr>
            <a:spLocks noGrp="1"/>
          </p:cNvSpPr>
          <p:nvPr>
            <p:ph type="title"/>
          </p:nvPr>
        </p:nvSpPr>
        <p:spPr/>
        <p:txBody>
          <a:bodyPr/>
          <a:lstStyle/>
          <a:p>
            <a:r>
              <a:rPr lang="it-IT" dirty="0"/>
              <a:t>Tipologia di regioni</a:t>
            </a:r>
          </a:p>
        </p:txBody>
      </p:sp>
      <p:sp>
        <p:nvSpPr>
          <p:cNvPr id="3" name="Segnaposto contenuto 2">
            <a:extLst>
              <a:ext uri="{FF2B5EF4-FFF2-40B4-BE49-F238E27FC236}">
                <a16:creationId xmlns:a16="http://schemas.microsoft.com/office/drawing/2014/main" id="{58048EEA-CD49-4F47-8EE7-14F42B35AE00}"/>
              </a:ext>
            </a:extLst>
          </p:cNvPr>
          <p:cNvSpPr>
            <a:spLocks noGrp="1"/>
          </p:cNvSpPr>
          <p:nvPr>
            <p:ph idx="1"/>
          </p:nvPr>
        </p:nvSpPr>
        <p:spPr>
          <a:xfrm>
            <a:off x="395536" y="1196752"/>
            <a:ext cx="8229600" cy="3024336"/>
          </a:xfrm>
        </p:spPr>
        <p:txBody>
          <a:bodyPr/>
          <a:lstStyle/>
          <a:p>
            <a:r>
              <a:rPr lang="it-IT" dirty="0"/>
              <a:t>Resta il </a:t>
            </a:r>
            <a:r>
              <a:rPr lang="it-IT" b="1" dirty="0">
                <a:solidFill>
                  <a:schemeClr val="accent2"/>
                </a:solidFill>
              </a:rPr>
              <a:t>PIL pro capite </a:t>
            </a:r>
            <a:r>
              <a:rPr lang="it-IT" dirty="0"/>
              <a:t>il criterio predominante per l'assegnazione dei fondi per tipologia di regioni, ma </a:t>
            </a:r>
            <a:r>
              <a:rPr lang="it-IT" b="1" dirty="0">
                <a:solidFill>
                  <a:schemeClr val="accent2"/>
                </a:solidFill>
              </a:rPr>
              <a:t>si aggiungono nuovi criteri</a:t>
            </a:r>
            <a:r>
              <a:rPr lang="it-IT" dirty="0"/>
              <a:t> quali: disoccupazione giovanile, basso livello di istruzione, cambiamenti climatici e accoglienza e integrazione dei migranti.</a:t>
            </a:r>
          </a:p>
          <a:p>
            <a:r>
              <a:rPr lang="it-IT" b="1" dirty="0">
                <a:solidFill>
                  <a:schemeClr val="accent2"/>
                </a:solidFill>
              </a:rPr>
              <a:t>Regioni meno sviluppate</a:t>
            </a:r>
            <a:r>
              <a:rPr lang="it-IT" dirty="0"/>
              <a:t>: dovrebbero aggiungersi </a:t>
            </a:r>
            <a:r>
              <a:rPr lang="it-IT" b="1" dirty="0"/>
              <a:t>Sardegna e Molise</a:t>
            </a:r>
            <a:r>
              <a:rPr lang="it-IT" dirty="0"/>
              <a:t> alle attuali Campania, Puglia, Basilicata, Calabria e Sicilia; </a:t>
            </a:r>
          </a:p>
          <a:p>
            <a:r>
              <a:rPr lang="it-IT" b="1" dirty="0">
                <a:solidFill>
                  <a:schemeClr val="accent2"/>
                </a:solidFill>
              </a:rPr>
              <a:t>Regioni in transizione</a:t>
            </a:r>
            <a:r>
              <a:rPr lang="it-IT" dirty="0"/>
              <a:t>: nell'attuale programmazione sono Sardegna, Abruzzo e Molise, mentre nella futura dovrebbero essere Abruzzo, </a:t>
            </a:r>
            <a:r>
              <a:rPr lang="it-IT" b="1" dirty="0"/>
              <a:t>Marche e Umbria </a:t>
            </a:r>
            <a:r>
              <a:rPr lang="it-IT" dirty="0"/>
              <a:t>(quindi senza Sardegna e Molise). </a:t>
            </a:r>
          </a:p>
        </p:txBody>
      </p:sp>
      <p:sp>
        <p:nvSpPr>
          <p:cNvPr id="4" name="Segnaposto numero diapositiva 3">
            <a:extLst>
              <a:ext uri="{FF2B5EF4-FFF2-40B4-BE49-F238E27FC236}">
                <a16:creationId xmlns:a16="http://schemas.microsoft.com/office/drawing/2014/main" id="{C0A982C3-9541-492D-94C9-BAC2DBF98669}"/>
              </a:ext>
            </a:extLst>
          </p:cNvPr>
          <p:cNvSpPr>
            <a:spLocks noGrp="1"/>
          </p:cNvSpPr>
          <p:nvPr>
            <p:ph type="sldNum" sz="quarter" idx="12"/>
          </p:nvPr>
        </p:nvSpPr>
        <p:spPr/>
        <p:txBody>
          <a:bodyPr/>
          <a:lstStyle/>
          <a:p>
            <a:pPr>
              <a:defRPr/>
            </a:pPr>
            <a:fld id="{310BEF9C-E8AA-4320-831E-DA3F969F0A12}" type="slidenum">
              <a:rPr lang="it-IT" smtClean="0"/>
              <a:pPr>
                <a:defRPr/>
              </a:pPr>
              <a:t>20</a:t>
            </a:fld>
            <a:endParaRPr lang="it-IT"/>
          </a:p>
        </p:txBody>
      </p:sp>
    </p:spTree>
    <p:extLst>
      <p:ext uri="{BB962C8B-B14F-4D97-AF65-F5344CB8AC3E}">
        <p14:creationId xmlns:p14="http://schemas.microsoft.com/office/powerpoint/2010/main" val="2749817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B851F2A-819D-40AB-8501-11E1BC51387A}"/>
              </a:ext>
            </a:extLst>
          </p:cNvPr>
          <p:cNvPicPr>
            <a:picLocks noChangeAspect="1"/>
          </p:cNvPicPr>
          <p:nvPr/>
        </p:nvPicPr>
        <p:blipFill>
          <a:blip r:embed="rId2" cstate="print"/>
          <a:stretch>
            <a:fillRect/>
          </a:stretch>
        </p:blipFill>
        <p:spPr>
          <a:xfrm>
            <a:off x="611560" y="1103"/>
            <a:ext cx="7632848" cy="6812273"/>
          </a:xfrm>
          <a:prstGeom prst="rect">
            <a:avLst/>
          </a:prstGeom>
        </p:spPr>
      </p:pic>
      <p:sp>
        <p:nvSpPr>
          <p:cNvPr id="3" name="Segnaposto numero diapositiva 2"/>
          <p:cNvSpPr>
            <a:spLocks noGrp="1"/>
          </p:cNvSpPr>
          <p:nvPr>
            <p:ph type="sldNum" sz="quarter" idx="12"/>
          </p:nvPr>
        </p:nvSpPr>
        <p:spPr/>
        <p:txBody>
          <a:bodyPr/>
          <a:lstStyle/>
          <a:p>
            <a:pPr>
              <a:defRPr/>
            </a:pPr>
            <a:fld id="{310BEF9C-E8AA-4320-831E-DA3F969F0A12}" type="slidenum">
              <a:rPr lang="it-IT" smtClean="0"/>
              <a:pPr>
                <a:defRPr/>
              </a:pPr>
              <a:t>21</a:t>
            </a:fld>
            <a:endParaRPr lang="it-IT"/>
          </a:p>
        </p:txBody>
      </p:sp>
    </p:spTree>
    <p:extLst>
      <p:ext uri="{BB962C8B-B14F-4D97-AF65-F5344CB8AC3E}">
        <p14:creationId xmlns:p14="http://schemas.microsoft.com/office/powerpoint/2010/main" val="373495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13697-D5E4-4E0B-B9BC-2301B66B5220}"/>
              </a:ext>
            </a:extLst>
          </p:cNvPr>
          <p:cNvSpPr>
            <a:spLocks noGrp="1"/>
          </p:cNvSpPr>
          <p:nvPr>
            <p:ph type="title"/>
          </p:nvPr>
        </p:nvSpPr>
        <p:spPr/>
        <p:txBody>
          <a:bodyPr/>
          <a:lstStyle/>
          <a:p>
            <a:r>
              <a:rPr lang="it-IT" dirty="0"/>
              <a:t>L’ipotesi di nuovo bilancio</a:t>
            </a:r>
          </a:p>
        </p:txBody>
      </p:sp>
      <p:sp>
        <p:nvSpPr>
          <p:cNvPr id="4" name="Segnaposto numero diapositiva 3">
            <a:extLst>
              <a:ext uri="{FF2B5EF4-FFF2-40B4-BE49-F238E27FC236}">
                <a16:creationId xmlns:a16="http://schemas.microsoft.com/office/drawing/2014/main" id="{87FFCCD3-1A4A-4AB2-A473-ACE7F3AF71C5}"/>
              </a:ext>
            </a:extLst>
          </p:cNvPr>
          <p:cNvSpPr>
            <a:spLocks noGrp="1"/>
          </p:cNvSpPr>
          <p:nvPr>
            <p:ph type="sldNum" sz="quarter" idx="12"/>
          </p:nvPr>
        </p:nvSpPr>
        <p:spPr/>
        <p:txBody>
          <a:bodyPr/>
          <a:lstStyle/>
          <a:p>
            <a:pPr>
              <a:defRPr/>
            </a:pPr>
            <a:fld id="{310BEF9C-E8AA-4320-831E-DA3F969F0A12}" type="slidenum">
              <a:rPr lang="it-IT" smtClean="0"/>
              <a:pPr>
                <a:defRPr/>
              </a:pPr>
              <a:t>22</a:t>
            </a:fld>
            <a:endParaRPr lang="it-IT"/>
          </a:p>
        </p:txBody>
      </p:sp>
      <p:graphicFrame>
        <p:nvGraphicFramePr>
          <p:cNvPr id="5" name="Tabella 5">
            <a:extLst>
              <a:ext uri="{FF2B5EF4-FFF2-40B4-BE49-F238E27FC236}">
                <a16:creationId xmlns:a16="http://schemas.microsoft.com/office/drawing/2014/main" id="{A0DD9F37-208F-4E04-9DAE-78D7DA5675BC}"/>
              </a:ext>
            </a:extLst>
          </p:cNvPr>
          <p:cNvGraphicFramePr>
            <a:graphicFrameLocks noGrp="1"/>
          </p:cNvGraphicFramePr>
          <p:nvPr>
            <p:extLst>
              <p:ext uri="{D42A27DB-BD31-4B8C-83A1-F6EECF244321}">
                <p14:modId xmlns:p14="http://schemas.microsoft.com/office/powerpoint/2010/main" val="2048539381"/>
              </p:ext>
            </p:extLst>
          </p:nvPr>
        </p:nvGraphicFramePr>
        <p:xfrm>
          <a:off x="1187624" y="1873250"/>
          <a:ext cx="6912768" cy="2752080"/>
        </p:xfrm>
        <a:graphic>
          <a:graphicData uri="http://schemas.openxmlformats.org/drawingml/2006/table">
            <a:tbl>
              <a:tblPr firstRow="1" bandRow="1">
                <a:tableStyleId>{93296810-A885-4BE3-A3E7-6D5BEEA58F35}</a:tableStyleId>
              </a:tblPr>
              <a:tblGrid>
                <a:gridCol w="1659953">
                  <a:extLst>
                    <a:ext uri="{9D8B030D-6E8A-4147-A177-3AD203B41FA5}">
                      <a16:colId xmlns:a16="http://schemas.microsoft.com/office/drawing/2014/main" val="908742193"/>
                    </a:ext>
                  </a:extLst>
                </a:gridCol>
                <a:gridCol w="5252815">
                  <a:extLst>
                    <a:ext uri="{9D8B030D-6E8A-4147-A177-3AD203B41FA5}">
                      <a16:colId xmlns:a16="http://schemas.microsoft.com/office/drawing/2014/main" val="594115722"/>
                    </a:ext>
                  </a:extLst>
                </a:gridCol>
              </a:tblGrid>
              <a:tr h="1146700">
                <a:tc>
                  <a:txBody>
                    <a:bodyPr/>
                    <a:lstStyle/>
                    <a:p>
                      <a:r>
                        <a:rPr lang="it-IT" dirty="0"/>
                        <a:t>€540 </a:t>
                      </a:r>
                      <a:r>
                        <a:rPr lang="it-IT" dirty="0" err="1"/>
                        <a:t>billion</a:t>
                      </a:r>
                      <a:r>
                        <a:rPr lang="it-IT"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SURE / ESM </a:t>
                      </a:r>
                      <a:r>
                        <a:rPr lang="it-IT" dirty="0" err="1"/>
                        <a:t>Pandemic</a:t>
                      </a:r>
                      <a:r>
                        <a:rPr lang="it-IT" dirty="0"/>
                        <a:t> </a:t>
                      </a:r>
                      <a:r>
                        <a:rPr lang="it-IT" dirty="0" err="1"/>
                        <a:t>Crisis</a:t>
                      </a:r>
                      <a:r>
                        <a:rPr lang="it-IT" dirty="0"/>
                        <a:t> Support / EIB </a:t>
                      </a:r>
                      <a:r>
                        <a:rPr lang="it-IT" dirty="0" err="1"/>
                        <a:t>Guarantee</a:t>
                      </a:r>
                      <a:r>
                        <a:rPr lang="it-IT" dirty="0"/>
                        <a:t> Fund for Workers and Businesses</a:t>
                      </a:r>
                    </a:p>
                    <a:p>
                      <a:endParaRPr lang="it-IT" dirty="0"/>
                    </a:p>
                  </a:txBody>
                  <a:tcPr/>
                </a:tc>
                <a:extLst>
                  <a:ext uri="{0D108BD9-81ED-4DB2-BD59-A6C34878D82A}">
                    <a16:rowId xmlns:a16="http://schemas.microsoft.com/office/drawing/2014/main" val="24356034"/>
                  </a:ext>
                </a:extLst>
              </a:tr>
              <a:tr h="802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€750 </a:t>
                      </a:r>
                      <a:r>
                        <a:rPr lang="it-IT" dirty="0" err="1"/>
                        <a:t>billion</a:t>
                      </a:r>
                      <a:endParaRPr lang="it-IT" dirty="0"/>
                    </a:p>
                    <a:p>
                      <a:endParaRPr lang="it-IT" dirty="0"/>
                    </a:p>
                  </a:txBody>
                  <a:tcPr/>
                </a:tc>
                <a:tc>
                  <a:txBody>
                    <a:bodyPr/>
                    <a:lstStyle/>
                    <a:p>
                      <a:r>
                        <a:rPr lang="it-IT" dirty="0"/>
                        <a:t>Next Generation EU </a:t>
                      </a:r>
                      <a:r>
                        <a:rPr lang="it-IT" dirty="0" err="1"/>
                        <a:t>Temporary</a:t>
                      </a:r>
                      <a:r>
                        <a:rPr lang="it-IT" dirty="0"/>
                        <a:t> </a:t>
                      </a:r>
                      <a:r>
                        <a:rPr lang="it-IT" dirty="0" err="1"/>
                        <a:t>reinforcement</a:t>
                      </a:r>
                      <a:r>
                        <a:rPr lang="it-IT" dirty="0"/>
                        <a:t> </a:t>
                      </a:r>
                    </a:p>
                  </a:txBody>
                  <a:tcPr/>
                </a:tc>
                <a:extLst>
                  <a:ext uri="{0D108BD9-81ED-4DB2-BD59-A6C34878D82A}">
                    <a16:rowId xmlns:a16="http://schemas.microsoft.com/office/drawing/2014/main" val="3638223297"/>
                  </a:ext>
                </a:extLst>
              </a:tr>
              <a:tr h="802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€1 100 </a:t>
                      </a:r>
                      <a:r>
                        <a:rPr lang="it-IT" dirty="0" err="1"/>
                        <a:t>billion</a:t>
                      </a:r>
                      <a:r>
                        <a:rPr lang="it-IT" dirty="0"/>
                        <a:t> </a:t>
                      </a:r>
                    </a:p>
                    <a:p>
                      <a:endParaRPr lang="it-IT" dirty="0"/>
                    </a:p>
                  </a:txBody>
                  <a:tcPr/>
                </a:tc>
                <a:tc>
                  <a:txBody>
                    <a:bodyPr/>
                    <a:lstStyle/>
                    <a:p>
                      <a:r>
                        <a:rPr lang="it-IT" dirty="0" err="1"/>
                        <a:t>Multiannual</a:t>
                      </a:r>
                      <a:r>
                        <a:rPr lang="it-IT" dirty="0"/>
                        <a:t> Financial Framework </a:t>
                      </a:r>
                    </a:p>
                  </a:txBody>
                  <a:tcPr/>
                </a:tc>
                <a:extLst>
                  <a:ext uri="{0D108BD9-81ED-4DB2-BD59-A6C34878D82A}">
                    <a16:rowId xmlns:a16="http://schemas.microsoft.com/office/drawing/2014/main" val="1148235456"/>
                  </a:ext>
                </a:extLst>
              </a:tr>
            </a:tbl>
          </a:graphicData>
        </a:graphic>
      </p:graphicFrame>
    </p:spTree>
    <p:extLst>
      <p:ext uri="{BB962C8B-B14F-4D97-AF65-F5344CB8AC3E}">
        <p14:creationId xmlns:p14="http://schemas.microsoft.com/office/powerpoint/2010/main" val="2783755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DC747C-0974-42A5-99F5-2A5468E6DE4B}"/>
              </a:ext>
            </a:extLst>
          </p:cNvPr>
          <p:cNvSpPr>
            <a:spLocks noGrp="1"/>
          </p:cNvSpPr>
          <p:nvPr>
            <p:ph type="title"/>
          </p:nvPr>
        </p:nvSpPr>
        <p:spPr/>
        <p:txBody>
          <a:bodyPr/>
          <a:lstStyle/>
          <a:p>
            <a:r>
              <a:rPr lang="it-IT" dirty="0"/>
              <a:t>Next Generation EU</a:t>
            </a:r>
          </a:p>
        </p:txBody>
      </p:sp>
      <p:sp>
        <p:nvSpPr>
          <p:cNvPr id="3" name="Segnaposto contenuto 2">
            <a:extLst>
              <a:ext uri="{FF2B5EF4-FFF2-40B4-BE49-F238E27FC236}">
                <a16:creationId xmlns:a16="http://schemas.microsoft.com/office/drawing/2014/main" id="{ACA01804-A30F-42BB-A3B2-4F55754C97D2}"/>
              </a:ext>
            </a:extLst>
          </p:cNvPr>
          <p:cNvSpPr>
            <a:spLocks noGrp="1"/>
          </p:cNvSpPr>
          <p:nvPr>
            <p:ph idx="1"/>
          </p:nvPr>
        </p:nvSpPr>
        <p:spPr/>
        <p:txBody>
          <a:bodyPr/>
          <a:lstStyle/>
          <a:p>
            <a:pPr marL="0" indent="0">
              <a:buNone/>
            </a:pPr>
            <a:r>
              <a:rPr lang="it-IT" dirty="0"/>
              <a:t>Next Generation EU è un nuovo strumento temporaneo per la ripresa, che è dotato di una capacità finanziaria di 750 miliardi di euro e si fonda su tre pilastri:</a:t>
            </a:r>
          </a:p>
          <a:p>
            <a:pPr marL="514350" indent="-514350">
              <a:buFont typeface="+mj-lt"/>
              <a:buAutoNum type="romanUcPeriod"/>
            </a:pPr>
            <a:r>
              <a:rPr lang="it-IT" dirty="0"/>
              <a:t>strumenti a </a:t>
            </a:r>
            <a:r>
              <a:rPr lang="it-IT" b="1" dirty="0">
                <a:solidFill>
                  <a:schemeClr val="accent2"/>
                </a:solidFill>
              </a:rPr>
              <a:t>sostegno degli sforzi profusi dagli Stati membri per riprendersi dalla crisi</a:t>
            </a:r>
            <a:r>
              <a:rPr lang="it-IT" dirty="0"/>
              <a:t>, superarne gli effetti e riemergere più forti</a:t>
            </a:r>
          </a:p>
          <a:p>
            <a:pPr marL="514350" indent="-514350">
              <a:buFont typeface="+mj-lt"/>
              <a:buAutoNum type="romanUcPeriod"/>
            </a:pPr>
            <a:r>
              <a:rPr lang="it-IT" dirty="0"/>
              <a:t>misure volte a </a:t>
            </a:r>
            <a:r>
              <a:rPr lang="it-IT" b="1" dirty="0">
                <a:solidFill>
                  <a:schemeClr val="accent2"/>
                </a:solidFill>
              </a:rPr>
              <a:t>stimolare gli investimenti </a:t>
            </a:r>
            <a:r>
              <a:rPr lang="it-IT" dirty="0"/>
              <a:t>privati e sostenere le imprese in difficoltà </a:t>
            </a:r>
          </a:p>
          <a:p>
            <a:pPr marL="514350" indent="-514350">
              <a:buFont typeface="+mj-lt"/>
              <a:buAutoNum type="romanUcPeriod"/>
            </a:pPr>
            <a:r>
              <a:rPr lang="it-IT" b="1" dirty="0">
                <a:solidFill>
                  <a:schemeClr val="accent2"/>
                </a:solidFill>
              </a:rPr>
              <a:t>rafforzamento di programmi strategici </a:t>
            </a:r>
            <a:r>
              <a:rPr lang="it-IT" dirty="0"/>
              <a:t>dell'UE per trarre insegnamento dalla crisi e rendere il mercato unico più forte e più resiliente e accelerare la duplice transizione verde e digitale</a:t>
            </a:r>
          </a:p>
          <a:p>
            <a:pPr>
              <a:buFont typeface="Wingdings" panose="05000000000000000000" pitchFamily="2" charset="2"/>
              <a:buChar char="v"/>
            </a:pPr>
            <a:r>
              <a:rPr lang="it-IT" dirty="0"/>
              <a:t>Per </a:t>
            </a:r>
            <a:r>
              <a:rPr lang="it-IT" b="1" dirty="0">
                <a:solidFill>
                  <a:schemeClr val="accent2"/>
                </a:solidFill>
              </a:rPr>
              <a:t>l’Italia</a:t>
            </a:r>
            <a:r>
              <a:rPr lang="it-IT" dirty="0"/>
              <a:t> sono previsti 63.380 Milioni di euro</a:t>
            </a:r>
          </a:p>
        </p:txBody>
      </p:sp>
      <p:sp>
        <p:nvSpPr>
          <p:cNvPr id="4" name="Segnaposto numero diapositiva 3">
            <a:extLst>
              <a:ext uri="{FF2B5EF4-FFF2-40B4-BE49-F238E27FC236}">
                <a16:creationId xmlns:a16="http://schemas.microsoft.com/office/drawing/2014/main" id="{5EA98181-687B-4F99-96A8-8D62C3960308}"/>
              </a:ext>
            </a:extLst>
          </p:cNvPr>
          <p:cNvSpPr>
            <a:spLocks noGrp="1"/>
          </p:cNvSpPr>
          <p:nvPr>
            <p:ph type="sldNum" sz="quarter" idx="12"/>
          </p:nvPr>
        </p:nvSpPr>
        <p:spPr/>
        <p:txBody>
          <a:bodyPr/>
          <a:lstStyle/>
          <a:p>
            <a:pPr>
              <a:defRPr/>
            </a:pPr>
            <a:fld id="{310BEF9C-E8AA-4320-831E-DA3F969F0A12}" type="slidenum">
              <a:rPr lang="it-IT" smtClean="0"/>
              <a:pPr>
                <a:defRPr/>
              </a:pPr>
              <a:t>23</a:t>
            </a:fld>
            <a:endParaRPr lang="it-IT"/>
          </a:p>
        </p:txBody>
      </p:sp>
    </p:spTree>
    <p:extLst>
      <p:ext uri="{BB962C8B-B14F-4D97-AF65-F5344CB8AC3E}">
        <p14:creationId xmlns:p14="http://schemas.microsoft.com/office/powerpoint/2010/main" val="246051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3DDE69-E143-4248-AF3E-BF7651F7499E}"/>
              </a:ext>
            </a:extLst>
          </p:cNvPr>
          <p:cNvSpPr>
            <a:spLocks noGrp="1"/>
          </p:cNvSpPr>
          <p:nvPr>
            <p:ph type="title"/>
          </p:nvPr>
        </p:nvSpPr>
        <p:spPr/>
        <p:txBody>
          <a:bodyPr/>
          <a:lstStyle/>
          <a:p>
            <a:r>
              <a:rPr lang="it-IT" dirty="0"/>
              <a:t>SURE</a:t>
            </a:r>
          </a:p>
        </p:txBody>
      </p:sp>
      <p:sp>
        <p:nvSpPr>
          <p:cNvPr id="3" name="Segnaposto contenuto 2">
            <a:extLst>
              <a:ext uri="{FF2B5EF4-FFF2-40B4-BE49-F238E27FC236}">
                <a16:creationId xmlns:a16="http://schemas.microsoft.com/office/drawing/2014/main" id="{A6325CD8-7BBC-4137-8C8B-BE69E43C6E2A}"/>
              </a:ext>
            </a:extLst>
          </p:cNvPr>
          <p:cNvSpPr>
            <a:spLocks noGrp="1"/>
          </p:cNvSpPr>
          <p:nvPr>
            <p:ph idx="1"/>
          </p:nvPr>
        </p:nvSpPr>
        <p:spPr/>
        <p:txBody>
          <a:bodyPr/>
          <a:lstStyle/>
          <a:p>
            <a:r>
              <a:rPr lang="it-IT" dirty="0"/>
              <a:t>SURE è un regime temporaneo che può fornire agli Stati </a:t>
            </a:r>
            <a:r>
              <a:rPr lang="it-IT" b="1" dirty="0">
                <a:solidFill>
                  <a:schemeClr val="accent2"/>
                </a:solidFill>
              </a:rPr>
              <a:t>membri prestiti a condizioni favorevoli</a:t>
            </a:r>
            <a:r>
              <a:rPr lang="it-IT" dirty="0"/>
              <a:t>. </a:t>
            </a:r>
          </a:p>
          <a:p>
            <a:r>
              <a:rPr lang="it-IT" dirty="0"/>
              <a:t>Lo strumento consente agli Stati membri di chiedere il sostegno finanziario dell'UE per contribuire </a:t>
            </a:r>
            <a:r>
              <a:rPr lang="it-IT" b="1" dirty="0">
                <a:solidFill>
                  <a:schemeClr val="accent2"/>
                </a:solidFill>
              </a:rPr>
              <a:t>al finanziamento degli aumenti repentini e severi della spesa pubblica nazionale </a:t>
            </a:r>
            <a:r>
              <a:rPr lang="it-IT" dirty="0"/>
              <a:t>- a partire dal 1º febbraio 2020 - connessi a regimi di riduzione dell'orario lavorativo e misure analoghe, anche per i lavoratori autonomi, o a determinate misure di carattere sanitario, in particolare sul posto di lavoro, in risposta alla crisi</a:t>
            </a:r>
          </a:p>
        </p:txBody>
      </p:sp>
      <p:sp>
        <p:nvSpPr>
          <p:cNvPr id="4" name="Segnaposto numero diapositiva 3">
            <a:extLst>
              <a:ext uri="{FF2B5EF4-FFF2-40B4-BE49-F238E27FC236}">
                <a16:creationId xmlns:a16="http://schemas.microsoft.com/office/drawing/2014/main" id="{6E331806-6A30-4DFF-8F10-F935DF0339B9}"/>
              </a:ext>
            </a:extLst>
          </p:cNvPr>
          <p:cNvSpPr>
            <a:spLocks noGrp="1"/>
          </p:cNvSpPr>
          <p:nvPr>
            <p:ph type="sldNum" sz="quarter" idx="12"/>
          </p:nvPr>
        </p:nvSpPr>
        <p:spPr/>
        <p:txBody>
          <a:bodyPr/>
          <a:lstStyle/>
          <a:p>
            <a:pPr>
              <a:defRPr/>
            </a:pPr>
            <a:fld id="{310BEF9C-E8AA-4320-831E-DA3F969F0A12}" type="slidenum">
              <a:rPr lang="it-IT" smtClean="0"/>
              <a:pPr>
                <a:defRPr/>
              </a:pPr>
              <a:t>24</a:t>
            </a:fld>
            <a:endParaRPr lang="it-IT"/>
          </a:p>
        </p:txBody>
      </p:sp>
    </p:spTree>
    <p:extLst>
      <p:ext uri="{BB962C8B-B14F-4D97-AF65-F5344CB8AC3E}">
        <p14:creationId xmlns:p14="http://schemas.microsoft.com/office/powerpoint/2010/main" val="321326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FFF3EF5-EFEB-4FDA-9A91-9C15B165EAF9}"/>
              </a:ext>
            </a:extLst>
          </p:cNvPr>
          <p:cNvSpPr>
            <a:spLocks noGrp="1"/>
          </p:cNvSpPr>
          <p:nvPr>
            <p:ph type="title"/>
          </p:nvPr>
        </p:nvSpPr>
        <p:spPr/>
        <p:txBody>
          <a:bodyPr/>
          <a:lstStyle/>
          <a:p>
            <a:r>
              <a:rPr lang="it-IT" dirty="0">
                <a:solidFill>
                  <a:srgbClr val="FF0000"/>
                </a:solidFill>
              </a:rPr>
              <a:t>L’architettura del Regolamento recante disposizioni comuni</a:t>
            </a:r>
          </a:p>
        </p:txBody>
      </p:sp>
      <p:sp>
        <p:nvSpPr>
          <p:cNvPr id="4" name="Segnaposto numero diapositiva 3">
            <a:extLst>
              <a:ext uri="{FF2B5EF4-FFF2-40B4-BE49-F238E27FC236}">
                <a16:creationId xmlns:a16="http://schemas.microsoft.com/office/drawing/2014/main" id="{6F1D0EDF-A5A5-4782-AB07-09615C4922B3}"/>
              </a:ext>
            </a:extLst>
          </p:cNvPr>
          <p:cNvSpPr>
            <a:spLocks noGrp="1"/>
          </p:cNvSpPr>
          <p:nvPr>
            <p:ph type="sldNum" sz="quarter" idx="12"/>
          </p:nvPr>
        </p:nvSpPr>
        <p:spPr/>
        <p:txBody>
          <a:bodyPr/>
          <a:lstStyle/>
          <a:p>
            <a:fld id="{310BEF9C-E8AA-4320-831E-DA3F969F0A12}" type="slidenum">
              <a:rPr lang="it-IT" smtClean="0"/>
              <a:pPr/>
              <a:t>25</a:t>
            </a:fld>
            <a:endParaRPr lang="it-IT"/>
          </a:p>
        </p:txBody>
      </p:sp>
    </p:spTree>
    <p:extLst>
      <p:ext uri="{BB962C8B-B14F-4D97-AF65-F5344CB8AC3E}">
        <p14:creationId xmlns:p14="http://schemas.microsoft.com/office/powerpoint/2010/main" val="2667428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pPr algn="ctr"/>
            <a:r>
              <a:rPr lang="it-IT" dirty="0"/>
              <a:t>Le proposte della CE sui Fondi strutturali</a:t>
            </a:r>
          </a:p>
        </p:txBody>
      </p:sp>
      <p:sp>
        <p:nvSpPr>
          <p:cNvPr id="106499" name="Segnaposto contenuto 2"/>
          <p:cNvSpPr>
            <a:spLocks noGrp="1"/>
          </p:cNvSpPr>
          <p:nvPr>
            <p:ph idx="1"/>
          </p:nvPr>
        </p:nvSpPr>
        <p:spPr>
          <a:xfrm>
            <a:off x="457200" y="836612"/>
            <a:ext cx="8229600" cy="5905500"/>
          </a:xfrm>
        </p:spPr>
        <p:txBody>
          <a:bodyPr>
            <a:normAutofit/>
          </a:bodyPr>
          <a:lstStyle/>
          <a:p>
            <a:pPr>
              <a:buFont typeface="Arial" panose="020B0604020202020204" pitchFamily="34" charset="0"/>
              <a:buChar char="•"/>
            </a:pPr>
            <a:r>
              <a:rPr lang="it-IT" dirty="0">
                <a:latin typeface="Calibri" pitchFamily="34" charset="0"/>
                <a:cs typeface="Calibri" pitchFamily="34" charset="0"/>
              </a:rPr>
              <a:t>proposta di regolamento recante le </a:t>
            </a:r>
            <a:r>
              <a:rPr lang="it-IT" b="1" dirty="0">
                <a:solidFill>
                  <a:schemeClr val="accent2"/>
                </a:solidFill>
                <a:latin typeface="Calibri" pitchFamily="34" charset="0"/>
                <a:cs typeface="Calibri" pitchFamily="34" charset="0"/>
              </a:rPr>
              <a:t>disposizioni comuni </a:t>
            </a:r>
            <a:r>
              <a:rPr lang="it-IT" dirty="0">
                <a:latin typeface="Calibri" pitchFamily="34" charset="0"/>
                <a:cs typeface="Calibri" pitchFamily="34" charset="0"/>
              </a:rPr>
              <a:t>(COM(2018)375), aggiornato </a:t>
            </a:r>
            <a:r>
              <a:rPr lang="pt-BR" dirty="0"/>
              <a:t>COM(2020) 23 final 2018/0196 (COD)</a:t>
            </a:r>
            <a:r>
              <a:rPr lang="it-IT" dirty="0">
                <a:latin typeface="Calibri" pitchFamily="34" charset="0"/>
                <a:cs typeface="Calibri" pitchFamily="34" charset="0"/>
              </a:rPr>
              <a:t>;</a:t>
            </a:r>
          </a:p>
          <a:p>
            <a:pPr>
              <a:buFont typeface="Arial" panose="020B0604020202020204" pitchFamily="34" charset="0"/>
              <a:buChar char="•"/>
            </a:pPr>
            <a:r>
              <a:rPr lang="it-IT" dirty="0">
                <a:latin typeface="Calibri" pitchFamily="34" charset="0"/>
                <a:cs typeface="Calibri" pitchFamily="34" charset="0"/>
              </a:rPr>
              <a:t>proposta di regolamento relativo al </a:t>
            </a:r>
            <a:r>
              <a:rPr lang="it-IT" b="1" dirty="0">
                <a:solidFill>
                  <a:schemeClr val="accent2"/>
                </a:solidFill>
                <a:latin typeface="Calibri" pitchFamily="34" charset="0"/>
                <a:cs typeface="Calibri" pitchFamily="34" charset="0"/>
              </a:rPr>
              <a:t>Fondo europeo di sviluppo regionale e al Fondo di coesione </a:t>
            </a:r>
            <a:r>
              <a:rPr lang="it-IT" dirty="0">
                <a:latin typeface="Calibri" pitchFamily="34" charset="0"/>
                <a:cs typeface="Calibri" pitchFamily="34" charset="0"/>
              </a:rPr>
              <a:t>(COM(2018)372);</a:t>
            </a:r>
          </a:p>
          <a:p>
            <a:pPr>
              <a:buFont typeface="Arial" panose="020B0604020202020204" pitchFamily="34" charset="0"/>
              <a:buChar char="•"/>
            </a:pPr>
            <a:r>
              <a:rPr lang="it-IT" dirty="0">
                <a:latin typeface="Calibri" pitchFamily="34" charset="0"/>
                <a:cs typeface="Calibri" pitchFamily="34" charset="0"/>
              </a:rPr>
              <a:t>proposta di regolamento relativo al </a:t>
            </a:r>
            <a:r>
              <a:rPr lang="it-IT" b="1" dirty="0">
                <a:solidFill>
                  <a:schemeClr val="accent2"/>
                </a:solidFill>
                <a:latin typeface="Calibri" pitchFamily="34" charset="0"/>
                <a:cs typeface="Calibri" pitchFamily="34" charset="0"/>
              </a:rPr>
              <a:t>Fondo sociale europeo Plus (FSE+) </a:t>
            </a:r>
            <a:r>
              <a:rPr lang="it-IT" dirty="0">
                <a:latin typeface="Calibri" pitchFamily="34" charset="0"/>
                <a:cs typeface="Calibri" pitchFamily="34" charset="0"/>
              </a:rPr>
              <a:t>(COM(2018)382).</a:t>
            </a:r>
          </a:p>
          <a:p>
            <a:pPr>
              <a:buFont typeface="Arial" panose="020B0604020202020204" pitchFamily="34" charset="0"/>
              <a:buChar char="•"/>
            </a:pPr>
            <a:r>
              <a:rPr lang="it-IT" dirty="0">
                <a:latin typeface="Calibri" pitchFamily="34" charset="0"/>
                <a:cs typeface="Calibri" pitchFamily="34" charset="0"/>
              </a:rPr>
              <a:t>proposta di regolamento relativo a un meccanismo per eliminare gli ostacoli giuridici e amministrativi in </a:t>
            </a:r>
            <a:r>
              <a:rPr lang="it-IT" b="1" dirty="0">
                <a:solidFill>
                  <a:schemeClr val="accent2"/>
                </a:solidFill>
                <a:latin typeface="Calibri" pitchFamily="34" charset="0"/>
                <a:cs typeface="Calibri" pitchFamily="34" charset="0"/>
              </a:rPr>
              <a:t>ambito transfrontaliero </a:t>
            </a:r>
            <a:r>
              <a:rPr lang="it-IT" dirty="0">
                <a:latin typeface="Calibri" pitchFamily="34" charset="0"/>
                <a:cs typeface="Calibri" pitchFamily="34" charset="0"/>
              </a:rPr>
              <a:t>(COM(2018)373);</a:t>
            </a:r>
          </a:p>
          <a:p>
            <a:pPr>
              <a:buFont typeface="Arial" panose="020B0604020202020204" pitchFamily="34" charset="0"/>
              <a:buChar char="•"/>
            </a:pPr>
            <a:r>
              <a:rPr lang="it-IT" dirty="0">
                <a:latin typeface="Calibri" pitchFamily="34" charset="0"/>
                <a:cs typeface="Calibri" pitchFamily="34" charset="0"/>
              </a:rPr>
              <a:t>proposta di regolamento recante disposizioni specifiche per l'obiettivo "</a:t>
            </a:r>
            <a:r>
              <a:rPr lang="it-IT" b="1" dirty="0">
                <a:solidFill>
                  <a:schemeClr val="accent2"/>
                </a:solidFill>
                <a:latin typeface="Calibri" pitchFamily="34" charset="0"/>
                <a:cs typeface="Calibri" pitchFamily="34" charset="0"/>
              </a:rPr>
              <a:t>Cooperazione territoriale europea</a:t>
            </a:r>
            <a:r>
              <a:rPr lang="it-IT" dirty="0">
                <a:latin typeface="Calibri" pitchFamily="34" charset="0"/>
                <a:cs typeface="Calibri" pitchFamily="34" charset="0"/>
              </a:rPr>
              <a:t>" (</a:t>
            </a:r>
            <a:r>
              <a:rPr lang="it-IT" b="1" dirty="0">
                <a:solidFill>
                  <a:schemeClr val="accent2"/>
                </a:solidFill>
                <a:latin typeface="Calibri" pitchFamily="34" charset="0"/>
                <a:cs typeface="Calibri" pitchFamily="34" charset="0"/>
              </a:rPr>
              <a:t>Interreg</a:t>
            </a:r>
            <a:r>
              <a:rPr lang="it-IT" dirty="0">
                <a:latin typeface="Calibri" pitchFamily="34" charset="0"/>
                <a:cs typeface="Calibri" pitchFamily="34" charset="0"/>
              </a:rPr>
              <a:t>) sostenuto dal Fondo europeo di sviluppo regionale e dagli</a:t>
            </a:r>
          </a:p>
          <a:p>
            <a:pPr>
              <a:buFont typeface="Arial" panose="020B0604020202020204" pitchFamily="34" charset="0"/>
              <a:buChar char="•"/>
            </a:pPr>
            <a:r>
              <a:rPr lang="it-IT" b="1" dirty="0">
                <a:solidFill>
                  <a:schemeClr val="accent2"/>
                </a:solidFill>
                <a:latin typeface="Calibri" pitchFamily="34" charset="0"/>
                <a:cs typeface="Calibri" pitchFamily="34" charset="0"/>
              </a:rPr>
              <a:t>strumenti di finanziamento esterno </a:t>
            </a:r>
            <a:r>
              <a:rPr lang="it-IT" dirty="0">
                <a:latin typeface="Calibri" pitchFamily="34" charset="0"/>
                <a:cs typeface="Calibri" pitchFamily="34" charset="0"/>
              </a:rPr>
              <a:t>(COM(2018)374);</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26</a:t>
            </a:fld>
            <a:endParaRPr lang="it-IT"/>
          </a:p>
        </p:txBody>
      </p:sp>
    </p:spTree>
    <p:extLst>
      <p:ext uri="{BB962C8B-B14F-4D97-AF65-F5344CB8AC3E}">
        <p14:creationId xmlns:p14="http://schemas.microsoft.com/office/powerpoint/2010/main" val="1392536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404019"/>
            <a:ext cx="8229600" cy="720725"/>
          </a:xfrm>
        </p:spPr>
        <p:txBody>
          <a:bodyPr/>
          <a:lstStyle/>
          <a:p>
            <a:r>
              <a:rPr lang="it-IT" dirty="0"/>
              <a:t>L’architettura del Regolamento recante disposizioni comuni </a:t>
            </a:r>
            <a:br>
              <a:rPr lang="it-IT" b="0" dirty="0"/>
            </a:br>
            <a:r>
              <a:rPr lang="pt-BR" sz="2400" b="0" dirty="0"/>
              <a:t>COM(2018) 375 final, 29.5.2018</a:t>
            </a:r>
            <a:endParaRPr lang="it-IT" dirty="0"/>
          </a:p>
        </p:txBody>
      </p:sp>
      <p:sp>
        <p:nvSpPr>
          <p:cNvPr id="106499" name="Segnaposto contenuto 2"/>
          <p:cNvSpPr>
            <a:spLocks noGrp="1"/>
          </p:cNvSpPr>
          <p:nvPr>
            <p:ph idx="1"/>
          </p:nvPr>
        </p:nvSpPr>
        <p:spPr>
          <a:xfrm>
            <a:off x="457200" y="1628800"/>
            <a:ext cx="8229600" cy="4680520"/>
          </a:xfrm>
        </p:spPr>
        <p:txBody>
          <a:bodyPr>
            <a:normAutofit/>
          </a:bodyPr>
          <a:lstStyle/>
          <a:p>
            <a:pPr marL="0" indent="0" algn="just">
              <a:buNone/>
            </a:pPr>
            <a:r>
              <a:rPr lang="it-IT" dirty="0">
                <a:latin typeface="Calibri" pitchFamily="34" charset="0"/>
                <a:cs typeface="Calibri" pitchFamily="34" charset="0"/>
              </a:rPr>
              <a:t>La proposta di regolamento recante disposizioni comuni riguarda 7 Fondi [</a:t>
            </a:r>
            <a:r>
              <a:rPr lang="it-IT" i="1" dirty="0">
                <a:latin typeface="Calibri" pitchFamily="34" charset="0"/>
                <a:cs typeface="Calibri" pitchFamily="34" charset="0"/>
              </a:rPr>
              <a:t>+1</a:t>
            </a:r>
            <a:r>
              <a:rPr lang="it-IT" dirty="0">
                <a:latin typeface="Calibri" pitchFamily="34" charset="0"/>
                <a:cs typeface="Calibri" pitchFamily="34" charset="0"/>
              </a:rPr>
              <a:t>]:</a:t>
            </a:r>
          </a:p>
          <a:p>
            <a:pPr marL="1789113" indent="-1789113" defTabSz="895350">
              <a:buNone/>
              <a:tabLst>
                <a:tab pos="1341438" algn="l"/>
              </a:tabLst>
            </a:pPr>
            <a:r>
              <a:rPr lang="it-IT" dirty="0">
                <a:latin typeface="Calibri" pitchFamily="34" charset="0"/>
                <a:cs typeface="Calibri" pitchFamily="34" charset="0"/>
              </a:rPr>
              <a:t>FC:		Fondo di coesione</a:t>
            </a:r>
          </a:p>
          <a:p>
            <a:pPr marL="1795463" lvl="0" indent="-1795463">
              <a:buNone/>
            </a:pPr>
            <a:r>
              <a:rPr lang="it-IT" dirty="0">
                <a:latin typeface="Calibri" pitchFamily="34" charset="0"/>
                <a:cs typeface="Calibri" pitchFamily="34" charset="0"/>
              </a:rPr>
              <a:t>FEAMP:	Fondo europeo per gli affari marittimi e la pesca</a:t>
            </a:r>
          </a:p>
          <a:p>
            <a:pPr lvl="0">
              <a:buNone/>
            </a:pPr>
            <a:r>
              <a:rPr lang="it-IT" b="1" dirty="0">
                <a:solidFill>
                  <a:schemeClr val="accent2"/>
                </a:solidFill>
                <a:latin typeface="Calibri" pitchFamily="34" charset="0"/>
                <a:cs typeface="Calibri" pitchFamily="34" charset="0"/>
              </a:rPr>
              <a:t>FESR:		Fondo europeo di sviluppo regionale</a:t>
            </a:r>
          </a:p>
          <a:p>
            <a:pPr lvl="0">
              <a:buNone/>
            </a:pPr>
            <a:r>
              <a:rPr lang="it-IT" b="1" dirty="0" err="1">
                <a:solidFill>
                  <a:schemeClr val="accent2"/>
                </a:solidFill>
                <a:latin typeface="Calibri" pitchFamily="34" charset="0"/>
                <a:cs typeface="Calibri" pitchFamily="34" charset="0"/>
              </a:rPr>
              <a:t>FSE+</a:t>
            </a:r>
            <a:r>
              <a:rPr lang="it-IT" b="1" dirty="0">
                <a:solidFill>
                  <a:schemeClr val="accent2"/>
                </a:solidFill>
                <a:latin typeface="Calibri" pitchFamily="34" charset="0"/>
                <a:cs typeface="Calibri" pitchFamily="34" charset="0"/>
              </a:rPr>
              <a:t>:		Fondo sociale europeo Plus</a:t>
            </a:r>
          </a:p>
          <a:p>
            <a:pPr lvl="0">
              <a:buNone/>
            </a:pPr>
            <a:r>
              <a:rPr lang="it-IT" dirty="0">
                <a:latin typeface="Calibri" pitchFamily="34" charset="0"/>
                <a:cs typeface="Calibri" pitchFamily="34" charset="0"/>
              </a:rPr>
              <a:t>AMIF:		Fondo Asilo e migrazione</a:t>
            </a:r>
          </a:p>
          <a:p>
            <a:pPr marL="1795463" lvl="0" indent="-1795463">
              <a:buNone/>
            </a:pPr>
            <a:r>
              <a:rPr lang="it-IT" dirty="0">
                <a:latin typeface="Calibri" pitchFamily="34" charset="0"/>
                <a:cs typeface="Calibri" pitchFamily="34" charset="0"/>
              </a:rPr>
              <a:t>BMVI:		Strumento per la gestione delle frontiere e i visti</a:t>
            </a:r>
          </a:p>
          <a:p>
            <a:pPr lvl="0">
              <a:buNone/>
            </a:pPr>
            <a:r>
              <a:rPr lang="it-IT" dirty="0">
                <a:latin typeface="Calibri" pitchFamily="34" charset="0"/>
                <a:cs typeface="Calibri" pitchFamily="34" charset="0"/>
              </a:rPr>
              <a:t>ISF:		Fondo per la Sicurezza interna</a:t>
            </a:r>
          </a:p>
          <a:p>
            <a:pPr marL="0" indent="0" algn="just">
              <a:buNone/>
            </a:pPr>
            <a:r>
              <a:rPr lang="it-IT" i="1" dirty="0">
                <a:latin typeface="Calibri" pitchFamily="34" charset="0"/>
                <a:cs typeface="Calibri" pitchFamily="34" charset="0"/>
              </a:rPr>
              <a:t>JTF:		Fondo per la transizione giusta</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27</a:t>
            </a:fld>
            <a:endParaRPr lang="it-IT"/>
          </a:p>
        </p:txBody>
      </p:sp>
    </p:spTree>
    <p:extLst>
      <p:ext uri="{BB962C8B-B14F-4D97-AF65-F5344CB8AC3E}">
        <p14:creationId xmlns:p14="http://schemas.microsoft.com/office/powerpoint/2010/main" val="231741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r>
              <a:rPr lang="it-IT" dirty="0">
                <a:latin typeface="Calibri" pitchFamily="34" charset="0"/>
                <a:cs typeface="Calibri" pitchFamily="34" charset="0"/>
              </a:rPr>
              <a:t>Il Fondo Asilo e migrazione (AMIF)</a:t>
            </a:r>
            <a:endParaRPr lang="it-IT" dirty="0"/>
          </a:p>
        </p:txBody>
      </p:sp>
      <p:sp>
        <p:nvSpPr>
          <p:cNvPr id="106499" name="Segnaposto contenuto 2"/>
          <p:cNvSpPr>
            <a:spLocks noGrp="1"/>
          </p:cNvSpPr>
          <p:nvPr>
            <p:ph idx="1"/>
          </p:nvPr>
        </p:nvSpPr>
        <p:spPr>
          <a:xfrm>
            <a:off x="457200" y="836612"/>
            <a:ext cx="8229600" cy="5328691"/>
          </a:xfrm>
        </p:spPr>
        <p:txBody>
          <a:bodyPr>
            <a:noAutofit/>
          </a:bodyPr>
          <a:lstStyle/>
          <a:p>
            <a:pPr marL="0" indent="0">
              <a:buNone/>
            </a:pPr>
            <a:r>
              <a:rPr lang="it-IT" sz="2000" dirty="0">
                <a:latin typeface="Calibri" pitchFamily="34" charset="0"/>
                <a:cs typeface="Calibri" pitchFamily="34" charset="0"/>
              </a:rPr>
              <a:t>Le </a:t>
            </a:r>
            <a:r>
              <a:rPr lang="it-IT" sz="2000" b="1" dirty="0">
                <a:solidFill>
                  <a:schemeClr val="accent2"/>
                </a:solidFill>
                <a:latin typeface="Calibri" pitchFamily="34" charset="0"/>
                <a:cs typeface="Calibri" pitchFamily="34" charset="0"/>
              </a:rPr>
              <a:t>priorità </a:t>
            </a:r>
            <a:r>
              <a:rPr lang="it-IT" sz="2000" dirty="0">
                <a:latin typeface="Calibri" pitchFamily="34" charset="0"/>
                <a:cs typeface="Calibri" pitchFamily="34" charset="0"/>
              </a:rPr>
              <a:t>del Fondo Asilo e Migrazione saranno:</a:t>
            </a:r>
          </a:p>
          <a:p>
            <a:pPr marL="0" indent="355600">
              <a:buFont typeface="Arial" pitchFamily="34" charset="0"/>
              <a:buChar char="•"/>
            </a:pPr>
            <a:r>
              <a:rPr lang="it-IT" sz="2000" dirty="0">
                <a:latin typeface="Calibri" pitchFamily="34" charset="0"/>
                <a:cs typeface="Calibri" pitchFamily="34" charset="0"/>
              </a:rPr>
              <a:t>un sistema europeo comune di </a:t>
            </a:r>
            <a:r>
              <a:rPr lang="it-IT" sz="2000" b="1" dirty="0">
                <a:solidFill>
                  <a:schemeClr val="accent2"/>
                </a:solidFill>
                <a:latin typeface="Calibri" pitchFamily="34" charset="0"/>
                <a:cs typeface="Calibri" pitchFamily="34" charset="0"/>
              </a:rPr>
              <a:t>asilo</a:t>
            </a:r>
            <a:r>
              <a:rPr lang="it-IT" sz="2000" dirty="0">
                <a:latin typeface="Calibri" pitchFamily="34" charset="0"/>
                <a:cs typeface="Calibri" pitchFamily="34" charset="0"/>
              </a:rPr>
              <a:t> più forte e più efficace</a:t>
            </a:r>
          </a:p>
          <a:p>
            <a:pPr marL="0" indent="355600">
              <a:buFont typeface="Arial" pitchFamily="34" charset="0"/>
              <a:buChar char="•"/>
            </a:pPr>
            <a:r>
              <a:rPr lang="it-IT" sz="2000" dirty="0">
                <a:latin typeface="Calibri" pitchFamily="34" charset="0"/>
                <a:cs typeface="Calibri" pitchFamily="34" charset="0"/>
              </a:rPr>
              <a:t>un maggior sostegno all'</a:t>
            </a:r>
            <a:r>
              <a:rPr lang="it-IT" sz="2000" b="1" dirty="0">
                <a:solidFill>
                  <a:schemeClr val="accent2"/>
                </a:solidFill>
                <a:latin typeface="Calibri" pitchFamily="34" charset="0"/>
                <a:cs typeface="Calibri" pitchFamily="34" charset="0"/>
              </a:rPr>
              <a:t>integrazione</a:t>
            </a:r>
          </a:p>
          <a:p>
            <a:pPr marL="0" indent="355600">
              <a:buFont typeface="Arial" pitchFamily="34" charset="0"/>
              <a:buChar char="•"/>
            </a:pPr>
            <a:r>
              <a:rPr lang="it-IT" sz="2000" b="1" dirty="0">
                <a:solidFill>
                  <a:schemeClr val="accent2"/>
                </a:solidFill>
                <a:latin typeface="Calibri" pitchFamily="34" charset="0"/>
                <a:cs typeface="Calibri" pitchFamily="34" charset="0"/>
              </a:rPr>
              <a:t>rimpatri</a:t>
            </a:r>
            <a:r>
              <a:rPr lang="it-IT" sz="2000" dirty="0">
                <a:latin typeface="Calibri" pitchFamily="34" charset="0"/>
                <a:cs typeface="Calibri" pitchFamily="34" charset="0"/>
              </a:rPr>
              <a:t> più rapidi e più frequenti</a:t>
            </a:r>
          </a:p>
          <a:p>
            <a:pPr marL="0" indent="0">
              <a:buNone/>
            </a:pPr>
            <a:r>
              <a:rPr lang="it-IT" sz="2000" dirty="0">
                <a:latin typeface="Calibri" pitchFamily="34" charset="0"/>
                <a:cs typeface="Calibri" pitchFamily="34" charset="0"/>
              </a:rPr>
              <a:t>Il Fondo Asilo e migrazione sosterrà le e favorirà maggiormente la gestione della migrazione, concentrandosi sui seguenti </a:t>
            </a:r>
            <a:r>
              <a:rPr lang="it-IT" sz="2000" b="1" dirty="0">
                <a:solidFill>
                  <a:schemeClr val="accent2"/>
                </a:solidFill>
                <a:latin typeface="Calibri" pitchFamily="34" charset="0"/>
                <a:cs typeface="Calibri" pitchFamily="34" charset="0"/>
              </a:rPr>
              <a:t>obiettivi</a:t>
            </a:r>
            <a:r>
              <a:rPr lang="it-IT" sz="2000" dirty="0">
                <a:latin typeface="Calibri" pitchFamily="34" charset="0"/>
                <a:cs typeface="Calibri" pitchFamily="34" charset="0"/>
              </a:rPr>
              <a:t>:</a:t>
            </a:r>
          </a:p>
          <a:p>
            <a:pPr marL="355600" indent="-355600"/>
            <a:r>
              <a:rPr lang="it-IT" sz="2000" dirty="0">
                <a:latin typeface="Calibri" pitchFamily="34" charset="0"/>
                <a:cs typeface="Calibri" pitchFamily="34" charset="0"/>
              </a:rPr>
              <a:t>aiutare di più gli Stati membri sottoposti alle più forti pressioni migratorie;</a:t>
            </a:r>
          </a:p>
          <a:p>
            <a:pPr marL="355600" indent="-355600"/>
            <a:r>
              <a:rPr lang="it-IT" sz="2000" dirty="0">
                <a:latin typeface="Calibri" pitchFamily="34" charset="0"/>
                <a:cs typeface="Calibri" pitchFamily="34" charset="0"/>
              </a:rPr>
              <a:t>favorire di più la </a:t>
            </a:r>
            <a:r>
              <a:rPr lang="it-IT" sz="2000" b="1" dirty="0">
                <a:solidFill>
                  <a:schemeClr val="accent2"/>
                </a:solidFill>
                <a:latin typeface="Calibri" pitchFamily="34" charset="0"/>
                <a:cs typeface="Calibri" pitchFamily="34" charset="0"/>
              </a:rPr>
              <a:t>migrazione legale </a:t>
            </a:r>
            <a:r>
              <a:rPr lang="it-IT" sz="2000" dirty="0">
                <a:latin typeface="Calibri" pitchFamily="34" charset="0"/>
                <a:cs typeface="Calibri" pitchFamily="34" charset="0"/>
              </a:rPr>
              <a:t>e l'</a:t>
            </a:r>
            <a:r>
              <a:rPr lang="it-IT" sz="2000" b="1" dirty="0">
                <a:solidFill>
                  <a:schemeClr val="accent2"/>
                </a:solidFill>
                <a:latin typeface="Calibri" pitchFamily="34" charset="0"/>
                <a:cs typeface="Calibri" pitchFamily="34" charset="0"/>
              </a:rPr>
              <a:t>integrazione</a:t>
            </a:r>
            <a:r>
              <a:rPr lang="it-IT" sz="2000" dirty="0">
                <a:latin typeface="Calibri" pitchFamily="34" charset="0"/>
                <a:cs typeface="Calibri" pitchFamily="34" charset="0"/>
              </a:rPr>
              <a:t> precoce dei cittadini di paesi terzi che soggiornano regolarmente nell'UE;</a:t>
            </a:r>
          </a:p>
          <a:p>
            <a:pPr marL="355600" indent="-355600"/>
            <a:r>
              <a:rPr lang="it-IT" sz="2000" b="1" dirty="0">
                <a:solidFill>
                  <a:schemeClr val="accent2"/>
                </a:solidFill>
                <a:latin typeface="Calibri" pitchFamily="34" charset="0"/>
                <a:cs typeface="Calibri" pitchFamily="34" charset="0"/>
              </a:rPr>
              <a:t>combattere la migrazione irregolare</a:t>
            </a:r>
            <a:r>
              <a:rPr lang="it-IT" sz="2000" dirty="0">
                <a:latin typeface="Calibri" pitchFamily="34" charset="0"/>
                <a:cs typeface="Calibri" pitchFamily="34" charset="0"/>
              </a:rPr>
              <a:t>, aumentare i rimpatri effettivi delle persone che non hanno diritto a soggiornare nell'UE e cooperare con i paesi terzi per la riammissione;</a:t>
            </a:r>
          </a:p>
          <a:p>
            <a:pPr marL="355600" indent="-355600"/>
            <a:r>
              <a:rPr lang="it-IT" sz="2000" dirty="0">
                <a:latin typeface="Calibri" pitchFamily="34" charset="0"/>
                <a:cs typeface="Calibri" pitchFamily="34" charset="0"/>
              </a:rPr>
              <a:t>dotare l'Unione di mezzi più rapidi e più flessibili per reagire alle crisi.</a:t>
            </a:r>
          </a:p>
          <a:p>
            <a:pPr marL="355600" indent="-355600">
              <a:buNone/>
            </a:pPr>
            <a:endParaRPr lang="it-IT" sz="2000" b="1" dirty="0">
              <a:solidFill>
                <a:schemeClr val="accent2"/>
              </a:solidFill>
              <a:latin typeface="Calibri" pitchFamily="34" charset="0"/>
              <a:cs typeface="Calibri" pitchFamily="34" charset="0"/>
            </a:endParaRPr>
          </a:p>
          <a:p>
            <a:pPr marL="355600" indent="-355600">
              <a:buNone/>
            </a:pPr>
            <a:r>
              <a:rPr lang="it-IT" sz="2000" b="1" dirty="0">
                <a:solidFill>
                  <a:schemeClr val="accent2"/>
                </a:solidFill>
                <a:latin typeface="Calibri" pitchFamily="34" charset="0"/>
                <a:cs typeface="Calibri" pitchFamily="34" charset="0"/>
              </a:rPr>
              <a:t>Risorse previste</a:t>
            </a:r>
            <a:r>
              <a:rPr lang="it-IT" sz="2000" dirty="0">
                <a:latin typeface="Calibri" pitchFamily="34" charset="0"/>
                <a:cs typeface="Calibri" pitchFamily="34" charset="0"/>
              </a:rPr>
              <a:t>: 10,4 miliardi di euro</a:t>
            </a:r>
          </a:p>
          <a:p>
            <a:pPr marL="0" indent="0">
              <a:buFont typeface="Arial" pitchFamily="34" charset="0"/>
              <a:buChar char="•"/>
            </a:pPr>
            <a:endParaRPr lang="it-IT" sz="2000" dirty="0">
              <a:highlight>
                <a:srgbClr val="FFFF00"/>
              </a:highlight>
              <a:latin typeface="Calibri" pitchFamily="34" charset="0"/>
              <a:cs typeface="Calibri" pitchFamily="34" charset="0"/>
            </a:endParaRPr>
          </a:p>
          <a:p>
            <a:pPr marL="0" indent="355600">
              <a:buFont typeface="Arial" pitchFamily="34" charset="0"/>
              <a:buChar char="•"/>
            </a:pPr>
            <a:endParaRPr lang="it-IT" sz="2000" dirty="0">
              <a:highlight>
                <a:srgbClr val="FFFF00"/>
              </a:highlight>
              <a:latin typeface="Calibri" pitchFamily="34" charset="0"/>
              <a:cs typeface="Calibri" pitchFamily="34" charset="0"/>
            </a:endParaRPr>
          </a:p>
          <a:p>
            <a:pPr marL="0" indent="0">
              <a:buNone/>
            </a:pPr>
            <a:br>
              <a:rPr lang="it-IT" sz="2000" dirty="0">
                <a:highlight>
                  <a:srgbClr val="FFFF00"/>
                </a:highlight>
                <a:latin typeface="Calibri" pitchFamily="34" charset="0"/>
                <a:cs typeface="Calibri" pitchFamily="34" charset="0"/>
              </a:rPr>
            </a:br>
            <a:endParaRPr lang="it-IT" sz="2000" dirty="0">
              <a:highlight>
                <a:srgbClr val="FFFF00"/>
              </a:highlight>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28</a:t>
            </a:fld>
            <a:endParaRPr lang="it-IT"/>
          </a:p>
        </p:txBody>
      </p:sp>
    </p:spTree>
    <p:extLst>
      <p:ext uri="{BB962C8B-B14F-4D97-AF65-F5344CB8AC3E}">
        <p14:creationId xmlns:p14="http://schemas.microsoft.com/office/powerpoint/2010/main" val="558773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251520" y="115888"/>
            <a:ext cx="8496944" cy="720725"/>
          </a:xfrm>
        </p:spPr>
        <p:txBody>
          <a:bodyPr/>
          <a:lstStyle/>
          <a:p>
            <a:r>
              <a:rPr lang="it-IT" dirty="0"/>
              <a:t>Strumento per la gestione delle frontiere e i visti</a:t>
            </a:r>
            <a:endParaRPr lang="it-IT" dirty="0">
              <a:latin typeface="Calibri" pitchFamily="34" charset="0"/>
              <a:cs typeface="Calibri" pitchFamily="34" charset="0"/>
            </a:endParaRPr>
          </a:p>
        </p:txBody>
      </p:sp>
      <p:sp>
        <p:nvSpPr>
          <p:cNvPr id="106499" name="Segnaposto contenuto 2"/>
          <p:cNvSpPr>
            <a:spLocks noGrp="1"/>
          </p:cNvSpPr>
          <p:nvPr>
            <p:ph idx="1"/>
          </p:nvPr>
        </p:nvSpPr>
        <p:spPr>
          <a:xfrm>
            <a:off x="457200" y="836612"/>
            <a:ext cx="8229600" cy="5328691"/>
          </a:xfrm>
        </p:spPr>
        <p:txBody>
          <a:bodyPr>
            <a:noAutofit/>
          </a:bodyPr>
          <a:lstStyle/>
          <a:p>
            <a:pPr marL="0" indent="0">
              <a:buNone/>
            </a:pPr>
            <a:r>
              <a:rPr lang="it-IT" sz="2000" b="1" dirty="0">
                <a:solidFill>
                  <a:schemeClr val="accent2"/>
                </a:solidFill>
                <a:latin typeface="Calibri" pitchFamily="34" charset="0"/>
                <a:cs typeface="Calibri" pitchFamily="34" charset="0"/>
              </a:rPr>
              <a:t>Obiettivi</a:t>
            </a:r>
          </a:p>
          <a:p>
            <a:pPr>
              <a:buFont typeface="Arial" pitchFamily="34" charset="0"/>
              <a:buChar char="•"/>
            </a:pPr>
            <a:r>
              <a:rPr lang="it-IT" sz="2000" b="1" dirty="0">
                <a:solidFill>
                  <a:schemeClr val="accent2"/>
                </a:solidFill>
                <a:latin typeface="Calibri" pitchFamily="34" charset="0"/>
                <a:cs typeface="Calibri" pitchFamily="34" charset="0"/>
              </a:rPr>
              <a:t>Rafforzamento delle frontiere esterne dell'Europa </a:t>
            </a:r>
            <a:r>
              <a:rPr lang="it-IT" sz="2000" dirty="0">
                <a:latin typeface="Calibri" pitchFamily="34" charset="0"/>
                <a:cs typeface="Calibri" pitchFamily="34" charset="0"/>
              </a:rPr>
              <a:t>(guardia di frontiera e costiera europea, verifiche sistematiche alle frontiere e nuovi sistemi informatici su larga scala ed interoperabili, incluso un futuro sistema di ingressi/uscite).</a:t>
            </a:r>
          </a:p>
          <a:p>
            <a:pPr>
              <a:buFont typeface="Arial" pitchFamily="34" charset="0"/>
              <a:buChar char="•"/>
            </a:pPr>
            <a:r>
              <a:rPr lang="it-IT" sz="2000" dirty="0">
                <a:latin typeface="Calibri" pitchFamily="34" charset="0"/>
                <a:cs typeface="Calibri" pitchFamily="34" charset="0"/>
              </a:rPr>
              <a:t>Una politica in materia </a:t>
            </a:r>
            <a:r>
              <a:rPr lang="it-IT" sz="2000" b="1" dirty="0">
                <a:solidFill>
                  <a:schemeClr val="accent2"/>
                </a:solidFill>
                <a:latin typeface="Calibri" pitchFamily="34" charset="0"/>
                <a:cs typeface="Calibri" pitchFamily="34" charset="0"/>
              </a:rPr>
              <a:t>di visti più solida e più efficace</a:t>
            </a:r>
            <a:r>
              <a:rPr lang="it-IT" sz="2000" dirty="0">
                <a:latin typeface="Calibri" pitchFamily="34" charset="0"/>
                <a:cs typeface="Calibri" pitchFamily="34" charset="0"/>
              </a:rPr>
              <a:t>;</a:t>
            </a:r>
          </a:p>
          <a:p>
            <a:pPr>
              <a:buFont typeface="Arial" pitchFamily="34" charset="0"/>
              <a:buChar char="•"/>
            </a:pPr>
            <a:r>
              <a:rPr lang="it-IT" sz="2000" dirty="0">
                <a:latin typeface="Calibri" pitchFamily="34" charset="0"/>
                <a:cs typeface="Calibri" pitchFamily="34" charset="0"/>
              </a:rPr>
              <a:t>Sostegno agli Stati membri a lungo termine per sostenere le misure adottate dagli Stati membri e </a:t>
            </a:r>
            <a:r>
              <a:rPr lang="it-IT" sz="2000" b="1" dirty="0">
                <a:solidFill>
                  <a:schemeClr val="accent2"/>
                </a:solidFill>
                <a:latin typeface="Calibri" pitchFamily="34" charset="0"/>
                <a:cs typeface="Calibri" pitchFamily="34" charset="0"/>
              </a:rPr>
              <a:t>sostegni mirati e flessibili </a:t>
            </a:r>
            <a:r>
              <a:rPr lang="it-IT" sz="2000" dirty="0">
                <a:latin typeface="Calibri" pitchFamily="34" charset="0"/>
                <a:cs typeface="Calibri" pitchFamily="34" charset="0"/>
              </a:rPr>
              <a:t>per necessità urgenti</a:t>
            </a:r>
          </a:p>
          <a:p>
            <a:pPr>
              <a:buFont typeface="Arial" pitchFamily="34" charset="0"/>
              <a:buChar char="•"/>
            </a:pPr>
            <a:r>
              <a:rPr lang="it-IT" sz="2000" dirty="0">
                <a:latin typeface="Calibri" pitchFamily="34" charset="0"/>
                <a:cs typeface="Calibri" pitchFamily="34" charset="0"/>
              </a:rPr>
              <a:t>Migliori </a:t>
            </a:r>
            <a:r>
              <a:rPr lang="it-IT" sz="2000" b="1" dirty="0">
                <a:solidFill>
                  <a:schemeClr val="accent2"/>
                </a:solidFill>
                <a:latin typeface="Calibri" pitchFamily="34" charset="0"/>
                <a:cs typeface="Calibri" pitchFamily="34" charset="0"/>
              </a:rPr>
              <a:t>attrezzature per il controllo doganale </a:t>
            </a:r>
            <a:r>
              <a:rPr lang="it-IT" sz="2000" dirty="0">
                <a:latin typeface="Calibri" pitchFamily="34" charset="0"/>
                <a:cs typeface="Calibri" pitchFamily="34" charset="0"/>
              </a:rPr>
              <a:t>alle frontiere esterne attraverso acquisto, manutenzione e sostituzione di attrezzature doganali di punta come nuovi scanner, sistemi automatizzati di riconoscimento delle targhe, squadre di cani da fiuto e laboratori mobili di analisi di campioni.</a:t>
            </a:r>
          </a:p>
          <a:p>
            <a:pPr marL="0" indent="0">
              <a:buNone/>
            </a:pPr>
            <a:endParaRPr lang="it-IT" sz="2000" dirty="0">
              <a:latin typeface="Calibri" pitchFamily="34" charset="0"/>
              <a:cs typeface="Calibri" pitchFamily="34" charset="0"/>
            </a:endParaRPr>
          </a:p>
          <a:p>
            <a:pPr marL="0" indent="0">
              <a:buNone/>
            </a:pPr>
            <a:r>
              <a:rPr lang="it-IT" sz="2000" b="1" dirty="0">
                <a:solidFill>
                  <a:schemeClr val="accent2"/>
                </a:solidFill>
                <a:latin typeface="Calibri" pitchFamily="34" charset="0"/>
                <a:cs typeface="Calibri" pitchFamily="34" charset="0"/>
              </a:rPr>
              <a:t>Risorse previste</a:t>
            </a:r>
            <a:r>
              <a:rPr lang="it-IT" sz="2000" dirty="0">
                <a:latin typeface="Calibri" pitchFamily="34" charset="0"/>
                <a:cs typeface="Calibri" pitchFamily="34" charset="0"/>
              </a:rPr>
              <a:t>: 9,3 miliardi di euro</a:t>
            </a:r>
          </a:p>
          <a:p>
            <a:pPr marL="0" indent="0">
              <a:buNone/>
            </a:pPr>
            <a:endParaRPr lang="it-IT" sz="2000" dirty="0">
              <a:highlight>
                <a:srgbClr val="FFFF00"/>
              </a:highlight>
              <a:latin typeface="Calibri" pitchFamily="34" charset="0"/>
              <a:cs typeface="Calibri" pitchFamily="34" charset="0"/>
            </a:endParaRPr>
          </a:p>
          <a:p>
            <a:pPr marL="0" indent="0">
              <a:buFont typeface="Arial" pitchFamily="34" charset="0"/>
              <a:buChar char="•"/>
            </a:pPr>
            <a:endParaRPr lang="it-IT" sz="2000" dirty="0">
              <a:highlight>
                <a:srgbClr val="FFFF00"/>
              </a:highlight>
              <a:latin typeface="Calibri" pitchFamily="34" charset="0"/>
              <a:cs typeface="Calibri" pitchFamily="34" charset="0"/>
            </a:endParaRPr>
          </a:p>
          <a:p>
            <a:pPr marL="0" indent="355600">
              <a:buFont typeface="Arial" pitchFamily="34" charset="0"/>
              <a:buChar char="•"/>
            </a:pPr>
            <a:endParaRPr lang="it-IT" sz="2000" dirty="0">
              <a:highlight>
                <a:srgbClr val="FFFF00"/>
              </a:highlight>
              <a:latin typeface="Calibri" pitchFamily="34" charset="0"/>
              <a:cs typeface="Calibri" pitchFamily="34" charset="0"/>
            </a:endParaRPr>
          </a:p>
          <a:p>
            <a:pPr marL="0" indent="0">
              <a:buNone/>
            </a:pPr>
            <a:br>
              <a:rPr lang="it-IT" sz="2000" dirty="0">
                <a:highlight>
                  <a:srgbClr val="FFFF00"/>
                </a:highlight>
                <a:latin typeface="Calibri" pitchFamily="34" charset="0"/>
                <a:cs typeface="Calibri" pitchFamily="34" charset="0"/>
              </a:rPr>
            </a:br>
            <a:endParaRPr lang="it-IT" sz="2000" dirty="0">
              <a:highlight>
                <a:srgbClr val="FFFF00"/>
              </a:highlight>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29</a:t>
            </a:fld>
            <a:endParaRPr lang="it-IT" dirty="0"/>
          </a:p>
        </p:txBody>
      </p:sp>
    </p:spTree>
    <p:extLst>
      <p:ext uri="{BB962C8B-B14F-4D97-AF65-F5344CB8AC3E}">
        <p14:creationId xmlns:p14="http://schemas.microsoft.com/office/powerpoint/2010/main" val="312020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solidFill>
                  <a:schemeClr val="accent2"/>
                </a:solidFill>
              </a:rPr>
              <a:t>III giornata - 1 luglio 2020 </a:t>
            </a:r>
          </a:p>
          <a:p>
            <a:pPr algn="ctr">
              <a:buNone/>
            </a:pPr>
            <a:r>
              <a:rPr lang="it-IT" b="1" dirty="0">
                <a:solidFill>
                  <a:schemeClr val="accent2"/>
                </a:solidFill>
              </a:rPr>
              <a:t>La programmazione dei Fondi 2021-2027 </a:t>
            </a:r>
            <a:endParaRPr lang="it-IT" dirty="0">
              <a:solidFill>
                <a:schemeClr val="accent2"/>
              </a:solidFill>
            </a:endParaRPr>
          </a:p>
          <a:p>
            <a:pPr lvl="0"/>
            <a:r>
              <a:rPr lang="it-IT" dirty="0"/>
              <a:t>Gli obiettivi strategici e specifici dei Fondi</a:t>
            </a:r>
          </a:p>
          <a:p>
            <a:pPr lvl="0"/>
            <a:r>
              <a:rPr lang="it-IT" dirty="0"/>
              <a:t>Il FESR</a:t>
            </a:r>
          </a:p>
          <a:p>
            <a:pPr lvl="0"/>
            <a:r>
              <a:rPr lang="it-IT" dirty="0"/>
              <a:t>L’FSE +</a:t>
            </a:r>
          </a:p>
          <a:p>
            <a:pPr lvl="0"/>
            <a:r>
              <a:rPr lang="it-IT" dirty="0"/>
              <a:t>Le condizioni abilitanti </a:t>
            </a:r>
          </a:p>
          <a:p>
            <a:pPr lvl="0"/>
            <a:r>
              <a:rPr lang="it-IT" dirty="0"/>
              <a:t>I blocchi negoziali </a:t>
            </a:r>
          </a:p>
          <a:p>
            <a:pPr lvl="0"/>
            <a:r>
              <a:rPr lang="it-IT" dirty="0"/>
              <a:t>Aggiornamento sullo stato del negoziato in corso nell’ambito del “trilogo” (Commissione-Consiglio-Parlamento): i punti ancora in discussione</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a:t>
            </a:fld>
            <a:endParaRPr lang="it-IT"/>
          </a:p>
        </p:txBody>
      </p:sp>
    </p:spTree>
    <p:extLst>
      <p:ext uri="{BB962C8B-B14F-4D97-AF65-F5344CB8AC3E}">
        <p14:creationId xmlns:p14="http://schemas.microsoft.com/office/powerpoint/2010/main" val="94259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r>
              <a:rPr lang="it-IT" dirty="0">
                <a:latin typeface="Calibri" pitchFamily="34" charset="0"/>
                <a:cs typeface="Calibri" pitchFamily="34" charset="0"/>
              </a:rPr>
              <a:t>Fondo per la Sicurezza interna  </a:t>
            </a:r>
          </a:p>
        </p:txBody>
      </p:sp>
      <p:sp>
        <p:nvSpPr>
          <p:cNvPr id="106499" name="Segnaposto contenuto 2"/>
          <p:cNvSpPr>
            <a:spLocks noGrp="1"/>
          </p:cNvSpPr>
          <p:nvPr>
            <p:ph idx="1"/>
          </p:nvPr>
        </p:nvSpPr>
        <p:spPr>
          <a:xfrm>
            <a:off x="457200" y="836612"/>
            <a:ext cx="8229600" cy="5616724"/>
          </a:xfrm>
        </p:spPr>
        <p:txBody>
          <a:bodyPr>
            <a:noAutofit/>
          </a:bodyPr>
          <a:lstStyle/>
          <a:p>
            <a:pPr marL="0" indent="0">
              <a:buNone/>
            </a:pPr>
            <a:r>
              <a:rPr lang="it-IT" sz="2000" b="1" dirty="0">
                <a:solidFill>
                  <a:schemeClr val="accent2"/>
                </a:solidFill>
                <a:latin typeface="Calibri" pitchFamily="34" charset="0"/>
                <a:cs typeface="Calibri" pitchFamily="34" charset="0"/>
              </a:rPr>
              <a:t>Obiettivi</a:t>
            </a:r>
          </a:p>
          <a:p>
            <a:r>
              <a:rPr lang="it-IT" sz="2000" dirty="0">
                <a:latin typeface="Calibri" pitchFamily="34" charset="0"/>
                <a:cs typeface="Calibri" pitchFamily="34" charset="0"/>
              </a:rPr>
              <a:t>aumento dello </a:t>
            </a:r>
            <a:r>
              <a:rPr lang="it-IT" sz="2000" b="1" dirty="0">
                <a:solidFill>
                  <a:schemeClr val="accent2"/>
                </a:solidFill>
                <a:latin typeface="Calibri" pitchFamily="34" charset="0"/>
                <a:cs typeface="Calibri" pitchFamily="34" charset="0"/>
              </a:rPr>
              <a:t>scambio di informazioni</a:t>
            </a:r>
            <a:r>
              <a:rPr lang="it-IT" sz="2000" dirty="0">
                <a:latin typeface="Calibri" pitchFamily="34" charset="0"/>
                <a:cs typeface="Calibri" pitchFamily="34" charset="0"/>
              </a:rPr>
              <a:t>;</a:t>
            </a:r>
          </a:p>
          <a:p>
            <a:r>
              <a:rPr lang="it-IT" sz="2000" dirty="0">
                <a:latin typeface="Calibri" pitchFamily="34" charset="0"/>
                <a:cs typeface="Calibri" pitchFamily="34" charset="0"/>
              </a:rPr>
              <a:t>intensificazione delle </a:t>
            </a:r>
            <a:r>
              <a:rPr lang="it-IT" sz="2000" b="1" dirty="0">
                <a:solidFill>
                  <a:schemeClr val="accent2"/>
                </a:solidFill>
                <a:latin typeface="Calibri" pitchFamily="34" charset="0"/>
                <a:cs typeface="Calibri" pitchFamily="34" charset="0"/>
              </a:rPr>
              <a:t>operazioni congiunte transfrontaliere</a:t>
            </a:r>
            <a:r>
              <a:rPr lang="it-IT" sz="2000" dirty="0">
                <a:latin typeface="Calibri" pitchFamily="34" charset="0"/>
                <a:cs typeface="Calibri" pitchFamily="34" charset="0"/>
              </a:rPr>
              <a:t>;</a:t>
            </a:r>
          </a:p>
          <a:p>
            <a:r>
              <a:rPr lang="it-IT" sz="2000" dirty="0">
                <a:latin typeface="Calibri" pitchFamily="34" charset="0"/>
                <a:cs typeface="Calibri" pitchFamily="34" charset="0"/>
              </a:rPr>
              <a:t>rafforzamento delle capacità per </a:t>
            </a:r>
            <a:r>
              <a:rPr lang="it-IT" sz="2000" b="1" dirty="0">
                <a:solidFill>
                  <a:schemeClr val="accent2"/>
                </a:solidFill>
                <a:latin typeface="Calibri" pitchFamily="34" charset="0"/>
                <a:cs typeface="Calibri" pitchFamily="34" charset="0"/>
              </a:rPr>
              <a:t>contrastare e prevenire la criminalità</a:t>
            </a:r>
          </a:p>
          <a:p>
            <a:pPr marL="0" indent="0">
              <a:buNone/>
            </a:pPr>
            <a:endParaRPr lang="it-IT" sz="2000" dirty="0">
              <a:latin typeface="Calibri" pitchFamily="34" charset="0"/>
              <a:cs typeface="Calibri" pitchFamily="34" charset="0"/>
            </a:endParaRPr>
          </a:p>
          <a:p>
            <a:pPr marL="0" indent="0">
              <a:buNone/>
            </a:pPr>
            <a:r>
              <a:rPr lang="it-IT" sz="2000" dirty="0">
                <a:latin typeface="Calibri" pitchFamily="34" charset="0"/>
                <a:cs typeface="Calibri" pitchFamily="34" charset="0"/>
              </a:rPr>
              <a:t>Il Fondo interviene sostenendo gli Stati membri nell’affrontare questioni di sicurezza in maniera più esaustiva, sviluppando la preparazione nazionale alle emergenze, a tutti i livelli e in tutti i settori. </a:t>
            </a:r>
          </a:p>
          <a:p>
            <a:pPr marL="0" indent="0">
              <a:buNone/>
            </a:pPr>
            <a:endParaRPr lang="it-IT" sz="2000" dirty="0">
              <a:latin typeface="Calibri" pitchFamily="34" charset="0"/>
              <a:cs typeface="Calibri" pitchFamily="34" charset="0"/>
            </a:endParaRPr>
          </a:p>
          <a:p>
            <a:pPr marL="0" indent="0">
              <a:buNone/>
            </a:pPr>
            <a:r>
              <a:rPr lang="it-IT" sz="2000" dirty="0">
                <a:latin typeface="Calibri" pitchFamily="34" charset="0"/>
                <a:cs typeface="Calibri" pitchFamily="34" charset="0"/>
              </a:rPr>
              <a:t>Il Fondo non propone dotazioni specifiche in base a priorità o obiettivi. Ciascuno Stato membro dovrà garantire — e la Commissione dovrà confermare — che le priorità affrontate nell'ambito dei loro programmi nazionali siano coerenti con le priorità e le sfide dell'Unione nel settore della sicurezza e vi rispondano adeguatamente.</a:t>
            </a:r>
          </a:p>
          <a:p>
            <a:pPr marL="0" indent="0">
              <a:buNone/>
            </a:pPr>
            <a:endParaRPr lang="it-IT" sz="2000" dirty="0">
              <a:latin typeface="Calibri" pitchFamily="34" charset="0"/>
              <a:cs typeface="Calibri" pitchFamily="34" charset="0"/>
            </a:endParaRPr>
          </a:p>
          <a:p>
            <a:pPr marL="0" indent="0">
              <a:buNone/>
            </a:pPr>
            <a:r>
              <a:rPr lang="it-IT" sz="2000" b="1" dirty="0">
                <a:solidFill>
                  <a:schemeClr val="accent2"/>
                </a:solidFill>
                <a:latin typeface="Calibri" pitchFamily="34" charset="0"/>
                <a:cs typeface="Calibri" pitchFamily="34" charset="0"/>
              </a:rPr>
              <a:t>Risorse previste</a:t>
            </a:r>
            <a:r>
              <a:rPr lang="it-IT" sz="2000" dirty="0">
                <a:latin typeface="Calibri" pitchFamily="34" charset="0"/>
                <a:cs typeface="Calibri" pitchFamily="34" charset="0"/>
              </a:rPr>
              <a:t>: 2,5 miliardi di euro</a:t>
            </a:r>
          </a:p>
          <a:p>
            <a:pPr marL="0" indent="0">
              <a:buNone/>
            </a:pPr>
            <a:endParaRPr lang="it-IT" sz="2000" dirty="0">
              <a:highlight>
                <a:srgbClr val="FFFF00"/>
              </a:highlight>
              <a:latin typeface="Calibri" pitchFamily="34" charset="0"/>
              <a:cs typeface="Calibri" pitchFamily="34" charset="0"/>
            </a:endParaRPr>
          </a:p>
          <a:p>
            <a:pPr marL="0" indent="0">
              <a:buFont typeface="Arial" pitchFamily="34" charset="0"/>
              <a:buChar char="•"/>
            </a:pPr>
            <a:endParaRPr lang="it-IT" sz="2000" dirty="0">
              <a:highlight>
                <a:srgbClr val="FFFF00"/>
              </a:highlight>
              <a:latin typeface="Calibri" pitchFamily="34" charset="0"/>
              <a:cs typeface="Calibri" pitchFamily="34" charset="0"/>
            </a:endParaRPr>
          </a:p>
          <a:p>
            <a:pPr marL="0" indent="355600">
              <a:buFont typeface="Arial" pitchFamily="34" charset="0"/>
              <a:buChar char="•"/>
            </a:pPr>
            <a:endParaRPr lang="it-IT" sz="2000" dirty="0">
              <a:highlight>
                <a:srgbClr val="FFFF00"/>
              </a:highlight>
              <a:latin typeface="Calibri" pitchFamily="34" charset="0"/>
              <a:cs typeface="Calibri" pitchFamily="34" charset="0"/>
            </a:endParaRPr>
          </a:p>
          <a:p>
            <a:pPr marL="0" indent="0">
              <a:buNone/>
            </a:pPr>
            <a:br>
              <a:rPr lang="it-IT" sz="2000" dirty="0">
                <a:highlight>
                  <a:srgbClr val="FFFF00"/>
                </a:highlight>
                <a:latin typeface="Calibri" pitchFamily="34" charset="0"/>
                <a:cs typeface="Calibri" pitchFamily="34" charset="0"/>
              </a:rPr>
            </a:br>
            <a:endParaRPr lang="it-IT" sz="2000" dirty="0">
              <a:highlight>
                <a:srgbClr val="FFFF00"/>
              </a:highlight>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30</a:t>
            </a:fld>
            <a:endParaRPr lang="it-IT" dirty="0"/>
          </a:p>
        </p:txBody>
      </p:sp>
    </p:spTree>
    <p:extLst>
      <p:ext uri="{BB962C8B-B14F-4D97-AF65-F5344CB8AC3E}">
        <p14:creationId xmlns:p14="http://schemas.microsoft.com/office/powerpoint/2010/main" val="3619285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r>
              <a:rPr lang="it-IT" i="1" dirty="0"/>
              <a:t>Fondo per la transizione giusta </a:t>
            </a:r>
            <a:br>
              <a:rPr lang="it-IT" i="1" dirty="0"/>
            </a:br>
            <a:r>
              <a:rPr lang="it-IT" dirty="0"/>
              <a:t>The Just </a:t>
            </a:r>
            <a:r>
              <a:rPr lang="it-IT" dirty="0" err="1"/>
              <a:t>Transition</a:t>
            </a:r>
            <a:r>
              <a:rPr lang="it-IT" dirty="0"/>
              <a:t> Fund</a:t>
            </a:r>
          </a:p>
        </p:txBody>
      </p:sp>
      <p:sp>
        <p:nvSpPr>
          <p:cNvPr id="106499" name="Segnaposto contenuto 2"/>
          <p:cNvSpPr>
            <a:spLocks noGrp="1"/>
          </p:cNvSpPr>
          <p:nvPr>
            <p:ph idx="1"/>
          </p:nvPr>
        </p:nvSpPr>
        <p:spPr>
          <a:xfrm>
            <a:off x="457200" y="908720"/>
            <a:ext cx="8229600" cy="5617368"/>
          </a:xfrm>
        </p:spPr>
        <p:txBody>
          <a:bodyPr>
            <a:normAutofit lnSpcReduction="10000"/>
          </a:bodyPr>
          <a:lstStyle/>
          <a:p>
            <a:pPr marL="0" indent="0">
              <a:buNone/>
            </a:pPr>
            <a:r>
              <a:rPr lang="it-IT" dirty="0"/>
              <a:t>Il piano di investimenti del Green </a:t>
            </a:r>
            <a:r>
              <a:rPr lang="it-IT" dirty="0" err="1"/>
              <a:t>Deal</a:t>
            </a:r>
            <a:r>
              <a:rPr lang="it-IT" dirty="0"/>
              <a:t> europeo e il meccanismo studiato dalla Commissione per una transizione giusta.</a:t>
            </a:r>
          </a:p>
          <a:p>
            <a:pPr marL="0" indent="0">
              <a:buNone/>
            </a:pPr>
            <a:endParaRPr lang="it-IT" dirty="0">
              <a:latin typeface="Calibri" panose="020F0502020204030204" pitchFamily="34" charset="0"/>
              <a:cs typeface="Calibri" panose="020F0502020204030204" pitchFamily="34" charset="0"/>
            </a:endParaRPr>
          </a:p>
          <a:p>
            <a:pPr marL="0" indent="0">
              <a:buNone/>
            </a:pPr>
            <a:r>
              <a:rPr lang="it-IT" dirty="0">
                <a:latin typeface="Calibri" panose="020F0502020204030204" pitchFamily="34" charset="0"/>
                <a:cs typeface="Calibri" panose="020F0502020204030204" pitchFamily="34" charset="0"/>
              </a:rPr>
              <a:t>L’</a:t>
            </a:r>
            <a:r>
              <a:rPr lang="it-IT" b="1" dirty="0">
                <a:solidFill>
                  <a:schemeClr val="accent2"/>
                </a:solidFill>
                <a:latin typeface="Calibri" panose="020F0502020204030204" pitchFamily="34" charset="0"/>
                <a:cs typeface="Calibri" panose="020F0502020204030204" pitchFamily="34" charset="0"/>
              </a:rPr>
              <a:t>obiettivo</a:t>
            </a:r>
            <a:r>
              <a:rPr lang="it-IT" b="1" dirty="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di intervenire sulle regioni e sui settori maggiormente colpiti dalla transizione a causa della loro dipendenza dai combustibili fossili, compresi il carbone, la torba e lo scisto bituminoso, o da processi industriali ad alta intensità di gas a effetto serra, si basa su tre pilastri: </a:t>
            </a:r>
          </a:p>
          <a:p>
            <a:pPr marL="457200" indent="-457200">
              <a:buAutoNum type="arabicParenR"/>
            </a:pPr>
            <a:r>
              <a:rPr lang="it-IT" dirty="0">
                <a:latin typeface="Calibri" panose="020F0502020204030204" pitchFamily="34" charset="0"/>
                <a:cs typeface="Calibri" panose="020F0502020204030204" pitchFamily="34" charset="0"/>
              </a:rPr>
              <a:t>un </a:t>
            </a:r>
            <a:r>
              <a:rPr lang="it-IT" b="1" dirty="0">
                <a:solidFill>
                  <a:schemeClr val="accent2"/>
                </a:solidFill>
                <a:latin typeface="Calibri" panose="020F0502020204030204" pitchFamily="34" charset="0"/>
                <a:cs typeface="Calibri" panose="020F0502020204030204" pitchFamily="34" charset="0"/>
              </a:rPr>
              <a:t>Fondo per una transizione giusta</a:t>
            </a:r>
            <a:r>
              <a:rPr lang="it-IT" dirty="0">
                <a:latin typeface="Calibri" panose="020F0502020204030204" pitchFamily="34" charset="0"/>
                <a:cs typeface="Calibri" panose="020F0502020204030204" pitchFamily="34" charset="0"/>
              </a:rPr>
              <a:t>, attuato in regime di gestione concorrente (sovvenzioni) </a:t>
            </a:r>
          </a:p>
          <a:p>
            <a:pPr marL="457200" indent="-457200">
              <a:buAutoNum type="arabicParenR"/>
            </a:pPr>
            <a:r>
              <a:rPr lang="it-IT" dirty="0">
                <a:latin typeface="Calibri" panose="020F0502020204030204" pitchFamily="34" charset="0"/>
                <a:cs typeface="Calibri" panose="020F0502020204030204" pitchFamily="34" charset="0"/>
              </a:rPr>
              <a:t>un </a:t>
            </a:r>
            <a:r>
              <a:rPr lang="it-IT" b="1" dirty="0">
                <a:solidFill>
                  <a:schemeClr val="accent2"/>
                </a:solidFill>
                <a:latin typeface="Calibri" panose="020F0502020204030204" pitchFamily="34" charset="0"/>
                <a:cs typeface="Calibri" panose="020F0502020204030204" pitchFamily="34" charset="0"/>
              </a:rPr>
              <a:t>regime specifico nell'ambito di </a:t>
            </a:r>
            <a:r>
              <a:rPr lang="it-IT" b="1" dirty="0" err="1">
                <a:solidFill>
                  <a:schemeClr val="accent2"/>
                </a:solidFill>
                <a:latin typeface="Calibri" panose="020F0502020204030204" pitchFamily="34" charset="0"/>
                <a:cs typeface="Calibri" panose="020F0502020204030204" pitchFamily="34" charset="0"/>
              </a:rPr>
              <a:t>InvestEU</a:t>
            </a:r>
            <a:r>
              <a:rPr lang="it-IT" b="1" dirty="0">
                <a:solidFill>
                  <a:schemeClr val="accent2"/>
                </a:solidFill>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(investimenti privati)</a:t>
            </a:r>
          </a:p>
          <a:p>
            <a:pPr marL="457200" indent="-457200">
              <a:buAutoNum type="arabicParenR"/>
            </a:pPr>
            <a:r>
              <a:rPr lang="it-IT" dirty="0">
                <a:latin typeface="Calibri" panose="020F0502020204030204" pitchFamily="34" charset="0"/>
                <a:cs typeface="Calibri" panose="020F0502020204030204" pitchFamily="34" charset="0"/>
              </a:rPr>
              <a:t>uno </a:t>
            </a:r>
            <a:r>
              <a:rPr lang="it-IT" b="1" dirty="0">
                <a:solidFill>
                  <a:schemeClr val="accent2"/>
                </a:solidFill>
                <a:latin typeface="Calibri" panose="020F0502020204030204" pitchFamily="34" charset="0"/>
                <a:cs typeface="Calibri" panose="020F0502020204030204" pitchFamily="34" charset="0"/>
              </a:rPr>
              <a:t>strumento di prestito per il settore pub</a:t>
            </a:r>
            <a:r>
              <a:rPr lang="it-IT" dirty="0">
                <a:latin typeface="Calibri" panose="020F0502020204030204" pitchFamily="34" charset="0"/>
                <a:cs typeface="Calibri" panose="020F0502020204030204" pitchFamily="34" charset="0"/>
              </a:rPr>
              <a:t>blico attuato con il gruppo BEI al fine di mobilitare ulteriori investimenti a favore delle regioni interessate (finanziamenti pubblici).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31</a:t>
            </a:fld>
            <a:endParaRPr lang="it-IT" dirty="0"/>
          </a:p>
        </p:txBody>
      </p:sp>
    </p:spTree>
    <p:extLst>
      <p:ext uri="{BB962C8B-B14F-4D97-AF65-F5344CB8AC3E}">
        <p14:creationId xmlns:p14="http://schemas.microsoft.com/office/powerpoint/2010/main" val="81051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pPr algn="ctr"/>
            <a:r>
              <a:rPr lang="it-IT" dirty="0"/>
              <a:t>Articolazione del Regolamento generale</a:t>
            </a:r>
          </a:p>
        </p:txBody>
      </p:sp>
      <p:sp>
        <p:nvSpPr>
          <p:cNvPr id="106499" name="Segnaposto contenuto 2"/>
          <p:cNvSpPr>
            <a:spLocks noGrp="1"/>
          </p:cNvSpPr>
          <p:nvPr>
            <p:ph idx="1"/>
          </p:nvPr>
        </p:nvSpPr>
        <p:spPr>
          <a:xfrm>
            <a:off x="457200" y="980728"/>
            <a:ext cx="8229600" cy="5184575"/>
          </a:xfrm>
        </p:spPr>
        <p:txBody>
          <a:bodyPr>
            <a:normAutofit/>
          </a:bodyPr>
          <a:lstStyle/>
          <a:p>
            <a:pPr marL="625475" indent="-625475">
              <a:buNone/>
            </a:pPr>
            <a:r>
              <a:rPr lang="it-IT" dirty="0">
                <a:latin typeface="Calibri" pitchFamily="34" charset="0"/>
                <a:cs typeface="Calibri" pitchFamily="34" charset="0"/>
              </a:rPr>
              <a:t>I: 	obiettivi e sostegno generale </a:t>
            </a:r>
          </a:p>
          <a:p>
            <a:pPr marL="625475" indent="-625475">
              <a:buNone/>
            </a:pPr>
            <a:r>
              <a:rPr lang="it-IT" dirty="0">
                <a:latin typeface="Calibri" pitchFamily="34" charset="0"/>
                <a:cs typeface="Calibri" pitchFamily="34" charset="0"/>
              </a:rPr>
              <a:t>II: 	approccio strategico</a:t>
            </a:r>
          </a:p>
          <a:p>
            <a:pPr marL="625475" indent="-625475">
              <a:buNone/>
            </a:pPr>
            <a:r>
              <a:rPr lang="it-IT" dirty="0">
                <a:latin typeface="Calibri" pitchFamily="34" charset="0"/>
                <a:cs typeface="Calibri" pitchFamily="34" charset="0"/>
              </a:rPr>
              <a:t>III: 	programmazione</a:t>
            </a:r>
          </a:p>
          <a:p>
            <a:pPr marL="625475" indent="-625475">
              <a:buNone/>
            </a:pPr>
            <a:r>
              <a:rPr lang="it-IT" dirty="0">
                <a:latin typeface="Calibri" pitchFamily="34" charset="0"/>
                <a:cs typeface="Calibri" pitchFamily="34" charset="0"/>
              </a:rPr>
              <a:t>IV:	sorveglianza, valutazione, informazione e comunicazione</a:t>
            </a:r>
          </a:p>
          <a:p>
            <a:pPr marL="625475" indent="-625475">
              <a:buNone/>
            </a:pPr>
            <a:r>
              <a:rPr lang="it-IT" dirty="0">
                <a:latin typeface="Calibri" pitchFamily="34" charset="0"/>
                <a:cs typeface="Calibri" pitchFamily="34" charset="0"/>
              </a:rPr>
              <a:t>V: 	sostegno finanziario</a:t>
            </a:r>
          </a:p>
          <a:p>
            <a:pPr marL="625475" indent="-625475">
              <a:buNone/>
            </a:pPr>
            <a:r>
              <a:rPr lang="it-IT" dirty="0">
                <a:latin typeface="Calibri" pitchFamily="34" charset="0"/>
                <a:cs typeface="Calibri" pitchFamily="34" charset="0"/>
              </a:rPr>
              <a:t>VI: 	gestione e controllo</a:t>
            </a:r>
          </a:p>
          <a:p>
            <a:pPr marL="625475" indent="-625475">
              <a:buNone/>
            </a:pPr>
            <a:r>
              <a:rPr lang="it-IT" dirty="0">
                <a:latin typeface="Calibri" pitchFamily="34" charset="0"/>
                <a:cs typeface="Calibri" pitchFamily="34" charset="0"/>
              </a:rPr>
              <a:t>VII: 	gestione finanziaria, presentazione ed esame dei conti e rettifiche finanziarie</a:t>
            </a:r>
          </a:p>
          <a:p>
            <a:pPr marL="625475" indent="-625475">
              <a:buNone/>
            </a:pPr>
            <a:r>
              <a:rPr lang="it-IT" dirty="0">
                <a:latin typeface="Calibri" pitchFamily="34" charset="0"/>
                <a:cs typeface="Calibri" pitchFamily="34" charset="0"/>
              </a:rPr>
              <a:t>VIII: 	quadro finanziario</a:t>
            </a:r>
          </a:p>
          <a:p>
            <a:pPr marL="625475" indent="-625475">
              <a:buNone/>
            </a:pPr>
            <a:r>
              <a:rPr lang="it-IT" dirty="0">
                <a:latin typeface="Calibri" pitchFamily="34" charset="0"/>
                <a:cs typeface="Calibri" pitchFamily="34" charset="0"/>
              </a:rPr>
              <a:t>IX: 	delega di potere e disposizioni di attuazione, transitorie e finali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32</a:t>
            </a:fld>
            <a:endParaRPr lang="it-IT"/>
          </a:p>
        </p:txBody>
      </p:sp>
    </p:spTree>
    <p:extLst>
      <p:ext uri="{BB962C8B-B14F-4D97-AF65-F5344CB8AC3E}">
        <p14:creationId xmlns:p14="http://schemas.microsoft.com/office/powerpoint/2010/main" val="587505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r>
              <a:rPr lang="it-IT" dirty="0"/>
              <a:t>Titolo I: obiettivi e sostegno generale </a:t>
            </a:r>
          </a:p>
        </p:txBody>
      </p:sp>
      <p:sp>
        <p:nvSpPr>
          <p:cNvPr id="106499" name="Segnaposto contenuto 2"/>
          <p:cNvSpPr>
            <a:spLocks noGrp="1"/>
          </p:cNvSpPr>
          <p:nvPr>
            <p:ph idx="1"/>
          </p:nvPr>
        </p:nvSpPr>
        <p:spPr>
          <a:xfrm>
            <a:off x="457200" y="836612"/>
            <a:ext cx="8229600" cy="5328691"/>
          </a:xfrm>
        </p:spPr>
        <p:txBody>
          <a:bodyPr>
            <a:normAutofit/>
          </a:bodyPr>
          <a:lstStyle/>
          <a:p>
            <a:pPr marL="0" indent="0" algn="just">
              <a:buNone/>
            </a:pPr>
            <a:r>
              <a:rPr lang="it-IT" dirty="0">
                <a:latin typeface="Calibri" pitchFamily="34" charset="0"/>
                <a:cs typeface="Calibri" pitchFamily="34" charset="0"/>
              </a:rPr>
              <a:t>Il FESR, il </a:t>
            </a:r>
            <a:r>
              <a:rPr lang="it-IT" dirty="0" err="1">
                <a:latin typeface="Calibri" pitchFamily="34" charset="0"/>
                <a:cs typeface="Calibri" pitchFamily="34" charset="0"/>
              </a:rPr>
              <a:t>FSE+</a:t>
            </a:r>
            <a:r>
              <a:rPr lang="it-IT" dirty="0">
                <a:latin typeface="Calibri" pitchFamily="34" charset="0"/>
                <a:cs typeface="Calibri" pitchFamily="34" charset="0"/>
              </a:rPr>
              <a:t> e il Fondo di coesione contribuiscono alle azioni dell'Unione intese a rafforzare la sua coesione economica, sociale e territoriale in conformità all'articolo 174 del TFUE perseguendo i seguenti obiettivi:</a:t>
            </a:r>
          </a:p>
          <a:p>
            <a:pPr marL="0" indent="0" algn="just">
              <a:buNone/>
            </a:pPr>
            <a:endParaRPr lang="it-IT" dirty="0">
              <a:latin typeface="Calibri" pitchFamily="34" charset="0"/>
              <a:cs typeface="Calibri" pitchFamily="34" charset="0"/>
            </a:endParaRPr>
          </a:p>
          <a:p>
            <a:pPr marL="457200" indent="-457200" algn="just">
              <a:buFont typeface="+mj-lt"/>
              <a:buAutoNum type="alphaLcParenR"/>
            </a:pPr>
            <a:r>
              <a:rPr lang="it-IT" dirty="0">
                <a:latin typeface="Calibri" pitchFamily="34" charset="0"/>
                <a:cs typeface="Calibri" pitchFamily="34" charset="0"/>
              </a:rPr>
              <a:t>"</a:t>
            </a:r>
            <a:r>
              <a:rPr lang="it-IT" b="1" dirty="0">
                <a:solidFill>
                  <a:schemeClr val="accent2"/>
                </a:solidFill>
                <a:latin typeface="Calibri" pitchFamily="34" charset="0"/>
                <a:cs typeface="Calibri" pitchFamily="34" charset="0"/>
              </a:rPr>
              <a:t>Investimenti a favore dell'occupazione e della crescita</a:t>
            </a:r>
            <a:r>
              <a:rPr lang="it-IT" dirty="0">
                <a:latin typeface="Calibri" pitchFamily="34" charset="0"/>
                <a:cs typeface="Calibri" pitchFamily="34" charset="0"/>
              </a:rPr>
              <a:t>" negli Stati membri e nelle regioni, con il sostegno del FESR, del </a:t>
            </a:r>
            <a:r>
              <a:rPr lang="it-IT" dirty="0" err="1">
                <a:latin typeface="Calibri" pitchFamily="34" charset="0"/>
                <a:cs typeface="Calibri" pitchFamily="34" charset="0"/>
              </a:rPr>
              <a:t>FSE+</a:t>
            </a:r>
            <a:r>
              <a:rPr lang="it-IT" dirty="0">
                <a:latin typeface="Calibri" pitchFamily="34" charset="0"/>
                <a:cs typeface="Calibri" pitchFamily="34" charset="0"/>
              </a:rPr>
              <a:t> e del Fondo di coesione; e</a:t>
            </a:r>
          </a:p>
          <a:p>
            <a:pPr marL="457200" indent="-457200" algn="just">
              <a:buFont typeface="+mj-lt"/>
              <a:buAutoNum type="alphaLcParenR"/>
            </a:pPr>
            <a:endParaRPr lang="it-IT" dirty="0">
              <a:latin typeface="Calibri" pitchFamily="34" charset="0"/>
              <a:cs typeface="Calibri" pitchFamily="34" charset="0"/>
            </a:endParaRPr>
          </a:p>
          <a:p>
            <a:pPr marL="457200" indent="-457200" algn="just">
              <a:buFont typeface="+mj-lt"/>
              <a:buAutoNum type="alphaLcParenR"/>
            </a:pPr>
            <a:r>
              <a:rPr lang="it-IT" dirty="0">
                <a:latin typeface="Calibri" pitchFamily="34" charset="0"/>
                <a:cs typeface="Calibri" pitchFamily="34" charset="0"/>
              </a:rPr>
              <a:t>"</a:t>
            </a:r>
            <a:r>
              <a:rPr lang="it-IT" b="1" dirty="0">
                <a:solidFill>
                  <a:schemeClr val="accent2"/>
                </a:solidFill>
                <a:latin typeface="Calibri" pitchFamily="34" charset="0"/>
                <a:cs typeface="Calibri" pitchFamily="34" charset="0"/>
              </a:rPr>
              <a:t>Cooperazione territoriale europea</a:t>
            </a:r>
            <a:r>
              <a:rPr lang="it-IT" dirty="0">
                <a:latin typeface="Calibri" pitchFamily="34" charset="0"/>
                <a:cs typeface="Calibri" pitchFamily="34" charset="0"/>
              </a:rPr>
              <a:t>" (</a:t>
            </a:r>
            <a:r>
              <a:rPr lang="it-IT" dirty="0" err="1">
                <a:latin typeface="Calibri" pitchFamily="34" charset="0"/>
                <a:cs typeface="Calibri" pitchFamily="34" charset="0"/>
              </a:rPr>
              <a:t>Interreg</a:t>
            </a:r>
            <a:r>
              <a:rPr lang="it-IT" dirty="0">
                <a:latin typeface="Calibri" pitchFamily="34" charset="0"/>
                <a:cs typeface="Calibri" pitchFamily="34" charset="0"/>
              </a:rPr>
              <a:t>), con il sostegno del FESR.</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33</a:t>
            </a:fld>
            <a:endParaRPr lang="it-IT"/>
          </a:p>
        </p:txBody>
      </p:sp>
    </p:spTree>
    <p:extLst>
      <p:ext uri="{BB962C8B-B14F-4D97-AF65-F5344CB8AC3E}">
        <p14:creationId xmlns:p14="http://schemas.microsoft.com/office/powerpoint/2010/main" val="1571267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4F565-FE46-4FAB-8F3C-E219DA11F1C7}"/>
              </a:ext>
            </a:extLst>
          </p:cNvPr>
          <p:cNvSpPr>
            <a:spLocks noGrp="1"/>
          </p:cNvSpPr>
          <p:nvPr>
            <p:ph type="title"/>
          </p:nvPr>
        </p:nvSpPr>
        <p:spPr/>
        <p:txBody>
          <a:bodyPr/>
          <a:lstStyle/>
          <a:p>
            <a:r>
              <a:rPr lang="it-IT" dirty="0"/>
              <a:t>Titolo I: obiettivi e sostegno generale </a:t>
            </a:r>
          </a:p>
        </p:txBody>
      </p:sp>
      <p:sp>
        <p:nvSpPr>
          <p:cNvPr id="3" name="Segnaposto contenuto 2">
            <a:extLst>
              <a:ext uri="{FF2B5EF4-FFF2-40B4-BE49-F238E27FC236}">
                <a16:creationId xmlns:a16="http://schemas.microsoft.com/office/drawing/2014/main" id="{F8C3CA99-1BE6-4C0B-A5C7-34880215EEA4}"/>
              </a:ext>
            </a:extLst>
          </p:cNvPr>
          <p:cNvSpPr>
            <a:spLocks noGrp="1"/>
          </p:cNvSpPr>
          <p:nvPr>
            <p:ph idx="1"/>
          </p:nvPr>
        </p:nvSpPr>
        <p:spPr/>
        <p:txBody>
          <a:bodyPr/>
          <a:lstStyle/>
          <a:p>
            <a:r>
              <a:rPr lang="it-IT" b="1" dirty="0">
                <a:solidFill>
                  <a:schemeClr val="accent2"/>
                </a:solidFill>
              </a:rPr>
              <a:t>Sette fondi europei </a:t>
            </a:r>
            <a:r>
              <a:rPr lang="it-IT" dirty="0"/>
              <a:t>attuati in regime di gestione concorrente con un unico regolamento con le disposizioni comuni.</a:t>
            </a:r>
          </a:p>
          <a:p>
            <a:r>
              <a:rPr lang="it-IT" b="1" dirty="0">
                <a:solidFill>
                  <a:schemeClr val="accent2"/>
                </a:solidFill>
              </a:rPr>
              <a:t>Regole semplificate </a:t>
            </a:r>
            <a:r>
              <a:rPr lang="it-IT" dirty="0"/>
              <a:t>e consolidate, riducendo gli oneri amministrativi per le autorità e i beneficiari dei programmi </a:t>
            </a:r>
          </a:p>
          <a:p>
            <a:r>
              <a:rPr lang="it-IT" dirty="0"/>
              <a:t>Ricorso alla </a:t>
            </a:r>
            <a:r>
              <a:rPr lang="it-IT" b="1" dirty="0">
                <a:solidFill>
                  <a:schemeClr val="accent2"/>
                </a:solidFill>
              </a:rPr>
              <a:t>gestione concorrente</a:t>
            </a:r>
          </a:p>
          <a:p>
            <a:r>
              <a:rPr lang="it-IT" dirty="0"/>
              <a:t>Incentivo al </a:t>
            </a:r>
            <a:r>
              <a:rPr lang="it-IT" b="1" dirty="0">
                <a:solidFill>
                  <a:schemeClr val="accent2"/>
                </a:solidFill>
              </a:rPr>
              <a:t>partenariato</a:t>
            </a:r>
            <a:r>
              <a:rPr lang="it-IT" dirty="0"/>
              <a:t> con le autorità regionali e locali, cittadine e pubbliche, i partner economici e le parti sociali, la società civile e gli organismi che promuovono l'inclusione sociale, i diritti fondamentali, la parità di genere, la non discriminazione e i diritti delle persone con disabilità;</a:t>
            </a:r>
          </a:p>
          <a:p>
            <a:r>
              <a:rPr lang="it-IT" b="1" dirty="0">
                <a:solidFill>
                  <a:schemeClr val="accent2"/>
                </a:solidFill>
              </a:rPr>
              <a:t>Concentrazione</a:t>
            </a:r>
            <a:r>
              <a:rPr lang="it-IT" dirty="0"/>
              <a:t>: il 25 % delle spese dell'UE a favore di azioni per il clima.</a:t>
            </a:r>
          </a:p>
        </p:txBody>
      </p:sp>
      <p:sp>
        <p:nvSpPr>
          <p:cNvPr id="4" name="Segnaposto numero diapositiva 3">
            <a:extLst>
              <a:ext uri="{FF2B5EF4-FFF2-40B4-BE49-F238E27FC236}">
                <a16:creationId xmlns:a16="http://schemas.microsoft.com/office/drawing/2014/main" id="{167CA8F2-844C-450B-9B61-402FEEB22EB5}"/>
              </a:ext>
            </a:extLst>
          </p:cNvPr>
          <p:cNvSpPr>
            <a:spLocks noGrp="1"/>
          </p:cNvSpPr>
          <p:nvPr>
            <p:ph type="sldNum" sz="quarter" idx="12"/>
          </p:nvPr>
        </p:nvSpPr>
        <p:spPr/>
        <p:txBody>
          <a:bodyPr/>
          <a:lstStyle/>
          <a:p>
            <a:pPr>
              <a:defRPr/>
            </a:pPr>
            <a:fld id="{310BEF9C-E8AA-4320-831E-DA3F969F0A12}" type="slidenum">
              <a:rPr lang="it-IT" smtClean="0"/>
              <a:pPr>
                <a:defRPr/>
              </a:pPr>
              <a:t>34</a:t>
            </a:fld>
            <a:endParaRPr lang="it-IT"/>
          </a:p>
        </p:txBody>
      </p:sp>
    </p:spTree>
    <p:extLst>
      <p:ext uri="{BB962C8B-B14F-4D97-AF65-F5344CB8AC3E}">
        <p14:creationId xmlns:p14="http://schemas.microsoft.com/office/powerpoint/2010/main" val="1794451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2DFC9-B533-47E1-A456-8AC47CFE24EB}"/>
              </a:ext>
            </a:extLst>
          </p:cNvPr>
          <p:cNvSpPr>
            <a:spLocks noGrp="1"/>
          </p:cNvSpPr>
          <p:nvPr>
            <p:ph type="title"/>
          </p:nvPr>
        </p:nvSpPr>
        <p:spPr/>
        <p:txBody>
          <a:bodyPr/>
          <a:lstStyle/>
          <a:p>
            <a:r>
              <a:rPr lang="it-IT" dirty="0"/>
              <a:t>Titolo II: Approccio strategico</a:t>
            </a:r>
          </a:p>
        </p:txBody>
      </p:sp>
      <p:sp>
        <p:nvSpPr>
          <p:cNvPr id="3" name="Segnaposto contenuto 2">
            <a:extLst>
              <a:ext uri="{FF2B5EF4-FFF2-40B4-BE49-F238E27FC236}">
                <a16:creationId xmlns:a16="http://schemas.microsoft.com/office/drawing/2014/main" id="{E9061EB7-C575-408F-B14A-CAD32202B145}"/>
              </a:ext>
            </a:extLst>
          </p:cNvPr>
          <p:cNvSpPr>
            <a:spLocks noGrp="1"/>
          </p:cNvSpPr>
          <p:nvPr>
            <p:ph idx="1"/>
          </p:nvPr>
        </p:nvSpPr>
        <p:spPr/>
        <p:txBody>
          <a:bodyPr/>
          <a:lstStyle/>
          <a:p>
            <a:pPr marL="0" indent="0">
              <a:buNone/>
            </a:pPr>
            <a:r>
              <a:rPr lang="it-IT" dirty="0"/>
              <a:t>Gli 11 obiettivi tematici del periodo 2014-2020 sono stati semplificati e ridotti a </a:t>
            </a:r>
            <a:r>
              <a:rPr lang="it-IT" b="1" dirty="0">
                <a:solidFill>
                  <a:schemeClr val="accent2"/>
                </a:solidFill>
              </a:rPr>
              <a:t>5 obiettivi strategici:</a:t>
            </a:r>
            <a:endParaRPr lang="it-IT" dirty="0"/>
          </a:p>
          <a:p>
            <a:pPr marL="457200" indent="-457200">
              <a:buFont typeface="+mj-lt"/>
              <a:buAutoNum type="arabicPeriod"/>
            </a:pPr>
            <a:r>
              <a:rPr lang="it-IT" b="1" dirty="0">
                <a:solidFill>
                  <a:schemeClr val="accent2"/>
                </a:solidFill>
              </a:rPr>
              <a:t>Un'Europa più intelligente</a:t>
            </a:r>
            <a:r>
              <a:rPr lang="it-IT" dirty="0"/>
              <a:t>: trasformazione economica innovativa e intelligente. </a:t>
            </a:r>
          </a:p>
          <a:p>
            <a:pPr marL="457200" indent="-457200">
              <a:buFont typeface="+mj-lt"/>
              <a:buAutoNum type="arabicPeriod"/>
            </a:pPr>
            <a:r>
              <a:rPr lang="it-IT" b="1" dirty="0">
                <a:solidFill>
                  <a:schemeClr val="accent2"/>
                </a:solidFill>
              </a:rPr>
              <a:t>Un'Europa più verde </a:t>
            </a:r>
            <a:r>
              <a:rPr lang="it-IT" dirty="0"/>
              <a:t>e a basse emissioni di carbonio. </a:t>
            </a:r>
          </a:p>
          <a:p>
            <a:pPr marL="457200" indent="-457200">
              <a:buFont typeface="+mj-lt"/>
              <a:buAutoNum type="arabicPeriod"/>
            </a:pPr>
            <a:r>
              <a:rPr lang="it-IT" b="1" dirty="0">
                <a:solidFill>
                  <a:schemeClr val="accent2"/>
                </a:solidFill>
              </a:rPr>
              <a:t>Un'Europa più connessa</a:t>
            </a:r>
            <a:r>
              <a:rPr lang="it-IT" dirty="0"/>
              <a:t>: mobilità e connettività regionale alle TIC. </a:t>
            </a:r>
          </a:p>
          <a:p>
            <a:pPr marL="457200" indent="-457200">
              <a:buFont typeface="+mj-lt"/>
              <a:buAutoNum type="arabicPeriod"/>
            </a:pPr>
            <a:r>
              <a:rPr lang="it-IT" b="1" dirty="0">
                <a:solidFill>
                  <a:schemeClr val="accent2"/>
                </a:solidFill>
              </a:rPr>
              <a:t>Un'Europa più sociale </a:t>
            </a:r>
            <a:r>
              <a:rPr lang="it-IT" dirty="0"/>
              <a:t>attraverso l'attuazione del pilastro europeo dei diritti sociali. </a:t>
            </a:r>
          </a:p>
          <a:p>
            <a:pPr marL="457200" indent="-457200">
              <a:buFont typeface="+mj-lt"/>
              <a:buAutoNum type="arabicPeriod"/>
            </a:pPr>
            <a:r>
              <a:rPr lang="it-IT" b="1" dirty="0">
                <a:solidFill>
                  <a:schemeClr val="accent2"/>
                </a:solidFill>
              </a:rPr>
              <a:t>Un'Europa più vicina ai cittadini</a:t>
            </a:r>
            <a:r>
              <a:rPr lang="it-IT" dirty="0"/>
              <a:t>: sviluppo sostenibile e integrato delle aree urbane, rurali e costiere mediante iniziative locali. </a:t>
            </a:r>
          </a:p>
        </p:txBody>
      </p:sp>
      <p:sp>
        <p:nvSpPr>
          <p:cNvPr id="4" name="Segnaposto numero diapositiva 3">
            <a:extLst>
              <a:ext uri="{FF2B5EF4-FFF2-40B4-BE49-F238E27FC236}">
                <a16:creationId xmlns:a16="http://schemas.microsoft.com/office/drawing/2014/main" id="{401631A9-F1CE-49A8-8072-A4F27D9C9C15}"/>
              </a:ext>
            </a:extLst>
          </p:cNvPr>
          <p:cNvSpPr>
            <a:spLocks noGrp="1"/>
          </p:cNvSpPr>
          <p:nvPr>
            <p:ph type="sldNum" sz="quarter" idx="12"/>
          </p:nvPr>
        </p:nvSpPr>
        <p:spPr/>
        <p:txBody>
          <a:bodyPr/>
          <a:lstStyle/>
          <a:p>
            <a:pPr>
              <a:defRPr/>
            </a:pPr>
            <a:fld id="{310BEF9C-E8AA-4320-831E-DA3F969F0A12}" type="slidenum">
              <a:rPr lang="it-IT" smtClean="0"/>
              <a:pPr>
                <a:defRPr/>
              </a:pPr>
              <a:t>35</a:t>
            </a:fld>
            <a:endParaRPr lang="it-IT"/>
          </a:p>
        </p:txBody>
      </p:sp>
    </p:spTree>
    <p:extLst>
      <p:ext uri="{BB962C8B-B14F-4D97-AF65-F5344CB8AC3E}">
        <p14:creationId xmlns:p14="http://schemas.microsoft.com/office/powerpoint/2010/main" val="1136986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E4BFC9-DCB1-41E3-AC4C-3C6E0E5BA0FA}"/>
              </a:ext>
            </a:extLst>
          </p:cNvPr>
          <p:cNvSpPr>
            <a:spLocks noGrp="1"/>
          </p:cNvSpPr>
          <p:nvPr>
            <p:ph type="title"/>
          </p:nvPr>
        </p:nvSpPr>
        <p:spPr/>
        <p:txBody>
          <a:bodyPr/>
          <a:lstStyle/>
          <a:p>
            <a:r>
              <a:rPr lang="it-IT" dirty="0"/>
              <a:t>Titolo II: Approccio strategico</a:t>
            </a:r>
          </a:p>
        </p:txBody>
      </p:sp>
      <p:sp>
        <p:nvSpPr>
          <p:cNvPr id="3" name="Segnaposto contenuto 2">
            <a:extLst>
              <a:ext uri="{FF2B5EF4-FFF2-40B4-BE49-F238E27FC236}">
                <a16:creationId xmlns:a16="http://schemas.microsoft.com/office/drawing/2014/main" id="{601F3386-B515-4FDF-B834-E79CD42FDDA0}"/>
              </a:ext>
            </a:extLst>
          </p:cNvPr>
          <p:cNvSpPr>
            <a:spLocks noGrp="1"/>
          </p:cNvSpPr>
          <p:nvPr>
            <p:ph idx="1"/>
          </p:nvPr>
        </p:nvSpPr>
        <p:spPr/>
        <p:txBody>
          <a:bodyPr/>
          <a:lstStyle/>
          <a:p>
            <a:r>
              <a:rPr lang="it-IT" dirty="0"/>
              <a:t>Le "condizionalità ex ante" del periodo 2014-2020 sono sostituite da "</a:t>
            </a:r>
            <a:r>
              <a:rPr lang="it-IT" b="1" u="sng" dirty="0">
                <a:solidFill>
                  <a:schemeClr val="accent2"/>
                </a:solidFill>
              </a:rPr>
              <a:t>condizioni abilitanti</a:t>
            </a:r>
            <a:r>
              <a:rPr lang="it-IT" dirty="0"/>
              <a:t>", monitorate e applicate durante tutto il periodo. gli Stati membri non potranno dichiarare spese relative a specifici obiettivi prima che la condizione abilitante sia soddisfatta</a:t>
            </a:r>
          </a:p>
          <a:p>
            <a:r>
              <a:rPr lang="it-IT" b="1" dirty="0">
                <a:solidFill>
                  <a:schemeClr val="accent2"/>
                </a:solidFill>
              </a:rPr>
              <a:t>Mantenere il quadro di riferimento dell'efficacia dell'attuazione </a:t>
            </a:r>
            <a:r>
              <a:rPr lang="it-IT" dirty="0"/>
              <a:t>in maniera razionale e più chiara per incentivare buona pratica dell'orientamento alla performance. La riserva di efficacia dell'attuazione è abolita  </a:t>
            </a:r>
          </a:p>
          <a:p>
            <a:r>
              <a:rPr lang="it-IT" b="1" u="sng" dirty="0">
                <a:solidFill>
                  <a:schemeClr val="accent2"/>
                </a:solidFill>
              </a:rPr>
              <a:t>Revisione di metà periodo</a:t>
            </a:r>
          </a:p>
        </p:txBody>
      </p:sp>
      <p:sp>
        <p:nvSpPr>
          <p:cNvPr id="4" name="Segnaposto numero diapositiva 3">
            <a:extLst>
              <a:ext uri="{FF2B5EF4-FFF2-40B4-BE49-F238E27FC236}">
                <a16:creationId xmlns:a16="http://schemas.microsoft.com/office/drawing/2014/main" id="{3254A3CC-8C78-450C-956F-384B10302F4A}"/>
              </a:ext>
            </a:extLst>
          </p:cNvPr>
          <p:cNvSpPr>
            <a:spLocks noGrp="1"/>
          </p:cNvSpPr>
          <p:nvPr>
            <p:ph type="sldNum" sz="quarter" idx="12"/>
          </p:nvPr>
        </p:nvSpPr>
        <p:spPr/>
        <p:txBody>
          <a:bodyPr/>
          <a:lstStyle/>
          <a:p>
            <a:pPr>
              <a:defRPr/>
            </a:pPr>
            <a:fld id="{310BEF9C-E8AA-4320-831E-DA3F969F0A12}" type="slidenum">
              <a:rPr lang="it-IT" smtClean="0"/>
              <a:pPr>
                <a:defRPr/>
              </a:pPr>
              <a:t>36</a:t>
            </a:fld>
            <a:endParaRPr lang="it-IT"/>
          </a:p>
        </p:txBody>
      </p:sp>
    </p:spTree>
    <p:extLst>
      <p:ext uri="{BB962C8B-B14F-4D97-AF65-F5344CB8AC3E}">
        <p14:creationId xmlns:p14="http://schemas.microsoft.com/office/powerpoint/2010/main" val="327244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r>
              <a:rPr lang="it-IT" dirty="0"/>
              <a:t>La programmazione 5+2</a:t>
            </a:r>
            <a:endParaRPr lang="it-IT" b="0" dirty="0"/>
          </a:p>
        </p:txBody>
      </p:sp>
      <p:sp>
        <p:nvSpPr>
          <p:cNvPr id="106499" name="Segnaposto contenuto 2"/>
          <p:cNvSpPr>
            <a:spLocks noGrp="1"/>
          </p:cNvSpPr>
          <p:nvPr>
            <p:ph idx="1"/>
          </p:nvPr>
        </p:nvSpPr>
        <p:spPr>
          <a:xfrm>
            <a:off x="457200" y="980728"/>
            <a:ext cx="8229600" cy="1872208"/>
          </a:xfrm>
        </p:spPr>
        <p:txBody>
          <a:bodyPr>
            <a:normAutofit/>
          </a:bodyPr>
          <a:lstStyle/>
          <a:p>
            <a:pPr marL="0" indent="0">
              <a:buNone/>
            </a:pPr>
            <a:r>
              <a:rPr lang="it-IT" u="sng" dirty="0"/>
              <a:t>Articolo 14. Revisione intermedia – </a:t>
            </a:r>
            <a:r>
              <a:rPr lang="it-IT" u="sng" dirty="0">
                <a:latin typeface="Calibri" panose="020F0502020204030204" pitchFamily="34" charset="0"/>
                <a:cs typeface="Calibri" panose="020F0502020204030204" pitchFamily="34" charset="0"/>
              </a:rPr>
              <a:t>Proposta CE</a:t>
            </a:r>
          </a:p>
          <a:p>
            <a:pPr marL="0" indent="0">
              <a:buNone/>
            </a:pPr>
            <a:r>
              <a:rPr lang="it-IT" dirty="0">
                <a:latin typeface="Calibri" panose="020F0502020204030204" pitchFamily="34" charset="0"/>
                <a:cs typeface="Calibri" panose="020F0502020204030204" pitchFamily="34" charset="0"/>
              </a:rPr>
              <a:t>Revisione di metà periodo (nel 2025) con riprogrammazione del PO sulla base di diversi elementi (CSR 2024, etc.) e definizione delle risorse, comprese quelle relative al 2026 e 2027</a:t>
            </a:r>
          </a:p>
        </p:txBody>
      </p:sp>
      <p:sp>
        <p:nvSpPr>
          <p:cNvPr id="4" name="Segnaposto contenuto 2">
            <a:extLst>
              <a:ext uri="{FF2B5EF4-FFF2-40B4-BE49-F238E27FC236}">
                <a16:creationId xmlns:a16="http://schemas.microsoft.com/office/drawing/2014/main" id="{F02293FA-48A5-4CEE-B919-20E975723BA5}"/>
              </a:ext>
            </a:extLst>
          </p:cNvPr>
          <p:cNvSpPr txBox="1">
            <a:spLocks/>
          </p:cNvSpPr>
          <p:nvPr/>
        </p:nvSpPr>
        <p:spPr bwMode="auto">
          <a:xfrm>
            <a:off x="467544" y="3068960"/>
            <a:ext cx="8496944" cy="3096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18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it-IT" u="sng" dirty="0">
                <a:latin typeface="Calibri" panose="020F0502020204030204" pitchFamily="34" charset="0"/>
                <a:cs typeface="Calibri" panose="020F0502020204030204" pitchFamily="34" charset="0"/>
              </a:rPr>
              <a:t>Articolo 14. Revisione intermedia e importo della flessibilità </a:t>
            </a:r>
            <a:r>
              <a:rPr lang="en-US" u="sng" dirty="0">
                <a:latin typeface="Calibri" panose="020F0502020204030204" pitchFamily="34" charset="0"/>
                <a:cs typeface="Calibri" panose="020F0502020204030204" pitchFamily="34" charset="0"/>
              </a:rPr>
              <a:t>– testo di </a:t>
            </a:r>
            <a:r>
              <a:rPr lang="en-US" u="sng" dirty="0" err="1">
                <a:latin typeface="Calibri" panose="020F0502020204030204" pitchFamily="34" charset="0"/>
                <a:cs typeface="Calibri" panose="020F0502020204030204" pitchFamily="34" charset="0"/>
              </a:rPr>
              <a:t>compromesso</a:t>
            </a:r>
            <a:r>
              <a:rPr lang="en-US" dirty="0">
                <a:latin typeface="Calibri" panose="020F0502020204030204" pitchFamily="34" charset="0"/>
                <a:cs typeface="Calibri" panose="020F0502020204030204" pitchFamily="34" charset="0"/>
              </a:rPr>
              <a:t>	</a:t>
            </a:r>
          </a:p>
          <a:p>
            <a:pPr marL="0" indent="0">
              <a:buNone/>
            </a:pPr>
            <a:r>
              <a:rPr lang="en-US" dirty="0">
                <a:latin typeface="Calibri" panose="020F0502020204030204" pitchFamily="34" charset="0"/>
                <a:cs typeface="Calibri" panose="020F0502020204030204" pitchFamily="34" charset="0"/>
              </a:rPr>
              <a:t>…</a:t>
            </a:r>
          </a:p>
          <a:p>
            <a:pPr marL="0" indent="0">
              <a:buNone/>
            </a:pPr>
            <a:r>
              <a:rPr lang="it-IT" dirty="0">
                <a:solidFill>
                  <a:srgbClr val="0033CC"/>
                </a:solidFill>
                <a:latin typeface="Calibri" panose="020F0502020204030204" pitchFamily="34" charset="0"/>
                <a:cs typeface="Calibri" panose="020F0502020204030204" pitchFamily="34" charset="0"/>
              </a:rPr>
              <a:t>Lo Stato membro presenta una valutazione per ciascun programma sull'esito della revisione intermedia, compresa una proposta di assegnazione definitiva dell'importo di flessibilità di cui all'articolo 80, paragrafo 1, secondo comma, entro il 31 marzo il 2025. </a:t>
            </a:r>
            <a:r>
              <a:rPr lang="en-US"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p:txBody>
      </p:sp>
      <p:sp>
        <p:nvSpPr>
          <p:cNvPr id="5" name="Segnaposto numero diapositiva 4"/>
          <p:cNvSpPr>
            <a:spLocks noGrp="1"/>
          </p:cNvSpPr>
          <p:nvPr>
            <p:ph type="sldNum" sz="quarter" idx="12"/>
          </p:nvPr>
        </p:nvSpPr>
        <p:spPr/>
        <p:txBody>
          <a:bodyPr/>
          <a:lstStyle/>
          <a:p>
            <a:pPr>
              <a:defRPr/>
            </a:pPr>
            <a:fld id="{310BEF9C-E8AA-4320-831E-DA3F969F0A12}" type="slidenum">
              <a:rPr lang="it-IT" smtClean="0"/>
              <a:pPr>
                <a:defRPr/>
              </a:pPr>
              <a:t>37</a:t>
            </a:fld>
            <a:endParaRPr lang="it-IT"/>
          </a:p>
        </p:txBody>
      </p:sp>
    </p:spTree>
    <p:extLst>
      <p:ext uri="{BB962C8B-B14F-4D97-AF65-F5344CB8AC3E}">
        <p14:creationId xmlns:p14="http://schemas.microsoft.com/office/powerpoint/2010/main" val="285142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457200" y="115888"/>
            <a:ext cx="8229600" cy="720725"/>
          </a:xfrm>
        </p:spPr>
        <p:txBody>
          <a:bodyPr/>
          <a:lstStyle/>
          <a:p>
            <a:pPr algn="ctr"/>
            <a:r>
              <a:rPr lang="it-IT" dirty="0"/>
              <a:t>Impegni di bilancio </a:t>
            </a:r>
            <a:r>
              <a:rPr lang="it-IT" sz="2400" b="0" dirty="0"/>
              <a:t>(art.80)</a:t>
            </a:r>
            <a:endParaRPr lang="it-IT" b="0" dirty="0"/>
          </a:p>
        </p:txBody>
      </p:sp>
      <p:sp>
        <p:nvSpPr>
          <p:cNvPr id="106499" name="Segnaposto contenuto 2"/>
          <p:cNvSpPr>
            <a:spLocks noGrp="1"/>
          </p:cNvSpPr>
          <p:nvPr>
            <p:ph idx="1"/>
          </p:nvPr>
        </p:nvSpPr>
        <p:spPr>
          <a:xfrm>
            <a:off x="457200" y="980728"/>
            <a:ext cx="8229600" cy="5616624"/>
          </a:xfrm>
        </p:spPr>
        <p:txBody>
          <a:bodyPr>
            <a:normAutofit/>
          </a:bodyPr>
          <a:lstStyle/>
          <a:p>
            <a:pPr marL="0" indent="0">
              <a:buNone/>
            </a:pPr>
            <a:r>
              <a:rPr lang="it-IT" dirty="0">
                <a:latin typeface="Calibri" pitchFamily="34" charset="0"/>
                <a:cs typeface="Calibri" pitchFamily="34" charset="0"/>
              </a:rPr>
              <a:t>1. La decisione di approvazione del programma in conformità all'articolo 18 costituisce una decisione di finanziamento ai sensi dell'articolo [110, paragrafo 3,] del regolamento finanziario e la sua notifica allo Stato membro costituisce un impegno giuridico.</a:t>
            </a:r>
          </a:p>
          <a:p>
            <a:pPr marL="0" indent="0">
              <a:buNone/>
            </a:pPr>
            <a:r>
              <a:rPr lang="it-IT" b="1" kern="1200" dirty="0">
                <a:solidFill>
                  <a:srgbClr val="0033CC"/>
                </a:solidFill>
              </a:rPr>
              <a:t>Consiglio</a:t>
            </a:r>
            <a:r>
              <a:rPr lang="it-IT" kern="1200" dirty="0">
                <a:solidFill>
                  <a:srgbClr val="0033CC"/>
                </a:solidFill>
              </a:rPr>
              <a:t> - Tale decisione specifica il contributo totale dell'Unione per Fondo e per anno. Tuttavia, per i programmi nell'ambito dell'obiettivo "Investimenti a favore dell'occupazione e della crescita</a:t>
            </a:r>
            <a:r>
              <a:rPr lang="it-IT" b="1" u="sng" kern="1200" dirty="0">
                <a:solidFill>
                  <a:srgbClr val="0033CC"/>
                </a:solidFill>
              </a:rPr>
              <a:t>", un importo corrispondente al 50% per gli anni 2026 e 2027 </a:t>
            </a:r>
            <a:r>
              <a:rPr lang="it-IT" kern="1200" dirty="0">
                <a:solidFill>
                  <a:srgbClr val="0033CC"/>
                </a:solidFill>
              </a:rPr>
              <a:t>("importo di flessibilità") per programma in ciascuno Stato membro è trattenuto e assegnato definitivamente al programma solo dopo l'adozione della decisione della Commissione a seguito del riesame intermedio di cui all'articolo 14.</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38</a:t>
            </a:fld>
            <a:endParaRPr lang="it-IT"/>
          </a:p>
        </p:txBody>
      </p:sp>
    </p:spTree>
    <p:extLst>
      <p:ext uri="{BB962C8B-B14F-4D97-AF65-F5344CB8AC3E}">
        <p14:creationId xmlns:p14="http://schemas.microsoft.com/office/powerpoint/2010/main" val="46640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6B88C-1475-4992-BE73-2AACB8ACF595}"/>
              </a:ext>
            </a:extLst>
          </p:cNvPr>
          <p:cNvSpPr>
            <a:spLocks noGrp="1"/>
          </p:cNvSpPr>
          <p:nvPr>
            <p:ph type="title"/>
          </p:nvPr>
        </p:nvSpPr>
        <p:spPr/>
        <p:txBody>
          <a:bodyPr/>
          <a:lstStyle/>
          <a:p>
            <a:r>
              <a:rPr lang="it-IT" dirty="0"/>
              <a:t>Titolo III: programmazione</a:t>
            </a:r>
          </a:p>
        </p:txBody>
      </p:sp>
      <p:sp>
        <p:nvSpPr>
          <p:cNvPr id="3" name="Segnaposto contenuto 2">
            <a:extLst>
              <a:ext uri="{FF2B5EF4-FFF2-40B4-BE49-F238E27FC236}">
                <a16:creationId xmlns:a16="http://schemas.microsoft.com/office/drawing/2014/main" id="{C4A97895-DB9F-4424-B8BB-FB3E7C2F0F48}"/>
              </a:ext>
            </a:extLst>
          </p:cNvPr>
          <p:cNvSpPr>
            <a:spLocks noGrp="1"/>
          </p:cNvSpPr>
          <p:nvPr>
            <p:ph idx="1"/>
          </p:nvPr>
        </p:nvSpPr>
        <p:spPr>
          <a:xfrm>
            <a:off x="395536" y="764704"/>
            <a:ext cx="8229600" cy="5616624"/>
          </a:xfrm>
        </p:spPr>
        <p:txBody>
          <a:bodyPr/>
          <a:lstStyle/>
          <a:p>
            <a:r>
              <a:rPr lang="it-IT" b="1" dirty="0">
                <a:solidFill>
                  <a:schemeClr val="accent2"/>
                </a:solidFill>
              </a:rPr>
              <a:t>Contenuto dei programmi </a:t>
            </a:r>
            <a:r>
              <a:rPr lang="it-IT" dirty="0"/>
              <a:t>più razionale e strategico, secondo un indice comune allegato al regolamento</a:t>
            </a:r>
          </a:p>
          <a:p>
            <a:r>
              <a:rPr lang="it-IT" dirty="0"/>
              <a:t>È possibile </a:t>
            </a:r>
            <a:r>
              <a:rPr lang="it-IT" b="1" dirty="0">
                <a:solidFill>
                  <a:schemeClr val="accent2"/>
                </a:solidFill>
              </a:rPr>
              <a:t>modulare le dotazioni all'interno del programma </a:t>
            </a:r>
            <a:r>
              <a:rPr lang="it-IT" dirty="0"/>
              <a:t>al di sotto del 5 % a livello di priorità, senza modificare formalmente il programma</a:t>
            </a:r>
          </a:p>
          <a:p>
            <a:r>
              <a:rPr lang="it-IT" b="1" dirty="0">
                <a:solidFill>
                  <a:schemeClr val="accent2"/>
                </a:solidFill>
              </a:rPr>
              <a:t>Sviluppo locale </a:t>
            </a:r>
            <a:r>
              <a:rPr lang="it-IT" dirty="0"/>
              <a:t>di tipo partecipativo</a:t>
            </a:r>
            <a:r>
              <a:rPr lang="it-IT" b="1" dirty="0">
                <a:solidFill>
                  <a:schemeClr val="accent2"/>
                </a:solidFill>
              </a:rPr>
              <a:t>: </a:t>
            </a:r>
            <a:r>
              <a:rPr lang="it-IT" dirty="0"/>
              <a:t>approccio semplificato armonizzato con altri strumenti esistenti</a:t>
            </a:r>
          </a:p>
          <a:p>
            <a:r>
              <a:rPr lang="it-IT" b="1" dirty="0">
                <a:solidFill>
                  <a:schemeClr val="accent2"/>
                </a:solidFill>
              </a:rPr>
              <a:t>Trasferimento</a:t>
            </a:r>
            <a:r>
              <a:rPr lang="it-IT" dirty="0"/>
              <a:t> fino al 5 % delle dotazioni finanziarie del programma da qualsiasi fondo a qualsiasi altro fondo</a:t>
            </a:r>
          </a:p>
          <a:p>
            <a:r>
              <a:rPr lang="it-IT" b="1" u="sng" dirty="0">
                <a:solidFill>
                  <a:schemeClr val="accent2"/>
                </a:solidFill>
              </a:rPr>
              <a:t>Assistenza tecnica</a:t>
            </a:r>
            <a:r>
              <a:rPr lang="it-IT" b="1" dirty="0">
                <a:solidFill>
                  <a:schemeClr val="accent2"/>
                </a:solidFill>
              </a:rPr>
              <a:t> </a:t>
            </a:r>
            <a:r>
              <a:rPr lang="it-IT" dirty="0"/>
              <a:t>a tasso forfettario, tra il 2,5 % e il 6 % secondo il fondo, creando un collegamento tra il pagamento dell'assistenza tecnica e i progressi dell'attuazione; </a:t>
            </a:r>
          </a:p>
          <a:p>
            <a:r>
              <a:rPr lang="it-IT" dirty="0"/>
              <a:t>Azioni di </a:t>
            </a:r>
            <a:r>
              <a:rPr lang="it-IT" b="1" u="sng" dirty="0">
                <a:solidFill>
                  <a:schemeClr val="accent2"/>
                </a:solidFill>
              </a:rPr>
              <a:t>sviluppo di capacità amministrative</a:t>
            </a:r>
            <a:r>
              <a:rPr lang="it-IT" b="1" dirty="0">
                <a:solidFill>
                  <a:schemeClr val="accent2"/>
                </a:solidFill>
              </a:rPr>
              <a:t> </a:t>
            </a:r>
            <a:r>
              <a:rPr lang="it-IT" dirty="0"/>
              <a:t>sotto forma di pagamenti in base a condizioni </a:t>
            </a:r>
          </a:p>
        </p:txBody>
      </p:sp>
      <p:sp>
        <p:nvSpPr>
          <p:cNvPr id="4" name="Segnaposto numero diapositiva 3">
            <a:extLst>
              <a:ext uri="{FF2B5EF4-FFF2-40B4-BE49-F238E27FC236}">
                <a16:creationId xmlns:a16="http://schemas.microsoft.com/office/drawing/2014/main" id="{1E40C9F5-4D88-4261-8126-0BB7879F6A11}"/>
              </a:ext>
            </a:extLst>
          </p:cNvPr>
          <p:cNvSpPr>
            <a:spLocks noGrp="1"/>
          </p:cNvSpPr>
          <p:nvPr>
            <p:ph type="sldNum" sz="quarter" idx="12"/>
          </p:nvPr>
        </p:nvSpPr>
        <p:spPr/>
        <p:txBody>
          <a:bodyPr/>
          <a:lstStyle/>
          <a:p>
            <a:pPr>
              <a:defRPr/>
            </a:pPr>
            <a:fld id="{310BEF9C-E8AA-4320-831E-DA3F969F0A12}" type="slidenum">
              <a:rPr lang="it-IT" smtClean="0"/>
              <a:pPr>
                <a:defRPr/>
              </a:pPr>
              <a:t>39</a:t>
            </a:fld>
            <a:endParaRPr lang="it-IT"/>
          </a:p>
        </p:txBody>
      </p:sp>
    </p:spTree>
    <p:extLst>
      <p:ext uri="{BB962C8B-B14F-4D97-AF65-F5344CB8AC3E}">
        <p14:creationId xmlns:p14="http://schemas.microsoft.com/office/powerpoint/2010/main" val="253345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solidFill>
                  <a:schemeClr val="accent2"/>
                </a:solidFill>
              </a:rPr>
              <a:t>IV giornata - 2 luglio 2020</a:t>
            </a:r>
          </a:p>
          <a:p>
            <a:pPr algn="ctr">
              <a:buNone/>
            </a:pPr>
            <a:r>
              <a:rPr lang="it-IT" b="1" dirty="0">
                <a:solidFill>
                  <a:schemeClr val="accent2"/>
                </a:solidFill>
              </a:rPr>
              <a:t>L’avvio della programmazione 2021-2027 </a:t>
            </a:r>
          </a:p>
          <a:p>
            <a:pPr>
              <a:buNone/>
            </a:pPr>
            <a:endParaRPr lang="it-IT" dirty="0">
              <a:solidFill>
                <a:schemeClr val="accent2"/>
              </a:solidFill>
            </a:endParaRPr>
          </a:p>
          <a:p>
            <a:pPr lvl="0"/>
            <a:r>
              <a:rPr lang="it-IT" dirty="0"/>
              <a:t>Il sistema di gestione e controllo 2021-2027</a:t>
            </a:r>
          </a:p>
          <a:p>
            <a:pPr lvl="0"/>
            <a:r>
              <a:rPr lang="it-IT" dirty="0"/>
              <a:t>Indicatori e risultati</a:t>
            </a:r>
          </a:p>
          <a:p>
            <a:pPr lvl="0"/>
            <a:r>
              <a:rPr lang="it-IT" dirty="0"/>
              <a:t>I programmi operativi: </a:t>
            </a:r>
          </a:p>
          <a:p>
            <a:pPr lvl="1"/>
            <a:r>
              <a:rPr lang="it-IT" dirty="0"/>
              <a:t>preparazione</a:t>
            </a:r>
          </a:p>
          <a:p>
            <a:pPr lvl="1"/>
            <a:r>
              <a:rPr lang="it-IT" dirty="0"/>
              <a:t>presentazione </a:t>
            </a:r>
          </a:p>
          <a:p>
            <a:pPr lvl="1"/>
            <a:r>
              <a:rPr lang="it-IT" dirty="0"/>
              <a:t>contenuto</a:t>
            </a:r>
          </a:p>
          <a:p>
            <a:pPr lvl="1"/>
            <a:r>
              <a:rPr lang="it-IT" dirty="0"/>
              <a:t>approvazione</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a:t>
            </a:fld>
            <a:endParaRPr lang="it-IT"/>
          </a:p>
        </p:txBody>
      </p:sp>
    </p:spTree>
    <p:extLst>
      <p:ext uri="{BB962C8B-B14F-4D97-AF65-F5344CB8AC3E}">
        <p14:creationId xmlns:p14="http://schemas.microsoft.com/office/powerpoint/2010/main" val="638759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36526"/>
            <a:ext cx="8229600" cy="691878"/>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FF0000"/>
                </a:solidFill>
                <a:latin typeface="Calibri" pitchFamily="34" charset="0"/>
              </a:rPr>
              <a:t>Assistenza tecnica degli SM - </a:t>
            </a:r>
            <a:r>
              <a:rPr lang="it-IT" sz="2000" b="1" dirty="0">
                <a:solidFill>
                  <a:srgbClr val="FF0000"/>
                </a:solidFill>
                <a:latin typeface="Calibri" pitchFamily="34" charset="0"/>
              </a:rPr>
              <a:t>Art. 30 </a:t>
            </a:r>
          </a:p>
        </p:txBody>
      </p:sp>
      <p:sp>
        <p:nvSpPr>
          <p:cNvPr id="5123" name="Text Box 2"/>
          <p:cNvSpPr txBox="1">
            <a:spLocks noChangeArrowheads="1"/>
          </p:cNvSpPr>
          <p:nvPr/>
        </p:nvSpPr>
        <p:spPr bwMode="auto">
          <a:xfrm>
            <a:off x="251520" y="836712"/>
            <a:ext cx="8642350" cy="4824536"/>
          </a:xfrm>
          <a:prstGeom prst="rect">
            <a:avLst/>
          </a:prstGeom>
          <a:noFill/>
          <a:ln w="9525">
            <a:noFill/>
            <a:round/>
            <a:headEnd/>
            <a:tailEnd/>
          </a:ln>
        </p:spPr>
        <p:txBody>
          <a:bodyPr/>
          <a:lstStyle/>
          <a:p>
            <a:pPr marL="538163" indent="-538163" algn="just">
              <a:spcBef>
                <a:spcPts val="800"/>
              </a:spcBef>
              <a:buClrTx/>
              <a:buFont typeface="+mj-lt"/>
              <a:buAutoNum type="arabicPeriod"/>
              <a:tabLst>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Su iniziativa di uno Stato membro, i Fondi possono sostenere azioni che possono riguardare periodi di programmazione precedenti e successivi, necessari per un'amministrazione e un uso efficaci di tali Fondi, </a:t>
            </a:r>
            <a:r>
              <a:rPr lang="it-IT" sz="2400" u="sng" dirty="0">
                <a:solidFill>
                  <a:srgbClr val="0033CC"/>
                </a:solidFill>
                <a:latin typeface="Calibri" pitchFamily="34" charset="0"/>
              </a:rPr>
              <a:t>anche per lo sviluppo delle capacità dei partner di cui all'articolo 6, nonché fornire finanziamenti per lo svolgimento, tra l'altro, di funzioni quali preparazione, formazione, gestione, monitoraggio, valutazione, visibilità e comunicazione.</a:t>
            </a:r>
          </a:p>
          <a:p>
            <a:pPr marL="538163" algn="just">
              <a:spcBef>
                <a:spcPts val="800"/>
              </a:spcBef>
              <a:buClrTx/>
              <a:tabLst>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Gli importi dell'assistenza tecnica ai sensi del presente articolo e dell'articolo 32 non sono presi in considerazione ai fini della concentrazione tematica conformemente alle norme specifiche del fondo.</a:t>
            </a:r>
            <a:endParaRPr lang="it-IT" sz="2400" b="1" dirty="0">
              <a:solidFill>
                <a:srgbClr val="0033CC"/>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7E44A29D-A808-4134-AE18-98D4CFE76ABF}" type="slidenum">
              <a:rPr lang="it-IT" smtClean="0"/>
              <a:pPr>
                <a:defRPr/>
              </a:pPr>
              <a:t>40</a:t>
            </a:fld>
            <a:endParaRPr lang="it-IT" dirty="0"/>
          </a:p>
        </p:txBody>
      </p:sp>
    </p:spTree>
    <p:extLst>
      <p:ext uri="{BB962C8B-B14F-4D97-AF65-F5344CB8AC3E}">
        <p14:creationId xmlns:p14="http://schemas.microsoft.com/office/powerpoint/2010/main" val="251437849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404664"/>
            <a:ext cx="8229600" cy="639763"/>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FF0000"/>
                </a:solidFill>
                <a:latin typeface="Calibri" pitchFamily="34" charset="0"/>
              </a:rPr>
              <a:t>Assistenza tecnica degli SM - </a:t>
            </a:r>
            <a:r>
              <a:rPr lang="it-IT" sz="2000" b="1" dirty="0">
                <a:solidFill>
                  <a:srgbClr val="FF0000"/>
                </a:solidFill>
                <a:latin typeface="Calibri" pitchFamily="34" charset="0"/>
              </a:rPr>
              <a:t>Art. 30 </a:t>
            </a:r>
          </a:p>
        </p:txBody>
      </p:sp>
      <p:sp>
        <p:nvSpPr>
          <p:cNvPr id="5123" name="Text Box 2"/>
          <p:cNvSpPr txBox="1">
            <a:spLocks noChangeArrowheads="1"/>
          </p:cNvSpPr>
          <p:nvPr/>
        </p:nvSpPr>
        <p:spPr bwMode="auto">
          <a:xfrm>
            <a:off x="251520" y="1196752"/>
            <a:ext cx="8642350" cy="4824536"/>
          </a:xfrm>
          <a:prstGeom prst="rect">
            <a:avLst/>
          </a:prstGeom>
          <a:noFill/>
          <a:ln w="9525">
            <a:noFill/>
            <a:round/>
            <a:headEnd/>
            <a:tailEnd/>
          </a:ln>
        </p:spPr>
        <p:txBody>
          <a:bodyPr/>
          <a:lstStyle/>
          <a:p>
            <a:pPr algn="just">
              <a:spcBef>
                <a:spcPts val="800"/>
              </a:spcBef>
              <a:buClrTx/>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latin typeface="Calibri" pitchFamily="34" charset="0"/>
              </a:rPr>
              <a:t>2. Ciascun fondo può sostenere azioni di assistenza tecnica ammissibili nell'ambito di uno degli altri fondi.</a:t>
            </a:r>
          </a:p>
          <a:p>
            <a:pPr algn="just">
              <a:spcBef>
                <a:spcPts val="800"/>
              </a:spcBef>
              <a:buClrTx/>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3. Il contributo dell'Unione per l'assistenza tecnica in uno Stato membro è erogato a norma dell'articolo 46, lettera b) </a:t>
            </a:r>
            <a:r>
              <a:rPr lang="it-IT" sz="2400" dirty="0">
                <a:solidFill>
                  <a:srgbClr val="0033CC"/>
                </a:solidFill>
                <a:highlight>
                  <a:srgbClr val="FFFF00"/>
                </a:highlight>
                <a:latin typeface="Calibri" pitchFamily="34" charset="0"/>
              </a:rPr>
              <a:t>[Costi reali]</a:t>
            </a:r>
            <a:r>
              <a:rPr lang="it-IT" sz="2400" dirty="0">
                <a:solidFill>
                  <a:srgbClr val="0033CC"/>
                </a:solidFill>
                <a:latin typeface="Calibri" pitchFamily="34" charset="0"/>
              </a:rPr>
              <a:t>, o in virtù della lettera e) [</a:t>
            </a:r>
            <a:r>
              <a:rPr lang="it-IT" sz="2400" dirty="0">
                <a:solidFill>
                  <a:srgbClr val="0033CC"/>
                </a:solidFill>
                <a:highlight>
                  <a:srgbClr val="FFFF00"/>
                </a:highlight>
                <a:latin typeface="Calibri" pitchFamily="34" charset="0"/>
              </a:rPr>
              <a:t>finanziamento a tasso forfettario</a:t>
            </a:r>
            <a:r>
              <a:rPr lang="it-IT" sz="2400" dirty="0">
                <a:solidFill>
                  <a:srgbClr val="0033CC"/>
                </a:solidFill>
                <a:latin typeface="Calibri" pitchFamily="34" charset="0"/>
              </a:rPr>
              <a:t>] di tale articolo.</a:t>
            </a:r>
          </a:p>
          <a:p>
            <a:pPr algn="just">
              <a:spcBef>
                <a:spcPts val="800"/>
              </a:spcBef>
              <a:buClrTx/>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b="1" dirty="0">
                <a:solidFill>
                  <a:srgbClr val="0033CC"/>
                </a:solidFill>
                <a:latin typeface="Calibri" pitchFamily="34" charset="0"/>
              </a:rPr>
              <a:t>Lo Stato membro indica la propria scelta della forma di contributo dell'Unione per l'assistenza tecnica nell'accordo di partenariato </a:t>
            </a:r>
            <a:r>
              <a:rPr lang="it-IT" sz="2400" dirty="0">
                <a:solidFill>
                  <a:srgbClr val="0033CC"/>
                </a:solidFill>
                <a:latin typeface="Calibri" pitchFamily="34" charset="0"/>
              </a:rPr>
              <a:t>conformemente all'allegato II. </a:t>
            </a:r>
            <a:r>
              <a:rPr lang="it-IT" sz="2400" b="1" u="sng" dirty="0">
                <a:solidFill>
                  <a:srgbClr val="0033CC"/>
                </a:solidFill>
                <a:latin typeface="Calibri" pitchFamily="34" charset="0"/>
              </a:rPr>
              <a:t>Questa scelta si applica a tutti i programmi</a:t>
            </a:r>
            <a:r>
              <a:rPr lang="it-IT" sz="2400" dirty="0">
                <a:solidFill>
                  <a:srgbClr val="0033CC"/>
                </a:solidFill>
                <a:latin typeface="Calibri" pitchFamily="34" charset="0"/>
              </a:rPr>
              <a:t> nello Stato membro interessato per l'intero periodo di programmazione e non può essere successivamente modificata.</a:t>
            </a:r>
          </a:p>
        </p:txBody>
      </p:sp>
      <p:sp>
        <p:nvSpPr>
          <p:cNvPr id="4" name="Segnaposto numero diapositiva 3"/>
          <p:cNvSpPr>
            <a:spLocks noGrp="1"/>
          </p:cNvSpPr>
          <p:nvPr>
            <p:ph type="sldNum" sz="quarter" idx="12"/>
          </p:nvPr>
        </p:nvSpPr>
        <p:spPr/>
        <p:txBody>
          <a:bodyPr/>
          <a:lstStyle/>
          <a:p>
            <a:pPr>
              <a:defRPr/>
            </a:pPr>
            <a:fld id="{7E44A29D-A808-4134-AE18-98D4CFE76ABF}" type="slidenum">
              <a:rPr lang="it-IT" smtClean="0"/>
              <a:pPr>
                <a:defRPr/>
              </a:pPr>
              <a:t>41</a:t>
            </a:fld>
            <a:endParaRPr lang="it-IT" dirty="0"/>
          </a:p>
        </p:txBody>
      </p:sp>
    </p:spTree>
    <p:extLst>
      <p:ext uri="{BB962C8B-B14F-4D97-AF65-F5344CB8AC3E}">
        <p14:creationId xmlns:p14="http://schemas.microsoft.com/office/powerpoint/2010/main" val="380288057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16632"/>
            <a:ext cx="8229600" cy="648187"/>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FF0000"/>
                </a:solidFill>
                <a:latin typeface="Calibri" pitchFamily="34" charset="0"/>
              </a:rPr>
              <a:t>Assistenza tecnica degli SM - </a:t>
            </a:r>
            <a:r>
              <a:rPr lang="it-IT" sz="2000" b="1" dirty="0">
                <a:solidFill>
                  <a:srgbClr val="FF0000"/>
                </a:solidFill>
                <a:latin typeface="Calibri" pitchFamily="34" charset="0"/>
              </a:rPr>
              <a:t>Art. 30 + </a:t>
            </a:r>
            <a:r>
              <a:rPr lang="it-IT" sz="2000" b="1" u="sng" dirty="0">
                <a:solidFill>
                  <a:srgbClr val="FF0000"/>
                </a:solidFill>
                <a:latin typeface="Calibri" pitchFamily="34" charset="0"/>
              </a:rPr>
              <a:t>art. 46 b </a:t>
            </a:r>
            <a:r>
              <a:rPr lang="en-US" sz="2000" b="1" dirty="0">
                <a:solidFill>
                  <a:srgbClr val="0033CC"/>
                </a:solidFill>
                <a:highlight>
                  <a:srgbClr val="FFFF00"/>
                </a:highlight>
                <a:latin typeface="Calibri" pitchFamily="34" charset="0"/>
              </a:rPr>
              <a:t>[</a:t>
            </a:r>
            <a:r>
              <a:rPr lang="en-US" sz="2000" b="1" dirty="0" err="1">
                <a:solidFill>
                  <a:srgbClr val="0033CC"/>
                </a:solidFill>
                <a:highlight>
                  <a:srgbClr val="FFFF00"/>
                </a:highlight>
                <a:latin typeface="Calibri" pitchFamily="34" charset="0"/>
              </a:rPr>
              <a:t>Costi</a:t>
            </a:r>
            <a:r>
              <a:rPr lang="en-US" sz="2000" b="1" dirty="0">
                <a:solidFill>
                  <a:srgbClr val="0033CC"/>
                </a:solidFill>
                <a:highlight>
                  <a:srgbClr val="FFFF00"/>
                </a:highlight>
                <a:latin typeface="Calibri" pitchFamily="34" charset="0"/>
              </a:rPr>
              <a:t> </a:t>
            </a:r>
            <a:r>
              <a:rPr lang="en-US" sz="2000" b="1" dirty="0" err="1">
                <a:solidFill>
                  <a:srgbClr val="0033CC"/>
                </a:solidFill>
                <a:highlight>
                  <a:srgbClr val="FFFF00"/>
                </a:highlight>
                <a:latin typeface="Calibri" pitchFamily="34" charset="0"/>
              </a:rPr>
              <a:t>reali</a:t>
            </a:r>
            <a:r>
              <a:rPr lang="en-US" sz="2000" b="1" dirty="0">
                <a:solidFill>
                  <a:srgbClr val="0033CC"/>
                </a:solidFill>
                <a:highlight>
                  <a:srgbClr val="FFFF00"/>
                </a:highlight>
                <a:latin typeface="Calibri" pitchFamily="34" charset="0"/>
              </a:rPr>
              <a:t>]</a:t>
            </a:r>
            <a:r>
              <a:rPr lang="en-US" sz="2000" b="1" i="1" dirty="0">
                <a:solidFill>
                  <a:srgbClr val="0033CC"/>
                </a:solidFill>
                <a:latin typeface="Calibri" pitchFamily="34" charset="0"/>
              </a:rPr>
              <a:t> </a:t>
            </a:r>
            <a:endParaRPr lang="it-IT" sz="2000" b="1" u="sng" dirty="0">
              <a:solidFill>
                <a:srgbClr val="FF0000"/>
              </a:solidFill>
              <a:latin typeface="Calibri" pitchFamily="34" charset="0"/>
            </a:endParaRPr>
          </a:p>
        </p:txBody>
      </p:sp>
      <p:sp>
        <p:nvSpPr>
          <p:cNvPr id="5123" name="Text Box 2"/>
          <p:cNvSpPr txBox="1">
            <a:spLocks noChangeArrowheads="1"/>
          </p:cNvSpPr>
          <p:nvPr/>
        </p:nvSpPr>
        <p:spPr bwMode="auto">
          <a:xfrm>
            <a:off x="251520" y="764704"/>
            <a:ext cx="8642350" cy="4824536"/>
          </a:xfrm>
          <a:prstGeom prst="rect">
            <a:avLst/>
          </a:prstGeom>
          <a:noFill/>
          <a:ln w="9525">
            <a:noFill/>
            <a:round/>
            <a:headEnd/>
            <a:tailEnd/>
          </a:ln>
        </p:spPr>
        <p:txBody>
          <a:bodyPr/>
          <a:lstStyle/>
          <a:p>
            <a:pPr algn="just">
              <a:spcBef>
                <a:spcPts val="800"/>
              </a:spcBef>
              <a:buClrTx/>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4. Se il contributo dell'Unione per l'assistenza tecnica in uno Stato membro è rimborsato ai sensi dell'articolo 46, lettera b), si applicano i seguenti elementi:</a:t>
            </a:r>
          </a:p>
          <a:p>
            <a:pPr marL="457200" indent="-457200" algn="just">
              <a:spcBef>
                <a:spcPts val="800"/>
              </a:spcBef>
              <a:buClrTx/>
              <a:buFont typeface="+mj-lt"/>
              <a:buAutoNum type="alphaLcParen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l'assistenza tecnica assume la forma di una priorità relativa a un singolo fondo in uno o più programmi, o di un programma specifico, o una loro combinazione;</a:t>
            </a:r>
          </a:p>
          <a:p>
            <a:pPr marL="457200" indent="-457200" algn="just">
              <a:spcBef>
                <a:spcPts val="800"/>
              </a:spcBef>
              <a:buClrTx/>
              <a:buFont typeface="+mj-lt"/>
              <a:buAutoNum type="alphaLcParen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l'importo dei fondi assegnati all'assistenza tecnica è limitato a quanto segue:</a:t>
            </a:r>
          </a:p>
          <a:p>
            <a:pPr marL="971550" lvl="1" indent="-514350" algn="just">
              <a:spcBef>
                <a:spcPts val="800"/>
              </a:spcBef>
              <a:buFont typeface="+mj-lt"/>
              <a:buAutoNum type="romanLcPeriod"/>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per il sostegno del </a:t>
            </a:r>
            <a:r>
              <a:rPr lang="it-IT" sz="2400" b="1" u="sng" dirty="0">
                <a:solidFill>
                  <a:srgbClr val="0033CC"/>
                </a:solidFill>
                <a:latin typeface="Calibri" pitchFamily="34" charset="0"/>
              </a:rPr>
              <a:t>FESR</a:t>
            </a:r>
            <a:r>
              <a:rPr lang="it-IT" sz="2400" dirty="0">
                <a:solidFill>
                  <a:srgbClr val="0033CC"/>
                </a:solidFill>
                <a:latin typeface="Calibri" pitchFamily="34" charset="0"/>
              </a:rPr>
              <a:t> nell'ambito dell'obiettivo Investimenti per l'occupazione e la crescita: </a:t>
            </a:r>
            <a:r>
              <a:rPr lang="it-IT" sz="2400" b="1" u="sng" dirty="0">
                <a:solidFill>
                  <a:srgbClr val="0033CC"/>
                </a:solidFill>
                <a:latin typeface="Calibri" pitchFamily="34" charset="0"/>
              </a:rPr>
              <a:t>3,5%</a:t>
            </a:r>
          </a:p>
          <a:p>
            <a:pPr marL="971550" lvl="1" indent="-514350" algn="just">
              <a:spcBef>
                <a:spcPts val="800"/>
              </a:spcBef>
              <a:buFont typeface="+mj-lt"/>
              <a:buAutoNum type="romanLcPeriod"/>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per il sostegno del Fondo di coesione: 2,5%;</a:t>
            </a:r>
          </a:p>
          <a:p>
            <a:pPr marL="971550" lvl="1" indent="-514350" algn="just">
              <a:spcBef>
                <a:spcPts val="800"/>
              </a:spcBef>
              <a:buFont typeface="+mj-lt"/>
              <a:buAutoNum type="romanLcPeriod"/>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per il sostegno </a:t>
            </a:r>
            <a:r>
              <a:rPr lang="it-IT" sz="2400" b="1" u="sng" dirty="0">
                <a:solidFill>
                  <a:srgbClr val="0033CC"/>
                </a:solidFill>
                <a:latin typeface="Calibri" pitchFamily="34" charset="0"/>
              </a:rPr>
              <a:t>FSE +: 4%</a:t>
            </a:r>
            <a:r>
              <a:rPr lang="it-IT" sz="2400" dirty="0">
                <a:solidFill>
                  <a:srgbClr val="0033CC"/>
                </a:solidFill>
                <a:latin typeface="Calibri" pitchFamily="34" charset="0"/>
              </a:rPr>
              <a:t> e per i programmi ai sensi dell'articolo 4, paragrafo 1, lettera xi), del regolamento FSE +: 5%;</a:t>
            </a:r>
            <a:r>
              <a:rPr lang="en-US" sz="2400" dirty="0">
                <a:solidFill>
                  <a:srgbClr val="0033CC"/>
                </a:solidFill>
                <a:latin typeface="Calibri" pitchFamily="34" charset="0"/>
              </a:rPr>
              <a:t>…</a:t>
            </a:r>
          </a:p>
        </p:txBody>
      </p:sp>
      <p:sp>
        <p:nvSpPr>
          <p:cNvPr id="4" name="Segnaposto numero diapositiva 3"/>
          <p:cNvSpPr>
            <a:spLocks noGrp="1"/>
          </p:cNvSpPr>
          <p:nvPr>
            <p:ph type="sldNum" sz="quarter" idx="12"/>
          </p:nvPr>
        </p:nvSpPr>
        <p:spPr/>
        <p:txBody>
          <a:bodyPr/>
          <a:lstStyle/>
          <a:p>
            <a:pPr>
              <a:defRPr/>
            </a:pPr>
            <a:fld id="{7E44A29D-A808-4134-AE18-98D4CFE76ABF}" type="slidenum">
              <a:rPr lang="it-IT" smtClean="0"/>
              <a:pPr>
                <a:defRPr/>
              </a:pPr>
              <a:t>42</a:t>
            </a:fld>
            <a:endParaRPr lang="it-IT" dirty="0"/>
          </a:p>
        </p:txBody>
      </p:sp>
    </p:spTree>
    <p:extLst>
      <p:ext uri="{BB962C8B-B14F-4D97-AF65-F5344CB8AC3E}">
        <p14:creationId xmlns:p14="http://schemas.microsoft.com/office/powerpoint/2010/main" val="215375170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404664"/>
            <a:ext cx="8229600" cy="639763"/>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FF0000"/>
                </a:solidFill>
                <a:latin typeface="Calibri" pitchFamily="34" charset="0"/>
              </a:rPr>
              <a:t>Assistenza tecnica degli SM - </a:t>
            </a:r>
            <a:r>
              <a:rPr lang="it-IT" sz="2000" b="1" dirty="0">
                <a:solidFill>
                  <a:srgbClr val="FF0000"/>
                </a:solidFill>
                <a:latin typeface="Calibri" pitchFamily="34" charset="0"/>
              </a:rPr>
              <a:t>Art. 30 + </a:t>
            </a:r>
            <a:r>
              <a:rPr lang="it-IT" sz="2000" b="1" u="sng" dirty="0">
                <a:solidFill>
                  <a:srgbClr val="FF0000"/>
                </a:solidFill>
                <a:latin typeface="Calibri" pitchFamily="34" charset="0"/>
              </a:rPr>
              <a:t>art. 46 b </a:t>
            </a:r>
            <a:r>
              <a:rPr lang="en-US" sz="2000" b="1" dirty="0">
                <a:solidFill>
                  <a:srgbClr val="0033CC"/>
                </a:solidFill>
                <a:highlight>
                  <a:srgbClr val="FFFF00"/>
                </a:highlight>
                <a:latin typeface="Calibri" pitchFamily="34" charset="0"/>
              </a:rPr>
              <a:t>[</a:t>
            </a:r>
            <a:r>
              <a:rPr lang="en-US" sz="2000" b="1" dirty="0" err="1">
                <a:solidFill>
                  <a:srgbClr val="0033CC"/>
                </a:solidFill>
                <a:highlight>
                  <a:srgbClr val="FFFF00"/>
                </a:highlight>
                <a:latin typeface="Calibri" pitchFamily="34" charset="0"/>
              </a:rPr>
              <a:t>Costi</a:t>
            </a:r>
            <a:r>
              <a:rPr lang="en-US" sz="2000" b="1" dirty="0">
                <a:solidFill>
                  <a:srgbClr val="0033CC"/>
                </a:solidFill>
                <a:highlight>
                  <a:srgbClr val="FFFF00"/>
                </a:highlight>
                <a:latin typeface="Calibri" pitchFamily="34" charset="0"/>
              </a:rPr>
              <a:t> </a:t>
            </a:r>
            <a:r>
              <a:rPr lang="en-US" sz="2000" b="1" dirty="0" err="1">
                <a:solidFill>
                  <a:srgbClr val="0033CC"/>
                </a:solidFill>
                <a:highlight>
                  <a:srgbClr val="FFFF00"/>
                </a:highlight>
                <a:latin typeface="Calibri" pitchFamily="34" charset="0"/>
              </a:rPr>
              <a:t>reali</a:t>
            </a:r>
            <a:r>
              <a:rPr lang="en-US" sz="2000" b="1" dirty="0">
                <a:solidFill>
                  <a:srgbClr val="0033CC"/>
                </a:solidFill>
                <a:highlight>
                  <a:srgbClr val="FFFF00"/>
                </a:highlight>
                <a:latin typeface="Calibri" pitchFamily="34" charset="0"/>
              </a:rPr>
              <a:t>]</a:t>
            </a:r>
            <a:r>
              <a:rPr lang="it-IT" sz="2000" b="1" dirty="0">
                <a:solidFill>
                  <a:srgbClr val="FF0000"/>
                </a:solidFill>
                <a:latin typeface="Calibri" pitchFamily="34" charset="0"/>
              </a:rPr>
              <a:t> </a:t>
            </a:r>
          </a:p>
        </p:txBody>
      </p:sp>
      <p:sp>
        <p:nvSpPr>
          <p:cNvPr id="5123" name="Text Box 2"/>
          <p:cNvSpPr txBox="1">
            <a:spLocks noChangeArrowheads="1"/>
          </p:cNvSpPr>
          <p:nvPr/>
        </p:nvSpPr>
        <p:spPr bwMode="auto">
          <a:xfrm>
            <a:off x="251520" y="1196752"/>
            <a:ext cx="8642350" cy="4824536"/>
          </a:xfrm>
          <a:prstGeom prst="rect">
            <a:avLst/>
          </a:prstGeom>
          <a:noFill/>
          <a:ln w="9525">
            <a:noFill/>
            <a:round/>
            <a:headEnd/>
            <a:tailEnd/>
          </a:ln>
        </p:spPr>
        <p:txBody>
          <a:bodyPr/>
          <a:lstStyle/>
          <a:p>
            <a:pPr marL="971550" lvl="1" indent="-514350" algn="just">
              <a:spcBef>
                <a:spcPts val="800"/>
              </a:spcBef>
              <a:buFont typeface="+mj-lt"/>
              <a:buAutoNum type="romanLcPeriod" startAt="4"/>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per il FESR, il FSE + e il Fondo di coesione, in cui l'importo totale assegnato a uno Stato membro nell'ambito dell'obiettivo Investimenti per l'occupazione e la crescita non supera 1 miliardo di EUR: 6%;</a:t>
            </a:r>
          </a:p>
          <a:p>
            <a:pPr marL="971550" lvl="1" indent="-514350" algn="just">
              <a:spcBef>
                <a:spcPts val="800"/>
              </a:spcBef>
              <a:buFont typeface="+mj-lt"/>
              <a:buAutoNum type="romanLcPeriod" startAt="4"/>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per il sostegno del FEAMP: 6%;</a:t>
            </a:r>
          </a:p>
          <a:p>
            <a:pPr marL="981075" lvl="1" indent="-523875" algn="just">
              <a:spcBef>
                <a:spcPts val="8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dirty="0">
                <a:solidFill>
                  <a:srgbClr val="0033CC"/>
                </a:solidFill>
                <a:latin typeface="Calibri" pitchFamily="34" charset="0"/>
              </a:rPr>
              <a:t>v. bis per i programmi nell'ambito dell'obiettivo Investimenti per l'occupazione e la crescita che riguardano solo le regioni </a:t>
            </a:r>
            <a:r>
              <a:rPr lang="it-IT" sz="2400" dirty="0" err="1">
                <a:solidFill>
                  <a:srgbClr val="0033CC"/>
                </a:solidFill>
                <a:latin typeface="Calibri" pitchFamily="34" charset="0"/>
              </a:rPr>
              <a:t>ultraperiferiche</a:t>
            </a:r>
            <a:r>
              <a:rPr lang="it-IT" sz="2400" dirty="0">
                <a:solidFill>
                  <a:srgbClr val="0033CC"/>
                </a:solidFill>
                <a:latin typeface="Calibri" pitchFamily="34" charset="0"/>
              </a:rPr>
              <a:t>, la percentuale è aumentata dell'1%.</a:t>
            </a:r>
          </a:p>
        </p:txBody>
      </p:sp>
      <p:sp>
        <p:nvSpPr>
          <p:cNvPr id="4" name="Segnaposto numero diapositiva 3"/>
          <p:cNvSpPr>
            <a:spLocks noGrp="1"/>
          </p:cNvSpPr>
          <p:nvPr>
            <p:ph type="sldNum" sz="quarter" idx="12"/>
          </p:nvPr>
        </p:nvSpPr>
        <p:spPr/>
        <p:txBody>
          <a:bodyPr/>
          <a:lstStyle/>
          <a:p>
            <a:pPr>
              <a:defRPr/>
            </a:pPr>
            <a:fld id="{7E44A29D-A808-4134-AE18-98D4CFE76ABF}" type="slidenum">
              <a:rPr lang="it-IT" smtClean="0"/>
              <a:pPr>
                <a:defRPr/>
              </a:pPr>
              <a:t>43</a:t>
            </a:fld>
            <a:endParaRPr lang="it-IT" dirty="0"/>
          </a:p>
        </p:txBody>
      </p:sp>
    </p:spTree>
    <p:extLst>
      <p:ext uri="{BB962C8B-B14F-4D97-AF65-F5344CB8AC3E}">
        <p14:creationId xmlns:p14="http://schemas.microsoft.com/office/powerpoint/2010/main" val="246295115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16632"/>
            <a:ext cx="8229600" cy="648187"/>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FF0000"/>
                </a:solidFill>
                <a:latin typeface="Calibri" pitchFamily="34" charset="0"/>
              </a:rPr>
              <a:t>Assistenza tecnica degli SM - </a:t>
            </a:r>
            <a:r>
              <a:rPr lang="it-IT" sz="2000" b="1" dirty="0">
                <a:solidFill>
                  <a:srgbClr val="FF0000"/>
                </a:solidFill>
                <a:latin typeface="Calibri" pitchFamily="34" charset="0"/>
              </a:rPr>
              <a:t>Art. 30 + </a:t>
            </a:r>
            <a:r>
              <a:rPr lang="it-IT" sz="2000" b="1" u="sng" dirty="0">
                <a:solidFill>
                  <a:srgbClr val="FF0000"/>
                </a:solidFill>
                <a:latin typeface="Calibri" pitchFamily="34" charset="0"/>
              </a:rPr>
              <a:t>art. 46 e </a:t>
            </a:r>
            <a:r>
              <a:rPr lang="en-US" sz="2000" b="1" dirty="0">
                <a:solidFill>
                  <a:srgbClr val="0033CC"/>
                </a:solidFill>
                <a:highlight>
                  <a:srgbClr val="FFFF00"/>
                </a:highlight>
                <a:latin typeface="Calibri" pitchFamily="34" charset="0"/>
              </a:rPr>
              <a:t>[</a:t>
            </a:r>
            <a:r>
              <a:rPr lang="en-US" sz="2000" b="1" dirty="0" err="1">
                <a:solidFill>
                  <a:srgbClr val="0033CC"/>
                </a:solidFill>
                <a:highlight>
                  <a:srgbClr val="FFFF00"/>
                </a:highlight>
                <a:latin typeface="Calibri" pitchFamily="34" charset="0"/>
              </a:rPr>
              <a:t>Finanziamento</a:t>
            </a:r>
            <a:r>
              <a:rPr lang="en-US" sz="2000" b="1" dirty="0">
                <a:solidFill>
                  <a:srgbClr val="0033CC"/>
                </a:solidFill>
                <a:highlight>
                  <a:srgbClr val="FFFF00"/>
                </a:highlight>
                <a:latin typeface="Calibri" pitchFamily="34" charset="0"/>
              </a:rPr>
              <a:t> a </a:t>
            </a:r>
            <a:r>
              <a:rPr lang="en-US" sz="2000" b="1" dirty="0" err="1">
                <a:solidFill>
                  <a:srgbClr val="0033CC"/>
                </a:solidFill>
                <a:highlight>
                  <a:srgbClr val="FFFF00"/>
                </a:highlight>
                <a:latin typeface="Calibri" pitchFamily="34" charset="0"/>
              </a:rPr>
              <a:t>tasso</a:t>
            </a:r>
            <a:r>
              <a:rPr lang="en-US" sz="2000" b="1" dirty="0">
                <a:solidFill>
                  <a:srgbClr val="0033CC"/>
                </a:solidFill>
                <a:highlight>
                  <a:srgbClr val="FFFF00"/>
                </a:highlight>
                <a:latin typeface="Calibri" pitchFamily="34" charset="0"/>
              </a:rPr>
              <a:t> </a:t>
            </a:r>
            <a:r>
              <a:rPr lang="en-US" sz="2000" b="1" dirty="0" err="1">
                <a:solidFill>
                  <a:srgbClr val="0033CC"/>
                </a:solidFill>
                <a:highlight>
                  <a:srgbClr val="FFFF00"/>
                </a:highlight>
                <a:latin typeface="Calibri" pitchFamily="34" charset="0"/>
              </a:rPr>
              <a:t>forfettario</a:t>
            </a:r>
            <a:r>
              <a:rPr lang="en-US" sz="2000" b="1" dirty="0">
                <a:solidFill>
                  <a:srgbClr val="0033CC"/>
                </a:solidFill>
                <a:highlight>
                  <a:srgbClr val="FFFF00"/>
                </a:highlight>
                <a:latin typeface="Calibri" pitchFamily="34" charset="0"/>
              </a:rPr>
              <a:t>]</a:t>
            </a:r>
            <a:r>
              <a:rPr lang="it-IT" sz="2000" b="1" dirty="0">
                <a:solidFill>
                  <a:srgbClr val="FF0000"/>
                </a:solidFill>
                <a:latin typeface="Calibri" pitchFamily="34" charset="0"/>
              </a:rPr>
              <a:t> </a:t>
            </a:r>
          </a:p>
        </p:txBody>
      </p:sp>
      <p:sp>
        <p:nvSpPr>
          <p:cNvPr id="5123" name="Text Box 2"/>
          <p:cNvSpPr txBox="1">
            <a:spLocks noChangeArrowheads="1"/>
          </p:cNvSpPr>
          <p:nvPr/>
        </p:nvSpPr>
        <p:spPr bwMode="auto">
          <a:xfrm>
            <a:off x="251520" y="764704"/>
            <a:ext cx="8642350" cy="4824536"/>
          </a:xfrm>
          <a:prstGeom prst="rect">
            <a:avLst/>
          </a:prstGeom>
          <a:noFill/>
          <a:ln w="9525">
            <a:noFill/>
            <a:round/>
            <a:headEnd/>
            <a:tailEnd/>
          </a:ln>
        </p:spPr>
        <p:txBody>
          <a:bodyPr/>
          <a:lstStyle/>
          <a:p>
            <a:pPr algn="just"/>
            <a:r>
              <a:rPr lang="it-IT" sz="2400" dirty="0">
                <a:solidFill>
                  <a:srgbClr val="0033CC"/>
                </a:solidFill>
                <a:latin typeface="Calibri" pitchFamily="34" charset="0"/>
              </a:rPr>
              <a:t>5. Quando il contributo dell'Unione per l'assistenza tecnica è rimborsato a norma dell'articolo 46, lettera e), [</a:t>
            </a:r>
            <a:r>
              <a:rPr lang="it-IT" sz="2400" dirty="0">
                <a:solidFill>
                  <a:srgbClr val="0033CC"/>
                </a:solidFill>
                <a:highlight>
                  <a:srgbClr val="FFFF00"/>
                </a:highlight>
                <a:latin typeface="Calibri" pitchFamily="34" charset="0"/>
              </a:rPr>
              <a:t>Finanziamento a tasso forfettario</a:t>
            </a:r>
            <a:r>
              <a:rPr lang="it-IT" sz="2400" dirty="0">
                <a:solidFill>
                  <a:srgbClr val="0033CC"/>
                </a:solidFill>
                <a:latin typeface="Calibri" pitchFamily="34" charset="0"/>
              </a:rPr>
              <a:t>], si applicano i seguenti elementi:</a:t>
            </a:r>
          </a:p>
          <a:p>
            <a:pPr marL="457200" indent="-457200" algn="just">
              <a:buFont typeface="+mj-lt"/>
              <a:buAutoNum type="alphaLcParenR"/>
            </a:pPr>
            <a:r>
              <a:rPr lang="it-IT" sz="2400" dirty="0">
                <a:solidFill>
                  <a:srgbClr val="0033CC"/>
                </a:solidFill>
                <a:latin typeface="Calibri" pitchFamily="34" charset="0"/>
              </a:rPr>
              <a:t>l'importo dei fondi assegnati all'assistenza tecnica è identificato come parte delle dotazioni finanziarie di ciascuna priorità del programma conformemente all'articolo 17, paragrafo 3, lettera f), punto ii), e </a:t>
            </a:r>
            <a:r>
              <a:rPr lang="it-IT" sz="2400" b="1" u="sng" dirty="0">
                <a:solidFill>
                  <a:srgbClr val="0033CC"/>
                </a:solidFill>
                <a:latin typeface="Calibri" pitchFamily="34" charset="0"/>
              </a:rPr>
              <a:t>non assume la forma di una priorità separata o un programma </a:t>
            </a:r>
            <a:r>
              <a:rPr lang="it-IT" sz="2400" dirty="0">
                <a:solidFill>
                  <a:srgbClr val="0033CC"/>
                </a:solidFill>
                <a:latin typeface="Calibri" pitchFamily="34" charset="0"/>
              </a:rPr>
              <a:t>specifico ad eccezione dei programmi supportati da AMIF, ISF e BMVI ...;</a:t>
            </a:r>
          </a:p>
          <a:p>
            <a:pPr marL="457200" indent="-457200" algn="just">
              <a:buFont typeface="+mj-lt"/>
              <a:buAutoNum type="alphaLcParenR"/>
            </a:pPr>
            <a:r>
              <a:rPr lang="it-IT" sz="2400" dirty="0">
                <a:solidFill>
                  <a:srgbClr val="0033CC"/>
                </a:solidFill>
                <a:latin typeface="Calibri" pitchFamily="34" charset="0"/>
              </a:rPr>
              <a:t>il rimborso viene effettuato applicando le percentuali di cui ai punti da (i) a (v) alle spese ammissibili incluse in ciascuna domanda di pagamento ai sensi dell'articolo 85, paragrafo 3, lettere a) o c), a seconda dei casi e dallo stesso fondo a cui sono rimborsate le spese ammissibili a uno o più organismi che ricevono pagamenti dalla Commissione a norma dell'articolo 17, paragrafo 3, lettera j);</a:t>
            </a:r>
            <a:endParaRPr lang="en-US" sz="2400" dirty="0">
              <a:solidFill>
                <a:srgbClr val="0033CC"/>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7E44A29D-A808-4134-AE18-98D4CFE76ABF}" type="slidenum">
              <a:rPr lang="it-IT" smtClean="0"/>
              <a:pPr>
                <a:defRPr/>
              </a:pPr>
              <a:t>44</a:t>
            </a:fld>
            <a:endParaRPr lang="it-IT" dirty="0"/>
          </a:p>
        </p:txBody>
      </p:sp>
    </p:spTree>
    <p:extLst>
      <p:ext uri="{BB962C8B-B14F-4D97-AF65-F5344CB8AC3E}">
        <p14:creationId xmlns:p14="http://schemas.microsoft.com/office/powerpoint/2010/main" val="137070601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16632"/>
            <a:ext cx="8229600" cy="648187"/>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FF0000"/>
                </a:solidFill>
                <a:latin typeface="Calibri" pitchFamily="34" charset="0"/>
              </a:rPr>
              <a:t>Assistenza tecnica degli SM - </a:t>
            </a:r>
            <a:r>
              <a:rPr lang="it-IT" sz="2000" b="1" dirty="0">
                <a:solidFill>
                  <a:srgbClr val="FF0000"/>
                </a:solidFill>
                <a:latin typeface="Calibri" pitchFamily="34" charset="0"/>
              </a:rPr>
              <a:t>Art. 30 + </a:t>
            </a:r>
            <a:r>
              <a:rPr lang="it-IT" sz="2000" b="1" u="sng" dirty="0">
                <a:solidFill>
                  <a:srgbClr val="FF0000"/>
                </a:solidFill>
                <a:latin typeface="Calibri" pitchFamily="34" charset="0"/>
              </a:rPr>
              <a:t>art. 46 e </a:t>
            </a:r>
            <a:r>
              <a:rPr lang="en-US" sz="2000" b="1" dirty="0">
                <a:solidFill>
                  <a:srgbClr val="0033CC"/>
                </a:solidFill>
                <a:highlight>
                  <a:srgbClr val="FFFF00"/>
                </a:highlight>
                <a:latin typeface="Calibri" pitchFamily="34" charset="0"/>
              </a:rPr>
              <a:t>[</a:t>
            </a:r>
            <a:r>
              <a:rPr lang="en-US" sz="2000" b="1" dirty="0" err="1">
                <a:solidFill>
                  <a:srgbClr val="0033CC"/>
                </a:solidFill>
                <a:highlight>
                  <a:srgbClr val="FFFF00"/>
                </a:highlight>
                <a:latin typeface="Calibri" pitchFamily="34" charset="0"/>
              </a:rPr>
              <a:t>Finanziamento</a:t>
            </a:r>
            <a:r>
              <a:rPr lang="en-US" sz="2000" b="1" dirty="0">
                <a:solidFill>
                  <a:srgbClr val="0033CC"/>
                </a:solidFill>
                <a:highlight>
                  <a:srgbClr val="FFFF00"/>
                </a:highlight>
                <a:latin typeface="Calibri" pitchFamily="34" charset="0"/>
              </a:rPr>
              <a:t> a </a:t>
            </a:r>
            <a:r>
              <a:rPr lang="en-US" sz="2000" b="1" dirty="0" err="1">
                <a:solidFill>
                  <a:srgbClr val="0033CC"/>
                </a:solidFill>
                <a:highlight>
                  <a:srgbClr val="FFFF00"/>
                </a:highlight>
                <a:latin typeface="Calibri" pitchFamily="34" charset="0"/>
              </a:rPr>
              <a:t>tasso</a:t>
            </a:r>
            <a:r>
              <a:rPr lang="en-US" sz="2000" b="1" dirty="0">
                <a:solidFill>
                  <a:srgbClr val="0033CC"/>
                </a:solidFill>
                <a:highlight>
                  <a:srgbClr val="FFFF00"/>
                </a:highlight>
                <a:latin typeface="Calibri" pitchFamily="34" charset="0"/>
              </a:rPr>
              <a:t> </a:t>
            </a:r>
            <a:r>
              <a:rPr lang="en-US" sz="2000" b="1" dirty="0" err="1">
                <a:solidFill>
                  <a:srgbClr val="0033CC"/>
                </a:solidFill>
                <a:highlight>
                  <a:srgbClr val="FFFF00"/>
                </a:highlight>
                <a:latin typeface="Calibri" pitchFamily="34" charset="0"/>
              </a:rPr>
              <a:t>forfettario</a:t>
            </a:r>
            <a:r>
              <a:rPr lang="en-US" sz="2000" b="1" dirty="0">
                <a:solidFill>
                  <a:srgbClr val="0033CC"/>
                </a:solidFill>
                <a:highlight>
                  <a:srgbClr val="FFFF00"/>
                </a:highlight>
                <a:latin typeface="Calibri" pitchFamily="34" charset="0"/>
              </a:rPr>
              <a:t>]</a:t>
            </a:r>
            <a:r>
              <a:rPr lang="it-IT" sz="2000" b="1" dirty="0">
                <a:solidFill>
                  <a:srgbClr val="FF0000"/>
                </a:solidFill>
                <a:latin typeface="Calibri" pitchFamily="34" charset="0"/>
              </a:rPr>
              <a:t> </a:t>
            </a:r>
          </a:p>
        </p:txBody>
      </p:sp>
      <p:sp>
        <p:nvSpPr>
          <p:cNvPr id="5123" name="Text Box 2"/>
          <p:cNvSpPr txBox="1">
            <a:spLocks noChangeArrowheads="1"/>
          </p:cNvSpPr>
          <p:nvPr/>
        </p:nvSpPr>
        <p:spPr bwMode="auto">
          <a:xfrm>
            <a:off x="251520" y="1124744"/>
            <a:ext cx="8642350" cy="4824536"/>
          </a:xfrm>
          <a:prstGeom prst="rect">
            <a:avLst/>
          </a:prstGeom>
          <a:noFill/>
          <a:ln w="9525">
            <a:noFill/>
            <a:round/>
            <a:headEnd/>
            <a:tailEnd/>
          </a:ln>
        </p:spPr>
        <p:txBody>
          <a:bodyPr/>
          <a:lstStyle/>
          <a:p>
            <a:pPr marL="514350" indent="-514350" algn="just">
              <a:buAutoNum type="romanLcParenBoth"/>
            </a:pPr>
            <a:r>
              <a:rPr lang="it-IT" sz="2400" dirty="0">
                <a:solidFill>
                  <a:srgbClr val="0033CC"/>
                </a:solidFill>
                <a:latin typeface="Calibri" pitchFamily="34" charset="0"/>
              </a:rPr>
              <a:t>per il sostegno del </a:t>
            </a:r>
            <a:r>
              <a:rPr lang="it-IT" sz="2400" b="1" u="sng" dirty="0">
                <a:solidFill>
                  <a:srgbClr val="0033CC"/>
                </a:solidFill>
                <a:latin typeface="Calibri" pitchFamily="34" charset="0"/>
              </a:rPr>
              <a:t>FESR</a:t>
            </a:r>
            <a:r>
              <a:rPr lang="it-IT" sz="2400" dirty="0">
                <a:solidFill>
                  <a:srgbClr val="0033CC"/>
                </a:solidFill>
                <a:latin typeface="Calibri" pitchFamily="34" charset="0"/>
              </a:rPr>
              <a:t> nell'ambito dell'obiettivo Investimenti per l'occupazione e la crescita: </a:t>
            </a:r>
            <a:r>
              <a:rPr lang="it-IT" sz="2400" b="1" u="sng" dirty="0">
                <a:solidFill>
                  <a:srgbClr val="0033CC"/>
                </a:solidFill>
                <a:latin typeface="Calibri" pitchFamily="34" charset="0"/>
              </a:rPr>
              <a:t>3,5%</a:t>
            </a:r>
          </a:p>
          <a:p>
            <a:pPr marL="514350" indent="-514350" algn="just">
              <a:buAutoNum type="romanLcParenBoth"/>
            </a:pPr>
            <a:r>
              <a:rPr lang="it-IT" sz="2400" dirty="0">
                <a:solidFill>
                  <a:srgbClr val="0033CC"/>
                </a:solidFill>
                <a:latin typeface="Calibri" pitchFamily="34" charset="0"/>
              </a:rPr>
              <a:t>per il sostegno del Fondo di coesione: 2,5%;</a:t>
            </a:r>
          </a:p>
          <a:p>
            <a:pPr marL="514350" indent="-514350" algn="just">
              <a:buAutoNum type="romanLcParenBoth"/>
            </a:pPr>
            <a:r>
              <a:rPr lang="it-IT" sz="2400" dirty="0">
                <a:solidFill>
                  <a:srgbClr val="0033CC"/>
                </a:solidFill>
                <a:latin typeface="Calibri" pitchFamily="34" charset="0"/>
              </a:rPr>
              <a:t>per il sostegno </a:t>
            </a:r>
            <a:r>
              <a:rPr lang="it-IT" sz="2400" b="1" u="sng" dirty="0">
                <a:solidFill>
                  <a:srgbClr val="0033CC"/>
                </a:solidFill>
                <a:latin typeface="Calibri" pitchFamily="34" charset="0"/>
              </a:rPr>
              <a:t>FSE +: 4% </a:t>
            </a:r>
            <a:r>
              <a:rPr lang="it-IT" sz="2400" dirty="0">
                <a:solidFill>
                  <a:srgbClr val="0033CC"/>
                </a:solidFill>
                <a:latin typeface="Calibri" pitchFamily="34" charset="0"/>
              </a:rPr>
              <a:t>e per i programmi ai sensi dell'articolo 4, paragrafo 1, lettera xi), del regolamento FSE +: 5%;</a:t>
            </a:r>
          </a:p>
          <a:p>
            <a:pPr marL="514350" indent="-514350" algn="just">
              <a:buAutoNum type="romanLcParenBoth"/>
            </a:pPr>
            <a:r>
              <a:rPr lang="it-IT" sz="2400" dirty="0">
                <a:solidFill>
                  <a:srgbClr val="0033CC"/>
                </a:solidFill>
                <a:latin typeface="Calibri" pitchFamily="34" charset="0"/>
              </a:rPr>
              <a:t>per il FESR, il FSE + e il Fondo di coesione, in cui l'importo totale assegnato a uno Stato membro nell'ambito dell'obiettivo Investimenti per l'occupazione e la crescita non supera 1 miliardo di EUR, la percentuale rimborsata per l'assistenza tecnica: 6%.</a:t>
            </a:r>
          </a:p>
          <a:p>
            <a:pPr marL="514350" indent="-514350" algn="just">
              <a:buAutoNum type="romanLcParenBoth"/>
            </a:pPr>
            <a:r>
              <a:rPr lang="it-IT" sz="2400" dirty="0">
                <a:solidFill>
                  <a:srgbClr val="0033CC"/>
                </a:solidFill>
                <a:latin typeface="Calibri" pitchFamily="34" charset="0"/>
              </a:rPr>
              <a:t>per il sostegno del FEAMP, dell'AMIF, dell'ISF e del BMVI: 6%;</a:t>
            </a:r>
          </a:p>
          <a:p>
            <a:pPr marL="539750" indent="-539750" algn="just"/>
            <a:r>
              <a:rPr lang="it-IT" sz="2400" dirty="0">
                <a:solidFill>
                  <a:srgbClr val="0033CC"/>
                </a:solidFill>
                <a:latin typeface="Calibri" pitchFamily="34" charset="0"/>
              </a:rPr>
              <a:t>(v bis) per i programmi nell'ambito dell'obiettivo Investimenti per l'occupazione e la crescita che riguardano solo le regioni </a:t>
            </a:r>
            <a:r>
              <a:rPr lang="it-IT" sz="2400" dirty="0" err="1">
                <a:solidFill>
                  <a:srgbClr val="0033CC"/>
                </a:solidFill>
                <a:latin typeface="Calibri" pitchFamily="34" charset="0"/>
              </a:rPr>
              <a:t>ultraperiferiche</a:t>
            </a:r>
            <a:r>
              <a:rPr lang="it-IT" sz="2400" dirty="0">
                <a:solidFill>
                  <a:srgbClr val="0033CC"/>
                </a:solidFill>
                <a:latin typeface="Calibri" pitchFamily="34" charset="0"/>
              </a:rPr>
              <a:t>, la percentuale è aumentata dell'1%.</a:t>
            </a:r>
            <a:endParaRPr lang="en-US" sz="2400" dirty="0">
              <a:solidFill>
                <a:srgbClr val="0033CC"/>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7E44A29D-A808-4134-AE18-98D4CFE76ABF}" type="slidenum">
              <a:rPr lang="it-IT" smtClean="0"/>
              <a:pPr>
                <a:defRPr/>
              </a:pPr>
              <a:t>45</a:t>
            </a:fld>
            <a:endParaRPr lang="it-IT" dirty="0"/>
          </a:p>
        </p:txBody>
      </p:sp>
    </p:spTree>
    <p:extLst>
      <p:ext uri="{BB962C8B-B14F-4D97-AF65-F5344CB8AC3E}">
        <p14:creationId xmlns:p14="http://schemas.microsoft.com/office/powerpoint/2010/main" val="332187244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16632"/>
            <a:ext cx="8229600" cy="648187"/>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FF0000"/>
                </a:solidFill>
                <a:latin typeface="Calibri" pitchFamily="34" charset="0"/>
              </a:rPr>
              <a:t>Assistenza tecnica degli SM - </a:t>
            </a:r>
            <a:r>
              <a:rPr lang="it-IT" sz="2000" b="1" dirty="0">
                <a:solidFill>
                  <a:srgbClr val="FF0000"/>
                </a:solidFill>
                <a:latin typeface="Calibri" pitchFamily="34" charset="0"/>
              </a:rPr>
              <a:t>Art. 30 + </a:t>
            </a:r>
            <a:r>
              <a:rPr lang="it-IT" sz="2000" b="1" u="sng" dirty="0">
                <a:solidFill>
                  <a:srgbClr val="FF0000"/>
                </a:solidFill>
                <a:latin typeface="Calibri" pitchFamily="34" charset="0"/>
              </a:rPr>
              <a:t>art. 46 e</a:t>
            </a:r>
            <a:r>
              <a:rPr lang="it-IT" sz="2000" b="1" dirty="0">
                <a:solidFill>
                  <a:srgbClr val="FF0000"/>
                </a:solidFill>
                <a:latin typeface="Calibri" pitchFamily="34" charset="0"/>
              </a:rPr>
              <a:t> </a:t>
            </a:r>
          </a:p>
        </p:txBody>
      </p:sp>
      <p:sp>
        <p:nvSpPr>
          <p:cNvPr id="5123" name="Text Box 2"/>
          <p:cNvSpPr txBox="1">
            <a:spLocks noChangeArrowheads="1"/>
          </p:cNvSpPr>
          <p:nvPr/>
        </p:nvSpPr>
        <p:spPr bwMode="auto">
          <a:xfrm>
            <a:off x="251520" y="980728"/>
            <a:ext cx="8642350" cy="4824536"/>
          </a:xfrm>
          <a:prstGeom prst="rect">
            <a:avLst/>
          </a:prstGeom>
          <a:noFill/>
          <a:ln w="9525">
            <a:noFill/>
            <a:round/>
            <a:headEnd/>
            <a:tailEnd/>
          </a:ln>
        </p:spPr>
        <p:txBody>
          <a:bodyPr/>
          <a:lstStyle/>
          <a:p>
            <a:pPr algn="just"/>
            <a:r>
              <a:rPr lang="it-IT" sz="2400" dirty="0">
                <a:solidFill>
                  <a:srgbClr val="0033CC"/>
                </a:solidFill>
                <a:latin typeface="Calibri" pitchFamily="34" charset="0"/>
              </a:rPr>
              <a:t>(c) gli importi assegnati all'assistenza tecnica identificati nel programma devono corrispondere alle percentuali di cui ai punti (i) - (v) del punto (b) per ciascuna priorità e fondo.</a:t>
            </a:r>
          </a:p>
          <a:p>
            <a:pPr algn="just"/>
            <a:endParaRPr lang="it-IT" sz="2400" dirty="0">
              <a:solidFill>
                <a:srgbClr val="0033CC"/>
              </a:solidFill>
              <a:latin typeface="Calibri" pitchFamily="34" charset="0"/>
            </a:endParaRPr>
          </a:p>
          <a:p>
            <a:pPr algn="just"/>
            <a:r>
              <a:rPr lang="it-IT" sz="2400" dirty="0">
                <a:solidFill>
                  <a:srgbClr val="0033CC"/>
                </a:solidFill>
                <a:latin typeface="Calibri" pitchFamily="34" charset="0"/>
              </a:rPr>
              <a:t>6. Le norme specifiche per l'assistenza tecnica ai programmi Interreg sono stabilite nel regolamento CTE.</a:t>
            </a:r>
            <a:endParaRPr lang="en-US" sz="2400" dirty="0">
              <a:solidFill>
                <a:srgbClr val="0033CC"/>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7E44A29D-A808-4134-AE18-98D4CFE76ABF}" type="slidenum">
              <a:rPr lang="it-IT" smtClean="0"/>
              <a:pPr>
                <a:defRPr/>
              </a:pPr>
              <a:t>46</a:t>
            </a:fld>
            <a:endParaRPr lang="it-IT" dirty="0"/>
          </a:p>
        </p:txBody>
      </p:sp>
    </p:spTree>
    <p:extLst>
      <p:ext uri="{BB962C8B-B14F-4D97-AF65-F5344CB8AC3E}">
        <p14:creationId xmlns:p14="http://schemas.microsoft.com/office/powerpoint/2010/main" val="144664039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16632"/>
            <a:ext cx="8229600" cy="864096"/>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FF0000"/>
                </a:solidFill>
                <a:latin typeface="Calibri" pitchFamily="34" charset="0"/>
              </a:rPr>
              <a:t>Finanziamento non collegato ai costi dell'assistenza tecnica degli Stati membri - </a:t>
            </a:r>
            <a:r>
              <a:rPr lang="it-IT" sz="2000" b="1" dirty="0">
                <a:solidFill>
                  <a:srgbClr val="FF0000"/>
                </a:solidFill>
                <a:latin typeface="Calibri" pitchFamily="34" charset="0"/>
              </a:rPr>
              <a:t>Art. 32</a:t>
            </a:r>
          </a:p>
        </p:txBody>
      </p:sp>
      <p:sp>
        <p:nvSpPr>
          <p:cNvPr id="5123" name="Text Box 2"/>
          <p:cNvSpPr txBox="1">
            <a:spLocks noChangeArrowheads="1"/>
          </p:cNvSpPr>
          <p:nvPr/>
        </p:nvSpPr>
        <p:spPr bwMode="auto">
          <a:xfrm>
            <a:off x="251520" y="1700808"/>
            <a:ext cx="8642350" cy="4752528"/>
          </a:xfrm>
          <a:prstGeom prst="rect">
            <a:avLst/>
          </a:prstGeom>
          <a:noFill/>
          <a:ln w="9525">
            <a:noFill/>
            <a:round/>
            <a:headEnd/>
            <a:tailEnd/>
          </a:ln>
        </p:spPr>
        <p:txBody>
          <a:bodyPr/>
          <a:lstStyle/>
          <a:p>
            <a:pPr algn="just"/>
            <a:r>
              <a:rPr lang="it-IT" sz="2400" dirty="0">
                <a:solidFill>
                  <a:srgbClr val="0033CC"/>
                </a:solidFill>
                <a:latin typeface="Calibri" panose="020F0502020204030204" pitchFamily="34" charset="0"/>
                <a:cs typeface="Calibri" panose="020F0502020204030204" pitchFamily="34" charset="0"/>
              </a:rPr>
              <a:t>Oltre all'articolo 30, lo Stato membro può proporre di intraprendere </a:t>
            </a:r>
            <a:r>
              <a:rPr lang="it-IT" sz="2400" b="1" dirty="0">
                <a:solidFill>
                  <a:srgbClr val="0033CC"/>
                </a:solidFill>
                <a:latin typeface="Calibri" panose="020F0502020204030204" pitchFamily="34" charset="0"/>
                <a:cs typeface="Calibri" panose="020F0502020204030204" pitchFamily="34" charset="0"/>
              </a:rPr>
              <a:t>ulteriori azioni di assistenza tecnica per rafforzare la capacità e l'efficienza di autorità e organismi pubblici, beneficiari e partner pertinenti necessarie per l’amministrazione e l’utilizzo efficaci dei fondi.</a:t>
            </a:r>
            <a:r>
              <a:rPr lang="it-IT" sz="2400" dirty="0">
                <a:solidFill>
                  <a:srgbClr val="0033CC"/>
                </a:solidFill>
                <a:latin typeface="Calibri" panose="020F0502020204030204" pitchFamily="34" charset="0"/>
                <a:cs typeface="Calibri" panose="020F0502020204030204" pitchFamily="34" charset="0"/>
              </a:rPr>
              <a:t> </a:t>
            </a:r>
            <a:r>
              <a:rPr lang="en-US" sz="2400" dirty="0">
                <a:solidFill>
                  <a:srgbClr val="0033CC"/>
                </a:solidFill>
                <a:latin typeface="Calibri" panose="020F0502020204030204" pitchFamily="34" charset="0"/>
                <a:cs typeface="Calibri" panose="020F0502020204030204" pitchFamily="34" charset="0"/>
              </a:rPr>
              <a:t>	</a:t>
            </a:r>
          </a:p>
          <a:p>
            <a:pPr algn="just"/>
            <a:r>
              <a:rPr lang="it-IT" sz="2400" dirty="0">
                <a:solidFill>
                  <a:srgbClr val="0033CC"/>
                </a:solidFill>
                <a:latin typeface="Calibri" panose="020F0502020204030204" pitchFamily="34" charset="0"/>
                <a:cs typeface="Calibri" panose="020F0502020204030204" pitchFamily="34" charset="0"/>
              </a:rPr>
              <a:t>Il sostegno destinato a tali azioni avviene sotto forma di finanziamenti non collegati ai costi conformemente all'articolo 89. Tale sostegno può anche assumere la forma di un programma specifico. </a:t>
            </a:r>
            <a:r>
              <a:rPr lang="en-US" dirty="0"/>
              <a:t>	</a:t>
            </a:r>
          </a:p>
          <a:p>
            <a:pPr algn="just"/>
            <a:endParaRPr lang="en-US" sz="2400" dirty="0">
              <a:latin typeface="Calibri" pitchFamily="34" charset="0"/>
            </a:endParaRPr>
          </a:p>
        </p:txBody>
      </p:sp>
      <p:sp>
        <p:nvSpPr>
          <p:cNvPr id="4" name="Segnaposto numero diapositiva 3"/>
          <p:cNvSpPr>
            <a:spLocks noGrp="1"/>
          </p:cNvSpPr>
          <p:nvPr>
            <p:ph type="sldNum" sz="quarter" idx="12"/>
          </p:nvPr>
        </p:nvSpPr>
        <p:spPr/>
        <p:txBody>
          <a:bodyPr/>
          <a:lstStyle/>
          <a:p>
            <a:pPr>
              <a:defRPr/>
            </a:pPr>
            <a:fld id="{7E44A29D-A808-4134-AE18-98D4CFE76ABF}" type="slidenum">
              <a:rPr lang="it-IT" smtClean="0"/>
              <a:pPr>
                <a:defRPr/>
              </a:pPr>
              <a:t>47</a:t>
            </a:fld>
            <a:endParaRPr lang="it-IT" dirty="0"/>
          </a:p>
        </p:txBody>
      </p:sp>
    </p:spTree>
    <p:extLst>
      <p:ext uri="{BB962C8B-B14F-4D97-AF65-F5344CB8AC3E}">
        <p14:creationId xmlns:p14="http://schemas.microsoft.com/office/powerpoint/2010/main" val="103983293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44EA92-A858-42A1-90CC-4B2B8B711CCB}"/>
              </a:ext>
            </a:extLst>
          </p:cNvPr>
          <p:cNvSpPr>
            <a:spLocks noGrp="1"/>
          </p:cNvSpPr>
          <p:nvPr>
            <p:ph type="title"/>
          </p:nvPr>
        </p:nvSpPr>
        <p:spPr/>
        <p:txBody>
          <a:bodyPr/>
          <a:lstStyle/>
          <a:p>
            <a:r>
              <a:rPr lang="it-IT" dirty="0"/>
              <a:t>Titolo IV: sorveglianza, valutazione, informazione e comunicazione </a:t>
            </a:r>
          </a:p>
        </p:txBody>
      </p:sp>
      <p:sp>
        <p:nvSpPr>
          <p:cNvPr id="3" name="Segnaposto contenuto 2">
            <a:extLst>
              <a:ext uri="{FF2B5EF4-FFF2-40B4-BE49-F238E27FC236}">
                <a16:creationId xmlns:a16="http://schemas.microsoft.com/office/drawing/2014/main" id="{E404C736-DA57-4991-B13A-EF78B2F77C7D}"/>
              </a:ext>
            </a:extLst>
          </p:cNvPr>
          <p:cNvSpPr>
            <a:spLocks noGrp="1"/>
          </p:cNvSpPr>
          <p:nvPr>
            <p:ph idx="1"/>
          </p:nvPr>
        </p:nvSpPr>
        <p:spPr>
          <a:xfrm>
            <a:off x="395536" y="980728"/>
            <a:ext cx="8229600" cy="5472608"/>
          </a:xfrm>
        </p:spPr>
        <p:txBody>
          <a:bodyPr/>
          <a:lstStyle/>
          <a:p>
            <a:r>
              <a:rPr lang="it-IT" dirty="0"/>
              <a:t>Dati per </a:t>
            </a:r>
            <a:r>
              <a:rPr lang="it-IT" b="1" dirty="0">
                <a:solidFill>
                  <a:schemeClr val="accent2"/>
                </a:solidFill>
              </a:rPr>
              <a:t>monitorare</a:t>
            </a:r>
            <a:r>
              <a:rPr lang="it-IT" dirty="0"/>
              <a:t> il progresso dell'attuazione, i risultati e la performance dei programmi, trasmessi elettronicamente </a:t>
            </a:r>
            <a:r>
              <a:rPr lang="it-IT" b="1" dirty="0">
                <a:solidFill>
                  <a:schemeClr val="accent2"/>
                </a:solidFill>
              </a:rPr>
              <a:t>ogni due mesi </a:t>
            </a:r>
          </a:p>
          <a:p>
            <a:r>
              <a:rPr lang="it-IT" dirty="0"/>
              <a:t>Ruolo più incisivo ai </a:t>
            </a:r>
            <a:r>
              <a:rPr lang="it-IT" b="1" dirty="0">
                <a:solidFill>
                  <a:schemeClr val="accent2"/>
                </a:solidFill>
              </a:rPr>
              <a:t>comitati di sorveglianza</a:t>
            </a:r>
            <a:r>
              <a:rPr lang="it-IT" dirty="0"/>
              <a:t>. I documenti presentati devono essere disponibili al pubblico </a:t>
            </a:r>
          </a:p>
          <a:p>
            <a:r>
              <a:rPr lang="it-IT" b="1" dirty="0">
                <a:solidFill>
                  <a:schemeClr val="accent2"/>
                </a:solidFill>
              </a:rPr>
              <a:t>Verifica annuale della performance </a:t>
            </a:r>
            <a:r>
              <a:rPr lang="it-IT" dirty="0"/>
              <a:t>ma eliminazione della relazione annuale </a:t>
            </a:r>
          </a:p>
          <a:p>
            <a:r>
              <a:rPr lang="it-IT" dirty="0"/>
              <a:t>Rafforzate le responsabilità delle autorità di programma e dei beneficiari per la </a:t>
            </a:r>
            <a:r>
              <a:rPr lang="it-IT" b="1" dirty="0">
                <a:solidFill>
                  <a:schemeClr val="accent2"/>
                </a:solidFill>
              </a:rPr>
              <a:t>visibilità e la comunicazione</a:t>
            </a:r>
            <a:r>
              <a:rPr lang="it-IT" dirty="0"/>
              <a:t>. Azioni più coerenti, efficaci ed efficienti</a:t>
            </a:r>
          </a:p>
          <a:p>
            <a:r>
              <a:rPr lang="it-IT" dirty="0"/>
              <a:t>Le </a:t>
            </a:r>
            <a:r>
              <a:rPr lang="it-IT" b="1" dirty="0">
                <a:solidFill>
                  <a:schemeClr val="accent2"/>
                </a:solidFill>
              </a:rPr>
              <a:t>valutazioni</a:t>
            </a:r>
            <a:r>
              <a:rPr lang="it-IT" dirty="0"/>
              <a:t> esamineranno gli effetti in base agli indicatori e ai target finali del programma e a un'analisi dettagliata del grado di rilevanza, efficacia ed efficienza del programma.  </a:t>
            </a:r>
          </a:p>
        </p:txBody>
      </p:sp>
      <p:sp>
        <p:nvSpPr>
          <p:cNvPr id="4" name="Segnaposto numero diapositiva 3">
            <a:extLst>
              <a:ext uri="{FF2B5EF4-FFF2-40B4-BE49-F238E27FC236}">
                <a16:creationId xmlns:a16="http://schemas.microsoft.com/office/drawing/2014/main" id="{54C29292-DB46-44E1-83A1-8FB95F4CD371}"/>
              </a:ext>
            </a:extLst>
          </p:cNvPr>
          <p:cNvSpPr>
            <a:spLocks noGrp="1"/>
          </p:cNvSpPr>
          <p:nvPr>
            <p:ph type="sldNum" sz="quarter" idx="12"/>
          </p:nvPr>
        </p:nvSpPr>
        <p:spPr/>
        <p:txBody>
          <a:bodyPr/>
          <a:lstStyle/>
          <a:p>
            <a:pPr>
              <a:defRPr/>
            </a:pPr>
            <a:fld id="{310BEF9C-E8AA-4320-831E-DA3F969F0A12}" type="slidenum">
              <a:rPr lang="it-IT" smtClean="0"/>
              <a:pPr>
                <a:defRPr/>
              </a:pPr>
              <a:t>48</a:t>
            </a:fld>
            <a:endParaRPr lang="it-IT"/>
          </a:p>
        </p:txBody>
      </p:sp>
    </p:spTree>
    <p:extLst>
      <p:ext uri="{BB962C8B-B14F-4D97-AF65-F5344CB8AC3E}">
        <p14:creationId xmlns:p14="http://schemas.microsoft.com/office/powerpoint/2010/main" val="98928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9DAF1-99B6-474F-926D-65B5FC04D204}"/>
              </a:ext>
            </a:extLst>
          </p:cNvPr>
          <p:cNvSpPr>
            <a:spLocks noGrp="1"/>
          </p:cNvSpPr>
          <p:nvPr>
            <p:ph type="title"/>
          </p:nvPr>
        </p:nvSpPr>
        <p:spPr/>
        <p:txBody>
          <a:bodyPr/>
          <a:lstStyle/>
          <a:p>
            <a:r>
              <a:rPr lang="it-IT" dirty="0"/>
              <a:t>Titolo V: sostegno finanziario </a:t>
            </a:r>
          </a:p>
        </p:txBody>
      </p:sp>
      <p:sp>
        <p:nvSpPr>
          <p:cNvPr id="3" name="Segnaposto contenuto 2">
            <a:extLst>
              <a:ext uri="{FF2B5EF4-FFF2-40B4-BE49-F238E27FC236}">
                <a16:creationId xmlns:a16="http://schemas.microsoft.com/office/drawing/2014/main" id="{B7A598D5-36AC-4B8F-AD28-D1F95235FF43}"/>
              </a:ext>
            </a:extLst>
          </p:cNvPr>
          <p:cNvSpPr>
            <a:spLocks noGrp="1"/>
          </p:cNvSpPr>
          <p:nvPr>
            <p:ph idx="1"/>
          </p:nvPr>
        </p:nvSpPr>
        <p:spPr>
          <a:xfrm>
            <a:off x="395536" y="839883"/>
            <a:ext cx="8229600" cy="5001419"/>
          </a:xfrm>
        </p:spPr>
        <p:txBody>
          <a:bodyPr/>
          <a:lstStyle/>
          <a:p>
            <a:r>
              <a:rPr lang="it-IT" dirty="0"/>
              <a:t>Aumento al ricorso alle </a:t>
            </a:r>
            <a:r>
              <a:rPr lang="it-IT" b="1" dirty="0">
                <a:solidFill>
                  <a:schemeClr val="accent2"/>
                </a:solidFill>
              </a:rPr>
              <a:t>opzioni semplificate in materia di costi</a:t>
            </a:r>
            <a:r>
              <a:rPr lang="it-IT" dirty="0"/>
              <a:t>: rimborso forfettario, tabelle standard di costi unitari o somme forfettarie. Semplificate le regole e i metodi di calcolo, mettendo a disposizione più opzioni pronte all’uso</a:t>
            </a:r>
          </a:p>
          <a:p>
            <a:r>
              <a:rPr lang="it-IT" b="1" dirty="0">
                <a:solidFill>
                  <a:schemeClr val="accent2"/>
                </a:solidFill>
              </a:rPr>
              <a:t>Pagamenti in base a condizioni</a:t>
            </a:r>
            <a:r>
              <a:rPr lang="it-IT" dirty="0"/>
              <a:t>: i pagamenti basati su realizzazioni effettuate e verificate  </a:t>
            </a:r>
          </a:p>
          <a:p>
            <a:r>
              <a:rPr lang="it-IT" b="1" dirty="0">
                <a:solidFill>
                  <a:schemeClr val="accent2"/>
                </a:solidFill>
              </a:rPr>
              <a:t>Strumenti finanziari </a:t>
            </a:r>
            <a:r>
              <a:rPr lang="it-IT" dirty="0"/>
              <a:t>snelliti e semplificati</a:t>
            </a:r>
          </a:p>
          <a:p>
            <a:r>
              <a:rPr lang="it-IT" dirty="0"/>
              <a:t>Nessuna regole specifica per </a:t>
            </a:r>
            <a:r>
              <a:rPr lang="it-IT" b="1" dirty="0">
                <a:solidFill>
                  <a:schemeClr val="accent2"/>
                </a:solidFill>
              </a:rPr>
              <a:t>investimenti che generano entrate</a:t>
            </a:r>
            <a:endParaRPr lang="it-IT" dirty="0"/>
          </a:p>
          <a:p>
            <a:r>
              <a:rPr lang="it-IT" dirty="0"/>
              <a:t>Nessun iter per ai </a:t>
            </a:r>
            <a:r>
              <a:rPr lang="it-IT" b="1" dirty="0">
                <a:solidFill>
                  <a:schemeClr val="accent2"/>
                </a:solidFill>
              </a:rPr>
              <a:t>grandi progetti </a:t>
            </a:r>
            <a:r>
              <a:rPr lang="it-IT" dirty="0"/>
              <a:t>che sono sostituiti da </a:t>
            </a:r>
            <a:r>
              <a:rPr lang="it-IT" b="1" u="sng" dirty="0">
                <a:solidFill>
                  <a:schemeClr val="accent2"/>
                </a:solidFill>
              </a:rPr>
              <a:t>operazioni di importanza strategica</a:t>
            </a:r>
            <a:endParaRPr lang="it-IT" u="sng" dirty="0"/>
          </a:p>
          <a:p>
            <a:r>
              <a:rPr lang="it-IT" dirty="0"/>
              <a:t>La concessione di fondi sarà semplificata, ad esempio mediante l'approccio basato sul </a:t>
            </a:r>
            <a:r>
              <a:rPr lang="it-IT" b="1" dirty="0">
                <a:solidFill>
                  <a:schemeClr val="accent2"/>
                </a:solidFill>
              </a:rPr>
              <a:t>marchio di eccellenza</a:t>
            </a:r>
            <a:r>
              <a:rPr lang="it-IT" dirty="0"/>
              <a:t>. </a:t>
            </a:r>
          </a:p>
          <a:p>
            <a:endParaRPr lang="it-IT" dirty="0"/>
          </a:p>
        </p:txBody>
      </p:sp>
      <p:sp>
        <p:nvSpPr>
          <p:cNvPr id="4" name="Segnaposto numero diapositiva 3">
            <a:extLst>
              <a:ext uri="{FF2B5EF4-FFF2-40B4-BE49-F238E27FC236}">
                <a16:creationId xmlns:a16="http://schemas.microsoft.com/office/drawing/2014/main" id="{35B2675F-2C0E-4637-81F1-28DD76DDF475}"/>
              </a:ext>
            </a:extLst>
          </p:cNvPr>
          <p:cNvSpPr>
            <a:spLocks noGrp="1"/>
          </p:cNvSpPr>
          <p:nvPr>
            <p:ph type="sldNum" sz="quarter" idx="12"/>
          </p:nvPr>
        </p:nvSpPr>
        <p:spPr/>
        <p:txBody>
          <a:bodyPr/>
          <a:lstStyle/>
          <a:p>
            <a:pPr>
              <a:defRPr/>
            </a:pPr>
            <a:fld id="{310BEF9C-E8AA-4320-831E-DA3F969F0A12}" type="slidenum">
              <a:rPr lang="it-IT" smtClean="0"/>
              <a:pPr>
                <a:defRPr/>
              </a:pPr>
              <a:t>49</a:t>
            </a:fld>
            <a:endParaRPr lang="it-IT"/>
          </a:p>
        </p:txBody>
      </p:sp>
    </p:spTree>
    <p:extLst>
      <p:ext uri="{BB962C8B-B14F-4D97-AF65-F5344CB8AC3E}">
        <p14:creationId xmlns:p14="http://schemas.microsoft.com/office/powerpoint/2010/main" val="46407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r>
              <a:rPr lang="it-IT" sz="2800" dirty="0">
                <a:solidFill>
                  <a:srgbClr val="FF0000"/>
                </a:solidFill>
              </a:rPr>
              <a:t>Il quadro finanziario pluriennale. Le risorse (previste) destinate alla politica di coesione</a:t>
            </a: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5</a:t>
            </a:fld>
            <a:endParaRPr lang="it-IT" dirty="0"/>
          </a:p>
        </p:txBody>
      </p:sp>
    </p:spTree>
    <p:extLst>
      <p:ext uri="{BB962C8B-B14F-4D97-AF65-F5344CB8AC3E}">
        <p14:creationId xmlns:p14="http://schemas.microsoft.com/office/powerpoint/2010/main" val="2615954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B55F6-2DA0-4728-82A5-68CB66811DB5}"/>
              </a:ext>
            </a:extLst>
          </p:cNvPr>
          <p:cNvSpPr>
            <a:spLocks noGrp="1"/>
          </p:cNvSpPr>
          <p:nvPr>
            <p:ph type="title"/>
          </p:nvPr>
        </p:nvSpPr>
        <p:spPr/>
        <p:txBody>
          <a:bodyPr/>
          <a:lstStyle/>
          <a:p>
            <a:r>
              <a:rPr lang="it-IT" dirty="0"/>
              <a:t>Titolo VI: gestione e controllo </a:t>
            </a:r>
          </a:p>
        </p:txBody>
      </p:sp>
      <p:sp>
        <p:nvSpPr>
          <p:cNvPr id="3" name="Segnaposto contenuto 2">
            <a:extLst>
              <a:ext uri="{FF2B5EF4-FFF2-40B4-BE49-F238E27FC236}">
                <a16:creationId xmlns:a16="http://schemas.microsoft.com/office/drawing/2014/main" id="{CE5D28C0-7ADD-4CB7-AF02-28FED1B7F7C5}"/>
              </a:ext>
            </a:extLst>
          </p:cNvPr>
          <p:cNvSpPr>
            <a:spLocks noGrp="1"/>
          </p:cNvSpPr>
          <p:nvPr>
            <p:ph idx="1"/>
          </p:nvPr>
        </p:nvSpPr>
        <p:spPr/>
        <p:txBody>
          <a:bodyPr/>
          <a:lstStyle/>
          <a:p>
            <a:r>
              <a:rPr lang="it-IT" dirty="0"/>
              <a:t>Nessuna </a:t>
            </a:r>
            <a:r>
              <a:rPr lang="it-IT" b="1" dirty="0">
                <a:solidFill>
                  <a:schemeClr val="accent2"/>
                </a:solidFill>
              </a:rPr>
              <a:t>procedura di designazione</a:t>
            </a:r>
          </a:p>
          <a:p>
            <a:r>
              <a:rPr lang="it-IT" dirty="0"/>
              <a:t>Riduzione del numero di </a:t>
            </a:r>
            <a:r>
              <a:rPr lang="it-IT" b="1" dirty="0">
                <a:solidFill>
                  <a:schemeClr val="accent2"/>
                </a:solidFill>
              </a:rPr>
              <a:t>controlli</a:t>
            </a:r>
            <a:r>
              <a:rPr lang="it-IT" dirty="0"/>
              <a:t> e audit; </a:t>
            </a:r>
          </a:p>
          <a:p>
            <a:r>
              <a:rPr lang="it-IT" dirty="0"/>
              <a:t>maggiore ricorso a "</a:t>
            </a:r>
            <a:r>
              <a:rPr lang="it-IT" b="1" dirty="0">
                <a:solidFill>
                  <a:schemeClr val="accent2"/>
                </a:solidFill>
              </a:rPr>
              <a:t>modalità proporzionate» per i sistemi di gestione e controllo</a:t>
            </a:r>
            <a:r>
              <a:rPr lang="it-IT" dirty="0"/>
              <a:t>, con le quali i programmi a basso rischio possono fare maggiore affidamento sui sistemi nazionali </a:t>
            </a:r>
          </a:p>
        </p:txBody>
      </p:sp>
      <p:sp>
        <p:nvSpPr>
          <p:cNvPr id="4" name="Segnaposto numero diapositiva 3">
            <a:extLst>
              <a:ext uri="{FF2B5EF4-FFF2-40B4-BE49-F238E27FC236}">
                <a16:creationId xmlns:a16="http://schemas.microsoft.com/office/drawing/2014/main" id="{FE7F8D4E-A426-4FBB-877E-0E11CE70B37B}"/>
              </a:ext>
            </a:extLst>
          </p:cNvPr>
          <p:cNvSpPr>
            <a:spLocks noGrp="1"/>
          </p:cNvSpPr>
          <p:nvPr>
            <p:ph type="sldNum" sz="quarter" idx="12"/>
          </p:nvPr>
        </p:nvSpPr>
        <p:spPr/>
        <p:txBody>
          <a:bodyPr/>
          <a:lstStyle/>
          <a:p>
            <a:pPr>
              <a:defRPr/>
            </a:pPr>
            <a:fld id="{310BEF9C-E8AA-4320-831E-DA3F969F0A12}" type="slidenum">
              <a:rPr lang="it-IT" smtClean="0"/>
              <a:pPr>
                <a:defRPr/>
              </a:pPr>
              <a:t>50</a:t>
            </a:fld>
            <a:endParaRPr lang="it-IT"/>
          </a:p>
        </p:txBody>
      </p:sp>
    </p:spTree>
    <p:extLst>
      <p:ext uri="{BB962C8B-B14F-4D97-AF65-F5344CB8AC3E}">
        <p14:creationId xmlns:p14="http://schemas.microsoft.com/office/powerpoint/2010/main" val="2922080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8A469-4BFB-4C2C-88E7-0142895B8307}"/>
              </a:ext>
            </a:extLst>
          </p:cNvPr>
          <p:cNvSpPr>
            <a:spLocks noGrp="1"/>
          </p:cNvSpPr>
          <p:nvPr>
            <p:ph type="title"/>
          </p:nvPr>
        </p:nvSpPr>
        <p:spPr/>
        <p:txBody>
          <a:bodyPr/>
          <a:lstStyle/>
          <a:p>
            <a:r>
              <a:rPr lang="it-IT" dirty="0"/>
              <a:t>Titolo VII: gestione finanziaria, presentazione ed esame dei conti e rettifiche finanziarie </a:t>
            </a:r>
          </a:p>
        </p:txBody>
      </p:sp>
      <p:sp>
        <p:nvSpPr>
          <p:cNvPr id="3" name="Segnaposto contenuto 2">
            <a:extLst>
              <a:ext uri="{FF2B5EF4-FFF2-40B4-BE49-F238E27FC236}">
                <a16:creationId xmlns:a16="http://schemas.microsoft.com/office/drawing/2014/main" id="{37BE0912-558B-4DA8-BEC3-9A1DBBE58306}"/>
              </a:ext>
            </a:extLst>
          </p:cNvPr>
          <p:cNvSpPr>
            <a:spLocks noGrp="1"/>
          </p:cNvSpPr>
          <p:nvPr>
            <p:ph idx="1"/>
          </p:nvPr>
        </p:nvSpPr>
        <p:spPr/>
        <p:txBody>
          <a:bodyPr/>
          <a:lstStyle/>
          <a:p>
            <a:r>
              <a:rPr lang="it-IT" dirty="0"/>
              <a:t>Sistema degli </a:t>
            </a:r>
            <a:r>
              <a:rPr lang="it-IT" b="1" dirty="0">
                <a:solidFill>
                  <a:schemeClr val="accent2"/>
                </a:solidFill>
              </a:rPr>
              <a:t>acconti</a:t>
            </a:r>
            <a:r>
              <a:rPr lang="it-IT" dirty="0"/>
              <a:t> annuali è mantenuto, compresa la ritenuta del 10 % degli importi dichiarati per i pagamenti intermedi</a:t>
            </a:r>
          </a:p>
          <a:p>
            <a:r>
              <a:rPr lang="it-IT" b="1" u="sng" dirty="0">
                <a:solidFill>
                  <a:schemeClr val="accent2"/>
                </a:solidFill>
              </a:rPr>
              <a:t>Domande di pagamento </a:t>
            </a:r>
            <a:r>
              <a:rPr lang="it-IT" u="sng" dirty="0"/>
              <a:t>quattro volte all'anno </a:t>
            </a:r>
            <a:r>
              <a:rPr lang="it-IT" b="1" u="sng" dirty="0">
                <a:solidFill>
                  <a:schemeClr val="accent2"/>
                </a:solidFill>
              </a:rPr>
              <a:t>(+ una «libera»)</a:t>
            </a:r>
          </a:p>
          <a:p>
            <a:r>
              <a:rPr lang="it-IT" dirty="0"/>
              <a:t>Regola </a:t>
            </a:r>
            <a:r>
              <a:rPr lang="it-IT" b="1" dirty="0">
                <a:solidFill>
                  <a:schemeClr val="accent2"/>
                </a:solidFill>
              </a:rPr>
              <a:t>n+2 </a:t>
            </a:r>
            <a:r>
              <a:rPr lang="it-IT" dirty="0"/>
              <a:t>con un’ipotesi di «sconto» per il primo target del 31/12/2023</a:t>
            </a:r>
            <a:endParaRPr lang="it-IT" b="1" dirty="0">
              <a:solidFill>
                <a:schemeClr val="accent2"/>
              </a:solidFill>
            </a:endParaRPr>
          </a:p>
          <a:p>
            <a:r>
              <a:rPr lang="it-IT" b="1" u="sng" dirty="0">
                <a:solidFill>
                  <a:schemeClr val="accent2"/>
                </a:solidFill>
              </a:rPr>
              <a:t>Prefinanziamento</a:t>
            </a:r>
            <a:r>
              <a:rPr lang="it-IT" u="sng" dirty="0"/>
              <a:t>: pagamento annuale pari al 0,5% del sostegno totale a carico dei fondi </a:t>
            </a:r>
            <a:r>
              <a:rPr lang="it-IT" dirty="0"/>
              <a:t>(da circa il 25% al 3%) </a:t>
            </a:r>
            <a:endParaRPr lang="it-IT" u="sng" dirty="0"/>
          </a:p>
        </p:txBody>
      </p:sp>
      <p:sp>
        <p:nvSpPr>
          <p:cNvPr id="4" name="Segnaposto numero diapositiva 3">
            <a:extLst>
              <a:ext uri="{FF2B5EF4-FFF2-40B4-BE49-F238E27FC236}">
                <a16:creationId xmlns:a16="http://schemas.microsoft.com/office/drawing/2014/main" id="{B05C0122-FE78-4D3C-B153-D45F2920B77C}"/>
              </a:ext>
            </a:extLst>
          </p:cNvPr>
          <p:cNvSpPr>
            <a:spLocks noGrp="1"/>
          </p:cNvSpPr>
          <p:nvPr>
            <p:ph type="sldNum" sz="quarter" idx="12"/>
          </p:nvPr>
        </p:nvSpPr>
        <p:spPr/>
        <p:txBody>
          <a:bodyPr/>
          <a:lstStyle/>
          <a:p>
            <a:pPr>
              <a:defRPr/>
            </a:pPr>
            <a:fld id="{310BEF9C-E8AA-4320-831E-DA3F969F0A12}" type="slidenum">
              <a:rPr lang="it-IT" smtClean="0"/>
              <a:pPr>
                <a:defRPr/>
              </a:pPr>
              <a:t>51</a:t>
            </a:fld>
            <a:endParaRPr lang="it-IT"/>
          </a:p>
        </p:txBody>
      </p:sp>
    </p:spTree>
    <p:extLst>
      <p:ext uri="{BB962C8B-B14F-4D97-AF65-F5344CB8AC3E}">
        <p14:creationId xmlns:p14="http://schemas.microsoft.com/office/powerpoint/2010/main" val="391007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7D5D40-5170-474A-90F7-0A6E004F18BE}"/>
              </a:ext>
            </a:extLst>
          </p:cNvPr>
          <p:cNvSpPr>
            <a:spLocks noGrp="1"/>
          </p:cNvSpPr>
          <p:nvPr>
            <p:ph type="title"/>
          </p:nvPr>
        </p:nvSpPr>
        <p:spPr/>
        <p:txBody>
          <a:bodyPr/>
          <a:lstStyle/>
          <a:p>
            <a:r>
              <a:rPr lang="it-IT" dirty="0"/>
              <a:t>Titolo VIII: quadro finanziario </a:t>
            </a:r>
          </a:p>
        </p:txBody>
      </p:sp>
      <p:sp>
        <p:nvSpPr>
          <p:cNvPr id="3" name="Segnaposto contenuto 2">
            <a:extLst>
              <a:ext uri="{FF2B5EF4-FFF2-40B4-BE49-F238E27FC236}">
                <a16:creationId xmlns:a16="http://schemas.microsoft.com/office/drawing/2014/main" id="{B3CEC85D-97A7-4165-A440-F96FAA1F5119}"/>
              </a:ext>
            </a:extLst>
          </p:cNvPr>
          <p:cNvSpPr>
            <a:spLocks noGrp="1"/>
          </p:cNvSpPr>
          <p:nvPr>
            <p:ph idx="1"/>
          </p:nvPr>
        </p:nvSpPr>
        <p:spPr>
          <a:xfrm>
            <a:off x="467544" y="1412776"/>
            <a:ext cx="8229600" cy="1656184"/>
          </a:xfrm>
        </p:spPr>
        <p:txBody>
          <a:bodyPr/>
          <a:lstStyle/>
          <a:p>
            <a:r>
              <a:rPr lang="it-IT" b="1" dirty="0">
                <a:solidFill>
                  <a:schemeClr val="accent2"/>
                </a:solidFill>
              </a:rPr>
              <a:t>Tassi di cofinanziamento </a:t>
            </a:r>
            <a:r>
              <a:rPr lang="it-IT" dirty="0"/>
              <a:t>dei fondi strutturali inferiore alla programmazione attuale. In particolare, il tasso di cofinanziamento per l'obiettivo "Investimenti a favore dell'occupazione e della crescita" a livello di ciascuna priorità non è superiore al: </a:t>
            </a:r>
          </a:p>
          <a:p>
            <a:pPr marL="400050" lvl="1" indent="0">
              <a:buNone/>
            </a:pPr>
            <a:r>
              <a:rPr lang="it-IT" sz="2400" dirty="0"/>
              <a:t>(a) 70 % per le regioni meno sviluppate; </a:t>
            </a:r>
          </a:p>
          <a:p>
            <a:pPr marL="400050" lvl="1" indent="0">
              <a:buNone/>
            </a:pPr>
            <a:r>
              <a:rPr lang="it-IT" sz="2400" dirty="0"/>
              <a:t>(b) 55 % per le regioni in transizione; </a:t>
            </a:r>
          </a:p>
          <a:p>
            <a:pPr marL="400050" lvl="1" indent="0">
              <a:buNone/>
            </a:pPr>
            <a:r>
              <a:rPr lang="it-IT" sz="2400" dirty="0"/>
              <a:t>(c) 40 % per le regioni più sviluppate. </a:t>
            </a:r>
          </a:p>
          <a:p>
            <a:endParaRPr lang="it-IT" dirty="0"/>
          </a:p>
        </p:txBody>
      </p:sp>
      <p:sp>
        <p:nvSpPr>
          <p:cNvPr id="4" name="Segnaposto numero diapositiva 3">
            <a:extLst>
              <a:ext uri="{FF2B5EF4-FFF2-40B4-BE49-F238E27FC236}">
                <a16:creationId xmlns:a16="http://schemas.microsoft.com/office/drawing/2014/main" id="{CAA1416F-A189-49D8-820D-47E1D7CDB29F}"/>
              </a:ext>
            </a:extLst>
          </p:cNvPr>
          <p:cNvSpPr>
            <a:spLocks noGrp="1"/>
          </p:cNvSpPr>
          <p:nvPr>
            <p:ph type="sldNum" sz="quarter" idx="12"/>
          </p:nvPr>
        </p:nvSpPr>
        <p:spPr/>
        <p:txBody>
          <a:bodyPr/>
          <a:lstStyle/>
          <a:p>
            <a:pPr>
              <a:defRPr/>
            </a:pPr>
            <a:fld id="{310BEF9C-E8AA-4320-831E-DA3F969F0A12}" type="slidenum">
              <a:rPr lang="it-IT" smtClean="0"/>
              <a:pPr>
                <a:defRPr/>
              </a:pPr>
              <a:t>52</a:t>
            </a:fld>
            <a:endParaRPr lang="it-IT"/>
          </a:p>
        </p:txBody>
      </p:sp>
    </p:spTree>
    <p:extLst>
      <p:ext uri="{BB962C8B-B14F-4D97-AF65-F5344CB8AC3E}">
        <p14:creationId xmlns:p14="http://schemas.microsoft.com/office/powerpoint/2010/main" val="2850324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E11D0-9810-4DFF-B7DD-51E9742150BC}"/>
              </a:ext>
            </a:extLst>
          </p:cNvPr>
          <p:cNvSpPr>
            <a:spLocks noGrp="1"/>
          </p:cNvSpPr>
          <p:nvPr>
            <p:ph type="title"/>
          </p:nvPr>
        </p:nvSpPr>
        <p:spPr/>
        <p:txBody>
          <a:bodyPr/>
          <a:lstStyle/>
          <a:p>
            <a:r>
              <a:rPr lang="it-IT" dirty="0"/>
              <a:t>Titolo IX: delega di potere e disposizioni di attuazione, transitorie e finali </a:t>
            </a:r>
          </a:p>
        </p:txBody>
      </p:sp>
      <p:sp>
        <p:nvSpPr>
          <p:cNvPr id="3" name="Segnaposto contenuto 2">
            <a:extLst>
              <a:ext uri="{FF2B5EF4-FFF2-40B4-BE49-F238E27FC236}">
                <a16:creationId xmlns:a16="http://schemas.microsoft.com/office/drawing/2014/main" id="{42E9BE79-4E8D-416A-9C06-6793C85F5F02}"/>
              </a:ext>
            </a:extLst>
          </p:cNvPr>
          <p:cNvSpPr>
            <a:spLocks noGrp="1"/>
          </p:cNvSpPr>
          <p:nvPr>
            <p:ph idx="1"/>
          </p:nvPr>
        </p:nvSpPr>
        <p:spPr>
          <a:xfrm>
            <a:off x="457200" y="1412776"/>
            <a:ext cx="8229600" cy="4713387"/>
          </a:xfrm>
        </p:spPr>
        <p:txBody>
          <a:bodyPr/>
          <a:lstStyle/>
          <a:p>
            <a:r>
              <a:rPr lang="it-IT" dirty="0"/>
              <a:t>Tutte le </a:t>
            </a:r>
            <a:r>
              <a:rPr lang="it-IT" b="1" dirty="0">
                <a:solidFill>
                  <a:schemeClr val="accent2"/>
                </a:solidFill>
              </a:rPr>
              <a:t>disposizioni legislative </a:t>
            </a:r>
            <a:r>
              <a:rPr lang="it-IT" dirty="0"/>
              <a:t>necessarie saranno incluse nel pacchetto legislativo (nel regolamento sulle disposizioni comuni o nei regolamenti specifici di ciascun fondo). </a:t>
            </a:r>
          </a:p>
          <a:p>
            <a:r>
              <a:rPr lang="it-IT" dirty="0"/>
              <a:t>è stato ridotto notevolmente e mantenuto al minimo possibile il numero di </a:t>
            </a:r>
            <a:r>
              <a:rPr lang="it-IT" b="1" dirty="0">
                <a:solidFill>
                  <a:schemeClr val="accent2"/>
                </a:solidFill>
              </a:rPr>
              <a:t>conferimenti di poteri</a:t>
            </a:r>
            <a:r>
              <a:rPr lang="it-IT" dirty="0"/>
              <a:t>. </a:t>
            </a:r>
          </a:p>
        </p:txBody>
      </p:sp>
      <p:sp>
        <p:nvSpPr>
          <p:cNvPr id="4" name="Segnaposto numero diapositiva 3">
            <a:extLst>
              <a:ext uri="{FF2B5EF4-FFF2-40B4-BE49-F238E27FC236}">
                <a16:creationId xmlns:a16="http://schemas.microsoft.com/office/drawing/2014/main" id="{CE9FBA37-B0E7-4E91-854E-2166E30EF909}"/>
              </a:ext>
            </a:extLst>
          </p:cNvPr>
          <p:cNvSpPr>
            <a:spLocks noGrp="1"/>
          </p:cNvSpPr>
          <p:nvPr>
            <p:ph type="sldNum" sz="quarter" idx="12"/>
          </p:nvPr>
        </p:nvSpPr>
        <p:spPr/>
        <p:txBody>
          <a:bodyPr/>
          <a:lstStyle/>
          <a:p>
            <a:pPr>
              <a:defRPr/>
            </a:pPr>
            <a:fld id="{310BEF9C-E8AA-4320-831E-DA3F969F0A12}" type="slidenum">
              <a:rPr lang="it-IT" smtClean="0"/>
              <a:pPr>
                <a:defRPr/>
              </a:pPr>
              <a:t>53</a:t>
            </a:fld>
            <a:endParaRPr lang="it-IT"/>
          </a:p>
        </p:txBody>
      </p:sp>
    </p:spTree>
    <p:extLst>
      <p:ext uri="{BB962C8B-B14F-4D97-AF65-F5344CB8AC3E}">
        <p14:creationId xmlns:p14="http://schemas.microsoft.com/office/powerpoint/2010/main" val="729580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…in sintesi, le principali novità della programmazione 2021-2027</a:t>
            </a:r>
          </a:p>
        </p:txBody>
      </p:sp>
      <p:sp>
        <p:nvSpPr>
          <p:cNvPr id="3" name="Segnaposto contenuto 2"/>
          <p:cNvSpPr>
            <a:spLocks noGrp="1"/>
          </p:cNvSpPr>
          <p:nvPr>
            <p:ph idx="1"/>
          </p:nvPr>
        </p:nvSpPr>
        <p:spPr>
          <a:xfrm>
            <a:off x="251520" y="1052736"/>
            <a:ext cx="8651304" cy="5256584"/>
          </a:xfrm>
        </p:spPr>
        <p:txBody>
          <a:bodyPr/>
          <a:lstStyle/>
          <a:p>
            <a:pPr marL="0" lvl="1" indent="0">
              <a:buNone/>
            </a:pPr>
            <a:r>
              <a:rPr lang="it-IT" sz="2400" dirty="0">
                <a:latin typeface="Calibri" pitchFamily="34" charset="0"/>
                <a:cs typeface="Calibri" pitchFamily="34" charset="0"/>
              </a:rPr>
              <a:t>…riguardano:</a:t>
            </a:r>
          </a:p>
          <a:p>
            <a:pPr lvl="1"/>
            <a:r>
              <a:rPr lang="it-IT" sz="2400" dirty="0">
                <a:latin typeface="Calibri" pitchFamily="34" charset="0"/>
                <a:cs typeface="Calibri" pitchFamily="34" charset="0"/>
              </a:rPr>
              <a:t>esclusione del FEASR dal Regolamento recante disposizioni comuni</a:t>
            </a:r>
          </a:p>
          <a:p>
            <a:pPr lvl="1"/>
            <a:r>
              <a:rPr lang="it-IT" sz="2400" dirty="0">
                <a:latin typeface="Calibri" pitchFamily="34" charset="0"/>
                <a:cs typeface="Calibri" pitchFamily="34" charset="0"/>
              </a:rPr>
              <a:t>il ritorno al (N+2), (art. 99, testo di compromesso, QFP)</a:t>
            </a:r>
          </a:p>
          <a:p>
            <a:pPr lvl="1"/>
            <a:r>
              <a:rPr lang="it-IT" sz="2400" dirty="0">
                <a:latin typeface="Calibri" pitchFamily="34" charset="0"/>
                <a:cs typeface="Calibri" pitchFamily="34" charset="0"/>
              </a:rPr>
              <a:t>la programmazione (5+2) (artt. 14, 17, 80, etc.)</a:t>
            </a:r>
          </a:p>
          <a:p>
            <a:pPr lvl="1"/>
            <a:r>
              <a:rPr lang="it-IT" sz="2400" dirty="0">
                <a:latin typeface="Calibri" pitchFamily="34" charset="0"/>
                <a:cs typeface="Calibri" pitchFamily="34" charset="0"/>
              </a:rPr>
              <a:t>Il trasferimento delle risorse dai fondi a gestione concorrente a quelli a gestione diretta ed indiretta e a </a:t>
            </a:r>
            <a:r>
              <a:rPr lang="it-IT" sz="2400" dirty="0" err="1">
                <a:latin typeface="Calibri" pitchFamily="34" charset="0"/>
                <a:cs typeface="Calibri" pitchFamily="34" charset="0"/>
              </a:rPr>
              <a:t>InvestEU</a:t>
            </a:r>
            <a:r>
              <a:rPr lang="it-IT" sz="2400" dirty="0">
                <a:latin typeface="Calibri" pitchFamily="34" charset="0"/>
                <a:cs typeface="Calibri" pitchFamily="34" charset="0"/>
              </a:rPr>
              <a:t> (art. 21)</a:t>
            </a:r>
          </a:p>
          <a:p>
            <a:pPr lvl="1"/>
            <a:r>
              <a:rPr lang="it-IT" sz="2400" dirty="0">
                <a:latin typeface="Calibri" pitchFamily="34" charset="0"/>
                <a:cs typeface="Calibri" pitchFamily="34" charset="0"/>
              </a:rPr>
              <a:t>le condizioni abilitanti che devono essere soddisfatte ed applicate durante l’intero periodo di programmazione (art. 11, </a:t>
            </a:r>
            <a:r>
              <a:rPr lang="it-IT" sz="2400" dirty="0" err="1">
                <a:latin typeface="Calibri" pitchFamily="34" charset="0"/>
                <a:cs typeface="Calibri" pitchFamily="34" charset="0"/>
              </a:rPr>
              <a:t>all</a:t>
            </a:r>
            <a:r>
              <a:rPr lang="it-IT" sz="2400" dirty="0">
                <a:latin typeface="Calibri" pitchFamily="34" charset="0"/>
                <a:cs typeface="Calibri" pitchFamily="34" charset="0"/>
              </a:rPr>
              <a:t>. III e IV)</a:t>
            </a:r>
          </a:p>
          <a:p>
            <a:pPr lvl="1"/>
            <a:r>
              <a:rPr lang="it-IT" sz="2400" dirty="0">
                <a:latin typeface="Calibri" pitchFamily="34" charset="0"/>
                <a:cs typeface="Calibri" pitchFamily="34" charset="0"/>
              </a:rPr>
              <a:t>la forte riduzione dei prefinanziamenti iniziali e l’eliminazione dei prefinanziamenti annuali (art. 84);</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54</a:t>
            </a:fld>
            <a:endParaRPr lang="it-IT"/>
          </a:p>
        </p:txBody>
      </p:sp>
    </p:spTree>
    <p:extLst>
      <p:ext uri="{BB962C8B-B14F-4D97-AF65-F5344CB8AC3E}">
        <p14:creationId xmlns:p14="http://schemas.microsoft.com/office/powerpoint/2010/main" val="3642117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…in sintesi, le principali novità della programmazione 2021-2027</a:t>
            </a:r>
          </a:p>
        </p:txBody>
      </p:sp>
      <p:sp>
        <p:nvSpPr>
          <p:cNvPr id="3" name="Segnaposto contenuto 2"/>
          <p:cNvSpPr>
            <a:spLocks noGrp="1"/>
          </p:cNvSpPr>
          <p:nvPr>
            <p:ph idx="1"/>
          </p:nvPr>
        </p:nvSpPr>
        <p:spPr>
          <a:xfrm>
            <a:off x="457200" y="1091877"/>
            <a:ext cx="8363272" cy="4641379"/>
          </a:xfrm>
        </p:spPr>
        <p:txBody>
          <a:bodyPr/>
          <a:lstStyle/>
          <a:p>
            <a:pPr lvl="1"/>
            <a:r>
              <a:rPr lang="it-IT" sz="2400" dirty="0"/>
              <a:t>la riduzione dei tassi di cofinanziamento UE (70%, 55%, 40%)</a:t>
            </a:r>
          </a:p>
          <a:p>
            <a:pPr lvl="1"/>
            <a:r>
              <a:rPr lang="it-IT" sz="2400" dirty="0">
                <a:latin typeface="Calibri" pitchFamily="34" charset="0"/>
                <a:cs typeface="Calibri" pitchFamily="34" charset="0"/>
              </a:rPr>
              <a:t>concentrazione tematica a livello di SM o di regioni (QFP)</a:t>
            </a:r>
          </a:p>
          <a:p>
            <a:pPr lvl="1"/>
            <a:r>
              <a:rPr lang="it-IT" sz="2400" dirty="0">
                <a:latin typeface="Calibri" pitchFamily="34" charset="0"/>
                <a:cs typeface="Calibri" pitchFamily="34" charset="0"/>
              </a:rPr>
              <a:t>un Accordo di partenariato più snello (art. 8, </a:t>
            </a:r>
            <a:r>
              <a:rPr lang="it-IT" sz="2400" dirty="0" err="1">
                <a:latin typeface="Calibri" pitchFamily="34" charset="0"/>
                <a:cs typeface="Calibri" pitchFamily="34" charset="0"/>
              </a:rPr>
              <a:t>all</a:t>
            </a:r>
            <a:r>
              <a:rPr lang="it-IT" sz="2400" dirty="0">
                <a:latin typeface="Calibri" pitchFamily="34" charset="0"/>
                <a:cs typeface="Calibri" pitchFamily="34" charset="0"/>
              </a:rPr>
              <a:t>. II)</a:t>
            </a:r>
          </a:p>
          <a:p>
            <a:pPr lvl="1"/>
            <a:r>
              <a:rPr lang="it-IT" sz="2400" dirty="0">
                <a:latin typeface="Calibri" pitchFamily="34" charset="0"/>
                <a:cs typeface="Calibri" pitchFamily="34" charset="0"/>
              </a:rPr>
              <a:t>il sistema di gestione e controllo «duale» (artt. 66-79)</a:t>
            </a:r>
          </a:p>
          <a:p>
            <a:pPr lvl="1"/>
            <a:r>
              <a:rPr lang="it-IT" sz="2400" dirty="0">
                <a:latin typeface="Calibri" pitchFamily="34" charset="0"/>
                <a:cs typeface="Calibri" pitchFamily="34" charset="0"/>
              </a:rPr>
              <a:t>l’eliminazione delle RAA ed il monitoraggio continuo</a:t>
            </a:r>
          </a:p>
          <a:p>
            <a:pPr lvl="1"/>
            <a:r>
              <a:rPr lang="it-IT" sz="2400" dirty="0">
                <a:latin typeface="Calibri" pitchFamily="34" charset="0"/>
                <a:cs typeface="Calibri" pitchFamily="34" charset="0"/>
              </a:rPr>
              <a:t>le misure di semplificazione dei costi</a:t>
            </a:r>
          </a:p>
          <a:p>
            <a:pPr lvl="1"/>
            <a:r>
              <a:rPr lang="it-IT" sz="2400" dirty="0">
                <a:latin typeface="Calibri" pitchFamily="34" charset="0"/>
                <a:cs typeface="Calibri" pitchFamily="34" charset="0"/>
              </a:rPr>
              <a:t>l’assistenza tecnica degli Stati membri (art. 30-32)</a:t>
            </a:r>
          </a:p>
          <a:p>
            <a:pPr lvl="1"/>
            <a:r>
              <a:rPr lang="it-IT" sz="2400" dirty="0"/>
              <a:t>Nessuna regole per investimenti che generano entrate</a:t>
            </a:r>
          </a:p>
          <a:p>
            <a:pPr lvl="1"/>
            <a:r>
              <a:rPr lang="it-IT" sz="2400" dirty="0"/>
              <a:t>Nessun iter per ai grandi progetti </a:t>
            </a:r>
          </a:p>
          <a:p>
            <a:pPr lvl="1"/>
            <a:r>
              <a:rPr lang="it-IT" sz="2400" dirty="0">
                <a:latin typeface="Calibri" pitchFamily="34" charset="0"/>
                <a:cs typeface="Calibri" pitchFamily="34" charset="0"/>
              </a:rPr>
              <a:t>etc.</a:t>
            </a:r>
          </a:p>
          <a:p>
            <a:pPr marL="457200" lvl="1" indent="0">
              <a:buNone/>
            </a:pPr>
            <a:endParaRPr lang="it-IT" sz="2400" dirty="0">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55</a:t>
            </a:fld>
            <a:endParaRPr lang="it-IT"/>
          </a:p>
        </p:txBody>
      </p:sp>
    </p:spTree>
    <p:extLst>
      <p:ext uri="{BB962C8B-B14F-4D97-AF65-F5344CB8AC3E}">
        <p14:creationId xmlns:p14="http://schemas.microsoft.com/office/powerpoint/2010/main" val="1831889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86540-698F-4E7C-A039-911A3DC46BFE}"/>
              </a:ext>
            </a:extLst>
          </p:cNvPr>
          <p:cNvSpPr>
            <a:spLocks noGrp="1"/>
          </p:cNvSpPr>
          <p:nvPr>
            <p:ph type="title"/>
          </p:nvPr>
        </p:nvSpPr>
        <p:spPr>
          <a:xfrm>
            <a:off x="457200" y="476672"/>
            <a:ext cx="8229600" cy="706090"/>
          </a:xfrm>
        </p:spPr>
        <p:txBody>
          <a:bodyPr/>
          <a:lstStyle/>
          <a:p>
            <a:r>
              <a:rPr lang="it-IT" dirty="0"/>
              <a:t>Ulteriori proposte di modifica della bozza di Regolamento recante disposizioni comuni</a:t>
            </a:r>
            <a:br>
              <a:rPr lang="it-IT" dirty="0"/>
            </a:br>
            <a:r>
              <a:rPr lang="pt-BR" sz="2000" dirty="0"/>
              <a:t>Bruxelles, 28.5.2020 COM(2020) 450 final 2018/0196 (COD)</a:t>
            </a:r>
            <a:endParaRPr lang="it-IT" dirty="0"/>
          </a:p>
        </p:txBody>
      </p:sp>
      <p:sp>
        <p:nvSpPr>
          <p:cNvPr id="3" name="Segnaposto contenuto 2">
            <a:extLst>
              <a:ext uri="{FF2B5EF4-FFF2-40B4-BE49-F238E27FC236}">
                <a16:creationId xmlns:a16="http://schemas.microsoft.com/office/drawing/2014/main" id="{F3A95602-7853-48C3-9852-D0F3141A4FE9}"/>
              </a:ext>
            </a:extLst>
          </p:cNvPr>
          <p:cNvSpPr>
            <a:spLocks noGrp="1"/>
          </p:cNvSpPr>
          <p:nvPr>
            <p:ph idx="1"/>
          </p:nvPr>
        </p:nvSpPr>
        <p:spPr>
          <a:xfrm>
            <a:off x="457200" y="1844824"/>
            <a:ext cx="8229600" cy="4137323"/>
          </a:xfrm>
        </p:spPr>
        <p:txBody>
          <a:bodyPr/>
          <a:lstStyle/>
          <a:p>
            <a:pPr marL="0" indent="0">
              <a:buNone/>
            </a:pPr>
            <a:r>
              <a:rPr lang="it-IT" dirty="0"/>
              <a:t>Le modifiche proposte della proposta di regolamento sulle disposizioni comuni si concentrano sui seguenti elementi:</a:t>
            </a:r>
          </a:p>
          <a:p>
            <a:r>
              <a:rPr lang="it-IT" dirty="0"/>
              <a:t>maggiore flessibilità per il trasferimento delle risorse tra i Fondi, integrata da ulteriore flessibilità per i trasferimenti tra FESR, FSE+ o Fondo di coesione a norma dell'articolo 21; </a:t>
            </a:r>
          </a:p>
          <a:p>
            <a:r>
              <a:rPr lang="it-IT" dirty="0"/>
              <a:t>conferimento alla Commissione del potere di adottare atti di esecuzione per prevedere misure temporanee per l'uso dei Fondi in risposta a circostanze eccezionali e inconsuete.</a:t>
            </a:r>
          </a:p>
        </p:txBody>
      </p:sp>
      <p:sp>
        <p:nvSpPr>
          <p:cNvPr id="4" name="Segnaposto numero diapositiva 3">
            <a:extLst>
              <a:ext uri="{FF2B5EF4-FFF2-40B4-BE49-F238E27FC236}">
                <a16:creationId xmlns:a16="http://schemas.microsoft.com/office/drawing/2014/main" id="{9C3C5F1C-7AD1-4C71-AE27-46DE477BDDDF}"/>
              </a:ext>
            </a:extLst>
          </p:cNvPr>
          <p:cNvSpPr>
            <a:spLocks noGrp="1"/>
          </p:cNvSpPr>
          <p:nvPr>
            <p:ph type="sldNum" sz="quarter" idx="12"/>
          </p:nvPr>
        </p:nvSpPr>
        <p:spPr/>
        <p:txBody>
          <a:bodyPr/>
          <a:lstStyle/>
          <a:p>
            <a:pPr>
              <a:defRPr/>
            </a:pPr>
            <a:fld id="{310BEF9C-E8AA-4320-831E-DA3F969F0A12}" type="slidenum">
              <a:rPr lang="it-IT" smtClean="0"/>
              <a:pPr>
                <a:defRPr/>
              </a:pPr>
              <a:t>56</a:t>
            </a:fld>
            <a:endParaRPr lang="it-IT"/>
          </a:p>
        </p:txBody>
      </p:sp>
    </p:spTree>
    <p:extLst>
      <p:ext uri="{BB962C8B-B14F-4D97-AF65-F5344CB8AC3E}">
        <p14:creationId xmlns:p14="http://schemas.microsoft.com/office/powerpoint/2010/main" val="280040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86540-698F-4E7C-A039-911A3DC46BFE}"/>
              </a:ext>
            </a:extLst>
          </p:cNvPr>
          <p:cNvSpPr>
            <a:spLocks noGrp="1"/>
          </p:cNvSpPr>
          <p:nvPr>
            <p:ph type="title"/>
          </p:nvPr>
        </p:nvSpPr>
        <p:spPr>
          <a:xfrm>
            <a:off x="457200" y="418654"/>
            <a:ext cx="8229600" cy="706090"/>
          </a:xfrm>
        </p:spPr>
        <p:txBody>
          <a:bodyPr/>
          <a:lstStyle/>
          <a:p>
            <a:r>
              <a:rPr lang="it-IT" dirty="0"/>
              <a:t>Ulteriori proposte di modifica della bozza di Regolamento recante disposizioni comuni</a:t>
            </a:r>
            <a:br>
              <a:rPr lang="it-IT" dirty="0"/>
            </a:br>
            <a:r>
              <a:rPr lang="pt-BR" sz="2000" dirty="0"/>
              <a:t>Bruxelles, 28.5.2020 COM(2020) 450 final 2018/0196 (COD)</a:t>
            </a:r>
            <a:endParaRPr lang="it-IT" dirty="0"/>
          </a:p>
        </p:txBody>
      </p:sp>
      <p:sp>
        <p:nvSpPr>
          <p:cNvPr id="3" name="Segnaposto contenuto 2">
            <a:extLst>
              <a:ext uri="{FF2B5EF4-FFF2-40B4-BE49-F238E27FC236}">
                <a16:creationId xmlns:a16="http://schemas.microsoft.com/office/drawing/2014/main" id="{F3A95602-7853-48C3-9852-D0F3141A4FE9}"/>
              </a:ext>
            </a:extLst>
          </p:cNvPr>
          <p:cNvSpPr>
            <a:spLocks noGrp="1"/>
          </p:cNvSpPr>
          <p:nvPr>
            <p:ph idx="1"/>
          </p:nvPr>
        </p:nvSpPr>
        <p:spPr>
          <a:xfrm>
            <a:off x="457200" y="1772816"/>
            <a:ext cx="8229600" cy="4209331"/>
          </a:xfrm>
        </p:spPr>
        <p:txBody>
          <a:bodyPr/>
          <a:lstStyle/>
          <a:p>
            <a:pPr marL="457200" lvl="1" indent="0">
              <a:buNone/>
            </a:pPr>
            <a:r>
              <a:rPr lang="it-IT" sz="2400" dirty="0"/>
              <a:t>In particolare, in caso di emergenza, la proposta è volta a</a:t>
            </a:r>
          </a:p>
          <a:p>
            <a:pPr lvl="1"/>
            <a:r>
              <a:rPr lang="it-IT" sz="2400" dirty="0"/>
              <a:t>aumentare i pagamenti intermedi di 10 punti percentuali; </a:t>
            </a:r>
          </a:p>
          <a:p>
            <a:pPr lvl="1"/>
            <a:r>
              <a:rPr lang="it-IT" sz="2400" dirty="0"/>
              <a:t>selezionare operazioni già completate; </a:t>
            </a:r>
          </a:p>
          <a:p>
            <a:pPr lvl="1"/>
            <a:r>
              <a:rPr lang="it-IT" sz="2400" dirty="0"/>
              <a:t>prevedere l'ammissibilità retroattiva delle operazioni; </a:t>
            </a:r>
          </a:p>
          <a:p>
            <a:pPr lvl="1"/>
            <a:r>
              <a:rPr lang="it-IT" sz="2400" dirty="0"/>
              <a:t>prorogare i termini per la presentazione di documenti e dati; </a:t>
            </a:r>
          </a:p>
          <a:p>
            <a:pPr lvl="1"/>
            <a:r>
              <a:rPr lang="it-IT" sz="2400" dirty="0"/>
              <a:t>abbassare a 5 000 000 EUR la soglia relativa alle operazioni che possono essere scaglionate su due periodi di programmazione.</a:t>
            </a:r>
          </a:p>
        </p:txBody>
      </p:sp>
      <p:sp>
        <p:nvSpPr>
          <p:cNvPr id="4" name="Segnaposto numero diapositiva 3">
            <a:extLst>
              <a:ext uri="{FF2B5EF4-FFF2-40B4-BE49-F238E27FC236}">
                <a16:creationId xmlns:a16="http://schemas.microsoft.com/office/drawing/2014/main" id="{9C3C5F1C-7AD1-4C71-AE27-46DE477BDDDF}"/>
              </a:ext>
            </a:extLst>
          </p:cNvPr>
          <p:cNvSpPr>
            <a:spLocks noGrp="1"/>
          </p:cNvSpPr>
          <p:nvPr>
            <p:ph type="sldNum" sz="quarter" idx="12"/>
          </p:nvPr>
        </p:nvSpPr>
        <p:spPr/>
        <p:txBody>
          <a:bodyPr/>
          <a:lstStyle/>
          <a:p>
            <a:pPr>
              <a:defRPr/>
            </a:pPr>
            <a:fld id="{310BEF9C-E8AA-4320-831E-DA3F969F0A12}" type="slidenum">
              <a:rPr lang="it-IT" smtClean="0"/>
              <a:pPr>
                <a:defRPr/>
              </a:pPr>
              <a:t>57</a:t>
            </a:fld>
            <a:endParaRPr lang="it-IT"/>
          </a:p>
        </p:txBody>
      </p:sp>
    </p:spTree>
    <p:extLst>
      <p:ext uri="{BB962C8B-B14F-4D97-AF65-F5344CB8AC3E}">
        <p14:creationId xmlns:p14="http://schemas.microsoft.com/office/powerpoint/2010/main" val="3801188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idx="1"/>
          </p:nvPr>
        </p:nvSpPr>
        <p:spPr>
          <a:xfrm>
            <a:off x="684213" y="1700213"/>
            <a:ext cx="7848600" cy="3776662"/>
          </a:xfrm>
        </p:spPr>
        <p:txBody>
          <a:bodyPr/>
          <a:lstStyle/>
          <a:p>
            <a:pPr algn="ctr">
              <a:spcBef>
                <a:spcPct val="0"/>
              </a:spcBef>
              <a:buFontTx/>
              <a:buNone/>
            </a:pPr>
            <a:r>
              <a:rPr lang="it-IT" sz="4000" b="1" dirty="0">
                <a:solidFill>
                  <a:srgbClr val="FF3300"/>
                </a:solidFill>
                <a:latin typeface="Segoe Print" pitchFamily="2" charset="0"/>
              </a:rPr>
              <a:t>Grazie per l’attenzione</a:t>
            </a:r>
          </a:p>
          <a:p>
            <a:pPr algn="ctr">
              <a:spcBef>
                <a:spcPct val="0"/>
              </a:spcBef>
              <a:buFontTx/>
              <a:buNone/>
            </a:pPr>
            <a:endParaRPr lang="it-IT" sz="4000" b="1" dirty="0">
              <a:solidFill>
                <a:srgbClr val="FF3300"/>
              </a:solidFill>
              <a:latin typeface="Segoe Print" pitchFamily="2" charset="0"/>
            </a:endParaRPr>
          </a:p>
          <a:p>
            <a:pPr algn="ctr">
              <a:spcBef>
                <a:spcPct val="0"/>
              </a:spcBef>
              <a:buNone/>
            </a:pPr>
            <a:r>
              <a:rPr lang="it-IT" b="1" dirty="0">
                <a:solidFill>
                  <a:srgbClr val="FF3300"/>
                </a:solidFill>
                <a:latin typeface="Script MT Bold" panose="03040602040607080904" pitchFamily="66" charset="0"/>
              </a:rPr>
              <a:t>Lorenzo Improta  </a:t>
            </a:r>
          </a:p>
          <a:p>
            <a:pPr algn="ctr">
              <a:spcBef>
                <a:spcPct val="0"/>
              </a:spcBef>
              <a:buFontTx/>
              <a:buNone/>
            </a:pPr>
            <a:endParaRPr lang="it-IT" b="1" dirty="0">
              <a:solidFill>
                <a:srgbClr val="FF3300"/>
              </a:solidFill>
              <a:latin typeface="Script MT Bold" panose="03040602040607080904" pitchFamily="66" charset="0"/>
            </a:endParaRPr>
          </a:p>
          <a:p>
            <a:pPr algn="ctr">
              <a:spcBef>
                <a:spcPct val="0"/>
              </a:spcBef>
              <a:buFontTx/>
              <a:buNone/>
            </a:pPr>
            <a:r>
              <a:rPr lang="it-IT" b="1" dirty="0">
                <a:solidFill>
                  <a:srgbClr val="FF3300"/>
                </a:solidFill>
                <a:latin typeface="Script MT Bold" panose="03040602040607080904" pitchFamily="66" charset="0"/>
              </a:rPr>
              <a:t>Michele Nicolaj</a:t>
            </a:r>
          </a:p>
          <a:p>
            <a:pPr algn="ctr">
              <a:spcBef>
                <a:spcPct val="0"/>
              </a:spcBef>
              <a:buFontTx/>
              <a:buNone/>
            </a:pPr>
            <a:endParaRPr lang="it-IT" sz="4000" dirty="0">
              <a:solidFill>
                <a:srgbClr val="FF3300"/>
              </a:solidFill>
            </a:endParaRPr>
          </a:p>
          <a:p>
            <a:pPr algn="ctr">
              <a:spcBef>
                <a:spcPct val="0"/>
              </a:spcBef>
              <a:buFontTx/>
              <a:buNone/>
            </a:pPr>
            <a:endParaRPr lang="it-IT" dirty="0"/>
          </a:p>
        </p:txBody>
      </p:sp>
      <p:sp>
        <p:nvSpPr>
          <p:cNvPr id="154626" name="Segnaposto numero diapositiva 4"/>
          <p:cNvSpPr>
            <a:spLocks noGrp="1"/>
          </p:cNvSpPr>
          <p:nvPr>
            <p:ph type="sldNum" sz="quarter" idx="12"/>
          </p:nvPr>
        </p:nvSpPr>
        <p:spPr>
          <a:xfrm>
            <a:off x="5940425" y="6165850"/>
            <a:ext cx="2894013" cy="455613"/>
          </a:xfrm>
          <a:noFill/>
        </p:spPr>
        <p:txBody>
          <a:bodyPr/>
          <a:lstStyle/>
          <a:p>
            <a:fld id="{DB19CB00-9936-4AE0-92B8-DBDD77F54680}" type="slidenum">
              <a:rPr lang="it-IT" smtClean="0">
                <a:latin typeface="Arial" pitchFamily="34" charset="0"/>
              </a:rPr>
              <a:pPr/>
              <a:t>58</a:t>
            </a:fld>
            <a:endParaRPr lang="it-IT">
              <a:latin typeface="Arial" pitchFamily="34" charset="0"/>
            </a:endParaRPr>
          </a:p>
        </p:txBody>
      </p:sp>
    </p:spTree>
    <p:extLst>
      <p:ext uri="{BB962C8B-B14F-4D97-AF65-F5344CB8AC3E}">
        <p14:creationId xmlns:p14="http://schemas.microsoft.com/office/powerpoint/2010/main" val="304294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72C703B-E851-4C8E-BC7D-6D233055122A}"/>
              </a:ext>
            </a:extLst>
          </p:cNvPr>
          <p:cNvSpPr>
            <a:spLocks noGrp="1"/>
          </p:cNvSpPr>
          <p:nvPr>
            <p:ph type="title"/>
          </p:nvPr>
        </p:nvSpPr>
        <p:spPr/>
        <p:txBody>
          <a:bodyPr/>
          <a:lstStyle/>
          <a:p>
            <a:r>
              <a:rPr lang="it-IT" dirty="0"/>
              <a:t>Il QFP (Quadro finanziario pluriennale) </a:t>
            </a:r>
          </a:p>
        </p:txBody>
      </p:sp>
      <p:sp>
        <p:nvSpPr>
          <p:cNvPr id="6" name="Segnaposto contenuto 5">
            <a:extLst>
              <a:ext uri="{FF2B5EF4-FFF2-40B4-BE49-F238E27FC236}">
                <a16:creationId xmlns:a16="http://schemas.microsoft.com/office/drawing/2014/main" id="{67A46952-8784-41C7-ADE6-2BB53E41C669}"/>
              </a:ext>
            </a:extLst>
          </p:cNvPr>
          <p:cNvSpPr>
            <a:spLocks noGrp="1"/>
          </p:cNvSpPr>
          <p:nvPr>
            <p:ph idx="1"/>
          </p:nvPr>
        </p:nvSpPr>
        <p:spPr/>
        <p:txBody>
          <a:bodyPr/>
          <a:lstStyle/>
          <a:p>
            <a:r>
              <a:rPr lang="it-IT" dirty="0"/>
              <a:t>Il QFP (Quadro finanziario pluriennale) è il </a:t>
            </a:r>
            <a:r>
              <a:rPr lang="it-IT" b="1" dirty="0">
                <a:solidFill>
                  <a:schemeClr val="accent2"/>
                </a:solidFill>
              </a:rPr>
              <a:t>bilancio a lungo termine dell'Unione europea</a:t>
            </a:r>
            <a:r>
              <a:rPr lang="it-IT" dirty="0">
                <a:solidFill>
                  <a:schemeClr val="accent2"/>
                </a:solidFill>
              </a:rPr>
              <a:t> </a:t>
            </a:r>
            <a:r>
              <a:rPr lang="it-IT" dirty="0"/>
              <a:t>e solitamente copre un periodo pluriennale di sette anni (5+2);</a:t>
            </a:r>
          </a:p>
          <a:p>
            <a:r>
              <a:rPr lang="it-IT" dirty="0"/>
              <a:t>Il QFP è il </a:t>
            </a:r>
            <a:r>
              <a:rPr lang="it-IT" b="1" dirty="0">
                <a:solidFill>
                  <a:schemeClr val="accent2"/>
                </a:solidFill>
              </a:rPr>
              <a:t>bilancio di investimento</a:t>
            </a:r>
            <a:r>
              <a:rPr lang="it-IT" dirty="0"/>
              <a:t>, che riunisce le risorse per l'attuazione delle politiche e consente di affrontare sfide comuni come la lotta al cambiamento climatico e la protezione dell'ambiente, le sfide digitali, la difesa e la sicurezza delle frontiere, i diritti sociali e l'occupazione;</a:t>
            </a:r>
          </a:p>
          <a:p>
            <a:r>
              <a:rPr lang="it-IT" dirty="0"/>
              <a:t>Il QFP fissa i </a:t>
            </a:r>
            <a:r>
              <a:rPr lang="it-IT" b="1" dirty="0">
                <a:solidFill>
                  <a:schemeClr val="accent2"/>
                </a:solidFill>
              </a:rPr>
              <a:t>limiti della spesa dell'UE </a:t>
            </a:r>
            <a:r>
              <a:rPr lang="it-IT" dirty="0"/>
              <a:t>- nel suo insieme e per i diversi settori di attività</a:t>
            </a:r>
          </a:p>
        </p:txBody>
      </p:sp>
      <p:sp>
        <p:nvSpPr>
          <p:cNvPr id="4" name="Segnaposto numero diapositiva 3">
            <a:extLst>
              <a:ext uri="{FF2B5EF4-FFF2-40B4-BE49-F238E27FC236}">
                <a16:creationId xmlns:a16="http://schemas.microsoft.com/office/drawing/2014/main" id="{0834E614-379B-4CD9-BBFF-70B723888369}"/>
              </a:ext>
            </a:extLst>
          </p:cNvPr>
          <p:cNvSpPr>
            <a:spLocks noGrp="1"/>
          </p:cNvSpPr>
          <p:nvPr>
            <p:ph type="sldNum" sz="quarter" idx="12"/>
          </p:nvPr>
        </p:nvSpPr>
        <p:spPr/>
        <p:txBody>
          <a:bodyPr/>
          <a:lstStyle/>
          <a:p>
            <a:pPr>
              <a:defRPr/>
            </a:pPr>
            <a:fld id="{B99E5C10-DF0C-4D43-A82D-91715331A7B6}" type="slidenum">
              <a:rPr lang="it-IT" smtClean="0"/>
              <a:pPr>
                <a:defRPr/>
              </a:pPr>
              <a:t>6</a:t>
            </a:fld>
            <a:endParaRPr lang="it-IT"/>
          </a:p>
        </p:txBody>
      </p:sp>
    </p:spTree>
    <p:extLst>
      <p:ext uri="{BB962C8B-B14F-4D97-AF65-F5344CB8AC3E}">
        <p14:creationId xmlns:p14="http://schemas.microsoft.com/office/powerpoint/2010/main" val="345392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B7D7E47-3FC7-4DEC-8972-E0B3D735ABAD}"/>
              </a:ext>
            </a:extLst>
          </p:cNvPr>
          <p:cNvSpPr>
            <a:spLocks noGrp="1"/>
          </p:cNvSpPr>
          <p:nvPr>
            <p:ph type="title"/>
          </p:nvPr>
        </p:nvSpPr>
        <p:spPr/>
        <p:txBody>
          <a:bodyPr/>
          <a:lstStyle/>
          <a:p>
            <a:r>
              <a:rPr lang="it-IT" dirty="0"/>
              <a:t>Il QFP</a:t>
            </a:r>
          </a:p>
        </p:txBody>
      </p:sp>
      <p:sp>
        <p:nvSpPr>
          <p:cNvPr id="6" name="Segnaposto contenuto 5">
            <a:extLst>
              <a:ext uri="{FF2B5EF4-FFF2-40B4-BE49-F238E27FC236}">
                <a16:creationId xmlns:a16="http://schemas.microsoft.com/office/drawing/2014/main" id="{7052FF77-D110-4B99-8C6D-5087E6229733}"/>
              </a:ext>
            </a:extLst>
          </p:cNvPr>
          <p:cNvSpPr>
            <a:spLocks noGrp="1"/>
          </p:cNvSpPr>
          <p:nvPr>
            <p:ph idx="1"/>
          </p:nvPr>
        </p:nvSpPr>
        <p:spPr/>
        <p:txBody>
          <a:bodyPr/>
          <a:lstStyle/>
          <a:p>
            <a:r>
              <a:rPr lang="it-IT" dirty="0"/>
              <a:t>Il </a:t>
            </a:r>
            <a:r>
              <a:rPr lang="it-IT" b="1" dirty="0">
                <a:solidFill>
                  <a:schemeClr val="accent2"/>
                </a:solidFill>
              </a:rPr>
              <a:t>29 maggio 2018 </a:t>
            </a:r>
            <a:r>
              <a:rPr lang="it-IT" dirty="0"/>
              <a:t>la Commissione europea ha adottato le </a:t>
            </a:r>
            <a:r>
              <a:rPr lang="it-IT" b="1" dirty="0">
                <a:solidFill>
                  <a:schemeClr val="accent2"/>
                </a:solidFill>
              </a:rPr>
              <a:t>proposte legislative </a:t>
            </a:r>
            <a:r>
              <a:rPr lang="it-IT" dirty="0"/>
              <a:t>relative all'uso dei finanziamenti della politica di coesione per il periodo 2021-20271;</a:t>
            </a:r>
          </a:p>
          <a:p>
            <a:r>
              <a:rPr lang="it-IT" dirty="0"/>
              <a:t>All'</a:t>
            </a:r>
            <a:r>
              <a:rPr lang="it-IT" b="1" dirty="0">
                <a:solidFill>
                  <a:schemeClr val="accent2"/>
                </a:solidFill>
              </a:rPr>
              <a:t>inizio del 2020</a:t>
            </a:r>
            <a:r>
              <a:rPr lang="it-IT" dirty="0"/>
              <a:t>, con la pandemia di Covid-19, l'economia europea ha dovuto far fronte a un profondo shock esogeno e simmetrico senza precedenti che hanno determinato un calo considerevole della produzione economica, una riduzione del numero di operatori economici e un forte aumento della disoccupazione e della povertà. </a:t>
            </a:r>
          </a:p>
          <a:p>
            <a:r>
              <a:rPr lang="it-IT" b="1" dirty="0">
                <a:solidFill>
                  <a:schemeClr val="accent2"/>
                </a:solidFill>
              </a:rPr>
              <a:t>Nei prossimi anni </a:t>
            </a:r>
            <a:r>
              <a:rPr lang="it-IT" dirty="0"/>
              <a:t>si presenteranno sfide significative anche per le finanze pubbliche e per la gestione del debito, il che, a sua volta, potrebbe limitare gli investimenti pubblici necessari per la ripresa e lo sviluppo economici. </a:t>
            </a:r>
          </a:p>
        </p:txBody>
      </p:sp>
      <p:sp>
        <p:nvSpPr>
          <p:cNvPr id="4" name="Segnaposto numero diapositiva 3">
            <a:extLst>
              <a:ext uri="{FF2B5EF4-FFF2-40B4-BE49-F238E27FC236}">
                <a16:creationId xmlns:a16="http://schemas.microsoft.com/office/drawing/2014/main" id="{B30E6F20-698C-47AF-BAF0-67B63AFF5E63}"/>
              </a:ext>
            </a:extLst>
          </p:cNvPr>
          <p:cNvSpPr>
            <a:spLocks noGrp="1"/>
          </p:cNvSpPr>
          <p:nvPr>
            <p:ph type="sldNum" sz="quarter" idx="12"/>
          </p:nvPr>
        </p:nvSpPr>
        <p:spPr/>
        <p:txBody>
          <a:bodyPr/>
          <a:lstStyle/>
          <a:p>
            <a:fld id="{B99E5C10-DF0C-4D43-A82D-91715331A7B6}" type="slidenum">
              <a:rPr lang="it-IT" smtClean="0"/>
              <a:pPr/>
              <a:t>7</a:t>
            </a:fld>
            <a:endParaRPr lang="it-IT"/>
          </a:p>
        </p:txBody>
      </p:sp>
    </p:spTree>
    <p:extLst>
      <p:ext uri="{BB962C8B-B14F-4D97-AF65-F5344CB8AC3E}">
        <p14:creationId xmlns:p14="http://schemas.microsoft.com/office/powerpoint/2010/main" val="427990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26433-4A0B-49CC-BD9D-E534C1E09CD0}"/>
              </a:ext>
            </a:extLst>
          </p:cNvPr>
          <p:cNvSpPr>
            <a:spLocks noGrp="1"/>
          </p:cNvSpPr>
          <p:nvPr>
            <p:ph type="title"/>
          </p:nvPr>
        </p:nvSpPr>
        <p:spPr/>
        <p:txBody>
          <a:bodyPr/>
          <a:lstStyle/>
          <a:p>
            <a:r>
              <a:rPr lang="it-IT" dirty="0"/>
              <a:t>La risposta alla crisi</a:t>
            </a:r>
          </a:p>
        </p:txBody>
      </p:sp>
      <p:sp>
        <p:nvSpPr>
          <p:cNvPr id="3" name="Segnaposto contenuto 2">
            <a:extLst>
              <a:ext uri="{FF2B5EF4-FFF2-40B4-BE49-F238E27FC236}">
                <a16:creationId xmlns:a16="http://schemas.microsoft.com/office/drawing/2014/main" id="{F3C2E5C9-ECAC-4BF6-84D5-9FE66F28E985}"/>
              </a:ext>
            </a:extLst>
          </p:cNvPr>
          <p:cNvSpPr>
            <a:spLocks noGrp="1"/>
          </p:cNvSpPr>
          <p:nvPr>
            <p:ph idx="1"/>
          </p:nvPr>
        </p:nvSpPr>
        <p:spPr>
          <a:xfrm>
            <a:off x="457200" y="1020993"/>
            <a:ext cx="8229600" cy="5001419"/>
          </a:xfrm>
        </p:spPr>
        <p:txBody>
          <a:bodyPr/>
          <a:lstStyle/>
          <a:p>
            <a:r>
              <a:rPr lang="it-IT" dirty="0"/>
              <a:t>La risposta immediata è consistita in un </a:t>
            </a:r>
            <a:r>
              <a:rPr lang="it-IT" b="1" dirty="0">
                <a:solidFill>
                  <a:schemeClr val="accent2"/>
                </a:solidFill>
              </a:rPr>
              <a:t>adeguamento degli strumenti </a:t>
            </a:r>
            <a:r>
              <a:rPr lang="it-IT" dirty="0"/>
              <a:t>della politica di coesione attualmente 2014-2020. </a:t>
            </a:r>
          </a:p>
          <a:p>
            <a:r>
              <a:rPr lang="it-IT" dirty="0"/>
              <a:t>La Commissione intende sfruttare appieno le potenzialità del bilancio dell'UE per mobilitare investimenti e anticipare il sostegno finanziario nei primi anni della ripresa, che saranno cruciali. Le proposte della CE si basano su </a:t>
            </a:r>
            <a:r>
              <a:rPr lang="it-IT" b="1" dirty="0">
                <a:solidFill>
                  <a:schemeClr val="accent2"/>
                </a:solidFill>
              </a:rPr>
              <a:t>due pilastri</a:t>
            </a:r>
            <a:r>
              <a:rPr lang="it-IT" dirty="0"/>
              <a:t>: </a:t>
            </a:r>
          </a:p>
          <a:p>
            <a:pPr marL="971550" lvl="1" indent="-514350">
              <a:buFont typeface="+mj-lt"/>
              <a:buAutoNum type="romanUcPeriod"/>
            </a:pPr>
            <a:r>
              <a:rPr lang="it-IT" sz="2400" dirty="0"/>
              <a:t>uno </a:t>
            </a:r>
            <a:r>
              <a:rPr lang="it-IT" sz="2400" b="1" dirty="0">
                <a:solidFill>
                  <a:schemeClr val="accent2"/>
                </a:solidFill>
                <a:ea typeface="+mn-ea"/>
              </a:rPr>
              <a:t>strumento europeo di emergenza </a:t>
            </a:r>
            <a:r>
              <a:rPr lang="it-IT" sz="2400" dirty="0"/>
              <a:t>per la ripresa, che potenzierà temporaneamente la capacità finanziaria del bilancio dell'UE sfruttandone il margine di manovra per raccogliere ulteriori finanziamenti sui mercati finanziari; </a:t>
            </a:r>
          </a:p>
          <a:p>
            <a:pPr marL="971550" lvl="1" indent="-514350">
              <a:buFont typeface="+mj-lt"/>
              <a:buAutoNum type="romanUcPeriod"/>
            </a:pPr>
            <a:r>
              <a:rPr lang="it-IT" sz="2400" dirty="0"/>
              <a:t>un </a:t>
            </a:r>
            <a:r>
              <a:rPr lang="it-IT" sz="2400" b="1" dirty="0">
                <a:solidFill>
                  <a:schemeClr val="accent2"/>
                </a:solidFill>
                <a:ea typeface="+mn-ea"/>
              </a:rPr>
              <a:t>rafforzamento del quadro finanziario pluriennale </a:t>
            </a:r>
            <a:r>
              <a:rPr lang="it-IT" sz="2400" dirty="0"/>
              <a:t>per il periodo 2021-2027. </a:t>
            </a:r>
          </a:p>
        </p:txBody>
      </p:sp>
      <p:sp>
        <p:nvSpPr>
          <p:cNvPr id="4" name="Segnaposto numero diapositiva 3">
            <a:extLst>
              <a:ext uri="{FF2B5EF4-FFF2-40B4-BE49-F238E27FC236}">
                <a16:creationId xmlns:a16="http://schemas.microsoft.com/office/drawing/2014/main" id="{A5F8652E-202A-4EF6-B727-2233E5859F85}"/>
              </a:ext>
            </a:extLst>
          </p:cNvPr>
          <p:cNvSpPr>
            <a:spLocks noGrp="1"/>
          </p:cNvSpPr>
          <p:nvPr>
            <p:ph type="sldNum" sz="quarter" idx="12"/>
          </p:nvPr>
        </p:nvSpPr>
        <p:spPr/>
        <p:txBody>
          <a:bodyPr/>
          <a:lstStyle/>
          <a:p>
            <a:pPr>
              <a:defRPr/>
            </a:pPr>
            <a:fld id="{310BEF9C-E8AA-4320-831E-DA3F969F0A12}" type="slidenum">
              <a:rPr lang="it-IT" smtClean="0"/>
              <a:pPr>
                <a:defRPr/>
              </a:pPr>
              <a:t>8</a:t>
            </a:fld>
            <a:endParaRPr lang="it-IT"/>
          </a:p>
        </p:txBody>
      </p:sp>
    </p:spTree>
    <p:extLst>
      <p:ext uri="{BB962C8B-B14F-4D97-AF65-F5344CB8AC3E}">
        <p14:creationId xmlns:p14="http://schemas.microsoft.com/office/powerpoint/2010/main" val="407118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26433-4A0B-49CC-BD9D-E534C1E09CD0}"/>
              </a:ext>
            </a:extLst>
          </p:cNvPr>
          <p:cNvSpPr>
            <a:spLocks noGrp="1"/>
          </p:cNvSpPr>
          <p:nvPr>
            <p:ph type="title"/>
          </p:nvPr>
        </p:nvSpPr>
        <p:spPr/>
        <p:txBody>
          <a:bodyPr/>
          <a:lstStyle/>
          <a:p>
            <a:r>
              <a:rPr lang="it-IT" dirty="0"/>
              <a:t>La risposta alla crisi</a:t>
            </a:r>
          </a:p>
        </p:txBody>
      </p:sp>
      <p:sp>
        <p:nvSpPr>
          <p:cNvPr id="3" name="Segnaposto contenuto 2">
            <a:extLst>
              <a:ext uri="{FF2B5EF4-FFF2-40B4-BE49-F238E27FC236}">
                <a16:creationId xmlns:a16="http://schemas.microsoft.com/office/drawing/2014/main" id="{F3C2E5C9-ECAC-4BF6-84D5-9FE66F28E985}"/>
              </a:ext>
            </a:extLst>
          </p:cNvPr>
          <p:cNvSpPr>
            <a:spLocks noGrp="1"/>
          </p:cNvSpPr>
          <p:nvPr>
            <p:ph idx="1"/>
          </p:nvPr>
        </p:nvSpPr>
        <p:spPr>
          <a:xfrm>
            <a:off x="457200" y="1020993"/>
            <a:ext cx="8229600" cy="5001419"/>
          </a:xfrm>
        </p:spPr>
        <p:txBody>
          <a:bodyPr/>
          <a:lstStyle/>
          <a:p>
            <a:pPr marL="57150" indent="0">
              <a:buNone/>
            </a:pPr>
            <a:r>
              <a:rPr lang="it-IT" dirty="0"/>
              <a:t>La Commissione propone quindi:</a:t>
            </a:r>
          </a:p>
          <a:p>
            <a:pPr marL="514350" indent="-457200">
              <a:buFont typeface="+mj-lt"/>
              <a:buAutoNum type="arabicPeriod"/>
            </a:pPr>
            <a:r>
              <a:rPr lang="it-IT" dirty="0"/>
              <a:t>di </a:t>
            </a:r>
            <a:r>
              <a:rPr lang="it-IT" b="1" dirty="0">
                <a:solidFill>
                  <a:schemeClr val="accent2"/>
                </a:solidFill>
              </a:rPr>
              <a:t>rafforzare i programmi fondamentali mediante lo strumento europeo per la ripresa </a:t>
            </a:r>
            <a:r>
              <a:rPr lang="it-IT" dirty="0"/>
              <a:t>al fine di convogliare rapidamente gli investimenti là dove sono più necessari, potenziare il mercato unico, intensificare la collaborazione in settori come la salute e la gestione delle crisi; </a:t>
            </a:r>
          </a:p>
          <a:p>
            <a:pPr marL="514350" indent="-457200">
              <a:buFont typeface="+mj-lt"/>
              <a:buAutoNum type="arabicPeriod"/>
            </a:pPr>
            <a:r>
              <a:rPr lang="it-IT" dirty="0"/>
              <a:t>dotare l'Unione di un </a:t>
            </a:r>
            <a:r>
              <a:rPr lang="it-IT" b="1" dirty="0">
                <a:solidFill>
                  <a:schemeClr val="accent2"/>
                </a:solidFill>
              </a:rPr>
              <a:t>bilancio su misura </a:t>
            </a:r>
            <a:r>
              <a:rPr lang="it-IT" dirty="0"/>
              <a:t>per guidare la transizione a lungo termine </a:t>
            </a:r>
            <a:r>
              <a:rPr lang="it-IT" b="1" dirty="0">
                <a:solidFill>
                  <a:schemeClr val="accent2"/>
                </a:solidFill>
              </a:rPr>
              <a:t>verso un'Europa più resiliente</a:t>
            </a:r>
            <a:r>
              <a:rPr lang="it-IT" dirty="0"/>
              <a:t>, verde e digitale, sostenendo nel contempo i principi del pilastro europeo dei diritti sociali. </a:t>
            </a:r>
          </a:p>
        </p:txBody>
      </p:sp>
      <p:sp>
        <p:nvSpPr>
          <p:cNvPr id="4" name="Segnaposto numero diapositiva 3">
            <a:extLst>
              <a:ext uri="{FF2B5EF4-FFF2-40B4-BE49-F238E27FC236}">
                <a16:creationId xmlns:a16="http://schemas.microsoft.com/office/drawing/2014/main" id="{A5F8652E-202A-4EF6-B727-2233E5859F85}"/>
              </a:ext>
            </a:extLst>
          </p:cNvPr>
          <p:cNvSpPr>
            <a:spLocks noGrp="1"/>
          </p:cNvSpPr>
          <p:nvPr>
            <p:ph type="sldNum" sz="quarter" idx="12"/>
          </p:nvPr>
        </p:nvSpPr>
        <p:spPr/>
        <p:txBody>
          <a:bodyPr/>
          <a:lstStyle/>
          <a:p>
            <a:pPr>
              <a:defRPr/>
            </a:pPr>
            <a:fld id="{310BEF9C-E8AA-4320-831E-DA3F969F0A12}" type="slidenum">
              <a:rPr lang="it-IT" smtClean="0"/>
              <a:pPr>
                <a:defRPr/>
              </a:pPr>
              <a:t>9</a:t>
            </a:fld>
            <a:endParaRPr lang="it-IT"/>
          </a:p>
        </p:txBody>
      </p:sp>
    </p:spTree>
    <p:extLst>
      <p:ext uri="{BB962C8B-B14F-4D97-AF65-F5344CB8AC3E}">
        <p14:creationId xmlns:p14="http://schemas.microsoft.com/office/powerpoint/2010/main" val="3808782342"/>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10823</TotalTime>
  <Words>4965</Words>
  <Application>Microsoft Office PowerPoint</Application>
  <PresentationFormat>Presentazione su schermo (4:3)</PresentationFormat>
  <Paragraphs>419</Paragraphs>
  <Slides>58</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58</vt:i4>
      </vt:variant>
    </vt:vector>
  </HeadingPairs>
  <TitlesOfParts>
    <vt:vector size="64" baseType="lpstr">
      <vt:lpstr>Arial</vt:lpstr>
      <vt:lpstr>Calibri</vt:lpstr>
      <vt:lpstr>Script MT Bold</vt:lpstr>
      <vt:lpstr>Segoe Print</vt:lpstr>
      <vt:lpstr>Wingdings</vt:lpstr>
      <vt:lpstr>Struttura predefinita</vt:lpstr>
      <vt:lpstr>Presentazione standard di PowerPoint</vt:lpstr>
      <vt:lpstr>Programma</vt:lpstr>
      <vt:lpstr>Programma</vt:lpstr>
      <vt:lpstr>Programma</vt:lpstr>
      <vt:lpstr>Il quadro finanziario pluriennale. Le risorse (previste) destinate alla politica di coesione</vt:lpstr>
      <vt:lpstr>Il QFP (Quadro finanziario pluriennale) </vt:lpstr>
      <vt:lpstr>Il QFP</vt:lpstr>
      <vt:lpstr>La risposta alla crisi</vt:lpstr>
      <vt:lpstr>La risposta alla crisi</vt:lpstr>
      <vt:lpstr>L’analisi della Commissione</vt:lpstr>
      <vt:lpstr>Presentazione standard di PowerPoint</vt:lpstr>
      <vt:lpstr>Il periodo di programmazione 2021-2027 accordo 2018</vt:lpstr>
      <vt:lpstr>Il periodo di programmazione 2021-2027 Bruxelles, 28.5.2020 - COM(2020) 443 final - 2018/0166 (APP)</vt:lpstr>
      <vt:lpstr>Il periodo di programmazione 2021-2027 accordo 2018</vt:lpstr>
      <vt:lpstr>La dimensione del bilancio 1993-2027</vt:lpstr>
      <vt:lpstr>Distribuzione risorse per obiettivo</vt:lpstr>
      <vt:lpstr>Distribuzione nuovo quadro finanziario pluriennale</vt:lpstr>
      <vt:lpstr>Confronto QFP 2014-2020</vt:lpstr>
      <vt:lpstr>Conseguenze del nuovo QFP</vt:lpstr>
      <vt:lpstr>Tipologia di regioni</vt:lpstr>
      <vt:lpstr>Presentazione standard di PowerPoint</vt:lpstr>
      <vt:lpstr>L’ipotesi di nuovo bilancio</vt:lpstr>
      <vt:lpstr>Next Generation EU</vt:lpstr>
      <vt:lpstr>SURE</vt:lpstr>
      <vt:lpstr>L’architettura del Regolamento recante disposizioni comuni</vt:lpstr>
      <vt:lpstr>Le proposte della CE sui Fondi strutturali</vt:lpstr>
      <vt:lpstr>L’architettura del Regolamento recante disposizioni comuni  COM(2018) 375 final, 29.5.2018</vt:lpstr>
      <vt:lpstr>Il Fondo Asilo e migrazione (AMIF)</vt:lpstr>
      <vt:lpstr>Strumento per la gestione delle frontiere e i visti</vt:lpstr>
      <vt:lpstr>Fondo per la Sicurezza interna  </vt:lpstr>
      <vt:lpstr>Fondo per la transizione giusta  The Just Transition Fund</vt:lpstr>
      <vt:lpstr>Articolazione del Regolamento generale</vt:lpstr>
      <vt:lpstr>Titolo I: obiettivi e sostegno generale </vt:lpstr>
      <vt:lpstr>Titolo I: obiettivi e sostegno generale </vt:lpstr>
      <vt:lpstr>Titolo II: Approccio strategico</vt:lpstr>
      <vt:lpstr>Titolo II: Approccio strategico</vt:lpstr>
      <vt:lpstr>La programmazione 5+2</vt:lpstr>
      <vt:lpstr>Impegni di bilancio (art.80)</vt:lpstr>
      <vt:lpstr>Titolo III: programmazione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Titolo IV: sorveglianza, valutazione, informazione e comunicazione </vt:lpstr>
      <vt:lpstr>Titolo V: sostegno finanziario </vt:lpstr>
      <vt:lpstr>Titolo VI: gestione e controllo </vt:lpstr>
      <vt:lpstr>Titolo VII: gestione finanziaria, presentazione ed esame dei conti e rettifiche finanziarie </vt:lpstr>
      <vt:lpstr>Titolo VIII: quadro finanziario </vt:lpstr>
      <vt:lpstr>Titolo IX: delega di potere e disposizioni di attuazione, transitorie e finali </vt:lpstr>
      <vt:lpstr>…in sintesi, le principali novità della programmazione 2021-2027</vt:lpstr>
      <vt:lpstr>…in sintesi, le principali novità della programmazione 2021-2027</vt:lpstr>
      <vt:lpstr>Ulteriori proposte di modifica della bozza di Regolamento recante disposizioni comuni Bruxelles, 28.5.2020 COM(2020) 450 final 2018/0196 (COD)</vt:lpstr>
      <vt:lpstr>Ulteriori proposte di modifica della bozza di Regolamento recante disposizioni comuni Bruxelles, 28.5.2020 COM(2020) 450 final 2018/0196 (COD)</vt:lpstr>
      <vt:lpstr>Presentazione standard di PowerPoint</vt:lpstr>
    </vt:vector>
  </TitlesOfParts>
  <Company>CLES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Sviluppo locale di tipo partecipativo</dc:title>
  <dc:creator>****</dc:creator>
  <cp:lastModifiedBy>****</cp:lastModifiedBy>
  <cp:revision>1717</cp:revision>
  <cp:lastPrinted>2013-09-18T14:10:13Z</cp:lastPrinted>
  <dcterms:created xsi:type="dcterms:W3CDTF">2012-03-01T17:56:19Z</dcterms:created>
  <dcterms:modified xsi:type="dcterms:W3CDTF">2020-06-24T18:34:35Z</dcterms:modified>
</cp:coreProperties>
</file>