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359" r:id="rId3"/>
    <p:sldId id="373" r:id="rId4"/>
    <p:sldId id="376" r:id="rId5"/>
    <p:sldId id="37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vanni Xilo" initials="GX" lastIdx="4" clrIdx="0">
    <p:extLst>
      <p:ext uri="{19B8F6BF-5375-455C-9EA6-DF929625EA0E}">
        <p15:presenceInfo xmlns:p15="http://schemas.microsoft.com/office/powerpoint/2012/main" userId="5355d5edbecc2c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387986"/>
    <a:srgbClr val="79AB94"/>
    <a:srgbClr val="FDD5D1"/>
    <a:srgbClr val="D5E7E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18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5AB25-7446-4734-B7CB-3221DD7AD97F}" type="datetimeFigureOut">
              <a:rPr lang="it-IT" smtClean="0"/>
              <a:t>16/04/2020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F6233-1E08-4B4D-A5A9-BBA5489938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95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F6233-1E08-4B4D-A5A9-BBA54899384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932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F6233-1E08-4B4D-A5A9-BBA54899384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87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F6233-1E08-4B4D-A5A9-BBA54899384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183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F6233-1E08-4B4D-A5A9-BBA54899384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125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F6233-1E08-4B4D-A5A9-BBA54899384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60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85B3-2136-4E4D-9ECB-C3E83794AA27}" type="datetimeFigureOut">
              <a:rPr lang="it-IT" smtClean="0"/>
              <a:t>16/04/2020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DC3-0240-4A21-A703-C502F8DAC7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10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85B3-2136-4E4D-9ECB-C3E83794AA27}" type="datetimeFigureOut">
              <a:rPr lang="it-IT" smtClean="0"/>
              <a:t>16/04/2020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DC3-0240-4A21-A703-C502F8DAC7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6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85B3-2136-4E4D-9ECB-C3E83794AA27}" type="datetimeFigureOut">
              <a:rPr lang="it-IT" smtClean="0"/>
              <a:t>16/04/2020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DC3-0240-4A21-A703-C502F8DAC7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65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85B3-2136-4E4D-9ECB-C3E83794AA27}" type="datetimeFigureOut">
              <a:rPr lang="it-IT" smtClean="0"/>
              <a:t>16/04/2020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DC3-0240-4A21-A703-C502F8DAC7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10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85B3-2136-4E4D-9ECB-C3E83794AA27}" type="datetimeFigureOut">
              <a:rPr lang="it-IT" smtClean="0"/>
              <a:t>16/04/2020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DC3-0240-4A21-A703-C502F8DAC7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37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85B3-2136-4E4D-9ECB-C3E83794AA27}" type="datetimeFigureOut">
              <a:rPr lang="it-IT" smtClean="0"/>
              <a:t>16/04/2020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DC3-0240-4A21-A703-C502F8DAC7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95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85B3-2136-4E4D-9ECB-C3E83794AA27}" type="datetimeFigureOut">
              <a:rPr lang="it-IT" smtClean="0"/>
              <a:t>16/04/2020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DC3-0240-4A21-A703-C502F8DAC7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18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85B3-2136-4E4D-9ECB-C3E83794AA27}" type="datetimeFigureOut">
              <a:rPr lang="it-IT" smtClean="0"/>
              <a:t>16/04/2020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DC3-0240-4A21-A703-C502F8DAC7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64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85B3-2136-4E4D-9ECB-C3E83794AA27}" type="datetimeFigureOut">
              <a:rPr lang="it-IT" smtClean="0"/>
              <a:t>16/04/2020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DC3-0240-4A21-A703-C502F8DAC7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87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85B3-2136-4E4D-9ECB-C3E83794AA27}" type="datetimeFigureOut">
              <a:rPr lang="it-IT" smtClean="0"/>
              <a:t>16/04/2020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DC3-0240-4A21-A703-C502F8DAC7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66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85B3-2136-4E4D-9ECB-C3E83794AA27}" type="datetimeFigureOut">
              <a:rPr lang="it-IT" smtClean="0"/>
              <a:t>16/04/2020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6DC3-0240-4A21-A703-C502F8DAC7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49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085B3-2136-4E4D-9ECB-C3E83794AA27}" type="datetimeFigureOut">
              <a:rPr lang="it-IT" smtClean="0"/>
              <a:t>16/04/2020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06DC3-0240-4A21-A703-C502F8DAC7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38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309D9F13-8934-4946-83C9-97D46AD40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3F9E9A0-98EB-47D7-A3ED-58D5882A5586}"/>
              </a:ext>
            </a:extLst>
          </p:cNvPr>
          <p:cNvSpPr txBox="1"/>
          <p:nvPr/>
        </p:nvSpPr>
        <p:spPr>
          <a:xfrm>
            <a:off x="1691268" y="2868754"/>
            <a:ext cx="6985322" cy="2893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5">
                    <a:lumMod val="50000"/>
                  </a:schemeClr>
                </a:solidFill>
              </a:rPr>
              <a:t>Associazionismo nelle aree interne e capacità di risposta </a:t>
            </a:r>
          </a:p>
          <a:p>
            <a:pPr algn="ctr"/>
            <a:r>
              <a:rPr lang="it-IT" sz="3600" b="1" dirty="0">
                <a:solidFill>
                  <a:schemeClr val="accent5">
                    <a:lumMod val="50000"/>
                  </a:schemeClr>
                </a:solidFill>
              </a:rPr>
              <a:t>alle </a:t>
            </a:r>
            <a:r>
              <a:rPr lang="it-IT" sz="3600" b="1" dirty="0" smtClean="0">
                <a:solidFill>
                  <a:schemeClr val="accent5">
                    <a:lumMod val="50000"/>
                  </a:schemeClr>
                </a:solidFill>
              </a:rPr>
              <a:t>emergenze</a:t>
            </a:r>
          </a:p>
          <a:p>
            <a:pPr algn="ctr"/>
            <a:endParaRPr lang="it-IT" sz="36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24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it-IT" sz="1400" kern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Clelia Fusco – </a:t>
            </a:r>
            <a:r>
              <a:rPr lang="it-IT" sz="1400" kern="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Formez</a:t>
            </a:r>
            <a:r>
              <a:rPr lang="it-IT" sz="1400" kern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</a:t>
            </a:r>
            <a:endParaRPr lang="it-IT" sz="1400" kern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2B697C6-BB2E-4FAD-B9B9-8B7A9DAACA16}"/>
              </a:ext>
            </a:extLst>
          </p:cNvPr>
          <p:cNvSpPr txBox="1"/>
          <p:nvPr/>
        </p:nvSpPr>
        <p:spPr>
          <a:xfrm>
            <a:off x="4512040" y="6343719"/>
            <a:ext cx="1016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87986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16 aprile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B47B9F-00E9-4A58-8DD4-E167419ED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075" y="1699731"/>
            <a:ext cx="7734925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rgbClr val="387986"/>
                </a:solidFill>
                <a:effectLst/>
                <a:latin typeface="+mj-lt"/>
              </a:rPr>
              <a:t>PON GOVERNANCE E CAPACITA’ ISTITUZIONALE 2014-2020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50" b="0" i="0" u="none" strike="noStrike" cap="none" normalizeH="0" baseline="0" dirty="0">
                <a:ln>
                  <a:noFill/>
                </a:ln>
                <a:solidFill>
                  <a:srgbClr val="387986"/>
                </a:solidFill>
                <a:effectLst/>
                <a:latin typeface="+mj-lt"/>
                <a:cs typeface="Times New Roman" panose="02020603050405020304" pitchFamily="18" charset="0"/>
              </a:rPr>
              <a:t>ASSE 1 – SVILUPPO DELLA CAPACITÀ AMMINISTRATIVA ED ISTITUZIONALE PER LA MODERNIZZAZIONE DELLA PUBBLICA AMMINISTRAZIONE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387986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endParaRPr kumimoji="0" lang="it-IT" altLang="it-IT" sz="400" b="0" i="0" u="none" strike="noStrike" cap="none" normalizeH="0" baseline="0" dirty="0">
              <a:ln>
                <a:noFill/>
              </a:ln>
              <a:solidFill>
                <a:srgbClr val="387986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400" dirty="0">
              <a:solidFill>
                <a:srgbClr val="387986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400" b="1" i="0" u="none" strike="noStrike" cap="none" normalizeH="0" baseline="0" dirty="0">
              <a:ln>
                <a:noFill/>
              </a:ln>
              <a:solidFill>
                <a:srgbClr val="387986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rgbClr val="387986"/>
                </a:solidFill>
                <a:effectLst/>
                <a:latin typeface="+mj-lt"/>
                <a:cs typeface="Times New Roman" panose="02020603050405020304" pitchFamily="18" charset="0"/>
              </a:rPr>
              <a:t>LA STRATEGIA NAZIONALE PER LE AREE INTERNE E I NUOVI ASSETTI ISTITUZIONALI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rgbClr val="387986"/>
              </a:solidFill>
              <a:effectLst/>
              <a:latin typeface="+mj-lt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8B9BC40-1FBC-4AAA-88D0-051F5BBBF8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0" b="34679"/>
          <a:stretch/>
        </p:blipFill>
        <p:spPr>
          <a:xfrm>
            <a:off x="3930041" y="219470"/>
            <a:ext cx="1678517" cy="540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532174F-67DA-4514-9061-19BC4453C2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50" y="219469"/>
            <a:ext cx="2162378" cy="669763"/>
          </a:xfrm>
          <a:prstGeom prst="rect">
            <a:avLst/>
          </a:prstGeom>
        </p:spPr>
      </p:pic>
      <p:pic>
        <p:nvPicPr>
          <p:cNvPr id="14" name="Immagine 13" descr="Immagine che contiene cibo, rosso, maglietta, disegnando&#10;&#10;Descrizione generata automaticamente">
            <a:extLst>
              <a:ext uri="{FF2B5EF4-FFF2-40B4-BE49-F238E27FC236}">
                <a16:creationId xmlns:a16="http://schemas.microsoft.com/office/drawing/2014/main" id="{D249DDD1-B9B2-4BEB-A6CC-A40E3C1DE04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71" y="292766"/>
            <a:ext cx="1238485" cy="480856"/>
          </a:xfrm>
          <a:prstGeom prst="rect">
            <a:avLst/>
          </a:prstGeom>
        </p:spPr>
      </p:pic>
      <p:pic>
        <p:nvPicPr>
          <p:cNvPr id="16" name="Immagine 15" descr="Immagine che contiene finestra, orologio&#10;&#10;Descrizione generata automaticamente">
            <a:extLst>
              <a:ext uri="{FF2B5EF4-FFF2-40B4-BE49-F238E27FC236}">
                <a16:creationId xmlns:a16="http://schemas.microsoft.com/office/drawing/2014/main" id="{E11DD438-F63F-4620-BA2B-FFD6C2362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70" y="318676"/>
            <a:ext cx="1358245" cy="35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3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4B96A92-EFD0-44DD-BC35-519FCB464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41"/>
            <a:ext cx="9410188" cy="705764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2" t="-136" r="-1630" b="136"/>
          <a:stretch/>
        </p:blipFill>
        <p:spPr>
          <a:xfrm>
            <a:off x="4846207" y="503497"/>
            <a:ext cx="4373293" cy="613005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89739" y="1374894"/>
            <a:ext cx="36356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Disponibile all’indirizzo</a:t>
            </a:r>
          </a:p>
          <a:p>
            <a:r>
              <a:rPr lang="it-IT" sz="2800" b="1" dirty="0">
                <a:solidFill>
                  <a:srgbClr val="C00000"/>
                </a:solidFill>
              </a:rPr>
              <a:t>http://focus.formez.it/collane-editoriali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4174" y="3267484"/>
            <a:ext cx="46699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b="1" dirty="0">
                <a:solidFill>
                  <a:srgbClr val="002060"/>
                </a:solidFill>
              </a:rPr>
              <a:t>Per invio copia cartacea </a:t>
            </a:r>
          </a:p>
          <a:p>
            <a:r>
              <a:rPr lang="it-IT" sz="2600" b="1" dirty="0">
                <a:solidFill>
                  <a:srgbClr val="002060"/>
                </a:solidFill>
              </a:rPr>
              <a:t>è possibile scrivere a  </a:t>
            </a:r>
            <a:r>
              <a:rPr lang="it-IT" sz="2600" b="1" dirty="0">
                <a:solidFill>
                  <a:srgbClr val="C00000"/>
                </a:solidFill>
              </a:rPr>
              <a:t>progettoareeinterne@formez.it</a:t>
            </a:r>
          </a:p>
        </p:txBody>
      </p:sp>
    </p:spTree>
    <p:extLst>
      <p:ext uri="{BB962C8B-B14F-4D97-AF65-F5344CB8AC3E}">
        <p14:creationId xmlns:p14="http://schemas.microsoft.com/office/powerpoint/2010/main" val="185909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EAEA883B-7B2B-4E95-9293-7A6C5FBC9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56" y="978062"/>
            <a:ext cx="8409008" cy="49192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ttangolo 2"/>
          <p:cNvSpPr/>
          <p:nvPr/>
        </p:nvSpPr>
        <p:spPr>
          <a:xfrm>
            <a:off x="3153270" y="5870967"/>
            <a:ext cx="56345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Elaborazione FORMEZ PA (al 31 dicembre 2019)</a:t>
            </a:r>
            <a:endParaRPr lang="it-IT" sz="1200" dirty="0"/>
          </a:p>
        </p:txBody>
      </p:sp>
      <p:sp>
        <p:nvSpPr>
          <p:cNvPr id="4" name="Ovale 3"/>
          <p:cNvSpPr/>
          <p:nvPr/>
        </p:nvSpPr>
        <p:spPr>
          <a:xfrm>
            <a:off x="4094529" y="701063"/>
            <a:ext cx="1221129" cy="1075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58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EAEA883B-7B2B-4E95-9293-7A6C5FBC9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3861" y="1087189"/>
            <a:ext cx="9070139" cy="4708981"/>
          </a:xfrm>
          <a:prstGeom prst="rect">
            <a:avLst/>
          </a:prstGeom>
          <a:solidFill>
            <a:schemeClr val="bg1"/>
          </a:solidFill>
        </p:spPr>
        <p:txBody>
          <a:bodyPr wrap="square" lIns="7200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800000"/>
                </a:solidFill>
              </a:rPr>
              <a:t>LA GESTIONE ASSOCIATA DEI SERVIZI NELLE AREE SNAI PUO’ AVERE UN RUOLO DECISIVO NELLA RISPOSTA ALLE EMERGENZE?</a:t>
            </a:r>
            <a:endParaRPr lang="it-IT" sz="2800" b="1" dirty="0">
              <a:solidFill>
                <a:srgbClr val="800000"/>
              </a:solidFill>
            </a:endParaRPr>
          </a:p>
          <a:p>
            <a:pPr lvl="3">
              <a:spcAft>
                <a:spcPts val="600"/>
              </a:spcAft>
            </a:pPr>
            <a:endParaRPr lang="it-IT" sz="280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800000"/>
                </a:solidFill>
              </a:rPr>
              <a:t>QUALE VALORE AGGIUNTO DEI SISTEMI INTERCOMUNALI IN TEMA DI PROTEZIONE CIVILE E ASSISTENZA SANITARIA?</a:t>
            </a:r>
            <a:endParaRPr lang="it-IT" sz="2800" b="1" dirty="0">
              <a:solidFill>
                <a:srgbClr val="800000"/>
              </a:solidFill>
            </a:endParaRPr>
          </a:p>
          <a:p>
            <a:pPr marL="1085850" lvl="3">
              <a:spcAft>
                <a:spcPts val="600"/>
              </a:spcAft>
            </a:pPr>
            <a:r>
              <a:rPr lang="it-IT" sz="2800" i="1" dirty="0">
                <a:solidFill>
                  <a:srgbClr val="002060"/>
                </a:solidFill>
              </a:rPr>
              <a:t>     </a:t>
            </a:r>
            <a:endParaRPr lang="it-IT" sz="2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800000"/>
                </a:solidFill>
              </a:rPr>
              <a:t>QUANTO E’ IMPORTANTE PER I COMUNI </a:t>
            </a:r>
            <a:r>
              <a:rPr lang="it-IT" sz="2800" b="1" dirty="0" smtClean="0">
                <a:solidFill>
                  <a:srgbClr val="800000"/>
                </a:solidFill>
              </a:rPr>
              <a:t>ASSOCIATI </a:t>
            </a:r>
            <a:r>
              <a:rPr lang="it-IT" sz="2800" b="1" dirty="0" smtClean="0">
                <a:solidFill>
                  <a:srgbClr val="800000"/>
                </a:solidFill>
              </a:rPr>
              <a:t>POTER PRATICARE LO SMART WORKING PER GARANTIRE I SERVIZI AI CITTADINI?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490977" y="261536"/>
            <a:ext cx="4456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ALCUNE RIFLESSIONI</a:t>
            </a:r>
            <a:endParaRPr lang="it-IT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3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5D713558-0680-4CC1-BDCE-5C0C5B52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3861" y="1087189"/>
            <a:ext cx="9070139" cy="5770811"/>
          </a:xfrm>
          <a:prstGeom prst="rect">
            <a:avLst/>
          </a:prstGeom>
          <a:solidFill>
            <a:schemeClr val="bg1"/>
          </a:solidFill>
        </p:spPr>
        <p:txBody>
          <a:bodyPr wrap="square" lIns="7200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900" b="1" dirty="0">
                <a:solidFill>
                  <a:srgbClr val="800000"/>
                </a:solidFill>
              </a:rPr>
              <a:t>STATO DI ATTUAZIONE DELLA SNAI </a:t>
            </a:r>
          </a:p>
          <a:p>
            <a:pPr lvl="3">
              <a:spcAft>
                <a:spcPts val="600"/>
              </a:spcAft>
            </a:pPr>
            <a:r>
              <a:rPr lang="it-IT" sz="1600" i="1" dirty="0">
                <a:solidFill>
                  <a:srgbClr val="002060"/>
                </a:solidFill>
              </a:rPr>
              <a:t>Susanna Costantini</a:t>
            </a:r>
            <a:r>
              <a:rPr lang="it-IT" sz="1600" dirty="0">
                <a:solidFill>
                  <a:srgbClr val="002060"/>
                </a:solidFill>
              </a:rPr>
              <a:t>,  </a:t>
            </a:r>
            <a:r>
              <a:rPr lang="it-IT" sz="1600" dirty="0" err="1">
                <a:solidFill>
                  <a:srgbClr val="002060"/>
                </a:solidFill>
              </a:rPr>
              <a:t>Dip</a:t>
            </a:r>
            <a:r>
              <a:rPr lang="it-IT" sz="1600" dirty="0">
                <a:solidFill>
                  <a:srgbClr val="002060"/>
                </a:solidFill>
              </a:rPr>
              <a:t>. Coesione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900" b="1" dirty="0">
                <a:solidFill>
                  <a:srgbClr val="800000"/>
                </a:solidFill>
              </a:rPr>
              <a:t>PROTEZIONE CIVILE, CAPACITÀ DI ASSISTENZA E CURA IN FORMA ASSOCIATA</a:t>
            </a:r>
          </a:p>
          <a:p>
            <a:pPr marL="1085850" lvl="3">
              <a:spcAft>
                <a:spcPts val="600"/>
              </a:spcAft>
            </a:pPr>
            <a:r>
              <a:rPr lang="it-IT" sz="1600" i="1" dirty="0">
                <a:solidFill>
                  <a:srgbClr val="002060"/>
                </a:solidFill>
              </a:rPr>
              <a:t>     Giovanni </a:t>
            </a:r>
            <a:r>
              <a:rPr lang="it-IT" sz="1600" i="1" dirty="0" err="1">
                <a:solidFill>
                  <a:srgbClr val="002060"/>
                </a:solidFill>
              </a:rPr>
              <a:t>Xilo</a:t>
            </a:r>
            <a:r>
              <a:rPr lang="it-IT" sz="1600" i="1" dirty="0">
                <a:solidFill>
                  <a:srgbClr val="002060"/>
                </a:solidFill>
              </a:rPr>
              <a:t>, </a:t>
            </a:r>
            <a:r>
              <a:rPr lang="it-IT" sz="1600" dirty="0">
                <a:solidFill>
                  <a:srgbClr val="002060"/>
                </a:solidFill>
              </a:rPr>
              <a:t>Formez 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b="1" dirty="0">
                <a:solidFill>
                  <a:srgbClr val="800000"/>
                </a:solidFill>
              </a:rPr>
              <a:t>L'ESPERIENZA DELLE UNIONI MONTANE VALLI MAIRA E GRANA</a:t>
            </a:r>
          </a:p>
          <a:p>
            <a:pPr lvl="2">
              <a:spcAft>
                <a:spcPts val="600"/>
              </a:spcAft>
            </a:pPr>
            <a:r>
              <a:rPr lang="it-IT" sz="2000" dirty="0">
                <a:solidFill>
                  <a:srgbClr val="002060"/>
                </a:solidFill>
              </a:rPr>
              <a:t>        </a:t>
            </a:r>
            <a:r>
              <a:rPr lang="it-IT" sz="1600" i="1" dirty="0">
                <a:solidFill>
                  <a:srgbClr val="002060"/>
                </a:solidFill>
              </a:rPr>
              <a:t>Roberto Colombero, </a:t>
            </a:r>
            <a:r>
              <a:rPr lang="it-IT" sz="1600" dirty="0">
                <a:solidFill>
                  <a:srgbClr val="002060"/>
                </a:solidFill>
              </a:rPr>
              <a:t>ex coordinatore area interna Valli Maira e Grana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b="1" dirty="0">
                <a:solidFill>
                  <a:srgbClr val="800000"/>
                </a:solidFill>
              </a:rPr>
              <a:t>L'UNIONE AL SERVIZIO DELLE PERSONE FRAGILI: GLI INTERVENTI PER ANZIANI E NON AUTOSUFFICIENTI</a:t>
            </a:r>
          </a:p>
          <a:p>
            <a:pPr lvl="2">
              <a:spcAft>
                <a:spcPts val="600"/>
              </a:spcAft>
            </a:pPr>
            <a:r>
              <a:rPr lang="it-IT" sz="2000" i="1" dirty="0">
                <a:solidFill>
                  <a:srgbClr val="002060"/>
                </a:solidFill>
              </a:rPr>
              <a:t>        </a:t>
            </a:r>
            <a:r>
              <a:rPr lang="it-IT" sz="1600" i="1" dirty="0">
                <a:solidFill>
                  <a:srgbClr val="002060"/>
                </a:solidFill>
              </a:rPr>
              <a:t>Elena Gamberini, </a:t>
            </a:r>
            <a:r>
              <a:rPr lang="it-IT" sz="1600" dirty="0">
                <a:solidFill>
                  <a:srgbClr val="002060"/>
                </a:solidFill>
              </a:rPr>
              <a:t>DG Unione Bassa Reggiana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900" b="1" dirty="0">
                <a:solidFill>
                  <a:srgbClr val="800000"/>
                </a:solidFill>
              </a:rPr>
              <a:t>STRATEGIA AREE INTERNE: LA SCELTA DI ASSOCIARE LA PROTEZIONE CIVILE</a:t>
            </a:r>
          </a:p>
          <a:p>
            <a:pPr lvl="3">
              <a:spcAft>
                <a:spcPts val="600"/>
              </a:spcAft>
            </a:pPr>
            <a:r>
              <a:rPr lang="it-IT" sz="1600" i="1" dirty="0">
                <a:solidFill>
                  <a:srgbClr val="002060"/>
                </a:solidFill>
              </a:rPr>
              <a:t>Milko</a:t>
            </a:r>
            <a:r>
              <a:rPr lang="it-IT" sz="2000" i="1" dirty="0">
                <a:solidFill>
                  <a:srgbClr val="002060"/>
                </a:solidFill>
              </a:rPr>
              <a:t> </a:t>
            </a:r>
            <a:r>
              <a:rPr lang="it-IT" sz="1600" i="1" dirty="0">
                <a:solidFill>
                  <a:srgbClr val="002060"/>
                </a:solidFill>
              </a:rPr>
              <a:t>Cinà, </a:t>
            </a:r>
            <a:r>
              <a:rPr lang="it-IT" sz="1600" dirty="0">
                <a:solidFill>
                  <a:srgbClr val="002060"/>
                </a:solidFill>
              </a:rPr>
              <a:t>Sindaco coordinatore </a:t>
            </a:r>
            <a:r>
              <a:rPr lang="it-IT" sz="1600" dirty="0" smtClean="0">
                <a:solidFill>
                  <a:srgbClr val="002060"/>
                </a:solidFill>
              </a:rPr>
              <a:t>area interna</a:t>
            </a:r>
            <a:r>
              <a:rPr lang="it-IT" sz="1600" i="1" dirty="0" smtClean="0">
                <a:solidFill>
                  <a:srgbClr val="002060"/>
                </a:solidFill>
              </a:rPr>
              <a:t> </a:t>
            </a:r>
            <a:r>
              <a:rPr lang="it-IT" sz="1600" dirty="0">
                <a:solidFill>
                  <a:srgbClr val="002060"/>
                </a:solidFill>
              </a:rPr>
              <a:t>Terre Sicane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b="1" dirty="0">
                <a:solidFill>
                  <a:srgbClr val="800000"/>
                </a:solidFill>
              </a:rPr>
              <a:t>LA PROFESSIONALIZZAZIONE DELLA PROTEZIONE CIVILE, L’ATTIVAZIONE DEL PIANO INTERCOMUNALE PER FRONTEGGIARE L’EMERGENZA SANITARIA </a:t>
            </a:r>
          </a:p>
          <a:p>
            <a:pPr lvl="2"/>
            <a:r>
              <a:rPr lang="it-IT" sz="2000" i="1" dirty="0">
                <a:solidFill>
                  <a:srgbClr val="002060"/>
                </a:solidFill>
              </a:rPr>
              <a:t>     </a:t>
            </a:r>
            <a:r>
              <a:rPr lang="it-IT" sz="1600" i="1" dirty="0">
                <a:solidFill>
                  <a:srgbClr val="002060"/>
                </a:solidFill>
              </a:rPr>
              <a:t>Marco Mordenti</a:t>
            </a:r>
            <a:r>
              <a:rPr lang="it-IT" sz="1600" dirty="0">
                <a:solidFill>
                  <a:srgbClr val="002060"/>
                </a:solidFill>
              </a:rPr>
              <a:t>, DG e Segretario Unione Bassa Romagna</a:t>
            </a:r>
          </a:p>
          <a:p>
            <a:pPr lvl="2">
              <a:spcAft>
                <a:spcPts val="600"/>
              </a:spcAft>
            </a:pPr>
            <a:r>
              <a:rPr lang="it-IT" sz="1600" i="1" dirty="0">
                <a:solidFill>
                  <a:srgbClr val="002060"/>
                </a:solidFill>
              </a:rPr>
              <a:t>      Stefano Ravaioli</a:t>
            </a:r>
            <a:r>
              <a:rPr lang="it-IT" sz="1600" dirty="0">
                <a:solidFill>
                  <a:srgbClr val="002060"/>
                </a:solidFill>
              </a:rPr>
              <a:t>, Responsabile Protezione Civile Unione Bassa Romagna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b="1" dirty="0">
                <a:solidFill>
                  <a:srgbClr val="800000"/>
                </a:solidFill>
              </a:rPr>
              <a:t>CONCLUSIONI</a:t>
            </a:r>
            <a:r>
              <a:rPr lang="it-IT" sz="1900" b="1" dirty="0">
                <a:solidFill>
                  <a:srgbClr val="002060"/>
                </a:solidFill>
              </a:rPr>
              <a:t> </a:t>
            </a:r>
          </a:p>
          <a:p>
            <a:pPr lvl="2"/>
            <a:r>
              <a:rPr lang="it-IT" sz="1600" i="1" dirty="0">
                <a:solidFill>
                  <a:srgbClr val="002060"/>
                </a:solidFill>
              </a:rPr>
              <a:t>         Francesco Monaco, </a:t>
            </a:r>
            <a:r>
              <a:rPr lang="it-IT" sz="1600" dirty="0">
                <a:solidFill>
                  <a:srgbClr val="002060"/>
                </a:solidFill>
              </a:rPr>
              <a:t>ANCI e componente CTAI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490977" y="261536"/>
            <a:ext cx="4456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</a:rPr>
              <a:t>Gli interventi di oggi</a:t>
            </a:r>
          </a:p>
        </p:txBody>
      </p:sp>
    </p:spTree>
    <p:extLst>
      <p:ext uri="{BB962C8B-B14F-4D97-AF65-F5344CB8AC3E}">
        <p14:creationId xmlns:p14="http://schemas.microsoft.com/office/powerpoint/2010/main" val="2467676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Presentazione su schermo (4:3)</PresentationFormat>
  <Paragraphs>43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 De Rosa</dc:creator>
  <cp:lastModifiedBy>Clelia</cp:lastModifiedBy>
  <cp:revision>11</cp:revision>
  <dcterms:created xsi:type="dcterms:W3CDTF">2020-04-15T15:00:41Z</dcterms:created>
  <dcterms:modified xsi:type="dcterms:W3CDTF">2020-04-16T07:41:34Z</dcterms:modified>
</cp:coreProperties>
</file>