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2.xml" ContentType="application/vnd.openxmlformats-officedocument.themeOverr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38.svg" ContentType="image/unknown"/>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67"/>
  </p:notesMasterIdLst>
  <p:sldIdLst>
    <p:sldId id="307" r:id="rId2"/>
    <p:sldId id="264" r:id="rId3"/>
    <p:sldId id="265" r:id="rId4"/>
    <p:sldId id="263" r:id="rId5"/>
    <p:sldId id="258" r:id="rId6"/>
    <p:sldId id="259" r:id="rId7"/>
    <p:sldId id="261" r:id="rId8"/>
    <p:sldId id="340" r:id="rId9"/>
    <p:sldId id="333" r:id="rId10"/>
    <p:sldId id="334" r:id="rId11"/>
    <p:sldId id="260" r:id="rId12"/>
    <p:sldId id="342" r:id="rId13"/>
    <p:sldId id="335" r:id="rId14"/>
    <p:sldId id="309" r:id="rId15"/>
    <p:sldId id="310" r:id="rId16"/>
    <p:sldId id="336" r:id="rId17"/>
    <p:sldId id="312" r:id="rId18"/>
    <p:sldId id="314" r:id="rId19"/>
    <p:sldId id="313" r:id="rId20"/>
    <p:sldId id="337" r:id="rId21"/>
    <p:sldId id="266" r:id="rId22"/>
    <p:sldId id="267" r:id="rId23"/>
    <p:sldId id="343" r:id="rId24"/>
    <p:sldId id="272" r:id="rId25"/>
    <p:sldId id="273" r:id="rId26"/>
    <p:sldId id="274" r:id="rId27"/>
    <p:sldId id="276" r:id="rId28"/>
    <p:sldId id="315" r:id="rId29"/>
    <p:sldId id="316" r:id="rId30"/>
    <p:sldId id="317" r:id="rId31"/>
    <p:sldId id="277" r:id="rId32"/>
    <p:sldId id="278" r:id="rId33"/>
    <p:sldId id="279" r:id="rId34"/>
    <p:sldId id="280" r:id="rId35"/>
    <p:sldId id="281" r:id="rId36"/>
    <p:sldId id="282" r:id="rId37"/>
    <p:sldId id="283" r:id="rId38"/>
    <p:sldId id="284" r:id="rId39"/>
    <p:sldId id="285" r:id="rId40"/>
    <p:sldId id="287" r:id="rId41"/>
    <p:sldId id="288" r:id="rId42"/>
    <p:sldId id="290" r:id="rId43"/>
    <p:sldId id="291" r:id="rId44"/>
    <p:sldId id="292" r:id="rId45"/>
    <p:sldId id="293" r:id="rId46"/>
    <p:sldId id="294" r:id="rId47"/>
    <p:sldId id="295" r:id="rId48"/>
    <p:sldId id="296" r:id="rId49"/>
    <p:sldId id="297" r:id="rId50"/>
    <p:sldId id="298" r:id="rId51"/>
    <p:sldId id="300" r:id="rId52"/>
    <p:sldId id="301" r:id="rId53"/>
    <p:sldId id="302" r:id="rId54"/>
    <p:sldId id="303" r:id="rId55"/>
    <p:sldId id="304" r:id="rId56"/>
    <p:sldId id="305" r:id="rId57"/>
    <p:sldId id="257" r:id="rId58"/>
    <p:sldId id="321" r:id="rId59"/>
    <p:sldId id="322" r:id="rId60"/>
    <p:sldId id="323" r:id="rId61"/>
    <p:sldId id="338" r:id="rId62"/>
    <p:sldId id="324" r:id="rId63"/>
    <p:sldId id="339" r:id="rId64"/>
    <p:sldId id="325" r:id="rId65"/>
    <p:sldId id="326" r:id="rId6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p:restoredTop sz="94682"/>
  </p:normalViewPr>
  <p:slideViewPr>
    <p:cSldViewPr snapToGrid="0">
      <p:cViewPr varScale="1">
        <p:scale>
          <a:sx n="87" d="100"/>
          <a:sy n="87" d="100"/>
        </p:scale>
        <p:origin x="2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4" Type="http://schemas.openxmlformats.org/officeDocument/2006/relationships/image" Target="../media/image25.svg"/></Relationships>
</file>

<file path=ppt/diagrams/_rels/data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 Id="rId5" Type="http://schemas.openxmlformats.org/officeDocument/2006/relationships/image" Target="../media/image31.svg"/><Relationship Id="rId4" Type="http://schemas.openxmlformats.org/officeDocument/2006/relationships/image" Target="../media/image30.svg"/></Relationships>
</file>

<file path=ppt/diagrams/_rels/data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image" Target="../media/image22.svg"/><Relationship Id="rId6" Type="http://schemas.openxmlformats.org/officeDocument/2006/relationships/image" Target="../media/image36.svg"/><Relationship Id="rId5" Type="http://schemas.openxmlformats.org/officeDocument/2006/relationships/image" Target="../media/image35.svg"/><Relationship Id="rId4" Type="http://schemas.openxmlformats.org/officeDocument/2006/relationships/image" Target="../media/image34.svg"/></Relationships>
</file>

<file path=ppt/diagrams/_rels/data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svg"/></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ata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ata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4" Type="http://schemas.openxmlformats.org/officeDocument/2006/relationships/image" Target="../media/image25.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 Id="rId5" Type="http://schemas.openxmlformats.org/officeDocument/2006/relationships/image" Target="../media/image31.svg"/><Relationship Id="rId4" Type="http://schemas.openxmlformats.org/officeDocument/2006/relationships/image" Target="../media/image30.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image" Target="../media/image22.svg"/><Relationship Id="rId6" Type="http://schemas.openxmlformats.org/officeDocument/2006/relationships/image" Target="../media/image36.svg"/><Relationship Id="rId5" Type="http://schemas.openxmlformats.org/officeDocument/2006/relationships/image" Target="../media/image35.sv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33E2E-3F78-4CDA-A401-A41E50F678BC}"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55A54B55-DC8E-460A-B098-BE0147C97C72}">
      <dgm:prSet custT="1"/>
      <dgm:spPr/>
      <dgm:t>
        <a:bodyPr/>
        <a:lstStyle/>
        <a:p>
          <a:pPr algn="ctr"/>
          <a:endParaRPr lang="en-US" sz="1200" dirty="0"/>
        </a:p>
        <a:p>
          <a:pPr algn="ctr"/>
          <a:r>
            <a:rPr lang="en-US" sz="1800" dirty="0" err="1"/>
            <a:t>Catastrofisti</a:t>
          </a:r>
          <a:endParaRPr lang="en-US" sz="1800" dirty="0"/>
        </a:p>
        <a:p>
          <a:pPr algn="just"/>
          <a:r>
            <a:rPr lang="en-US" sz="1800" dirty="0" err="1"/>
            <a:t>Vedono</a:t>
          </a:r>
          <a:r>
            <a:rPr lang="en-US" sz="1800" dirty="0"/>
            <a:t> un </a:t>
          </a:r>
          <a:r>
            <a:rPr lang="en-US" sz="1800" dirty="0" err="1"/>
            <a:t>potenziale</a:t>
          </a:r>
          <a:r>
            <a:rPr lang="en-US" sz="1800" dirty="0"/>
            <a:t> </a:t>
          </a:r>
          <a:r>
            <a:rPr lang="en-US" sz="1800" dirty="0" err="1"/>
            <a:t>falò</a:t>
          </a:r>
          <a:r>
            <a:rPr lang="en-US" sz="1800" dirty="0"/>
            <a:t> di </a:t>
          </a:r>
          <a:r>
            <a:rPr lang="en-US" sz="1800" dirty="0" err="1"/>
            <a:t>competenze</a:t>
          </a:r>
          <a:r>
            <a:rPr lang="en-US" sz="1800" dirty="0"/>
            <a:t> e </a:t>
          </a:r>
          <a:r>
            <a:rPr lang="en-US" sz="1800" dirty="0" err="1"/>
            <a:t>posti</a:t>
          </a:r>
          <a:r>
            <a:rPr lang="en-US" sz="1800" dirty="0"/>
            <a:t> di </a:t>
          </a:r>
          <a:r>
            <a:rPr lang="en-US" sz="1800" dirty="0" err="1"/>
            <a:t>lavoro</a:t>
          </a:r>
          <a:endParaRPr lang="en-US" sz="1800" dirty="0"/>
        </a:p>
        <a:p>
          <a:pPr algn="ctr"/>
          <a:endParaRPr lang="en-US" sz="1200" dirty="0"/>
        </a:p>
        <a:p>
          <a:pPr algn="ctr"/>
          <a:endParaRPr lang="en-US" sz="1200" dirty="0"/>
        </a:p>
        <a:p>
          <a:pPr algn="ctr"/>
          <a:endParaRPr lang="en-US" sz="1200" dirty="0"/>
        </a:p>
      </dgm:t>
    </dgm:pt>
    <dgm:pt modelId="{F6A83B6E-0DC3-4AAE-B6CA-FFECFA0FD2D9}" type="parTrans" cxnId="{8146526E-2832-4EEA-B504-4863E0736893}">
      <dgm:prSet/>
      <dgm:spPr/>
      <dgm:t>
        <a:bodyPr/>
        <a:lstStyle/>
        <a:p>
          <a:endParaRPr lang="en-US"/>
        </a:p>
      </dgm:t>
    </dgm:pt>
    <dgm:pt modelId="{3FA7A4D3-4022-4B73-87F4-348E3C6ECDB2}" type="sibTrans" cxnId="{8146526E-2832-4EEA-B504-4863E0736893}">
      <dgm:prSet/>
      <dgm:spPr/>
      <dgm:t>
        <a:bodyPr/>
        <a:lstStyle/>
        <a:p>
          <a:endParaRPr lang="en-US"/>
        </a:p>
      </dgm:t>
    </dgm:pt>
    <dgm:pt modelId="{2BFC92AC-06E2-9047-87E2-82B8C3192717}">
      <dgm:prSet custT="1"/>
      <dgm:spPr/>
      <dgm:t>
        <a:bodyPr/>
        <a:lstStyle/>
        <a:p>
          <a:pPr algn="ctr"/>
          <a:endParaRPr lang="en-US" sz="1200" dirty="0"/>
        </a:p>
        <a:p>
          <a:pPr algn="ctr"/>
          <a:r>
            <a:rPr lang="en-US" sz="1800" dirty="0" err="1"/>
            <a:t>Entusiasti</a:t>
          </a:r>
          <a:endParaRPr lang="en-US" sz="1800" dirty="0"/>
        </a:p>
        <a:p>
          <a:pPr algn="just"/>
          <a:r>
            <a:rPr lang="en-US" sz="1800" dirty="0" err="1"/>
            <a:t>Interpretano</a:t>
          </a:r>
          <a:r>
            <a:rPr lang="en-US" sz="1800" dirty="0"/>
            <a:t> il </a:t>
          </a:r>
          <a:r>
            <a:rPr lang="en-US" sz="1800" dirty="0" err="1"/>
            <a:t>processo</a:t>
          </a:r>
          <a:r>
            <a:rPr lang="en-US" sz="1800" dirty="0"/>
            <a:t> come </a:t>
          </a:r>
          <a:r>
            <a:rPr lang="en-US" sz="1800" dirty="0" err="1"/>
            <a:t>una</a:t>
          </a:r>
          <a:r>
            <a:rPr lang="en-US" sz="1800" dirty="0"/>
            <a:t> leva verso </a:t>
          </a:r>
          <a:r>
            <a:rPr lang="en-US" sz="1800" dirty="0" err="1"/>
            <a:t>risultati</a:t>
          </a:r>
          <a:r>
            <a:rPr lang="en-US" sz="1800" dirty="0"/>
            <a:t> </a:t>
          </a:r>
          <a:r>
            <a:rPr lang="en-US" sz="1800" dirty="0" err="1"/>
            <a:t>impensabili</a:t>
          </a:r>
          <a:r>
            <a:rPr lang="en-US" sz="1800" dirty="0"/>
            <a:t> solo </a:t>
          </a:r>
          <a:r>
            <a:rPr lang="en-US" sz="1800" dirty="0" err="1"/>
            <a:t>ieri</a:t>
          </a:r>
          <a:endParaRPr lang="en-US" sz="1800" dirty="0"/>
        </a:p>
        <a:p>
          <a:pPr algn="ctr"/>
          <a:endParaRPr lang="en-US" sz="1200" dirty="0"/>
        </a:p>
        <a:p>
          <a:pPr algn="ctr"/>
          <a:endParaRPr lang="en-US" sz="1200" dirty="0"/>
        </a:p>
        <a:p>
          <a:pPr algn="ctr"/>
          <a:endParaRPr lang="en-US" sz="1200" dirty="0"/>
        </a:p>
      </dgm:t>
    </dgm:pt>
    <dgm:pt modelId="{3C67A814-30BF-9542-BEE0-530FEB2C6F55}" type="parTrans" cxnId="{CA77C678-FBCA-B64B-A93C-3A9487E1C138}">
      <dgm:prSet/>
      <dgm:spPr/>
      <dgm:t>
        <a:bodyPr/>
        <a:lstStyle/>
        <a:p>
          <a:endParaRPr lang="it-IT"/>
        </a:p>
      </dgm:t>
    </dgm:pt>
    <dgm:pt modelId="{02F228B1-1B0C-254C-9D5A-7AEB18E9E01D}" type="sibTrans" cxnId="{CA77C678-FBCA-B64B-A93C-3A9487E1C138}">
      <dgm:prSet/>
      <dgm:spPr/>
      <dgm:t>
        <a:bodyPr/>
        <a:lstStyle/>
        <a:p>
          <a:endParaRPr lang="it-IT"/>
        </a:p>
      </dgm:t>
    </dgm:pt>
    <dgm:pt modelId="{B3B97013-12D7-AD42-BDB4-9F7AFA0749AD}" type="pres">
      <dgm:prSet presAssocID="{3C633E2E-3F78-4CDA-A401-A41E50F678BC}" presName="hierChild1" presStyleCnt="0">
        <dgm:presLayoutVars>
          <dgm:chPref val="1"/>
          <dgm:dir/>
          <dgm:animOne val="branch"/>
          <dgm:animLvl val="lvl"/>
          <dgm:resizeHandles/>
        </dgm:presLayoutVars>
      </dgm:prSet>
      <dgm:spPr/>
    </dgm:pt>
    <dgm:pt modelId="{208795EC-8FDF-FB40-B650-B021DFA65E36}" type="pres">
      <dgm:prSet presAssocID="{55A54B55-DC8E-460A-B098-BE0147C97C72}" presName="hierRoot1" presStyleCnt="0"/>
      <dgm:spPr/>
    </dgm:pt>
    <dgm:pt modelId="{AFD474F2-D931-3D48-B7D8-D1B1CD41B7E0}" type="pres">
      <dgm:prSet presAssocID="{55A54B55-DC8E-460A-B098-BE0147C97C72}" presName="composite" presStyleCnt="0"/>
      <dgm:spPr/>
    </dgm:pt>
    <dgm:pt modelId="{ED5BABC4-4469-6D43-9813-A98FCCF38936}" type="pres">
      <dgm:prSet presAssocID="{55A54B55-DC8E-460A-B098-BE0147C97C72}" presName="background" presStyleLbl="node0" presStyleIdx="0" presStyleCnt="2"/>
      <dgm:spPr/>
    </dgm:pt>
    <dgm:pt modelId="{C1EC5236-9C8A-D940-BFA1-03FDB12AC077}" type="pres">
      <dgm:prSet presAssocID="{55A54B55-DC8E-460A-B098-BE0147C97C72}" presName="text" presStyleLbl="fgAcc0" presStyleIdx="0" presStyleCnt="2">
        <dgm:presLayoutVars>
          <dgm:chPref val="3"/>
        </dgm:presLayoutVars>
      </dgm:prSet>
      <dgm:spPr/>
    </dgm:pt>
    <dgm:pt modelId="{57F75F98-DCCB-6F48-91BF-D8A904331688}" type="pres">
      <dgm:prSet presAssocID="{55A54B55-DC8E-460A-B098-BE0147C97C72}" presName="hierChild2" presStyleCnt="0"/>
      <dgm:spPr/>
    </dgm:pt>
    <dgm:pt modelId="{3BDFF775-8F07-2140-B354-7C12A3D64045}" type="pres">
      <dgm:prSet presAssocID="{2BFC92AC-06E2-9047-87E2-82B8C3192717}" presName="hierRoot1" presStyleCnt="0"/>
      <dgm:spPr/>
    </dgm:pt>
    <dgm:pt modelId="{3F8D3E1D-A3D3-A848-B144-A48FED987657}" type="pres">
      <dgm:prSet presAssocID="{2BFC92AC-06E2-9047-87E2-82B8C3192717}" presName="composite" presStyleCnt="0"/>
      <dgm:spPr/>
    </dgm:pt>
    <dgm:pt modelId="{1027E4D9-608C-A341-8180-0D3E4DDEBA21}" type="pres">
      <dgm:prSet presAssocID="{2BFC92AC-06E2-9047-87E2-82B8C3192717}" presName="background" presStyleLbl="node0" presStyleIdx="1" presStyleCnt="2"/>
      <dgm:spPr/>
    </dgm:pt>
    <dgm:pt modelId="{0C146B92-9C0D-F341-8805-9621AFC1BEF3}" type="pres">
      <dgm:prSet presAssocID="{2BFC92AC-06E2-9047-87E2-82B8C3192717}" presName="text" presStyleLbl="fgAcc0" presStyleIdx="1" presStyleCnt="2">
        <dgm:presLayoutVars>
          <dgm:chPref val="3"/>
        </dgm:presLayoutVars>
      </dgm:prSet>
      <dgm:spPr/>
    </dgm:pt>
    <dgm:pt modelId="{890C85B6-33FE-6240-A89C-9E10D13A12D1}" type="pres">
      <dgm:prSet presAssocID="{2BFC92AC-06E2-9047-87E2-82B8C3192717}" presName="hierChild2" presStyleCnt="0"/>
      <dgm:spPr/>
    </dgm:pt>
  </dgm:ptLst>
  <dgm:cxnLst>
    <dgm:cxn modelId="{8146526E-2832-4EEA-B504-4863E0736893}" srcId="{3C633E2E-3F78-4CDA-A401-A41E50F678BC}" destId="{55A54B55-DC8E-460A-B098-BE0147C97C72}" srcOrd="0" destOrd="0" parTransId="{F6A83B6E-0DC3-4AAE-B6CA-FFECFA0FD2D9}" sibTransId="{3FA7A4D3-4022-4B73-87F4-348E3C6ECDB2}"/>
    <dgm:cxn modelId="{CA77C678-FBCA-B64B-A93C-3A9487E1C138}" srcId="{3C633E2E-3F78-4CDA-A401-A41E50F678BC}" destId="{2BFC92AC-06E2-9047-87E2-82B8C3192717}" srcOrd="1" destOrd="0" parTransId="{3C67A814-30BF-9542-BEE0-530FEB2C6F55}" sibTransId="{02F228B1-1B0C-254C-9D5A-7AEB18E9E01D}"/>
    <dgm:cxn modelId="{71CF99B1-7E48-7E44-B13E-75CCDFE3A6E1}" type="presOf" srcId="{55A54B55-DC8E-460A-B098-BE0147C97C72}" destId="{C1EC5236-9C8A-D940-BFA1-03FDB12AC077}" srcOrd="0" destOrd="0" presId="urn:microsoft.com/office/officeart/2005/8/layout/hierarchy1"/>
    <dgm:cxn modelId="{1C9E9DD5-77C3-7148-8C2D-06D493281E83}" type="presOf" srcId="{2BFC92AC-06E2-9047-87E2-82B8C3192717}" destId="{0C146B92-9C0D-F341-8805-9621AFC1BEF3}" srcOrd="0" destOrd="0" presId="urn:microsoft.com/office/officeart/2005/8/layout/hierarchy1"/>
    <dgm:cxn modelId="{9EDE45F1-ABC3-1F4D-8BEE-67CBC39C122C}" type="presOf" srcId="{3C633E2E-3F78-4CDA-A401-A41E50F678BC}" destId="{B3B97013-12D7-AD42-BDB4-9F7AFA0749AD}" srcOrd="0" destOrd="0" presId="urn:microsoft.com/office/officeart/2005/8/layout/hierarchy1"/>
    <dgm:cxn modelId="{A004D4B2-D455-FD4A-92E9-C5337238B359}" type="presParOf" srcId="{B3B97013-12D7-AD42-BDB4-9F7AFA0749AD}" destId="{208795EC-8FDF-FB40-B650-B021DFA65E36}" srcOrd="0" destOrd="0" presId="urn:microsoft.com/office/officeart/2005/8/layout/hierarchy1"/>
    <dgm:cxn modelId="{79F37245-CE59-AB42-A886-C2DBB66F2BEA}" type="presParOf" srcId="{208795EC-8FDF-FB40-B650-B021DFA65E36}" destId="{AFD474F2-D931-3D48-B7D8-D1B1CD41B7E0}" srcOrd="0" destOrd="0" presId="urn:microsoft.com/office/officeart/2005/8/layout/hierarchy1"/>
    <dgm:cxn modelId="{288EB28C-9648-004D-A8AC-A6EA9E66D04F}" type="presParOf" srcId="{AFD474F2-D931-3D48-B7D8-D1B1CD41B7E0}" destId="{ED5BABC4-4469-6D43-9813-A98FCCF38936}" srcOrd="0" destOrd="0" presId="urn:microsoft.com/office/officeart/2005/8/layout/hierarchy1"/>
    <dgm:cxn modelId="{93DD62E0-57A5-BB43-95D5-2C0A70C3FF27}" type="presParOf" srcId="{AFD474F2-D931-3D48-B7D8-D1B1CD41B7E0}" destId="{C1EC5236-9C8A-D940-BFA1-03FDB12AC077}" srcOrd="1" destOrd="0" presId="urn:microsoft.com/office/officeart/2005/8/layout/hierarchy1"/>
    <dgm:cxn modelId="{4B8620EF-0840-5442-9DFC-827F4183D7DC}" type="presParOf" srcId="{208795EC-8FDF-FB40-B650-B021DFA65E36}" destId="{57F75F98-DCCB-6F48-91BF-D8A904331688}" srcOrd="1" destOrd="0" presId="urn:microsoft.com/office/officeart/2005/8/layout/hierarchy1"/>
    <dgm:cxn modelId="{523F2E46-ABBB-664F-BB85-6CA821F82B21}" type="presParOf" srcId="{B3B97013-12D7-AD42-BDB4-9F7AFA0749AD}" destId="{3BDFF775-8F07-2140-B354-7C12A3D64045}" srcOrd="1" destOrd="0" presId="urn:microsoft.com/office/officeart/2005/8/layout/hierarchy1"/>
    <dgm:cxn modelId="{97CB72E2-B5CB-BE4B-BB1A-9D0568E51970}" type="presParOf" srcId="{3BDFF775-8F07-2140-B354-7C12A3D64045}" destId="{3F8D3E1D-A3D3-A848-B144-A48FED987657}" srcOrd="0" destOrd="0" presId="urn:microsoft.com/office/officeart/2005/8/layout/hierarchy1"/>
    <dgm:cxn modelId="{0F3ECF39-757E-5749-9A70-3BB036AFCDEB}" type="presParOf" srcId="{3F8D3E1D-A3D3-A848-B144-A48FED987657}" destId="{1027E4D9-608C-A341-8180-0D3E4DDEBA21}" srcOrd="0" destOrd="0" presId="urn:microsoft.com/office/officeart/2005/8/layout/hierarchy1"/>
    <dgm:cxn modelId="{8CF00474-FF00-4E44-9678-9CB488CAB846}" type="presParOf" srcId="{3F8D3E1D-A3D3-A848-B144-A48FED987657}" destId="{0C146B92-9C0D-F341-8805-9621AFC1BEF3}" srcOrd="1" destOrd="0" presId="urn:microsoft.com/office/officeart/2005/8/layout/hierarchy1"/>
    <dgm:cxn modelId="{F4CF9F0A-CE98-E848-9B08-22B36045EFDE}" type="presParOf" srcId="{3BDFF775-8F07-2140-B354-7C12A3D64045}" destId="{890C85B6-33FE-6240-A89C-9E10D13A12D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B65434-C20F-4FC7-9A54-6AF0BAFFB38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E0E3B9-AC13-4450-96C8-31EFCB92D55C}">
      <dgm:prSet custT="1"/>
      <dgm:spPr/>
      <dgm:t>
        <a:bodyPr/>
        <a:lstStyle/>
        <a:p>
          <a:pPr>
            <a:lnSpc>
              <a:spcPct val="100000"/>
            </a:lnSpc>
          </a:pPr>
          <a:r>
            <a:rPr lang="it-IT" sz="3000" dirty="0"/>
            <a:t>Apprendimento continuo: La formazione non è un adempimento burocratico, ma un diritto-dovere per l'aggiornamento costante.</a:t>
          </a:r>
          <a:endParaRPr lang="en-US" sz="3000" dirty="0"/>
        </a:p>
      </dgm:t>
    </dgm:pt>
    <dgm:pt modelId="{D8A4FE16-4F12-4E12-9F2C-F9E34DE2A435}" type="parTrans" cxnId="{C1BEE8D1-5A7D-4C64-BB65-7BF29E91A3C7}">
      <dgm:prSet/>
      <dgm:spPr/>
      <dgm:t>
        <a:bodyPr/>
        <a:lstStyle/>
        <a:p>
          <a:endParaRPr lang="en-US"/>
        </a:p>
      </dgm:t>
    </dgm:pt>
    <dgm:pt modelId="{4C8F1FF0-CBF1-49F2-937A-759991073A00}" type="sibTrans" cxnId="{C1BEE8D1-5A7D-4C64-BB65-7BF29E91A3C7}">
      <dgm:prSet/>
      <dgm:spPr/>
      <dgm:t>
        <a:bodyPr/>
        <a:lstStyle/>
        <a:p>
          <a:endParaRPr lang="en-US"/>
        </a:p>
      </dgm:t>
    </dgm:pt>
    <dgm:pt modelId="{3E0C93D5-9AEE-4959-A9CE-45CD2489F006}">
      <dgm:prSet custT="1"/>
      <dgm:spPr/>
      <dgm:t>
        <a:bodyPr/>
        <a:lstStyle/>
        <a:p>
          <a:pPr>
            <a:lnSpc>
              <a:spcPct val="100000"/>
            </a:lnSpc>
          </a:pPr>
          <a:r>
            <a:rPr lang="it-IT" sz="3000" dirty="0"/>
            <a:t>Valore Pubblico: L'accrescimento del capitale umano si traduce direttamente in servizi migliori e maggiore fiducia dei cittadini.</a:t>
          </a:r>
          <a:endParaRPr lang="en-US" sz="3000" dirty="0"/>
        </a:p>
      </dgm:t>
    </dgm:pt>
    <dgm:pt modelId="{F5EF5648-6D40-43BA-AB70-8E14A3E380F8}" type="parTrans" cxnId="{56A1F635-766D-4D11-BF3D-E4D2B6986FDF}">
      <dgm:prSet/>
      <dgm:spPr/>
      <dgm:t>
        <a:bodyPr/>
        <a:lstStyle/>
        <a:p>
          <a:endParaRPr lang="en-US"/>
        </a:p>
      </dgm:t>
    </dgm:pt>
    <dgm:pt modelId="{E6A7DE19-8B04-4F2D-AC9A-5F41B7503A14}" type="sibTrans" cxnId="{56A1F635-766D-4D11-BF3D-E4D2B6986FDF}">
      <dgm:prSet/>
      <dgm:spPr/>
      <dgm:t>
        <a:bodyPr/>
        <a:lstStyle/>
        <a:p>
          <a:endParaRPr lang="en-US"/>
        </a:p>
      </dgm:t>
    </dgm:pt>
    <dgm:pt modelId="{77E0F2F6-F2AB-4733-A917-D29AD0B8C534}">
      <dgm:prSet custT="1"/>
      <dgm:spPr/>
      <dgm:t>
        <a:bodyPr/>
        <a:lstStyle/>
        <a:p>
          <a:pPr>
            <a:lnSpc>
              <a:spcPct val="100000"/>
            </a:lnSpc>
          </a:pPr>
          <a:r>
            <a:rPr lang="it-IT" sz="3000" dirty="0"/>
            <a:t>Inclusività: Coinvolge indistintamente tutto il personale, indipendentemente dal ruolo o dalla qualifica</a:t>
          </a:r>
          <a:endParaRPr lang="en-US" sz="3000" dirty="0"/>
        </a:p>
      </dgm:t>
    </dgm:pt>
    <dgm:pt modelId="{0F9B0C23-48A8-44A3-982F-1D4C0612369E}" type="parTrans" cxnId="{D343929B-7BC0-42B0-A2A0-E7ECC6C82882}">
      <dgm:prSet/>
      <dgm:spPr/>
      <dgm:t>
        <a:bodyPr/>
        <a:lstStyle/>
        <a:p>
          <a:endParaRPr lang="en-US"/>
        </a:p>
      </dgm:t>
    </dgm:pt>
    <dgm:pt modelId="{2E009E00-C1C0-45D4-A16E-5FFFA094BC75}" type="sibTrans" cxnId="{D343929B-7BC0-42B0-A2A0-E7ECC6C82882}">
      <dgm:prSet/>
      <dgm:spPr/>
      <dgm:t>
        <a:bodyPr/>
        <a:lstStyle/>
        <a:p>
          <a:endParaRPr lang="en-US"/>
        </a:p>
      </dgm:t>
    </dgm:pt>
    <dgm:pt modelId="{6736D351-4711-D648-B06C-74A52B1D14D7}" type="pres">
      <dgm:prSet presAssocID="{49B65434-C20F-4FC7-9A54-6AF0BAFFB385}" presName="vert0" presStyleCnt="0">
        <dgm:presLayoutVars>
          <dgm:dir/>
          <dgm:animOne val="branch"/>
          <dgm:animLvl val="lvl"/>
        </dgm:presLayoutVars>
      </dgm:prSet>
      <dgm:spPr/>
    </dgm:pt>
    <dgm:pt modelId="{3E6F500E-BCBE-9544-A3DE-07477DAA2D48}" type="pres">
      <dgm:prSet presAssocID="{04E0E3B9-AC13-4450-96C8-31EFCB92D55C}" presName="thickLine" presStyleLbl="alignNode1" presStyleIdx="0" presStyleCnt="3"/>
      <dgm:spPr/>
    </dgm:pt>
    <dgm:pt modelId="{818D6207-3CEC-3B48-9D88-5B60630EE5D5}" type="pres">
      <dgm:prSet presAssocID="{04E0E3B9-AC13-4450-96C8-31EFCB92D55C}" presName="horz1" presStyleCnt="0"/>
      <dgm:spPr/>
    </dgm:pt>
    <dgm:pt modelId="{07388022-01F1-F041-BEE8-6CBC462858C3}" type="pres">
      <dgm:prSet presAssocID="{04E0E3B9-AC13-4450-96C8-31EFCB92D55C}" presName="tx1" presStyleLbl="revTx" presStyleIdx="0" presStyleCnt="3"/>
      <dgm:spPr/>
    </dgm:pt>
    <dgm:pt modelId="{AF91E35C-D59C-3548-9D10-5F1D25444F80}" type="pres">
      <dgm:prSet presAssocID="{04E0E3B9-AC13-4450-96C8-31EFCB92D55C}" presName="vert1" presStyleCnt="0"/>
      <dgm:spPr/>
    </dgm:pt>
    <dgm:pt modelId="{AFA44F98-91B1-D049-801C-DB20289812A2}" type="pres">
      <dgm:prSet presAssocID="{3E0C93D5-9AEE-4959-A9CE-45CD2489F006}" presName="thickLine" presStyleLbl="alignNode1" presStyleIdx="1" presStyleCnt="3"/>
      <dgm:spPr/>
    </dgm:pt>
    <dgm:pt modelId="{64EB8443-1D80-2846-B6EC-E1BC41EBBD96}" type="pres">
      <dgm:prSet presAssocID="{3E0C93D5-9AEE-4959-A9CE-45CD2489F006}" presName="horz1" presStyleCnt="0"/>
      <dgm:spPr/>
    </dgm:pt>
    <dgm:pt modelId="{2CABF358-098A-DF41-9B36-761138E3AC51}" type="pres">
      <dgm:prSet presAssocID="{3E0C93D5-9AEE-4959-A9CE-45CD2489F006}" presName="tx1" presStyleLbl="revTx" presStyleIdx="1" presStyleCnt="3"/>
      <dgm:spPr/>
    </dgm:pt>
    <dgm:pt modelId="{0B93B6A0-4D2B-5948-9C21-71F65731F284}" type="pres">
      <dgm:prSet presAssocID="{3E0C93D5-9AEE-4959-A9CE-45CD2489F006}" presName="vert1" presStyleCnt="0"/>
      <dgm:spPr/>
    </dgm:pt>
    <dgm:pt modelId="{C75F6F94-C779-7E4F-B60F-552F47B7B8CC}" type="pres">
      <dgm:prSet presAssocID="{77E0F2F6-F2AB-4733-A917-D29AD0B8C534}" presName="thickLine" presStyleLbl="alignNode1" presStyleIdx="2" presStyleCnt="3"/>
      <dgm:spPr/>
    </dgm:pt>
    <dgm:pt modelId="{979E801B-896E-D542-B4B1-A4356775B759}" type="pres">
      <dgm:prSet presAssocID="{77E0F2F6-F2AB-4733-A917-D29AD0B8C534}" presName="horz1" presStyleCnt="0"/>
      <dgm:spPr/>
    </dgm:pt>
    <dgm:pt modelId="{2ECB17B3-E7D3-5C42-B12F-B431B4CB2A42}" type="pres">
      <dgm:prSet presAssocID="{77E0F2F6-F2AB-4733-A917-D29AD0B8C534}" presName="tx1" presStyleLbl="revTx" presStyleIdx="2" presStyleCnt="3"/>
      <dgm:spPr/>
    </dgm:pt>
    <dgm:pt modelId="{0F2404E7-4377-8D4B-B56B-608CC94F25E9}" type="pres">
      <dgm:prSet presAssocID="{77E0F2F6-F2AB-4733-A917-D29AD0B8C534}" presName="vert1" presStyleCnt="0"/>
      <dgm:spPr/>
    </dgm:pt>
  </dgm:ptLst>
  <dgm:cxnLst>
    <dgm:cxn modelId="{26805507-AA1D-6741-8A87-834154E56F45}" type="presOf" srcId="{3E0C93D5-9AEE-4959-A9CE-45CD2489F006}" destId="{2CABF358-098A-DF41-9B36-761138E3AC51}" srcOrd="0" destOrd="0" presId="urn:microsoft.com/office/officeart/2008/layout/LinedList"/>
    <dgm:cxn modelId="{56A1F635-766D-4D11-BF3D-E4D2B6986FDF}" srcId="{49B65434-C20F-4FC7-9A54-6AF0BAFFB385}" destId="{3E0C93D5-9AEE-4959-A9CE-45CD2489F006}" srcOrd="1" destOrd="0" parTransId="{F5EF5648-6D40-43BA-AB70-8E14A3E380F8}" sibTransId="{E6A7DE19-8B04-4F2D-AC9A-5F41B7503A14}"/>
    <dgm:cxn modelId="{6E58226D-841A-7549-B213-865A62A79E03}" type="presOf" srcId="{77E0F2F6-F2AB-4733-A917-D29AD0B8C534}" destId="{2ECB17B3-E7D3-5C42-B12F-B431B4CB2A42}" srcOrd="0" destOrd="0" presId="urn:microsoft.com/office/officeart/2008/layout/LinedList"/>
    <dgm:cxn modelId="{D343929B-7BC0-42B0-A2A0-E7ECC6C82882}" srcId="{49B65434-C20F-4FC7-9A54-6AF0BAFFB385}" destId="{77E0F2F6-F2AB-4733-A917-D29AD0B8C534}" srcOrd="2" destOrd="0" parTransId="{0F9B0C23-48A8-44A3-982F-1D4C0612369E}" sibTransId="{2E009E00-C1C0-45D4-A16E-5FFFA094BC75}"/>
    <dgm:cxn modelId="{BD93FDC1-4DF9-E646-85D1-D1498626D69E}" type="presOf" srcId="{04E0E3B9-AC13-4450-96C8-31EFCB92D55C}" destId="{07388022-01F1-F041-BEE8-6CBC462858C3}" srcOrd="0" destOrd="0" presId="urn:microsoft.com/office/officeart/2008/layout/LinedList"/>
    <dgm:cxn modelId="{4EBD90C5-3574-C74C-8B63-40A595AD76AC}" type="presOf" srcId="{49B65434-C20F-4FC7-9A54-6AF0BAFFB385}" destId="{6736D351-4711-D648-B06C-74A52B1D14D7}" srcOrd="0" destOrd="0" presId="urn:microsoft.com/office/officeart/2008/layout/LinedList"/>
    <dgm:cxn modelId="{C1BEE8D1-5A7D-4C64-BB65-7BF29E91A3C7}" srcId="{49B65434-C20F-4FC7-9A54-6AF0BAFFB385}" destId="{04E0E3B9-AC13-4450-96C8-31EFCB92D55C}" srcOrd="0" destOrd="0" parTransId="{D8A4FE16-4F12-4E12-9F2C-F9E34DE2A435}" sibTransId="{4C8F1FF0-CBF1-49F2-937A-759991073A00}"/>
    <dgm:cxn modelId="{5311F506-BE04-B346-BBF5-28BF579C682E}" type="presParOf" srcId="{6736D351-4711-D648-B06C-74A52B1D14D7}" destId="{3E6F500E-BCBE-9544-A3DE-07477DAA2D48}" srcOrd="0" destOrd="0" presId="urn:microsoft.com/office/officeart/2008/layout/LinedList"/>
    <dgm:cxn modelId="{8060EDEE-E2B0-B441-A542-E91136987155}" type="presParOf" srcId="{6736D351-4711-D648-B06C-74A52B1D14D7}" destId="{818D6207-3CEC-3B48-9D88-5B60630EE5D5}" srcOrd="1" destOrd="0" presId="urn:microsoft.com/office/officeart/2008/layout/LinedList"/>
    <dgm:cxn modelId="{E2BE2069-5AEE-8E42-ACCB-4183F87D2F27}" type="presParOf" srcId="{818D6207-3CEC-3B48-9D88-5B60630EE5D5}" destId="{07388022-01F1-F041-BEE8-6CBC462858C3}" srcOrd="0" destOrd="0" presId="urn:microsoft.com/office/officeart/2008/layout/LinedList"/>
    <dgm:cxn modelId="{21DE9216-D94C-F54B-8DB5-79BCE3595C92}" type="presParOf" srcId="{818D6207-3CEC-3B48-9D88-5B60630EE5D5}" destId="{AF91E35C-D59C-3548-9D10-5F1D25444F80}" srcOrd="1" destOrd="0" presId="urn:microsoft.com/office/officeart/2008/layout/LinedList"/>
    <dgm:cxn modelId="{D27C2D99-6811-A646-9139-93AC6DAF48F0}" type="presParOf" srcId="{6736D351-4711-D648-B06C-74A52B1D14D7}" destId="{AFA44F98-91B1-D049-801C-DB20289812A2}" srcOrd="2" destOrd="0" presId="urn:microsoft.com/office/officeart/2008/layout/LinedList"/>
    <dgm:cxn modelId="{60A6A34F-E34A-2546-847E-F300EF69E51F}" type="presParOf" srcId="{6736D351-4711-D648-B06C-74A52B1D14D7}" destId="{64EB8443-1D80-2846-B6EC-E1BC41EBBD96}" srcOrd="3" destOrd="0" presId="urn:microsoft.com/office/officeart/2008/layout/LinedList"/>
    <dgm:cxn modelId="{12C61FD2-FA03-3544-A446-19B4B050B33E}" type="presParOf" srcId="{64EB8443-1D80-2846-B6EC-E1BC41EBBD96}" destId="{2CABF358-098A-DF41-9B36-761138E3AC51}" srcOrd="0" destOrd="0" presId="urn:microsoft.com/office/officeart/2008/layout/LinedList"/>
    <dgm:cxn modelId="{C1EA99E7-A1F7-A94C-9C9F-DF2B94A94DAF}" type="presParOf" srcId="{64EB8443-1D80-2846-B6EC-E1BC41EBBD96}" destId="{0B93B6A0-4D2B-5948-9C21-71F65731F284}" srcOrd="1" destOrd="0" presId="urn:microsoft.com/office/officeart/2008/layout/LinedList"/>
    <dgm:cxn modelId="{5C70A482-2827-0A41-A0D1-1F461E112F5F}" type="presParOf" srcId="{6736D351-4711-D648-B06C-74A52B1D14D7}" destId="{C75F6F94-C779-7E4F-B60F-552F47B7B8CC}" srcOrd="4" destOrd="0" presId="urn:microsoft.com/office/officeart/2008/layout/LinedList"/>
    <dgm:cxn modelId="{8466AB89-69EE-FE4E-B47D-7D4AA99597A7}" type="presParOf" srcId="{6736D351-4711-D648-B06C-74A52B1D14D7}" destId="{979E801B-896E-D542-B4B1-A4356775B759}" srcOrd="5" destOrd="0" presId="urn:microsoft.com/office/officeart/2008/layout/LinedList"/>
    <dgm:cxn modelId="{46693196-7B29-3B47-9F2D-1B175EA292FE}" type="presParOf" srcId="{979E801B-896E-D542-B4B1-A4356775B759}" destId="{2ECB17B3-E7D3-5C42-B12F-B431B4CB2A42}" srcOrd="0" destOrd="0" presId="urn:microsoft.com/office/officeart/2008/layout/LinedList"/>
    <dgm:cxn modelId="{448455D5-7075-8D4A-8B73-9A80A9D2CD20}" type="presParOf" srcId="{979E801B-896E-D542-B4B1-A4356775B759}" destId="{0F2404E7-4377-8D4B-B56B-608CC94F25E9}"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CEC55B-946F-0342-9175-CDF035DBEC21}" type="doc">
      <dgm:prSet loTypeId="urn:microsoft.com/office/officeart/2008/layout/LinedList" loCatId="process" qsTypeId="urn:microsoft.com/office/officeart/2005/8/quickstyle/simple1" qsCatId="simple" csTypeId="urn:microsoft.com/office/officeart/2005/8/colors/accent1_2" csCatId="accent1"/>
      <dgm:spPr/>
      <dgm:t>
        <a:bodyPr/>
        <a:lstStyle/>
        <a:p>
          <a:endParaRPr lang="it-IT"/>
        </a:p>
      </dgm:t>
    </dgm:pt>
    <dgm:pt modelId="{C975B027-7680-1140-8947-4E57E4B1CF9E}">
      <dgm:prSet/>
      <dgm:spPr/>
      <dgm:t>
        <a:bodyPr/>
        <a:lstStyle/>
        <a:p>
          <a:r>
            <a:rPr lang="it-IT" dirty="0"/>
            <a:t>Raggiungimento del target orario: Prevede un obbligo formativo minimo di 40 ore annue per ciascun dipendente.</a:t>
          </a:r>
        </a:p>
      </dgm:t>
    </dgm:pt>
    <dgm:pt modelId="{7E824D22-FE63-9841-8C3F-D8DFABEDE2B5}" type="parTrans" cxnId="{17B617FF-655D-C54B-96BF-9B5D013AC43C}">
      <dgm:prSet/>
      <dgm:spPr/>
      <dgm:t>
        <a:bodyPr/>
        <a:lstStyle/>
        <a:p>
          <a:endParaRPr lang="it-IT"/>
        </a:p>
      </dgm:t>
    </dgm:pt>
    <dgm:pt modelId="{911B17AA-5DFF-B940-8ED3-AD0731027F00}" type="sibTrans" cxnId="{17B617FF-655D-C54B-96BF-9B5D013AC43C}">
      <dgm:prSet/>
      <dgm:spPr/>
      <dgm:t>
        <a:bodyPr/>
        <a:lstStyle/>
        <a:p>
          <a:endParaRPr lang="it-IT"/>
        </a:p>
      </dgm:t>
    </dgm:pt>
    <dgm:pt modelId="{BF4C0531-AC58-9948-A3EC-BD6DBCE06F6C}">
      <dgm:prSet/>
      <dgm:spPr/>
      <dgm:t>
        <a:bodyPr/>
        <a:lstStyle/>
        <a:p>
          <a:r>
            <a:rPr lang="it-IT"/>
            <a:t>Aree tematiche prioritarie: Sviluppo delle soft skills e leadership, transizione digitale ed ecologica, etica e cultura dell'amministrazione.</a:t>
          </a:r>
        </a:p>
      </dgm:t>
    </dgm:pt>
    <dgm:pt modelId="{3FA3C509-33E0-6A4F-B8C3-51C7A1441B40}" type="parTrans" cxnId="{C0D3CA2B-83A9-F34D-A72F-4C362E6AC32C}">
      <dgm:prSet/>
      <dgm:spPr/>
      <dgm:t>
        <a:bodyPr/>
        <a:lstStyle/>
        <a:p>
          <a:endParaRPr lang="it-IT"/>
        </a:p>
      </dgm:t>
    </dgm:pt>
    <dgm:pt modelId="{DEFF1C08-E9D4-8441-AEE5-688B027E247A}" type="sibTrans" cxnId="{C0D3CA2B-83A9-F34D-A72F-4C362E6AC32C}">
      <dgm:prSet/>
      <dgm:spPr/>
      <dgm:t>
        <a:bodyPr/>
        <a:lstStyle/>
        <a:p>
          <a:endParaRPr lang="it-IT"/>
        </a:p>
      </dgm:t>
    </dgm:pt>
    <dgm:pt modelId="{9C887CE0-7210-7548-95F0-BF3AF2894893}">
      <dgm:prSet/>
      <dgm:spPr/>
      <dgm:t>
        <a:bodyPr/>
        <a:lstStyle/>
        <a:p>
          <a:r>
            <a:rPr lang="it-IT"/>
            <a:t>Misurabilità: L'attuazione dei piani formativi è un obiettivo di performance misurabile per i dirigenti</a:t>
          </a:r>
        </a:p>
      </dgm:t>
    </dgm:pt>
    <dgm:pt modelId="{6F27FDDF-1C9C-0847-B78E-A3FDDABAE6DC}" type="parTrans" cxnId="{790C8EE7-7452-F344-ACFF-76D03C6ECF66}">
      <dgm:prSet/>
      <dgm:spPr/>
      <dgm:t>
        <a:bodyPr/>
        <a:lstStyle/>
        <a:p>
          <a:endParaRPr lang="it-IT"/>
        </a:p>
      </dgm:t>
    </dgm:pt>
    <dgm:pt modelId="{3D04C245-1A2F-F64F-904D-543468824C5F}" type="sibTrans" cxnId="{790C8EE7-7452-F344-ACFF-76D03C6ECF66}">
      <dgm:prSet/>
      <dgm:spPr/>
      <dgm:t>
        <a:bodyPr/>
        <a:lstStyle/>
        <a:p>
          <a:endParaRPr lang="it-IT"/>
        </a:p>
      </dgm:t>
    </dgm:pt>
    <dgm:pt modelId="{CB76C97F-71E7-CF41-BC79-2832A6C1E12E}" type="pres">
      <dgm:prSet presAssocID="{54CEC55B-946F-0342-9175-CDF035DBEC21}" presName="vert0" presStyleCnt="0">
        <dgm:presLayoutVars>
          <dgm:dir/>
          <dgm:animOne val="branch"/>
          <dgm:animLvl val="lvl"/>
        </dgm:presLayoutVars>
      </dgm:prSet>
      <dgm:spPr/>
    </dgm:pt>
    <dgm:pt modelId="{509D18CE-1D81-2247-96DA-954A0033B73C}" type="pres">
      <dgm:prSet presAssocID="{C975B027-7680-1140-8947-4E57E4B1CF9E}" presName="thickLine" presStyleLbl="alignNode1" presStyleIdx="0" presStyleCnt="3"/>
      <dgm:spPr/>
    </dgm:pt>
    <dgm:pt modelId="{E29C9328-0084-5D45-8A32-CD69116546BA}" type="pres">
      <dgm:prSet presAssocID="{C975B027-7680-1140-8947-4E57E4B1CF9E}" presName="horz1" presStyleCnt="0"/>
      <dgm:spPr/>
    </dgm:pt>
    <dgm:pt modelId="{D43F9F9D-598B-DD4A-884C-2A2BB32CCB1B}" type="pres">
      <dgm:prSet presAssocID="{C975B027-7680-1140-8947-4E57E4B1CF9E}" presName="tx1" presStyleLbl="revTx" presStyleIdx="0" presStyleCnt="3"/>
      <dgm:spPr/>
    </dgm:pt>
    <dgm:pt modelId="{59F7B5F3-4155-1F41-9F66-183529F82BD2}" type="pres">
      <dgm:prSet presAssocID="{C975B027-7680-1140-8947-4E57E4B1CF9E}" presName="vert1" presStyleCnt="0"/>
      <dgm:spPr/>
    </dgm:pt>
    <dgm:pt modelId="{A1A42FCC-0619-F34A-8B62-70027C136D86}" type="pres">
      <dgm:prSet presAssocID="{BF4C0531-AC58-9948-A3EC-BD6DBCE06F6C}" presName="thickLine" presStyleLbl="alignNode1" presStyleIdx="1" presStyleCnt="3"/>
      <dgm:spPr/>
    </dgm:pt>
    <dgm:pt modelId="{9311E569-32CF-124B-B386-E55A20BD3103}" type="pres">
      <dgm:prSet presAssocID="{BF4C0531-AC58-9948-A3EC-BD6DBCE06F6C}" presName="horz1" presStyleCnt="0"/>
      <dgm:spPr/>
    </dgm:pt>
    <dgm:pt modelId="{EBD2BE24-2F92-4742-AB8C-1234A0F38DBD}" type="pres">
      <dgm:prSet presAssocID="{BF4C0531-AC58-9948-A3EC-BD6DBCE06F6C}" presName="tx1" presStyleLbl="revTx" presStyleIdx="1" presStyleCnt="3"/>
      <dgm:spPr/>
    </dgm:pt>
    <dgm:pt modelId="{C29EB6F9-C84D-C04E-BA41-0F175ED321AC}" type="pres">
      <dgm:prSet presAssocID="{BF4C0531-AC58-9948-A3EC-BD6DBCE06F6C}" presName="vert1" presStyleCnt="0"/>
      <dgm:spPr/>
    </dgm:pt>
    <dgm:pt modelId="{B1A892D6-6E88-4942-9EA8-F341CED6980E}" type="pres">
      <dgm:prSet presAssocID="{9C887CE0-7210-7548-95F0-BF3AF2894893}" presName="thickLine" presStyleLbl="alignNode1" presStyleIdx="2" presStyleCnt="3"/>
      <dgm:spPr/>
    </dgm:pt>
    <dgm:pt modelId="{CAEEA352-15F6-DA45-932C-4CEFF5F03252}" type="pres">
      <dgm:prSet presAssocID="{9C887CE0-7210-7548-95F0-BF3AF2894893}" presName="horz1" presStyleCnt="0"/>
      <dgm:spPr/>
    </dgm:pt>
    <dgm:pt modelId="{ED4BC80F-2AA9-3345-B597-529742C45074}" type="pres">
      <dgm:prSet presAssocID="{9C887CE0-7210-7548-95F0-BF3AF2894893}" presName="tx1" presStyleLbl="revTx" presStyleIdx="2" presStyleCnt="3"/>
      <dgm:spPr/>
    </dgm:pt>
    <dgm:pt modelId="{AB0EC47D-885A-B64B-9513-4D925088F40D}" type="pres">
      <dgm:prSet presAssocID="{9C887CE0-7210-7548-95F0-BF3AF2894893}" presName="vert1" presStyleCnt="0"/>
      <dgm:spPr/>
    </dgm:pt>
  </dgm:ptLst>
  <dgm:cxnLst>
    <dgm:cxn modelId="{C0D3CA2B-83A9-F34D-A72F-4C362E6AC32C}" srcId="{54CEC55B-946F-0342-9175-CDF035DBEC21}" destId="{BF4C0531-AC58-9948-A3EC-BD6DBCE06F6C}" srcOrd="1" destOrd="0" parTransId="{3FA3C509-33E0-6A4F-B8C3-51C7A1441B40}" sibTransId="{DEFF1C08-E9D4-8441-AEE5-688B027E247A}"/>
    <dgm:cxn modelId="{330FCB6B-9FB3-AE43-A968-F63074694A49}" type="presOf" srcId="{9C887CE0-7210-7548-95F0-BF3AF2894893}" destId="{ED4BC80F-2AA9-3345-B597-529742C45074}" srcOrd="0" destOrd="0" presId="urn:microsoft.com/office/officeart/2008/layout/LinedList"/>
    <dgm:cxn modelId="{F2F1FA52-BA49-6E40-BEC5-C9CE7B418DA9}" type="presOf" srcId="{54CEC55B-946F-0342-9175-CDF035DBEC21}" destId="{CB76C97F-71E7-CF41-BC79-2832A6C1E12E}" srcOrd="0" destOrd="0" presId="urn:microsoft.com/office/officeart/2008/layout/LinedList"/>
    <dgm:cxn modelId="{F953B2C0-3898-FE43-8BA4-FBD871C199C2}" type="presOf" srcId="{BF4C0531-AC58-9948-A3EC-BD6DBCE06F6C}" destId="{EBD2BE24-2F92-4742-AB8C-1234A0F38DBD}" srcOrd="0" destOrd="0" presId="urn:microsoft.com/office/officeart/2008/layout/LinedList"/>
    <dgm:cxn modelId="{2CEB4DD5-5C47-2E4F-93B1-0B1A9257EB50}" type="presOf" srcId="{C975B027-7680-1140-8947-4E57E4B1CF9E}" destId="{D43F9F9D-598B-DD4A-884C-2A2BB32CCB1B}" srcOrd="0" destOrd="0" presId="urn:microsoft.com/office/officeart/2008/layout/LinedList"/>
    <dgm:cxn modelId="{790C8EE7-7452-F344-ACFF-76D03C6ECF66}" srcId="{54CEC55B-946F-0342-9175-CDF035DBEC21}" destId="{9C887CE0-7210-7548-95F0-BF3AF2894893}" srcOrd="2" destOrd="0" parTransId="{6F27FDDF-1C9C-0847-B78E-A3FDDABAE6DC}" sibTransId="{3D04C245-1A2F-F64F-904D-543468824C5F}"/>
    <dgm:cxn modelId="{17B617FF-655D-C54B-96BF-9B5D013AC43C}" srcId="{54CEC55B-946F-0342-9175-CDF035DBEC21}" destId="{C975B027-7680-1140-8947-4E57E4B1CF9E}" srcOrd="0" destOrd="0" parTransId="{7E824D22-FE63-9841-8C3F-D8DFABEDE2B5}" sibTransId="{911B17AA-5DFF-B940-8ED3-AD0731027F00}"/>
    <dgm:cxn modelId="{4A413B06-37D3-9F4F-A508-49762F584D3A}" type="presParOf" srcId="{CB76C97F-71E7-CF41-BC79-2832A6C1E12E}" destId="{509D18CE-1D81-2247-96DA-954A0033B73C}" srcOrd="0" destOrd="0" presId="urn:microsoft.com/office/officeart/2008/layout/LinedList"/>
    <dgm:cxn modelId="{CCE75B57-BC55-514A-8507-E97B26687BA9}" type="presParOf" srcId="{CB76C97F-71E7-CF41-BC79-2832A6C1E12E}" destId="{E29C9328-0084-5D45-8A32-CD69116546BA}" srcOrd="1" destOrd="0" presId="urn:microsoft.com/office/officeart/2008/layout/LinedList"/>
    <dgm:cxn modelId="{56ACB5C4-E445-E14C-92E2-A64DF843F938}" type="presParOf" srcId="{E29C9328-0084-5D45-8A32-CD69116546BA}" destId="{D43F9F9D-598B-DD4A-884C-2A2BB32CCB1B}" srcOrd="0" destOrd="0" presId="urn:microsoft.com/office/officeart/2008/layout/LinedList"/>
    <dgm:cxn modelId="{0769B500-4140-C64D-9147-F2BC91CC85BD}" type="presParOf" srcId="{E29C9328-0084-5D45-8A32-CD69116546BA}" destId="{59F7B5F3-4155-1F41-9F66-183529F82BD2}" srcOrd="1" destOrd="0" presId="urn:microsoft.com/office/officeart/2008/layout/LinedList"/>
    <dgm:cxn modelId="{4FB95AC7-DC10-BC47-86AC-86E0BAF71D70}" type="presParOf" srcId="{CB76C97F-71E7-CF41-BC79-2832A6C1E12E}" destId="{A1A42FCC-0619-F34A-8B62-70027C136D86}" srcOrd="2" destOrd="0" presId="urn:microsoft.com/office/officeart/2008/layout/LinedList"/>
    <dgm:cxn modelId="{45D28FB8-BE2F-9A46-86B3-A8ACF11A1B85}" type="presParOf" srcId="{CB76C97F-71E7-CF41-BC79-2832A6C1E12E}" destId="{9311E569-32CF-124B-B386-E55A20BD3103}" srcOrd="3" destOrd="0" presId="urn:microsoft.com/office/officeart/2008/layout/LinedList"/>
    <dgm:cxn modelId="{CC762CA2-6D65-DB4A-9753-0AA07AB59EB6}" type="presParOf" srcId="{9311E569-32CF-124B-B386-E55A20BD3103}" destId="{EBD2BE24-2F92-4742-AB8C-1234A0F38DBD}" srcOrd="0" destOrd="0" presId="urn:microsoft.com/office/officeart/2008/layout/LinedList"/>
    <dgm:cxn modelId="{0A78A96F-33C9-4A4D-B19F-063D8096440D}" type="presParOf" srcId="{9311E569-32CF-124B-B386-E55A20BD3103}" destId="{C29EB6F9-C84D-C04E-BA41-0F175ED321AC}" srcOrd="1" destOrd="0" presId="urn:microsoft.com/office/officeart/2008/layout/LinedList"/>
    <dgm:cxn modelId="{1F5A4489-2E7A-6040-B3FE-B65C71C810FF}" type="presParOf" srcId="{CB76C97F-71E7-CF41-BC79-2832A6C1E12E}" destId="{B1A892D6-6E88-4942-9EA8-F341CED6980E}" srcOrd="4" destOrd="0" presId="urn:microsoft.com/office/officeart/2008/layout/LinedList"/>
    <dgm:cxn modelId="{A79DE332-CA86-0B43-B09C-A20078EBDCB5}" type="presParOf" srcId="{CB76C97F-71E7-CF41-BC79-2832A6C1E12E}" destId="{CAEEA352-15F6-DA45-932C-4CEFF5F03252}" srcOrd="5" destOrd="0" presId="urn:microsoft.com/office/officeart/2008/layout/LinedList"/>
    <dgm:cxn modelId="{39743010-4A34-6349-9CC5-9CB689DA480C}" type="presParOf" srcId="{CAEEA352-15F6-DA45-932C-4CEFF5F03252}" destId="{ED4BC80F-2AA9-3345-B597-529742C45074}" srcOrd="0" destOrd="0" presId="urn:microsoft.com/office/officeart/2008/layout/LinedList"/>
    <dgm:cxn modelId="{E3E3CAE0-AEA0-3A45-8542-930D7127E106}" type="presParOf" srcId="{CAEEA352-15F6-DA45-932C-4CEFF5F03252}" destId="{AB0EC47D-885A-B64B-9513-4D925088F40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22BFB5-1807-BF46-848E-C98727A471C3}" type="doc">
      <dgm:prSet loTypeId="urn:microsoft.com/office/officeart/2008/layout/LinedList" loCatId="process" qsTypeId="urn:microsoft.com/office/officeart/2005/8/quickstyle/simple1" qsCatId="simple" csTypeId="urn:microsoft.com/office/officeart/2005/8/colors/accent1_2" csCatId="accent1"/>
      <dgm:spPr/>
      <dgm:t>
        <a:bodyPr/>
        <a:lstStyle/>
        <a:p>
          <a:endParaRPr lang="it-IT"/>
        </a:p>
      </dgm:t>
    </dgm:pt>
    <dgm:pt modelId="{4934A069-B911-8E4B-86D0-BC71EA72E499}">
      <dgm:prSet/>
      <dgm:spPr/>
      <dgm:t>
        <a:bodyPr/>
        <a:lstStyle/>
        <a:p>
          <a:r>
            <a:rPr lang="it-IT"/>
            <a:t>Piani triennali: Le amministrazioni adottano Piani di Formazione e Sviluppo delle Competenze basati sui fabbisogni specifici.</a:t>
          </a:r>
        </a:p>
      </dgm:t>
    </dgm:pt>
    <dgm:pt modelId="{8EAE4B9F-112B-1647-83F4-B454990486F0}" type="parTrans" cxnId="{ADBF457E-7ECC-3C4D-B459-1251354D813D}">
      <dgm:prSet/>
      <dgm:spPr/>
      <dgm:t>
        <a:bodyPr/>
        <a:lstStyle/>
        <a:p>
          <a:endParaRPr lang="it-IT"/>
        </a:p>
      </dgm:t>
    </dgm:pt>
    <dgm:pt modelId="{CA949B69-51B7-914D-ADB1-A28FAF67D654}" type="sibTrans" cxnId="{ADBF457E-7ECC-3C4D-B459-1251354D813D}">
      <dgm:prSet/>
      <dgm:spPr/>
      <dgm:t>
        <a:bodyPr/>
        <a:lstStyle/>
        <a:p>
          <a:endParaRPr lang="it-IT"/>
        </a:p>
      </dgm:t>
    </dgm:pt>
    <dgm:pt modelId="{44BE8EDC-5BC1-F24A-BDA9-333282148B95}">
      <dgm:prSet/>
      <dgm:spPr/>
      <dgm:t>
        <a:bodyPr/>
        <a:lstStyle/>
        <a:p>
          <a:r>
            <a:rPr lang="it-IT"/>
            <a:t>Formazione mista: Utilizzo di lezioni in presenza, e-learning, seminari, laboratori e autoformazione riconosciuta.</a:t>
          </a:r>
        </a:p>
      </dgm:t>
    </dgm:pt>
    <dgm:pt modelId="{23E5A3BE-DB1C-6A43-B333-FB9E1C1A7B4F}" type="parTrans" cxnId="{F9E87853-FD75-6D40-9C66-F55398534DE5}">
      <dgm:prSet/>
      <dgm:spPr/>
      <dgm:t>
        <a:bodyPr/>
        <a:lstStyle/>
        <a:p>
          <a:endParaRPr lang="it-IT"/>
        </a:p>
      </dgm:t>
    </dgm:pt>
    <dgm:pt modelId="{8102B73D-717B-3648-9511-FC060F44833F}" type="sibTrans" cxnId="{F9E87853-FD75-6D40-9C66-F55398534DE5}">
      <dgm:prSet/>
      <dgm:spPr/>
      <dgm:t>
        <a:bodyPr/>
        <a:lstStyle/>
        <a:p>
          <a:endParaRPr lang="it-IT"/>
        </a:p>
      </dgm:t>
    </dgm:pt>
    <dgm:pt modelId="{CD372A06-EDCC-F945-B571-C29CD64D1803}">
      <dgm:prSet/>
      <dgm:spPr/>
      <dgm:t>
        <a:bodyPr/>
        <a:lstStyle/>
        <a:p>
          <a:r>
            <a:rPr lang="it-IT"/>
            <a:t>Monitoraggio: Strumenti di verifica e valutazione per misurare l'impatto reale delle competenze acquisite sulle performance organizzative</a:t>
          </a:r>
        </a:p>
      </dgm:t>
    </dgm:pt>
    <dgm:pt modelId="{43CF613E-7C8A-4B4F-9A6D-F1B805ABDB5E}" type="parTrans" cxnId="{BA60F9E7-8481-EC44-B363-9DDF171C564D}">
      <dgm:prSet/>
      <dgm:spPr/>
      <dgm:t>
        <a:bodyPr/>
        <a:lstStyle/>
        <a:p>
          <a:endParaRPr lang="it-IT"/>
        </a:p>
      </dgm:t>
    </dgm:pt>
    <dgm:pt modelId="{ABE58955-31F4-344B-873E-A1F71480A0AE}" type="sibTrans" cxnId="{BA60F9E7-8481-EC44-B363-9DDF171C564D}">
      <dgm:prSet/>
      <dgm:spPr/>
      <dgm:t>
        <a:bodyPr/>
        <a:lstStyle/>
        <a:p>
          <a:endParaRPr lang="it-IT"/>
        </a:p>
      </dgm:t>
    </dgm:pt>
    <dgm:pt modelId="{8A006E47-F6E7-7846-A038-D103DEB138AD}" type="pres">
      <dgm:prSet presAssocID="{C822BFB5-1807-BF46-848E-C98727A471C3}" presName="vert0" presStyleCnt="0">
        <dgm:presLayoutVars>
          <dgm:dir/>
          <dgm:animOne val="branch"/>
          <dgm:animLvl val="lvl"/>
        </dgm:presLayoutVars>
      </dgm:prSet>
      <dgm:spPr/>
    </dgm:pt>
    <dgm:pt modelId="{05936CF6-6649-3A49-B93E-1A60E11C9FAD}" type="pres">
      <dgm:prSet presAssocID="{4934A069-B911-8E4B-86D0-BC71EA72E499}" presName="thickLine" presStyleLbl="alignNode1" presStyleIdx="0" presStyleCnt="3"/>
      <dgm:spPr/>
    </dgm:pt>
    <dgm:pt modelId="{0EF0EE0B-3CBF-9641-9C82-A745F5CE064B}" type="pres">
      <dgm:prSet presAssocID="{4934A069-B911-8E4B-86D0-BC71EA72E499}" presName="horz1" presStyleCnt="0"/>
      <dgm:spPr/>
    </dgm:pt>
    <dgm:pt modelId="{96974D20-7A3C-6A4D-A4F2-12864E6E163F}" type="pres">
      <dgm:prSet presAssocID="{4934A069-B911-8E4B-86D0-BC71EA72E499}" presName="tx1" presStyleLbl="revTx" presStyleIdx="0" presStyleCnt="3"/>
      <dgm:spPr/>
    </dgm:pt>
    <dgm:pt modelId="{7C8A7CD1-B0B6-D548-BEE1-27DD160AB0FA}" type="pres">
      <dgm:prSet presAssocID="{4934A069-B911-8E4B-86D0-BC71EA72E499}" presName="vert1" presStyleCnt="0"/>
      <dgm:spPr/>
    </dgm:pt>
    <dgm:pt modelId="{ECCF8643-965F-224A-9ABF-347651550F41}" type="pres">
      <dgm:prSet presAssocID="{44BE8EDC-5BC1-F24A-BDA9-333282148B95}" presName="thickLine" presStyleLbl="alignNode1" presStyleIdx="1" presStyleCnt="3"/>
      <dgm:spPr/>
    </dgm:pt>
    <dgm:pt modelId="{98C0C11E-2BCA-164C-972C-054E8ECF7A02}" type="pres">
      <dgm:prSet presAssocID="{44BE8EDC-5BC1-F24A-BDA9-333282148B95}" presName="horz1" presStyleCnt="0"/>
      <dgm:spPr/>
    </dgm:pt>
    <dgm:pt modelId="{D8FC146E-6913-2941-839B-BDF3D6751B1A}" type="pres">
      <dgm:prSet presAssocID="{44BE8EDC-5BC1-F24A-BDA9-333282148B95}" presName="tx1" presStyleLbl="revTx" presStyleIdx="1" presStyleCnt="3"/>
      <dgm:spPr/>
    </dgm:pt>
    <dgm:pt modelId="{E9099E53-E546-FA46-A3DF-86A6FE05B831}" type="pres">
      <dgm:prSet presAssocID="{44BE8EDC-5BC1-F24A-BDA9-333282148B95}" presName="vert1" presStyleCnt="0"/>
      <dgm:spPr/>
    </dgm:pt>
    <dgm:pt modelId="{15DA0896-738E-2D44-B971-0BB8BCC1EEA3}" type="pres">
      <dgm:prSet presAssocID="{CD372A06-EDCC-F945-B571-C29CD64D1803}" presName="thickLine" presStyleLbl="alignNode1" presStyleIdx="2" presStyleCnt="3"/>
      <dgm:spPr/>
    </dgm:pt>
    <dgm:pt modelId="{C577CD5B-4110-1449-AE6C-3F62EEF5EF3F}" type="pres">
      <dgm:prSet presAssocID="{CD372A06-EDCC-F945-B571-C29CD64D1803}" presName="horz1" presStyleCnt="0"/>
      <dgm:spPr/>
    </dgm:pt>
    <dgm:pt modelId="{CDEC878B-F6E0-0A4F-89E0-D26E1FFAC8BA}" type="pres">
      <dgm:prSet presAssocID="{CD372A06-EDCC-F945-B571-C29CD64D1803}" presName="tx1" presStyleLbl="revTx" presStyleIdx="2" presStyleCnt="3"/>
      <dgm:spPr/>
    </dgm:pt>
    <dgm:pt modelId="{20EF30EE-5361-2741-A39E-F009CDD8EF2D}" type="pres">
      <dgm:prSet presAssocID="{CD372A06-EDCC-F945-B571-C29CD64D1803}" presName="vert1" presStyleCnt="0"/>
      <dgm:spPr/>
    </dgm:pt>
  </dgm:ptLst>
  <dgm:cxnLst>
    <dgm:cxn modelId="{7B5A420F-1D03-DF4A-ABEE-B93A1C0066E4}" type="presOf" srcId="{44BE8EDC-5BC1-F24A-BDA9-333282148B95}" destId="{D8FC146E-6913-2941-839B-BDF3D6751B1A}" srcOrd="0" destOrd="0" presId="urn:microsoft.com/office/officeart/2008/layout/LinedList"/>
    <dgm:cxn modelId="{00C01C35-DB2C-2A44-AD77-8A99D2FDED1F}" type="presOf" srcId="{C822BFB5-1807-BF46-848E-C98727A471C3}" destId="{8A006E47-F6E7-7846-A038-D103DEB138AD}" srcOrd="0" destOrd="0" presId="urn:microsoft.com/office/officeart/2008/layout/LinedList"/>
    <dgm:cxn modelId="{F9E87853-FD75-6D40-9C66-F55398534DE5}" srcId="{C822BFB5-1807-BF46-848E-C98727A471C3}" destId="{44BE8EDC-5BC1-F24A-BDA9-333282148B95}" srcOrd="1" destOrd="0" parTransId="{23E5A3BE-DB1C-6A43-B333-FB9E1C1A7B4F}" sibTransId="{8102B73D-717B-3648-9511-FC060F44833F}"/>
    <dgm:cxn modelId="{ADBF457E-7ECC-3C4D-B459-1251354D813D}" srcId="{C822BFB5-1807-BF46-848E-C98727A471C3}" destId="{4934A069-B911-8E4B-86D0-BC71EA72E499}" srcOrd="0" destOrd="0" parTransId="{8EAE4B9F-112B-1647-83F4-B454990486F0}" sibTransId="{CA949B69-51B7-914D-ADB1-A28FAF67D654}"/>
    <dgm:cxn modelId="{1488ADAB-C80D-C649-8E6A-7531F106305E}" type="presOf" srcId="{CD372A06-EDCC-F945-B571-C29CD64D1803}" destId="{CDEC878B-F6E0-0A4F-89E0-D26E1FFAC8BA}" srcOrd="0" destOrd="0" presId="urn:microsoft.com/office/officeart/2008/layout/LinedList"/>
    <dgm:cxn modelId="{8EE07EE3-909D-AE4C-B5DA-204E3079B1D9}" type="presOf" srcId="{4934A069-B911-8E4B-86D0-BC71EA72E499}" destId="{96974D20-7A3C-6A4D-A4F2-12864E6E163F}" srcOrd="0" destOrd="0" presId="urn:microsoft.com/office/officeart/2008/layout/LinedList"/>
    <dgm:cxn modelId="{BA60F9E7-8481-EC44-B363-9DDF171C564D}" srcId="{C822BFB5-1807-BF46-848E-C98727A471C3}" destId="{CD372A06-EDCC-F945-B571-C29CD64D1803}" srcOrd="2" destOrd="0" parTransId="{43CF613E-7C8A-4B4F-9A6D-F1B805ABDB5E}" sibTransId="{ABE58955-31F4-344B-873E-A1F71480A0AE}"/>
    <dgm:cxn modelId="{984F0FF7-30F9-2846-BCAB-0406C7C68CCB}" type="presParOf" srcId="{8A006E47-F6E7-7846-A038-D103DEB138AD}" destId="{05936CF6-6649-3A49-B93E-1A60E11C9FAD}" srcOrd="0" destOrd="0" presId="urn:microsoft.com/office/officeart/2008/layout/LinedList"/>
    <dgm:cxn modelId="{67C2C2E3-E575-B24F-8F34-AB8857EF4964}" type="presParOf" srcId="{8A006E47-F6E7-7846-A038-D103DEB138AD}" destId="{0EF0EE0B-3CBF-9641-9C82-A745F5CE064B}" srcOrd="1" destOrd="0" presId="urn:microsoft.com/office/officeart/2008/layout/LinedList"/>
    <dgm:cxn modelId="{D611ECAB-4938-0C48-AD07-B2DFB2A79F31}" type="presParOf" srcId="{0EF0EE0B-3CBF-9641-9C82-A745F5CE064B}" destId="{96974D20-7A3C-6A4D-A4F2-12864E6E163F}" srcOrd="0" destOrd="0" presId="urn:microsoft.com/office/officeart/2008/layout/LinedList"/>
    <dgm:cxn modelId="{03AD2508-F018-6C40-9F52-57DBE6D05586}" type="presParOf" srcId="{0EF0EE0B-3CBF-9641-9C82-A745F5CE064B}" destId="{7C8A7CD1-B0B6-D548-BEE1-27DD160AB0FA}" srcOrd="1" destOrd="0" presId="urn:microsoft.com/office/officeart/2008/layout/LinedList"/>
    <dgm:cxn modelId="{29B90FE8-0A61-EC4C-9D90-FB327C9519E3}" type="presParOf" srcId="{8A006E47-F6E7-7846-A038-D103DEB138AD}" destId="{ECCF8643-965F-224A-9ABF-347651550F41}" srcOrd="2" destOrd="0" presId="urn:microsoft.com/office/officeart/2008/layout/LinedList"/>
    <dgm:cxn modelId="{9B1195EB-6F31-2D4D-9BAB-161ED7787F1D}" type="presParOf" srcId="{8A006E47-F6E7-7846-A038-D103DEB138AD}" destId="{98C0C11E-2BCA-164C-972C-054E8ECF7A02}" srcOrd="3" destOrd="0" presId="urn:microsoft.com/office/officeart/2008/layout/LinedList"/>
    <dgm:cxn modelId="{5496A153-7C0F-AF47-8FF3-2E5F22303726}" type="presParOf" srcId="{98C0C11E-2BCA-164C-972C-054E8ECF7A02}" destId="{D8FC146E-6913-2941-839B-BDF3D6751B1A}" srcOrd="0" destOrd="0" presId="urn:microsoft.com/office/officeart/2008/layout/LinedList"/>
    <dgm:cxn modelId="{E6B2D135-CBC2-2548-BD84-23EA33D623AC}" type="presParOf" srcId="{98C0C11E-2BCA-164C-972C-054E8ECF7A02}" destId="{E9099E53-E546-FA46-A3DF-86A6FE05B831}" srcOrd="1" destOrd="0" presId="urn:microsoft.com/office/officeart/2008/layout/LinedList"/>
    <dgm:cxn modelId="{94C6DAB5-C93C-FD4C-9397-38C14C3E7478}" type="presParOf" srcId="{8A006E47-F6E7-7846-A038-D103DEB138AD}" destId="{15DA0896-738E-2D44-B971-0BB8BCC1EEA3}" srcOrd="4" destOrd="0" presId="urn:microsoft.com/office/officeart/2008/layout/LinedList"/>
    <dgm:cxn modelId="{2680AA77-4FD6-5D4F-B3E0-AE13E8CC68ED}" type="presParOf" srcId="{8A006E47-F6E7-7846-A038-D103DEB138AD}" destId="{C577CD5B-4110-1449-AE6C-3F62EEF5EF3F}" srcOrd="5" destOrd="0" presId="urn:microsoft.com/office/officeart/2008/layout/LinedList"/>
    <dgm:cxn modelId="{ADBE5466-B384-3145-A069-144A265389A4}" type="presParOf" srcId="{C577CD5B-4110-1449-AE6C-3F62EEF5EF3F}" destId="{CDEC878B-F6E0-0A4F-89E0-D26E1FFAC8BA}" srcOrd="0" destOrd="0" presId="urn:microsoft.com/office/officeart/2008/layout/LinedList"/>
    <dgm:cxn modelId="{BFA2D721-2DAA-434D-BE23-E2421D7F8188}" type="presParOf" srcId="{C577CD5B-4110-1449-AE6C-3F62EEF5EF3F}" destId="{20EF30EE-5361-2741-A39E-F009CDD8EF2D}"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BD0FB0-BFA0-4749-A5EB-130DB1435A5F}" type="doc">
      <dgm:prSet loTypeId="urn:microsoft.com/office/officeart/2008/layout/LinedList" loCatId="process" qsTypeId="urn:microsoft.com/office/officeart/2005/8/quickstyle/simple1" qsCatId="simple" csTypeId="urn:microsoft.com/office/officeart/2005/8/colors/accent1_2" csCatId="accent1"/>
      <dgm:spPr/>
      <dgm:t>
        <a:bodyPr/>
        <a:lstStyle/>
        <a:p>
          <a:endParaRPr lang="it-IT"/>
        </a:p>
      </dgm:t>
    </dgm:pt>
    <dgm:pt modelId="{96F7B4F0-6432-0849-9519-2E7A385A913A}">
      <dgm:prSet/>
      <dgm:spPr/>
      <dgm:t>
        <a:bodyPr/>
        <a:lstStyle/>
        <a:p>
          <a:r>
            <a:rPr lang="it-IT"/>
            <a:t>La piattaforma Syllabus supporta:</a:t>
          </a:r>
        </a:p>
      </dgm:t>
    </dgm:pt>
    <dgm:pt modelId="{C97FD3D6-952E-244B-9821-E1D4A074346D}" type="parTrans" cxnId="{217D3ACA-48E1-E645-BB82-608383693E11}">
      <dgm:prSet/>
      <dgm:spPr/>
      <dgm:t>
        <a:bodyPr/>
        <a:lstStyle/>
        <a:p>
          <a:endParaRPr lang="it-IT"/>
        </a:p>
      </dgm:t>
    </dgm:pt>
    <dgm:pt modelId="{A1DCC6A4-D89D-A144-93C8-D4586A807287}" type="sibTrans" cxnId="{217D3ACA-48E1-E645-BB82-608383693E11}">
      <dgm:prSet/>
      <dgm:spPr/>
      <dgm:t>
        <a:bodyPr/>
        <a:lstStyle/>
        <a:p>
          <a:endParaRPr lang="it-IT"/>
        </a:p>
      </dgm:t>
    </dgm:pt>
    <dgm:pt modelId="{8248CA3E-A8EC-7B4A-8372-531D00C3FB11}">
      <dgm:prSet/>
      <dgm:spPr/>
      <dgm:t>
        <a:bodyPr/>
        <a:lstStyle/>
        <a:p>
          <a:r>
            <a:rPr lang="it-IT"/>
            <a:t>• Assessment delle competenze</a:t>
          </a:r>
        </a:p>
      </dgm:t>
    </dgm:pt>
    <dgm:pt modelId="{7ED5FB92-A7E4-684D-84D1-5318CB12820B}" type="parTrans" cxnId="{AF0A1B20-8509-234B-AAB1-95F20B851C77}">
      <dgm:prSet/>
      <dgm:spPr/>
      <dgm:t>
        <a:bodyPr/>
        <a:lstStyle/>
        <a:p>
          <a:endParaRPr lang="it-IT"/>
        </a:p>
      </dgm:t>
    </dgm:pt>
    <dgm:pt modelId="{602B8091-17F3-DA4E-8AC7-6646DBC3F6B1}" type="sibTrans" cxnId="{AF0A1B20-8509-234B-AAB1-95F20B851C77}">
      <dgm:prSet/>
      <dgm:spPr/>
      <dgm:t>
        <a:bodyPr/>
        <a:lstStyle/>
        <a:p>
          <a:endParaRPr lang="it-IT"/>
        </a:p>
      </dgm:t>
    </dgm:pt>
    <dgm:pt modelId="{ABFDEF4D-565F-AF46-9B9F-9498E2AC7ABE}">
      <dgm:prSet/>
      <dgm:spPr/>
      <dgm:t>
        <a:bodyPr/>
        <a:lstStyle/>
        <a:p>
          <a:r>
            <a:rPr lang="it-IT"/>
            <a:t>• Percorsi formativi personalizzati</a:t>
          </a:r>
        </a:p>
      </dgm:t>
    </dgm:pt>
    <dgm:pt modelId="{127EC47E-49A7-A142-A337-D865956EBA21}" type="parTrans" cxnId="{68AA58E6-CFD0-274C-B3B6-D7D20AA2F0BD}">
      <dgm:prSet/>
      <dgm:spPr/>
      <dgm:t>
        <a:bodyPr/>
        <a:lstStyle/>
        <a:p>
          <a:endParaRPr lang="it-IT"/>
        </a:p>
      </dgm:t>
    </dgm:pt>
    <dgm:pt modelId="{EA962786-3F3F-9B4C-B9CD-D5FD59C2375C}" type="sibTrans" cxnId="{68AA58E6-CFD0-274C-B3B6-D7D20AA2F0BD}">
      <dgm:prSet/>
      <dgm:spPr/>
      <dgm:t>
        <a:bodyPr/>
        <a:lstStyle/>
        <a:p>
          <a:endParaRPr lang="it-IT"/>
        </a:p>
      </dgm:t>
    </dgm:pt>
    <dgm:pt modelId="{F6F18C52-03CD-DB40-A714-A9B57C0EB304}">
      <dgm:prSet/>
      <dgm:spPr/>
      <dgm:t>
        <a:bodyPr/>
        <a:lstStyle/>
        <a:p>
          <a:r>
            <a:rPr lang="it-IT"/>
            <a:t>• Monitoraggio dei risultati</a:t>
          </a:r>
        </a:p>
      </dgm:t>
    </dgm:pt>
    <dgm:pt modelId="{5B4C36A0-3945-E545-BDE0-F850AEA36EB3}" type="parTrans" cxnId="{13945A9F-705F-A84C-BDA7-F2E614032ECD}">
      <dgm:prSet/>
      <dgm:spPr/>
      <dgm:t>
        <a:bodyPr/>
        <a:lstStyle/>
        <a:p>
          <a:endParaRPr lang="it-IT"/>
        </a:p>
      </dgm:t>
    </dgm:pt>
    <dgm:pt modelId="{8BD9BA5E-8E6A-A640-B6A9-95559606D508}" type="sibTrans" cxnId="{13945A9F-705F-A84C-BDA7-F2E614032ECD}">
      <dgm:prSet/>
      <dgm:spPr/>
      <dgm:t>
        <a:bodyPr/>
        <a:lstStyle/>
        <a:p>
          <a:endParaRPr lang="it-IT"/>
        </a:p>
      </dgm:t>
    </dgm:pt>
    <dgm:pt modelId="{E890C52D-0BC0-2143-9EFB-36F6BEBD1D66}">
      <dgm:prSet/>
      <dgm:spPr/>
      <dgm:t>
        <a:bodyPr/>
        <a:lstStyle/>
        <a:p>
          <a:r>
            <a:rPr lang="it-IT"/>
            <a:t>• Crescita delle competenze digitali</a:t>
          </a:r>
        </a:p>
      </dgm:t>
    </dgm:pt>
    <dgm:pt modelId="{54C787E5-889B-EA41-89DC-D10D805C3FE1}" type="parTrans" cxnId="{AE420BAF-31E8-1F42-B2AC-E38C4A6DBF28}">
      <dgm:prSet/>
      <dgm:spPr/>
      <dgm:t>
        <a:bodyPr/>
        <a:lstStyle/>
        <a:p>
          <a:endParaRPr lang="it-IT"/>
        </a:p>
      </dgm:t>
    </dgm:pt>
    <dgm:pt modelId="{11BF75F7-D8F6-B941-9867-E9A2DDC58BDC}" type="sibTrans" cxnId="{AE420BAF-31E8-1F42-B2AC-E38C4A6DBF28}">
      <dgm:prSet/>
      <dgm:spPr/>
      <dgm:t>
        <a:bodyPr/>
        <a:lstStyle/>
        <a:p>
          <a:endParaRPr lang="it-IT"/>
        </a:p>
      </dgm:t>
    </dgm:pt>
    <dgm:pt modelId="{E17F2B04-66F0-DB4A-BE4F-045482914635}" type="pres">
      <dgm:prSet presAssocID="{D5BD0FB0-BFA0-4749-A5EB-130DB1435A5F}" presName="vert0" presStyleCnt="0">
        <dgm:presLayoutVars>
          <dgm:dir/>
          <dgm:animOne val="branch"/>
          <dgm:animLvl val="lvl"/>
        </dgm:presLayoutVars>
      </dgm:prSet>
      <dgm:spPr/>
    </dgm:pt>
    <dgm:pt modelId="{316F46FE-B813-6B45-90D4-E1E15CBBC047}" type="pres">
      <dgm:prSet presAssocID="{96F7B4F0-6432-0849-9519-2E7A385A913A}" presName="thickLine" presStyleLbl="alignNode1" presStyleIdx="0" presStyleCnt="5"/>
      <dgm:spPr/>
    </dgm:pt>
    <dgm:pt modelId="{CDC60A10-A024-8A41-A9EB-B2203B6A0858}" type="pres">
      <dgm:prSet presAssocID="{96F7B4F0-6432-0849-9519-2E7A385A913A}" presName="horz1" presStyleCnt="0"/>
      <dgm:spPr/>
    </dgm:pt>
    <dgm:pt modelId="{8A03BBDC-DA47-584B-961E-5871DD8F639F}" type="pres">
      <dgm:prSet presAssocID="{96F7B4F0-6432-0849-9519-2E7A385A913A}" presName="tx1" presStyleLbl="revTx" presStyleIdx="0" presStyleCnt="5"/>
      <dgm:spPr/>
    </dgm:pt>
    <dgm:pt modelId="{7E8A2B43-C101-C242-80C1-1ABC68F5FD17}" type="pres">
      <dgm:prSet presAssocID="{96F7B4F0-6432-0849-9519-2E7A385A913A}" presName="vert1" presStyleCnt="0"/>
      <dgm:spPr/>
    </dgm:pt>
    <dgm:pt modelId="{1D42AA86-5967-5241-86F1-3EC1207CB8D3}" type="pres">
      <dgm:prSet presAssocID="{8248CA3E-A8EC-7B4A-8372-531D00C3FB11}" presName="thickLine" presStyleLbl="alignNode1" presStyleIdx="1" presStyleCnt="5"/>
      <dgm:spPr/>
    </dgm:pt>
    <dgm:pt modelId="{A7BC0247-7F23-A346-8CAA-F1DE9A92825A}" type="pres">
      <dgm:prSet presAssocID="{8248CA3E-A8EC-7B4A-8372-531D00C3FB11}" presName="horz1" presStyleCnt="0"/>
      <dgm:spPr/>
    </dgm:pt>
    <dgm:pt modelId="{0DDA227C-65D3-C744-80FF-3387349B84AD}" type="pres">
      <dgm:prSet presAssocID="{8248CA3E-A8EC-7B4A-8372-531D00C3FB11}" presName="tx1" presStyleLbl="revTx" presStyleIdx="1" presStyleCnt="5"/>
      <dgm:spPr/>
    </dgm:pt>
    <dgm:pt modelId="{76C72B7F-49FC-9243-9476-65F0548C946A}" type="pres">
      <dgm:prSet presAssocID="{8248CA3E-A8EC-7B4A-8372-531D00C3FB11}" presName="vert1" presStyleCnt="0"/>
      <dgm:spPr/>
    </dgm:pt>
    <dgm:pt modelId="{79DC698A-A0AF-E646-B705-9E916514975C}" type="pres">
      <dgm:prSet presAssocID="{ABFDEF4D-565F-AF46-9B9F-9498E2AC7ABE}" presName="thickLine" presStyleLbl="alignNode1" presStyleIdx="2" presStyleCnt="5"/>
      <dgm:spPr/>
    </dgm:pt>
    <dgm:pt modelId="{F16E0E84-9A97-024F-BD49-CC3FD82DF5AB}" type="pres">
      <dgm:prSet presAssocID="{ABFDEF4D-565F-AF46-9B9F-9498E2AC7ABE}" presName="horz1" presStyleCnt="0"/>
      <dgm:spPr/>
    </dgm:pt>
    <dgm:pt modelId="{B0D6C15E-38C3-3C49-92E3-528DDB35A398}" type="pres">
      <dgm:prSet presAssocID="{ABFDEF4D-565F-AF46-9B9F-9498E2AC7ABE}" presName="tx1" presStyleLbl="revTx" presStyleIdx="2" presStyleCnt="5"/>
      <dgm:spPr/>
    </dgm:pt>
    <dgm:pt modelId="{A9EA5F87-FC84-5A40-B2F9-6D0E86E31DD6}" type="pres">
      <dgm:prSet presAssocID="{ABFDEF4D-565F-AF46-9B9F-9498E2AC7ABE}" presName="vert1" presStyleCnt="0"/>
      <dgm:spPr/>
    </dgm:pt>
    <dgm:pt modelId="{E74C6A23-B880-744D-9EEA-ADAA0B37D115}" type="pres">
      <dgm:prSet presAssocID="{F6F18C52-03CD-DB40-A714-A9B57C0EB304}" presName="thickLine" presStyleLbl="alignNode1" presStyleIdx="3" presStyleCnt="5"/>
      <dgm:spPr/>
    </dgm:pt>
    <dgm:pt modelId="{09014CC0-C15E-C34D-8AAA-27437EF27CD4}" type="pres">
      <dgm:prSet presAssocID="{F6F18C52-03CD-DB40-A714-A9B57C0EB304}" presName="horz1" presStyleCnt="0"/>
      <dgm:spPr/>
    </dgm:pt>
    <dgm:pt modelId="{0DCB942A-BA4E-8440-8AEF-982E98A6FE56}" type="pres">
      <dgm:prSet presAssocID="{F6F18C52-03CD-DB40-A714-A9B57C0EB304}" presName="tx1" presStyleLbl="revTx" presStyleIdx="3" presStyleCnt="5"/>
      <dgm:spPr/>
    </dgm:pt>
    <dgm:pt modelId="{6C902640-A1E9-364D-AB1A-22171907A0F9}" type="pres">
      <dgm:prSet presAssocID="{F6F18C52-03CD-DB40-A714-A9B57C0EB304}" presName="vert1" presStyleCnt="0"/>
      <dgm:spPr/>
    </dgm:pt>
    <dgm:pt modelId="{FBA273F0-EC78-C548-9D5C-5E808AE62645}" type="pres">
      <dgm:prSet presAssocID="{E890C52D-0BC0-2143-9EFB-36F6BEBD1D66}" presName="thickLine" presStyleLbl="alignNode1" presStyleIdx="4" presStyleCnt="5"/>
      <dgm:spPr/>
    </dgm:pt>
    <dgm:pt modelId="{43B49015-EF3E-7E41-89F7-954420DB37F9}" type="pres">
      <dgm:prSet presAssocID="{E890C52D-0BC0-2143-9EFB-36F6BEBD1D66}" presName="horz1" presStyleCnt="0"/>
      <dgm:spPr/>
    </dgm:pt>
    <dgm:pt modelId="{667B2C35-B338-4646-9050-3F200764BB55}" type="pres">
      <dgm:prSet presAssocID="{E890C52D-0BC0-2143-9EFB-36F6BEBD1D66}" presName="tx1" presStyleLbl="revTx" presStyleIdx="4" presStyleCnt="5"/>
      <dgm:spPr/>
    </dgm:pt>
    <dgm:pt modelId="{C2B2B28A-B577-4D4C-A54D-E116CB2E0E57}" type="pres">
      <dgm:prSet presAssocID="{E890C52D-0BC0-2143-9EFB-36F6BEBD1D66}" presName="vert1" presStyleCnt="0"/>
      <dgm:spPr/>
    </dgm:pt>
  </dgm:ptLst>
  <dgm:cxnLst>
    <dgm:cxn modelId="{BCBDAC05-048C-654B-ADCD-2197D165F8F6}" type="presOf" srcId="{D5BD0FB0-BFA0-4749-A5EB-130DB1435A5F}" destId="{E17F2B04-66F0-DB4A-BE4F-045482914635}" srcOrd="0" destOrd="0" presId="urn:microsoft.com/office/officeart/2008/layout/LinedList"/>
    <dgm:cxn modelId="{AF0A1B20-8509-234B-AAB1-95F20B851C77}" srcId="{D5BD0FB0-BFA0-4749-A5EB-130DB1435A5F}" destId="{8248CA3E-A8EC-7B4A-8372-531D00C3FB11}" srcOrd="1" destOrd="0" parTransId="{7ED5FB92-A7E4-684D-84D1-5318CB12820B}" sibTransId="{602B8091-17F3-DA4E-8AC7-6646DBC3F6B1}"/>
    <dgm:cxn modelId="{AA61A232-51EE-464A-AC4D-7562A5B8FC48}" type="presOf" srcId="{ABFDEF4D-565F-AF46-9B9F-9498E2AC7ABE}" destId="{B0D6C15E-38C3-3C49-92E3-528DDB35A398}" srcOrd="0" destOrd="0" presId="urn:microsoft.com/office/officeart/2008/layout/LinedList"/>
    <dgm:cxn modelId="{3F363B3C-7A31-5F45-90DE-E447C1FEA91A}" type="presOf" srcId="{96F7B4F0-6432-0849-9519-2E7A385A913A}" destId="{8A03BBDC-DA47-584B-961E-5871DD8F639F}" srcOrd="0" destOrd="0" presId="urn:microsoft.com/office/officeart/2008/layout/LinedList"/>
    <dgm:cxn modelId="{1BC09E50-D15D-5643-81C2-A9AACAEB1106}" type="presOf" srcId="{E890C52D-0BC0-2143-9EFB-36F6BEBD1D66}" destId="{667B2C35-B338-4646-9050-3F200764BB55}" srcOrd="0" destOrd="0" presId="urn:microsoft.com/office/officeart/2008/layout/LinedList"/>
    <dgm:cxn modelId="{34D3CC50-2D39-8640-B923-77617F17A798}" type="presOf" srcId="{F6F18C52-03CD-DB40-A714-A9B57C0EB304}" destId="{0DCB942A-BA4E-8440-8AEF-982E98A6FE56}" srcOrd="0" destOrd="0" presId="urn:microsoft.com/office/officeart/2008/layout/LinedList"/>
    <dgm:cxn modelId="{5D38B49A-622B-9F40-BC0D-29F71FC10208}" type="presOf" srcId="{8248CA3E-A8EC-7B4A-8372-531D00C3FB11}" destId="{0DDA227C-65D3-C744-80FF-3387349B84AD}" srcOrd="0" destOrd="0" presId="urn:microsoft.com/office/officeart/2008/layout/LinedList"/>
    <dgm:cxn modelId="{13945A9F-705F-A84C-BDA7-F2E614032ECD}" srcId="{D5BD0FB0-BFA0-4749-A5EB-130DB1435A5F}" destId="{F6F18C52-03CD-DB40-A714-A9B57C0EB304}" srcOrd="3" destOrd="0" parTransId="{5B4C36A0-3945-E545-BDE0-F850AEA36EB3}" sibTransId="{8BD9BA5E-8E6A-A640-B6A9-95559606D508}"/>
    <dgm:cxn modelId="{AE420BAF-31E8-1F42-B2AC-E38C4A6DBF28}" srcId="{D5BD0FB0-BFA0-4749-A5EB-130DB1435A5F}" destId="{E890C52D-0BC0-2143-9EFB-36F6BEBD1D66}" srcOrd="4" destOrd="0" parTransId="{54C787E5-889B-EA41-89DC-D10D805C3FE1}" sibTransId="{11BF75F7-D8F6-B941-9867-E9A2DDC58BDC}"/>
    <dgm:cxn modelId="{217D3ACA-48E1-E645-BB82-608383693E11}" srcId="{D5BD0FB0-BFA0-4749-A5EB-130DB1435A5F}" destId="{96F7B4F0-6432-0849-9519-2E7A385A913A}" srcOrd="0" destOrd="0" parTransId="{C97FD3D6-952E-244B-9821-E1D4A074346D}" sibTransId="{A1DCC6A4-D89D-A144-93C8-D4586A807287}"/>
    <dgm:cxn modelId="{68AA58E6-CFD0-274C-B3B6-D7D20AA2F0BD}" srcId="{D5BD0FB0-BFA0-4749-A5EB-130DB1435A5F}" destId="{ABFDEF4D-565F-AF46-9B9F-9498E2AC7ABE}" srcOrd="2" destOrd="0" parTransId="{127EC47E-49A7-A142-A337-D865956EBA21}" sibTransId="{EA962786-3F3F-9B4C-B9CD-D5FD59C2375C}"/>
    <dgm:cxn modelId="{2584A14E-5BB0-B94D-815F-292B398ADAC5}" type="presParOf" srcId="{E17F2B04-66F0-DB4A-BE4F-045482914635}" destId="{316F46FE-B813-6B45-90D4-E1E15CBBC047}" srcOrd="0" destOrd="0" presId="urn:microsoft.com/office/officeart/2008/layout/LinedList"/>
    <dgm:cxn modelId="{31F713AF-C3A7-DE40-8E90-D8824FBEDF5B}" type="presParOf" srcId="{E17F2B04-66F0-DB4A-BE4F-045482914635}" destId="{CDC60A10-A024-8A41-A9EB-B2203B6A0858}" srcOrd="1" destOrd="0" presId="urn:microsoft.com/office/officeart/2008/layout/LinedList"/>
    <dgm:cxn modelId="{85BF7ED3-BAA9-124B-AA86-BD70BA35EEC9}" type="presParOf" srcId="{CDC60A10-A024-8A41-A9EB-B2203B6A0858}" destId="{8A03BBDC-DA47-584B-961E-5871DD8F639F}" srcOrd="0" destOrd="0" presId="urn:microsoft.com/office/officeart/2008/layout/LinedList"/>
    <dgm:cxn modelId="{E6882B89-E978-274C-8953-7B186EA7C997}" type="presParOf" srcId="{CDC60A10-A024-8A41-A9EB-B2203B6A0858}" destId="{7E8A2B43-C101-C242-80C1-1ABC68F5FD17}" srcOrd="1" destOrd="0" presId="urn:microsoft.com/office/officeart/2008/layout/LinedList"/>
    <dgm:cxn modelId="{8B30FD0B-AD5E-744B-BF61-A96E6901A572}" type="presParOf" srcId="{E17F2B04-66F0-DB4A-BE4F-045482914635}" destId="{1D42AA86-5967-5241-86F1-3EC1207CB8D3}" srcOrd="2" destOrd="0" presId="urn:microsoft.com/office/officeart/2008/layout/LinedList"/>
    <dgm:cxn modelId="{BF23B04C-BD18-7A40-885D-095B28A4885A}" type="presParOf" srcId="{E17F2B04-66F0-DB4A-BE4F-045482914635}" destId="{A7BC0247-7F23-A346-8CAA-F1DE9A92825A}" srcOrd="3" destOrd="0" presId="urn:microsoft.com/office/officeart/2008/layout/LinedList"/>
    <dgm:cxn modelId="{17656B02-A418-DB44-910A-CFD1A04CFDA1}" type="presParOf" srcId="{A7BC0247-7F23-A346-8CAA-F1DE9A92825A}" destId="{0DDA227C-65D3-C744-80FF-3387349B84AD}" srcOrd="0" destOrd="0" presId="urn:microsoft.com/office/officeart/2008/layout/LinedList"/>
    <dgm:cxn modelId="{C82E0994-4F20-EE41-9AAA-E7345BA6AD2F}" type="presParOf" srcId="{A7BC0247-7F23-A346-8CAA-F1DE9A92825A}" destId="{76C72B7F-49FC-9243-9476-65F0548C946A}" srcOrd="1" destOrd="0" presId="urn:microsoft.com/office/officeart/2008/layout/LinedList"/>
    <dgm:cxn modelId="{92DEA6CF-41B8-3949-A7EF-058E06CE444D}" type="presParOf" srcId="{E17F2B04-66F0-DB4A-BE4F-045482914635}" destId="{79DC698A-A0AF-E646-B705-9E916514975C}" srcOrd="4" destOrd="0" presId="urn:microsoft.com/office/officeart/2008/layout/LinedList"/>
    <dgm:cxn modelId="{7CFAD9FA-3382-A94F-8932-73A6919DB08C}" type="presParOf" srcId="{E17F2B04-66F0-DB4A-BE4F-045482914635}" destId="{F16E0E84-9A97-024F-BD49-CC3FD82DF5AB}" srcOrd="5" destOrd="0" presId="urn:microsoft.com/office/officeart/2008/layout/LinedList"/>
    <dgm:cxn modelId="{682B0571-38E2-5E40-8513-23F6D7E4B6DC}" type="presParOf" srcId="{F16E0E84-9A97-024F-BD49-CC3FD82DF5AB}" destId="{B0D6C15E-38C3-3C49-92E3-528DDB35A398}" srcOrd="0" destOrd="0" presId="urn:microsoft.com/office/officeart/2008/layout/LinedList"/>
    <dgm:cxn modelId="{01B4D72D-EA34-FE4B-B8D4-009F658D60B2}" type="presParOf" srcId="{F16E0E84-9A97-024F-BD49-CC3FD82DF5AB}" destId="{A9EA5F87-FC84-5A40-B2F9-6D0E86E31DD6}" srcOrd="1" destOrd="0" presId="urn:microsoft.com/office/officeart/2008/layout/LinedList"/>
    <dgm:cxn modelId="{D6492C4D-5020-AE42-A899-9614FB235820}" type="presParOf" srcId="{E17F2B04-66F0-DB4A-BE4F-045482914635}" destId="{E74C6A23-B880-744D-9EEA-ADAA0B37D115}" srcOrd="6" destOrd="0" presId="urn:microsoft.com/office/officeart/2008/layout/LinedList"/>
    <dgm:cxn modelId="{15775AB0-3856-0A46-A1D0-52991B2EFC7E}" type="presParOf" srcId="{E17F2B04-66F0-DB4A-BE4F-045482914635}" destId="{09014CC0-C15E-C34D-8AAA-27437EF27CD4}" srcOrd="7" destOrd="0" presId="urn:microsoft.com/office/officeart/2008/layout/LinedList"/>
    <dgm:cxn modelId="{F9C68F0B-A54A-5046-BD54-023507DFC4E3}" type="presParOf" srcId="{09014CC0-C15E-C34D-8AAA-27437EF27CD4}" destId="{0DCB942A-BA4E-8440-8AEF-982E98A6FE56}" srcOrd="0" destOrd="0" presId="urn:microsoft.com/office/officeart/2008/layout/LinedList"/>
    <dgm:cxn modelId="{8BC6960B-53A9-7047-9158-10764DD13FA3}" type="presParOf" srcId="{09014CC0-C15E-C34D-8AAA-27437EF27CD4}" destId="{6C902640-A1E9-364D-AB1A-22171907A0F9}" srcOrd="1" destOrd="0" presId="urn:microsoft.com/office/officeart/2008/layout/LinedList"/>
    <dgm:cxn modelId="{A777ED88-06E5-7D4A-9E54-7ADB6D6970AD}" type="presParOf" srcId="{E17F2B04-66F0-DB4A-BE4F-045482914635}" destId="{FBA273F0-EC78-C548-9D5C-5E808AE62645}" srcOrd="8" destOrd="0" presId="urn:microsoft.com/office/officeart/2008/layout/LinedList"/>
    <dgm:cxn modelId="{23545D08-283F-784B-9AC0-B5434367A936}" type="presParOf" srcId="{E17F2B04-66F0-DB4A-BE4F-045482914635}" destId="{43B49015-EF3E-7E41-89F7-954420DB37F9}" srcOrd="9" destOrd="0" presId="urn:microsoft.com/office/officeart/2008/layout/LinedList"/>
    <dgm:cxn modelId="{95860EA2-BE96-4F4B-9E7C-0374029CAEA4}" type="presParOf" srcId="{43B49015-EF3E-7E41-89F7-954420DB37F9}" destId="{667B2C35-B338-4646-9050-3F200764BB55}" srcOrd="0" destOrd="0" presId="urn:microsoft.com/office/officeart/2008/layout/LinedList"/>
    <dgm:cxn modelId="{85B07F2B-CEB8-B54B-879E-BD8B362E20EC}" type="presParOf" srcId="{43B49015-EF3E-7E41-89F7-954420DB37F9}" destId="{C2B2B28A-B577-4D4C-A54D-E116CB2E0E57}"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F9E9B4-1EFE-4EA9-8252-84D99B41D88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59EA792-8AEB-4865-8777-B4AC4F48C6AB}">
      <dgm:prSet/>
      <dgm:spPr/>
      <dgm:t>
        <a:bodyPr/>
        <a:lstStyle/>
        <a:p>
          <a:pPr>
            <a:lnSpc>
              <a:spcPct val="100000"/>
            </a:lnSpc>
          </a:pPr>
          <a:r>
            <a:rPr lang="it-IT" b="0" i="0" baseline="0" dirty="0"/>
            <a:t>1- </a:t>
          </a:r>
          <a:r>
            <a:rPr lang="it-IT" b="0" i="0" u="sng" baseline="0" dirty="0"/>
            <a:t>Transizione amministrativa </a:t>
          </a:r>
          <a:r>
            <a:rPr lang="it-IT" b="0" i="0" baseline="0" dirty="0"/>
            <a:t>→ organizzazione e semplificazione</a:t>
          </a:r>
          <a:endParaRPr lang="en-US" dirty="0"/>
        </a:p>
      </dgm:t>
    </dgm:pt>
    <dgm:pt modelId="{91E61BD7-70E5-4037-A527-04BD07CF8E1E}" type="parTrans" cxnId="{E132D5DD-AA68-40B1-AD33-87AFF33FA753}">
      <dgm:prSet/>
      <dgm:spPr/>
      <dgm:t>
        <a:bodyPr/>
        <a:lstStyle/>
        <a:p>
          <a:endParaRPr lang="en-US"/>
        </a:p>
      </dgm:t>
    </dgm:pt>
    <dgm:pt modelId="{62BD928F-0B51-4A36-B9D6-30A46D9FE50B}" type="sibTrans" cxnId="{E132D5DD-AA68-40B1-AD33-87AFF33FA753}">
      <dgm:prSet/>
      <dgm:spPr/>
      <dgm:t>
        <a:bodyPr/>
        <a:lstStyle/>
        <a:p>
          <a:endParaRPr lang="en-US"/>
        </a:p>
      </dgm:t>
    </dgm:pt>
    <dgm:pt modelId="{8CAA3C53-78C6-4793-A166-B413B270F923}">
      <dgm:prSet/>
      <dgm:spPr/>
      <dgm:t>
        <a:bodyPr/>
        <a:lstStyle/>
        <a:p>
          <a:pPr>
            <a:lnSpc>
              <a:spcPct val="100000"/>
            </a:lnSpc>
          </a:pPr>
          <a:r>
            <a:rPr lang="it-IT" b="0" i="0" baseline="0"/>
            <a:t>2- </a:t>
          </a:r>
          <a:r>
            <a:rPr lang="it-IT" b="0" i="0" u="sng" baseline="0"/>
            <a:t>Transizione digitale </a:t>
          </a:r>
          <a:r>
            <a:rPr lang="it-IT" b="0" i="0" baseline="0"/>
            <a:t>→ tecnologie, dati e servizi</a:t>
          </a:r>
          <a:endParaRPr lang="en-US"/>
        </a:p>
      </dgm:t>
    </dgm:pt>
    <dgm:pt modelId="{F94DB8B4-EEB9-442F-BA63-9D1325EECB23}" type="parTrans" cxnId="{23E470D7-C623-471C-BE75-E8301A05AB08}">
      <dgm:prSet/>
      <dgm:spPr/>
      <dgm:t>
        <a:bodyPr/>
        <a:lstStyle/>
        <a:p>
          <a:endParaRPr lang="en-US"/>
        </a:p>
      </dgm:t>
    </dgm:pt>
    <dgm:pt modelId="{429BCE50-C829-4A5E-82C2-49820A55A499}" type="sibTrans" cxnId="{23E470D7-C623-471C-BE75-E8301A05AB08}">
      <dgm:prSet/>
      <dgm:spPr/>
      <dgm:t>
        <a:bodyPr/>
        <a:lstStyle/>
        <a:p>
          <a:endParaRPr lang="en-US"/>
        </a:p>
      </dgm:t>
    </dgm:pt>
    <dgm:pt modelId="{6EE4280A-30D5-4CCA-80CC-43E17420B0DF}">
      <dgm:prSet/>
      <dgm:spPr/>
      <dgm:t>
        <a:bodyPr/>
        <a:lstStyle/>
        <a:p>
          <a:pPr>
            <a:lnSpc>
              <a:spcPct val="100000"/>
            </a:lnSpc>
          </a:pPr>
          <a:r>
            <a:rPr lang="it-IT" b="0" i="0" baseline="0"/>
            <a:t>3- </a:t>
          </a:r>
          <a:r>
            <a:rPr lang="it-IT" b="0" i="0" u="sng" baseline="0"/>
            <a:t>Transizione ecologica </a:t>
          </a:r>
          <a:r>
            <a:rPr lang="it-IT" b="0" i="0" baseline="0"/>
            <a:t>→ sostenibilità e resilienza</a:t>
          </a:r>
          <a:endParaRPr lang="en-US"/>
        </a:p>
      </dgm:t>
    </dgm:pt>
    <dgm:pt modelId="{FAEAF961-47CC-49EE-A28E-F0E6C9144150}" type="parTrans" cxnId="{50753A85-5497-4CA6-800F-F7BCF6330544}">
      <dgm:prSet/>
      <dgm:spPr/>
      <dgm:t>
        <a:bodyPr/>
        <a:lstStyle/>
        <a:p>
          <a:endParaRPr lang="en-US"/>
        </a:p>
      </dgm:t>
    </dgm:pt>
    <dgm:pt modelId="{B9A16185-7899-4E23-A44F-51E2B9FE2C07}" type="sibTrans" cxnId="{50753A85-5497-4CA6-800F-F7BCF6330544}">
      <dgm:prSet/>
      <dgm:spPr/>
      <dgm:t>
        <a:bodyPr/>
        <a:lstStyle/>
        <a:p>
          <a:endParaRPr lang="en-US"/>
        </a:p>
      </dgm:t>
    </dgm:pt>
    <dgm:pt modelId="{6EE4FE6A-28AB-4A96-8587-CC9DB4F120A9}">
      <dgm:prSet/>
      <dgm:spPr/>
      <dgm:t>
        <a:bodyPr/>
        <a:lstStyle/>
        <a:p>
          <a:pPr>
            <a:lnSpc>
              <a:spcPct val="100000"/>
            </a:lnSpc>
          </a:pPr>
          <a:r>
            <a:rPr lang="it-IT" b="0" i="0" baseline="0"/>
            <a:t>Nei piccoli comuni questi processi sono strettamente interconnessi.</a:t>
          </a:r>
          <a:endParaRPr lang="en-US"/>
        </a:p>
      </dgm:t>
    </dgm:pt>
    <dgm:pt modelId="{1EEFCCC7-2B61-4C64-AF79-400CD35E7644}" type="parTrans" cxnId="{D6BDD00B-0C2C-4601-BA3D-052267145DDB}">
      <dgm:prSet/>
      <dgm:spPr/>
      <dgm:t>
        <a:bodyPr/>
        <a:lstStyle/>
        <a:p>
          <a:endParaRPr lang="en-US"/>
        </a:p>
      </dgm:t>
    </dgm:pt>
    <dgm:pt modelId="{14E83C7D-6AE7-432E-8C03-F9879C6139DF}" type="sibTrans" cxnId="{D6BDD00B-0C2C-4601-BA3D-052267145DDB}">
      <dgm:prSet/>
      <dgm:spPr/>
      <dgm:t>
        <a:bodyPr/>
        <a:lstStyle/>
        <a:p>
          <a:endParaRPr lang="en-US"/>
        </a:p>
      </dgm:t>
    </dgm:pt>
    <dgm:pt modelId="{174C3B61-F077-46B3-A66D-ACC490940F83}" type="pres">
      <dgm:prSet presAssocID="{4FF9E9B4-1EFE-4EA9-8252-84D99B41D887}" presName="root" presStyleCnt="0">
        <dgm:presLayoutVars>
          <dgm:dir/>
          <dgm:resizeHandles val="exact"/>
        </dgm:presLayoutVars>
      </dgm:prSet>
      <dgm:spPr/>
    </dgm:pt>
    <dgm:pt modelId="{92A81C7F-9E3C-455E-80A1-14CC48C85E7A}" type="pres">
      <dgm:prSet presAssocID="{959EA792-8AEB-4865-8777-B4AC4F48C6AB}" presName="compNode" presStyleCnt="0"/>
      <dgm:spPr/>
    </dgm:pt>
    <dgm:pt modelId="{291EA718-D287-4E52-BF25-EC9954794134}" type="pres">
      <dgm:prSet presAssocID="{959EA792-8AEB-4865-8777-B4AC4F48C6AB}"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Gerarchia"/>
        </a:ext>
      </dgm:extLst>
    </dgm:pt>
    <dgm:pt modelId="{768A71BD-133C-41B9-BFB6-9F18AC186BCB}" type="pres">
      <dgm:prSet presAssocID="{959EA792-8AEB-4865-8777-B4AC4F48C6AB}" presName="spaceRect" presStyleCnt="0"/>
      <dgm:spPr/>
    </dgm:pt>
    <dgm:pt modelId="{A9E5D6E8-97A8-4542-B66A-35049FACC823}" type="pres">
      <dgm:prSet presAssocID="{959EA792-8AEB-4865-8777-B4AC4F48C6AB}" presName="textRect" presStyleLbl="revTx" presStyleIdx="0" presStyleCnt="4">
        <dgm:presLayoutVars>
          <dgm:chMax val="1"/>
          <dgm:chPref val="1"/>
        </dgm:presLayoutVars>
      </dgm:prSet>
      <dgm:spPr/>
    </dgm:pt>
    <dgm:pt modelId="{FCB4D618-5C46-4D70-96E3-E4C6ACD4E7A0}" type="pres">
      <dgm:prSet presAssocID="{62BD928F-0B51-4A36-B9D6-30A46D9FE50B}" presName="sibTrans" presStyleCnt="0"/>
      <dgm:spPr/>
    </dgm:pt>
    <dgm:pt modelId="{5499536F-AD9B-49EC-BC4A-00FC86046343}" type="pres">
      <dgm:prSet presAssocID="{8CAA3C53-78C6-4793-A166-B413B270F923}" presName="compNode" presStyleCnt="0"/>
      <dgm:spPr/>
    </dgm:pt>
    <dgm:pt modelId="{BF956B2F-0FAB-47A2-A544-E0E2A3EF5F8C}" type="pres">
      <dgm:prSet presAssocID="{8CAA3C53-78C6-4793-A166-B413B270F923}"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ud Computing"/>
        </a:ext>
      </dgm:extLst>
    </dgm:pt>
    <dgm:pt modelId="{FE914139-011D-4DE2-BABE-4ABE50750C11}" type="pres">
      <dgm:prSet presAssocID="{8CAA3C53-78C6-4793-A166-B413B270F923}" presName="spaceRect" presStyleCnt="0"/>
      <dgm:spPr/>
    </dgm:pt>
    <dgm:pt modelId="{89E43AAE-7870-431C-B1F1-3DA8432402C7}" type="pres">
      <dgm:prSet presAssocID="{8CAA3C53-78C6-4793-A166-B413B270F923}" presName="textRect" presStyleLbl="revTx" presStyleIdx="1" presStyleCnt="4">
        <dgm:presLayoutVars>
          <dgm:chMax val="1"/>
          <dgm:chPref val="1"/>
        </dgm:presLayoutVars>
      </dgm:prSet>
      <dgm:spPr/>
    </dgm:pt>
    <dgm:pt modelId="{72B5E586-820A-4657-9FEB-230BE23E3DBB}" type="pres">
      <dgm:prSet presAssocID="{429BCE50-C829-4A5E-82C2-49820A55A499}" presName="sibTrans" presStyleCnt="0"/>
      <dgm:spPr/>
    </dgm:pt>
    <dgm:pt modelId="{B951955D-B90C-405E-9008-9384500130CB}" type="pres">
      <dgm:prSet presAssocID="{6EE4280A-30D5-4CCA-80CC-43E17420B0DF}" presName="compNode" presStyleCnt="0"/>
      <dgm:spPr/>
    </dgm:pt>
    <dgm:pt modelId="{4D9A30F4-11AE-4017-B054-D160D259BD4E}" type="pres">
      <dgm:prSet presAssocID="{6EE4280A-30D5-4CCA-80CC-43E17420B0DF}"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eciduous tree"/>
        </a:ext>
      </dgm:extLst>
    </dgm:pt>
    <dgm:pt modelId="{668BF04B-FC16-4F97-8EAB-D7679BFD0F80}" type="pres">
      <dgm:prSet presAssocID="{6EE4280A-30D5-4CCA-80CC-43E17420B0DF}" presName="spaceRect" presStyleCnt="0"/>
      <dgm:spPr/>
    </dgm:pt>
    <dgm:pt modelId="{5F319D07-0561-4861-8D3F-DA90E3109C93}" type="pres">
      <dgm:prSet presAssocID="{6EE4280A-30D5-4CCA-80CC-43E17420B0DF}" presName="textRect" presStyleLbl="revTx" presStyleIdx="2" presStyleCnt="4">
        <dgm:presLayoutVars>
          <dgm:chMax val="1"/>
          <dgm:chPref val="1"/>
        </dgm:presLayoutVars>
      </dgm:prSet>
      <dgm:spPr/>
    </dgm:pt>
    <dgm:pt modelId="{01AAF10A-07E4-44E1-9EDD-BCBEA748C9C3}" type="pres">
      <dgm:prSet presAssocID="{B9A16185-7899-4E23-A44F-51E2B9FE2C07}" presName="sibTrans" presStyleCnt="0"/>
      <dgm:spPr/>
    </dgm:pt>
    <dgm:pt modelId="{C626C4B1-1B87-4355-A78C-D44AC5A0A0F3}" type="pres">
      <dgm:prSet presAssocID="{6EE4FE6A-28AB-4A96-8587-CC9DB4F120A9}" presName="compNode" presStyleCnt="0"/>
      <dgm:spPr/>
    </dgm:pt>
    <dgm:pt modelId="{4CFDE0B5-19CA-4B50-8DDB-E61A9CF1477C}" type="pres">
      <dgm:prSet presAssocID="{6EE4FE6A-28AB-4A96-8587-CC9DB4F120A9}"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ttà"/>
        </a:ext>
      </dgm:extLst>
    </dgm:pt>
    <dgm:pt modelId="{0F0FA944-0D8A-4785-91FC-00C7C344D1C9}" type="pres">
      <dgm:prSet presAssocID="{6EE4FE6A-28AB-4A96-8587-CC9DB4F120A9}" presName="spaceRect" presStyleCnt="0"/>
      <dgm:spPr/>
    </dgm:pt>
    <dgm:pt modelId="{8C0D4800-9B3B-4888-8E41-E7F80628D200}" type="pres">
      <dgm:prSet presAssocID="{6EE4FE6A-28AB-4A96-8587-CC9DB4F120A9}" presName="textRect" presStyleLbl="revTx" presStyleIdx="3" presStyleCnt="4">
        <dgm:presLayoutVars>
          <dgm:chMax val="1"/>
          <dgm:chPref val="1"/>
        </dgm:presLayoutVars>
      </dgm:prSet>
      <dgm:spPr/>
    </dgm:pt>
  </dgm:ptLst>
  <dgm:cxnLst>
    <dgm:cxn modelId="{D6BDD00B-0C2C-4601-BA3D-052267145DDB}" srcId="{4FF9E9B4-1EFE-4EA9-8252-84D99B41D887}" destId="{6EE4FE6A-28AB-4A96-8587-CC9DB4F120A9}" srcOrd="3" destOrd="0" parTransId="{1EEFCCC7-2B61-4C64-AF79-400CD35E7644}" sibTransId="{14E83C7D-6AE7-432E-8C03-F9879C6139DF}"/>
    <dgm:cxn modelId="{C178B33D-6E7D-45E2-9390-B59410078D2A}" type="presOf" srcId="{6EE4280A-30D5-4CCA-80CC-43E17420B0DF}" destId="{5F319D07-0561-4861-8D3F-DA90E3109C93}" srcOrd="0" destOrd="0" presId="urn:microsoft.com/office/officeart/2018/2/layout/IconLabelList"/>
    <dgm:cxn modelId="{1D184168-9DCF-471C-9CF1-E78C4BB60E43}" type="presOf" srcId="{959EA792-8AEB-4865-8777-B4AC4F48C6AB}" destId="{A9E5D6E8-97A8-4542-B66A-35049FACC823}" srcOrd="0" destOrd="0" presId="urn:microsoft.com/office/officeart/2018/2/layout/IconLabelList"/>
    <dgm:cxn modelId="{53AE886D-08C9-43AE-AEBC-67E6262E07C6}" type="presOf" srcId="{6EE4FE6A-28AB-4A96-8587-CC9DB4F120A9}" destId="{8C0D4800-9B3B-4888-8E41-E7F80628D200}" srcOrd="0" destOrd="0" presId="urn:microsoft.com/office/officeart/2018/2/layout/IconLabelList"/>
    <dgm:cxn modelId="{51C29A79-058C-4F25-8E8D-C075002A1557}" type="presOf" srcId="{8CAA3C53-78C6-4793-A166-B413B270F923}" destId="{89E43AAE-7870-431C-B1F1-3DA8432402C7}" srcOrd="0" destOrd="0" presId="urn:microsoft.com/office/officeart/2018/2/layout/IconLabelList"/>
    <dgm:cxn modelId="{50753A85-5497-4CA6-800F-F7BCF6330544}" srcId="{4FF9E9B4-1EFE-4EA9-8252-84D99B41D887}" destId="{6EE4280A-30D5-4CCA-80CC-43E17420B0DF}" srcOrd="2" destOrd="0" parTransId="{FAEAF961-47CC-49EE-A28E-F0E6C9144150}" sibTransId="{B9A16185-7899-4E23-A44F-51E2B9FE2C07}"/>
    <dgm:cxn modelId="{5E185EBE-105A-4919-96C6-F058B9C84D73}" type="presOf" srcId="{4FF9E9B4-1EFE-4EA9-8252-84D99B41D887}" destId="{174C3B61-F077-46B3-A66D-ACC490940F83}" srcOrd="0" destOrd="0" presId="urn:microsoft.com/office/officeart/2018/2/layout/IconLabelList"/>
    <dgm:cxn modelId="{23E470D7-C623-471C-BE75-E8301A05AB08}" srcId="{4FF9E9B4-1EFE-4EA9-8252-84D99B41D887}" destId="{8CAA3C53-78C6-4793-A166-B413B270F923}" srcOrd="1" destOrd="0" parTransId="{F94DB8B4-EEB9-442F-BA63-9D1325EECB23}" sibTransId="{429BCE50-C829-4A5E-82C2-49820A55A499}"/>
    <dgm:cxn modelId="{E132D5DD-AA68-40B1-AD33-87AFF33FA753}" srcId="{4FF9E9B4-1EFE-4EA9-8252-84D99B41D887}" destId="{959EA792-8AEB-4865-8777-B4AC4F48C6AB}" srcOrd="0" destOrd="0" parTransId="{91E61BD7-70E5-4037-A527-04BD07CF8E1E}" sibTransId="{62BD928F-0B51-4A36-B9D6-30A46D9FE50B}"/>
    <dgm:cxn modelId="{1DB4A316-0533-4478-A753-F2A6390D6304}" type="presParOf" srcId="{174C3B61-F077-46B3-A66D-ACC490940F83}" destId="{92A81C7F-9E3C-455E-80A1-14CC48C85E7A}" srcOrd="0" destOrd="0" presId="urn:microsoft.com/office/officeart/2018/2/layout/IconLabelList"/>
    <dgm:cxn modelId="{C96CA615-18D2-44C1-A0F3-C39BB061DF54}" type="presParOf" srcId="{92A81C7F-9E3C-455E-80A1-14CC48C85E7A}" destId="{291EA718-D287-4E52-BF25-EC9954794134}" srcOrd="0" destOrd="0" presId="urn:microsoft.com/office/officeart/2018/2/layout/IconLabelList"/>
    <dgm:cxn modelId="{FD6A1CD8-EE50-48A5-8D59-4030A1C4A9BD}" type="presParOf" srcId="{92A81C7F-9E3C-455E-80A1-14CC48C85E7A}" destId="{768A71BD-133C-41B9-BFB6-9F18AC186BCB}" srcOrd="1" destOrd="0" presId="urn:microsoft.com/office/officeart/2018/2/layout/IconLabelList"/>
    <dgm:cxn modelId="{4ABEE435-2148-4063-8416-07684A9A130F}" type="presParOf" srcId="{92A81C7F-9E3C-455E-80A1-14CC48C85E7A}" destId="{A9E5D6E8-97A8-4542-B66A-35049FACC823}" srcOrd="2" destOrd="0" presId="urn:microsoft.com/office/officeart/2018/2/layout/IconLabelList"/>
    <dgm:cxn modelId="{55FF2ACC-83A6-413F-954B-9D5C41E96AE6}" type="presParOf" srcId="{174C3B61-F077-46B3-A66D-ACC490940F83}" destId="{FCB4D618-5C46-4D70-96E3-E4C6ACD4E7A0}" srcOrd="1" destOrd="0" presId="urn:microsoft.com/office/officeart/2018/2/layout/IconLabelList"/>
    <dgm:cxn modelId="{F3D05453-8280-43E7-8EAD-3558C6876B09}" type="presParOf" srcId="{174C3B61-F077-46B3-A66D-ACC490940F83}" destId="{5499536F-AD9B-49EC-BC4A-00FC86046343}" srcOrd="2" destOrd="0" presId="urn:microsoft.com/office/officeart/2018/2/layout/IconLabelList"/>
    <dgm:cxn modelId="{AC612B8F-D2F7-4518-B34C-84B6732B3683}" type="presParOf" srcId="{5499536F-AD9B-49EC-BC4A-00FC86046343}" destId="{BF956B2F-0FAB-47A2-A544-E0E2A3EF5F8C}" srcOrd="0" destOrd="0" presId="urn:microsoft.com/office/officeart/2018/2/layout/IconLabelList"/>
    <dgm:cxn modelId="{414D76B3-023E-4B2B-96FE-B18823A46281}" type="presParOf" srcId="{5499536F-AD9B-49EC-BC4A-00FC86046343}" destId="{FE914139-011D-4DE2-BABE-4ABE50750C11}" srcOrd="1" destOrd="0" presId="urn:microsoft.com/office/officeart/2018/2/layout/IconLabelList"/>
    <dgm:cxn modelId="{26EEE82D-9008-4D72-9C71-A402ABC81E68}" type="presParOf" srcId="{5499536F-AD9B-49EC-BC4A-00FC86046343}" destId="{89E43AAE-7870-431C-B1F1-3DA8432402C7}" srcOrd="2" destOrd="0" presId="urn:microsoft.com/office/officeart/2018/2/layout/IconLabelList"/>
    <dgm:cxn modelId="{61683F24-E4A7-4DB1-A9CD-C7E72CC869B6}" type="presParOf" srcId="{174C3B61-F077-46B3-A66D-ACC490940F83}" destId="{72B5E586-820A-4657-9FEB-230BE23E3DBB}" srcOrd="3" destOrd="0" presId="urn:microsoft.com/office/officeart/2018/2/layout/IconLabelList"/>
    <dgm:cxn modelId="{0C8D3A4B-254E-45B2-8A5C-600AC6B80E56}" type="presParOf" srcId="{174C3B61-F077-46B3-A66D-ACC490940F83}" destId="{B951955D-B90C-405E-9008-9384500130CB}" srcOrd="4" destOrd="0" presId="urn:microsoft.com/office/officeart/2018/2/layout/IconLabelList"/>
    <dgm:cxn modelId="{BDF7480C-A809-4157-AF25-64EF33DC020B}" type="presParOf" srcId="{B951955D-B90C-405E-9008-9384500130CB}" destId="{4D9A30F4-11AE-4017-B054-D160D259BD4E}" srcOrd="0" destOrd="0" presId="urn:microsoft.com/office/officeart/2018/2/layout/IconLabelList"/>
    <dgm:cxn modelId="{F69E5CC6-B1C8-459A-AECE-A0E6A3F4F091}" type="presParOf" srcId="{B951955D-B90C-405E-9008-9384500130CB}" destId="{668BF04B-FC16-4F97-8EAB-D7679BFD0F80}" srcOrd="1" destOrd="0" presId="urn:microsoft.com/office/officeart/2018/2/layout/IconLabelList"/>
    <dgm:cxn modelId="{FECC80A8-88CD-4890-B60D-8572D198D467}" type="presParOf" srcId="{B951955D-B90C-405E-9008-9384500130CB}" destId="{5F319D07-0561-4861-8D3F-DA90E3109C93}" srcOrd="2" destOrd="0" presId="urn:microsoft.com/office/officeart/2018/2/layout/IconLabelList"/>
    <dgm:cxn modelId="{10210B9D-8B87-444B-8953-33482703336E}" type="presParOf" srcId="{174C3B61-F077-46B3-A66D-ACC490940F83}" destId="{01AAF10A-07E4-44E1-9EDD-BCBEA748C9C3}" srcOrd="5" destOrd="0" presId="urn:microsoft.com/office/officeart/2018/2/layout/IconLabelList"/>
    <dgm:cxn modelId="{1B55779A-5348-4CB3-97ED-FE2844F9EDEB}" type="presParOf" srcId="{174C3B61-F077-46B3-A66D-ACC490940F83}" destId="{C626C4B1-1B87-4355-A78C-D44AC5A0A0F3}" srcOrd="6" destOrd="0" presId="urn:microsoft.com/office/officeart/2018/2/layout/IconLabelList"/>
    <dgm:cxn modelId="{827216E7-F31B-4C23-A438-66321DC4038B}" type="presParOf" srcId="{C626C4B1-1B87-4355-A78C-D44AC5A0A0F3}" destId="{4CFDE0B5-19CA-4B50-8DDB-E61A9CF1477C}" srcOrd="0" destOrd="0" presId="urn:microsoft.com/office/officeart/2018/2/layout/IconLabelList"/>
    <dgm:cxn modelId="{624DDE6E-9867-4412-BF97-B5FF5E993705}" type="presParOf" srcId="{C626C4B1-1B87-4355-A78C-D44AC5A0A0F3}" destId="{0F0FA944-0D8A-4785-91FC-00C7C344D1C9}" srcOrd="1" destOrd="0" presId="urn:microsoft.com/office/officeart/2018/2/layout/IconLabelList"/>
    <dgm:cxn modelId="{77B96737-F11D-4ED0-BCBA-F037294D5A16}" type="presParOf" srcId="{C626C4B1-1B87-4355-A78C-D44AC5A0A0F3}" destId="{8C0D4800-9B3B-4888-8E41-E7F80628D200}"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FE01E8-1AF3-4F86-A387-CF589185C8D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E66E38-35DD-4875-8D20-A5B08C24A25A}">
      <dgm:prSet/>
      <dgm:spPr/>
      <dgm:t>
        <a:bodyPr/>
        <a:lstStyle/>
        <a:p>
          <a:pPr>
            <a:lnSpc>
              <a:spcPct val="100000"/>
            </a:lnSpc>
          </a:pPr>
          <a:r>
            <a:rPr lang="it-IT" dirty="0"/>
            <a:t>Punti di forza:</a:t>
          </a:r>
          <a:endParaRPr lang="en-US" dirty="0"/>
        </a:p>
      </dgm:t>
    </dgm:pt>
    <dgm:pt modelId="{BCB2CEDC-840F-4607-9C2C-896623F06A5C}" type="parTrans" cxnId="{EF20E7EA-4455-44C7-97F0-581BB7CB0276}">
      <dgm:prSet/>
      <dgm:spPr/>
      <dgm:t>
        <a:bodyPr/>
        <a:lstStyle/>
        <a:p>
          <a:endParaRPr lang="en-US"/>
        </a:p>
      </dgm:t>
    </dgm:pt>
    <dgm:pt modelId="{77EFD16B-4AB3-4E1D-B572-67D04A0F4F81}" type="sibTrans" cxnId="{EF20E7EA-4455-44C7-97F0-581BB7CB0276}">
      <dgm:prSet/>
      <dgm:spPr/>
      <dgm:t>
        <a:bodyPr/>
        <a:lstStyle/>
        <a:p>
          <a:endParaRPr lang="en-US"/>
        </a:p>
      </dgm:t>
    </dgm:pt>
    <dgm:pt modelId="{9EAA4746-11DB-45D3-B939-D9B565FC8AEB}">
      <dgm:prSet/>
      <dgm:spPr/>
      <dgm:t>
        <a:bodyPr/>
        <a:lstStyle/>
        <a:p>
          <a:pPr>
            <a:lnSpc>
              <a:spcPct val="100000"/>
            </a:lnSpc>
          </a:pPr>
          <a:r>
            <a:rPr lang="it-IT" dirty="0"/>
            <a:t>Vicinanza ai cittadini</a:t>
          </a:r>
          <a:endParaRPr lang="en-US" dirty="0"/>
        </a:p>
      </dgm:t>
    </dgm:pt>
    <dgm:pt modelId="{B661D1B8-CBE2-4E3B-BB77-7C55C620431D}" type="parTrans" cxnId="{3BA098EB-95D5-45A6-8A32-F73C3AE61CBC}">
      <dgm:prSet/>
      <dgm:spPr/>
      <dgm:t>
        <a:bodyPr/>
        <a:lstStyle/>
        <a:p>
          <a:endParaRPr lang="en-US"/>
        </a:p>
      </dgm:t>
    </dgm:pt>
    <dgm:pt modelId="{EA83324F-80DE-44B1-A777-E922F260642C}" type="sibTrans" cxnId="{3BA098EB-95D5-45A6-8A32-F73C3AE61CBC}">
      <dgm:prSet/>
      <dgm:spPr/>
      <dgm:t>
        <a:bodyPr/>
        <a:lstStyle/>
        <a:p>
          <a:endParaRPr lang="en-US"/>
        </a:p>
      </dgm:t>
    </dgm:pt>
    <dgm:pt modelId="{135F0CD6-470D-4D17-A32F-191C1AECCB5F}">
      <dgm:prSet/>
      <dgm:spPr/>
      <dgm:t>
        <a:bodyPr/>
        <a:lstStyle/>
        <a:p>
          <a:pPr>
            <a:lnSpc>
              <a:spcPct val="100000"/>
            </a:lnSpc>
          </a:pPr>
          <a:r>
            <a:rPr lang="it-IT" dirty="0"/>
            <a:t>Conoscenza del territorio</a:t>
          </a:r>
          <a:endParaRPr lang="en-US" dirty="0"/>
        </a:p>
      </dgm:t>
    </dgm:pt>
    <dgm:pt modelId="{E45D1E79-DAE0-4644-9139-CCFC40F62970}" type="parTrans" cxnId="{D9ED1368-3E49-4E4A-AB54-EC3F0BB4E030}">
      <dgm:prSet/>
      <dgm:spPr/>
      <dgm:t>
        <a:bodyPr/>
        <a:lstStyle/>
        <a:p>
          <a:endParaRPr lang="en-US"/>
        </a:p>
      </dgm:t>
    </dgm:pt>
    <dgm:pt modelId="{139F77E2-969A-47CB-9683-D60BE0609C0E}" type="sibTrans" cxnId="{D9ED1368-3E49-4E4A-AB54-EC3F0BB4E030}">
      <dgm:prSet/>
      <dgm:spPr/>
      <dgm:t>
        <a:bodyPr/>
        <a:lstStyle/>
        <a:p>
          <a:endParaRPr lang="en-US"/>
        </a:p>
      </dgm:t>
    </dgm:pt>
    <dgm:pt modelId="{D46886F2-9716-4075-A722-545059063436}">
      <dgm:prSet/>
      <dgm:spPr/>
      <dgm:t>
        <a:bodyPr/>
        <a:lstStyle/>
        <a:p>
          <a:pPr>
            <a:lnSpc>
              <a:spcPct val="100000"/>
            </a:lnSpc>
          </a:pPr>
          <a:r>
            <a:rPr lang="it-IT" dirty="0"/>
            <a:t>Capacità di sperimentazione</a:t>
          </a:r>
          <a:endParaRPr lang="en-US" dirty="0"/>
        </a:p>
      </dgm:t>
    </dgm:pt>
    <dgm:pt modelId="{B5BA4A20-FA04-4D4E-8612-157AF6055E4A}" type="parTrans" cxnId="{692DE94B-C71B-4E15-BE79-0D304ED10053}">
      <dgm:prSet/>
      <dgm:spPr/>
      <dgm:t>
        <a:bodyPr/>
        <a:lstStyle/>
        <a:p>
          <a:endParaRPr lang="en-US"/>
        </a:p>
      </dgm:t>
    </dgm:pt>
    <dgm:pt modelId="{515FE4DF-114F-4342-BFA2-8462EAC0CAB8}" type="sibTrans" cxnId="{692DE94B-C71B-4E15-BE79-0D304ED10053}">
      <dgm:prSet/>
      <dgm:spPr/>
      <dgm:t>
        <a:bodyPr/>
        <a:lstStyle/>
        <a:p>
          <a:endParaRPr lang="en-US"/>
        </a:p>
      </dgm:t>
    </dgm:pt>
    <dgm:pt modelId="{5B868879-FC1D-4F4B-92D2-6FA197FE8300}">
      <dgm:prSet/>
      <dgm:spPr/>
      <dgm:t>
        <a:bodyPr/>
        <a:lstStyle/>
        <a:p>
          <a:pPr>
            <a:lnSpc>
              <a:spcPct val="100000"/>
            </a:lnSpc>
          </a:pPr>
          <a:r>
            <a:rPr lang="it-IT" dirty="0"/>
            <a:t>Servono cooperazione e condivisione delle competenze.</a:t>
          </a:r>
          <a:endParaRPr lang="en-US" dirty="0"/>
        </a:p>
      </dgm:t>
    </dgm:pt>
    <dgm:pt modelId="{9EA243C8-5CDF-47E8-9EFA-178FA674F708}" type="parTrans" cxnId="{2D483CD5-D1D3-422D-908E-336D6F3ACC2D}">
      <dgm:prSet/>
      <dgm:spPr/>
      <dgm:t>
        <a:bodyPr/>
        <a:lstStyle/>
        <a:p>
          <a:endParaRPr lang="en-US"/>
        </a:p>
      </dgm:t>
    </dgm:pt>
    <dgm:pt modelId="{84BDB9BB-A2D0-4E07-AC2A-5A3483B1B894}" type="sibTrans" cxnId="{2D483CD5-D1D3-422D-908E-336D6F3ACC2D}">
      <dgm:prSet/>
      <dgm:spPr/>
      <dgm:t>
        <a:bodyPr/>
        <a:lstStyle/>
        <a:p>
          <a:endParaRPr lang="en-US"/>
        </a:p>
      </dgm:t>
    </dgm:pt>
    <dgm:pt modelId="{65EC96F8-002C-4D88-90A1-23A843898740}" type="pres">
      <dgm:prSet presAssocID="{CEFE01E8-1AF3-4F86-A387-CF589185C8D7}" presName="root" presStyleCnt="0">
        <dgm:presLayoutVars>
          <dgm:dir/>
          <dgm:resizeHandles val="exact"/>
        </dgm:presLayoutVars>
      </dgm:prSet>
      <dgm:spPr/>
    </dgm:pt>
    <dgm:pt modelId="{7A7305C8-C027-4A89-829B-956B01EE3B04}" type="pres">
      <dgm:prSet presAssocID="{03E66E38-35DD-4875-8D20-A5B08C24A25A}" presName="compNode" presStyleCnt="0"/>
      <dgm:spPr/>
    </dgm:pt>
    <dgm:pt modelId="{D1152B2D-2597-4401-A71C-5D18040CD9CA}" type="pres">
      <dgm:prSet presAssocID="{03E66E38-35DD-4875-8D20-A5B08C24A25A}" presName="bgRect" presStyleLbl="bgShp" presStyleIdx="0" presStyleCnt="5"/>
      <dgm:spPr/>
    </dgm:pt>
    <dgm:pt modelId="{600AC590-9813-4F0E-88C2-0AF8AE0E06CC}" type="pres">
      <dgm:prSet presAssocID="{03E66E38-35DD-4875-8D20-A5B08C24A25A}"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uscle Arm"/>
        </a:ext>
      </dgm:extLst>
    </dgm:pt>
    <dgm:pt modelId="{31F7126C-4BEA-4269-868C-0BD0C97D1A93}" type="pres">
      <dgm:prSet presAssocID="{03E66E38-35DD-4875-8D20-A5B08C24A25A}" presName="spaceRect" presStyleCnt="0"/>
      <dgm:spPr/>
    </dgm:pt>
    <dgm:pt modelId="{D70F09E2-FA75-4445-B25C-4038FD444E86}" type="pres">
      <dgm:prSet presAssocID="{03E66E38-35DD-4875-8D20-A5B08C24A25A}" presName="parTx" presStyleLbl="revTx" presStyleIdx="0" presStyleCnt="5">
        <dgm:presLayoutVars>
          <dgm:chMax val="0"/>
          <dgm:chPref val="0"/>
        </dgm:presLayoutVars>
      </dgm:prSet>
      <dgm:spPr/>
    </dgm:pt>
    <dgm:pt modelId="{9A01C417-0ABE-4B88-97C5-C19705D58F5C}" type="pres">
      <dgm:prSet presAssocID="{77EFD16B-4AB3-4E1D-B572-67D04A0F4F81}" presName="sibTrans" presStyleCnt="0"/>
      <dgm:spPr/>
    </dgm:pt>
    <dgm:pt modelId="{AD102709-CAC3-4144-93BC-7D71DBC47893}" type="pres">
      <dgm:prSet presAssocID="{9EAA4746-11DB-45D3-B939-D9B565FC8AEB}" presName="compNode" presStyleCnt="0"/>
      <dgm:spPr/>
    </dgm:pt>
    <dgm:pt modelId="{71545240-74F2-443D-8FA3-8665A3C5F450}" type="pres">
      <dgm:prSet presAssocID="{9EAA4746-11DB-45D3-B939-D9B565FC8AEB}" presName="bgRect" presStyleLbl="bgShp" presStyleIdx="1" presStyleCnt="5"/>
      <dgm:spPr/>
    </dgm:pt>
    <dgm:pt modelId="{57114A46-F903-46C9-A050-A6E9B46C3889}" type="pres">
      <dgm:prSet presAssocID="{9EAA4746-11DB-45D3-B939-D9B565FC8AEB}"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ndicatore"/>
        </a:ext>
      </dgm:extLst>
    </dgm:pt>
    <dgm:pt modelId="{BC91402B-8F4A-4E03-85BF-AA11CFC6A418}" type="pres">
      <dgm:prSet presAssocID="{9EAA4746-11DB-45D3-B939-D9B565FC8AEB}" presName="spaceRect" presStyleCnt="0"/>
      <dgm:spPr/>
    </dgm:pt>
    <dgm:pt modelId="{2D876EFA-6B59-4650-B6E3-A46720071879}" type="pres">
      <dgm:prSet presAssocID="{9EAA4746-11DB-45D3-B939-D9B565FC8AEB}" presName="parTx" presStyleLbl="revTx" presStyleIdx="1" presStyleCnt="5">
        <dgm:presLayoutVars>
          <dgm:chMax val="0"/>
          <dgm:chPref val="0"/>
        </dgm:presLayoutVars>
      </dgm:prSet>
      <dgm:spPr/>
    </dgm:pt>
    <dgm:pt modelId="{B48B3D60-1536-48BB-A81A-B0D56564EE75}" type="pres">
      <dgm:prSet presAssocID="{EA83324F-80DE-44B1-A777-E922F260642C}" presName="sibTrans" presStyleCnt="0"/>
      <dgm:spPr/>
    </dgm:pt>
    <dgm:pt modelId="{28F7893D-36CA-4653-8415-841F340C345F}" type="pres">
      <dgm:prSet presAssocID="{135F0CD6-470D-4D17-A32F-191C1AECCB5F}" presName="compNode" presStyleCnt="0"/>
      <dgm:spPr/>
    </dgm:pt>
    <dgm:pt modelId="{5E6C2AC2-F69E-4399-9890-6C3E2D09EF1C}" type="pres">
      <dgm:prSet presAssocID="{135F0CD6-470D-4D17-A32F-191C1AECCB5F}" presName="bgRect" presStyleLbl="bgShp" presStyleIdx="2" presStyleCnt="5"/>
      <dgm:spPr/>
    </dgm:pt>
    <dgm:pt modelId="{1ECD4187-2689-4C64-AFAD-BF3F73BE5001}" type="pres">
      <dgm:prSet presAssocID="{135F0CD6-470D-4D17-A32F-191C1AECCB5F}"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Earth Globe Americas"/>
        </a:ext>
      </dgm:extLst>
    </dgm:pt>
    <dgm:pt modelId="{FDE75975-1BE1-4C63-962D-BB8EB8BE4DC6}" type="pres">
      <dgm:prSet presAssocID="{135F0CD6-470D-4D17-A32F-191C1AECCB5F}" presName="spaceRect" presStyleCnt="0"/>
      <dgm:spPr/>
    </dgm:pt>
    <dgm:pt modelId="{B6D00335-45D3-418F-BE52-F510FDB543E7}" type="pres">
      <dgm:prSet presAssocID="{135F0CD6-470D-4D17-A32F-191C1AECCB5F}" presName="parTx" presStyleLbl="revTx" presStyleIdx="2" presStyleCnt="5">
        <dgm:presLayoutVars>
          <dgm:chMax val="0"/>
          <dgm:chPref val="0"/>
        </dgm:presLayoutVars>
      </dgm:prSet>
      <dgm:spPr/>
    </dgm:pt>
    <dgm:pt modelId="{4279F5C7-8117-45EC-9272-893CBEF38FED}" type="pres">
      <dgm:prSet presAssocID="{139F77E2-969A-47CB-9683-D60BE0609C0E}" presName="sibTrans" presStyleCnt="0"/>
      <dgm:spPr/>
    </dgm:pt>
    <dgm:pt modelId="{432DC1BF-194F-4BDC-BD9D-763069CE9112}" type="pres">
      <dgm:prSet presAssocID="{D46886F2-9716-4075-A722-545059063436}" presName="compNode" presStyleCnt="0"/>
      <dgm:spPr/>
    </dgm:pt>
    <dgm:pt modelId="{68C44C9B-4096-435D-89D7-AE0C54A18249}" type="pres">
      <dgm:prSet presAssocID="{D46886F2-9716-4075-A722-545059063436}" presName="bgRect" presStyleLbl="bgShp" presStyleIdx="3" presStyleCnt="5"/>
      <dgm:spPr/>
    </dgm:pt>
    <dgm:pt modelId="{02412FDD-9128-4B28-98B5-4E2D272D34D0}" type="pres">
      <dgm:prSet presAssocID="{D46886F2-9716-4075-A722-545059063436}"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ngranaggi"/>
        </a:ext>
      </dgm:extLst>
    </dgm:pt>
    <dgm:pt modelId="{4897B668-A836-4AE0-9C53-8A120BB3874E}" type="pres">
      <dgm:prSet presAssocID="{D46886F2-9716-4075-A722-545059063436}" presName="spaceRect" presStyleCnt="0"/>
      <dgm:spPr/>
    </dgm:pt>
    <dgm:pt modelId="{48C62631-1EFF-49F5-B168-212E1CB48D6F}" type="pres">
      <dgm:prSet presAssocID="{D46886F2-9716-4075-A722-545059063436}" presName="parTx" presStyleLbl="revTx" presStyleIdx="3" presStyleCnt="5">
        <dgm:presLayoutVars>
          <dgm:chMax val="0"/>
          <dgm:chPref val="0"/>
        </dgm:presLayoutVars>
      </dgm:prSet>
      <dgm:spPr/>
    </dgm:pt>
    <dgm:pt modelId="{0F1188AD-C06A-47EB-98EC-10B80556177C}" type="pres">
      <dgm:prSet presAssocID="{515FE4DF-114F-4342-BFA2-8462EAC0CAB8}" presName="sibTrans" presStyleCnt="0"/>
      <dgm:spPr/>
    </dgm:pt>
    <dgm:pt modelId="{BEAAC4C1-1039-428A-9C3F-FA0E0E756F3B}" type="pres">
      <dgm:prSet presAssocID="{5B868879-FC1D-4F4B-92D2-6FA197FE8300}" presName="compNode" presStyleCnt="0"/>
      <dgm:spPr/>
    </dgm:pt>
    <dgm:pt modelId="{A0A0539F-C8CD-4E18-867F-5ECA20BD6030}" type="pres">
      <dgm:prSet presAssocID="{5B868879-FC1D-4F4B-92D2-6FA197FE8300}" presName="bgRect" presStyleLbl="bgShp" presStyleIdx="4" presStyleCnt="5"/>
      <dgm:spPr/>
    </dgm:pt>
    <dgm:pt modelId="{2A58C02D-B603-40C4-8BCF-BCD3C84365A2}" type="pres">
      <dgm:prSet presAssocID="{5B868879-FC1D-4F4B-92D2-6FA197FE8300}"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Stretta di mano"/>
        </a:ext>
      </dgm:extLst>
    </dgm:pt>
    <dgm:pt modelId="{CDB0B703-2209-4B0A-BC8D-7D2AE8FE4C3F}" type="pres">
      <dgm:prSet presAssocID="{5B868879-FC1D-4F4B-92D2-6FA197FE8300}" presName="spaceRect" presStyleCnt="0"/>
      <dgm:spPr/>
    </dgm:pt>
    <dgm:pt modelId="{84B3F559-8720-494C-BABB-4BEFB0813C4E}" type="pres">
      <dgm:prSet presAssocID="{5B868879-FC1D-4F4B-92D2-6FA197FE8300}" presName="parTx" presStyleLbl="revTx" presStyleIdx="4" presStyleCnt="5">
        <dgm:presLayoutVars>
          <dgm:chMax val="0"/>
          <dgm:chPref val="0"/>
        </dgm:presLayoutVars>
      </dgm:prSet>
      <dgm:spPr/>
    </dgm:pt>
  </dgm:ptLst>
  <dgm:cxnLst>
    <dgm:cxn modelId="{4BC1A905-9258-4D42-9BD0-1F9F506BE824}" type="presOf" srcId="{D46886F2-9716-4075-A722-545059063436}" destId="{48C62631-1EFF-49F5-B168-212E1CB48D6F}" srcOrd="0" destOrd="0" presId="urn:microsoft.com/office/officeart/2018/2/layout/IconVerticalSolidList"/>
    <dgm:cxn modelId="{D9ED1368-3E49-4E4A-AB54-EC3F0BB4E030}" srcId="{CEFE01E8-1AF3-4F86-A387-CF589185C8D7}" destId="{135F0CD6-470D-4D17-A32F-191C1AECCB5F}" srcOrd="2" destOrd="0" parTransId="{E45D1E79-DAE0-4644-9139-CCFC40F62970}" sibTransId="{139F77E2-969A-47CB-9683-D60BE0609C0E}"/>
    <dgm:cxn modelId="{692DE94B-C71B-4E15-BE79-0D304ED10053}" srcId="{CEFE01E8-1AF3-4F86-A387-CF589185C8D7}" destId="{D46886F2-9716-4075-A722-545059063436}" srcOrd="3" destOrd="0" parTransId="{B5BA4A20-FA04-4D4E-8612-157AF6055E4A}" sibTransId="{515FE4DF-114F-4342-BFA2-8462EAC0CAB8}"/>
    <dgm:cxn modelId="{0B7B0651-315A-4057-B47A-ECA371158724}" type="presOf" srcId="{03E66E38-35DD-4875-8D20-A5B08C24A25A}" destId="{D70F09E2-FA75-4445-B25C-4038FD444E86}" srcOrd="0" destOrd="0" presId="urn:microsoft.com/office/officeart/2018/2/layout/IconVerticalSolidList"/>
    <dgm:cxn modelId="{1076569F-C8B6-461C-9C07-745562F2526D}" type="presOf" srcId="{5B868879-FC1D-4F4B-92D2-6FA197FE8300}" destId="{84B3F559-8720-494C-BABB-4BEFB0813C4E}" srcOrd="0" destOrd="0" presId="urn:microsoft.com/office/officeart/2018/2/layout/IconVerticalSolidList"/>
    <dgm:cxn modelId="{FBCCEECC-AC14-47D8-B20E-F953921C7409}" type="presOf" srcId="{CEFE01E8-1AF3-4F86-A387-CF589185C8D7}" destId="{65EC96F8-002C-4D88-90A1-23A843898740}" srcOrd="0" destOrd="0" presId="urn:microsoft.com/office/officeart/2018/2/layout/IconVerticalSolidList"/>
    <dgm:cxn modelId="{2D483CD5-D1D3-422D-908E-336D6F3ACC2D}" srcId="{CEFE01E8-1AF3-4F86-A387-CF589185C8D7}" destId="{5B868879-FC1D-4F4B-92D2-6FA197FE8300}" srcOrd="4" destOrd="0" parTransId="{9EA243C8-5CDF-47E8-9EFA-178FA674F708}" sibTransId="{84BDB9BB-A2D0-4E07-AC2A-5A3483B1B894}"/>
    <dgm:cxn modelId="{A775E4E2-DD16-4406-B727-B3609AFB81C7}" type="presOf" srcId="{9EAA4746-11DB-45D3-B939-D9B565FC8AEB}" destId="{2D876EFA-6B59-4650-B6E3-A46720071879}" srcOrd="0" destOrd="0" presId="urn:microsoft.com/office/officeart/2018/2/layout/IconVerticalSolidList"/>
    <dgm:cxn modelId="{EF20E7EA-4455-44C7-97F0-581BB7CB0276}" srcId="{CEFE01E8-1AF3-4F86-A387-CF589185C8D7}" destId="{03E66E38-35DD-4875-8D20-A5B08C24A25A}" srcOrd="0" destOrd="0" parTransId="{BCB2CEDC-840F-4607-9C2C-896623F06A5C}" sibTransId="{77EFD16B-4AB3-4E1D-B572-67D04A0F4F81}"/>
    <dgm:cxn modelId="{3BA098EB-95D5-45A6-8A32-F73C3AE61CBC}" srcId="{CEFE01E8-1AF3-4F86-A387-CF589185C8D7}" destId="{9EAA4746-11DB-45D3-B939-D9B565FC8AEB}" srcOrd="1" destOrd="0" parTransId="{B661D1B8-CBE2-4E3B-BB77-7C55C620431D}" sibTransId="{EA83324F-80DE-44B1-A777-E922F260642C}"/>
    <dgm:cxn modelId="{82A2C2F7-9C96-4A59-89D9-FCFEC3D98936}" type="presOf" srcId="{135F0CD6-470D-4D17-A32F-191C1AECCB5F}" destId="{B6D00335-45D3-418F-BE52-F510FDB543E7}" srcOrd="0" destOrd="0" presId="urn:microsoft.com/office/officeart/2018/2/layout/IconVerticalSolidList"/>
    <dgm:cxn modelId="{A2C73285-2C7B-4D8D-930D-1F28CF50BED6}" type="presParOf" srcId="{65EC96F8-002C-4D88-90A1-23A843898740}" destId="{7A7305C8-C027-4A89-829B-956B01EE3B04}" srcOrd="0" destOrd="0" presId="urn:microsoft.com/office/officeart/2018/2/layout/IconVerticalSolidList"/>
    <dgm:cxn modelId="{D4B35A78-2FA2-45DD-91AA-33E6F1128752}" type="presParOf" srcId="{7A7305C8-C027-4A89-829B-956B01EE3B04}" destId="{D1152B2D-2597-4401-A71C-5D18040CD9CA}" srcOrd="0" destOrd="0" presId="urn:microsoft.com/office/officeart/2018/2/layout/IconVerticalSolidList"/>
    <dgm:cxn modelId="{A6397A57-A8E5-420C-ABE9-67B1FAC9A874}" type="presParOf" srcId="{7A7305C8-C027-4A89-829B-956B01EE3B04}" destId="{600AC590-9813-4F0E-88C2-0AF8AE0E06CC}" srcOrd="1" destOrd="0" presId="urn:microsoft.com/office/officeart/2018/2/layout/IconVerticalSolidList"/>
    <dgm:cxn modelId="{201040B2-FB48-4594-8836-8C994F55381A}" type="presParOf" srcId="{7A7305C8-C027-4A89-829B-956B01EE3B04}" destId="{31F7126C-4BEA-4269-868C-0BD0C97D1A93}" srcOrd="2" destOrd="0" presId="urn:microsoft.com/office/officeart/2018/2/layout/IconVerticalSolidList"/>
    <dgm:cxn modelId="{8551DEE9-2A2F-4427-950F-01AB76D3897D}" type="presParOf" srcId="{7A7305C8-C027-4A89-829B-956B01EE3B04}" destId="{D70F09E2-FA75-4445-B25C-4038FD444E86}" srcOrd="3" destOrd="0" presId="urn:microsoft.com/office/officeart/2018/2/layout/IconVerticalSolidList"/>
    <dgm:cxn modelId="{03631823-B1DE-485F-BCBC-F6E2649DC376}" type="presParOf" srcId="{65EC96F8-002C-4D88-90A1-23A843898740}" destId="{9A01C417-0ABE-4B88-97C5-C19705D58F5C}" srcOrd="1" destOrd="0" presId="urn:microsoft.com/office/officeart/2018/2/layout/IconVerticalSolidList"/>
    <dgm:cxn modelId="{866EAEE0-7BBB-464A-A5E6-FE22408991B7}" type="presParOf" srcId="{65EC96F8-002C-4D88-90A1-23A843898740}" destId="{AD102709-CAC3-4144-93BC-7D71DBC47893}" srcOrd="2" destOrd="0" presId="urn:microsoft.com/office/officeart/2018/2/layout/IconVerticalSolidList"/>
    <dgm:cxn modelId="{4A21CEAD-6E25-4A29-821B-2E3546EAABEF}" type="presParOf" srcId="{AD102709-CAC3-4144-93BC-7D71DBC47893}" destId="{71545240-74F2-443D-8FA3-8665A3C5F450}" srcOrd="0" destOrd="0" presId="urn:microsoft.com/office/officeart/2018/2/layout/IconVerticalSolidList"/>
    <dgm:cxn modelId="{DA52B38E-7D37-4952-BCB5-0519996C2000}" type="presParOf" srcId="{AD102709-CAC3-4144-93BC-7D71DBC47893}" destId="{57114A46-F903-46C9-A050-A6E9B46C3889}" srcOrd="1" destOrd="0" presId="urn:microsoft.com/office/officeart/2018/2/layout/IconVerticalSolidList"/>
    <dgm:cxn modelId="{36441A5E-8100-44F7-8650-21DB205B0C68}" type="presParOf" srcId="{AD102709-CAC3-4144-93BC-7D71DBC47893}" destId="{BC91402B-8F4A-4E03-85BF-AA11CFC6A418}" srcOrd="2" destOrd="0" presId="urn:microsoft.com/office/officeart/2018/2/layout/IconVerticalSolidList"/>
    <dgm:cxn modelId="{9192CF06-C505-469D-BFD0-8E05E2A9BC89}" type="presParOf" srcId="{AD102709-CAC3-4144-93BC-7D71DBC47893}" destId="{2D876EFA-6B59-4650-B6E3-A46720071879}" srcOrd="3" destOrd="0" presId="urn:microsoft.com/office/officeart/2018/2/layout/IconVerticalSolidList"/>
    <dgm:cxn modelId="{73C52979-01EF-4A6C-B5DB-D2C4C1C7E1CB}" type="presParOf" srcId="{65EC96F8-002C-4D88-90A1-23A843898740}" destId="{B48B3D60-1536-48BB-A81A-B0D56564EE75}" srcOrd="3" destOrd="0" presId="urn:microsoft.com/office/officeart/2018/2/layout/IconVerticalSolidList"/>
    <dgm:cxn modelId="{EB8F027D-6B64-48F0-BBDD-0726965C8AB6}" type="presParOf" srcId="{65EC96F8-002C-4D88-90A1-23A843898740}" destId="{28F7893D-36CA-4653-8415-841F340C345F}" srcOrd="4" destOrd="0" presId="urn:microsoft.com/office/officeart/2018/2/layout/IconVerticalSolidList"/>
    <dgm:cxn modelId="{2D4B4F17-D126-45AD-8E3E-889F8FE95FCC}" type="presParOf" srcId="{28F7893D-36CA-4653-8415-841F340C345F}" destId="{5E6C2AC2-F69E-4399-9890-6C3E2D09EF1C}" srcOrd="0" destOrd="0" presId="urn:microsoft.com/office/officeart/2018/2/layout/IconVerticalSolidList"/>
    <dgm:cxn modelId="{3D75CA5E-9B57-4EBF-8F85-2C629EC488CD}" type="presParOf" srcId="{28F7893D-36CA-4653-8415-841F340C345F}" destId="{1ECD4187-2689-4C64-AFAD-BF3F73BE5001}" srcOrd="1" destOrd="0" presId="urn:microsoft.com/office/officeart/2018/2/layout/IconVerticalSolidList"/>
    <dgm:cxn modelId="{61E2A4F8-35E7-4DCC-8D4B-033EA3336580}" type="presParOf" srcId="{28F7893D-36CA-4653-8415-841F340C345F}" destId="{FDE75975-1BE1-4C63-962D-BB8EB8BE4DC6}" srcOrd="2" destOrd="0" presId="urn:microsoft.com/office/officeart/2018/2/layout/IconVerticalSolidList"/>
    <dgm:cxn modelId="{10B6B2B6-2D49-4A42-A976-0E17544E173D}" type="presParOf" srcId="{28F7893D-36CA-4653-8415-841F340C345F}" destId="{B6D00335-45D3-418F-BE52-F510FDB543E7}" srcOrd="3" destOrd="0" presId="urn:microsoft.com/office/officeart/2018/2/layout/IconVerticalSolidList"/>
    <dgm:cxn modelId="{55481D09-696B-4F53-B1F9-064C3A495AE1}" type="presParOf" srcId="{65EC96F8-002C-4D88-90A1-23A843898740}" destId="{4279F5C7-8117-45EC-9272-893CBEF38FED}" srcOrd="5" destOrd="0" presId="urn:microsoft.com/office/officeart/2018/2/layout/IconVerticalSolidList"/>
    <dgm:cxn modelId="{9B168A63-63D6-4BDD-AC98-C1EC0DA71A6D}" type="presParOf" srcId="{65EC96F8-002C-4D88-90A1-23A843898740}" destId="{432DC1BF-194F-4BDC-BD9D-763069CE9112}" srcOrd="6" destOrd="0" presId="urn:microsoft.com/office/officeart/2018/2/layout/IconVerticalSolidList"/>
    <dgm:cxn modelId="{60720674-7309-404A-8EDD-F4DDDD4CFDE7}" type="presParOf" srcId="{432DC1BF-194F-4BDC-BD9D-763069CE9112}" destId="{68C44C9B-4096-435D-89D7-AE0C54A18249}" srcOrd="0" destOrd="0" presId="urn:microsoft.com/office/officeart/2018/2/layout/IconVerticalSolidList"/>
    <dgm:cxn modelId="{05EED339-BBAB-4CC1-8020-70881B34400B}" type="presParOf" srcId="{432DC1BF-194F-4BDC-BD9D-763069CE9112}" destId="{02412FDD-9128-4B28-98B5-4E2D272D34D0}" srcOrd="1" destOrd="0" presId="urn:microsoft.com/office/officeart/2018/2/layout/IconVerticalSolidList"/>
    <dgm:cxn modelId="{4CEB91CE-14BF-4E1C-9B7E-73AF275AA1BB}" type="presParOf" srcId="{432DC1BF-194F-4BDC-BD9D-763069CE9112}" destId="{4897B668-A836-4AE0-9C53-8A120BB3874E}" srcOrd="2" destOrd="0" presId="urn:microsoft.com/office/officeart/2018/2/layout/IconVerticalSolidList"/>
    <dgm:cxn modelId="{F4CF7F64-DB21-4F8E-B92E-8C0C0293B19F}" type="presParOf" srcId="{432DC1BF-194F-4BDC-BD9D-763069CE9112}" destId="{48C62631-1EFF-49F5-B168-212E1CB48D6F}" srcOrd="3" destOrd="0" presId="urn:microsoft.com/office/officeart/2018/2/layout/IconVerticalSolidList"/>
    <dgm:cxn modelId="{6381E8BE-2159-42A8-B5E1-EDF247DA2D60}" type="presParOf" srcId="{65EC96F8-002C-4D88-90A1-23A843898740}" destId="{0F1188AD-C06A-47EB-98EC-10B80556177C}" srcOrd="7" destOrd="0" presId="urn:microsoft.com/office/officeart/2018/2/layout/IconVerticalSolidList"/>
    <dgm:cxn modelId="{BD9A0121-45BE-4DC1-891E-145C86E5C836}" type="presParOf" srcId="{65EC96F8-002C-4D88-90A1-23A843898740}" destId="{BEAAC4C1-1039-428A-9C3F-FA0E0E756F3B}" srcOrd="8" destOrd="0" presId="urn:microsoft.com/office/officeart/2018/2/layout/IconVerticalSolidList"/>
    <dgm:cxn modelId="{E7555185-5667-4C87-A61E-482938D76EBD}" type="presParOf" srcId="{BEAAC4C1-1039-428A-9C3F-FA0E0E756F3B}" destId="{A0A0539F-C8CD-4E18-867F-5ECA20BD6030}" srcOrd="0" destOrd="0" presId="urn:microsoft.com/office/officeart/2018/2/layout/IconVerticalSolidList"/>
    <dgm:cxn modelId="{2F63008A-F1C8-429A-95D1-95BC85CF76E0}" type="presParOf" srcId="{BEAAC4C1-1039-428A-9C3F-FA0E0E756F3B}" destId="{2A58C02D-B603-40C4-8BCF-BCD3C84365A2}" srcOrd="1" destOrd="0" presId="urn:microsoft.com/office/officeart/2018/2/layout/IconVerticalSolidList"/>
    <dgm:cxn modelId="{EE22BCA2-871E-4A42-91A7-1908FEFEB65B}" type="presParOf" srcId="{BEAAC4C1-1039-428A-9C3F-FA0E0E756F3B}" destId="{CDB0B703-2209-4B0A-BC8D-7D2AE8FE4C3F}" srcOrd="2" destOrd="0" presId="urn:microsoft.com/office/officeart/2018/2/layout/IconVerticalSolidList"/>
    <dgm:cxn modelId="{6FC86C48-3F75-4EF9-8CEC-E14B400BC8EA}" type="presParOf" srcId="{BEAAC4C1-1039-428A-9C3F-FA0E0E756F3B}" destId="{84B3F559-8720-494C-BABB-4BEFB0813C4E}"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E27CF3-A174-4928-A223-20ABB04137F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C15ECE5-3E3F-4781-A43B-01D4A09CC8C0}">
      <dgm:prSet/>
      <dgm:spPr/>
      <dgm:t>
        <a:bodyPr/>
        <a:lstStyle/>
        <a:p>
          <a:pPr>
            <a:lnSpc>
              <a:spcPct val="100000"/>
            </a:lnSpc>
          </a:pPr>
          <a:r>
            <a:rPr lang="it-IT" b="0" i="0" baseline="0" dirty="0"/>
            <a:t>Frammentazione organizzativa</a:t>
          </a:r>
          <a:endParaRPr lang="en-US" dirty="0"/>
        </a:p>
      </dgm:t>
    </dgm:pt>
    <dgm:pt modelId="{F3C90E01-0540-404B-AF26-8A472F9CDDED}" type="parTrans" cxnId="{C9FBD729-D54F-416D-84DF-C1D81E04AB45}">
      <dgm:prSet/>
      <dgm:spPr/>
      <dgm:t>
        <a:bodyPr/>
        <a:lstStyle/>
        <a:p>
          <a:endParaRPr lang="en-US"/>
        </a:p>
      </dgm:t>
    </dgm:pt>
    <dgm:pt modelId="{9CCCF86B-CB42-489F-A1B1-78EAFCFF93A4}" type="sibTrans" cxnId="{C9FBD729-D54F-416D-84DF-C1D81E04AB45}">
      <dgm:prSet/>
      <dgm:spPr/>
      <dgm:t>
        <a:bodyPr/>
        <a:lstStyle/>
        <a:p>
          <a:endParaRPr lang="en-US"/>
        </a:p>
      </dgm:t>
    </dgm:pt>
    <dgm:pt modelId="{5E41FE29-43BA-48CC-89D4-F7396302A625}">
      <dgm:prSet/>
      <dgm:spPr/>
      <dgm:t>
        <a:bodyPr/>
        <a:lstStyle/>
        <a:p>
          <a:pPr>
            <a:lnSpc>
              <a:spcPct val="100000"/>
            </a:lnSpc>
          </a:pPr>
          <a:r>
            <a:rPr lang="it-IT" b="0" i="0" baseline="0" dirty="0"/>
            <a:t>Sovraccarico amministrativo</a:t>
          </a:r>
          <a:endParaRPr lang="en-US" dirty="0"/>
        </a:p>
      </dgm:t>
    </dgm:pt>
    <dgm:pt modelId="{4680CA14-CCFE-4785-AC8A-F7183AA59D94}" type="parTrans" cxnId="{CBF93CE8-E97D-4AFF-97DA-49ABC23FB84B}">
      <dgm:prSet/>
      <dgm:spPr/>
      <dgm:t>
        <a:bodyPr/>
        <a:lstStyle/>
        <a:p>
          <a:endParaRPr lang="en-US"/>
        </a:p>
      </dgm:t>
    </dgm:pt>
    <dgm:pt modelId="{EA202FDA-C425-4BAB-8452-931F80053B2A}" type="sibTrans" cxnId="{CBF93CE8-E97D-4AFF-97DA-49ABC23FB84B}">
      <dgm:prSet/>
      <dgm:spPr/>
      <dgm:t>
        <a:bodyPr/>
        <a:lstStyle/>
        <a:p>
          <a:endParaRPr lang="en-US"/>
        </a:p>
      </dgm:t>
    </dgm:pt>
    <dgm:pt modelId="{1E00F78B-B4A8-48C0-8296-80BD23229886}">
      <dgm:prSet/>
      <dgm:spPr/>
      <dgm:t>
        <a:bodyPr/>
        <a:lstStyle/>
        <a:p>
          <a:pPr>
            <a:lnSpc>
              <a:spcPct val="100000"/>
            </a:lnSpc>
          </a:pPr>
          <a:r>
            <a:rPr lang="it-IT" b="0" i="0" baseline="0" dirty="0"/>
            <a:t>Difficoltà nella gestione dei finanziamenti</a:t>
          </a:r>
          <a:endParaRPr lang="en-US" dirty="0"/>
        </a:p>
      </dgm:t>
    </dgm:pt>
    <dgm:pt modelId="{55AC2801-A019-4D8D-B026-FC47B2D24539}" type="parTrans" cxnId="{4B66F63A-E0DC-46F6-97E0-5C1FB88536EB}">
      <dgm:prSet/>
      <dgm:spPr/>
      <dgm:t>
        <a:bodyPr/>
        <a:lstStyle/>
        <a:p>
          <a:endParaRPr lang="en-US"/>
        </a:p>
      </dgm:t>
    </dgm:pt>
    <dgm:pt modelId="{A83CBE60-E629-4A18-9D38-7ADF9372904E}" type="sibTrans" cxnId="{4B66F63A-E0DC-46F6-97E0-5C1FB88536EB}">
      <dgm:prSet/>
      <dgm:spPr/>
      <dgm:t>
        <a:bodyPr/>
        <a:lstStyle/>
        <a:p>
          <a:endParaRPr lang="en-US"/>
        </a:p>
      </dgm:t>
    </dgm:pt>
    <dgm:pt modelId="{4FA2C527-09B3-4664-BD81-414CC1C966BA}">
      <dgm:prSet/>
      <dgm:spPr/>
      <dgm:t>
        <a:bodyPr/>
        <a:lstStyle/>
        <a:p>
          <a:pPr>
            <a:lnSpc>
              <a:spcPct val="100000"/>
            </a:lnSpc>
          </a:pPr>
          <a:r>
            <a:rPr lang="it-IT" b="0" i="0" baseline="0" dirty="0"/>
            <a:t>Resistenza al cambiamento</a:t>
          </a:r>
          <a:endParaRPr lang="en-US" dirty="0"/>
        </a:p>
      </dgm:t>
    </dgm:pt>
    <dgm:pt modelId="{19EBD82E-1C29-4AFC-B263-9342FF81AE51}" type="parTrans" cxnId="{6A2C4646-1C59-47DB-837C-5BEF4CAFD469}">
      <dgm:prSet/>
      <dgm:spPr/>
      <dgm:t>
        <a:bodyPr/>
        <a:lstStyle/>
        <a:p>
          <a:endParaRPr lang="en-US"/>
        </a:p>
      </dgm:t>
    </dgm:pt>
    <dgm:pt modelId="{09A80C43-CA16-43D2-A333-2BE43F74961F}" type="sibTrans" cxnId="{6A2C4646-1C59-47DB-837C-5BEF4CAFD469}">
      <dgm:prSet/>
      <dgm:spPr/>
      <dgm:t>
        <a:bodyPr/>
        <a:lstStyle/>
        <a:p>
          <a:endParaRPr lang="en-US"/>
        </a:p>
      </dgm:t>
    </dgm:pt>
    <dgm:pt modelId="{98209C76-3C03-4924-AB6A-7423B5841FD4}">
      <dgm:prSet/>
      <dgm:spPr/>
      <dgm:t>
        <a:bodyPr/>
        <a:lstStyle/>
        <a:p>
          <a:pPr>
            <a:lnSpc>
              <a:spcPct val="100000"/>
            </a:lnSpc>
          </a:pPr>
          <a:r>
            <a:rPr lang="it-IT" b="0" i="0" baseline="0" dirty="0"/>
            <a:t>Scarsa interoperabilità dei sistemi</a:t>
          </a:r>
          <a:endParaRPr lang="en-US" dirty="0"/>
        </a:p>
      </dgm:t>
    </dgm:pt>
    <dgm:pt modelId="{5F1C8F12-B844-467D-8F70-D37ACDC101F0}" type="parTrans" cxnId="{385ED9AC-F907-4459-8F4B-0FEE99B6FAB3}">
      <dgm:prSet/>
      <dgm:spPr/>
      <dgm:t>
        <a:bodyPr/>
        <a:lstStyle/>
        <a:p>
          <a:endParaRPr lang="en-US"/>
        </a:p>
      </dgm:t>
    </dgm:pt>
    <dgm:pt modelId="{8753BFBA-1731-45CD-BCE6-28CA17CB80B9}" type="sibTrans" cxnId="{385ED9AC-F907-4459-8F4B-0FEE99B6FAB3}">
      <dgm:prSet/>
      <dgm:spPr/>
      <dgm:t>
        <a:bodyPr/>
        <a:lstStyle/>
        <a:p>
          <a:endParaRPr lang="en-US"/>
        </a:p>
      </dgm:t>
    </dgm:pt>
    <dgm:pt modelId="{F2317430-0D5C-49FB-A8A7-C184C680C835}">
      <dgm:prSet/>
      <dgm:spPr/>
      <dgm:t>
        <a:bodyPr/>
        <a:lstStyle/>
        <a:p>
          <a:pPr>
            <a:lnSpc>
              <a:spcPct val="100000"/>
            </a:lnSpc>
          </a:pPr>
          <a:r>
            <a:rPr lang="it-IT" b="0" i="0" baseline="0" dirty="0"/>
            <a:t>La transizione non deve diventare solo un adempimento burocratico.</a:t>
          </a:r>
          <a:endParaRPr lang="en-US" dirty="0"/>
        </a:p>
      </dgm:t>
    </dgm:pt>
    <dgm:pt modelId="{67D2F87B-FAB1-4B83-B703-32B66496D26D}" type="parTrans" cxnId="{BD78198D-AC84-4BA7-BB63-CFEF83ABECF1}">
      <dgm:prSet/>
      <dgm:spPr/>
      <dgm:t>
        <a:bodyPr/>
        <a:lstStyle/>
        <a:p>
          <a:endParaRPr lang="en-US"/>
        </a:p>
      </dgm:t>
    </dgm:pt>
    <dgm:pt modelId="{4BDE27D7-9F59-4328-943E-3438070E79FF}" type="sibTrans" cxnId="{BD78198D-AC84-4BA7-BB63-CFEF83ABECF1}">
      <dgm:prSet/>
      <dgm:spPr/>
      <dgm:t>
        <a:bodyPr/>
        <a:lstStyle/>
        <a:p>
          <a:endParaRPr lang="en-US"/>
        </a:p>
      </dgm:t>
    </dgm:pt>
    <dgm:pt modelId="{D8DC3333-B23E-4F78-8F11-FAFBAF799BB1}" type="pres">
      <dgm:prSet presAssocID="{EDE27CF3-A174-4928-A223-20ABB04137F7}" presName="root" presStyleCnt="0">
        <dgm:presLayoutVars>
          <dgm:dir/>
          <dgm:resizeHandles val="exact"/>
        </dgm:presLayoutVars>
      </dgm:prSet>
      <dgm:spPr/>
    </dgm:pt>
    <dgm:pt modelId="{9A3BF986-67F9-4851-8F57-4B020A4E393D}" type="pres">
      <dgm:prSet presAssocID="{5C15ECE5-3E3F-4781-A43B-01D4A09CC8C0}" presName="compNode" presStyleCnt="0"/>
      <dgm:spPr/>
    </dgm:pt>
    <dgm:pt modelId="{F0094F33-21BC-432A-AF32-301730992CFC}" type="pres">
      <dgm:prSet presAssocID="{5C15ECE5-3E3F-4781-A43B-01D4A09CC8C0}" presName="bgRect" presStyleLbl="bgShp" presStyleIdx="0" presStyleCnt="6"/>
      <dgm:spPr/>
    </dgm:pt>
    <dgm:pt modelId="{01A6D899-024A-4525-9D31-6B11D2EE7DC5}" type="pres">
      <dgm:prSet presAssocID="{5C15ECE5-3E3F-4781-A43B-01D4A09CC8C0}"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Gerarchia"/>
        </a:ext>
      </dgm:extLst>
    </dgm:pt>
    <dgm:pt modelId="{A1D02E65-1CE5-4250-BD67-196BEBC1D80A}" type="pres">
      <dgm:prSet presAssocID="{5C15ECE5-3E3F-4781-A43B-01D4A09CC8C0}" presName="spaceRect" presStyleCnt="0"/>
      <dgm:spPr/>
    </dgm:pt>
    <dgm:pt modelId="{08CE3031-46D7-47ED-93D5-F6457F558FCE}" type="pres">
      <dgm:prSet presAssocID="{5C15ECE5-3E3F-4781-A43B-01D4A09CC8C0}" presName="parTx" presStyleLbl="revTx" presStyleIdx="0" presStyleCnt="6">
        <dgm:presLayoutVars>
          <dgm:chMax val="0"/>
          <dgm:chPref val="0"/>
        </dgm:presLayoutVars>
      </dgm:prSet>
      <dgm:spPr/>
    </dgm:pt>
    <dgm:pt modelId="{A88D399D-9FE2-4CEF-9BCB-C7C396FE5AD6}" type="pres">
      <dgm:prSet presAssocID="{9CCCF86B-CB42-489F-A1B1-78EAFCFF93A4}" presName="sibTrans" presStyleCnt="0"/>
      <dgm:spPr/>
    </dgm:pt>
    <dgm:pt modelId="{F34D649E-1208-42A0-8E11-EACECE4481E2}" type="pres">
      <dgm:prSet presAssocID="{5E41FE29-43BA-48CC-89D4-F7396302A625}" presName="compNode" presStyleCnt="0"/>
      <dgm:spPr/>
    </dgm:pt>
    <dgm:pt modelId="{87D2C884-5B8D-4C87-83EE-623FDF0D961F}" type="pres">
      <dgm:prSet presAssocID="{5E41FE29-43BA-48CC-89D4-F7396302A625}" presName="bgRect" presStyleLbl="bgShp" presStyleIdx="1" presStyleCnt="6"/>
      <dgm:spPr/>
    </dgm:pt>
    <dgm:pt modelId="{5CE02CB5-3D18-4BCA-8CD9-155823F34D00}" type="pres">
      <dgm:prSet presAssocID="{5E41FE29-43BA-48CC-89D4-F7396302A625}"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yncing Cloud"/>
        </a:ext>
      </dgm:extLst>
    </dgm:pt>
    <dgm:pt modelId="{75622D68-9542-47AC-8F6B-6A46CF2FE8A1}" type="pres">
      <dgm:prSet presAssocID="{5E41FE29-43BA-48CC-89D4-F7396302A625}" presName="spaceRect" presStyleCnt="0"/>
      <dgm:spPr/>
    </dgm:pt>
    <dgm:pt modelId="{AAAEEFA7-BA04-45BC-B524-3819E471200E}" type="pres">
      <dgm:prSet presAssocID="{5E41FE29-43BA-48CC-89D4-F7396302A625}" presName="parTx" presStyleLbl="revTx" presStyleIdx="1" presStyleCnt="6">
        <dgm:presLayoutVars>
          <dgm:chMax val="0"/>
          <dgm:chPref val="0"/>
        </dgm:presLayoutVars>
      </dgm:prSet>
      <dgm:spPr/>
    </dgm:pt>
    <dgm:pt modelId="{26FD239F-43C8-469B-9D13-B5C589C37446}" type="pres">
      <dgm:prSet presAssocID="{EA202FDA-C425-4BAB-8452-931F80053B2A}" presName="sibTrans" presStyleCnt="0"/>
      <dgm:spPr/>
    </dgm:pt>
    <dgm:pt modelId="{D89E334B-9E3F-41F5-A656-2B5EC5E817E7}" type="pres">
      <dgm:prSet presAssocID="{1E00F78B-B4A8-48C0-8296-80BD23229886}" presName="compNode" presStyleCnt="0"/>
      <dgm:spPr/>
    </dgm:pt>
    <dgm:pt modelId="{031C7254-1B98-4C42-8D0D-BD9ADFEC7671}" type="pres">
      <dgm:prSet presAssocID="{1E00F78B-B4A8-48C0-8296-80BD23229886}" presName="bgRect" presStyleLbl="bgShp" presStyleIdx="2" presStyleCnt="6"/>
      <dgm:spPr/>
    </dgm:pt>
    <dgm:pt modelId="{63EF61F6-5ACD-44D2-8938-C423127EC72D}" type="pres">
      <dgm:prSet presAssocID="{1E00F78B-B4A8-48C0-8296-80BD23229886}"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enaro"/>
        </a:ext>
      </dgm:extLst>
    </dgm:pt>
    <dgm:pt modelId="{2E869480-317B-4BD5-B1D3-5492E6698ADA}" type="pres">
      <dgm:prSet presAssocID="{1E00F78B-B4A8-48C0-8296-80BD23229886}" presName="spaceRect" presStyleCnt="0"/>
      <dgm:spPr/>
    </dgm:pt>
    <dgm:pt modelId="{1C68345F-E409-4130-B3F3-B7450C52D0B1}" type="pres">
      <dgm:prSet presAssocID="{1E00F78B-B4A8-48C0-8296-80BD23229886}" presName="parTx" presStyleLbl="revTx" presStyleIdx="2" presStyleCnt="6">
        <dgm:presLayoutVars>
          <dgm:chMax val="0"/>
          <dgm:chPref val="0"/>
        </dgm:presLayoutVars>
      </dgm:prSet>
      <dgm:spPr/>
    </dgm:pt>
    <dgm:pt modelId="{95856CA0-25BB-4144-A7F4-E017749708B5}" type="pres">
      <dgm:prSet presAssocID="{A83CBE60-E629-4A18-9D38-7ADF9372904E}" presName="sibTrans" presStyleCnt="0"/>
      <dgm:spPr/>
    </dgm:pt>
    <dgm:pt modelId="{7779999E-F331-4888-AD1F-7ED56581FA63}" type="pres">
      <dgm:prSet presAssocID="{4FA2C527-09B3-4664-BD81-414CC1C966BA}" presName="compNode" presStyleCnt="0"/>
      <dgm:spPr/>
    </dgm:pt>
    <dgm:pt modelId="{DF151804-4F7C-42F7-A5A0-67DF4D2EC72A}" type="pres">
      <dgm:prSet presAssocID="{4FA2C527-09B3-4664-BD81-414CC1C966BA}" presName="bgRect" presStyleLbl="bgShp" presStyleIdx="3" presStyleCnt="6"/>
      <dgm:spPr/>
    </dgm:pt>
    <dgm:pt modelId="{E05C75D8-27D2-4F64-845E-234B1726B1ED}" type="pres">
      <dgm:prSet presAssocID="{4FA2C527-09B3-4664-BD81-414CC1C966BA}"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seguire"/>
        </a:ext>
      </dgm:extLst>
    </dgm:pt>
    <dgm:pt modelId="{81DE822B-C821-4782-A473-B0FEBA62D918}" type="pres">
      <dgm:prSet presAssocID="{4FA2C527-09B3-4664-BD81-414CC1C966BA}" presName="spaceRect" presStyleCnt="0"/>
      <dgm:spPr/>
    </dgm:pt>
    <dgm:pt modelId="{F8AEA9CA-C01C-4298-BA4E-218BEBFB98F9}" type="pres">
      <dgm:prSet presAssocID="{4FA2C527-09B3-4664-BD81-414CC1C966BA}" presName="parTx" presStyleLbl="revTx" presStyleIdx="3" presStyleCnt="6">
        <dgm:presLayoutVars>
          <dgm:chMax val="0"/>
          <dgm:chPref val="0"/>
        </dgm:presLayoutVars>
      </dgm:prSet>
      <dgm:spPr/>
    </dgm:pt>
    <dgm:pt modelId="{4DB508EE-6A23-4A5F-9D4E-B226BEBB3181}" type="pres">
      <dgm:prSet presAssocID="{09A80C43-CA16-43D2-A333-2BE43F74961F}" presName="sibTrans" presStyleCnt="0"/>
      <dgm:spPr/>
    </dgm:pt>
    <dgm:pt modelId="{B48135FB-9A66-42D9-87B6-D8FE75007D8E}" type="pres">
      <dgm:prSet presAssocID="{98209C76-3C03-4924-AB6A-7423B5841FD4}" presName="compNode" presStyleCnt="0"/>
      <dgm:spPr/>
    </dgm:pt>
    <dgm:pt modelId="{A1BA5A2D-CA91-47BF-A97A-4AC2A4FFFEAD}" type="pres">
      <dgm:prSet presAssocID="{98209C76-3C03-4924-AB6A-7423B5841FD4}" presName="bgRect" presStyleLbl="bgShp" presStyleIdx="4" presStyleCnt="6"/>
      <dgm:spPr/>
    </dgm:pt>
    <dgm:pt modelId="{EDBF11AC-C819-4FB5-9B34-329ABF91F79A}" type="pres">
      <dgm:prSet presAssocID="{98209C76-3C03-4924-AB6A-7423B5841FD4}"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ete"/>
        </a:ext>
      </dgm:extLst>
    </dgm:pt>
    <dgm:pt modelId="{2AAA6B82-B387-47DB-A765-13CAF2451DFD}" type="pres">
      <dgm:prSet presAssocID="{98209C76-3C03-4924-AB6A-7423B5841FD4}" presName="spaceRect" presStyleCnt="0"/>
      <dgm:spPr/>
    </dgm:pt>
    <dgm:pt modelId="{20655AAC-A5BA-4935-88BF-BC31123893BE}" type="pres">
      <dgm:prSet presAssocID="{98209C76-3C03-4924-AB6A-7423B5841FD4}" presName="parTx" presStyleLbl="revTx" presStyleIdx="4" presStyleCnt="6">
        <dgm:presLayoutVars>
          <dgm:chMax val="0"/>
          <dgm:chPref val="0"/>
        </dgm:presLayoutVars>
      </dgm:prSet>
      <dgm:spPr/>
    </dgm:pt>
    <dgm:pt modelId="{776DE4CD-3E57-4E14-AF6D-D0473F0BA0E5}" type="pres">
      <dgm:prSet presAssocID="{8753BFBA-1731-45CD-BCE6-28CA17CB80B9}" presName="sibTrans" presStyleCnt="0"/>
      <dgm:spPr/>
    </dgm:pt>
    <dgm:pt modelId="{EEC7AC95-DC22-4B74-A0A9-F92386644587}" type="pres">
      <dgm:prSet presAssocID="{F2317430-0D5C-49FB-A8A7-C184C680C835}" presName="compNode" presStyleCnt="0"/>
      <dgm:spPr/>
    </dgm:pt>
    <dgm:pt modelId="{7DC1020A-5F42-4800-9A66-FE5F144D7CB4}" type="pres">
      <dgm:prSet presAssocID="{F2317430-0D5C-49FB-A8A7-C184C680C835}" presName="bgRect" presStyleLbl="bgShp" presStyleIdx="5" presStyleCnt="6"/>
      <dgm:spPr/>
    </dgm:pt>
    <dgm:pt modelId="{F3926DE6-7D9E-4EDF-BD2D-842FE2F26E41}" type="pres">
      <dgm:prSet presAssocID="{F2317430-0D5C-49FB-A8A7-C184C680C835}"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nching Diagram"/>
        </a:ext>
      </dgm:extLst>
    </dgm:pt>
    <dgm:pt modelId="{5BB752FE-88FB-42BB-AE61-067ED3FEDFD6}" type="pres">
      <dgm:prSet presAssocID="{F2317430-0D5C-49FB-A8A7-C184C680C835}" presName="spaceRect" presStyleCnt="0"/>
      <dgm:spPr/>
    </dgm:pt>
    <dgm:pt modelId="{6F435A96-42A0-4044-BC21-A2F4C202315C}" type="pres">
      <dgm:prSet presAssocID="{F2317430-0D5C-49FB-A8A7-C184C680C835}" presName="parTx" presStyleLbl="revTx" presStyleIdx="5" presStyleCnt="6">
        <dgm:presLayoutVars>
          <dgm:chMax val="0"/>
          <dgm:chPref val="0"/>
        </dgm:presLayoutVars>
      </dgm:prSet>
      <dgm:spPr/>
    </dgm:pt>
  </dgm:ptLst>
  <dgm:cxnLst>
    <dgm:cxn modelId="{CB092C18-01FF-4A8C-A208-9BAB2F0E4046}" type="presOf" srcId="{4FA2C527-09B3-4664-BD81-414CC1C966BA}" destId="{F8AEA9CA-C01C-4298-BA4E-218BEBFB98F9}" srcOrd="0" destOrd="0" presId="urn:microsoft.com/office/officeart/2018/2/layout/IconVerticalSolidList"/>
    <dgm:cxn modelId="{C9FBD729-D54F-416D-84DF-C1D81E04AB45}" srcId="{EDE27CF3-A174-4928-A223-20ABB04137F7}" destId="{5C15ECE5-3E3F-4781-A43B-01D4A09CC8C0}" srcOrd="0" destOrd="0" parTransId="{F3C90E01-0540-404B-AF26-8A472F9CDDED}" sibTransId="{9CCCF86B-CB42-489F-A1B1-78EAFCFF93A4}"/>
    <dgm:cxn modelId="{4B66F63A-E0DC-46F6-97E0-5C1FB88536EB}" srcId="{EDE27CF3-A174-4928-A223-20ABB04137F7}" destId="{1E00F78B-B4A8-48C0-8296-80BD23229886}" srcOrd="2" destOrd="0" parTransId="{55AC2801-A019-4D8D-B026-FC47B2D24539}" sibTransId="{A83CBE60-E629-4A18-9D38-7ADF9372904E}"/>
    <dgm:cxn modelId="{06B5993D-E225-4D24-8ECF-D29AA3E52A7C}" type="presOf" srcId="{F2317430-0D5C-49FB-A8A7-C184C680C835}" destId="{6F435A96-42A0-4044-BC21-A2F4C202315C}" srcOrd="0" destOrd="0" presId="urn:microsoft.com/office/officeart/2018/2/layout/IconVerticalSolidList"/>
    <dgm:cxn modelId="{111A5D46-709F-46B3-B930-C9782BE7973C}" type="presOf" srcId="{98209C76-3C03-4924-AB6A-7423B5841FD4}" destId="{20655AAC-A5BA-4935-88BF-BC31123893BE}" srcOrd="0" destOrd="0" presId="urn:microsoft.com/office/officeart/2018/2/layout/IconVerticalSolidList"/>
    <dgm:cxn modelId="{6A2C4646-1C59-47DB-837C-5BEF4CAFD469}" srcId="{EDE27CF3-A174-4928-A223-20ABB04137F7}" destId="{4FA2C527-09B3-4664-BD81-414CC1C966BA}" srcOrd="3" destOrd="0" parTransId="{19EBD82E-1C29-4AFC-B263-9342FF81AE51}" sibTransId="{09A80C43-CA16-43D2-A333-2BE43F74961F}"/>
    <dgm:cxn modelId="{A7949454-6DE5-457A-A4DC-CE0CC980AA9C}" type="presOf" srcId="{5E41FE29-43BA-48CC-89D4-F7396302A625}" destId="{AAAEEFA7-BA04-45BC-B524-3819E471200E}" srcOrd="0" destOrd="0" presId="urn:microsoft.com/office/officeart/2018/2/layout/IconVerticalSolidList"/>
    <dgm:cxn modelId="{BA2A2886-F3B8-4CF6-BB9E-2AAF9D7257BE}" type="presOf" srcId="{5C15ECE5-3E3F-4781-A43B-01D4A09CC8C0}" destId="{08CE3031-46D7-47ED-93D5-F6457F558FCE}" srcOrd="0" destOrd="0" presId="urn:microsoft.com/office/officeart/2018/2/layout/IconVerticalSolidList"/>
    <dgm:cxn modelId="{BD78198D-AC84-4BA7-BB63-CFEF83ABECF1}" srcId="{EDE27CF3-A174-4928-A223-20ABB04137F7}" destId="{F2317430-0D5C-49FB-A8A7-C184C680C835}" srcOrd="5" destOrd="0" parTransId="{67D2F87B-FAB1-4B83-B703-32B66496D26D}" sibTransId="{4BDE27D7-9F59-4328-943E-3438070E79FF}"/>
    <dgm:cxn modelId="{385ED9AC-F907-4459-8F4B-0FEE99B6FAB3}" srcId="{EDE27CF3-A174-4928-A223-20ABB04137F7}" destId="{98209C76-3C03-4924-AB6A-7423B5841FD4}" srcOrd="4" destOrd="0" parTransId="{5F1C8F12-B844-467D-8F70-D37ACDC101F0}" sibTransId="{8753BFBA-1731-45CD-BCE6-28CA17CB80B9}"/>
    <dgm:cxn modelId="{767B3CD2-9272-4E6D-9A4D-6500A734201E}" type="presOf" srcId="{EDE27CF3-A174-4928-A223-20ABB04137F7}" destId="{D8DC3333-B23E-4F78-8F11-FAFBAF799BB1}" srcOrd="0" destOrd="0" presId="urn:microsoft.com/office/officeart/2018/2/layout/IconVerticalSolidList"/>
    <dgm:cxn modelId="{52A759D7-A6C5-4420-82FB-E41B089112B7}" type="presOf" srcId="{1E00F78B-B4A8-48C0-8296-80BD23229886}" destId="{1C68345F-E409-4130-B3F3-B7450C52D0B1}" srcOrd="0" destOrd="0" presId="urn:microsoft.com/office/officeart/2018/2/layout/IconVerticalSolidList"/>
    <dgm:cxn modelId="{CBF93CE8-E97D-4AFF-97DA-49ABC23FB84B}" srcId="{EDE27CF3-A174-4928-A223-20ABB04137F7}" destId="{5E41FE29-43BA-48CC-89D4-F7396302A625}" srcOrd="1" destOrd="0" parTransId="{4680CA14-CCFE-4785-AC8A-F7183AA59D94}" sibTransId="{EA202FDA-C425-4BAB-8452-931F80053B2A}"/>
    <dgm:cxn modelId="{3D901627-68FE-4843-85C0-F4EC5EC214A4}" type="presParOf" srcId="{D8DC3333-B23E-4F78-8F11-FAFBAF799BB1}" destId="{9A3BF986-67F9-4851-8F57-4B020A4E393D}" srcOrd="0" destOrd="0" presId="urn:microsoft.com/office/officeart/2018/2/layout/IconVerticalSolidList"/>
    <dgm:cxn modelId="{C6C74F99-0669-42CA-82FC-E78B52B16D63}" type="presParOf" srcId="{9A3BF986-67F9-4851-8F57-4B020A4E393D}" destId="{F0094F33-21BC-432A-AF32-301730992CFC}" srcOrd="0" destOrd="0" presId="urn:microsoft.com/office/officeart/2018/2/layout/IconVerticalSolidList"/>
    <dgm:cxn modelId="{96F28588-47D5-4348-BB76-16B2DB566D00}" type="presParOf" srcId="{9A3BF986-67F9-4851-8F57-4B020A4E393D}" destId="{01A6D899-024A-4525-9D31-6B11D2EE7DC5}" srcOrd="1" destOrd="0" presId="urn:microsoft.com/office/officeart/2018/2/layout/IconVerticalSolidList"/>
    <dgm:cxn modelId="{A776DB88-C06C-40C7-A0BB-4601127355BE}" type="presParOf" srcId="{9A3BF986-67F9-4851-8F57-4B020A4E393D}" destId="{A1D02E65-1CE5-4250-BD67-196BEBC1D80A}" srcOrd="2" destOrd="0" presId="urn:microsoft.com/office/officeart/2018/2/layout/IconVerticalSolidList"/>
    <dgm:cxn modelId="{1A6FDB6A-AB3F-491A-99C2-BC1BA25E090C}" type="presParOf" srcId="{9A3BF986-67F9-4851-8F57-4B020A4E393D}" destId="{08CE3031-46D7-47ED-93D5-F6457F558FCE}" srcOrd="3" destOrd="0" presId="urn:microsoft.com/office/officeart/2018/2/layout/IconVerticalSolidList"/>
    <dgm:cxn modelId="{887962A0-2FBE-44A7-9A91-0EBE08E920E6}" type="presParOf" srcId="{D8DC3333-B23E-4F78-8F11-FAFBAF799BB1}" destId="{A88D399D-9FE2-4CEF-9BCB-C7C396FE5AD6}" srcOrd="1" destOrd="0" presId="urn:microsoft.com/office/officeart/2018/2/layout/IconVerticalSolidList"/>
    <dgm:cxn modelId="{E7E7E757-F2C7-4F08-B0C9-61C28E5C2E15}" type="presParOf" srcId="{D8DC3333-B23E-4F78-8F11-FAFBAF799BB1}" destId="{F34D649E-1208-42A0-8E11-EACECE4481E2}" srcOrd="2" destOrd="0" presId="urn:microsoft.com/office/officeart/2018/2/layout/IconVerticalSolidList"/>
    <dgm:cxn modelId="{390C569F-D5E7-4B3E-AA3B-F295DA3AA01A}" type="presParOf" srcId="{F34D649E-1208-42A0-8E11-EACECE4481E2}" destId="{87D2C884-5B8D-4C87-83EE-623FDF0D961F}" srcOrd="0" destOrd="0" presId="urn:microsoft.com/office/officeart/2018/2/layout/IconVerticalSolidList"/>
    <dgm:cxn modelId="{B4F6564E-C7D1-404D-9D0A-5BDFD32C9B0E}" type="presParOf" srcId="{F34D649E-1208-42A0-8E11-EACECE4481E2}" destId="{5CE02CB5-3D18-4BCA-8CD9-155823F34D00}" srcOrd="1" destOrd="0" presId="urn:microsoft.com/office/officeart/2018/2/layout/IconVerticalSolidList"/>
    <dgm:cxn modelId="{DE4A1054-BE92-4083-AD8F-F5C9A4B7089F}" type="presParOf" srcId="{F34D649E-1208-42A0-8E11-EACECE4481E2}" destId="{75622D68-9542-47AC-8F6B-6A46CF2FE8A1}" srcOrd="2" destOrd="0" presId="urn:microsoft.com/office/officeart/2018/2/layout/IconVerticalSolidList"/>
    <dgm:cxn modelId="{9DC9807A-5763-4FA7-A39F-249DF3643D71}" type="presParOf" srcId="{F34D649E-1208-42A0-8E11-EACECE4481E2}" destId="{AAAEEFA7-BA04-45BC-B524-3819E471200E}" srcOrd="3" destOrd="0" presId="urn:microsoft.com/office/officeart/2018/2/layout/IconVerticalSolidList"/>
    <dgm:cxn modelId="{CA27CBE3-7447-4CF3-8A9D-F7146CA577F2}" type="presParOf" srcId="{D8DC3333-B23E-4F78-8F11-FAFBAF799BB1}" destId="{26FD239F-43C8-469B-9D13-B5C589C37446}" srcOrd="3" destOrd="0" presId="urn:microsoft.com/office/officeart/2018/2/layout/IconVerticalSolidList"/>
    <dgm:cxn modelId="{651B229E-ACA3-4E4F-A24B-C83264F165D2}" type="presParOf" srcId="{D8DC3333-B23E-4F78-8F11-FAFBAF799BB1}" destId="{D89E334B-9E3F-41F5-A656-2B5EC5E817E7}" srcOrd="4" destOrd="0" presId="urn:microsoft.com/office/officeart/2018/2/layout/IconVerticalSolidList"/>
    <dgm:cxn modelId="{6CB4782D-7149-4425-B802-F9D9C4F88156}" type="presParOf" srcId="{D89E334B-9E3F-41F5-A656-2B5EC5E817E7}" destId="{031C7254-1B98-4C42-8D0D-BD9ADFEC7671}" srcOrd="0" destOrd="0" presId="urn:microsoft.com/office/officeart/2018/2/layout/IconVerticalSolidList"/>
    <dgm:cxn modelId="{96872423-2914-405E-8DC4-406C017109BB}" type="presParOf" srcId="{D89E334B-9E3F-41F5-A656-2B5EC5E817E7}" destId="{63EF61F6-5ACD-44D2-8938-C423127EC72D}" srcOrd="1" destOrd="0" presId="urn:microsoft.com/office/officeart/2018/2/layout/IconVerticalSolidList"/>
    <dgm:cxn modelId="{13D4A264-9A3E-42AE-B750-1B4ECE79220E}" type="presParOf" srcId="{D89E334B-9E3F-41F5-A656-2B5EC5E817E7}" destId="{2E869480-317B-4BD5-B1D3-5492E6698ADA}" srcOrd="2" destOrd="0" presId="urn:microsoft.com/office/officeart/2018/2/layout/IconVerticalSolidList"/>
    <dgm:cxn modelId="{C19A4C6D-DA82-40E1-8980-6DAD0DA76519}" type="presParOf" srcId="{D89E334B-9E3F-41F5-A656-2B5EC5E817E7}" destId="{1C68345F-E409-4130-B3F3-B7450C52D0B1}" srcOrd="3" destOrd="0" presId="urn:microsoft.com/office/officeart/2018/2/layout/IconVerticalSolidList"/>
    <dgm:cxn modelId="{E00A55F1-342A-4238-926A-A5927029E013}" type="presParOf" srcId="{D8DC3333-B23E-4F78-8F11-FAFBAF799BB1}" destId="{95856CA0-25BB-4144-A7F4-E017749708B5}" srcOrd="5" destOrd="0" presId="urn:microsoft.com/office/officeart/2018/2/layout/IconVerticalSolidList"/>
    <dgm:cxn modelId="{5A94B563-B82D-431E-BB96-5D1BEFA0A9D7}" type="presParOf" srcId="{D8DC3333-B23E-4F78-8F11-FAFBAF799BB1}" destId="{7779999E-F331-4888-AD1F-7ED56581FA63}" srcOrd="6" destOrd="0" presId="urn:microsoft.com/office/officeart/2018/2/layout/IconVerticalSolidList"/>
    <dgm:cxn modelId="{A8D2E6DD-869C-4A2F-90D3-B3122CE171A0}" type="presParOf" srcId="{7779999E-F331-4888-AD1F-7ED56581FA63}" destId="{DF151804-4F7C-42F7-A5A0-67DF4D2EC72A}" srcOrd="0" destOrd="0" presId="urn:microsoft.com/office/officeart/2018/2/layout/IconVerticalSolidList"/>
    <dgm:cxn modelId="{4E46D39C-FEA4-4DEE-AB46-1227B5EDBE6C}" type="presParOf" srcId="{7779999E-F331-4888-AD1F-7ED56581FA63}" destId="{E05C75D8-27D2-4F64-845E-234B1726B1ED}" srcOrd="1" destOrd="0" presId="urn:microsoft.com/office/officeart/2018/2/layout/IconVerticalSolidList"/>
    <dgm:cxn modelId="{3BE420F2-19FD-4589-9A0C-D0CCBF773E81}" type="presParOf" srcId="{7779999E-F331-4888-AD1F-7ED56581FA63}" destId="{81DE822B-C821-4782-A473-B0FEBA62D918}" srcOrd="2" destOrd="0" presId="urn:microsoft.com/office/officeart/2018/2/layout/IconVerticalSolidList"/>
    <dgm:cxn modelId="{603111E8-222E-485F-8F42-15517863726A}" type="presParOf" srcId="{7779999E-F331-4888-AD1F-7ED56581FA63}" destId="{F8AEA9CA-C01C-4298-BA4E-218BEBFB98F9}" srcOrd="3" destOrd="0" presId="urn:microsoft.com/office/officeart/2018/2/layout/IconVerticalSolidList"/>
    <dgm:cxn modelId="{652F9D83-81CC-4736-936C-46BAD2F1904F}" type="presParOf" srcId="{D8DC3333-B23E-4F78-8F11-FAFBAF799BB1}" destId="{4DB508EE-6A23-4A5F-9D4E-B226BEBB3181}" srcOrd="7" destOrd="0" presId="urn:microsoft.com/office/officeart/2018/2/layout/IconVerticalSolidList"/>
    <dgm:cxn modelId="{6D5D9497-B552-433C-84FD-FFF1E2B7AA7F}" type="presParOf" srcId="{D8DC3333-B23E-4F78-8F11-FAFBAF799BB1}" destId="{B48135FB-9A66-42D9-87B6-D8FE75007D8E}" srcOrd="8" destOrd="0" presId="urn:microsoft.com/office/officeart/2018/2/layout/IconVerticalSolidList"/>
    <dgm:cxn modelId="{66254F72-01C3-443D-ADB4-077404545BDC}" type="presParOf" srcId="{B48135FB-9A66-42D9-87B6-D8FE75007D8E}" destId="{A1BA5A2D-CA91-47BF-A97A-4AC2A4FFFEAD}" srcOrd="0" destOrd="0" presId="urn:microsoft.com/office/officeart/2018/2/layout/IconVerticalSolidList"/>
    <dgm:cxn modelId="{705D2795-68CB-4DEF-AC18-844F180A9EFE}" type="presParOf" srcId="{B48135FB-9A66-42D9-87B6-D8FE75007D8E}" destId="{EDBF11AC-C819-4FB5-9B34-329ABF91F79A}" srcOrd="1" destOrd="0" presId="urn:microsoft.com/office/officeart/2018/2/layout/IconVerticalSolidList"/>
    <dgm:cxn modelId="{9763BDC2-A85F-4BB3-B4B5-0CAD95BDB9F8}" type="presParOf" srcId="{B48135FB-9A66-42D9-87B6-D8FE75007D8E}" destId="{2AAA6B82-B387-47DB-A765-13CAF2451DFD}" srcOrd="2" destOrd="0" presId="urn:microsoft.com/office/officeart/2018/2/layout/IconVerticalSolidList"/>
    <dgm:cxn modelId="{60B582D1-B392-4014-A611-B82FDE843005}" type="presParOf" srcId="{B48135FB-9A66-42D9-87B6-D8FE75007D8E}" destId="{20655AAC-A5BA-4935-88BF-BC31123893BE}" srcOrd="3" destOrd="0" presId="urn:microsoft.com/office/officeart/2018/2/layout/IconVerticalSolidList"/>
    <dgm:cxn modelId="{915BBF0D-445E-4766-9EFA-1405F0AC3F38}" type="presParOf" srcId="{D8DC3333-B23E-4F78-8F11-FAFBAF799BB1}" destId="{776DE4CD-3E57-4E14-AF6D-D0473F0BA0E5}" srcOrd="9" destOrd="0" presId="urn:microsoft.com/office/officeart/2018/2/layout/IconVerticalSolidList"/>
    <dgm:cxn modelId="{9C3A4046-E518-4847-8416-91F327B2BA66}" type="presParOf" srcId="{D8DC3333-B23E-4F78-8F11-FAFBAF799BB1}" destId="{EEC7AC95-DC22-4B74-A0A9-F92386644587}" srcOrd="10" destOrd="0" presId="urn:microsoft.com/office/officeart/2018/2/layout/IconVerticalSolidList"/>
    <dgm:cxn modelId="{3F8E859E-B516-456D-8F22-982727E2FA07}" type="presParOf" srcId="{EEC7AC95-DC22-4B74-A0A9-F92386644587}" destId="{7DC1020A-5F42-4800-9A66-FE5F144D7CB4}" srcOrd="0" destOrd="0" presId="urn:microsoft.com/office/officeart/2018/2/layout/IconVerticalSolidList"/>
    <dgm:cxn modelId="{3F15B32B-B978-4B0D-A0AE-A5AA489AD324}" type="presParOf" srcId="{EEC7AC95-DC22-4B74-A0A9-F92386644587}" destId="{F3926DE6-7D9E-4EDF-BD2D-842FE2F26E41}" srcOrd="1" destOrd="0" presId="urn:microsoft.com/office/officeart/2018/2/layout/IconVerticalSolidList"/>
    <dgm:cxn modelId="{DED5C3ED-481F-4168-B816-DE1375628CA8}" type="presParOf" srcId="{EEC7AC95-DC22-4B74-A0A9-F92386644587}" destId="{5BB752FE-88FB-42BB-AE61-067ED3FEDFD6}" srcOrd="2" destOrd="0" presId="urn:microsoft.com/office/officeart/2018/2/layout/IconVerticalSolidList"/>
    <dgm:cxn modelId="{B43C7F76-79E1-4943-9250-0A2A32877888}" type="presParOf" srcId="{EEC7AC95-DC22-4B74-A0A9-F92386644587}" destId="{6F435A96-42A0-4044-BC21-A2F4C202315C}"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435AC3-10E5-1645-99B0-9400858CF136}" type="doc">
      <dgm:prSet loTypeId="urn:microsoft.com/office/officeart/2008/layout/LinedList" loCatId="process" qsTypeId="urn:microsoft.com/office/officeart/2005/8/quickstyle/simple1" qsCatId="simple" csTypeId="urn:microsoft.com/office/officeart/2005/8/colors/accent1_2" csCatId="accent1" phldr="1"/>
      <dgm:spPr/>
      <dgm:t>
        <a:bodyPr/>
        <a:lstStyle/>
        <a:p>
          <a:endParaRPr lang="it-IT"/>
        </a:p>
      </dgm:t>
    </dgm:pt>
    <dgm:pt modelId="{2FFAD207-602D-1342-8ADC-3FD305AA81FB}">
      <dgm:prSet/>
      <dgm:spPr/>
      <dgm:t>
        <a:bodyPr/>
        <a:lstStyle/>
        <a:p>
          <a:r>
            <a:rPr lang="it-IT" b="1" dirty="0"/>
            <a:t>Riunioni da remoto e semplificazione</a:t>
          </a:r>
          <a:r>
            <a:rPr lang="it-IT" dirty="0"/>
            <a:t>: Per favorire la digitalizzazione e l'efficienza procedurale, il CCNL introduce la possibilità di svolgere le sessioni di contrattazione e i tavoli sindacali interamente da remoto le principali </a:t>
          </a:r>
          <a:r>
            <a:rPr lang="it-IT" dirty="0" err="1"/>
            <a:t>novita'</a:t>
          </a:r>
          <a:r>
            <a:rPr lang="it-IT" dirty="0"/>
            <a:t> del </a:t>
          </a:r>
          <a:r>
            <a:rPr lang="it-IT" dirty="0" err="1"/>
            <a:t>ccnl</a:t>
          </a:r>
          <a:r>
            <a:rPr lang="it-IT" dirty="0"/>
            <a:t> comparto funzioni locali 2022-2024.</a:t>
          </a:r>
        </a:p>
      </dgm:t>
    </dgm:pt>
    <dgm:pt modelId="{982305D6-D5B0-8645-948F-1B961CAB6618}" type="parTrans" cxnId="{D2706EA1-DDD6-9749-A91C-03CCA4DC1775}">
      <dgm:prSet/>
      <dgm:spPr/>
      <dgm:t>
        <a:bodyPr/>
        <a:lstStyle/>
        <a:p>
          <a:endParaRPr lang="it-IT"/>
        </a:p>
      </dgm:t>
    </dgm:pt>
    <dgm:pt modelId="{8E31B2E0-1868-2A47-B5E7-DF3391E4EBE9}" type="sibTrans" cxnId="{D2706EA1-DDD6-9749-A91C-03CCA4DC1775}">
      <dgm:prSet/>
      <dgm:spPr/>
      <dgm:t>
        <a:bodyPr/>
        <a:lstStyle/>
        <a:p>
          <a:endParaRPr lang="it-IT"/>
        </a:p>
      </dgm:t>
    </dgm:pt>
    <dgm:pt modelId="{55659299-DD11-3843-88C0-0053479F1586}">
      <dgm:prSet/>
      <dgm:spPr/>
      <dgm:t>
        <a:bodyPr/>
        <a:lstStyle/>
        <a:p>
          <a:r>
            <a:rPr lang="it-IT" b="1" dirty="0"/>
            <a:t>Work-Life Balance e Lavoro Agile</a:t>
          </a:r>
          <a:r>
            <a:rPr lang="it-IT" dirty="0"/>
            <a:t>: Il testo disciplina le linee generali per il lavoro agile, prevedendo il riconoscimento del buono pasto anche per i dipendenti che lavorano da remoto, garantendo al contempo il diritto alla disconnessione CCNL Funzioni Locali 2022-2024 - Funzioni locali: CCNL, 23 febbraio 2026.</a:t>
          </a:r>
        </a:p>
      </dgm:t>
    </dgm:pt>
    <dgm:pt modelId="{197BCF77-4E8D-8D45-995C-7615E9F2C4C1}" type="parTrans" cxnId="{04177F76-9F76-F546-90F0-08E3C42A14E1}">
      <dgm:prSet/>
      <dgm:spPr/>
      <dgm:t>
        <a:bodyPr/>
        <a:lstStyle/>
        <a:p>
          <a:endParaRPr lang="it-IT"/>
        </a:p>
      </dgm:t>
    </dgm:pt>
    <dgm:pt modelId="{21F4DC82-1EF4-964A-8B8B-856B17424752}" type="sibTrans" cxnId="{04177F76-9F76-F546-90F0-08E3C42A14E1}">
      <dgm:prSet/>
      <dgm:spPr/>
      <dgm:t>
        <a:bodyPr/>
        <a:lstStyle/>
        <a:p>
          <a:endParaRPr lang="it-IT"/>
        </a:p>
      </dgm:t>
    </dgm:pt>
    <dgm:pt modelId="{ABC45485-0D2B-6A48-A84F-0D3F8A32E9A9}">
      <dgm:prSet/>
      <dgm:spPr/>
      <dgm:t>
        <a:bodyPr/>
        <a:lstStyle/>
        <a:p>
          <a:r>
            <a:rPr lang="it-IT" b="1" dirty="0"/>
            <a:t>Settimana corta</a:t>
          </a:r>
          <a:r>
            <a:rPr lang="it-IT" dirty="0"/>
            <a:t>: Viene introdotta la possibilità per gli enti di articolare l'orario ordinario di lavoro di 36 ore settimanali su 4 giorni, migliorando l'efficienza dei servizi e la gestione del personale CCNL Funzioni Locali 2022-2024 - Cisl Fp.</a:t>
          </a:r>
        </a:p>
      </dgm:t>
    </dgm:pt>
    <dgm:pt modelId="{BC23BF8A-BF47-E94A-952F-6C8791A9EB02}" type="parTrans" cxnId="{CFE6D2C4-B6A7-4E45-8374-1922A3C9590D}">
      <dgm:prSet/>
      <dgm:spPr/>
      <dgm:t>
        <a:bodyPr/>
        <a:lstStyle/>
        <a:p>
          <a:endParaRPr lang="it-IT"/>
        </a:p>
      </dgm:t>
    </dgm:pt>
    <dgm:pt modelId="{CEAFB0E7-C4A5-C34A-A7E8-50B6EABAC5A3}" type="sibTrans" cxnId="{CFE6D2C4-B6A7-4E45-8374-1922A3C9590D}">
      <dgm:prSet/>
      <dgm:spPr/>
      <dgm:t>
        <a:bodyPr/>
        <a:lstStyle/>
        <a:p>
          <a:endParaRPr lang="it-IT"/>
        </a:p>
      </dgm:t>
    </dgm:pt>
    <dgm:pt modelId="{D8D01470-29F0-DF41-8E1D-776A33E3E980}" type="pres">
      <dgm:prSet presAssocID="{04435AC3-10E5-1645-99B0-9400858CF136}" presName="vert0" presStyleCnt="0">
        <dgm:presLayoutVars>
          <dgm:dir/>
          <dgm:animOne val="branch"/>
          <dgm:animLvl val="lvl"/>
        </dgm:presLayoutVars>
      </dgm:prSet>
      <dgm:spPr/>
    </dgm:pt>
    <dgm:pt modelId="{EF40BD46-5D34-3F4A-BB1A-3724F6FDD082}" type="pres">
      <dgm:prSet presAssocID="{2FFAD207-602D-1342-8ADC-3FD305AA81FB}" presName="thickLine" presStyleLbl="alignNode1" presStyleIdx="0" presStyleCnt="3"/>
      <dgm:spPr/>
    </dgm:pt>
    <dgm:pt modelId="{63488583-F9A4-1240-8E00-AD2F698C6960}" type="pres">
      <dgm:prSet presAssocID="{2FFAD207-602D-1342-8ADC-3FD305AA81FB}" presName="horz1" presStyleCnt="0"/>
      <dgm:spPr/>
    </dgm:pt>
    <dgm:pt modelId="{80998884-5EFA-8C43-BFD9-53552314648A}" type="pres">
      <dgm:prSet presAssocID="{2FFAD207-602D-1342-8ADC-3FD305AA81FB}" presName="tx1" presStyleLbl="revTx" presStyleIdx="0" presStyleCnt="3"/>
      <dgm:spPr/>
    </dgm:pt>
    <dgm:pt modelId="{A85BF7F5-8574-8143-BA42-5E1FAA202C93}" type="pres">
      <dgm:prSet presAssocID="{2FFAD207-602D-1342-8ADC-3FD305AA81FB}" presName="vert1" presStyleCnt="0"/>
      <dgm:spPr/>
    </dgm:pt>
    <dgm:pt modelId="{FCE41A8C-9755-3F4A-8EDA-83D23C5B88BE}" type="pres">
      <dgm:prSet presAssocID="{55659299-DD11-3843-88C0-0053479F1586}" presName="thickLine" presStyleLbl="alignNode1" presStyleIdx="1" presStyleCnt="3"/>
      <dgm:spPr/>
    </dgm:pt>
    <dgm:pt modelId="{10F332E3-2A0B-A441-A701-78ECF4E597CC}" type="pres">
      <dgm:prSet presAssocID="{55659299-DD11-3843-88C0-0053479F1586}" presName="horz1" presStyleCnt="0"/>
      <dgm:spPr/>
    </dgm:pt>
    <dgm:pt modelId="{76A38123-2AB8-2644-AC1B-573EB74F65CA}" type="pres">
      <dgm:prSet presAssocID="{55659299-DD11-3843-88C0-0053479F1586}" presName="tx1" presStyleLbl="revTx" presStyleIdx="1" presStyleCnt="3"/>
      <dgm:spPr/>
    </dgm:pt>
    <dgm:pt modelId="{CCBCE462-AA8C-A848-8057-95A22B77B1DB}" type="pres">
      <dgm:prSet presAssocID="{55659299-DD11-3843-88C0-0053479F1586}" presName="vert1" presStyleCnt="0"/>
      <dgm:spPr/>
    </dgm:pt>
    <dgm:pt modelId="{DAD7C06C-39CF-1247-94ED-5DF037467AA1}" type="pres">
      <dgm:prSet presAssocID="{ABC45485-0D2B-6A48-A84F-0D3F8A32E9A9}" presName="thickLine" presStyleLbl="alignNode1" presStyleIdx="2" presStyleCnt="3"/>
      <dgm:spPr/>
    </dgm:pt>
    <dgm:pt modelId="{E8EFFCE6-2A6F-B244-B51D-0B74E23721D9}" type="pres">
      <dgm:prSet presAssocID="{ABC45485-0D2B-6A48-A84F-0D3F8A32E9A9}" presName="horz1" presStyleCnt="0"/>
      <dgm:spPr/>
    </dgm:pt>
    <dgm:pt modelId="{76B20B9B-DD0D-AC4B-9185-F0A32AC1F34D}" type="pres">
      <dgm:prSet presAssocID="{ABC45485-0D2B-6A48-A84F-0D3F8A32E9A9}" presName="tx1" presStyleLbl="revTx" presStyleIdx="2" presStyleCnt="3"/>
      <dgm:spPr/>
    </dgm:pt>
    <dgm:pt modelId="{010F46FD-EE79-124B-9C2F-1493C78F4E76}" type="pres">
      <dgm:prSet presAssocID="{ABC45485-0D2B-6A48-A84F-0D3F8A32E9A9}" presName="vert1" presStyleCnt="0"/>
      <dgm:spPr/>
    </dgm:pt>
  </dgm:ptLst>
  <dgm:cxnLst>
    <dgm:cxn modelId="{459F1B11-0F67-B04C-9C26-53492DD174CE}" type="presOf" srcId="{ABC45485-0D2B-6A48-A84F-0D3F8A32E9A9}" destId="{76B20B9B-DD0D-AC4B-9185-F0A32AC1F34D}" srcOrd="0" destOrd="0" presId="urn:microsoft.com/office/officeart/2008/layout/LinedList"/>
    <dgm:cxn modelId="{04177F76-9F76-F546-90F0-08E3C42A14E1}" srcId="{04435AC3-10E5-1645-99B0-9400858CF136}" destId="{55659299-DD11-3843-88C0-0053479F1586}" srcOrd="1" destOrd="0" parTransId="{197BCF77-4E8D-8D45-995C-7615E9F2C4C1}" sibTransId="{21F4DC82-1EF4-964A-8B8B-856B17424752}"/>
    <dgm:cxn modelId="{621AD856-88AF-4741-8DB7-04BB6A6A7AC9}" type="presOf" srcId="{2FFAD207-602D-1342-8ADC-3FD305AA81FB}" destId="{80998884-5EFA-8C43-BFD9-53552314648A}" srcOrd="0" destOrd="0" presId="urn:microsoft.com/office/officeart/2008/layout/LinedList"/>
    <dgm:cxn modelId="{D2706EA1-DDD6-9749-A91C-03CCA4DC1775}" srcId="{04435AC3-10E5-1645-99B0-9400858CF136}" destId="{2FFAD207-602D-1342-8ADC-3FD305AA81FB}" srcOrd="0" destOrd="0" parTransId="{982305D6-D5B0-8645-948F-1B961CAB6618}" sibTransId="{8E31B2E0-1868-2A47-B5E7-DF3391E4EBE9}"/>
    <dgm:cxn modelId="{D004D0AD-6F86-9841-B4D4-E04561A13947}" type="presOf" srcId="{55659299-DD11-3843-88C0-0053479F1586}" destId="{76A38123-2AB8-2644-AC1B-573EB74F65CA}" srcOrd="0" destOrd="0" presId="urn:microsoft.com/office/officeart/2008/layout/LinedList"/>
    <dgm:cxn modelId="{D4AE06C3-786E-F442-8D5A-EC581C5E6002}" type="presOf" srcId="{04435AC3-10E5-1645-99B0-9400858CF136}" destId="{D8D01470-29F0-DF41-8E1D-776A33E3E980}" srcOrd="0" destOrd="0" presId="urn:microsoft.com/office/officeart/2008/layout/LinedList"/>
    <dgm:cxn modelId="{CFE6D2C4-B6A7-4E45-8374-1922A3C9590D}" srcId="{04435AC3-10E5-1645-99B0-9400858CF136}" destId="{ABC45485-0D2B-6A48-A84F-0D3F8A32E9A9}" srcOrd="2" destOrd="0" parTransId="{BC23BF8A-BF47-E94A-952F-6C8791A9EB02}" sibTransId="{CEAFB0E7-C4A5-C34A-A7E8-50B6EABAC5A3}"/>
    <dgm:cxn modelId="{D8B4EB13-9A8B-F640-A909-52884961E8DE}" type="presParOf" srcId="{D8D01470-29F0-DF41-8E1D-776A33E3E980}" destId="{EF40BD46-5D34-3F4A-BB1A-3724F6FDD082}" srcOrd="0" destOrd="0" presId="urn:microsoft.com/office/officeart/2008/layout/LinedList"/>
    <dgm:cxn modelId="{2BC2F8BA-FA5A-0B4E-AD63-CC9E9A65057F}" type="presParOf" srcId="{D8D01470-29F0-DF41-8E1D-776A33E3E980}" destId="{63488583-F9A4-1240-8E00-AD2F698C6960}" srcOrd="1" destOrd="0" presId="urn:microsoft.com/office/officeart/2008/layout/LinedList"/>
    <dgm:cxn modelId="{F69A559A-76A2-664A-B8F6-5649D3B87B97}" type="presParOf" srcId="{63488583-F9A4-1240-8E00-AD2F698C6960}" destId="{80998884-5EFA-8C43-BFD9-53552314648A}" srcOrd="0" destOrd="0" presId="urn:microsoft.com/office/officeart/2008/layout/LinedList"/>
    <dgm:cxn modelId="{7922FD3D-AE70-414C-834E-98C39D0DCCA3}" type="presParOf" srcId="{63488583-F9A4-1240-8E00-AD2F698C6960}" destId="{A85BF7F5-8574-8143-BA42-5E1FAA202C93}" srcOrd="1" destOrd="0" presId="urn:microsoft.com/office/officeart/2008/layout/LinedList"/>
    <dgm:cxn modelId="{5C935E87-F8FA-744B-AEE7-8415E17B860B}" type="presParOf" srcId="{D8D01470-29F0-DF41-8E1D-776A33E3E980}" destId="{FCE41A8C-9755-3F4A-8EDA-83D23C5B88BE}" srcOrd="2" destOrd="0" presId="urn:microsoft.com/office/officeart/2008/layout/LinedList"/>
    <dgm:cxn modelId="{F99607DC-3756-5C44-896E-EF86420B2768}" type="presParOf" srcId="{D8D01470-29F0-DF41-8E1D-776A33E3E980}" destId="{10F332E3-2A0B-A441-A701-78ECF4E597CC}" srcOrd="3" destOrd="0" presId="urn:microsoft.com/office/officeart/2008/layout/LinedList"/>
    <dgm:cxn modelId="{74656C41-DC1D-D441-A422-8A81728DEB88}" type="presParOf" srcId="{10F332E3-2A0B-A441-A701-78ECF4E597CC}" destId="{76A38123-2AB8-2644-AC1B-573EB74F65CA}" srcOrd="0" destOrd="0" presId="urn:microsoft.com/office/officeart/2008/layout/LinedList"/>
    <dgm:cxn modelId="{D2FCD8B5-3C8C-2B40-AEDA-2B89BB185C93}" type="presParOf" srcId="{10F332E3-2A0B-A441-A701-78ECF4E597CC}" destId="{CCBCE462-AA8C-A848-8057-95A22B77B1DB}" srcOrd="1" destOrd="0" presId="urn:microsoft.com/office/officeart/2008/layout/LinedList"/>
    <dgm:cxn modelId="{DDA992C2-9741-0F4C-82AC-DDA7D1353ADB}" type="presParOf" srcId="{D8D01470-29F0-DF41-8E1D-776A33E3E980}" destId="{DAD7C06C-39CF-1247-94ED-5DF037467AA1}" srcOrd="4" destOrd="0" presId="urn:microsoft.com/office/officeart/2008/layout/LinedList"/>
    <dgm:cxn modelId="{1BBDC633-7E70-FD42-BE7E-8E24DC0BD8C9}" type="presParOf" srcId="{D8D01470-29F0-DF41-8E1D-776A33E3E980}" destId="{E8EFFCE6-2A6F-B244-B51D-0B74E23721D9}" srcOrd="5" destOrd="0" presId="urn:microsoft.com/office/officeart/2008/layout/LinedList"/>
    <dgm:cxn modelId="{3C21B59B-34D0-8643-A971-EC8123A34FCD}" type="presParOf" srcId="{E8EFFCE6-2A6F-B244-B51D-0B74E23721D9}" destId="{76B20B9B-DD0D-AC4B-9185-F0A32AC1F34D}" srcOrd="0" destOrd="0" presId="urn:microsoft.com/office/officeart/2008/layout/LinedList"/>
    <dgm:cxn modelId="{6ABA086F-C9EE-2840-AEBE-153FD565899E}" type="presParOf" srcId="{E8EFFCE6-2A6F-B244-B51D-0B74E23721D9}" destId="{010F46FD-EE79-124B-9C2F-1493C78F4E76}"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551E98-38C3-8841-AFEB-A6F954F0DC03}" type="doc">
      <dgm:prSet loTypeId="urn:microsoft.com/office/officeart/2008/layout/LinedList" loCatId="process" qsTypeId="urn:microsoft.com/office/officeart/2005/8/quickstyle/simple1" qsCatId="simple" csTypeId="urn:microsoft.com/office/officeart/2005/8/colors/accent1_2" csCatId="accent1"/>
      <dgm:spPr/>
      <dgm:t>
        <a:bodyPr/>
        <a:lstStyle/>
        <a:p>
          <a:endParaRPr lang="it-IT"/>
        </a:p>
      </dgm:t>
    </dgm:pt>
    <dgm:pt modelId="{FCC219A5-EF60-A549-98F4-EF13CE9C452B}">
      <dgm:prSet/>
      <dgm:spPr/>
      <dgm:t>
        <a:bodyPr/>
        <a:lstStyle/>
        <a:p>
          <a:r>
            <a:rPr lang="it-IT" b="1" i="0" baseline="0" dirty="0"/>
            <a:t>Fabbisogni e programmazione (PIAO):</a:t>
          </a:r>
          <a:r>
            <a:rPr lang="it-IT" b="0" i="0" baseline="0" dirty="0"/>
            <a:t> L'informativa sul Piano triennale dei fabbisogni di personale (parte integrante del PIAO - Piano Integrato di Attività e Organizzazione) deve essere obbligatoriamente seguita da incontri di approfondimento sindacale, allineando le assunzioni e la gestione delle risorse umane alle reali necessità strategiche dell'ente le principali </a:t>
          </a:r>
          <a:r>
            <a:rPr lang="it-IT" b="0" i="0" baseline="0" dirty="0" err="1"/>
            <a:t>novita'</a:t>
          </a:r>
          <a:r>
            <a:rPr lang="it-IT" b="0" i="0" baseline="0" dirty="0"/>
            <a:t> del </a:t>
          </a:r>
          <a:r>
            <a:rPr lang="it-IT" b="0" i="0" baseline="0" dirty="0" err="1"/>
            <a:t>ccnl</a:t>
          </a:r>
          <a:r>
            <a:rPr lang="it-IT" b="0" i="0" baseline="0" dirty="0"/>
            <a:t> comparto funzioni locali 2022-2024.</a:t>
          </a:r>
          <a:endParaRPr lang="it-IT" b="1" i="0" baseline="0" dirty="0"/>
        </a:p>
      </dgm:t>
    </dgm:pt>
    <dgm:pt modelId="{DFFBA260-7FAC-AE44-82B1-2900C3F8E87D}" type="parTrans" cxnId="{FAE5189D-3DAE-3B4D-AF6F-0C256858BB96}">
      <dgm:prSet/>
      <dgm:spPr/>
      <dgm:t>
        <a:bodyPr/>
        <a:lstStyle/>
        <a:p>
          <a:endParaRPr lang="it-IT"/>
        </a:p>
      </dgm:t>
    </dgm:pt>
    <dgm:pt modelId="{B3FECAFF-4BF5-D64C-A127-9D93A62DF233}" type="sibTrans" cxnId="{FAE5189D-3DAE-3B4D-AF6F-0C256858BB96}">
      <dgm:prSet/>
      <dgm:spPr/>
      <dgm:t>
        <a:bodyPr/>
        <a:lstStyle/>
        <a:p>
          <a:endParaRPr lang="it-IT"/>
        </a:p>
      </dgm:t>
    </dgm:pt>
    <dgm:pt modelId="{2826095A-463A-894B-B120-C410BACD0444}">
      <dgm:prSet/>
      <dgm:spPr/>
      <dgm:t>
        <a:bodyPr/>
        <a:lstStyle/>
        <a:p>
          <a:r>
            <a:rPr lang="it-IT" b="1" dirty="0"/>
            <a:t>Formazione continua:</a:t>
          </a:r>
          <a:r>
            <a:rPr lang="it-IT" b="0" dirty="0"/>
            <a:t> Il piano formativo passa al centro della transizione digitale e amministrativa. La formazione e l'aggiornamento professionale si svolgono solo in orario di servizio e sono mirati ad accrescere le competenze digitali e gestionali della forza lavoro CCNL Funzioni Locali 2022-2024 - Cisl Fp.</a:t>
          </a:r>
          <a:endParaRPr lang="it-IT" dirty="0"/>
        </a:p>
      </dgm:t>
    </dgm:pt>
    <dgm:pt modelId="{5501D474-261A-6049-87F0-1207C71CD29B}" type="parTrans" cxnId="{DF9B9352-97C0-6B4D-8F52-AAB25E4DEC15}">
      <dgm:prSet/>
      <dgm:spPr/>
      <dgm:t>
        <a:bodyPr/>
        <a:lstStyle/>
        <a:p>
          <a:endParaRPr lang="it-IT"/>
        </a:p>
      </dgm:t>
    </dgm:pt>
    <dgm:pt modelId="{A476BF23-EFC5-494E-8885-3116D0F9D572}" type="sibTrans" cxnId="{DF9B9352-97C0-6B4D-8F52-AAB25E4DEC15}">
      <dgm:prSet/>
      <dgm:spPr/>
      <dgm:t>
        <a:bodyPr/>
        <a:lstStyle/>
        <a:p>
          <a:endParaRPr lang="it-IT"/>
        </a:p>
      </dgm:t>
    </dgm:pt>
    <dgm:pt modelId="{4BF703B9-0631-1042-ACBB-576B59770F05}">
      <dgm:prSet/>
      <dgm:spPr/>
      <dgm:t>
        <a:bodyPr/>
        <a:lstStyle/>
        <a:p>
          <a:r>
            <a:rPr lang="it-IT" b="1"/>
            <a:t>Progressioni di carriera:</a:t>
          </a:r>
          <a:r>
            <a:rPr lang="it-IT" b="0"/>
            <a:t> Per favorire la valorizzazione delle competenze interne necessarie alla transizione, sono state prorogate al </a:t>
          </a:r>
          <a:r>
            <a:rPr lang="it-IT" b="1"/>
            <a:t>31 dicembre 2026</a:t>
          </a:r>
          <a:r>
            <a:rPr lang="it-IT" b="0"/>
            <a:t> le procedure in deroga per le progressioni verticali .</a:t>
          </a:r>
          <a:endParaRPr lang="it-IT"/>
        </a:p>
      </dgm:t>
    </dgm:pt>
    <dgm:pt modelId="{E037B072-6B9C-A841-8431-C3EC73B9B791}" type="parTrans" cxnId="{34E45A58-3E07-B14B-AC84-D9A021CE4476}">
      <dgm:prSet/>
      <dgm:spPr/>
      <dgm:t>
        <a:bodyPr/>
        <a:lstStyle/>
        <a:p>
          <a:endParaRPr lang="it-IT"/>
        </a:p>
      </dgm:t>
    </dgm:pt>
    <dgm:pt modelId="{B16932A4-B123-764F-B8C0-53FCEAB5FC5C}" type="sibTrans" cxnId="{34E45A58-3E07-B14B-AC84-D9A021CE4476}">
      <dgm:prSet/>
      <dgm:spPr/>
      <dgm:t>
        <a:bodyPr/>
        <a:lstStyle/>
        <a:p>
          <a:endParaRPr lang="it-IT"/>
        </a:p>
      </dgm:t>
    </dgm:pt>
    <dgm:pt modelId="{72F9B256-9BB4-E44A-9B51-12B3B1AB0863}" type="pres">
      <dgm:prSet presAssocID="{36551E98-38C3-8841-AFEB-A6F954F0DC03}" presName="vert0" presStyleCnt="0">
        <dgm:presLayoutVars>
          <dgm:dir/>
          <dgm:animOne val="branch"/>
          <dgm:animLvl val="lvl"/>
        </dgm:presLayoutVars>
      </dgm:prSet>
      <dgm:spPr/>
    </dgm:pt>
    <dgm:pt modelId="{650F808B-A577-8A46-863D-45054333036C}" type="pres">
      <dgm:prSet presAssocID="{FCC219A5-EF60-A549-98F4-EF13CE9C452B}" presName="thickLine" presStyleLbl="alignNode1" presStyleIdx="0" presStyleCnt="3"/>
      <dgm:spPr/>
    </dgm:pt>
    <dgm:pt modelId="{6400241F-E98D-3A40-9233-442BBE7E2DF2}" type="pres">
      <dgm:prSet presAssocID="{FCC219A5-EF60-A549-98F4-EF13CE9C452B}" presName="horz1" presStyleCnt="0"/>
      <dgm:spPr/>
    </dgm:pt>
    <dgm:pt modelId="{76D0316D-55F4-7647-BCE9-4C899E71CE82}" type="pres">
      <dgm:prSet presAssocID="{FCC219A5-EF60-A549-98F4-EF13CE9C452B}" presName="tx1" presStyleLbl="revTx" presStyleIdx="0" presStyleCnt="3"/>
      <dgm:spPr/>
    </dgm:pt>
    <dgm:pt modelId="{BA9BB4D3-693A-4542-91F3-BFD1F13EED8E}" type="pres">
      <dgm:prSet presAssocID="{FCC219A5-EF60-A549-98F4-EF13CE9C452B}" presName="vert1" presStyleCnt="0"/>
      <dgm:spPr/>
    </dgm:pt>
    <dgm:pt modelId="{0D6415C8-58B5-D947-9C94-6E8AEFCCCFEB}" type="pres">
      <dgm:prSet presAssocID="{2826095A-463A-894B-B120-C410BACD0444}" presName="thickLine" presStyleLbl="alignNode1" presStyleIdx="1" presStyleCnt="3"/>
      <dgm:spPr/>
    </dgm:pt>
    <dgm:pt modelId="{A9DB565D-FCD9-0241-B195-621DE605FCBE}" type="pres">
      <dgm:prSet presAssocID="{2826095A-463A-894B-B120-C410BACD0444}" presName="horz1" presStyleCnt="0"/>
      <dgm:spPr/>
    </dgm:pt>
    <dgm:pt modelId="{C4E42885-BCFC-724F-B93F-72DE9224B0B7}" type="pres">
      <dgm:prSet presAssocID="{2826095A-463A-894B-B120-C410BACD0444}" presName="tx1" presStyleLbl="revTx" presStyleIdx="1" presStyleCnt="3"/>
      <dgm:spPr/>
    </dgm:pt>
    <dgm:pt modelId="{B59D1E3A-2E36-724B-89C5-A6859FE440CF}" type="pres">
      <dgm:prSet presAssocID="{2826095A-463A-894B-B120-C410BACD0444}" presName="vert1" presStyleCnt="0"/>
      <dgm:spPr/>
    </dgm:pt>
    <dgm:pt modelId="{2F2DFA56-BCEB-FC46-B129-C459AF3EDB77}" type="pres">
      <dgm:prSet presAssocID="{4BF703B9-0631-1042-ACBB-576B59770F05}" presName="thickLine" presStyleLbl="alignNode1" presStyleIdx="2" presStyleCnt="3"/>
      <dgm:spPr/>
    </dgm:pt>
    <dgm:pt modelId="{28BA34E4-9572-E44B-A967-0091542A0EC5}" type="pres">
      <dgm:prSet presAssocID="{4BF703B9-0631-1042-ACBB-576B59770F05}" presName="horz1" presStyleCnt="0"/>
      <dgm:spPr/>
    </dgm:pt>
    <dgm:pt modelId="{905946FA-F6D5-EC46-82F7-FB7CA93D3A00}" type="pres">
      <dgm:prSet presAssocID="{4BF703B9-0631-1042-ACBB-576B59770F05}" presName="tx1" presStyleLbl="revTx" presStyleIdx="2" presStyleCnt="3"/>
      <dgm:spPr/>
    </dgm:pt>
    <dgm:pt modelId="{F2015E27-2165-9A49-8D5F-A2B8066BF825}" type="pres">
      <dgm:prSet presAssocID="{4BF703B9-0631-1042-ACBB-576B59770F05}" presName="vert1" presStyleCnt="0"/>
      <dgm:spPr/>
    </dgm:pt>
  </dgm:ptLst>
  <dgm:cxnLst>
    <dgm:cxn modelId="{B031CD35-E4A5-DB42-A0BC-303DC7099D04}" type="presOf" srcId="{4BF703B9-0631-1042-ACBB-576B59770F05}" destId="{905946FA-F6D5-EC46-82F7-FB7CA93D3A00}" srcOrd="0" destOrd="0" presId="urn:microsoft.com/office/officeart/2008/layout/LinedList"/>
    <dgm:cxn modelId="{DF9B9352-97C0-6B4D-8F52-AAB25E4DEC15}" srcId="{36551E98-38C3-8841-AFEB-A6F954F0DC03}" destId="{2826095A-463A-894B-B120-C410BACD0444}" srcOrd="1" destOrd="0" parTransId="{5501D474-261A-6049-87F0-1207C71CD29B}" sibTransId="{A476BF23-EFC5-494E-8885-3116D0F9D572}"/>
    <dgm:cxn modelId="{34E45A58-3E07-B14B-AC84-D9A021CE4476}" srcId="{36551E98-38C3-8841-AFEB-A6F954F0DC03}" destId="{4BF703B9-0631-1042-ACBB-576B59770F05}" srcOrd="2" destOrd="0" parTransId="{E037B072-6B9C-A841-8431-C3EC73B9B791}" sibTransId="{B16932A4-B123-764F-B8C0-53FCEAB5FC5C}"/>
    <dgm:cxn modelId="{A7E8F358-71F5-3043-A6BB-005843453A83}" type="presOf" srcId="{FCC219A5-EF60-A549-98F4-EF13CE9C452B}" destId="{76D0316D-55F4-7647-BCE9-4C899E71CE82}" srcOrd="0" destOrd="0" presId="urn:microsoft.com/office/officeart/2008/layout/LinedList"/>
    <dgm:cxn modelId="{FAE5189D-3DAE-3B4D-AF6F-0C256858BB96}" srcId="{36551E98-38C3-8841-AFEB-A6F954F0DC03}" destId="{FCC219A5-EF60-A549-98F4-EF13CE9C452B}" srcOrd="0" destOrd="0" parTransId="{DFFBA260-7FAC-AE44-82B1-2900C3F8E87D}" sibTransId="{B3FECAFF-4BF5-D64C-A127-9D93A62DF233}"/>
    <dgm:cxn modelId="{03803CEA-F590-2F45-8C8B-D9D3E63069DA}" type="presOf" srcId="{2826095A-463A-894B-B120-C410BACD0444}" destId="{C4E42885-BCFC-724F-B93F-72DE9224B0B7}" srcOrd="0" destOrd="0" presId="urn:microsoft.com/office/officeart/2008/layout/LinedList"/>
    <dgm:cxn modelId="{3F68C0EC-E43B-DD4A-9B61-993735459D6F}" type="presOf" srcId="{36551E98-38C3-8841-AFEB-A6F954F0DC03}" destId="{72F9B256-9BB4-E44A-9B51-12B3B1AB0863}" srcOrd="0" destOrd="0" presId="urn:microsoft.com/office/officeart/2008/layout/LinedList"/>
    <dgm:cxn modelId="{C1013F04-870A-FE4C-864D-08552B0CED4B}" type="presParOf" srcId="{72F9B256-9BB4-E44A-9B51-12B3B1AB0863}" destId="{650F808B-A577-8A46-863D-45054333036C}" srcOrd="0" destOrd="0" presId="urn:microsoft.com/office/officeart/2008/layout/LinedList"/>
    <dgm:cxn modelId="{FE4872FF-0DD3-F34C-BCE2-43CE1B6B6540}" type="presParOf" srcId="{72F9B256-9BB4-E44A-9B51-12B3B1AB0863}" destId="{6400241F-E98D-3A40-9233-442BBE7E2DF2}" srcOrd="1" destOrd="0" presId="urn:microsoft.com/office/officeart/2008/layout/LinedList"/>
    <dgm:cxn modelId="{D3EA9A98-4B0A-4B47-9037-1E5F0F33EED9}" type="presParOf" srcId="{6400241F-E98D-3A40-9233-442BBE7E2DF2}" destId="{76D0316D-55F4-7647-BCE9-4C899E71CE82}" srcOrd="0" destOrd="0" presId="urn:microsoft.com/office/officeart/2008/layout/LinedList"/>
    <dgm:cxn modelId="{FD31E54E-CA50-5346-84B2-389E10E35652}" type="presParOf" srcId="{6400241F-E98D-3A40-9233-442BBE7E2DF2}" destId="{BA9BB4D3-693A-4542-91F3-BFD1F13EED8E}" srcOrd="1" destOrd="0" presId="urn:microsoft.com/office/officeart/2008/layout/LinedList"/>
    <dgm:cxn modelId="{9C1DF281-49EA-A04F-8A4D-E43561428BE0}" type="presParOf" srcId="{72F9B256-9BB4-E44A-9B51-12B3B1AB0863}" destId="{0D6415C8-58B5-D947-9C94-6E8AEFCCCFEB}" srcOrd="2" destOrd="0" presId="urn:microsoft.com/office/officeart/2008/layout/LinedList"/>
    <dgm:cxn modelId="{E589CA71-D6B3-4041-8FE2-C137A3BC38D3}" type="presParOf" srcId="{72F9B256-9BB4-E44A-9B51-12B3B1AB0863}" destId="{A9DB565D-FCD9-0241-B195-621DE605FCBE}" srcOrd="3" destOrd="0" presId="urn:microsoft.com/office/officeart/2008/layout/LinedList"/>
    <dgm:cxn modelId="{B44A7323-87EE-A144-B14B-EF27A3998C0A}" type="presParOf" srcId="{A9DB565D-FCD9-0241-B195-621DE605FCBE}" destId="{C4E42885-BCFC-724F-B93F-72DE9224B0B7}" srcOrd="0" destOrd="0" presId="urn:microsoft.com/office/officeart/2008/layout/LinedList"/>
    <dgm:cxn modelId="{702C66BB-9E65-4C49-8F59-C0EE0F62EAB6}" type="presParOf" srcId="{A9DB565D-FCD9-0241-B195-621DE605FCBE}" destId="{B59D1E3A-2E36-724B-89C5-A6859FE440CF}" srcOrd="1" destOrd="0" presId="urn:microsoft.com/office/officeart/2008/layout/LinedList"/>
    <dgm:cxn modelId="{C98181F2-2EBB-0A43-ADE3-A52974E94AD0}" type="presParOf" srcId="{72F9B256-9BB4-E44A-9B51-12B3B1AB0863}" destId="{2F2DFA56-BCEB-FC46-B129-C459AF3EDB77}" srcOrd="4" destOrd="0" presId="urn:microsoft.com/office/officeart/2008/layout/LinedList"/>
    <dgm:cxn modelId="{B5DF12E3-61C9-8C44-8271-6CCB35DDC287}" type="presParOf" srcId="{72F9B256-9BB4-E44A-9B51-12B3B1AB0863}" destId="{28BA34E4-9572-E44B-A967-0091542A0EC5}" srcOrd="5" destOrd="0" presId="urn:microsoft.com/office/officeart/2008/layout/LinedList"/>
    <dgm:cxn modelId="{617E0D59-1958-5047-AFC2-37F8138ABFF4}" type="presParOf" srcId="{28BA34E4-9572-E44B-A967-0091542A0EC5}" destId="{905946FA-F6D5-EC46-82F7-FB7CA93D3A00}" srcOrd="0" destOrd="0" presId="urn:microsoft.com/office/officeart/2008/layout/LinedList"/>
    <dgm:cxn modelId="{E2097851-B907-9745-A089-DF8C4916C246}" type="presParOf" srcId="{28BA34E4-9572-E44B-A967-0091542A0EC5}" destId="{F2015E27-2165-9A49-8D5F-A2B8066BF825}"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D00199E-7ABD-4440-9587-E377EAE4DB9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5A866D4-80AE-43D4-A09E-87BEB4642260}">
      <dgm:prSet/>
      <dgm:spPr/>
      <dgm:t>
        <a:bodyPr/>
        <a:lstStyle/>
        <a:p>
          <a:r>
            <a:rPr lang="it-IT" b="1" i="0" baseline="0"/>
            <a:t>1 - il fondo delle risorse decentrate - elementi per la costituzione e la suddivisione</a:t>
          </a:r>
          <a:endParaRPr lang="en-US"/>
        </a:p>
      </dgm:t>
    </dgm:pt>
    <dgm:pt modelId="{B32B1ED5-48DC-4C55-BBDA-C76E08E2DF3D}" type="parTrans" cxnId="{784FF282-57EB-4C4B-B87D-22EAF99F349F}">
      <dgm:prSet/>
      <dgm:spPr/>
      <dgm:t>
        <a:bodyPr/>
        <a:lstStyle/>
        <a:p>
          <a:endParaRPr lang="en-US"/>
        </a:p>
      </dgm:t>
    </dgm:pt>
    <dgm:pt modelId="{E0944594-E7FB-4D17-B15A-850BF13C6F21}" type="sibTrans" cxnId="{784FF282-57EB-4C4B-B87D-22EAF99F349F}">
      <dgm:prSet/>
      <dgm:spPr/>
      <dgm:t>
        <a:bodyPr/>
        <a:lstStyle/>
        <a:p>
          <a:endParaRPr lang="en-US"/>
        </a:p>
      </dgm:t>
    </dgm:pt>
    <dgm:pt modelId="{3E27E0CA-2DD3-46F1-A89D-0541E6CEAE06}">
      <dgm:prSet/>
      <dgm:spPr/>
      <dgm:t>
        <a:bodyPr/>
        <a:lstStyle/>
        <a:p>
          <a:r>
            <a:rPr lang="it-IT" b="1" i="0" baseline="0"/>
            <a:t>2 – incentivi tecnici</a:t>
          </a:r>
          <a:endParaRPr lang="en-US"/>
        </a:p>
      </dgm:t>
    </dgm:pt>
    <dgm:pt modelId="{4CE12C2A-78FE-4AFF-AF8E-F4671E42B477}" type="parTrans" cxnId="{1A0E0BC5-80B5-441B-A478-ED952719285B}">
      <dgm:prSet/>
      <dgm:spPr/>
      <dgm:t>
        <a:bodyPr/>
        <a:lstStyle/>
        <a:p>
          <a:endParaRPr lang="en-US"/>
        </a:p>
      </dgm:t>
    </dgm:pt>
    <dgm:pt modelId="{BEC9960D-A5EF-4B87-89A9-9EBDFC8567DD}" type="sibTrans" cxnId="{1A0E0BC5-80B5-441B-A478-ED952719285B}">
      <dgm:prSet/>
      <dgm:spPr/>
      <dgm:t>
        <a:bodyPr/>
        <a:lstStyle/>
        <a:p>
          <a:endParaRPr lang="en-US"/>
        </a:p>
      </dgm:t>
    </dgm:pt>
    <dgm:pt modelId="{D52AF8A7-3D8E-4BF1-A2B1-7CAFA2D72730}">
      <dgm:prSet/>
      <dgm:spPr/>
      <dgm:t>
        <a:bodyPr/>
        <a:lstStyle/>
        <a:p>
          <a:r>
            <a:rPr lang="it-IT" b="1" i="0" baseline="0"/>
            <a:t>3 – incentivi per il recupero evasione tributi</a:t>
          </a:r>
          <a:endParaRPr lang="en-US"/>
        </a:p>
      </dgm:t>
    </dgm:pt>
    <dgm:pt modelId="{D6E740B4-3084-4336-8011-E401C06EB7BA}" type="parTrans" cxnId="{9E2E19AC-36D3-419F-88C7-5FB9D8D0DECF}">
      <dgm:prSet/>
      <dgm:spPr/>
      <dgm:t>
        <a:bodyPr/>
        <a:lstStyle/>
        <a:p>
          <a:endParaRPr lang="en-US"/>
        </a:p>
      </dgm:t>
    </dgm:pt>
    <dgm:pt modelId="{FEE09C1A-423E-4D08-A640-12F8F7F076F7}" type="sibTrans" cxnId="{9E2E19AC-36D3-419F-88C7-5FB9D8D0DECF}">
      <dgm:prSet/>
      <dgm:spPr/>
      <dgm:t>
        <a:bodyPr/>
        <a:lstStyle/>
        <a:p>
          <a:endParaRPr lang="en-US"/>
        </a:p>
      </dgm:t>
    </dgm:pt>
    <dgm:pt modelId="{69BE83B5-C7BD-4F32-BD12-195DCD59B198}">
      <dgm:prSet/>
      <dgm:spPr/>
      <dgm:t>
        <a:bodyPr/>
        <a:lstStyle/>
        <a:p>
          <a:r>
            <a:rPr lang="it-IT" b="1" i="0" baseline="0"/>
            <a:t>4 – indennità di posizione e risultato</a:t>
          </a:r>
          <a:endParaRPr lang="en-US"/>
        </a:p>
      </dgm:t>
    </dgm:pt>
    <dgm:pt modelId="{582D90C9-1540-4F69-B938-66148F102128}" type="parTrans" cxnId="{2F26A0C9-9F99-4189-A2C9-F62F9B9B1D55}">
      <dgm:prSet/>
      <dgm:spPr/>
      <dgm:t>
        <a:bodyPr/>
        <a:lstStyle/>
        <a:p>
          <a:endParaRPr lang="en-US"/>
        </a:p>
      </dgm:t>
    </dgm:pt>
    <dgm:pt modelId="{7E882298-BDF6-41D6-BD2D-BB0AC8D4775D}" type="sibTrans" cxnId="{2F26A0C9-9F99-4189-A2C9-F62F9B9B1D55}">
      <dgm:prSet/>
      <dgm:spPr/>
      <dgm:t>
        <a:bodyPr/>
        <a:lstStyle/>
        <a:p>
          <a:endParaRPr lang="en-US"/>
        </a:p>
      </dgm:t>
    </dgm:pt>
    <dgm:pt modelId="{102D6154-C101-4326-B8B8-B1A7041BCB50}">
      <dgm:prSet/>
      <dgm:spPr/>
      <dgm:t>
        <a:bodyPr/>
        <a:lstStyle/>
        <a:p>
          <a:r>
            <a:rPr lang="it-IT" b="1" i="0" baseline="0"/>
            <a:t>5 - ulteriori elementi di interesse e innovazione riferiti al nuovo contratto Funzioni locali</a:t>
          </a:r>
          <a:endParaRPr lang="en-US"/>
        </a:p>
      </dgm:t>
    </dgm:pt>
    <dgm:pt modelId="{2815EAB0-D796-4631-ADD4-1F19128E472F}" type="parTrans" cxnId="{08399567-C3FB-48F1-B6C5-B0010985804A}">
      <dgm:prSet/>
      <dgm:spPr/>
      <dgm:t>
        <a:bodyPr/>
        <a:lstStyle/>
        <a:p>
          <a:endParaRPr lang="en-US"/>
        </a:p>
      </dgm:t>
    </dgm:pt>
    <dgm:pt modelId="{D1C657E0-1438-4049-9FD0-57682C11304B}" type="sibTrans" cxnId="{08399567-C3FB-48F1-B6C5-B0010985804A}">
      <dgm:prSet/>
      <dgm:spPr/>
      <dgm:t>
        <a:bodyPr/>
        <a:lstStyle/>
        <a:p>
          <a:endParaRPr lang="en-US"/>
        </a:p>
      </dgm:t>
    </dgm:pt>
    <dgm:pt modelId="{31E61C64-85BA-48A2-BE6C-9914D4368674}">
      <dgm:prSet/>
      <dgm:spPr/>
      <dgm:t>
        <a:bodyPr/>
        <a:lstStyle/>
        <a:p>
          <a:r>
            <a:rPr lang="it-IT" b="1" i="0" baseline="0"/>
            <a:t>6 - trattamento accessorio e rispetto del limite anno 2016 di cui al d.lgs 75/2027 – art. 23, c.2</a:t>
          </a:r>
          <a:endParaRPr lang="en-US"/>
        </a:p>
      </dgm:t>
    </dgm:pt>
    <dgm:pt modelId="{2A5DD307-5A06-427D-82A4-4BF25F27E58D}" type="parTrans" cxnId="{84EE3274-EEE6-4EBE-AC02-738D9D82EA85}">
      <dgm:prSet/>
      <dgm:spPr/>
      <dgm:t>
        <a:bodyPr/>
        <a:lstStyle/>
        <a:p>
          <a:endParaRPr lang="en-US"/>
        </a:p>
      </dgm:t>
    </dgm:pt>
    <dgm:pt modelId="{F8576899-640E-4CAD-AD9F-B6AB0ADC204F}" type="sibTrans" cxnId="{84EE3274-EEE6-4EBE-AC02-738D9D82EA85}">
      <dgm:prSet/>
      <dgm:spPr/>
      <dgm:t>
        <a:bodyPr/>
        <a:lstStyle/>
        <a:p>
          <a:endParaRPr lang="en-US"/>
        </a:p>
      </dgm:t>
    </dgm:pt>
    <dgm:pt modelId="{39833D27-23D7-4F51-9AB1-9513F7B1D24A}">
      <dgm:prSet/>
      <dgm:spPr/>
      <dgm:t>
        <a:bodyPr/>
        <a:lstStyle/>
        <a:p>
          <a:r>
            <a:rPr lang="it-IT" b="1" i="0" baseline="0"/>
            <a:t>7 - concorsi e selezioni per i piccoli comuni</a:t>
          </a:r>
          <a:endParaRPr lang="en-US"/>
        </a:p>
      </dgm:t>
    </dgm:pt>
    <dgm:pt modelId="{3E28CA5B-F842-4CDF-B94B-842257AA5E75}" type="parTrans" cxnId="{ABBA9436-8C03-48CD-B7D6-1DA12CC1695F}">
      <dgm:prSet/>
      <dgm:spPr/>
      <dgm:t>
        <a:bodyPr/>
        <a:lstStyle/>
        <a:p>
          <a:endParaRPr lang="en-US"/>
        </a:p>
      </dgm:t>
    </dgm:pt>
    <dgm:pt modelId="{FE4568E7-2A2C-4670-8ECC-DD59B4BE347D}" type="sibTrans" cxnId="{ABBA9436-8C03-48CD-B7D6-1DA12CC1695F}">
      <dgm:prSet/>
      <dgm:spPr/>
      <dgm:t>
        <a:bodyPr/>
        <a:lstStyle/>
        <a:p>
          <a:endParaRPr lang="en-US"/>
        </a:p>
      </dgm:t>
    </dgm:pt>
    <dgm:pt modelId="{E4042F7F-2624-774E-AE51-D1E630743BC3}" type="pres">
      <dgm:prSet presAssocID="{CD00199E-7ABD-4440-9587-E377EAE4DB96}" presName="linear" presStyleCnt="0">
        <dgm:presLayoutVars>
          <dgm:animLvl val="lvl"/>
          <dgm:resizeHandles val="exact"/>
        </dgm:presLayoutVars>
      </dgm:prSet>
      <dgm:spPr/>
    </dgm:pt>
    <dgm:pt modelId="{5419435D-863E-0A4D-9DB4-6F4B4F4FFCB9}" type="pres">
      <dgm:prSet presAssocID="{05A866D4-80AE-43D4-A09E-87BEB4642260}" presName="parentText" presStyleLbl="node1" presStyleIdx="0" presStyleCnt="7">
        <dgm:presLayoutVars>
          <dgm:chMax val="0"/>
          <dgm:bulletEnabled val="1"/>
        </dgm:presLayoutVars>
      </dgm:prSet>
      <dgm:spPr/>
    </dgm:pt>
    <dgm:pt modelId="{E5B90814-01A7-8E42-A4F1-2AF91730FE2E}" type="pres">
      <dgm:prSet presAssocID="{E0944594-E7FB-4D17-B15A-850BF13C6F21}" presName="spacer" presStyleCnt="0"/>
      <dgm:spPr/>
    </dgm:pt>
    <dgm:pt modelId="{04901004-25B0-3645-ACB1-5471194EF7BC}" type="pres">
      <dgm:prSet presAssocID="{3E27E0CA-2DD3-46F1-A89D-0541E6CEAE06}" presName="parentText" presStyleLbl="node1" presStyleIdx="1" presStyleCnt="7">
        <dgm:presLayoutVars>
          <dgm:chMax val="0"/>
          <dgm:bulletEnabled val="1"/>
        </dgm:presLayoutVars>
      </dgm:prSet>
      <dgm:spPr/>
    </dgm:pt>
    <dgm:pt modelId="{D443D062-2238-6F49-9977-5ADF90F1D928}" type="pres">
      <dgm:prSet presAssocID="{BEC9960D-A5EF-4B87-89A9-9EBDFC8567DD}" presName="spacer" presStyleCnt="0"/>
      <dgm:spPr/>
    </dgm:pt>
    <dgm:pt modelId="{A1CAD24B-AECF-8E4E-8092-E63978252931}" type="pres">
      <dgm:prSet presAssocID="{D52AF8A7-3D8E-4BF1-A2B1-7CAFA2D72730}" presName="parentText" presStyleLbl="node1" presStyleIdx="2" presStyleCnt="7">
        <dgm:presLayoutVars>
          <dgm:chMax val="0"/>
          <dgm:bulletEnabled val="1"/>
        </dgm:presLayoutVars>
      </dgm:prSet>
      <dgm:spPr/>
    </dgm:pt>
    <dgm:pt modelId="{D12ADB06-73F3-254C-9A9B-D6B9B9981827}" type="pres">
      <dgm:prSet presAssocID="{FEE09C1A-423E-4D08-A640-12F8F7F076F7}" presName="spacer" presStyleCnt="0"/>
      <dgm:spPr/>
    </dgm:pt>
    <dgm:pt modelId="{40F3FB66-C2EC-074C-9A65-5635D3D55772}" type="pres">
      <dgm:prSet presAssocID="{69BE83B5-C7BD-4F32-BD12-195DCD59B198}" presName="parentText" presStyleLbl="node1" presStyleIdx="3" presStyleCnt="7">
        <dgm:presLayoutVars>
          <dgm:chMax val="0"/>
          <dgm:bulletEnabled val="1"/>
        </dgm:presLayoutVars>
      </dgm:prSet>
      <dgm:spPr/>
    </dgm:pt>
    <dgm:pt modelId="{EEE6E010-F3CB-FB4E-9326-759EA6F97433}" type="pres">
      <dgm:prSet presAssocID="{7E882298-BDF6-41D6-BD2D-BB0AC8D4775D}" presName="spacer" presStyleCnt="0"/>
      <dgm:spPr/>
    </dgm:pt>
    <dgm:pt modelId="{240D6965-BCC5-8341-BDC9-27A363D00F68}" type="pres">
      <dgm:prSet presAssocID="{102D6154-C101-4326-B8B8-B1A7041BCB50}" presName="parentText" presStyleLbl="node1" presStyleIdx="4" presStyleCnt="7">
        <dgm:presLayoutVars>
          <dgm:chMax val="0"/>
          <dgm:bulletEnabled val="1"/>
        </dgm:presLayoutVars>
      </dgm:prSet>
      <dgm:spPr/>
    </dgm:pt>
    <dgm:pt modelId="{DDC4844F-1572-7C4E-9AAC-E0CA4D201213}" type="pres">
      <dgm:prSet presAssocID="{D1C657E0-1438-4049-9FD0-57682C11304B}" presName="spacer" presStyleCnt="0"/>
      <dgm:spPr/>
    </dgm:pt>
    <dgm:pt modelId="{41023397-3FD7-F548-99BB-567D177EBF5C}" type="pres">
      <dgm:prSet presAssocID="{31E61C64-85BA-48A2-BE6C-9914D4368674}" presName="parentText" presStyleLbl="node1" presStyleIdx="5" presStyleCnt="7">
        <dgm:presLayoutVars>
          <dgm:chMax val="0"/>
          <dgm:bulletEnabled val="1"/>
        </dgm:presLayoutVars>
      </dgm:prSet>
      <dgm:spPr/>
    </dgm:pt>
    <dgm:pt modelId="{0A5F8230-83CF-1B4A-8A19-06C5EF412B50}" type="pres">
      <dgm:prSet presAssocID="{F8576899-640E-4CAD-AD9F-B6AB0ADC204F}" presName="spacer" presStyleCnt="0"/>
      <dgm:spPr/>
    </dgm:pt>
    <dgm:pt modelId="{BA092221-758C-C945-A39F-F4D2A031C0F8}" type="pres">
      <dgm:prSet presAssocID="{39833D27-23D7-4F51-9AB1-9513F7B1D24A}" presName="parentText" presStyleLbl="node1" presStyleIdx="6" presStyleCnt="7">
        <dgm:presLayoutVars>
          <dgm:chMax val="0"/>
          <dgm:bulletEnabled val="1"/>
        </dgm:presLayoutVars>
      </dgm:prSet>
      <dgm:spPr/>
    </dgm:pt>
  </dgm:ptLst>
  <dgm:cxnLst>
    <dgm:cxn modelId="{2D93830C-AADA-FC4E-A018-6B68389B378D}" type="presOf" srcId="{69BE83B5-C7BD-4F32-BD12-195DCD59B198}" destId="{40F3FB66-C2EC-074C-9A65-5635D3D55772}" srcOrd="0" destOrd="0" presId="urn:microsoft.com/office/officeart/2005/8/layout/vList2"/>
    <dgm:cxn modelId="{866D7B1C-92CF-5642-9B8F-FDDB9321D36C}" type="presOf" srcId="{39833D27-23D7-4F51-9AB1-9513F7B1D24A}" destId="{BA092221-758C-C945-A39F-F4D2A031C0F8}" srcOrd="0" destOrd="0" presId="urn:microsoft.com/office/officeart/2005/8/layout/vList2"/>
    <dgm:cxn modelId="{5005462C-D616-C148-B95A-FBC8142FAE07}" type="presOf" srcId="{D52AF8A7-3D8E-4BF1-A2B1-7CAFA2D72730}" destId="{A1CAD24B-AECF-8E4E-8092-E63978252931}" srcOrd="0" destOrd="0" presId="urn:microsoft.com/office/officeart/2005/8/layout/vList2"/>
    <dgm:cxn modelId="{ABBA9436-8C03-48CD-B7D6-1DA12CC1695F}" srcId="{CD00199E-7ABD-4440-9587-E377EAE4DB96}" destId="{39833D27-23D7-4F51-9AB1-9513F7B1D24A}" srcOrd="6" destOrd="0" parTransId="{3E28CA5B-F842-4CDF-B94B-842257AA5E75}" sibTransId="{FE4568E7-2A2C-4670-8ECC-DD59B4BE347D}"/>
    <dgm:cxn modelId="{8775E65F-960B-7445-BA65-0FAEA5BE40A2}" type="presOf" srcId="{CD00199E-7ABD-4440-9587-E377EAE4DB96}" destId="{E4042F7F-2624-774E-AE51-D1E630743BC3}" srcOrd="0" destOrd="0" presId="urn:microsoft.com/office/officeart/2005/8/layout/vList2"/>
    <dgm:cxn modelId="{08399567-C3FB-48F1-B6C5-B0010985804A}" srcId="{CD00199E-7ABD-4440-9587-E377EAE4DB96}" destId="{102D6154-C101-4326-B8B8-B1A7041BCB50}" srcOrd="4" destOrd="0" parTransId="{2815EAB0-D796-4631-ADD4-1F19128E472F}" sibTransId="{D1C657E0-1438-4049-9FD0-57682C11304B}"/>
    <dgm:cxn modelId="{73DCC670-94EE-0547-94E9-EDCEA1A01BF3}" type="presOf" srcId="{05A866D4-80AE-43D4-A09E-87BEB4642260}" destId="{5419435D-863E-0A4D-9DB4-6F4B4F4FFCB9}" srcOrd="0" destOrd="0" presId="urn:microsoft.com/office/officeart/2005/8/layout/vList2"/>
    <dgm:cxn modelId="{9261AF52-29C2-FD4B-A57C-0E774068D6E2}" type="presOf" srcId="{31E61C64-85BA-48A2-BE6C-9914D4368674}" destId="{41023397-3FD7-F548-99BB-567D177EBF5C}" srcOrd="0" destOrd="0" presId="urn:microsoft.com/office/officeart/2005/8/layout/vList2"/>
    <dgm:cxn modelId="{740C9053-065A-1647-934D-B9EDE8550AB1}" type="presOf" srcId="{3E27E0CA-2DD3-46F1-A89D-0541E6CEAE06}" destId="{04901004-25B0-3645-ACB1-5471194EF7BC}" srcOrd="0" destOrd="0" presId="urn:microsoft.com/office/officeart/2005/8/layout/vList2"/>
    <dgm:cxn modelId="{84EE3274-EEE6-4EBE-AC02-738D9D82EA85}" srcId="{CD00199E-7ABD-4440-9587-E377EAE4DB96}" destId="{31E61C64-85BA-48A2-BE6C-9914D4368674}" srcOrd="5" destOrd="0" parTransId="{2A5DD307-5A06-427D-82A4-4BF25F27E58D}" sibTransId="{F8576899-640E-4CAD-AD9F-B6AB0ADC204F}"/>
    <dgm:cxn modelId="{784FF282-57EB-4C4B-B87D-22EAF99F349F}" srcId="{CD00199E-7ABD-4440-9587-E377EAE4DB96}" destId="{05A866D4-80AE-43D4-A09E-87BEB4642260}" srcOrd="0" destOrd="0" parTransId="{B32B1ED5-48DC-4C55-BBDA-C76E08E2DF3D}" sibTransId="{E0944594-E7FB-4D17-B15A-850BF13C6F21}"/>
    <dgm:cxn modelId="{9E2E19AC-36D3-419F-88C7-5FB9D8D0DECF}" srcId="{CD00199E-7ABD-4440-9587-E377EAE4DB96}" destId="{D52AF8A7-3D8E-4BF1-A2B1-7CAFA2D72730}" srcOrd="2" destOrd="0" parTransId="{D6E740B4-3084-4336-8011-E401C06EB7BA}" sibTransId="{FEE09C1A-423E-4D08-A640-12F8F7F076F7}"/>
    <dgm:cxn modelId="{08620AAE-94EE-DB4F-A412-C1BD67C844A5}" type="presOf" srcId="{102D6154-C101-4326-B8B8-B1A7041BCB50}" destId="{240D6965-BCC5-8341-BDC9-27A363D00F68}" srcOrd="0" destOrd="0" presId="urn:microsoft.com/office/officeart/2005/8/layout/vList2"/>
    <dgm:cxn modelId="{1A0E0BC5-80B5-441B-A478-ED952719285B}" srcId="{CD00199E-7ABD-4440-9587-E377EAE4DB96}" destId="{3E27E0CA-2DD3-46F1-A89D-0541E6CEAE06}" srcOrd="1" destOrd="0" parTransId="{4CE12C2A-78FE-4AFF-AF8E-F4671E42B477}" sibTransId="{BEC9960D-A5EF-4B87-89A9-9EBDFC8567DD}"/>
    <dgm:cxn modelId="{2F26A0C9-9F99-4189-A2C9-F62F9B9B1D55}" srcId="{CD00199E-7ABD-4440-9587-E377EAE4DB96}" destId="{69BE83B5-C7BD-4F32-BD12-195DCD59B198}" srcOrd="3" destOrd="0" parTransId="{582D90C9-1540-4F69-B938-66148F102128}" sibTransId="{7E882298-BDF6-41D6-BD2D-BB0AC8D4775D}"/>
    <dgm:cxn modelId="{58CB8470-18A5-EC49-91A4-E0C56DFD81D3}" type="presParOf" srcId="{E4042F7F-2624-774E-AE51-D1E630743BC3}" destId="{5419435D-863E-0A4D-9DB4-6F4B4F4FFCB9}" srcOrd="0" destOrd="0" presId="urn:microsoft.com/office/officeart/2005/8/layout/vList2"/>
    <dgm:cxn modelId="{FE9E3928-37B6-A24D-92C0-259D47F598E4}" type="presParOf" srcId="{E4042F7F-2624-774E-AE51-D1E630743BC3}" destId="{E5B90814-01A7-8E42-A4F1-2AF91730FE2E}" srcOrd="1" destOrd="0" presId="urn:microsoft.com/office/officeart/2005/8/layout/vList2"/>
    <dgm:cxn modelId="{20FF9841-8AAA-114B-805F-36B4E80A3CA7}" type="presParOf" srcId="{E4042F7F-2624-774E-AE51-D1E630743BC3}" destId="{04901004-25B0-3645-ACB1-5471194EF7BC}" srcOrd="2" destOrd="0" presId="urn:microsoft.com/office/officeart/2005/8/layout/vList2"/>
    <dgm:cxn modelId="{9C1CB80C-C719-C74C-9CA5-C94860E6BDE9}" type="presParOf" srcId="{E4042F7F-2624-774E-AE51-D1E630743BC3}" destId="{D443D062-2238-6F49-9977-5ADF90F1D928}" srcOrd="3" destOrd="0" presId="urn:microsoft.com/office/officeart/2005/8/layout/vList2"/>
    <dgm:cxn modelId="{9F279B0B-092E-8B4F-A2DD-EA958D291A3C}" type="presParOf" srcId="{E4042F7F-2624-774E-AE51-D1E630743BC3}" destId="{A1CAD24B-AECF-8E4E-8092-E63978252931}" srcOrd="4" destOrd="0" presId="urn:microsoft.com/office/officeart/2005/8/layout/vList2"/>
    <dgm:cxn modelId="{FF348852-69E1-364B-9175-443BCA1CD26C}" type="presParOf" srcId="{E4042F7F-2624-774E-AE51-D1E630743BC3}" destId="{D12ADB06-73F3-254C-9A9B-D6B9B9981827}" srcOrd="5" destOrd="0" presId="urn:microsoft.com/office/officeart/2005/8/layout/vList2"/>
    <dgm:cxn modelId="{9960BACE-37E8-B547-B2ED-B9D2FDAA2D03}" type="presParOf" srcId="{E4042F7F-2624-774E-AE51-D1E630743BC3}" destId="{40F3FB66-C2EC-074C-9A65-5635D3D55772}" srcOrd="6" destOrd="0" presId="urn:microsoft.com/office/officeart/2005/8/layout/vList2"/>
    <dgm:cxn modelId="{8CDB2323-69F1-604C-943D-EF30451464F5}" type="presParOf" srcId="{E4042F7F-2624-774E-AE51-D1E630743BC3}" destId="{EEE6E010-F3CB-FB4E-9326-759EA6F97433}" srcOrd="7" destOrd="0" presId="urn:microsoft.com/office/officeart/2005/8/layout/vList2"/>
    <dgm:cxn modelId="{027A252C-5206-3B45-A44C-5AA4F3D82FE5}" type="presParOf" srcId="{E4042F7F-2624-774E-AE51-D1E630743BC3}" destId="{240D6965-BCC5-8341-BDC9-27A363D00F68}" srcOrd="8" destOrd="0" presId="urn:microsoft.com/office/officeart/2005/8/layout/vList2"/>
    <dgm:cxn modelId="{78A7D926-F9ED-7A4F-AF56-42877728A03C}" type="presParOf" srcId="{E4042F7F-2624-774E-AE51-D1E630743BC3}" destId="{DDC4844F-1572-7C4E-9AAC-E0CA4D201213}" srcOrd="9" destOrd="0" presId="urn:microsoft.com/office/officeart/2005/8/layout/vList2"/>
    <dgm:cxn modelId="{94691CFD-4765-7E42-B6FF-6AEEE82EEFE4}" type="presParOf" srcId="{E4042F7F-2624-774E-AE51-D1E630743BC3}" destId="{41023397-3FD7-F548-99BB-567D177EBF5C}" srcOrd="10" destOrd="0" presId="urn:microsoft.com/office/officeart/2005/8/layout/vList2"/>
    <dgm:cxn modelId="{0D260712-EE52-AB41-A0F5-F33CF406A23A}" type="presParOf" srcId="{E4042F7F-2624-774E-AE51-D1E630743BC3}" destId="{0A5F8230-83CF-1B4A-8A19-06C5EF412B50}" srcOrd="11" destOrd="0" presId="urn:microsoft.com/office/officeart/2005/8/layout/vList2"/>
    <dgm:cxn modelId="{5100CAD2-808B-344F-92FF-F11FACA3DFAB}" type="presParOf" srcId="{E4042F7F-2624-774E-AE51-D1E630743BC3}" destId="{BA092221-758C-C945-A39F-F4D2A031C0F8}" srcOrd="1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633E2E-3F78-4CDA-A401-A41E50F678B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5A54B55-DC8E-460A-B098-BE0147C97C72}">
      <dgm:prSet/>
      <dgm:spPr/>
      <dgm:t>
        <a:bodyPr/>
        <a:lstStyle/>
        <a:p>
          <a:pPr>
            <a:lnSpc>
              <a:spcPct val="100000"/>
            </a:lnSpc>
          </a:pPr>
          <a:r>
            <a:rPr lang="it-IT" dirty="0"/>
            <a:t>Esiste un rischio concreto di allargare il dualismo tra le PA più strutturate, con più mezzi e persone a disposizione per gestire questa transizione, e le altre più piccole destinate a rimanere indietro </a:t>
          </a:r>
          <a:endParaRPr lang="en-US" dirty="0"/>
        </a:p>
      </dgm:t>
    </dgm:pt>
    <dgm:pt modelId="{F6A83B6E-0DC3-4AAE-B6CA-FFECFA0FD2D9}" type="parTrans" cxnId="{8146526E-2832-4EEA-B504-4863E0736893}">
      <dgm:prSet/>
      <dgm:spPr/>
      <dgm:t>
        <a:bodyPr/>
        <a:lstStyle/>
        <a:p>
          <a:endParaRPr lang="en-US"/>
        </a:p>
      </dgm:t>
    </dgm:pt>
    <dgm:pt modelId="{3FA7A4D3-4022-4B73-87F4-348E3C6ECDB2}" type="sibTrans" cxnId="{8146526E-2832-4EEA-B504-4863E0736893}">
      <dgm:prSet/>
      <dgm:spPr/>
      <dgm:t>
        <a:bodyPr/>
        <a:lstStyle/>
        <a:p>
          <a:endParaRPr lang="en-US"/>
        </a:p>
      </dgm:t>
    </dgm:pt>
    <dgm:pt modelId="{1666E72F-FE4B-4BBB-B406-714BF7BD2DF0}">
      <dgm:prSet/>
      <dgm:spPr/>
      <dgm:t>
        <a:bodyPr/>
        <a:lstStyle/>
        <a:p>
          <a:pPr>
            <a:lnSpc>
              <a:spcPct val="100000"/>
            </a:lnSpc>
          </a:pPr>
          <a:r>
            <a:rPr lang="en-US" dirty="0"/>
            <a:t>Il</a:t>
          </a:r>
          <a:r>
            <a:rPr lang="en-US" baseline="0" dirty="0"/>
            <a:t> Ministro </a:t>
          </a:r>
          <a:r>
            <a:rPr lang="en-US" baseline="0" dirty="0" err="1"/>
            <a:t>sottolinea</a:t>
          </a:r>
          <a:r>
            <a:rPr lang="en-US" baseline="0" dirty="0"/>
            <a:t> </a:t>
          </a:r>
          <a:r>
            <a:rPr lang="en-US" baseline="0" dirty="0" err="1"/>
            <a:t>l’importanza</a:t>
          </a:r>
          <a:r>
            <a:rPr lang="en-US" baseline="0" dirty="0"/>
            <a:t> di </a:t>
          </a:r>
          <a:r>
            <a:rPr lang="en-US" baseline="0" dirty="0" err="1"/>
            <a:t>lavorare</a:t>
          </a:r>
          <a:r>
            <a:rPr lang="en-US" baseline="0" dirty="0"/>
            <a:t> </a:t>
          </a:r>
          <a:r>
            <a:rPr lang="en-US" baseline="0" dirty="0" err="1"/>
            <a:t>sul</a:t>
          </a:r>
          <a:r>
            <a:rPr lang="en-US" baseline="0" dirty="0"/>
            <a:t> piano </a:t>
          </a:r>
          <a:r>
            <a:rPr lang="en-US" baseline="0" dirty="0" err="1"/>
            <a:t>culturale</a:t>
          </a:r>
          <a:r>
            <a:rPr lang="en-US" baseline="0" dirty="0"/>
            <a:t> e </a:t>
          </a:r>
          <a:r>
            <a:rPr lang="en-US" baseline="0" dirty="0" err="1"/>
            <a:t>tecnico</a:t>
          </a:r>
          <a:r>
            <a:rPr lang="en-US" baseline="0" dirty="0"/>
            <a:t>, </a:t>
          </a:r>
          <a:r>
            <a:rPr lang="en-US" baseline="0" dirty="0" err="1"/>
            <a:t>nello</a:t>
          </a:r>
          <a:r>
            <a:rPr lang="en-US" baseline="0" dirty="0"/>
            <a:t> </a:t>
          </a:r>
          <a:r>
            <a:rPr lang="en-US" baseline="0" dirty="0" err="1"/>
            <a:t>specifico</a:t>
          </a:r>
          <a:r>
            <a:rPr lang="en-US" baseline="0" dirty="0"/>
            <a:t> </a:t>
          </a:r>
          <a:r>
            <a:rPr lang="en-US" baseline="0" dirty="0" err="1"/>
            <a:t>potenziando</a:t>
          </a:r>
          <a:r>
            <a:rPr lang="en-US" baseline="0" dirty="0"/>
            <a:t> </a:t>
          </a:r>
          <a:r>
            <a:rPr lang="en-US" baseline="0" dirty="0" err="1"/>
            <a:t>l’offerta</a:t>
          </a:r>
          <a:r>
            <a:rPr lang="en-US" baseline="0" dirty="0"/>
            <a:t> </a:t>
          </a:r>
          <a:r>
            <a:rPr lang="en-US" baseline="0" dirty="0" err="1"/>
            <a:t>formativa</a:t>
          </a:r>
          <a:r>
            <a:rPr lang="en-US" baseline="0" dirty="0"/>
            <a:t> con </a:t>
          </a:r>
          <a:r>
            <a:rPr lang="en-US" baseline="0" dirty="0" err="1"/>
            <a:t>i</a:t>
          </a:r>
          <a:r>
            <a:rPr lang="en-US" baseline="0" dirty="0"/>
            <a:t> </a:t>
          </a:r>
          <a:r>
            <a:rPr lang="en-US" baseline="0" dirty="0" err="1"/>
            <a:t>programm</a:t>
          </a:r>
          <a:r>
            <a:rPr lang="it-IT" baseline="0" dirty="0"/>
            <a:t>i del Dipartimento della Funzione Pubblica (es. FAST – ambito amministrativo) </a:t>
          </a:r>
          <a:endParaRPr lang="en-US" dirty="0"/>
        </a:p>
      </dgm:t>
    </dgm:pt>
    <dgm:pt modelId="{5E2F1FF8-3EB3-4F57-8AF4-9AD5D5BCBDF3}" type="parTrans" cxnId="{47751EA4-3046-43BD-BA7E-01A8C2C6DF13}">
      <dgm:prSet/>
      <dgm:spPr/>
      <dgm:t>
        <a:bodyPr/>
        <a:lstStyle/>
        <a:p>
          <a:endParaRPr lang="en-US"/>
        </a:p>
      </dgm:t>
    </dgm:pt>
    <dgm:pt modelId="{49B5694A-93E6-4392-88C1-5C11694FA0A4}" type="sibTrans" cxnId="{47751EA4-3046-43BD-BA7E-01A8C2C6DF13}">
      <dgm:prSet/>
      <dgm:spPr/>
      <dgm:t>
        <a:bodyPr/>
        <a:lstStyle/>
        <a:p>
          <a:endParaRPr lang="en-US"/>
        </a:p>
      </dgm:t>
    </dgm:pt>
    <dgm:pt modelId="{CEBFB51B-DB6E-45F4-AE8A-CEFEE2FA3A41}" type="pres">
      <dgm:prSet presAssocID="{3C633E2E-3F78-4CDA-A401-A41E50F678BC}" presName="root" presStyleCnt="0">
        <dgm:presLayoutVars>
          <dgm:dir/>
          <dgm:resizeHandles val="exact"/>
        </dgm:presLayoutVars>
      </dgm:prSet>
      <dgm:spPr/>
    </dgm:pt>
    <dgm:pt modelId="{D2C785F6-A993-4287-8FDE-51BB8B69AEAB}" type="pres">
      <dgm:prSet presAssocID="{55A54B55-DC8E-460A-B098-BE0147C97C72}" presName="compNode" presStyleCnt="0"/>
      <dgm:spPr/>
    </dgm:pt>
    <dgm:pt modelId="{997275B9-CAB3-4491-A10A-F12BABDD042B}" type="pres">
      <dgm:prSet presAssocID="{55A54B55-DC8E-460A-B098-BE0147C97C72}" presName="bgRect" presStyleLbl="bgShp" presStyleIdx="0" presStyleCnt="2"/>
      <dgm:spPr/>
    </dgm:pt>
    <dgm:pt modelId="{4B6FDDAD-CD03-4E71-9EEA-8FF5324F3476}" type="pres">
      <dgm:prSet presAssocID="{55A54B55-DC8E-460A-B098-BE0147C97C72}"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resentation with Checklist"/>
        </a:ext>
      </dgm:extLst>
    </dgm:pt>
    <dgm:pt modelId="{0CFF094E-2231-4A5B-9043-82A843C7DA18}" type="pres">
      <dgm:prSet presAssocID="{55A54B55-DC8E-460A-B098-BE0147C97C72}" presName="spaceRect" presStyleCnt="0"/>
      <dgm:spPr/>
    </dgm:pt>
    <dgm:pt modelId="{05963707-E302-4FEA-B773-720B276EC714}" type="pres">
      <dgm:prSet presAssocID="{55A54B55-DC8E-460A-B098-BE0147C97C72}" presName="parTx" presStyleLbl="revTx" presStyleIdx="0" presStyleCnt="2">
        <dgm:presLayoutVars>
          <dgm:chMax val="0"/>
          <dgm:chPref val="0"/>
        </dgm:presLayoutVars>
      </dgm:prSet>
      <dgm:spPr/>
    </dgm:pt>
    <dgm:pt modelId="{5DE2A4DE-BD85-4D43-9933-C52888444325}" type="pres">
      <dgm:prSet presAssocID="{3FA7A4D3-4022-4B73-87F4-348E3C6ECDB2}" presName="sibTrans" presStyleCnt="0"/>
      <dgm:spPr/>
    </dgm:pt>
    <dgm:pt modelId="{4CE3CF73-CEC3-4091-9537-E0576CF2E889}" type="pres">
      <dgm:prSet presAssocID="{1666E72F-FE4B-4BBB-B406-714BF7BD2DF0}" presName="compNode" presStyleCnt="0"/>
      <dgm:spPr/>
    </dgm:pt>
    <dgm:pt modelId="{D8355F1C-3460-43E7-8D52-8E356BB172F3}" type="pres">
      <dgm:prSet presAssocID="{1666E72F-FE4B-4BBB-B406-714BF7BD2DF0}" presName="bgRect" presStyleLbl="bgShp" presStyleIdx="1" presStyleCnt="2"/>
      <dgm:spPr/>
    </dgm:pt>
    <dgm:pt modelId="{3E16B87D-A927-4940-9AC2-8050895BCC2F}" type="pres">
      <dgm:prSet presAssocID="{1666E72F-FE4B-4BBB-B406-714BF7BD2DF0}"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umenti"/>
        </a:ext>
      </dgm:extLst>
    </dgm:pt>
    <dgm:pt modelId="{FF1CDACF-243B-4FDD-B4C1-CDFB813A9D4B}" type="pres">
      <dgm:prSet presAssocID="{1666E72F-FE4B-4BBB-B406-714BF7BD2DF0}" presName="spaceRect" presStyleCnt="0"/>
      <dgm:spPr/>
    </dgm:pt>
    <dgm:pt modelId="{BDD2297F-F233-42FD-A3D2-FE032F2061BB}" type="pres">
      <dgm:prSet presAssocID="{1666E72F-FE4B-4BBB-B406-714BF7BD2DF0}" presName="parTx" presStyleLbl="revTx" presStyleIdx="1" presStyleCnt="2">
        <dgm:presLayoutVars>
          <dgm:chMax val="0"/>
          <dgm:chPref val="0"/>
        </dgm:presLayoutVars>
      </dgm:prSet>
      <dgm:spPr/>
    </dgm:pt>
  </dgm:ptLst>
  <dgm:cxnLst>
    <dgm:cxn modelId="{DA60972C-06BC-7B47-BCF9-2587C5F558A4}" type="presOf" srcId="{1666E72F-FE4B-4BBB-B406-714BF7BD2DF0}" destId="{BDD2297F-F233-42FD-A3D2-FE032F2061BB}" srcOrd="0" destOrd="0" presId="urn:microsoft.com/office/officeart/2018/2/layout/IconVerticalSolidList"/>
    <dgm:cxn modelId="{50C49A38-5288-F049-9304-F2991B7403D7}" type="presOf" srcId="{55A54B55-DC8E-460A-B098-BE0147C97C72}" destId="{05963707-E302-4FEA-B773-720B276EC714}" srcOrd="0" destOrd="0" presId="urn:microsoft.com/office/officeart/2018/2/layout/IconVerticalSolidList"/>
    <dgm:cxn modelId="{8146526E-2832-4EEA-B504-4863E0736893}" srcId="{3C633E2E-3F78-4CDA-A401-A41E50F678BC}" destId="{55A54B55-DC8E-460A-B098-BE0147C97C72}" srcOrd="0" destOrd="0" parTransId="{F6A83B6E-0DC3-4AAE-B6CA-FFECFA0FD2D9}" sibTransId="{3FA7A4D3-4022-4B73-87F4-348E3C6ECDB2}"/>
    <dgm:cxn modelId="{47751EA4-3046-43BD-BA7E-01A8C2C6DF13}" srcId="{3C633E2E-3F78-4CDA-A401-A41E50F678BC}" destId="{1666E72F-FE4B-4BBB-B406-714BF7BD2DF0}" srcOrd="1" destOrd="0" parTransId="{5E2F1FF8-3EB3-4F57-8AF4-9AD5D5BCBDF3}" sibTransId="{49B5694A-93E6-4392-88C1-5C11694FA0A4}"/>
    <dgm:cxn modelId="{F1A1DCEE-35B1-E340-8329-8885427154A9}" type="presOf" srcId="{3C633E2E-3F78-4CDA-A401-A41E50F678BC}" destId="{CEBFB51B-DB6E-45F4-AE8A-CEFEE2FA3A41}" srcOrd="0" destOrd="0" presId="urn:microsoft.com/office/officeart/2018/2/layout/IconVerticalSolidList"/>
    <dgm:cxn modelId="{318CB98A-9727-D449-BE39-23FEAD414CE8}" type="presParOf" srcId="{CEBFB51B-DB6E-45F4-AE8A-CEFEE2FA3A41}" destId="{D2C785F6-A993-4287-8FDE-51BB8B69AEAB}" srcOrd="0" destOrd="0" presId="urn:microsoft.com/office/officeart/2018/2/layout/IconVerticalSolidList"/>
    <dgm:cxn modelId="{6DE97A7A-6E83-7942-8709-F589920D62ED}" type="presParOf" srcId="{D2C785F6-A993-4287-8FDE-51BB8B69AEAB}" destId="{997275B9-CAB3-4491-A10A-F12BABDD042B}" srcOrd="0" destOrd="0" presId="urn:microsoft.com/office/officeart/2018/2/layout/IconVerticalSolidList"/>
    <dgm:cxn modelId="{3F652823-2AD5-624E-9E1E-557009A7529F}" type="presParOf" srcId="{D2C785F6-A993-4287-8FDE-51BB8B69AEAB}" destId="{4B6FDDAD-CD03-4E71-9EEA-8FF5324F3476}" srcOrd="1" destOrd="0" presId="urn:microsoft.com/office/officeart/2018/2/layout/IconVerticalSolidList"/>
    <dgm:cxn modelId="{77DB4EBC-185D-3E48-9A36-5D2265403028}" type="presParOf" srcId="{D2C785F6-A993-4287-8FDE-51BB8B69AEAB}" destId="{0CFF094E-2231-4A5B-9043-82A843C7DA18}" srcOrd="2" destOrd="0" presId="urn:microsoft.com/office/officeart/2018/2/layout/IconVerticalSolidList"/>
    <dgm:cxn modelId="{666BC7AD-5401-4B49-84D5-9D032D83E482}" type="presParOf" srcId="{D2C785F6-A993-4287-8FDE-51BB8B69AEAB}" destId="{05963707-E302-4FEA-B773-720B276EC714}" srcOrd="3" destOrd="0" presId="urn:microsoft.com/office/officeart/2018/2/layout/IconVerticalSolidList"/>
    <dgm:cxn modelId="{4F3D9FD2-19D4-4143-9333-F13DA6F3E302}" type="presParOf" srcId="{CEBFB51B-DB6E-45F4-AE8A-CEFEE2FA3A41}" destId="{5DE2A4DE-BD85-4D43-9933-C52888444325}" srcOrd="1" destOrd="0" presId="urn:microsoft.com/office/officeart/2018/2/layout/IconVerticalSolidList"/>
    <dgm:cxn modelId="{2B77CBD2-5F3D-844E-B67E-0E672246BF23}" type="presParOf" srcId="{CEBFB51B-DB6E-45F4-AE8A-CEFEE2FA3A41}" destId="{4CE3CF73-CEC3-4091-9537-E0576CF2E889}" srcOrd="2" destOrd="0" presId="urn:microsoft.com/office/officeart/2018/2/layout/IconVerticalSolidList"/>
    <dgm:cxn modelId="{3E150037-7528-A444-AB48-7CA062AEA43C}" type="presParOf" srcId="{4CE3CF73-CEC3-4091-9537-E0576CF2E889}" destId="{D8355F1C-3460-43E7-8D52-8E356BB172F3}" srcOrd="0" destOrd="0" presId="urn:microsoft.com/office/officeart/2018/2/layout/IconVerticalSolidList"/>
    <dgm:cxn modelId="{E170AC49-9D4F-9547-8971-4BD7DFE0B42F}" type="presParOf" srcId="{4CE3CF73-CEC3-4091-9537-E0576CF2E889}" destId="{3E16B87D-A927-4940-9AC2-8050895BCC2F}" srcOrd="1" destOrd="0" presId="urn:microsoft.com/office/officeart/2018/2/layout/IconVerticalSolidList"/>
    <dgm:cxn modelId="{29EF1AD6-CB06-C741-BA8F-5EB8DEAC48B5}" type="presParOf" srcId="{4CE3CF73-CEC3-4091-9537-E0576CF2E889}" destId="{FF1CDACF-243B-4FDD-B4C1-CDFB813A9D4B}" srcOrd="2" destOrd="0" presId="urn:microsoft.com/office/officeart/2018/2/layout/IconVerticalSolidList"/>
    <dgm:cxn modelId="{D04ECFB6-3972-304E-85CC-80BF386B4838}" type="presParOf" srcId="{4CE3CF73-CEC3-4091-9537-E0576CF2E889}" destId="{BDD2297F-F233-42FD-A3D2-FE032F2061B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69E76A7-8869-1946-9B4F-BCAC42CF3BA5}" type="doc">
      <dgm:prSet loTypeId="urn:microsoft.com/office/officeart/2008/layout/LinedList" loCatId="process" qsTypeId="urn:microsoft.com/office/officeart/2005/8/quickstyle/simple1" qsCatId="simple" csTypeId="urn:microsoft.com/office/officeart/2005/8/colors/accent1_2" csCatId="accent1"/>
      <dgm:spPr/>
      <dgm:t>
        <a:bodyPr/>
        <a:lstStyle/>
        <a:p>
          <a:endParaRPr lang="it-IT"/>
        </a:p>
      </dgm:t>
    </dgm:pt>
    <dgm:pt modelId="{F1F9B545-48FA-674C-9143-F7921B01DD15}">
      <dgm:prSet/>
      <dgm:spPr/>
      <dgm:t>
        <a:bodyPr/>
        <a:lstStyle/>
        <a:p>
          <a:r>
            <a:rPr lang="it-IT" b="1" i="0" baseline="0"/>
            <a:t>Trattamento Economico:</a:t>
          </a:r>
          <a:endParaRPr lang="it-IT"/>
        </a:p>
      </dgm:t>
    </dgm:pt>
    <dgm:pt modelId="{69D14B9A-745B-644E-81C3-3591A9729E0B}" type="parTrans" cxnId="{197EC629-BCC9-A944-B543-01C42D4C00B9}">
      <dgm:prSet/>
      <dgm:spPr/>
      <dgm:t>
        <a:bodyPr/>
        <a:lstStyle/>
        <a:p>
          <a:endParaRPr lang="it-IT"/>
        </a:p>
      </dgm:t>
    </dgm:pt>
    <dgm:pt modelId="{39A95893-8836-734C-B96D-837835493711}" type="sibTrans" cxnId="{197EC629-BCC9-A944-B543-01C42D4C00B9}">
      <dgm:prSet/>
      <dgm:spPr/>
      <dgm:t>
        <a:bodyPr/>
        <a:lstStyle/>
        <a:p>
          <a:endParaRPr lang="it-IT"/>
        </a:p>
      </dgm:t>
    </dgm:pt>
    <dgm:pt modelId="{2F662344-7091-564F-9E7D-A85034C04596}">
      <dgm:prSet/>
      <dgm:spPr/>
      <dgm:t>
        <a:bodyPr/>
        <a:lstStyle/>
        <a:p>
          <a:r>
            <a:rPr lang="it-IT" b="1" i="0" baseline="0" dirty="0"/>
            <a:t>Incrementi Tabellari:</a:t>
          </a:r>
          <a:r>
            <a:rPr lang="it-IT" b="0" i="0" baseline="0" dirty="0"/>
            <a:t> Adeguamento stipendiale con conglobamento di parte dell'indennità di comparto e aumenti a regime dal 2024 (comporta una minore decurtazione dello stipendio in caso di malattia: nei primi 10 giorni di assenza per malattia, viene corrisposto solo il trattamento economico fondamentale (art. 71, D.L. 112/2008), con esclusione di ogni indennità o emolumento di carattere accessorio)</a:t>
          </a:r>
          <a:endParaRPr lang="it-IT" dirty="0"/>
        </a:p>
      </dgm:t>
    </dgm:pt>
    <dgm:pt modelId="{44A35294-5B70-0A45-A6BD-6C9A5A583A4D}" type="parTrans" cxnId="{4B607425-11F4-BF45-BCC3-46A701F86911}">
      <dgm:prSet/>
      <dgm:spPr/>
      <dgm:t>
        <a:bodyPr/>
        <a:lstStyle/>
        <a:p>
          <a:endParaRPr lang="it-IT"/>
        </a:p>
      </dgm:t>
    </dgm:pt>
    <dgm:pt modelId="{3D7E6559-52E7-9840-B662-966B70ECE671}" type="sibTrans" cxnId="{4B607425-11F4-BF45-BCC3-46A701F86911}">
      <dgm:prSet/>
      <dgm:spPr/>
      <dgm:t>
        <a:bodyPr/>
        <a:lstStyle/>
        <a:p>
          <a:endParaRPr lang="it-IT"/>
        </a:p>
      </dgm:t>
    </dgm:pt>
    <dgm:pt modelId="{A57F1893-C7EF-D041-865C-2DE49FCEF6EA}">
      <dgm:prSet/>
      <dgm:spPr/>
      <dgm:t>
        <a:bodyPr/>
        <a:lstStyle/>
        <a:p>
          <a:r>
            <a:rPr lang="it-IT" b="1" i="0" baseline="0"/>
            <a:t>Tutele e Diritti Individuali:</a:t>
          </a:r>
          <a:endParaRPr lang="it-IT"/>
        </a:p>
      </dgm:t>
    </dgm:pt>
    <dgm:pt modelId="{BA110AA6-24BE-294E-B078-AC8096A62E36}" type="parTrans" cxnId="{D8B6E518-60B8-B94B-8ADB-995FEBCF378E}">
      <dgm:prSet/>
      <dgm:spPr/>
      <dgm:t>
        <a:bodyPr/>
        <a:lstStyle/>
        <a:p>
          <a:endParaRPr lang="it-IT"/>
        </a:p>
      </dgm:t>
    </dgm:pt>
    <dgm:pt modelId="{FF64A447-958D-FE48-AD8B-D67F19C1A4AE}" type="sibTrans" cxnId="{D8B6E518-60B8-B94B-8ADB-995FEBCF378E}">
      <dgm:prSet/>
      <dgm:spPr/>
      <dgm:t>
        <a:bodyPr/>
        <a:lstStyle/>
        <a:p>
          <a:endParaRPr lang="it-IT"/>
        </a:p>
      </dgm:t>
    </dgm:pt>
    <dgm:pt modelId="{CEDF6616-05EC-F94C-B05B-64BAF19B744D}">
      <dgm:prSet/>
      <dgm:spPr/>
      <dgm:t>
        <a:bodyPr/>
        <a:lstStyle/>
        <a:p>
          <a:r>
            <a:rPr lang="it-IT" b="1" i="0" baseline="0"/>
            <a:t>Permessi:</a:t>
          </a:r>
          <a:r>
            <a:rPr lang="it-IT" b="0" i="0" baseline="0"/>
            <a:t> Ampliamento delle ore di permesso per visite, terapie o prestazioni diagnostiche, in particolare per i dipendenti con più di 60 anni.</a:t>
          </a:r>
          <a:endParaRPr lang="it-IT"/>
        </a:p>
      </dgm:t>
    </dgm:pt>
    <dgm:pt modelId="{B703933B-A1C5-A041-9864-236417AA59EE}" type="parTrans" cxnId="{EC071124-77C8-0546-A558-7994230BDD8D}">
      <dgm:prSet/>
      <dgm:spPr/>
      <dgm:t>
        <a:bodyPr/>
        <a:lstStyle/>
        <a:p>
          <a:endParaRPr lang="it-IT"/>
        </a:p>
      </dgm:t>
    </dgm:pt>
    <dgm:pt modelId="{F72F1BD3-CA28-6744-A7D0-3122B1743CD8}" type="sibTrans" cxnId="{EC071124-77C8-0546-A558-7994230BDD8D}">
      <dgm:prSet/>
      <dgm:spPr/>
      <dgm:t>
        <a:bodyPr/>
        <a:lstStyle/>
        <a:p>
          <a:endParaRPr lang="it-IT"/>
        </a:p>
      </dgm:t>
    </dgm:pt>
    <dgm:pt modelId="{6F50640C-7677-DA4C-A6D3-5EEA094BA1C6}">
      <dgm:prSet/>
      <dgm:spPr/>
      <dgm:t>
        <a:bodyPr/>
        <a:lstStyle/>
        <a:p>
          <a:r>
            <a:rPr lang="it-IT" b="1" i="0" baseline="0"/>
            <a:t>Patrocinio Legale:</a:t>
          </a:r>
          <a:r>
            <a:rPr lang="it-IT" b="0" i="0" baseline="0"/>
            <a:t> Rafforzamento della tutela legale del dipendente (art. 43), con assunzione dell'onere di difesa da parte dell'ente in assenza di conflitti di interesse.</a:t>
          </a:r>
          <a:endParaRPr lang="it-IT"/>
        </a:p>
      </dgm:t>
    </dgm:pt>
    <dgm:pt modelId="{D87E0B7A-EBDB-9844-8BB0-5B7590C3CA78}" type="parTrans" cxnId="{BE54DF86-BB83-1D43-8453-28F4BE87C884}">
      <dgm:prSet/>
      <dgm:spPr/>
      <dgm:t>
        <a:bodyPr/>
        <a:lstStyle/>
        <a:p>
          <a:endParaRPr lang="it-IT"/>
        </a:p>
      </dgm:t>
    </dgm:pt>
    <dgm:pt modelId="{27F6215F-C99F-0343-AF8A-A4B4817FAA57}" type="sibTrans" cxnId="{BE54DF86-BB83-1D43-8453-28F4BE87C884}">
      <dgm:prSet/>
      <dgm:spPr/>
      <dgm:t>
        <a:bodyPr/>
        <a:lstStyle/>
        <a:p>
          <a:endParaRPr lang="it-IT"/>
        </a:p>
      </dgm:t>
    </dgm:pt>
    <dgm:pt modelId="{2F6E3D8D-57A7-4945-89DD-13140C131A77}">
      <dgm:prSet/>
      <dgm:spPr/>
      <dgm:t>
        <a:bodyPr/>
        <a:lstStyle/>
        <a:p>
          <a:r>
            <a:rPr lang="it-IT" b="1" i="0" baseline="0"/>
            <a:t>Relazioni Sindacali:</a:t>
          </a:r>
          <a:endParaRPr lang="it-IT"/>
        </a:p>
      </dgm:t>
    </dgm:pt>
    <dgm:pt modelId="{1A3234C0-D8DE-564B-9A41-C7F2A87E10C8}" type="parTrans" cxnId="{9060089E-EE53-824D-B5BE-7201A31C3867}">
      <dgm:prSet/>
      <dgm:spPr/>
      <dgm:t>
        <a:bodyPr/>
        <a:lstStyle/>
        <a:p>
          <a:endParaRPr lang="it-IT"/>
        </a:p>
      </dgm:t>
    </dgm:pt>
    <dgm:pt modelId="{C369870F-4F0A-694B-BB88-7BD6663B1800}" type="sibTrans" cxnId="{9060089E-EE53-824D-B5BE-7201A31C3867}">
      <dgm:prSet/>
      <dgm:spPr/>
      <dgm:t>
        <a:bodyPr/>
        <a:lstStyle/>
        <a:p>
          <a:endParaRPr lang="it-IT"/>
        </a:p>
      </dgm:t>
    </dgm:pt>
    <dgm:pt modelId="{C45E9D9C-9D5B-ED45-8D08-6B59F43CDC7A}">
      <dgm:prSet/>
      <dgm:spPr/>
      <dgm:t>
        <a:bodyPr/>
        <a:lstStyle/>
        <a:p>
          <a:r>
            <a:rPr lang="it-IT" b="1" i="0" u="sng" baseline="0"/>
            <a:t>Piano Triennale dei Fabbisogni:</a:t>
          </a:r>
          <a:r>
            <a:rPr lang="it-IT" b="0" i="0" baseline="0"/>
            <a:t> L’informativa relativa al piano triennale dei fabbisogni di personale ed alle modalità attuative dello stesso </a:t>
          </a:r>
          <a:r>
            <a:rPr lang="it-IT" b="1" i="0" baseline="0"/>
            <a:t>deve essere seguita da un incontro di approfondimento con la RSU e le segreterie dei sindacati firmatari del CCNL 2022 - 2024</a:t>
          </a:r>
          <a:endParaRPr lang="it-IT"/>
        </a:p>
      </dgm:t>
    </dgm:pt>
    <dgm:pt modelId="{9F030079-929A-0540-BB2A-664947007B48}" type="parTrans" cxnId="{BC50DB64-8105-1A4D-ABBF-68F74980F33C}">
      <dgm:prSet/>
      <dgm:spPr/>
      <dgm:t>
        <a:bodyPr/>
        <a:lstStyle/>
        <a:p>
          <a:endParaRPr lang="it-IT"/>
        </a:p>
      </dgm:t>
    </dgm:pt>
    <dgm:pt modelId="{2E60F2BB-034B-E742-BF7A-CFCCA1E0E1D5}" type="sibTrans" cxnId="{BC50DB64-8105-1A4D-ABBF-68F74980F33C}">
      <dgm:prSet/>
      <dgm:spPr/>
      <dgm:t>
        <a:bodyPr/>
        <a:lstStyle/>
        <a:p>
          <a:endParaRPr lang="it-IT"/>
        </a:p>
      </dgm:t>
    </dgm:pt>
    <dgm:pt modelId="{1F1CC585-A41F-0843-B588-D3D63B82FAB7}">
      <dgm:prSet/>
      <dgm:spPr/>
      <dgm:t>
        <a:bodyPr/>
        <a:lstStyle/>
        <a:p>
          <a:r>
            <a:rPr lang="it-IT" b="1" i="0" baseline="0"/>
            <a:t>Age Management:</a:t>
          </a:r>
          <a:r>
            <a:rPr lang="it-IT" b="0" i="0" baseline="0"/>
            <a:t> Nuove misure per la valorizzazione delle competenze dei lavoratori anziani</a:t>
          </a:r>
          <a:endParaRPr lang="it-IT"/>
        </a:p>
      </dgm:t>
    </dgm:pt>
    <dgm:pt modelId="{0EE8F707-86E7-DA4B-A487-AFAB7590CD79}" type="parTrans" cxnId="{E598411B-7618-C64E-8089-2B53CD6ECE96}">
      <dgm:prSet/>
      <dgm:spPr/>
      <dgm:t>
        <a:bodyPr/>
        <a:lstStyle/>
        <a:p>
          <a:endParaRPr lang="it-IT"/>
        </a:p>
      </dgm:t>
    </dgm:pt>
    <dgm:pt modelId="{5FFE89A9-E7D3-4D42-B65E-3635C15D705B}" type="sibTrans" cxnId="{E598411B-7618-C64E-8089-2B53CD6ECE96}">
      <dgm:prSet/>
      <dgm:spPr/>
      <dgm:t>
        <a:bodyPr/>
        <a:lstStyle/>
        <a:p>
          <a:endParaRPr lang="it-IT"/>
        </a:p>
      </dgm:t>
    </dgm:pt>
    <dgm:pt modelId="{01BF743D-4472-214F-8794-15AE603C75F2}" type="pres">
      <dgm:prSet presAssocID="{A69E76A7-8869-1946-9B4F-BCAC42CF3BA5}" presName="vert0" presStyleCnt="0">
        <dgm:presLayoutVars>
          <dgm:dir/>
          <dgm:animOne val="branch"/>
          <dgm:animLvl val="lvl"/>
        </dgm:presLayoutVars>
      </dgm:prSet>
      <dgm:spPr/>
    </dgm:pt>
    <dgm:pt modelId="{295091FA-6F95-0C4B-9BE1-FB17DA911418}" type="pres">
      <dgm:prSet presAssocID="{F1F9B545-48FA-674C-9143-F7921B01DD15}" presName="thickLine" presStyleLbl="alignNode1" presStyleIdx="0" presStyleCnt="8"/>
      <dgm:spPr/>
    </dgm:pt>
    <dgm:pt modelId="{4D4FC682-BB66-3747-ABA0-B4CBC522AD6D}" type="pres">
      <dgm:prSet presAssocID="{F1F9B545-48FA-674C-9143-F7921B01DD15}" presName="horz1" presStyleCnt="0"/>
      <dgm:spPr/>
    </dgm:pt>
    <dgm:pt modelId="{0B34304D-ACAA-9542-B270-F917E551B0DD}" type="pres">
      <dgm:prSet presAssocID="{F1F9B545-48FA-674C-9143-F7921B01DD15}" presName="tx1" presStyleLbl="revTx" presStyleIdx="0" presStyleCnt="8"/>
      <dgm:spPr/>
    </dgm:pt>
    <dgm:pt modelId="{745C5385-7D0C-BB45-8FBD-C3B59FAC26AA}" type="pres">
      <dgm:prSet presAssocID="{F1F9B545-48FA-674C-9143-F7921B01DD15}" presName="vert1" presStyleCnt="0"/>
      <dgm:spPr/>
    </dgm:pt>
    <dgm:pt modelId="{42993176-1D4F-D24E-B315-EDFEEED314DA}" type="pres">
      <dgm:prSet presAssocID="{2F662344-7091-564F-9E7D-A85034C04596}" presName="thickLine" presStyleLbl="alignNode1" presStyleIdx="1" presStyleCnt="8"/>
      <dgm:spPr/>
    </dgm:pt>
    <dgm:pt modelId="{A99B8F3F-C8AE-784D-A718-760257B1CFE9}" type="pres">
      <dgm:prSet presAssocID="{2F662344-7091-564F-9E7D-A85034C04596}" presName="horz1" presStyleCnt="0"/>
      <dgm:spPr/>
    </dgm:pt>
    <dgm:pt modelId="{480EEBCD-59C4-4F4A-BAA0-249B86D5A91C}" type="pres">
      <dgm:prSet presAssocID="{2F662344-7091-564F-9E7D-A85034C04596}" presName="tx1" presStyleLbl="revTx" presStyleIdx="1" presStyleCnt="8"/>
      <dgm:spPr/>
    </dgm:pt>
    <dgm:pt modelId="{A4F7952B-FE5F-974E-AB27-1F82584EF122}" type="pres">
      <dgm:prSet presAssocID="{2F662344-7091-564F-9E7D-A85034C04596}" presName="vert1" presStyleCnt="0"/>
      <dgm:spPr/>
    </dgm:pt>
    <dgm:pt modelId="{B8F26A5D-D3D0-9246-B3D5-9B39B51853EE}" type="pres">
      <dgm:prSet presAssocID="{A57F1893-C7EF-D041-865C-2DE49FCEF6EA}" presName="thickLine" presStyleLbl="alignNode1" presStyleIdx="2" presStyleCnt="8"/>
      <dgm:spPr/>
    </dgm:pt>
    <dgm:pt modelId="{CAB880DB-97A4-D641-B521-98B06AC1A227}" type="pres">
      <dgm:prSet presAssocID="{A57F1893-C7EF-D041-865C-2DE49FCEF6EA}" presName="horz1" presStyleCnt="0"/>
      <dgm:spPr/>
    </dgm:pt>
    <dgm:pt modelId="{B96B8116-5038-4744-BA94-F4D54CB6705D}" type="pres">
      <dgm:prSet presAssocID="{A57F1893-C7EF-D041-865C-2DE49FCEF6EA}" presName="tx1" presStyleLbl="revTx" presStyleIdx="2" presStyleCnt="8"/>
      <dgm:spPr/>
    </dgm:pt>
    <dgm:pt modelId="{65DB3EE0-D4B2-654C-8B70-58EFCD33B7C5}" type="pres">
      <dgm:prSet presAssocID="{A57F1893-C7EF-D041-865C-2DE49FCEF6EA}" presName="vert1" presStyleCnt="0"/>
      <dgm:spPr/>
    </dgm:pt>
    <dgm:pt modelId="{64592BD5-067E-8D4A-9D66-9B6BC94C9403}" type="pres">
      <dgm:prSet presAssocID="{CEDF6616-05EC-F94C-B05B-64BAF19B744D}" presName="thickLine" presStyleLbl="alignNode1" presStyleIdx="3" presStyleCnt="8"/>
      <dgm:spPr/>
    </dgm:pt>
    <dgm:pt modelId="{314BAFAD-079A-D545-A9F8-595078E28A2E}" type="pres">
      <dgm:prSet presAssocID="{CEDF6616-05EC-F94C-B05B-64BAF19B744D}" presName="horz1" presStyleCnt="0"/>
      <dgm:spPr/>
    </dgm:pt>
    <dgm:pt modelId="{CEC73CC6-789F-AD48-B18E-1F16F9F42ADE}" type="pres">
      <dgm:prSet presAssocID="{CEDF6616-05EC-F94C-B05B-64BAF19B744D}" presName="tx1" presStyleLbl="revTx" presStyleIdx="3" presStyleCnt="8"/>
      <dgm:spPr/>
    </dgm:pt>
    <dgm:pt modelId="{9F03FF66-9D9E-CB46-9256-B4D5CCA59DE9}" type="pres">
      <dgm:prSet presAssocID="{CEDF6616-05EC-F94C-B05B-64BAF19B744D}" presName="vert1" presStyleCnt="0"/>
      <dgm:spPr/>
    </dgm:pt>
    <dgm:pt modelId="{78D16B1F-EEA5-8E49-BD7E-A8294C6B7BDC}" type="pres">
      <dgm:prSet presAssocID="{6F50640C-7677-DA4C-A6D3-5EEA094BA1C6}" presName="thickLine" presStyleLbl="alignNode1" presStyleIdx="4" presStyleCnt="8"/>
      <dgm:spPr/>
    </dgm:pt>
    <dgm:pt modelId="{4EB5C609-FF1D-C142-BBB4-6C96EFA850E0}" type="pres">
      <dgm:prSet presAssocID="{6F50640C-7677-DA4C-A6D3-5EEA094BA1C6}" presName="horz1" presStyleCnt="0"/>
      <dgm:spPr/>
    </dgm:pt>
    <dgm:pt modelId="{2CBC77F1-B0F6-FD43-B806-DC57886B2218}" type="pres">
      <dgm:prSet presAssocID="{6F50640C-7677-DA4C-A6D3-5EEA094BA1C6}" presName="tx1" presStyleLbl="revTx" presStyleIdx="4" presStyleCnt="8"/>
      <dgm:spPr/>
    </dgm:pt>
    <dgm:pt modelId="{31A4E6C5-20BB-4141-98E4-AD461D66DDA2}" type="pres">
      <dgm:prSet presAssocID="{6F50640C-7677-DA4C-A6D3-5EEA094BA1C6}" presName="vert1" presStyleCnt="0"/>
      <dgm:spPr/>
    </dgm:pt>
    <dgm:pt modelId="{AA537EEA-514D-D946-8838-9BA6615DB3F6}" type="pres">
      <dgm:prSet presAssocID="{2F6E3D8D-57A7-4945-89DD-13140C131A77}" presName="thickLine" presStyleLbl="alignNode1" presStyleIdx="5" presStyleCnt="8"/>
      <dgm:spPr/>
    </dgm:pt>
    <dgm:pt modelId="{92DE3667-D51C-AA40-BD95-5CE76DE6478E}" type="pres">
      <dgm:prSet presAssocID="{2F6E3D8D-57A7-4945-89DD-13140C131A77}" presName="horz1" presStyleCnt="0"/>
      <dgm:spPr/>
    </dgm:pt>
    <dgm:pt modelId="{9DB9D253-8D95-2D42-9F76-5D97535BE984}" type="pres">
      <dgm:prSet presAssocID="{2F6E3D8D-57A7-4945-89DD-13140C131A77}" presName="tx1" presStyleLbl="revTx" presStyleIdx="5" presStyleCnt="8"/>
      <dgm:spPr/>
    </dgm:pt>
    <dgm:pt modelId="{39A8B1DF-1BA0-0941-B9BF-3677C7095B10}" type="pres">
      <dgm:prSet presAssocID="{2F6E3D8D-57A7-4945-89DD-13140C131A77}" presName="vert1" presStyleCnt="0"/>
      <dgm:spPr/>
    </dgm:pt>
    <dgm:pt modelId="{FBCF1B90-3E0B-D545-89D6-A0BD39626696}" type="pres">
      <dgm:prSet presAssocID="{C45E9D9C-9D5B-ED45-8D08-6B59F43CDC7A}" presName="thickLine" presStyleLbl="alignNode1" presStyleIdx="6" presStyleCnt="8"/>
      <dgm:spPr/>
    </dgm:pt>
    <dgm:pt modelId="{198C2E14-9939-1443-9558-FF7051FC4BEA}" type="pres">
      <dgm:prSet presAssocID="{C45E9D9C-9D5B-ED45-8D08-6B59F43CDC7A}" presName="horz1" presStyleCnt="0"/>
      <dgm:spPr/>
    </dgm:pt>
    <dgm:pt modelId="{2DC99055-5301-744C-AD8B-B34D822E212F}" type="pres">
      <dgm:prSet presAssocID="{C45E9D9C-9D5B-ED45-8D08-6B59F43CDC7A}" presName="tx1" presStyleLbl="revTx" presStyleIdx="6" presStyleCnt="8"/>
      <dgm:spPr/>
    </dgm:pt>
    <dgm:pt modelId="{362095FF-3031-3445-A927-FC2E3A854C64}" type="pres">
      <dgm:prSet presAssocID="{C45E9D9C-9D5B-ED45-8D08-6B59F43CDC7A}" presName="vert1" presStyleCnt="0"/>
      <dgm:spPr/>
    </dgm:pt>
    <dgm:pt modelId="{859BEC34-7C38-7649-A93C-A015BC028157}" type="pres">
      <dgm:prSet presAssocID="{1F1CC585-A41F-0843-B588-D3D63B82FAB7}" presName="thickLine" presStyleLbl="alignNode1" presStyleIdx="7" presStyleCnt="8"/>
      <dgm:spPr/>
    </dgm:pt>
    <dgm:pt modelId="{5B12CB3C-D8F9-CB40-9E74-37315FD704AF}" type="pres">
      <dgm:prSet presAssocID="{1F1CC585-A41F-0843-B588-D3D63B82FAB7}" presName="horz1" presStyleCnt="0"/>
      <dgm:spPr/>
    </dgm:pt>
    <dgm:pt modelId="{A36E5135-CB4C-644B-88D2-724F1D5F53D3}" type="pres">
      <dgm:prSet presAssocID="{1F1CC585-A41F-0843-B588-D3D63B82FAB7}" presName="tx1" presStyleLbl="revTx" presStyleIdx="7" presStyleCnt="8"/>
      <dgm:spPr/>
    </dgm:pt>
    <dgm:pt modelId="{3EB00FCB-EE2A-B14A-A460-1240AAAA52E0}" type="pres">
      <dgm:prSet presAssocID="{1F1CC585-A41F-0843-B588-D3D63B82FAB7}" presName="vert1" presStyleCnt="0"/>
      <dgm:spPr/>
    </dgm:pt>
  </dgm:ptLst>
  <dgm:cxnLst>
    <dgm:cxn modelId="{D8B6E518-60B8-B94B-8ADB-995FEBCF378E}" srcId="{A69E76A7-8869-1946-9B4F-BCAC42CF3BA5}" destId="{A57F1893-C7EF-D041-865C-2DE49FCEF6EA}" srcOrd="2" destOrd="0" parTransId="{BA110AA6-24BE-294E-B078-AC8096A62E36}" sibTransId="{FF64A447-958D-FE48-AD8B-D67F19C1A4AE}"/>
    <dgm:cxn modelId="{E598411B-7618-C64E-8089-2B53CD6ECE96}" srcId="{A69E76A7-8869-1946-9B4F-BCAC42CF3BA5}" destId="{1F1CC585-A41F-0843-B588-D3D63B82FAB7}" srcOrd="7" destOrd="0" parTransId="{0EE8F707-86E7-DA4B-A487-AFAB7590CD79}" sibTransId="{5FFE89A9-E7D3-4D42-B65E-3635C15D705B}"/>
    <dgm:cxn modelId="{45C8FC1C-1589-8040-9147-6901444816FC}" type="presOf" srcId="{C45E9D9C-9D5B-ED45-8D08-6B59F43CDC7A}" destId="{2DC99055-5301-744C-AD8B-B34D822E212F}" srcOrd="0" destOrd="0" presId="urn:microsoft.com/office/officeart/2008/layout/LinedList"/>
    <dgm:cxn modelId="{EC071124-77C8-0546-A558-7994230BDD8D}" srcId="{A69E76A7-8869-1946-9B4F-BCAC42CF3BA5}" destId="{CEDF6616-05EC-F94C-B05B-64BAF19B744D}" srcOrd="3" destOrd="0" parTransId="{B703933B-A1C5-A041-9864-236417AA59EE}" sibTransId="{F72F1BD3-CA28-6744-A7D0-3122B1743CD8}"/>
    <dgm:cxn modelId="{4B607425-11F4-BF45-BCC3-46A701F86911}" srcId="{A69E76A7-8869-1946-9B4F-BCAC42CF3BA5}" destId="{2F662344-7091-564F-9E7D-A85034C04596}" srcOrd="1" destOrd="0" parTransId="{44A35294-5B70-0A45-A6BD-6C9A5A583A4D}" sibTransId="{3D7E6559-52E7-9840-B662-966B70ECE671}"/>
    <dgm:cxn modelId="{197EC629-BCC9-A944-B543-01C42D4C00B9}" srcId="{A69E76A7-8869-1946-9B4F-BCAC42CF3BA5}" destId="{F1F9B545-48FA-674C-9143-F7921B01DD15}" srcOrd="0" destOrd="0" parTransId="{69D14B9A-745B-644E-81C3-3591A9729E0B}" sibTransId="{39A95893-8836-734C-B96D-837835493711}"/>
    <dgm:cxn modelId="{3BC41A2F-DF10-5245-BA78-1D15C8FA44FF}" type="presOf" srcId="{CEDF6616-05EC-F94C-B05B-64BAF19B744D}" destId="{CEC73CC6-789F-AD48-B18E-1F16F9F42ADE}" srcOrd="0" destOrd="0" presId="urn:microsoft.com/office/officeart/2008/layout/LinedList"/>
    <dgm:cxn modelId="{DAAAC537-9C8E-F744-B6C4-0BE896C6E5C0}" type="presOf" srcId="{2F6E3D8D-57A7-4945-89DD-13140C131A77}" destId="{9DB9D253-8D95-2D42-9F76-5D97535BE984}" srcOrd="0" destOrd="0" presId="urn:microsoft.com/office/officeart/2008/layout/LinedList"/>
    <dgm:cxn modelId="{BC50DB64-8105-1A4D-ABBF-68F74980F33C}" srcId="{A69E76A7-8869-1946-9B4F-BCAC42CF3BA5}" destId="{C45E9D9C-9D5B-ED45-8D08-6B59F43CDC7A}" srcOrd="6" destOrd="0" parTransId="{9F030079-929A-0540-BB2A-664947007B48}" sibTransId="{2E60F2BB-034B-E742-BF7A-CFCCA1E0E1D5}"/>
    <dgm:cxn modelId="{ACA31870-DC63-C841-BA53-733EB4CA7549}" type="presOf" srcId="{6F50640C-7677-DA4C-A6D3-5EEA094BA1C6}" destId="{2CBC77F1-B0F6-FD43-B806-DC57886B2218}" srcOrd="0" destOrd="0" presId="urn:microsoft.com/office/officeart/2008/layout/LinedList"/>
    <dgm:cxn modelId="{CB1DC384-C01D-184E-9673-48D3C75B4C6F}" type="presOf" srcId="{A69E76A7-8869-1946-9B4F-BCAC42CF3BA5}" destId="{01BF743D-4472-214F-8794-15AE603C75F2}" srcOrd="0" destOrd="0" presId="urn:microsoft.com/office/officeart/2008/layout/LinedList"/>
    <dgm:cxn modelId="{BE54DF86-BB83-1D43-8453-28F4BE87C884}" srcId="{A69E76A7-8869-1946-9B4F-BCAC42CF3BA5}" destId="{6F50640C-7677-DA4C-A6D3-5EEA094BA1C6}" srcOrd="4" destOrd="0" parTransId="{D87E0B7A-EBDB-9844-8BB0-5B7590C3CA78}" sibTransId="{27F6215F-C99F-0343-AF8A-A4B4817FAA57}"/>
    <dgm:cxn modelId="{9B369194-4FB2-644B-9E24-8C0B961C7801}" type="presOf" srcId="{F1F9B545-48FA-674C-9143-F7921B01DD15}" destId="{0B34304D-ACAA-9542-B270-F917E551B0DD}" srcOrd="0" destOrd="0" presId="urn:microsoft.com/office/officeart/2008/layout/LinedList"/>
    <dgm:cxn modelId="{9060089E-EE53-824D-B5BE-7201A31C3867}" srcId="{A69E76A7-8869-1946-9B4F-BCAC42CF3BA5}" destId="{2F6E3D8D-57A7-4945-89DD-13140C131A77}" srcOrd="5" destOrd="0" parTransId="{1A3234C0-D8DE-564B-9A41-C7F2A87E10C8}" sibTransId="{C369870F-4F0A-694B-BB88-7BD6663B1800}"/>
    <dgm:cxn modelId="{88596CAC-EFB8-7B48-A958-0FB9EA5AFCAF}" type="presOf" srcId="{2F662344-7091-564F-9E7D-A85034C04596}" destId="{480EEBCD-59C4-4F4A-BAA0-249B86D5A91C}" srcOrd="0" destOrd="0" presId="urn:microsoft.com/office/officeart/2008/layout/LinedList"/>
    <dgm:cxn modelId="{6DB905CC-51B8-254A-B83B-79046CBA59E0}" type="presOf" srcId="{A57F1893-C7EF-D041-865C-2DE49FCEF6EA}" destId="{B96B8116-5038-4744-BA94-F4D54CB6705D}" srcOrd="0" destOrd="0" presId="urn:microsoft.com/office/officeart/2008/layout/LinedList"/>
    <dgm:cxn modelId="{CCEFC6F3-202F-0241-B6BD-516A7DC4C19D}" type="presOf" srcId="{1F1CC585-A41F-0843-B588-D3D63B82FAB7}" destId="{A36E5135-CB4C-644B-88D2-724F1D5F53D3}" srcOrd="0" destOrd="0" presId="urn:microsoft.com/office/officeart/2008/layout/LinedList"/>
    <dgm:cxn modelId="{62B91116-538B-4048-9D8E-64EA9C8D9442}" type="presParOf" srcId="{01BF743D-4472-214F-8794-15AE603C75F2}" destId="{295091FA-6F95-0C4B-9BE1-FB17DA911418}" srcOrd="0" destOrd="0" presId="urn:microsoft.com/office/officeart/2008/layout/LinedList"/>
    <dgm:cxn modelId="{D43BE3C7-9D52-F445-8007-2D1488483743}" type="presParOf" srcId="{01BF743D-4472-214F-8794-15AE603C75F2}" destId="{4D4FC682-BB66-3747-ABA0-B4CBC522AD6D}" srcOrd="1" destOrd="0" presId="urn:microsoft.com/office/officeart/2008/layout/LinedList"/>
    <dgm:cxn modelId="{FCEE525C-BEA5-2248-B850-7D01E2A7205E}" type="presParOf" srcId="{4D4FC682-BB66-3747-ABA0-B4CBC522AD6D}" destId="{0B34304D-ACAA-9542-B270-F917E551B0DD}" srcOrd="0" destOrd="0" presId="urn:microsoft.com/office/officeart/2008/layout/LinedList"/>
    <dgm:cxn modelId="{EA6B23FD-BDE3-0545-ACF3-5B03654CD8CD}" type="presParOf" srcId="{4D4FC682-BB66-3747-ABA0-B4CBC522AD6D}" destId="{745C5385-7D0C-BB45-8FBD-C3B59FAC26AA}" srcOrd="1" destOrd="0" presId="urn:microsoft.com/office/officeart/2008/layout/LinedList"/>
    <dgm:cxn modelId="{721344DA-FD96-7F44-BB2A-73C07DA053D7}" type="presParOf" srcId="{01BF743D-4472-214F-8794-15AE603C75F2}" destId="{42993176-1D4F-D24E-B315-EDFEEED314DA}" srcOrd="2" destOrd="0" presId="urn:microsoft.com/office/officeart/2008/layout/LinedList"/>
    <dgm:cxn modelId="{CD2BD173-E258-9444-AD64-487E8F2361FE}" type="presParOf" srcId="{01BF743D-4472-214F-8794-15AE603C75F2}" destId="{A99B8F3F-C8AE-784D-A718-760257B1CFE9}" srcOrd="3" destOrd="0" presId="urn:microsoft.com/office/officeart/2008/layout/LinedList"/>
    <dgm:cxn modelId="{0957DBE0-0D85-5E4B-8BA9-B0906DDC1AC6}" type="presParOf" srcId="{A99B8F3F-C8AE-784D-A718-760257B1CFE9}" destId="{480EEBCD-59C4-4F4A-BAA0-249B86D5A91C}" srcOrd="0" destOrd="0" presId="urn:microsoft.com/office/officeart/2008/layout/LinedList"/>
    <dgm:cxn modelId="{5C0C2DCC-9B7A-BD40-A477-9D4D4BD37903}" type="presParOf" srcId="{A99B8F3F-C8AE-784D-A718-760257B1CFE9}" destId="{A4F7952B-FE5F-974E-AB27-1F82584EF122}" srcOrd="1" destOrd="0" presId="urn:microsoft.com/office/officeart/2008/layout/LinedList"/>
    <dgm:cxn modelId="{6F50CD7D-146C-0A45-A2FF-2AA9F122C7E3}" type="presParOf" srcId="{01BF743D-4472-214F-8794-15AE603C75F2}" destId="{B8F26A5D-D3D0-9246-B3D5-9B39B51853EE}" srcOrd="4" destOrd="0" presId="urn:microsoft.com/office/officeart/2008/layout/LinedList"/>
    <dgm:cxn modelId="{C91EC41C-B7A3-C34C-A47D-1D2478E85FA0}" type="presParOf" srcId="{01BF743D-4472-214F-8794-15AE603C75F2}" destId="{CAB880DB-97A4-D641-B521-98B06AC1A227}" srcOrd="5" destOrd="0" presId="urn:microsoft.com/office/officeart/2008/layout/LinedList"/>
    <dgm:cxn modelId="{AC2D28E3-592E-0B45-8813-01EEB2CD36D9}" type="presParOf" srcId="{CAB880DB-97A4-D641-B521-98B06AC1A227}" destId="{B96B8116-5038-4744-BA94-F4D54CB6705D}" srcOrd="0" destOrd="0" presId="urn:microsoft.com/office/officeart/2008/layout/LinedList"/>
    <dgm:cxn modelId="{D84EAE3D-6B65-AF47-9B17-5D3173BE984B}" type="presParOf" srcId="{CAB880DB-97A4-D641-B521-98B06AC1A227}" destId="{65DB3EE0-D4B2-654C-8B70-58EFCD33B7C5}" srcOrd="1" destOrd="0" presId="urn:microsoft.com/office/officeart/2008/layout/LinedList"/>
    <dgm:cxn modelId="{E2770652-DCAA-184A-A51B-0378BA98275C}" type="presParOf" srcId="{01BF743D-4472-214F-8794-15AE603C75F2}" destId="{64592BD5-067E-8D4A-9D66-9B6BC94C9403}" srcOrd="6" destOrd="0" presId="urn:microsoft.com/office/officeart/2008/layout/LinedList"/>
    <dgm:cxn modelId="{F5EF8F1E-CE31-4845-A3F1-F364D5ACEC9A}" type="presParOf" srcId="{01BF743D-4472-214F-8794-15AE603C75F2}" destId="{314BAFAD-079A-D545-A9F8-595078E28A2E}" srcOrd="7" destOrd="0" presId="urn:microsoft.com/office/officeart/2008/layout/LinedList"/>
    <dgm:cxn modelId="{CF3F567C-CAC5-0E48-92E4-182EC987080A}" type="presParOf" srcId="{314BAFAD-079A-D545-A9F8-595078E28A2E}" destId="{CEC73CC6-789F-AD48-B18E-1F16F9F42ADE}" srcOrd="0" destOrd="0" presId="urn:microsoft.com/office/officeart/2008/layout/LinedList"/>
    <dgm:cxn modelId="{CA279323-B91B-3545-90DD-8E3EC33787D2}" type="presParOf" srcId="{314BAFAD-079A-D545-A9F8-595078E28A2E}" destId="{9F03FF66-9D9E-CB46-9256-B4D5CCA59DE9}" srcOrd="1" destOrd="0" presId="urn:microsoft.com/office/officeart/2008/layout/LinedList"/>
    <dgm:cxn modelId="{D41DE8EC-E20F-884D-9EDC-476787B1162C}" type="presParOf" srcId="{01BF743D-4472-214F-8794-15AE603C75F2}" destId="{78D16B1F-EEA5-8E49-BD7E-A8294C6B7BDC}" srcOrd="8" destOrd="0" presId="urn:microsoft.com/office/officeart/2008/layout/LinedList"/>
    <dgm:cxn modelId="{BACBD2A6-82BE-B140-BB05-B0CF64A3B83B}" type="presParOf" srcId="{01BF743D-4472-214F-8794-15AE603C75F2}" destId="{4EB5C609-FF1D-C142-BBB4-6C96EFA850E0}" srcOrd="9" destOrd="0" presId="urn:microsoft.com/office/officeart/2008/layout/LinedList"/>
    <dgm:cxn modelId="{237BEB26-2182-3E4B-87BF-D017997F59C4}" type="presParOf" srcId="{4EB5C609-FF1D-C142-BBB4-6C96EFA850E0}" destId="{2CBC77F1-B0F6-FD43-B806-DC57886B2218}" srcOrd="0" destOrd="0" presId="urn:microsoft.com/office/officeart/2008/layout/LinedList"/>
    <dgm:cxn modelId="{46B2C95B-FD42-BB40-8B96-EF47989863B8}" type="presParOf" srcId="{4EB5C609-FF1D-C142-BBB4-6C96EFA850E0}" destId="{31A4E6C5-20BB-4141-98E4-AD461D66DDA2}" srcOrd="1" destOrd="0" presId="urn:microsoft.com/office/officeart/2008/layout/LinedList"/>
    <dgm:cxn modelId="{64D17BD5-C347-FA43-94D7-BFC4B022B385}" type="presParOf" srcId="{01BF743D-4472-214F-8794-15AE603C75F2}" destId="{AA537EEA-514D-D946-8838-9BA6615DB3F6}" srcOrd="10" destOrd="0" presId="urn:microsoft.com/office/officeart/2008/layout/LinedList"/>
    <dgm:cxn modelId="{E428E8F3-BD2A-FD43-BBD4-60290CA65814}" type="presParOf" srcId="{01BF743D-4472-214F-8794-15AE603C75F2}" destId="{92DE3667-D51C-AA40-BD95-5CE76DE6478E}" srcOrd="11" destOrd="0" presId="urn:microsoft.com/office/officeart/2008/layout/LinedList"/>
    <dgm:cxn modelId="{A05BB985-4864-6143-B234-6CEFFB441A5D}" type="presParOf" srcId="{92DE3667-D51C-AA40-BD95-5CE76DE6478E}" destId="{9DB9D253-8D95-2D42-9F76-5D97535BE984}" srcOrd="0" destOrd="0" presId="urn:microsoft.com/office/officeart/2008/layout/LinedList"/>
    <dgm:cxn modelId="{D3D3DD93-AD5C-1F4E-A33D-915264DE2FB9}" type="presParOf" srcId="{92DE3667-D51C-AA40-BD95-5CE76DE6478E}" destId="{39A8B1DF-1BA0-0941-B9BF-3677C7095B10}" srcOrd="1" destOrd="0" presId="urn:microsoft.com/office/officeart/2008/layout/LinedList"/>
    <dgm:cxn modelId="{FAF04239-FC92-304D-A2D2-B21FDE4D8FA1}" type="presParOf" srcId="{01BF743D-4472-214F-8794-15AE603C75F2}" destId="{FBCF1B90-3E0B-D545-89D6-A0BD39626696}" srcOrd="12" destOrd="0" presId="urn:microsoft.com/office/officeart/2008/layout/LinedList"/>
    <dgm:cxn modelId="{57F18D54-8263-0E43-9532-A8ACEDB1CA94}" type="presParOf" srcId="{01BF743D-4472-214F-8794-15AE603C75F2}" destId="{198C2E14-9939-1443-9558-FF7051FC4BEA}" srcOrd="13" destOrd="0" presId="urn:microsoft.com/office/officeart/2008/layout/LinedList"/>
    <dgm:cxn modelId="{6B5529D2-CBED-354A-A765-BD2ED37C37D3}" type="presParOf" srcId="{198C2E14-9939-1443-9558-FF7051FC4BEA}" destId="{2DC99055-5301-744C-AD8B-B34D822E212F}" srcOrd="0" destOrd="0" presId="urn:microsoft.com/office/officeart/2008/layout/LinedList"/>
    <dgm:cxn modelId="{AC9AF603-67D8-574C-9DC8-916C5BCD1484}" type="presParOf" srcId="{198C2E14-9939-1443-9558-FF7051FC4BEA}" destId="{362095FF-3031-3445-A927-FC2E3A854C64}" srcOrd="1" destOrd="0" presId="urn:microsoft.com/office/officeart/2008/layout/LinedList"/>
    <dgm:cxn modelId="{AE92B545-8FF8-1841-B4A2-DC288B06A9C7}" type="presParOf" srcId="{01BF743D-4472-214F-8794-15AE603C75F2}" destId="{859BEC34-7C38-7649-A93C-A015BC028157}" srcOrd="14" destOrd="0" presId="urn:microsoft.com/office/officeart/2008/layout/LinedList"/>
    <dgm:cxn modelId="{E0A7E441-4514-C548-B0EF-BE0EFEA45CB4}" type="presParOf" srcId="{01BF743D-4472-214F-8794-15AE603C75F2}" destId="{5B12CB3C-D8F9-CB40-9E74-37315FD704AF}" srcOrd="15" destOrd="0" presId="urn:microsoft.com/office/officeart/2008/layout/LinedList"/>
    <dgm:cxn modelId="{87DF2BFB-A8F9-EF46-93BE-E239CD19F159}" type="presParOf" srcId="{5B12CB3C-D8F9-CB40-9E74-37315FD704AF}" destId="{A36E5135-CB4C-644B-88D2-724F1D5F53D3}" srcOrd="0" destOrd="0" presId="urn:microsoft.com/office/officeart/2008/layout/LinedList"/>
    <dgm:cxn modelId="{173779F8-FFF0-BC43-AE38-4B72217D805D}" type="presParOf" srcId="{5B12CB3C-D8F9-CB40-9E74-37315FD704AF}" destId="{3EB00FCB-EE2A-B14A-A460-1240AAAA52E0}"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8AECEA-B4A3-42DB-9F26-B936EE6BB107}" type="doc">
      <dgm:prSet loTypeId="urn:microsoft.com/office/officeart/2005/8/layout/hProcess11" loCatId="hierarchy" qsTypeId="urn:microsoft.com/office/officeart/2005/8/quickstyle/simple3" qsCatId="simple" csTypeId="urn:microsoft.com/office/officeart/2005/8/colors/accent0_3" csCatId="mainScheme" phldr="1"/>
      <dgm:spPr/>
      <dgm:t>
        <a:bodyPr/>
        <a:lstStyle/>
        <a:p>
          <a:endParaRPr lang="en-US"/>
        </a:p>
      </dgm:t>
    </dgm:pt>
    <dgm:pt modelId="{977A3BF6-7306-48DD-8285-52BD5830C790}">
      <dgm:prSet/>
      <dgm:spPr/>
      <dgm:t>
        <a:bodyPr/>
        <a:lstStyle/>
        <a:p>
          <a:r>
            <a:rPr lang="it-IT" dirty="0"/>
            <a:t>L’incrocio fra le competenze richieste e quelle già possedute è essenziale per orientare la formazione e promuovere lo sviluppo professionale..</a:t>
          </a:r>
          <a:endParaRPr lang="en-US" dirty="0"/>
        </a:p>
      </dgm:t>
    </dgm:pt>
    <dgm:pt modelId="{C539A18D-1AE7-4346-AE33-FCD94CE0480F}" type="parTrans" cxnId="{19AE1938-39E8-43B1-9ADC-7269ABC92636}">
      <dgm:prSet/>
      <dgm:spPr/>
      <dgm:t>
        <a:bodyPr/>
        <a:lstStyle/>
        <a:p>
          <a:endParaRPr lang="en-US"/>
        </a:p>
      </dgm:t>
    </dgm:pt>
    <dgm:pt modelId="{4DC20135-DC3C-4634-A9FA-A98F3657D65B}" type="sibTrans" cxnId="{19AE1938-39E8-43B1-9ADC-7269ABC92636}">
      <dgm:prSet/>
      <dgm:spPr/>
      <dgm:t>
        <a:bodyPr/>
        <a:lstStyle/>
        <a:p>
          <a:endParaRPr lang="en-US"/>
        </a:p>
      </dgm:t>
    </dgm:pt>
    <dgm:pt modelId="{87FBE3CF-CD97-4223-8ACE-854ADEB97FA2}">
      <dgm:prSet/>
      <dgm:spPr/>
      <dgm:t>
        <a:bodyPr/>
        <a:lstStyle/>
        <a:p>
          <a:r>
            <a:rPr lang="it-IT" dirty="0"/>
            <a:t>a tal fine è stato implementato </a:t>
          </a:r>
          <a:r>
            <a:rPr lang="it-IT" b="1" dirty="0"/>
            <a:t>Minerva (realizzato da Formez)</a:t>
          </a:r>
          <a:r>
            <a:rPr lang="it-IT" dirty="0"/>
            <a:t>, il progetto </a:t>
          </a:r>
          <a:r>
            <a:rPr lang="it-IT" dirty="0" err="1"/>
            <a:t>cocreato</a:t>
          </a:r>
          <a:r>
            <a:rPr lang="it-IT" dirty="0"/>
            <a:t> e </a:t>
          </a:r>
          <a:r>
            <a:rPr lang="it-IT" dirty="0" err="1"/>
            <a:t>coprogettato</a:t>
          </a:r>
          <a:r>
            <a:rPr lang="it-IT" dirty="0"/>
            <a:t> con decine di amministrazioni del territorio italiano, che sta introducendo un rinnovato sistema di gestione del personale pubblico con l’obiettivo di guardare all’intero ciclo di vita del dipendente</a:t>
          </a:r>
          <a:endParaRPr lang="en-US" dirty="0"/>
        </a:p>
      </dgm:t>
    </dgm:pt>
    <dgm:pt modelId="{3D4C1B83-E326-4BD6-92CC-F4C170E73FF8}" type="parTrans" cxnId="{34D3AB85-9A07-45CA-85DA-1686DD74CC49}">
      <dgm:prSet/>
      <dgm:spPr/>
      <dgm:t>
        <a:bodyPr/>
        <a:lstStyle/>
        <a:p>
          <a:endParaRPr lang="en-US"/>
        </a:p>
      </dgm:t>
    </dgm:pt>
    <dgm:pt modelId="{1639C81B-C830-441B-A7E1-4A6D786ECAD3}" type="sibTrans" cxnId="{34D3AB85-9A07-45CA-85DA-1686DD74CC49}">
      <dgm:prSet/>
      <dgm:spPr/>
      <dgm:t>
        <a:bodyPr/>
        <a:lstStyle/>
        <a:p>
          <a:endParaRPr lang="en-US"/>
        </a:p>
      </dgm:t>
    </dgm:pt>
    <dgm:pt modelId="{4584B720-FF4E-E04B-BE5C-AAE68CE2D041}" type="pres">
      <dgm:prSet presAssocID="{2E8AECEA-B4A3-42DB-9F26-B936EE6BB107}" presName="Name0" presStyleCnt="0">
        <dgm:presLayoutVars>
          <dgm:dir/>
          <dgm:resizeHandles val="exact"/>
        </dgm:presLayoutVars>
      </dgm:prSet>
      <dgm:spPr/>
    </dgm:pt>
    <dgm:pt modelId="{6E8A5FD1-22E5-A14A-BE6C-71871095CD4E}" type="pres">
      <dgm:prSet presAssocID="{2E8AECEA-B4A3-42DB-9F26-B936EE6BB107}" presName="arrow" presStyleLbl="bgShp" presStyleIdx="0" presStyleCnt="1"/>
      <dgm:spPr/>
    </dgm:pt>
    <dgm:pt modelId="{F9887798-7DFC-FA49-A850-08496C152C3F}" type="pres">
      <dgm:prSet presAssocID="{2E8AECEA-B4A3-42DB-9F26-B936EE6BB107}" presName="points" presStyleCnt="0"/>
      <dgm:spPr/>
    </dgm:pt>
    <dgm:pt modelId="{71C85368-87EF-8842-BD56-D5C34B0FE55A}" type="pres">
      <dgm:prSet presAssocID="{977A3BF6-7306-48DD-8285-52BD5830C790}" presName="compositeA" presStyleCnt="0"/>
      <dgm:spPr/>
    </dgm:pt>
    <dgm:pt modelId="{5689FB46-7FD5-8048-A316-A9F579F33C2F}" type="pres">
      <dgm:prSet presAssocID="{977A3BF6-7306-48DD-8285-52BD5830C790}" presName="textA" presStyleLbl="revTx" presStyleIdx="0" presStyleCnt="2">
        <dgm:presLayoutVars>
          <dgm:bulletEnabled val="1"/>
        </dgm:presLayoutVars>
      </dgm:prSet>
      <dgm:spPr/>
    </dgm:pt>
    <dgm:pt modelId="{13D3F0C6-82B2-9F4A-8C84-54CCB6DF1F83}" type="pres">
      <dgm:prSet presAssocID="{977A3BF6-7306-48DD-8285-52BD5830C790}" presName="circleA" presStyleLbl="node1" presStyleIdx="0" presStyleCnt="2" custScaleX="174218" custScaleY="168650" custLinFactX="300000" custLinFactNeighborX="360064" custLinFactNeighborY="-657"/>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ACC19C41-75CF-9E47-B714-2AAC1E1107E3}" type="pres">
      <dgm:prSet presAssocID="{977A3BF6-7306-48DD-8285-52BD5830C790}" presName="spaceA" presStyleCnt="0"/>
      <dgm:spPr/>
    </dgm:pt>
    <dgm:pt modelId="{0A72ACA8-0FE3-9943-B4F7-BDBB2E5E142A}" type="pres">
      <dgm:prSet presAssocID="{4DC20135-DC3C-4634-A9FA-A98F3657D65B}" presName="space" presStyleCnt="0"/>
      <dgm:spPr/>
    </dgm:pt>
    <dgm:pt modelId="{3D449E4F-0F2A-3644-8ADF-95D6793BF198}" type="pres">
      <dgm:prSet presAssocID="{87FBE3CF-CD97-4223-8ACE-854ADEB97FA2}" presName="compositeB" presStyleCnt="0"/>
      <dgm:spPr/>
    </dgm:pt>
    <dgm:pt modelId="{52536A10-0EB4-7448-B015-4D41D8A56439}" type="pres">
      <dgm:prSet presAssocID="{87FBE3CF-CD97-4223-8ACE-854ADEB97FA2}" presName="textB" presStyleLbl="revTx" presStyleIdx="1" presStyleCnt="2">
        <dgm:presLayoutVars>
          <dgm:bulletEnabled val="1"/>
        </dgm:presLayoutVars>
      </dgm:prSet>
      <dgm:spPr/>
    </dgm:pt>
    <dgm:pt modelId="{82581521-D765-8F43-B5FB-5A6142F0C160}" type="pres">
      <dgm:prSet presAssocID="{87FBE3CF-CD97-4223-8ACE-854ADEB97FA2}" presName="circleB" presStyleLbl="node1" presStyleIdx="1" presStyleCnt="2" custLinFactX="-200000" custLinFactNeighborX="-224118" custLinFactNeighborY="49342"/>
      <dgm:spPr>
        <a:gradFill rotWithShape="0">
          <a:gsLst>
            <a:gs pos="91000">
              <a:schemeClr val="dk2">
                <a:hueOff val="0"/>
                <a:satOff val="0"/>
                <a:lumOff val="0"/>
                <a:lumMod val="110000"/>
                <a:satMod val="105000"/>
                <a:tint val="67000"/>
                <a:alpha val="0"/>
              </a:schemeClr>
            </a:gs>
            <a:gs pos="98000">
              <a:schemeClr val="dk2">
                <a:hueOff val="0"/>
                <a:satOff val="0"/>
                <a:lumOff val="0"/>
                <a:alphaOff val="0"/>
                <a:lumMod val="105000"/>
                <a:satMod val="103000"/>
                <a:tint val="73000"/>
              </a:schemeClr>
            </a:gs>
            <a:gs pos="95000">
              <a:schemeClr val="dk2">
                <a:hueOff val="0"/>
                <a:satOff val="0"/>
                <a:lumOff val="0"/>
                <a:alphaOff val="0"/>
                <a:lumMod val="105000"/>
                <a:satMod val="109000"/>
                <a:tint val="81000"/>
              </a:schemeClr>
            </a:gs>
          </a:gsLst>
        </a:gradFill>
      </dgm:spPr>
    </dgm:pt>
    <dgm:pt modelId="{796F23A7-9BDC-3D4D-A3B3-AD8499595174}" type="pres">
      <dgm:prSet presAssocID="{87FBE3CF-CD97-4223-8ACE-854ADEB97FA2}" presName="spaceB" presStyleCnt="0"/>
      <dgm:spPr/>
    </dgm:pt>
  </dgm:ptLst>
  <dgm:cxnLst>
    <dgm:cxn modelId="{BE3FBD0F-1404-744B-9D4E-E4F2A3D7D392}" type="presOf" srcId="{977A3BF6-7306-48DD-8285-52BD5830C790}" destId="{5689FB46-7FD5-8048-A316-A9F579F33C2F}" srcOrd="0" destOrd="0" presId="urn:microsoft.com/office/officeart/2005/8/layout/hProcess11"/>
    <dgm:cxn modelId="{19AE1938-39E8-43B1-9ADC-7269ABC92636}" srcId="{2E8AECEA-B4A3-42DB-9F26-B936EE6BB107}" destId="{977A3BF6-7306-48DD-8285-52BD5830C790}" srcOrd="0" destOrd="0" parTransId="{C539A18D-1AE7-4346-AE33-FCD94CE0480F}" sibTransId="{4DC20135-DC3C-4634-A9FA-A98F3657D65B}"/>
    <dgm:cxn modelId="{35EA5E3B-9DAC-0F41-9F3F-4D429006739A}" type="presOf" srcId="{2E8AECEA-B4A3-42DB-9F26-B936EE6BB107}" destId="{4584B720-FF4E-E04B-BE5C-AAE68CE2D041}" srcOrd="0" destOrd="0" presId="urn:microsoft.com/office/officeart/2005/8/layout/hProcess11"/>
    <dgm:cxn modelId="{2C28A173-C1FB-1044-9ECF-A64595108065}" type="presOf" srcId="{87FBE3CF-CD97-4223-8ACE-854ADEB97FA2}" destId="{52536A10-0EB4-7448-B015-4D41D8A56439}" srcOrd="0" destOrd="0" presId="urn:microsoft.com/office/officeart/2005/8/layout/hProcess11"/>
    <dgm:cxn modelId="{34D3AB85-9A07-45CA-85DA-1686DD74CC49}" srcId="{2E8AECEA-B4A3-42DB-9F26-B936EE6BB107}" destId="{87FBE3CF-CD97-4223-8ACE-854ADEB97FA2}" srcOrd="1" destOrd="0" parTransId="{3D4C1B83-E326-4BD6-92CC-F4C170E73FF8}" sibTransId="{1639C81B-C830-441B-A7E1-4A6D786ECAD3}"/>
    <dgm:cxn modelId="{5C2C45EB-09CD-814A-A71F-5C8E28337A98}" type="presParOf" srcId="{4584B720-FF4E-E04B-BE5C-AAE68CE2D041}" destId="{6E8A5FD1-22E5-A14A-BE6C-71871095CD4E}" srcOrd="0" destOrd="0" presId="urn:microsoft.com/office/officeart/2005/8/layout/hProcess11"/>
    <dgm:cxn modelId="{8C2C10C7-B5C5-3C4D-8E95-984281A01E87}" type="presParOf" srcId="{4584B720-FF4E-E04B-BE5C-AAE68CE2D041}" destId="{F9887798-7DFC-FA49-A850-08496C152C3F}" srcOrd="1" destOrd="0" presId="urn:microsoft.com/office/officeart/2005/8/layout/hProcess11"/>
    <dgm:cxn modelId="{01431BF6-C12B-DC40-9369-9E33944B2E36}" type="presParOf" srcId="{F9887798-7DFC-FA49-A850-08496C152C3F}" destId="{71C85368-87EF-8842-BD56-D5C34B0FE55A}" srcOrd="0" destOrd="0" presId="urn:microsoft.com/office/officeart/2005/8/layout/hProcess11"/>
    <dgm:cxn modelId="{791CF908-F0D4-0941-BCBA-A3BA3C4CAFA8}" type="presParOf" srcId="{71C85368-87EF-8842-BD56-D5C34B0FE55A}" destId="{5689FB46-7FD5-8048-A316-A9F579F33C2F}" srcOrd="0" destOrd="0" presId="urn:microsoft.com/office/officeart/2005/8/layout/hProcess11"/>
    <dgm:cxn modelId="{363B28B6-DA72-0643-BF40-1A53361FCF95}" type="presParOf" srcId="{71C85368-87EF-8842-BD56-D5C34B0FE55A}" destId="{13D3F0C6-82B2-9F4A-8C84-54CCB6DF1F83}" srcOrd="1" destOrd="0" presId="urn:microsoft.com/office/officeart/2005/8/layout/hProcess11"/>
    <dgm:cxn modelId="{CD5262C3-390B-7E46-95B2-39ADB11F78F3}" type="presParOf" srcId="{71C85368-87EF-8842-BD56-D5C34B0FE55A}" destId="{ACC19C41-75CF-9E47-B714-2AAC1E1107E3}" srcOrd="2" destOrd="0" presId="urn:microsoft.com/office/officeart/2005/8/layout/hProcess11"/>
    <dgm:cxn modelId="{B24FEDF6-2349-894B-946C-55BA8386F29C}" type="presParOf" srcId="{F9887798-7DFC-FA49-A850-08496C152C3F}" destId="{0A72ACA8-0FE3-9943-B4F7-BDBB2E5E142A}" srcOrd="1" destOrd="0" presId="urn:microsoft.com/office/officeart/2005/8/layout/hProcess11"/>
    <dgm:cxn modelId="{E8D550BB-B280-9745-A6CC-9BEA46C12E7D}" type="presParOf" srcId="{F9887798-7DFC-FA49-A850-08496C152C3F}" destId="{3D449E4F-0F2A-3644-8ADF-95D6793BF198}" srcOrd="2" destOrd="0" presId="urn:microsoft.com/office/officeart/2005/8/layout/hProcess11"/>
    <dgm:cxn modelId="{0A59AA01-CEA7-9A4D-80A1-EA5EB62F61B6}" type="presParOf" srcId="{3D449E4F-0F2A-3644-8ADF-95D6793BF198}" destId="{52536A10-0EB4-7448-B015-4D41D8A56439}" srcOrd="0" destOrd="0" presId="urn:microsoft.com/office/officeart/2005/8/layout/hProcess11"/>
    <dgm:cxn modelId="{53BFBB43-88E3-AA4A-94AC-4B2002F466B0}" type="presParOf" srcId="{3D449E4F-0F2A-3644-8ADF-95D6793BF198}" destId="{82581521-D765-8F43-B5FB-5A6142F0C160}" srcOrd="1" destOrd="0" presId="urn:microsoft.com/office/officeart/2005/8/layout/hProcess11"/>
    <dgm:cxn modelId="{7485A481-B4C5-6D44-9A9A-F4C9898DE39B}" type="presParOf" srcId="{3D449E4F-0F2A-3644-8ADF-95D6793BF198}" destId="{796F23A7-9BDC-3D4D-A3B3-AD849959517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DF927D-347B-4E57-AC95-4D52A1B1870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5856529-46C9-4CB8-A56C-AAD5181BAA4F}">
      <dgm:prSet custT="1"/>
      <dgm:spPr/>
      <dgm:t>
        <a:bodyPr/>
        <a:lstStyle/>
        <a:p>
          <a:r>
            <a:rPr lang="it-IT" sz="1400" b="0" i="0" baseline="0" dirty="0"/>
            <a:t>Perché parlare oggi di transizione nei piccoli comuni:</a:t>
          </a:r>
          <a:endParaRPr lang="en-US" sz="1400" dirty="0"/>
        </a:p>
      </dgm:t>
    </dgm:pt>
    <dgm:pt modelId="{1E01BAC7-A7F5-4307-99F6-95C585B8BA42}" type="parTrans" cxnId="{410A21F3-9849-49AC-A23E-DD7E0454C756}">
      <dgm:prSet/>
      <dgm:spPr/>
      <dgm:t>
        <a:bodyPr/>
        <a:lstStyle/>
        <a:p>
          <a:endParaRPr lang="en-US"/>
        </a:p>
      </dgm:t>
    </dgm:pt>
    <dgm:pt modelId="{4DCFCF9B-4793-420D-B631-E7F27FD1763D}" type="sibTrans" cxnId="{410A21F3-9849-49AC-A23E-DD7E0454C756}">
      <dgm:prSet/>
      <dgm:spPr/>
      <dgm:t>
        <a:bodyPr/>
        <a:lstStyle/>
        <a:p>
          <a:endParaRPr lang="en-US"/>
        </a:p>
      </dgm:t>
    </dgm:pt>
    <dgm:pt modelId="{310F452F-0CD2-43A4-8ADC-39BCDAF8CAB3}">
      <dgm:prSet custT="1"/>
      <dgm:spPr/>
      <dgm:t>
        <a:bodyPr/>
        <a:lstStyle/>
        <a:p>
          <a:r>
            <a:rPr lang="it-IT" sz="1400" b="0" i="0" baseline="0" dirty="0"/>
            <a:t>I piccoli comuni sono presidi territoriali fondamentali</a:t>
          </a:r>
          <a:endParaRPr lang="en-US" sz="1400" dirty="0"/>
        </a:p>
      </dgm:t>
    </dgm:pt>
    <dgm:pt modelId="{C746B0E1-3DBA-4CE5-8091-897ACD067A5F}" type="parTrans" cxnId="{30728678-2F97-4D63-8D1F-D0D886C117A9}">
      <dgm:prSet/>
      <dgm:spPr/>
      <dgm:t>
        <a:bodyPr/>
        <a:lstStyle/>
        <a:p>
          <a:endParaRPr lang="en-US"/>
        </a:p>
      </dgm:t>
    </dgm:pt>
    <dgm:pt modelId="{4E7D6E11-3D88-4371-8332-4DFA001F1C59}" type="sibTrans" cxnId="{30728678-2F97-4D63-8D1F-D0D886C117A9}">
      <dgm:prSet/>
      <dgm:spPr/>
      <dgm:t>
        <a:bodyPr/>
        <a:lstStyle/>
        <a:p>
          <a:endParaRPr lang="en-US"/>
        </a:p>
      </dgm:t>
    </dgm:pt>
    <dgm:pt modelId="{61A40A00-2A89-4216-8DBB-0686B9F8EC43}">
      <dgm:prSet custT="1"/>
      <dgm:spPr/>
      <dgm:t>
        <a:bodyPr/>
        <a:lstStyle/>
        <a:p>
          <a:r>
            <a:rPr lang="it-IT" sz="1400" b="0" i="0" baseline="0" dirty="0"/>
            <a:t>spesso soffrono la carenza di personale e di competenze specialistiche</a:t>
          </a:r>
          <a:endParaRPr lang="en-US" sz="1400" dirty="0"/>
        </a:p>
      </dgm:t>
    </dgm:pt>
    <dgm:pt modelId="{B35939DE-753B-482B-8AA6-BA0D72D4342E}" type="parTrans" cxnId="{9F4C1C44-8CBE-49A1-87D3-D576CC5BDACB}">
      <dgm:prSet/>
      <dgm:spPr/>
      <dgm:t>
        <a:bodyPr/>
        <a:lstStyle/>
        <a:p>
          <a:endParaRPr lang="en-US"/>
        </a:p>
      </dgm:t>
    </dgm:pt>
    <dgm:pt modelId="{13BE8BA4-9828-43E6-A6F8-F5340D741000}" type="sibTrans" cxnId="{9F4C1C44-8CBE-49A1-87D3-D576CC5BDACB}">
      <dgm:prSet/>
      <dgm:spPr/>
      <dgm:t>
        <a:bodyPr/>
        <a:lstStyle/>
        <a:p>
          <a:endParaRPr lang="en-US"/>
        </a:p>
      </dgm:t>
    </dgm:pt>
    <dgm:pt modelId="{56BFF776-7836-4E46-8C49-B6E1687FD375}">
      <dgm:prSet custT="1"/>
      <dgm:spPr/>
      <dgm:t>
        <a:bodyPr/>
        <a:lstStyle/>
        <a:p>
          <a:r>
            <a:rPr lang="it-IT" sz="1400" b="0" i="0" baseline="0" dirty="0"/>
            <a:t>devono concludere l’attuazione del  PNRR con risorse limitate</a:t>
          </a:r>
          <a:endParaRPr lang="en-US" sz="1400" dirty="0"/>
        </a:p>
      </dgm:t>
    </dgm:pt>
    <dgm:pt modelId="{BF9829B2-561B-45E5-BC41-309A8358D469}" type="parTrans" cxnId="{A46D2B51-FCAF-4C87-80F6-16C17B9D1E74}">
      <dgm:prSet/>
      <dgm:spPr/>
      <dgm:t>
        <a:bodyPr/>
        <a:lstStyle/>
        <a:p>
          <a:endParaRPr lang="en-US"/>
        </a:p>
      </dgm:t>
    </dgm:pt>
    <dgm:pt modelId="{B06EE5DA-F301-4A5C-B9EA-0C007B1A7CEC}" type="sibTrans" cxnId="{A46D2B51-FCAF-4C87-80F6-16C17B9D1E74}">
      <dgm:prSet/>
      <dgm:spPr/>
      <dgm:t>
        <a:bodyPr/>
        <a:lstStyle/>
        <a:p>
          <a:endParaRPr lang="en-US"/>
        </a:p>
      </dgm:t>
    </dgm:pt>
    <dgm:pt modelId="{493CED6D-93C9-4012-B3DE-701F112501F3}">
      <dgm:prSet custT="1"/>
      <dgm:spPr/>
      <dgm:t>
        <a:bodyPr/>
        <a:lstStyle/>
        <a:p>
          <a:r>
            <a:rPr lang="it-IT" sz="1400" b="0" i="0" baseline="0" dirty="0"/>
            <a:t>la transizione amministrativa, digitale ed ecologica deve essere integrata</a:t>
          </a:r>
          <a:endParaRPr lang="en-US" sz="1400" dirty="0"/>
        </a:p>
      </dgm:t>
    </dgm:pt>
    <dgm:pt modelId="{7918675B-7915-4664-AB55-D658E4DFA081}" type="parTrans" cxnId="{5DD629D1-29E9-4AED-842F-B75AC412691D}">
      <dgm:prSet/>
      <dgm:spPr/>
      <dgm:t>
        <a:bodyPr/>
        <a:lstStyle/>
        <a:p>
          <a:endParaRPr lang="en-US"/>
        </a:p>
      </dgm:t>
    </dgm:pt>
    <dgm:pt modelId="{22264E37-48E5-4A6C-BC30-979A2514F43D}" type="sibTrans" cxnId="{5DD629D1-29E9-4AED-842F-B75AC412691D}">
      <dgm:prSet/>
      <dgm:spPr/>
      <dgm:t>
        <a:bodyPr/>
        <a:lstStyle/>
        <a:p>
          <a:endParaRPr lang="en-US"/>
        </a:p>
      </dgm:t>
    </dgm:pt>
    <dgm:pt modelId="{B11680B1-FB1F-FF44-AA86-7DE5BCA38D83}" type="pres">
      <dgm:prSet presAssocID="{F8DF927D-347B-4E57-AC95-4D52A1B1870F}" presName="outerComposite" presStyleCnt="0">
        <dgm:presLayoutVars>
          <dgm:chMax val="5"/>
          <dgm:dir/>
          <dgm:resizeHandles val="exact"/>
        </dgm:presLayoutVars>
      </dgm:prSet>
      <dgm:spPr/>
    </dgm:pt>
    <dgm:pt modelId="{66A6B100-FB43-1E4E-9380-5D65AF0F7EE8}" type="pres">
      <dgm:prSet presAssocID="{F8DF927D-347B-4E57-AC95-4D52A1B1870F}" presName="dummyMaxCanvas" presStyleCnt="0">
        <dgm:presLayoutVars/>
      </dgm:prSet>
      <dgm:spPr/>
    </dgm:pt>
    <dgm:pt modelId="{1FA471C4-18E0-0943-8F4E-E56FD91A924D}" type="pres">
      <dgm:prSet presAssocID="{F8DF927D-347B-4E57-AC95-4D52A1B1870F}" presName="FiveNodes_1" presStyleLbl="node1" presStyleIdx="0" presStyleCnt="5">
        <dgm:presLayoutVars>
          <dgm:bulletEnabled val="1"/>
        </dgm:presLayoutVars>
      </dgm:prSet>
      <dgm:spPr/>
    </dgm:pt>
    <dgm:pt modelId="{6907D467-EE76-E242-8CBF-C7C7341879C0}" type="pres">
      <dgm:prSet presAssocID="{F8DF927D-347B-4E57-AC95-4D52A1B1870F}" presName="FiveNodes_2" presStyleLbl="node1" presStyleIdx="1" presStyleCnt="5">
        <dgm:presLayoutVars>
          <dgm:bulletEnabled val="1"/>
        </dgm:presLayoutVars>
      </dgm:prSet>
      <dgm:spPr/>
    </dgm:pt>
    <dgm:pt modelId="{4C982B67-D157-D64F-B29C-BA71998BC40C}" type="pres">
      <dgm:prSet presAssocID="{F8DF927D-347B-4E57-AC95-4D52A1B1870F}" presName="FiveNodes_3" presStyleLbl="node1" presStyleIdx="2" presStyleCnt="5">
        <dgm:presLayoutVars>
          <dgm:bulletEnabled val="1"/>
        </dgm:presLayoutVars>
      </dgm:prSet>
      <dgm:spPr/>
    </dgm:pt>
    <dgm:pt modelId="{169E972F-8B16-F343-A496-DD7FBFB37678}" type="pres">
      <dgm:prSet presAssocID="{F8DF927D-347B-4E57-AC95-4D52A1B1870F}" presName="FiveNodes_4" presStyleLbl="node1" presStyleIdx="3" presStyleCnt="5">
        <dgm:presLayoutVars>
          <dgm:bulletEnabled val="1"/>
        </dgm:presLayoutVars>
      </dgm:prSet>
      <dgm:spPr/>
    </dgm:pt>
    <dgm:pt modelId="{A337A948-AD84-854F-B117-2E6F59861FA8}" type="pres">
      <dgm:prSet presAssocID="{F8DF927D-347B-4E57-AC95-4D52A1B1870F}" presName="FiveNodes_5" presStyleLbl="node1" presStyleIdx="4" presStyleCnt="5">
        <dgm:presLayoutVars>
          <dgm:bulletEnabled val="1"/>
        </dgm:presLayoutVars>
      </dgm:prSet>
      <dgm:spPr/>
    </dgm:pt>
    <dgm:pt modelId="{7CE208C7-ADAD-374F-B0A4-0A3AF0EA13ED}" type="pres">
      <dgm:prSet presAssocID="{F8DF927D-347B-4E57-AC95-4D52A1B1870F}" presName="FiveConn_1-2" presStyleLbl="fgAccFollowNode1" presStyleIdx="0" presStyleCnt="4">
        <dgm:presLayoutVars>
          <dgm:bulletEnabled val="1"/>
        </dgm:presLayoutVars>
      </dgm:prSet>
      <dgm:spPr/>
    </dgm:pt>
    <dgm:pt modelId="{A4499262-D23F-B542-B9C4-92C2C393BA1F}" type="pres">
      <dgm:prSet presAssocID="{F8DF927D-347B-4E57-AC95-4D52A1B1870F}" presName="FiveConn_2-3" presStyleLbl="fgAccFollowNode1" presStyleIdx="1" presStyleCnt="4">
        <dgm:presLayoutVars>
          <dgm:bulletEnabled val="1"/>
        </dgm:presLayoutVars>
      </dgm:prSet>
      <dgm:spPr/>
    </dgm:pt>
    <dgm:pt modelId="{BF8988DB-0CF2-524F-8B71-F4B3F80D01CE}" type="pres">
      <dgm:prSet presAssocID="{F8DF927D-347B-4E57-AC95-4D52A1B1870F}" presName="FiveConn_3-4" presStyleLbl="fgAccFollowNode1" presStyleIdx="2" presStyleCnt="4">
        <dgm:presLayoutVars>
          <dgm:bulletEnabled val="1"/>
        </dgm:presLayoutVars>
      </dgm:prSet>
      <dgm:spPr/>
    </dgm:pt>
    <dgm:pt modelId="{B1C34E6F-0458-A646-B11E-D56A746D20FC}" type="pres">
      <dgm:prSet presAssocID="{F8DF927D-347B-4E57-AC95-4D52A1B1870F}" presName="FiveConn_4-5" presStyleLbl="fgAccFollowNode1" presStyleIdx="3" presStyleCnt="4">
        <dgm:presLayoutVars>
          <dgm:bulletEnabled val="1"/>
        </dgm:presLayoutVars>
      </dgm:prSet>
      <dgm:spPr/>
    </dgm:pt>
    <dgm:pt modelId="{E2488797-B5EA-E948-8FFE-F9FF1BCC5F8D}" type="pres">
      <dgm:prSet presAssocID="{F8DF927D-347B-4E57-AC95-4D52A1B1870F}" presName="FiveNodes_1_text" presStyleLbl="node1" presStyleIdx="4" presStyleCnt="5">
        <dgm:presLayoutVars>
          <dgm:bulletEnabled val="1"/>
        </dgm:presLayoutVars>
      </dgm:prSet>
      <dgm:spPr/>
    </dgm:pt>
    <dgm:pt modelId="{98655934-C262-3340-ABCF-3DCF6D9BBA05}" type="pres">
      <dgm:prSet presAssocID="{F8DF927D-347B-4E57-AC95-4D52A1B1870F}" presName="FiveNodes_2_text" presStyleLbl="node1" presStyleIdx="4" presStyleCnt="5">
        <dgm:presLayoutVars>
          <dgm:bulletEnabled val="1"/>
        </dgm:presLayoutVars>
      </dgm:prSet>
      <dgm:spPr/>
    </dgm:pt>
    <dgm:pt modelId="{517DCE71-BE92-1846-8D8B-0FC2072FA11E}" type="pres">
      <dgm:prSet presAssocID="{F8DF927D-347B-4E57-AC95-4D52A1B1870F}" presName="FiveNodes_3_text" presStyleLbl="node1" presStyleIdx="4" presStyleCnt="5">
        <dgm:presLayoutVars>
          <dgm:bulletEnabled val="1"/>
        </dgm:presLayoutVars>
      </dgm:prSet>
      <dgm:spPr/>
    </dgm:pt>
    <dgm:pt modelId="{0548C96A-1895-EF46-A0E4-9DD55E5069AD}" type="pres">
      <dgm:prSet presAssocID="{F8DF927D-347B-4E57-AC95-4D52A1B1870F}" presName="FiveNodes_4_text" presStyleLbl="node1" presStyleIdx="4" presStyleCnt="5">
        <dgm:presLayoutVars>
          <dgm:bulletEnabled val="1"/>
        </dgm:presLayoutVars>
      </dgm:prSet>
      <dgm:spPr/>
    </dgm:pt>
    <dgm:pt modelId="{B1BD5000-7165-FD4C-ADF2-71C6D380D9C5}" type="pres">
      <dgm:prSet presAssocID="{F8DF927D-347B-4E57-AC95-4D52A1B1870F}" presName="FiveNodes_5_text" presStyleLbl="node1" presStyleIdx="4" presStyleCnt="5">
        <dgm:presLayoutVars>
          <dgm:bulletEnabled val="1"/>
        </dgm:presLayoutVars>
      </dgm:prSet>
      <dgm:spPr/>
    </dgm:pt>
  </dgm:ptLst>
  <dgm:cxnLst>
    <dgm:cxn modelId="{A63C9016-7968-C441-9288-A8915DD7687E}" type="presOf" srcId="{310F452F-0CD2-43A4-8ADC-39BCDAF8CAB3}" destId="{98655934-C262-3340-ABCF-3DCF6D9BBA05}" srcOrd="1" destOrd="0" presId="urn:microsoft.com/office/officeart/2005/8/layout/vProcess5"/>
    <dgm:cxn modelId="{9F4C1C44-8CBE-49A1-87D3-D576CC5BDACB}" srcId="{F8DF927D-347B-4E57-AC95-4D52A1B1870F}" destId="{61A40A00-2A89-4216-8DBB-0686B9F8EC43}" srcOrd="2" destOrd="0" parTransId="{B35939DE-753B-482B-8AA6-BA0D72D4342E}" sibTransId="{13BE8BA4-9828-43E6-A6F8-F5340D741000}"/>
    <dgm:cxn modelId="{00AAE367-4ADD-CB4C-AA93-592644E578CA}" type="presOf" srcId="{25856529-46C9-4CB8-A56C-AAD5181BAA4F}" destId="{E2488797-B5EA-E948-8FFE-F9FF1BCC5F8D}" srcOrd="1" destOrd="0" presId="urn:microsoft.com/office/officeart/2005/8/layout/vProcess5"/>
    <dgm:cxn modelId="{6EC7144C-3D77-6344-83A1-E568F9BD454A}" type="presOf" srcId="{56BFF776-7836-4E46-8C49-B6E1687FD375}" destId="{0548C96A-1895-EF46-A0E4-9DD55E5069AD}" srcOrd="1" destOrd="0" presId="urn:microsoft.com/office/officeart/2005/8/layout/vProcess5"/>
    <dgm:cxn modelId="{093D976F-A8BB-A54B-9258-2073DD15C010}" type="presOf" srcId="{13BE8BA4-9828-43E6-A6F8-F5340D741000}" destId="{BF8988DB-0CF2-524F-8B71-F4B3F80D01CE}" srcOrd="0" destOrd="0" presId="urn:microsoft.com/office/officeart/2005/8/layout/vProcess5"/>
    <dgm:cxn modelId="{A46D2B51-FCAF-4C87-80F6-16C17B9D1E74}" srcId="{F8DF927D-347B-4E57-AC95-4D52A1B1870F}" destId="{56BFF776-7836-4E46-8C49-B6E1687FD375}" srcOrd="3" destOrd="0" parTransId="{BF9829B2-561B-45E5-BC41-309A8358D469}" sibTransId="{B06EE5DA-F301-4A5C-B9EA-0C007B1A7CEC}"/>
    <dgm:cxn modelId="{98F78572-385F-0D43-AFA8-90CCB0DE66D9}" type="presOf" srcId="{56BFF776-7836-4E46-8C49-B6E1687FD375}" destId="{169E972F-8B16-F343-A496-DD7FBFB37678}" srcOrd="0" destOrd="0" presId="urn:microsoft.com/office/officeart/2005/8/layout/vProcess5"/>
    <dgm:cxn modelId="{30728678-2F97-4D63-8D1F-D0D886C117A9}" srcId="{F8DF927D-347B-4E57-AC95-4D52A1B1870F}" destId="{310F452F-0CD2-43A4-8ADC-39BCDAF8CAB3}" srcOrd="1" destOrd="0" parTransId="{C746B0E1-3DBA-4CE5-8091-897ACD067A5F}" sibTransId="{4E7D6E11-3D88-4371-8332-4DFA001F1C59}"/>
    <dgm:cxn modelId="{620BC458-1EF9-1546-9A4C-1F567E93F254}" type="presOf" srcId="{4E7D6E11-3D88-4371-8332-4DFA001F1C59}" destId="{A4499262-D23F-B542-B9C4-92C2C393BA1F}" srcOrd="0" destOrd="0" presId="urn:microsoft.com/office/officeart/2005/8/layout/vProcess5"/>
    <dgm:cxn modelId="{63373CB9-DC17-6747-9315-38A07157C3DF}" type="presOf" srcId="{493CED6D-93C9-4012-B3DE-701F112501F3}" destId="{A337A948-AD84-854F-B117-2E6F59861FA8}" srcOrd="0" destOrd="0" presId="urn:microsoft.com/office/officeart/2005/8/layout/vProcess5"/>
    <dgm:cxn modelId="{A5BC72C0-A1B6-8C45-A986-B8D85FC7ABFE}" type="presOf" srcId="{310F452F-0CD2-43A4-8ADC-39BCDAF8CAB3}" destId="{6907D467-EE76-E242-8CBF-C7C7341879C0}" srcOrd="0" destOrd="0" presId="urn:microsoft.com/office/officeart/2005/8/layout/vProcess5"/>
    <dgm:cxn modelId="{F1DD3DC1-D6D9-1742-B572-AAAEEDA46270}" type="presOf" srcId="{F8DF927D-347B-4E57-AC95-4D52A1B1870F}" destId="{B11680B1-FB1F-FF44-AA86-7DE5BCA38D83}" srcOrd="0" destOrd="0" presId="urn:microsoft.com/office/officeart/2005/8/layout/vProcess5"/>
    <dgm:cxn modelId="{448BF4C5-CF8B-C948-8B9E-02F2A2E44840}" type="presOf" srcId="{61A40A00-2A89-4216-8DBB-0686B9F8EC43}" destId="{517DCE71-BE92-1846-8D8B-0FC2072FA11E}" srcOrd="1" destOrd="0" presId="urn:microsoft.com/office/officeart/2005/8/layout/vProcess5"/>
    <dgm:cxn modelId="{10A1DFCA-9B19-D44F-BEDD-34246155E286}" type="presOf" srcId="{4DCFCF9B-4793-420D-B631-E7F27FD1763D}" destId="{7CE208C7-ADAD-374F-B0A4-0A3AF0EA13ED}" srcOrd="0" destOrd="0" presId="urn:microsoft.com/office/officeart/2005/8/layout/vProcess5"/>
    <dgm:cxn modelId="{5DD629D1-29E9-4AED-842F-B75AC412691D}" srcId="{F8DF927D-347B-4E57-AC95-4D52A1B1870F}" destId="{493CED6D-93C9-4012-B3DE-701F112501F3}" srcOrd="4" destOrd="0" parTransId="{7918675B-7915-4664-AB55-D658E4DFA081}" sibTransId="{22264E37-48E5-4A6C-BC30-979A2514F43D}"/>
    <dgm:cxn modelId="{FCBCDADD-A614-0F4B-A6FC-B2EC61A98FCB}" type="presOf" srcId="{25856529-46C9-4CB8-A56C-AAD5181BAA4F}" destId="{1FA471C4-18E0-0943-8F4E-E56FD91A924D}" srcOrd="0" destOrd="0" presId="urn:microsoft.com/office/officeart/2005/8/layout/vProcess5"/>
    <dgm:cxn modelId="{78F98CDE-125D-424E-B456-B8774676C22F}" type="presOf" srcId="{493CED6D-93C9-4012-B3DE-701F112501F3}" destId="{B1BD5000-7165-FD4C-ADF2-71C6D380D9C5}" srcOrd="1" destOrd="0" presId="urn:microsoft.com/office/officeart/2005/8/layout/vProcess5"/>
    <dgm:cxn modelId="{B305E3E1-2398-B049-B5ED-DA5C8930205C}" type="presOf" srcId="{61A40A00-2A89-4216-8DBB-0686B9F8EC43}" destId="{4C982B67-D157-D64F-B29C-BA71998BC40C}" srcOrd="0" destOrd="0" presId="urn:microsoft.com/office/officeart/2005/8/layout/vProcess5"/>
    <dgm:cxn modelId="{E2ABAFF0-ED9D-6A4A-AAC0-47E1F0ADFDE7}" type="presOf" srcId="{B06EE5DA-F301-4A5C-B9EA-0C007B1A7CEC}" destId="{B1C34E6F-0458-A646-B11E-D56A746D20FC}" srcOrd="0" destOrd="0" presId="urn:microsoft.com/office/officeart/2005/8/layout/vProcess5"/>
    <dgm:cxn modelId="{410A21F3-9849-49AC-A23E-DD7E0454C756}" srcId="{F8DF927D-347B-4E57-AC95-4D52A1B1870F}" destId="{25856529-46C9-4CB8-A56C-AAD5181BAA4F}" srcOrd="0" destOrd="0" parTransId="{1E01BAC7-A7F5-4307-99F6-95C585B8BA42}" sibTransId="{4DCFCF9B-4793-420D-B631-E7F27FD1763D}"/>
    <dgm:cxn modelId="{B4B3751A-9551-9642-B17C-77D9F4364726}" type="presParOf" srcId="{B11680B1-FB1F-FF44-AA86-7DE5BCA38D83}" destId="{66A6B100-FB43-1E4E-9380-5D65AF0F7EE8}" srcOrd="0" destOrd="0" presId="urn:microsoft.com/office/officeart/2005/8/layout/vProcess5"/>
    <dgm:cxn modelId="{DE363086-AB8E-4B4C-B07C-4CFEF291B827}" type="presParOf" srcId="{B11680B1-FB1F-FF44-AA86-7DE5BCA38D83}" destId="{1FA471C4-18E0-0943-8F4E-E56FD91A924D}" srcOrd="1" destOrd="0" presId="urn:microsoft.com/office/officeart/2005/8/layout/vProcess5"/>
    <dgm:cxn modelId="{4A57E1E8-607C-F342-B9F2-0CF2135B524E}" type="presParOf" srcId="{B11680B1-FB1F-FF44-AA86-7DE5BCA38D83}" destId="{6907D467-EE76-E242-8CBF-C7C7341879C0}" srcOrd="2" destOrd="0" presId="urn:microsoft.com/office/officeart/2005/8/layout/vProcess5"/>
    <dgm:cxn modelId="{E39B2A2B-9022-A84C-AC4D-CAEAE4DE9142}" type="presParOf" srcId="{B11680B1-FB1F-FF44-AA86-7DE5BCA38D83}" destId="{4C982B67-D157-D64F-B29C-BA71998BC40C}" srcOrd="3" destOrd="0" presId="urn:microsoft.com/office/officeart/2005/8/layout/vProcess5"/>
    <dgm:cxn modelId="{530B2C96-92B4-3F4E-A6AD-7717D384BC33}" type="presParOf" srcId="{B11680B1-FB1F-FF44-AA86-7DE5BCA38D83}" destId="{169E972F-8B16-F343-A496-DD7FBFB37678}" srcOrd="4" destOrd="0" presId="urn:microsoft.com/office/officeart/2005/8/layout/vProcess5"/>
    <dgm:cxn modelId="{8C9C8793-F7D9-874A-88EF-26D058A1375F}" type="presParOf" srcId="{B11680B1-FB1F-FF44-AA86-7DE5BCA38D83}" destId="{A337A948-AD84-854F-B117-2E6F59861FA8}" srcOrd="5" destOrd="0" presId="urn:microsoft.com/office/officeart/2005/8/layout/vProcess5"/>
    <dgm:cxn modelId="{EE943FC0-C68C-F04A-9D6E-0737004A62F9}" type="presParOf" srcId="{B11680B1-FB1F-FF44-AA86-7DE5BCA38D83}" destId="{7CE208C7-ADAD-374F-B0A4-0A3AF0EA13ED}" srcOrd="6" destOrd="0" presId="urn:microsoft.com/office/officeart/2005/8/layout/vProcess5"/>
    <dgm:cxn modelId="{E1AD083D-4F66-D143-BBCE-A5BA1B04805B}" type="presParOf" srcId="{B11680B1-FB1F-FF44-AA86-7DE5BCA38D83}" destId="{A4499262-D23F-B542-B9C4-92C2C393BA1F}" srcOrd="7" destOrd="0" presId="urn:microsoft.com/office/officeart/2005/8/layout/vProcess5"/>
    <dgm:cxn modelId="{03D75469-02A2-934A-A023-7F8978ABEF40}" type="presParOf" srcId="{B11680B1-FB1F-FF44-AA86-7DE5BCA38D83}" destId="{BF8988DB-0CF2-524F-8B71-F4B3F80D01CE}" srcOrd="8" destOrd="0" presId="urn:microsoft.com/office/officeart/2005/8/layout/vProcess5"/>
    <dgm:cxn modelId="{9EF9ED57-451A-1E4C-8C8A-0789A4736EFF}" type="presParOf" srcId="{B11680B1-FB1F-FF44-AA86-7DE5BCA38D83}" destId="{B1C34E6F-0458-A646-B11E-D56A746D20FC}" srcOrd="9" destOrd="0" presId="urn:microsoft.com/office/officeart/2005/8/layout/vProcess5"/>
    <dgm:cxn modelId="{A308054D-F3F4-EC41-87F7-C96BA86CF52B}" type="presParOf" srcId="{B11680B1-FB1F-FF44-AA86-7DE5BCA38D83}" destId="{E2488797-B5EA-E948-8FFE-F9FF1BCC5F8D}" srcOrd="10" destOrd="0" presId="urn:microsoft.com/office/officeart/2005/8/layout/vProcess5"/>
    <dgm:cxn modelId="{30AABA65-8B20-6D40-A440-2DB8FD300A2A}" type="presParOf" srcId="{B11680B1-FB1F-FF44-AA86-7DE5BCA38D83}" destId="{98655934-C262-3340-ABCF-3DCF6D9BBA05}" srcOrd="11" destOrd="0" presId="urn:microsoft.com/office/officeart/2005/8/layout/vProcess5"/>
    <dgm:cxn modelId="{A8123CD8-2FD0-7F46-A411-33B591CAD356}" type="presParOf" srcId="{B11680B1-FB1F-FF44-AA86-7DE5BCA38D83}" destId="{517DCE71-BE92-1846-8D8B-0FC2072FA11E}" srcOrd="12" destOrd="0" presId="urn:microsoft.com/office/officeart/2005/8/layout/vProcess5"/>
    <dgm:cxn modelId="{7FCB023B-8E03-F84E-94E7-64F506094525}" type="presParOf" srcId="{B11680B1-FB1F-FF44-AA86-7DE5BCA38D83}" destId="{0548C96A-1895-EF46-A0E4-9DD55E5069AD}" srcOrd="13" destOrd="0" presId="urn:microsoft.com/office/officeart/2005/8/layout/vProcess5"/>
    <dgm:cxn modelId="{6EEF5F25-F6B8-004B-AB11-4B802655A726}" type="presParOf" srcId="{B11680B1-FB1F-FF44-AA86-7DE5BCA38D83}" destId="{B1BD5000-7165-FD4C-ADF2-71C6D380D9C5}"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AE73B5-7F5D-9D4E-83E8-5FDFB85F030E}" type="doc">
      <dgm:prSet loTypeId="urn:microsoft.com/office/officeart/2005/8/layout/vList2" loCatId="process" qsTypeId="urn:microsoft.com/office/officeart/2005/8/quickstyle/simple1" qsCatId="simple" csTypeId="urn:microsoft.com/office/officeart/2005/8/colors/accent1_2" csCatId="accent1"/>
      <dgm:spPr/>
      <dgm:t>
        <a:bodyPr/>
        <a:lstStyle/>
        <a:p>
          <a:endParaRPr lang="it-IT"/>
        </a:p>
      </dgm:t>
    </dgm:pt>
    <dgm:pt modelId="{CF757BE7-417D-D64F-ADF0-C8A4A918D89F}">
      <dgm:prSet/>
      <dgm:spPr/>
      <dgm:t>
        <a:bodyPr/>
        <a:lstStyle/>
        <a:p>
          <a:r>
            <a:rPr lang="it-IT" b="1" i="0" baseline="0" dirty="0"/>
            <a:t>La transizione amministrativa </a:t>
          </a:r>
          <a:r>
            <a:rPr lang="it-IT" b="0" i="0" baseline="0" dirty="0"/>
            <a:t>rappresenta il processo di cambiamento e innovazione della Pubblica Amministrazione volto a renderla più moderna, digitale e orientata ai bisogni dei cittadini. Comprende la trasformazione dei processi interni, la semplificazione delle procedure, la digitalizzazione dei servizi e la valorizzazione delle competenze del personale. </a:t>
          </a:r>
          <a:endParaRPr lang="it-IT" dirty="0"/>
        </a:p>
      </dgm:t>
    </dgm:pt>
    <dgm:pt modelId="{A5F01C85-F6F7-E54F-8986-23DC55D266FC}" type="parTrans" cxnId="{579A049C-BF95-BC45-8286-A4E9BF2D8909}">
      <dgm:prSet/>
      <dgm:spPr/>
      <dgm:t>
        <a:bodyPr/>
        <a:lstStyle/>
        <a:p>
          <a:endParaRPr lang="it-IT"/>
        </a:p>
      </dgm:t>
    </dgm:pt>
    <dgm:pt modelId="{74FB8B43-6626-2540-8DD1-1393518DDAEF}" type="sibTrans" cxnId="{579A049C-BF95-BC45-8286-A4E9BF2D8909}">
      <dgm:prSet/>
      <dgm:spPr/>
      <dgm:t>
        <a:bodyPr/>
        <a:lstStyle/>
        <a:p>
          <a:endParaRPr lang="it-IT"/>
        </a:p>
      </dgm:t>
    </dgm:pt>
    <dgm:pt modelId="{59136600-F0E9-AE40-9C43-050A8C06DAAF}" type="pres">
      <dgm:prSet presAssocID="{22AE73B5-7F5D-9D4E-83E8-5FDFB85F030E}" presName="linear" presStyleCnt="0">
        <dgm:presLayoutVars>
          <dgm:animLvl val="lvl"/>
          <dgm:resizeHandles val="exact"/>
        </dgm:presLayoutVars>
      </dgm:prSet>
      <dgm:spPr/>
    </dgm:pt>
    <dgm:pt modelId="{1FA47E04-683D-4342-BF64-6E9CDD9D913E}" type="pres">
      <dgm:prSet presAssocID="{CF757BE7-417D-D64F-ADF0-C8A4A918D89F}" presName="parentText" presStyleLbl="node1" presStyleIdx="0" presStyleCnt="1">
        <dgm:presLayoutVars>
          <dgm:chMax val="0"/>
          <dgm:bulletEnabled val="1"/>
        </dgm:presLayoutVars>
      </dgm:prSet>
      <dgm:spPr/>
    </dgm:pt>
  </dgm:ptLst>
  <dgm:cxnLst>
    <dgm:cxn modelId="{BBA52561-E7AA-4B47-810C-EFD0028C591A}" type="presOf" srcId="{CF757BE7-417D-D64F-ADF0-C8A4A918D89F}" destId="{1FA47E04-683D-4342-BF64-6E9CDD9D913E}" srcOrd="0" destOrd="0" presId="urn:microsoft.com/office/officeart/2005/8/layout/vList2"/>
    <dgm:cxn modelId="{579A049C-BF95-BC45-8286-A4E9BF2D8909}" srcId="{22AE73B5-7F5D-9D4E-83E8-5FDFB85F030E}" destId="{CF757BE7-417D-D64F-ADF0-C8A4A918D89F}" srcOrd="0" destOrd="0" parTransId="{A5F01C85-F6F7-E54F-8986-23DC55D266FC}" sibTransId="{74FB8B43-6626-2540-8DD1-1393518DDAEF}"/>
    <dgm:cxn modelId="{AE244FE4-249E-1941-82D2-D04B4C1C9268}" type="presOf" srcId="{22AE73B5-7F5D-9D4E-83E8-5FDFB85F030E}" destId="{59136600-F0E9-AE40-9C43-050A8C06DAAF}" srcOrd="0" destOrd="0" presId="urn:microsoft.com/office/officeart/2005/8/layout/vList2"/>
    <dgm:cxn modelId="{353C5E3E-36E3-6E4E-8D13-681722124693}" type="presParOf" srcId="{59136600-F0E9-AE40-9C43-050A8C06DAAF}" destId="{1FA47E04-683D-4342-BF64-6E9CDD9D913E}"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AF34C8-594E-4293-A3B9-7E545987EAB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4F9A3D9-5D5C-4713-9BF0-F17A42C07634}">
      <dgm:prSet/>
      <dgm:spPr/>
      <dgm:t>
        <a:bodyPr/>
        <a:lstStyle/>
        <a:p>
          <a:r>
            <a:rPr lang="it-IT" b="1" i="0" baseline="0" dirty="0"/>
            <a:t>Costruire un’amministrazione più agile, trasparente ed efficace, capace di affrontare le sfide sociali ed economiche in modo sostenibile e inclusivo.</a:t>
          </a:r>
          <a:endParaRPr lang="en-US" dirty="0"/>
        </a:p>
      </dgm:t>
    </dgm:pt>
    <dgm:pt modelId="{B27CB474-3743-45FE-85C2-A8681779ECA9}" type="parTrans" cxnId="{20DD3ABB-118B-40B5-8722-F226261785E1}">
      <dgm:prSet/>
      <dgm:spPr/>
      <dgm:t>
        <a:bodyPr/>
        <a:lstStyle/>
        <a:p>
          <a:endParaRPr lang="en-US"/>
        </a:p>
      </dgm:t>
    </dgm:pt>
    <dgm:pt modelId="{CC3CAFBA-3DA1-4A77-B2C5-028BF6B58437}" type="sibTrans" cxnId="{20DD3ABB-118B-40B5-8722-F226261785E1}">
      <dgm:prSet/>
      <dgm:spPr/>
      <dgm:t>
        <a:bodyPr/>
        <a:lstStyle/>
        <a:p>
          <a:endParaRPr lang="en-US"/>
        </a:p>
      </dgm:t>
    </dgm:pt>
    <dgm:pt modelId="{CCECC75A-1E70-46DF-A022-59DC97708DD2}">
      <dgm:prSet/>
      <dgm:spPr/>
      <dgm:t>
        <a:bodyPr/>
        <a:lstStyle/>
        <a:p>
          <a:r>
            <a:rPr lang="it-IT" b="1" i="0" baseline="0" dirty="0"/>
            <a:t>TRANSIZIONE AMMINISTRATIVA = VALORE PUBBLIC0</a:t>
          </a:r>
          <a:endParaRPr lang="en-US" dirty="0"/>
        </a:p>
      </dgm:t>
    </dgm:pt>
    <dgm:pt modelId="{FD701E95-35E7-43A0-B6BC-9B0EAF3FB285}" type="parTrans" cxnId="{7C00DCEE-E281-4A01-A6EF-4C8517AA6260}">
      <dgm:prSet/>
      <dgm:spPr/>
      <dgm:t>
        <a:bodyPr/>
        <a:lstStyle/>
        <a:p>
          <a:endParaRPr lang="en-US"/>
        </a:p>
      </dgm:t>
    </dgm:pt>
    <dgm:pt modelId="{49CE61AD-82C2-4DEF-A71C-AB4B46945DFB}" type="sibTrans" cxnId="{7C00DCEE-E281-4A01-A6EF-4C8517AA6260}">
      <dgm:prSet/>
      <dgm:spPr/>
      <dgm:t>
        <a:bodyPr/>
        <a:lstStyle/>
        <a:p>
          <a:endParaRPr lang="en-US"/>
        </a:p>
      </dgm:t>
    </dgm:pt>
    <dgm:pt modelId="{06EC61F2-5287-4BF5-A8D9-FB5F94C605F3}">
      <dgm:prSet/>
      <dgm:spPr/>
      <dgm:t>
        <a:bodyPr/>
        <a:lstStyle/>
        <a:p>
          <a:r>
            <a:rPr lang="it-IT" b="1" i="0" baseline="0"/>
            <a:t>E' LEVA DI INNOVAZIONE E SOSTENIBILITA'</a:t>
          </a:r>
          <a:endParaRPr lang="en-US"/>
        </a:p>
      </dgm:t>
    </dgm:pt>
    <dgm:pt modelId="{7093ACF4-826F-401B-9310-82974A05D7F1}" type="parTrans" cxnId="{06C9D8AC-BFBE-4326-AE15-03AED481068D}">
      <dgm:prSet/>
      <dgm:spPr/>
      <dgm:t>
        <a:bodyPr/>
        <a:lstStyle/>
        <a:p>
          <a:endParaRPr lang="en-US"/>
        </a:p>
      </dgm:t>
    </dgm:pt>
    <dgm:pt modelId="{1801E437-B95A-4179-846E-6E7CEB3427AA}" type="sibTrans" cxnId="{06C9D8AC-BFBE-4326-AE15-03AED481068D}">
      <dgm:prSet/>
      <dgm:spPr/>
      <dgm:t>
        <a:bodyPr/>
        <a:lstStyle/>
        <a:p>
          <a:endParaRPr lang="en-US"/>
        </a:p>
      </dgm:t>
    </dgm:pt>
    <dgm:pt modelId="{95C9FBC5-9CE6-2642-9460-B4207FEC5923}" type="pres">
      <dgm:prSet presAssocID="{D6AF34C8-594E-4293-A3B9-7E545987EABA}" presName="hierChild1" presStyleCnt="0">
        <dgm:presLayoutVars>
          <dgm:chPref val="1"/>
          <dgm:dir/>
          <dgm:animOne val="branch"/>
          <dgm:animLvl val="lvl"/>
          <dgm:resizeHandles/>
        </dgm:presLayoutVars>
      </dgm:prSet>
      <dgm:spPr/>
    </dgm:pt>
    <dgm:pt modelId="{8A84DFAA-4644-4F42-BF76-34F430131733}" type="pres">
      <dgm:prSet presAssocID="{14F9A3D9-5D5C-4713-9BF0-F17A42C07634}" presName="hierRoot1" presStyleCnt="0"/>
      <dgm:spPr/>
    </dgm:pt>
    <dgm:pt modelId="{58F2B4F3-5D7C-B444-BB35-8E65269CE897}" type="pres">
      <dgm:prSet presAssocID="{14F9A3D9-5D5C-4713-9BF0-F17A42C07634}" presName="composite" presStyleCnt="0"/>
      <dgm:spPr/>
    </dgm:pt>
    <dgm:pt modelId="{2E41C8F8-18C4-5042-AED6-A00136FFF102}" type="pres">
      <dgm:prSet presAssocID="{14F9A3D9-5D5C-4713-9BF0-F17A42C07634}" presName="background" presStyleLbl="node0" presStyleIdx="0" presStyleCnt="3"/>
      <dgm:spPr/>
    </dgm:pt>
    <dgm:pt modelId="{69596800-63CA-9848-8F46-8962E29523E0}" type="pres">
      <dgm:prSet presAssocID="{14F9A3D9-5D5C-4713-9BF0-F17A42C07634}" presName="text" presStyleLbl="fgAcc0" presStyleIdx="0" presStyleCnt="3">
        <dgm:presLayoutVars>
          <dgm:chPref val="3"/>
        </dgm:presLayoutVars>
      </dgm:prSet>
      <dgm:spPr/>
    </dgm:pt>
    <dgm:pt modelId="{FA3A2410-2E67-A047-8069-5EC16CC2E84C}" type="pres">
      <dgm:prSet presAssocID="{14F9A3D9-5D5C-4713-9BF0-F17A42C07634}" presName="hierChild2" presStyleCnt="0"/>
      <dgm:spPr/>
    </dgm:pt>
    <dgm:pt modelId="{6739981C-74F1-014B-A53A-5E933E8DC1C9}" type="pres">
      <dgm:prSet presAssocID="{CCECC75A-1E70-46DF-A022-59DC97708DD2}" presName="hierRoot1" presStyleCnt="0"/>
      <dgm:spPr/>
    </dgm:pt>
    <dgm:pt modelId="{82EE31CA-0D72-1049-B43B-7F9CFDDD8FA0}" type="pres">
      <dgm:prSet presAssocID="{CCECC75A-1E70-46DF-A022-59DC97708DD2}" presName="composite" presStyleCnt="0"/>
      <dgm:spPr/>
    </dgm:pt>
    <dgm:pt modelId="{007A73BF-C3EA-1548-B0D4-C04BD14FDA21}" type="pres">
      <dgm:prSet presAssocID="{CCECC75A-1E70-46DF-A022-59DC97708DD2}" presName="background" presStyleLbl="node0" presStyleIdx="1" presStyleCnt="3"/>
      <dgm:spPr/>
    </dgm:pt>
    <dgm:pt modelId="{5B19E5F0-9F8E-FA49-A825-7F711BE1223D}" type="pres">
      <dgm:prSet presAssocID="{CCECC75A-1E70-46DF-A022-59DC97708DD2}" presName="text" presStyleLbl="fgAcc0" presStyleIdx="1" presStyleCnt="3">
        <dgm:presLayoutVars>
          <dgm:chPref val="3"/>
        </dgm:presLayoutVars>
      </dgm:prSet>
      <dgm:spPr/>
    </dgm:pt>
    <dgm:pt modelId="{8E82EDC5-12C8-EA42-B846-1AF64B34A0E6}" type="pres">
      <dgm:prSet presAssocID="{CCECC75A-1E70-46DF-A022-59DC97708DD2}" presName="hierChild2" presStyleCnt="0"/>
      <dgm:spPr/>
    </dgm:pt>
    <dgm:pt modelId="{2100B58F-F825-8147-8FA7-27195FD5CFEA}" type="pres">
      <dgm:prSet presAssocID="{06EC61F2-5287-4BF5-A8D9-FB5F94C605F3}" presName="hierRoot1" presStyleCnt="0"/>
      <dgm:spPr/>
    </dgm:pt>
    <dgm:pt modelId="{6D04BBB4-9255-9E4A-A32E-194E4BB199DF}" type="pres">
      <dgm:prSet presAssocID="{06EC61F2-5287-4BF5-A8D9-FB5F94C605F3}" presName="composite" presStyleCnt="0"/>
      <dgm:spPr/>
    </dgm:pt>
    <dgm:pt modelId="{B3F58CE0-4CC4-D243-A11C-401D5F2E9DD8}" type="pres">
      <dgm:prSet presAssocID="{06EC61F2-5287-4BF5-A8D9-FB5F94C605F3}" presName="background" presStyleLbl="node0" presStyleIdx="2" presStyleCnt="3"/>
      <dgm:spPr/>
    </dgm:pt>
    <dgm:pt modelId="{2FEDFE27-6485-944F-BAF8-F4A422D9123A}" type="pres">
      <dgm:prSet presAssocID="{06EC61F2-5287-4BF5-A8D9-FB5F94C605F3}" presName="text" presStyleLbl="fgAcc0" presStyleIdx="2" presStyleCnt="3">
        <dgm:presLayoutVars>
          <dgm:chPref val="3"/>
        </dgm:presLayoutVars>
      </dgm:prSet>
      <dgm:spPr/>
    </dgm:pt>
    <dgm:pt modelId="{DDE65822-EA80-DF4D-AE94-CD83BE50887F}" type="pres">
      <dgm:prSet presAssocID="{06EC61F2-5287-4BF5-A8D9-FB5F94C605F3}" presName="hierChild2" presStyleCnt="0"/>
      <dgm:spPr/>
    </dgm:pt>
  </dgm:ptLst>
  <dgm:cxnLst>
    <dgm:cxn modelId="{7A064B28-7F07-8941-8AD7-E1009C48B083}" type="presOf" srcId="{06EC61F2-5287-4BF5-A8D9-FB5F94C605F3}" destId="{2FEDFE27-6485-944F-BAF8-F4A422D9123A}" srcOrd="0" destOrd="0" presId="urn:microsoft.com/office/officeart/2005/8/layout/hierarchy1"/>
    <dgm:cxn modelId="{D48C3C31-5BA5-0C44-B52F-BECBA76217BE}" type="presOf" srcId="{D6AF34C8-594E-4293-A3B9-7E545987EABA}" destId="{95C9FBC5-9CE6-2642-9460-B4207FEC5923}" srcOrd="0" destOrd="0" presId="urn:microsoft.com/office/officeart/2005/8/layout/hierarchy1"/>
    <dgm:cxn modelId="{06C9D8AC-BFBE-4326-AE15-03AED481068D}" srcId="{D6AF34C8-594E-4293-A3B9-7E545987EABA}" destId="{06EC61F2-5287-4BF5-A8D9-FB5F94C605F3}" srcOrd="2" destOrd="0" parTransId="{7093ACF4-826F-401B-9310-82974A05D7F1}" sibTransId="{1801E437-B95A-4179-846E-6E7CEB3427AA}"/>
    <dgm:cxn modelId="{20DD3ABB-118B-40B5-8722-F226261785E1}" srcId="{D6AF34C8-594E-4293-A3B9-7E545987EABA}" destId="{14F9A3D9-5D5C-4713-9BF0-F17A42C07634}" srcOrd="0" destOrd="0" parTransId="{B27CB474-3743-45FE-85C2-A8681779ECA9}" sibTransId="{CC3CAFBA-3DA1-4A77-B2C5-028BF6B58437}"/>
    <dgm:cxn modelId="{DDE871D1-127F-314F-8F87-626BAEE27002}" type="presOf" srcId="{14F9A3D9-5D5C-4713-9BF0-F17A42C07634}" destId="{69596800-63CA-9848-8F46-8962E29523E0}" srcOrd="0" destOrd="0" presId="urn:microsoft.com/office/officeart/2005/8/layout/hierarchy1"/>
    <dgm:cxn modelId="{7C00DCEE-E281-4A01-A6EF-4C8517AA6260}" srcId="{D6AF34C8-594E-4293-A3B9-7E545987EABA}" destId="{CCECC75A-1E70-46DF-A022-59DC97708DD2}" srcOrd="1" destOrd="0" parTransId="{FD701E95-35E7-43A0-B6BC-9B0EAF3FB285}" sibTransId="{49CE61AD-82C2-4DEF-A71C-AB4B46945DFB}"/>
    <dgm:cxn modelId="{3EC16FFA-DC10-E842-AE27-6918E2A7F04D}" type="presOf" srcId="{CCECC75A-1E70-46DF-A022-59DC97708DD2}" destId="{5B19E5F0-9F8E-FA49-A825-7F711BE1223D}" srcOrd="0" destOrd="0" presId="urn:microsoft.com/office/officeart/2005/8/layout/hierarchy1"/>
    <dgm:cxn modelId="{65A9F01D-FACB-834E-BDC9-425573D2CD02}" type="presParOf" srcId="{95C9FBC5-9CE6-2642-9460-B4207FEC5923}" destId="{8A84DFAA-4644-4F42-BF76-34F430131733}" srcOrd="0" destOrd="0" presId="urn:microsoft.com/office/officeart/2005/8/layout/hierarchy1"/>
    <dgm:cxn modelId="{474163F2-84B6-B24A-AC63-BEAF57D982B0}" type="presParOf" srcId="{8A84DFAA-4644-4F42-BF76-34F430131733}" destId="{58F2B4F3-5D7C-B444-BB35-8E65269CE897}" srcOrd="0" destOrd="0" presId="urn:microsoft.com/office/officeart/2005/8/layout/hierarchy1"/>
    <dgm:cxn modelId="{0316AB86-5313-5547-956F-83CE2BC98806}" type="presParOf" srcId="{58F2B4F3-5D7C-B444-BB35-8E65269CE897}" destId="{2E41C8F8-18C4-5042-AED6-A00136FFF102}" srcOrd="0" destOrd="0" presId="urn:microsoft.com/office/officeart/2005/8/layout/hierarchy1"/>
    <dgm:cxn modelId="{C4D4C9CC-2061-E146-A14C-F534F4DCD0A8}" type="presParOf" srcId="{58F2B4F3-5D7C-B444-BB35-8E65269CE897}" destId="{69596800-63CA-9848-8F46-8962E29523E0}" srcOrd="1" destOrd="0" presId="urn:microsoft.com/office/officeart/2005/8/layout/hierarchy1"/>
    <dgm:cxn modelId="{CBA29CE0-FC89-3949-8408-2BBE7A75AF45}" type="presParOf" srcId="{8A84DFAA-4644-4F42-BF76-34F430131733}" destId="{FA3A2410-2E67-A047-8069-5EC16CC2E84C}" srcOrd="1" destOrd="0" presId="urn:microsoft.com/office/officeart/2005/8/layout/hierarchy1"/>
    <dgm:cxn modelId="{EB5A4E41-C383-4441-BDA2-4052AB21D165}" type="presParOf" srcId="{95C9FBC5-9CE6-2642-9460-B4207FEC5923}" destId="{6739981C-74F1-014B-A53A-5E933E8DC1C9}" srcOrd="1" destOrd="0" presId="urn:microsoft.com/office/officeart/2005/8/layout/hierarchy1"/>
    <dgm:cxn modelId="{A557D012-CD67-0143-A1C4-A35C9E020DE1}" type="presParOf" srcId="{6739981C-74F1-014B-A53A-5E933E8DC1C9}" destId="{82EE31CA-0D72-1049-B43B-7F9CFDDD8FA0}" srcOrd="0" destOrd="0" presId="urn:microsoft.com/office/officeart/2005/8/layout/hierarchy1"/>
    <dgm:cxn modelId="{493CE658-DD17-A048-B32D-F11413420DDA}" type="presParOf" srcId="{82EE31CA-0D72-1049-B43B-7F9CFDDD8FA0}" destId="{007A73BF-C3EA-1548-B0D4-C04BD14FDA21}" srcOrd="0" destOrd="0" presId="urn:microsoft.com/office/officeart/2005/8/layout/hierarchy1"/>
    <dgm:cxn modelId="{D01AF23A-F353-D745-9538-BAB1C095FCC2}" type="presParOf" srcId="{82EE31CA-0D72-1049-B43B-7F9CFDDD8FA0}" destId="{5B19E5F0-9F8E-FA49-A825-7F711BE1223D}" srcOrd="1" destOrd="0" presId="urn:microsoft.com/office/officeart/2005/8/layout/hierarchy1"/>
    <dgm:cxn modelId="{6441E7B1-C38F-3343-B9B1-5957D0FCDBB9}" type="presParOf" srcId="{6739981C-74F1-014B-A53A-5E933E8DC1C9}" destId="{8E82EDC5-12C8-EA42-B846-1AF64B34A0E6}" srcOrd="1" destOrd="0" presId="urn:microsoft.com/office/officeart/2005/8/layout/hierarchy1"/>
    <dgm:cxn modelId="{EB9163AD-AA7E-E84D-8970-68D6934BCE27}" type="presParOf" srcId="{95C9FBC5-9CE6-2642-9460-B4207FEC5923}" destId="{2100B58F-F825-8147-8FA7-27195FD5CFEA}" srcOrd="2" destOrd="0" presId="urn:microsoft.com/office/officeart/2005/8/layout/hierarchy1"/>
    <dgm:cxn modelId="{BC558EF5-0784-5041-8429-D238A556E0DD}" type="presParOf" srcId="{2100B58F-F825-8147-8FA7-27195FD5CFEA}" destId="{6D04BBB4-9255-9E4A-A32E-194E4BB199DF}" srcOrd="0" destOrd="0" presId="urn:microsoft.com/office/officeart/2005/8/layout/hierarchy1"/>
    <dgm:cxn modelId="{722E64F8-6390-1546-8156-C3C337AF5BDA}" type="presParOf" srcId="{6D04BBB4-9255-9E4A-A32E-194E4BB199DF}" destId="{B3F58CE0-4CC4-D243-A11C-401D5F2E9DD8}" srcOrd="0" destOrd="0" presId="urn:microsoft.com/office/officeart/2005/8/layout/hierarchy1"/>
    <dgm:cxn modelId="{51B1E06C-3972-8346-859C-48B0076D8A5A}" type="presParOf" srcId="{6D04BBB4-9255-9E4A-A32E-194E4BB199DF}" destId="{2FEDFE27-6485-944F-BAF8-F4A422D9123A}" srcOrd="1" destOrd="0" presId="urn:microsoft.com/office/officeart/2005/8/layout/hierarchy1"/>
    <dgm:cxn modelId="{16636C0A-9B56-D443-8621-1C5C9F8247C9}" type="presParOf" srcId="{2100B58F-F825-8147-8FA7-27195FD5CFEA}" destId="{DDE65822-EA80-DF4D-AE94-CD83BE50887F}"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AF34C8-594E-4293-A3B9-7E545987EAB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4F9A3D9-5D5C-4713-9BF0-F17A42C07634}">
      <dgm:prSet/>
      <dgm:spPr/>
      <dgm:t>
        <a:bodyPr/>
        <a:lstStyle/>
        <a:p>
          <a:r>
            <a:rPr lang="it-IT" b="0" i="0" u="none" strike="noStrike" cap="none" spc="0" baseline="0" dirty="0">
              <a:solidFill>
                <a:srgbClr val="000000"/>
              </a:solidFill>
              <a:uFillTx/>
              <a:latin typeface="+mn-lt"/>
              <a:ea typeface="Microsoft YaHei" pitchFamily="2"/>
              <a:cs typeface="Calibri" pitchFamily="2"/>
            </a:rPr>
            <a:t>Acquisizione di nuove competenze e nuove soluzioni organizzative </a:t>
          </a:r>
          <a:r>
            <a:rPr lang="it-IT" b="0" i="0" u="none" strike="noStrike" cap="none" spc="0" baseline="0" dirty="0" err="1">
              <a:solidFill>
                <a:srgbClr val="000000"/>
              </a:solidFill>
              <a:uFillTx/>
              <a:latin typeface="+mn-lt"/>
              <a:ea typeface="Microsoft YaHei" pitchFamily="2"/>
              <a:cs typeface="Calibri" pitchFamily="2"/>
            </a:rPr>
            <a:t>perchè</a:t>
          </a:r>
          <a:r>
            <a:rPr lang="it-IT" b="0" i="0" u="none" strike="noStrike" cap="none" spc="0" baseline="0" dirty="0">
              <a:solidFill>
                <a:srgbClr val="000000"/>
              </a:solidFill>
              <a:uFillTx/>
              <a:latin typeface="+mn-lt"/>
              <a:ea typeface="Microsoft YaHei" pitchFamily="2"/>
              <a:cs typeface="Calibri" pitchFamily="2"/>
            </a:rPr>
            <a:t> la transizione non è solo un processo ma è soprattutto un traguardo.</a:t>
          </a:r>
          <a:endParaRPr lang="en-US" b="0" dirty="0">
            <a:latin typeface="+mn-lt"/>
          </a:endParaRPr>
        </a:p>
      </dgm:t>
    </dgm:pt>
    <dgm:pt modelId="{B27CB474-3743-45FE-85C2-A8681779ECA9}" type="parTrans" cxnId="{20DD3ABB-118B-40B5-8722-F226261785E1}">
      <dgm:prSet/>
      <dgm:spPr/>
      <dgm:t>
        <a:bodyPr/>
        <a:lstStyle/>
        <a:p>
          <a:endParaRPr lang="en-US"/>
        </a:p>
      </dgm:t>
    </dgm:pt>
    <dgm:pt modelId="{CC3CAFBA-3DA1-4A77-B2C5-028BF6B58437}" type="sibTrans" cxnId="{20DD3ABB-118B-40B5-8722-F226261785E1}">
      <dgm:prSet/>
      <dgm:spPr/>
      <dgm:t>
        <a:bodyPr/>
        <a:lstStyle/>
        <a:p>
          <a:endParaRPr lang="en-US"/>
        </a:p>
      </dgm:t>
    </dgm:pt>
    <dgm:pt modelId="{CCECC75A-1E70-46DF-A022-59DC97708DD2}">
      <dgm:prSet/>
      <dgm:spPr/>
      <dgm:t>
        <a:bodyPr/>
        <a:lstStyle/>
        <a:p>
          <a:r>
            <a:rPr lang="it-IT" b="0" i="0" u="none" strike="noStrike" cap="none" spc="0" baseline="0" dirty="0">
              <a:solidFill>
                <a:srgbClr val="000000"/>
              </a:solidFill>
              <a:uFillTx/>
              <a:latin typeface="Calibri" pitchFamily="18"/>
              <a:ea typeface="Microsoft YaHei" pitchFamily="2"/>
              <a:cs typeface="Calibri" pitchFamily="2"/>
            </a:rPr>
            <a:t>COME?</a:t>
          </a:r>
        </a:p>
        <a:p>
          <a:pPr>
            <a:buNone/>
          </a:pPr>
          <a:r>
            <a:rPr lang="it-IT" b="0" i="0" u="none" strike="noStrike" cap="none" spc="0" baseline="0" dirty="0">
              <a:solidFill>
                <a:srgbClr val="000000"/>
              </a:solidFill>
              <a:uFillTx/>
              <a:latin typeface="Calibri" pitchFamily="18"/>
              <a:ea typeface="Microsoft YaHei" pitchFamily="2"/>
              <a:cs typeface="Calibri" pitchFamily="2"/>
            </a:rPr>
            <a:t>a) formazione mirata</a:t>
          </a:r>
        </a:p>
        <a:p>
          <a:pPr>
            <a:buNone/>
          </a:pPr>
          <a:r>
            <a:rPr lang="it-IT" b="0" i="0" u="none" strike="noStrike" cap="none" spc="0" baseline="0" dirty="0">
              <a:solidFill>
                <a:srgbClr val="000000"/>
              </a:solidFill>
              <a:uFillTx/>
              <a:latin typeface="Calibri" pitchFamily="18"/>
              <a:ea typeface="Microsoft YaHei" pitchFamily="2"/>
              <a:cs typeface="Calibri" pitchFamily="2"/>
            </a:rPr>
            <a:t>b) strumenti</a:t>
          </a:r>
          <a:endParaRPr lang="en-US" b="0" dirty="0"/>
        </a:p>
      </dgm:t>
    </dgm:pt>
    <dgm:pt modelId="{FD701E95-35E7-43A0-B6BC-9B0EAF3FB285}" type="parTrans" cxnId="{7C00DCEE-E281-4A01-A6EF-4C8517AA6260}">
      <dgm:prSet/>
      <dgm:spPr/>
      <dgm:t>
        <a:bodyPr/>
        <a:lstStyle/>
        <a:p>
          <a:endParaRPr lang="en-US"/>
        </a:p>
      </dgm:t>
    </dgm:pt>
    <dgm:pt modelId="{49CE61AD-82C2-4DEF-A71C-AB4B46945DFB}" type="sibTrans" cxnId="{7C00DCEE-E281-4A01-A6EF-4C8517AA6260}">
      <dgm:prSet/>
      <dgm:spPr/>
      <dgm:t>
        <a:bodyPr/>
        <a:lstStyle/>
        <a:p>
          <a:endParaRPr lang="en-US"/>
        </a:p>
      </dgm:t>
    </dgm:pt>
    <dgm:pt modelId="{06EC61F2-5287-4BF5-A8D9-FB5F94C605F3}">
      <dgm:prSet/>
      <dgm:spPr/>
      <dgm:t>
        <a:bodyPr/>
        <a:lstStyle/>
        <a:p>
          <a:r>
            <a:rPr lang="it-IT" b="1" i="0" u="none" strike="noStrike" cap="none" spc="0" baseline="0" dirty="0">
              <a:solidFill>
                <a:srgbClr val="000000"/>
              </a:solidFill>
              <a:uFillTx/>
              <a:latin typeface="Calibri" pitchFamily="18"/>
              <a:ea typeface="Microsoft YaHei" pitchFamily="2"/>
              <a:cs typeface="Calibri" pitchFamily="2"/>
            </a:rPr>
            <a:t>CHANGE YOUR MIND!</a:t>
          </a:r>
          <a:endParaRPr lang="en-US" dirty="0"/>
        </a:p>
      </dgm:t>
    </dgm:pt>
    <dgm:pt modelId="{7093ACF4-826F-401B-9310-82974A05D7F1}" type="parTrans" cxnId="{06C9D8AC-BFBE-4326-AE15-03AED481068D}">
      <dgm:prSet/>
      <dgm:spPr/>
      <dgm:t>
        <a:bodyPr/>
        <a:lstStyle/>
        <a:p>
          <a:endParaRPr lang="en-US"/>
        </a:p>
      </dgm:t>
    </dgm:pt>
    <dgm:pt modelId="{1801E437-B95A-4179-846E-6E7CEB3427AA}" type="sibTrans" cxnId="{06C9D8AC-BFBE-4326-AE15-03AED481068D}">
      <dgm:prSet/>
      <dgm:spPr/>
      <dgm:t>
        <a:bodyPr/>
        <a:lstStyle/>
        <a:p>
          <a:endParaRPr lang="en-US"/>
        </a:p>
      </dgm:t>
    </dgm:pt>
    <dgm:pt modelId="{95C9FBC5-9CE6-2642-9460-B4207FEC5923}" type="pres">
      <dgm:prSet presAssocID="{D6AF34C8-594E-4293-A3B9-7E545987EABA}" presName="hierChild1" presStyleCnt="0">
        <dgm:presLayoutVars>
          <dgm:chPref val="1"/>
          <dgm:dir/>
          <dgm:animOne val="branch"/>
          <dgm:animLvl val="lvl"/>
          <dgm:resizeHandles/>
        </dgm:presLayoutVars>
      </dgm:prSet>
      <dgm:spPr/>
    </dgm:pt>
    <dgm:pt modelId="{8A84DFAA-4644-4F42-BF76-34F430131733}" type="pres">
      <dgm:prSet presAssocID="{14F9A3D9-5D5C-4713-9BF0-F17A42C07634}" presName="hierRoot1" presStyleCnt="0"/>
      <dgm:spPr/>
    </dgm:pt>
    <dgm:pt modelId="{58F2B4F3-5D7C-B444-BB35-8E65269CE897}" type="pres">
      <dgm:prSet presAssocID="{14F9A3D9-5D5C-4713-9BF0-F17A42C07634}" presName="composite" presStyleCnt="0"/>
      <dgm:spPr/>
    </dgm:pt>
    <dgm:pt modelId="{2E41C8F8-18C4-5042-AED6-A00136FFF102}" type="pres">
      <dgm:prSet presAssocID="{14F9A3D9-5D5C-4713-9BF0-F17A42C07634}" presName="background" presStyleLbl="node0" presStyleIdx="0" presStyleCnt="3"/>
      <dgm:spPr/>
    </dgm:pt>
    <dgm:pt modelId="{69596800-63CA-9848-8F46-8962E29523E0}" type="pres">
      <dgm:prSet presAssocID="{14F9A3D9-5D5C-4713-9BF0-F17A42C07634}" presName="text" presStyleLbl="fgAcc0" presStyleIdx="0" presStyleCnt="3">
        <dgm:presLayoutVars>
          <dgm:chPref val="3"/>
        </dgm:presLayoutVars>
      </dgm:prSet>
      <dgm:spPr/>
    </dgm:pt>
    <dgm:pt modelId="{FA3A2410-2E67-A047-8069-5EC16CC2E84C}" type="pres">
      <dgm:prSet presAssocID="{14F9A3D9-5D5C-4713-9BF0-F17A42C07634}" presName="hierChild2" presStyleCnt="0"/>
      <dgm:spPr/>
    </dgm:pt>
    <dgm:pt modelId="{6739981C-74F1-014B-A53A-5E933E8DC1C9}" type="pres">
      <dgm:prSet presAssocID="{CCECC75A-1E70-46DF-A022-59DC97708DD2}" presName="hierRoot1" presStyleCnt="0"/>
      <dgm:spPr/>
    </dgm:pt>
    <dgm:pt modelId="{82EE31CA-0D72-1049-B43B-7F9CFDDD8FA0}" type="pres">
      <dgm:prSet presAssocID="{CCECC75A-1E70-46DF-A022-59DC97708DD2}" presName="composite" presStyleCnt="0"/>
      <dgm:spPr/>
    </dgm:pt>
    <dgm:pt modelId="{007A73BF-C3EA-1548-B0D4-C04BD14FDA21}" type="pres">
      <dgm:prSet presAssocID="{CCECC75A-1E70-46DF-A022-59DC97708DD2}" presName="background" presStyleLbl="node0" presStyleIdx="1" presStyleCnt="3"/>
      <dgm:spPr/>
    </dgm:pt>
    <dgm:pt modelId="{5B19E5F0-9F8E-FA49-A825-7F711BE1223D}" type="pres">
      <dgm:prSet presAssocID="{CCECC75A-1E70-46DF-A022-59DC97708DD2}" presName="text" presStyleLbl="fgAcc0" presStyleIdx="1" presStyleCnt="3">
        <dgm:presLayoutVars>
          <dgm:chPref val="3"/>
        </dgm:presLayoutVars>
      </dgm:prSet>
      <dgm:spPr/>
    </dgm:pt>
    <dgm:pt modelId="{8E82EDC5-12C8-EA42-B846-1AF64B34A0E6}" type="pres">
      <dgm:prSet presAssocID="{CCECC75A-1E70-46DF-A022-59DC97708DD2}" presName="hierChild2" presStyleCnt="0"/>
      <dgm:spPr/>
    </dgm:pt>
    <dgm:pt modelId="{2100B58F-F825-8147-8FA7-27195FD5CFEA}" type="pres">
      <dgm:prSet presAssocID="{06EC61F2-5287-4BF5-A8D9-FB5F94C605F3}" presName="hierRoot1" presStyleCnt="0"/>
      <dgm:spPr/>
    </dgm:pt>
    <dgm:pt modelId="{6D04BBB4-9255-9E4A-A32E-194E4BB199DF}" type="pres">
      <dgm:prSet presAssocID="{06EC61F2-5287-4BF5-A8D9-FB5F94C605F3}" presName="composite" presStyleCnt="0"/>
      <dgm:spPr/>
    </dgm:pt>
    <dgm:pt modelId="{B3F58CE0-4CC4-D243-A11C-401D5F2E9DD8}" type="pres">
      <dgm:prSet presAssocID="{06EC61F2-5287-4BF5-A8D9-FB5F94C605F3}" presName="background" presStyleLbl="node0" presStyleIdx="2" presStyleCnt="3"/>
      <dgm:spPr/>
    </dgm:pt>
    <dgm:pt modelId="{2FEDFE27-6485-944F-BAF8-F4A422D9123A}" type="pres">
      <dgm:prSet presAssocID="{06EC61F2-5287-4BF5-A8D9-FB5F94C605F3}" presName="text" presStyleLbl="fgAcc0" presStyleIdx="2" presStyleCnt="3">
        <dgm:presLayoutVars>
          <dgm:chPref val="3"/>
        </dgm:presLayoutVars>
      </dgm:prSet>
      <dgm:spPr/>
    </dgm:pt>
    <dgm:pt modelId="{DDE65822-EA80-DF4D-AE94-CD83BE50887F}" type="pres">
      <dgm:prSet presAssocID="{06EC61F2-5287-4BF5-A8D9-FB5F94C605F3}" presName="hierChild2" presStyleCnt="0"/>
      <dgm:spPr/>
    </dgm:pt>
  </dgm:ptLst>
  <dgm:cxnLst>
    <dgm:cxn modelId="{7A064B28-7F07-8941-8AD7-E1009C48B083}" type="presOf" srcId="{06EC61F2-5287-4BF5-A8D9-FB5F94C605F3}" destId="{2FEDFE27-6485-944F-BAF8-F4A422D9123A}" srcOrd="0" destOrd="0" presId="urn:microsoft.com/office/officeart/2005/8/layout/hierarchy1"/>
    <dgm:cxn modelId="{D48C3C31-5BA5-0C44-B52F-BECBA76217BE}" type="presOf" srcId="{D6AF34C8-594E-4293-A3B9-7E545987EABA}" destId="{95C9FBC5-9CE6-2642-9460-B4207FEC5923}" srcOrd="0" destOrd="0" presId="urn:microsoft.com/office/officeart/2005/8/layout/hierarchy1"/>
    <dgm:cxn modelId="{06C9D8AC-BFBE-4326-AE15-03AED481068D}" srcId="{D6AF34C8-594E-4293-A3B9-7E545987EABA}" destId="{06EC61F2-5287-4BF5-A8D9-FB5F94C605F3}" srcOrd="2" destOrd="0" parTransId="{7093ACF4-826F-401B-9310-82974A05D7F1}" sibTransId="{1801E437-B95A-4179-846E-6E7CEB3427AA}"/>
    <dgm:cxn modelId="{20DD3ABB-118B-40B5-8722-F226261785E1}" srcId="{D6AF34C8-594E-4293-A3B9-7E545987EABA}" destId="{14F9A3D9-5D5C-4713-9BF0-F17A42C07634}" srcOrd="0" destOrd="0" parTransId="{B27CB474-3743-45FE-85C2-A8681779ECA9}" sibTransId="{CC3CAFBA-3DA1-4A77-B2C5-028BF6B58437}"/>
    <dgm:cxn modelId="{DDE871D1-127F-314F-8F87-626BAEE27002}" type="presOf" srcId="{14F9A3D9-5D5C-4713-9BF0-F17A42C07634}" destId="{69596800-63CA-9848-8F46-8962E29523E0}" srcOrd="0" destOrd="0" presId="urn:microsoft.com/office/officeart/2005/8/layout/hierarchy1"/>
    <dgm:cxn modelId="{7C00DCEE-E281-4A01-A6EF-4C8517AA6260}" srcId="{D6AF34C8-594E-4293-A3B9-7E545987EABA}" destId="{CCECC75A-1E70-46DF-A022-59DC97708DD2}" srcOrd="1" destOrd="0" parTransId="{FD701E95-35E7-43A0-B6BC-9B0EAF3FB285}" sibTransId="{49CE61AD-82C2-4DEF-A71C-AB4B46945DFB}"/>
    <dgm:cxn modelId="{3EC16FFA-DC10-E842-AE27-6918E2A7F04D}" type="presOf" srcId="{CCECC75A-1E70-46DF-A022-59DC97708DD2}" destId="{5B19E5F0-9F8E-FA49-A825-7F711BE1223D}" srcOrd="0" destOrd="0" presId="urn:microsoft.com/office/officeart/2005/8/layout/hierarchy1"/>
    <dgm:cxn modelId="{65A9F01D-FACB-834E-BDC9-425573D2CD02}" type="presParOf" srcId="{95C9FBC5-9CE6-2642-9460-B4207FEC5923}" destId="{8A84DFAA-4644-4F42-BF76-34F430131733}" srcOrd="0" destOrd="0" presId="urn:microsoft.com/office/officeart/2005/8/layout/hierarchy1"/>
    <dgm:cxn modelId="{474163F2-84B6-B24A-AC63-BEAF57D982B0}" type="presParOf" srcId="{8A84DFAA-4644-4F42-BF76-34F430131733}" destId="{58F2B4F3-5D7C-B444-BB35-8E65269CE897}" srcOrd="0" destOrd="0" presId="urn:microsoft.com/office/officeart/2005/8/layout/hierarchy1"/>
    <dgm:cxn modelId="{0316AB86-5313-5547-956F-83CE2BC98806}" type="presParOf" srcId="{58F2B4F3-5D7C-B444-BB35-8E65269CE897}" destId="{2E41C8F8-18C4-5042-AED6-A00136FFF102}" srcOrd="0" destOrd="0" presId="urn:microsoft.com/office/officeart/2005/8/layout/hierarchy1"/>
    <dgm:cxn modelId="{C4D4C9CC-2061-E146-A14C-F534F4DCD0A8}" type="presParOf" srcId="{58F2B4F3-5D7C-B444-BB35-8E65269CE897}" destId="{69596800-63CA-9848-8F46-8962E29523E0}" srcOrd="1" destOrd="0" presId="urn:microsoft.com/office/officeart/2005/8/layout/hierarchy1"/>
    <dgm:cxn modelId="{CBA29CE0-FC89-3949-8408-2BBE7A75AF45}" type="presParOf" srcId="{8A84DFAA-4644-4F42-BF76-34F430131733}" destId="{FA3A2410-2E67-A047-8069-5EC16CC2E84C}" srcOrd="1" destOrd="0" presId="urn:microsoft.com/office/officeart/2005/8/layout/hierarchy1"/>
    <dgm:cxn modelId="{EB5A4E41-C383-4441-BDA2-4052AB21D165}" type="presParOf" srcId="{95C9FBC5-9CE6-2642-9460-B4207FEC5923}" destId="{6739981C-74F1-014B-A53A-5E933E8DC1C9}" srcOrd="1" destOrd="0" presId="urn:microsoft.com/office/officeart/2005/8/layout/hierarchy1"/>
    <dgm:cxn modelId="{A557D012-CD67-0143-A1C4-A35C9E020DE1}" type="presParOf" srcId="{6739981C-74F1-014B-A53A-5E933E8DC1C9}" destId="{82EE31CA-0D72-1049-B43B-7F9CFDDD8FA0}" srcOrd="0" destOrd="0" presId="urn:microsoft.com/office/officeart/2005/8/layout/hierarchy1"/>
    <dgm:cxn modelId="{493CE658-DD17-A048-B32D-F11413420DDA}" type="presParOf" srcId="{82EE31CA-0D72-1049-B43B-7F9CFDDD8FA0}" destId="{007A73BF-C3EA-1548-B0D4-C04BD14FDA21}" srcOrd="0" destOrd="0" presId="urn:microsoft.com/office/officeart/2005/8/layout/hierarchy1"/>
    <dgm:cxn modelId="{D01AF23A-F353-D745-9538-BAB1C095FCC2}" type="presParOf" srcId="{82EE31CA-0D72-1049-B43B-7F9CFDDD8FA0}" destId="{5B19E5F0-9F8E-FA49-A825-7F711BE1223D}" srcOrd="1" destOrd="0" presId="urn:microsoft.com/office/officeart/2005/8/layout/hierarchy1"/>
    <dgm:cxn modelId="{6441E7B1-C38F-3343-B9B1-5957D0FCDBB9}" type="presParOf" srcId="{6739981C-74F1-014B-A53A-5E933E8DC1C9}" destId="{8E82EDC5-12C8-EA42-B846-1AF64B34A0E6}" srcOrd="1" destOrd="0" presId="urn:microsoft.com/office/officeart/2005/8/layout/hierarchy1"/>
    <dgm:cxn modelId="{EB9163AD-AA7E-E84D-8970-68D6934BCE27}" type="presParOf" srcId="{95C9FBC5-9CE6-2642-9460-B4207FEC5923}" destId="{2100B58F-F825-8147-8FA7-27195FD5CFEA}" srcOrd="2" destOrd="0" presId="urn:microsoft.com/office/officeart/2005/8/layout/hierarchy1"/>
    <dgm:cxn modelId="{BC558EF5-0784-5041-8429-D238A556E0DD}" type="presParOf" srcId="{2100B58F-F825-8147-8FA7-27195FD5CFEA}" destId="{6D04BBB4-9255-9E4A-A32E-194E4BB199DF}" srcOrd="0" destOrd="0" presId="urn:microsoft.com/office/officeart/2005/8/layout/hierarchy1"/>
    <dgm:cxn modelId="{722E64F8-6390-1546-8156-C3C337AF5BDA}" type="presParOf" srcId="{6D04BBB4-9255-9E4A-A32E-194E4BB199DF}" destId="{B3F58CE0-4CC4-D243-A11C-401D5F2E9DD8}" srcOrd="0" destOrd="0" presId="urn:microsoft.com/office/officeart/2005/8/layout/hierarchy1"/>
    <dgm:cxn modelId="{51B1E06C-3972-8346-859C-48B0076D8A5A}" type="presParOf" srcId="{6D04BBB4-9255-9E4A-A32E-194E4BB199DF}" destId="{2FEDFE27-6485-944F-BAF8-F4A422D9123A}" srcOrd="1" destOrd="0" presId="urn:microsoft.com/office/officeart/2005/8/layout/hierarchy1"/>
    <dgm:cxn modelId="{16636C0A-9B56-D443-8621-1C5C9F8247C9}" type="presParOf" srcId="{2100B58F-F825-8147-8FA7-27195FD5CFEA}" destId="{DDE65822-EA80-DF4D-AE94-CD83BE50887F}"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EB7B5E-5EE8-4233-BE7D-3C02FAC75C0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5FFD547-E2B8-43B4-8A5D-DEFB12783105}">
      <dgm:prSet/>
      <dgm:spPr/>
      <dgm:t>
        <a:bodyPr/>
        <a:lstStyle/>
        <a:p>
          <a:pPr>
            <a:lnSpc>
              <a:spcPct val="100000"/>
            </a:lnSpc>
            <a:defRPr cap="all"/>
          </a:pPr>
          <a:r>
            <a:rPr lang="it-IT"/>
            <a:t>Transizione digitale: Sviluppo di competenze su dati, sicurezza informatica, servizi online e intelligenza artificiale.</a:t>
          </a:r>
          <a:endParaRPr lang="en-US"/>
        </a:p>
      </dgm:t>
    </dgm:pt>
    <dgm:pt modelId="{6FB45302-38C9-42B4-887D-BCED0DE17A54}" type="parTrans" cxnId="{DDE7324B-60DF-496A-B0BE-202CB3B67D04}">
      <dgm:prSet/>
      <dgm:spPr/>
      <dgm:t>
        <a:bodyPr/>
        <a:lstStyle/>
        <a:p>
          <a:endParaRPr lang="en-US"/>
        </a:p>
      </dgm:t>
    </dgm:pt>
    <dgm:pt modelId="{29491E67-E56A-4DE2-89FF-23920F40DC83}" type="sibTrans" cxnId="{DDE7324B-60DF-496A-B0BE-202CB3B67D04}">
      <dgm:prSet/>
      <dgm:spPr/>
      <dgm:t>
        <a:bodyPr/>
        <a:lstStyle/>
        <a:p>
          <a:endParaRPr lang="en-US"/>
        </a:p>
      </dgm:t>
    </dgm:pt>
    <dgm:pt modelId="{AF74C64F-A733-4A95-B55B-64E3C3D3FC1A}">
      <dgm:prSet/>
      <dgm:spPr/>
      <dgm:t>
        <a:bodyPr/>
        <a:lstStyle/>
        <a:p>
          <a:pPr>
            <a:lnSpc>
              <a:spcPct val="100000"/>
            </a:lnSpc>
            <a:defRPr cap="all"/>
          </a:pPr>
          <a:r>
            <a:rPr lang="it-IT"/>
            <a:t>Transizione ecologica: Competenze sulla sostenibilità, la gestione ambientale e il raggiungimento degli obiettivi dell'Agenda 2030.</a:t>
          </a:r>
          <a:endParaRPr lang="en-US"/>
        </a:p>
      </dgm:t>
    </dgm:pt>
    <dgm:pt modelId="{BC8B2DD1-FF24-4A7E-B3D7-4EF42ED5784B}" type="parTrans" cxnId="{98ACC441-B46F-4B0E-9DF3-197770DF9E01}">
      <dgm:prSet/>
      <dgm:spPr/>
      <dgm:t>
        <a:bodyPr/>
        <a:lstStyle/>
        <a:p>
          <a:endParaRPr lang="en-US"/>
        </a:p>
      </dgm:t>
    </dgm:pt>
    <dgm:pt modelId="{8EAC01E7-3126-40A9-AF6E-2057F2D33C3C}" type="sibTrans" cxnId="{98ACC441-B46F-4B0E-9DF3-197770DF9E01}">
      <dgm:prSet/>
      <dgm:spPr/>
      <dgm:t>
        <a:bodyPr/>
        <a:lstStyle/>
        <a:p>
          <a:endParaRPr lang="en-US"/>
        </a:p>
      </dgm:t>
    </dgm:pt>
    <dgm:pt modelId="{5EF66078-4153-4F53-938A-61742224A9CD}">
      <dgm:prSet/>
      <dgm:spPr/>
      <dgm:t>
        <a:bodyPr/>
        <a:lstStyle/>
        <a:p>
          <a:pPr>
            <a:lnSpc>
              <a:spcPct val="100000"/>
            </a:lnSpc>
            <a:defRPr cap="all"/>
          </a:pPr>
          <a:r>
            <a:rPr lang="it-IT"/>
            <a:t>Transizione amministrativa: Semplificazione delle procedure, contratti pubblici e innovazione dei modelli organizzativi.</a:t>
          </a:r>
          <a:endParaRPr lang="en-US"/>
        </a:p>
      </dgm:t>
    </dgm:pt>
    <dgm:pt modelId="{5AC654FD-5D2F-41A0-A559-2D91B8D4691A}" type="parTrans" cxnId="{4DAE4100-698B-49DF-B77A-8513C5E418DB}">
      <dgm:prSet/>
      <dgm:spPr/>
      <dgm:t>
        <a:bodyPr/>
        <a:lstStyle/>
        <a:p>
          <a:endParaRPr lang="en-US"/>
        </a:p>
      </dgm:t>
    </dgm:pt>
    <dgm:pt modelId="{4A7985B0-7E45-4E07-A9A2-707D01E9D85A}" type="sibTrans" cxnId="{4DAE4100-698B-49DF-B77A-8513C5E418DB}">
      <dgm:prSet/>
      <dgm:spPr/>
      <dgm:t>
        <a:bodyPr/>
        <a:lstStyle/>
        <a:p>
          <a:endParaRPr lang="en-US"/>
        </a:p>
      </dgm:t>
    </dgm:pt>
    <dgm:pt modelId="{05EB64E2-0D6F-4876-9029-4DE19A1FBD9B}" type="pres">
      <dgm:prSet presAssocID="{CFEB7B5E-5EE8-4233-BE7D-3C02FAC75C0E}" presName="root" presStyleCnt="0">
        <dgm:presLayoutVars>
          <dgm:dir/>
          <dgm:resizeHandles val="exact"/>
        </dgm:presLayoutVars>
      </dgm:prSet>
      <dgm:spPr/>
    </dgm:pt>
    <dgm:pt modelId="{DDCCEA86-305F-437D-8A47-FBD667A93889}" type="pres">
      <dgm:prSet presAssocID="{25FFD547-E2B8-43B4-8A5D-DEFB12783105}" presName="compNode" presStyleCnt="0"/>
      <dgm:spPr/>
    </dgm:pt>
    <dgm:pt modelId="{F6E3177F-777A-45B8-AFCC-2BA9A88BCE43}" type="pres">
      <dgm:prSet presAssocID="{25FFD547-E2B8-43B4-8A5D-DEFB12783105}" presName="iconBgRect" presStyleLbl="bgShp" presStyleIdx="0" presStyleCnt="3"/>
      <dgm:spPr/>
    </dgm:pt>
    <dgm:pt modelId="{F4D330B2-4E94-4DC0-938F-F6754D30E1E3}" type="pres">
      <dgm:prSet presAssocID="{25FFD547-E2B8-43B4-8A5D-DEFB1278310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Robot"/>
        </a:ext>
      </dgm:extLst>
    </dgm:pt>
    <dgm:pt modelId="{35373938-917A-40F0-9A42-3C92FF84948C}" type="pres">
      <dgm:prSet presAssocID="{25FFD547-E2B8-43B4-8A5D-DEFB12783105}" presName="spaceRect" presStyleCnt="0"/>
      <dgm:spPr/>
    </dgm:pt>
    <dgm:pt modelId="{6D916B9C-AFD6-4FEC-AF0A-C0832AEB0E43}" type="pres">
      <dgm:prSet presAssocID="{25FFD547-E2B8-43B4-8A5D-DEFB12783105}" presName="textRect" presStyleLbl="revTx" presStyleIdx="0" presStyleCnt="3">
        <dgm:presLayoutVars>
          <dgm:chMax val="1"/>
          <dgm:chPref val="1"/>
        </dgm:presLayoutVars>
      </dgm:prSet>
      <dgm:spPr/>
    </dgm:pt>
    <dgm:pt modelId="{76665762-A770-4E5E-9F96-E0231E2A8276}" type="pres">
      <dgm:prSet presAssocID="{29491E67-E56A-4DE2-89FF-23920F40DC83}" presName="sibTrans" presStyleCnt="0"/>
      <dgm:spPr/>
    </dgm:pt>
    <dgm:pt modelId="{C3EAEA09-B64F-4D09-BE39-CD93F4DA9C41}" type="pres">
      <dgm:prSet presAssocID="{AF74C64F-A733-4A95-B55B-64E3C3D3FC1A}" presName="compNode" presStyleCnt="0"/>
      <dgm:spPr/>
    </dgm:pt>
    <dgm:pt modelId="{CDD3F19B-FE56-4205-95EC-B7D72884FE8B}" type="pres">
      <dgm:prSet presAssocID="{AF74C64F-A733-4A95-B55B-64E3C3D3FC1A}" presName="iconBgRect" presStyleLbl="bgShp" presStyleIdx="1" presStyleCnt="3"/>
      <dgm:spPr/>
    </dgm:pt>
    <dgm:pt modelId="{CFE77D2A-6E4D-4EF4-8996-E81DB55A7FD8}" type="pres">
      <dgm:prSet presAssocID="{AF74C64F-A733-4A95-B55B-64E3C3D3FC1A}"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ro a segno"/>
        </a:ext>
      </dgm:extLst>
    </dgm:pt>
    <dgm:pt modelId="{9A9ACA45-17F5-4471-B739-FF8F8A2F0BE5}" type="pres">
      <dgm:prSet presAssocID="{AF74C64F-A733-4A95-B55B-64E3C3D3FC1A}" presName="spaceRect" presStyleCnt="0"/>
      <dgm:spPr/>
    </dgm:pt>
    <dgm:pt modelId="{0D5BDB7E-1523-44D2-BEC4-7B111D4A67EB}" type="pres">
      <dgm:prSet presAssocID="{AF74C64F-A733-4A95-B55B-64E3C3D3FC1A}" presName="textRect" presStyleLbl="revTx" presStyleIdx="1" presStyleCnt="3">
        <dgm:presLayoutVars>
          <dgm:chMax val="1"/>
          <dgm:chPref val="1"/>
        </dgm:presLayoutVars>
      </dgm:prSet>
      <dgm:spPr/>
    </dgm:pt>
    <dgm:pt modelId="{7FFD6B08-0D80-4F85-AED5-FC2D1D90B992}" type="pres">
      <dgm:prSet presAssocID="{8EAC01E7-3126-40A9-AF6E-2057F2D33C3C}" presName="sibTrans" presStyleCnt="0"/>
      <dgm:spPr/>
    </dgm:pt>
    <dgm:pt modelId="{28036450-E4C7-48CA-B2D0-A582035D1AD5}" type="pres">
      <dgm:prSet presAssocID="{5EF66078-4153-4F53-938A-61742224A9CD}" presName="compNode" presStyleCnt="0"/>
      <dgm:spPr/>
    </dgm:pt>
    <dgm:pt modelId="{1ADFB133-C627-43F3-9CE8-80CE1612486E}" type="pres">
      <dgm:prSet presAssocID="{5EF66078-4153-4F53-938A-61742224A9CD}" presName="iconBgRect" presStyleLbl="bgShp" presStyleIdx="2" presStyleCnt="3"/>
      <dgm:spPr/>
    </dgm:pt>
    <dgm:pt modelId="{D1519657-8598-4DDD-9CA8-BAE9EF3BCB00}" type="pres">
      <dgm:prSet presAssocID="{5EF66078-4153-4F53-938A-61742224A9C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Ripeti"/>
        </a:ext>
      </dgm:extLst>
    </dgm:pt>
    <dgm:pt modelId="{D240ECC6-866C-4761-9B4A-0A73C6BAFB72}" type="pres">
      <dgm:prSet presAssocID="{5EF66078-4153-4F53-938A-61742224A9CD}" presName="spaceRect" presStyleCnt="0"/>
      <dgm:spPr/>
    </dgm:pt>
    <dgm:pt modelId="{C4E9BF1E-95E7-4F51-BFA2-9B86C2DB7E27}" type="pres">
      <dgm:prSet presAssocID="{5EF66078-4153-4F53-938A-61742224A9CD}" presName="textRect" presStyleLbl="revTx" presStyleIdx="2" presStyleCnt="3">
        <dgm:presLayoutVars>
          <dgm:chMax val="1"/>
          <dgm:chPref val="1"/>
        </dgm:presLayoutVars>
      </dgm:prSet>
      <dgm:spPr/>
    </dgm:pt>
  </dgm:ptLst>
  <dgm:cxnLst>
    <dgm:cxn modelId="{4DAE4100-698B-49DF-B77A-8513C5E418DB}" srcId="{CFEB7B5E-5EE8-4233-BE7D-3C02FAC75C0E}" destId="{5EF66078-4153-4F53-938A-61742224A9CD}" srcOrd="2" destOrd="0" parTransId="{5AC654FD-5D2F-41A0-A559-2D91B8D4691A}" sibTransId="{4A7985B0-7E45-4E07-A9A2-707D01E9D85A}"/>
    <dgm:cxn modelId="{98ACC441-B46F-4B0E-9DF3-197770DF9E01}" srcId="{CFEB7B5E-5EE8-4233-BE7D-3C02FAC75C0E}" destId="{AF74C64F-A733-4A95-B55B-64E3C3D3FC1A}" srcOrd="1" destOrd="0" parTransId="{BC8B2DD1-FF24-4A7E-B3D7-4EF42ED5784B}" sibTransId="{8EAC01E7-3126-40A9-AF6E-2057F2D33C3C}"/>
    <dgm:cxn modelId="{DDE7324B-60DF-496A-B0BE-202CB3B67D04}" srcId="{CFEB7B5E-5EE8-4233-BE7D-3C02FAC75C0E}" destId="{25FFD547-E2B8-43B4-8A5D-DEFB12783105}" srcOrd="0" destOrd="0" parTransId="{6FB45302-38C9-42B4-887D-BCED0DE17A54}" sibTransId="{29491E67-E56A-4DE2-89FF-23920F40DC83}"/>
    <dgm:cxn modelId="{9196167E-7BEC-40D1-A07D-2994557C40FC}" type="presOf" srcId="{25FFD547-E2B8-43B4-8A5D-DEFB12783105}" destId="{6D916B9C-AFD6-4FEC-AF0A-C0832AEB0E43}" srcOrd="0" destOrd="0" presId="urn:microsoft.com/office/officeart/2018/5/layout/IconCircleLabelList"/>
    <dgm:cxn modelId="{8C923293-3BF4-4D0D-A2DE-32DC17F3EDB1}" type="presOf" srcId="{5EF66078-4153-4F53-938A-61742224A9CD}" destId="{C4E9BF1E-95E7-4F51-BFA2-9B86C2DB7E27}" srcOrd="0" destOrd="0" presId="urn:microsoft.com/office/officeart/2018/5/layout/IconCircleLabelList"/>
    <dgm:cxn modelId="{EDC1F4D1-6549-4936-8254-791F217646D3}" type="presOf" srcId="{CFEB7B5E-5EE8-4233-BE7D-3C02FAC75C0E}" destId="{05EB64E2-0D6F-4876-9029-4DE19A1FBD9B}" srcOrd="0" destOrd="0" presId="urn:microsoft.com/office/officeart/2018/5/layout/IconCircleLabelList"/>
    <dgm:cxn modelId="{35BEE9E3-5520-464A-88C6-5CF778FF443D}" type="presOf" srcId="{AF74C64F-A733-4A95-B55B-64E3C3D3FC1A}" destId="{0D5BDB7E-1523-44D2-BEC4-7B111D4A67EB}" srcOrd="0" destOrd="0" presId="urn:microsoft.com/office/officeart/2018/5/layout/IconCircleLabelList"/>
    <dgm:cxn modelId="{C7F7EB1B-D1C6-4ECD-9FAC-FCB96F961699}" type="presParOf" srcId="{05EB64E2-0D6F-4876-9029-4DE19A1FBD9B}" destId="{DDCCEA86-305F-437D-8A47-FBD667A93889}" srcOrd="0" destOrd="0" presId="urn:microsoft.com/office/officeart/2018/5/layout/IconCircleLabelList"/>
    <dgm:cxn modelId="{4BDFCA13-0CA7-4FA2-8797-B2914F517559}" type="presParOf" srcId="{DDCCEA86-305F-437D-8A47-FBD667A93889}" destId="{F6E3177F-777A-45B8-AFCC-2BA9A88BCE43}" srcOrd="0" destOrd="0" presId="urn:microsoft.com/office/officeart/2018/5/layout/IconCircleLabelList"/>
    <dgm:cxn modelId="{A6524562-6EF2-47A7-A20E-1E6E227DDE31}" type="presParOf" srcId="{DDCCEA86-305F-437D-8A47-FBD667A93889}" destId="{F4D330B2-4E94-4DC0-938F-F6754D30E1E3}" srcOrd="1" destOrd="0" presId="urn:microsoft.com/office/officeart/2018/5/layout/IconCircleLabelList"/>
    <dgm:cxn modelId="{992E76AB-8EB1-45A6-8EBF-CF53B643FC7B}" type="presParOf" srcId="{DDCCEA86-305F-437D-8A47-FBD667A93889}" destId="{35373938-917A-40F0-9A42-3C92FF84948C}" srcOrd="2" destOrd="0" presId="urn:microsoft.com/office/officeart/2018/5/layout/IconCircleLabelList"/>
    <dgm:cxn modelId="{DFD541BA-2599-4CE7-B9D4-7998A5389B6D}" type="presParOf" srcId="{DDCCEA86-305F-437D-8A47-FBD667A93889}" destId="{6D916B9C-AFD6-4FEC-AF0A-C0832AEB0E43}" srcOrd="3" destOrd="0" presId="urn:microsoft.com/office/officeart/2018/5/layout/IconCircleLabelList"/>
    <dgm:cxn modelId="{2431C3E0-9EB6-41B6-935E-FFA0FD0D3F5B}" type="presParOf" srcId="{05EB64E2-0D6F-4876-9029-4DE19A1FBD9B}" destId="{76665762-A770-4E5E-9F96-E0231E2A8276}" srcOrd="1" destOrd="0" presId="urn:microsoft.com/office/officeart/2018/5/layout/IconCircleLabelList"/>
    <dgm:cxn modelId="{83F79FFD-7870-498D-A6BA-9826EBECF99A}" type="presParOf" srcId="{05EB64E2-0D6F-4876-9029-4DE19A1FBD9B}" destId="{C3EAEA09-B64F-4D09-BE39-CD93F4DA9C41}" srcOrd="2" destOrd="0" presId="urn:microsoft.com/office/officeart/2018/5/layout/IconCircleLabelList"/>
    <dgm:cxn modelId="{A87B58BB-0F06-4884-9D06-D2BBA14961A5}" type="presParOf" srcId="{C3EAEA09-B64F-4D09-BE39-CD93F4DA9C41}" destId="{CDD3F19B-FE56-4205-95EC-B7D72884FE8B}" srcOrd="0" destOrd="0" presId="urn:microsoft.com/office/officeart/2018/5/layout/IconCircleLabelList"/>
    <dgm:cxn modelId="{2098430F-6C98-456C-B718-8E74B96A168A}" type="presParOf" srcId="{C3EAEA09-B64F-4D09-BE39-CD93F4DA9C41}" destId="{CFE77D2A-6E4D-4EF4-8996-E81DB55A7FD8}" srcOrd="1" destOrd="0" presId="urn:microsoft.com/office/officeart/2018/5/layout/IconCircleLabelList"/>
    <dgm:cxn modelId="{0A70BC9B-CD5E-4D08-98C9-B4993A094E34}" type="presParOf" srcId="{C3EAEA09-B64F-4D09-BE39-CD93F4DA9C41}" destId="{9A9ACA45-17F5-4471-B739-FF8F8A2F0BE5}" srcOrd="2" destOrd="0" presId="urn:microsoft.com/office/officeart/2018/5/layout/IconCircleLabelList"/>
    <dgm:cxn modelId="{8147706E-234F-4CD5-BF02-8B041CDB912B}" type="presParOf" srcId="{C3EAEA09-B64F-4D09-BE39-CD93F4DA9C41}" destId="{0D5BDB7E-1523-44D2-BEC4-7B111D4A67EB}" srcOrd="3" destOrd="0" presId="urn:microsoft.com/office/officeart/2018/5/layout/IconCircleLabelList"/>
    <dgm:cxn modelId="{C12B4CDE-F3CA-44B2-8D59-297F951D3E3B}" type="presParOf" srcId="{05EB64E2-0D6F-4876-9029-4DE19A1FBD9B}" destId="{7FFD6B08-0D80-4F85-AED5-FC2D1D90B992}" srcOrd="3" destOrd="0" presId="urn:microsoft.com/office/officeart/2018/5/layout/IconCircleLabelList"/>
    <dgm:cxn modelId="{0C821112-468E-468E-AD6C-234679DD76AB}" type="presParOf" srcId="{05EB64E2-0D6F-4876-9029-4DE19A1FBD9B}" destId="{28036450-E4C7-48CA-B2D0-A582035D1AD5}" srcOrd="4" destOrd="0" presId="urn:microsoft.com/office/officeart/2018/5/layout/IconCircleLabelList"/>
    <dgm:cxn modelId="{59AAFD53-9009-48E4-A337-19983192EBAE}" type="presParOf" srcId="{28036450-E4C7-48CA-B2D0-A582035D1AD5}" destId="{1ADFB133-C627-43F3-9CE8-80CE1612486E}" srcOrd="0" destOrd="0" presId="urn:microsoft.com/office/officeart/2018/5/layout/IconCircleLabelList"/>
    <dgm:cxn modelId="{9A4C3244-EB41-4202-8CAF-989EAF102E06}" type="presParOf" srcId="{28036450-E4C7-48CA-B2D0-A582035D1AD5}" destId="{D1519657-8598-4DDD-9CA8-BAE9EF3BCB00}" srcOrd="1" destOrd="0" presId="urn:microsoft.com/office/officeart/2018/5/layout/IconCircleLabelList"/>
    <dgm:cxn modelId="{77676827-6B79-4263-9CF1-30503D45200E}" type="presParOf" srcId="{28036450-E4C7-48CA-B2D0-A582035D1AD5}" destId="{D240ECC6-866C-4761-9B4A-0A73C6BAFB72}" srcOrd="2" destOrd="0" presId="urn:microsoft.com/office/officeart/2018/5/layout/IconCircleLabelList"/>
    <dgm:cxn modelId="{251DF073-6292-4FAD-BEAF-FAADF08DA143}" type="presParOf" srcId="{28036450-E4C7-48CA-B2D0-A582035D1AD5}" destId="{C4E9BF1E-95E7-4F51-BFA2-9B86C2DB7E27}"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1179E5-EC7E-4F21-B946-82F668000CB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93B1CF7-D2EA-424C-9B4E-5D5E0378095C}">
      <dgm:prSet/>
      <dgm:spPr/>
      <dgm:t>
        <a:bodyPr/>
        <a:lstStyle/>
        <a:p>
          <a:pPr>
            <a:lnSpc>
              <a:spcPct val="100000"/>
            </a:lnSpc>
          </a:pPr>
          <a:r>
            <a:rPr lang="it-IT"/>
            <a:t>Quote di personale: Raggiungere l'erogazione di formazione digitale ad almeno il 30% del personale come target iniziale, salendo al 55% e infine ad almeno il 75% dei dipendenti;</a:t>
          </a:r>
          <a:endParaRPr lang="en-US"/>
        </a:p>
      </dgm:t>
    </dgm:pt>
    <dgm:pt modelId="{E555BA6A-7A3B-4E7A-A135-3D56201B8C4A}" type="parTrans" cxnId="{0226C603-5706-44A7-9330-DB2086ABBBC9}">
      <dgm:prSet/>
      <dgm:spPr/>
      <dgm:t>
        <a:bodyPr/>
        <a:lstStyle/>
        <a:p>
          <a:endParaRPr lang="en-US"/>
        </a:p>
      </dgm:t>
    </dgm:pt>
    <dgm:pt modelId="{E5564979-D9A6-43AA-8F5A-FE48A95DC4B4}" type="sibTrans" cxnId="{0226C603-5706-44A7-9330-DB2086ABBBC9}">
      <dgm:prSet/>
      <dgm:spPr/>
      <dgm:t>
        <a:bodyPr/>
        <a:lstStyle/>
        <a:p>
          <a:endParaRPr lang="en-US"/>
        </a:p>
      </dgm:t>
    </dgm:pt>
    <dgm:pt modelId="{40865B09-576D-48D0-8FCF-EFBBD513D193}">
      <dgm:prSet/>
      <dgm:spPr/>
      <dgm:t>
        <a:bodyPr/>
        <a:lstStyle/>
        <a:p>
          <a:pPr>
            <a:lnSpc>
              <a:spcPct val="100000"/>
            </a:lnSpc>
          </a:pPr>
          <a:r>
            <a:rPr lang="it-IT"/>
            <a:t>Ore minime garantite: L'atto stabilisce un minimo iniziale di 24 ore di formazione all'anno per ciascun dipendente (pari a circa 3 giornate lavorative.</a:t>
          </a:r>
          <a:endParaRPr lang="en-US"/>
        </a:p>
      </dgm:t>
    </dgm:pt>
    <dgm:pt modelId="{2B4DEA85-8AEE-4364-845F-8029D84B7606}" type="parTrans" cxnId="{33885C7C-D639-4019-8387-9672F5799C9E}">
      <dgm:prSet/>
      <dgm:spPr/>
      <dgm:t>
        <a:bodyPr/>
        <a:lstStyle/>
        <a:p>
          <a:endParaRPr lang="en-US"/>
        </a:p>
      </dgm:t>
    </dgm:pt>
    <dgm:pt modelId="{F01D0D33-EA2F-41CB-8C30-BFE0E5697A42}" type="sibTrans" cxnId="{33885C7C-D639-4019-8387-9672F5799C9E}">
      <dgm:prSet/>
      <dgm:spPr/>
      <dgm:t>
        <a:bodyPr/>
        <a:lstStyle/>
        <a:p>
          <a:endParaRPr lang="en-US"/>
        </a:p>
      </dgm:t>
    </dgm:pt>
    <dgm:pt modelId="{6659168E-BD57-4782-B6A7-D4E9DF92421F}">
      <dgm:prSet/>
      <dgm:spPr/>
      <dgm:t>
        <a:bodyPr/>
        <a:lstStyle/>
        <a:p>
          <a:pPr>
            <a:lnSpc>
              <a:spcPct val="100000"/>
            </a:lnSpc>
          </a:pPr>
          <a:r>
            <a:rPr lang="it-IT"/>
            <a:t>Valutazione e Carriera: La partecipazione ai percorsi formativi diventa criterio di valutazione individuale ed incide direttamente sulle progressioni di carriera del personale</a:t>
          </a:r>
          <a:endParaRPr lang="en-US"/>
        </a:p>
      </dgm:t>
    </dgm:pt>
    <dgm:pt modelId="{BE692C8C-8AEE-4260-B916-9CD89B4FCFFD}" type="parTrans" cxnId="{F7DA6F16-C783-42C8-9D4B-A5065BF2E2FE}">
      <dgm:prSet/>
      <dgm:spPr/>
      <dgm:t>
        <a:bodyPr/>
        <a:lstStyle/>
        <a:p>
          <a:endParaRPr lang="en-US"/>
        </a:p>
      </dgm:t>
    </dgm:pt>
    <dgm:pt modelId="{864B534C-365F-480F-96F9-E9899CF6F242}" type="sibTrans" cxnId="{F7DA6F16-C783-42C8-9D4B-A5065BF2E2FE}">
      <dgm:prSet/>
      <dgm:spPr/>
      <dgm:t>
        <a:bodyPr/>
        <a:lstStyle/>
        <a:p>
          <a:endParaRPr lang="en-US"/>
        </a:p>
      </dgm:t>
    </dgm:pt>
    <dgm:pt modelId="{70A5008F-90FB-4084-BB09-E258C7A2F7A7}" type="pres">
      <dgm:prSet presAssocID="{CD1179E5-EC7E-4F21-B946-82F668000CB9}" presName="root" presStyleCnt="0">
        <dgm:presLayoutVars>
          <dgm:dir/>
          <dgm:resizeHandles val="exact"/>
        </dgm:presLayoutVars>
      </dgm:prSet>
      <dgm:spPr/>
    </dgm:pt>
    <dgm:pt modelId="{B51F7F9C-BA10-445B-8E4A-3C482081D586}" type="pres">
      <dgm:prSet presAssocID="{593B1CF7-D2EA-424C-9B4E-5D5E0378095C}" presName="compNode" presStyleCnt="0"/>
      <dgm:spPr/>
    </dgm:pt>
    <dgm:pt modelId="{909C2203-C892-484C-9EAC-3CC3CC0BC254}" type="pres">
      <dgm:prSet presAssocID="{593B1CF7-D2EA-424C-9B4E-5D5E0378095C}" presName="bgRect" presStyleLbl="bgShp" presStyleIdx="0" presStyleCnt="3"/>
      <dgm:spPr/>
    </dgm:pt>
    <dgm:pt modelId="{B366AB5C-EA7C-434C-B927-573FA4E48242}" type="pres">
      <dgm:prSet presAssocID="{593B1CF7-D2EA-424C-9B4E-5D5E0378095C}"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Group of People"/>
        </a:ext>
      </dgm:extLst>
    </dgm:pt>
    <dgm:pt modelId="{019D5E15-6698-4150-AF9C-0C59DD3DFB4C}" type="pres">
      <dgm:prSet presAssocID="{593B1CF7-D2EA-424C-9B4E-5D5E0378095C}" presName="spaceRect" presStyleCnt="0"/>
      <dgm:spPr/>
    </dgm:pt>
    <dgm:pt modelId="{42626EC6-0FB9-4F9B-B6D7-A3E9849D1C09}" type="pres">
      <dgm:prSet presAssocID="{593B1CF7-D2EA-424C-9B4E-5D5E0378095C}" presName="parTx" presStyleLbl="revTx" presStyleIdx="0" presStyleCnt="3">
        <dgm:presLayoutVars>
          <dgm:chMax val="0"/>
          <dgm:chPref val="0"/>
        </dgm:presLayoutVars>
      </dgm:prSet>
      <dgm:spPr/>
    </dgm:pt>
    <dgm:pt modelId="{7547B81A-D5C5-48F2-8539-283EEF8537A0}" type="pres">
      <dgm:prSet presAssocID="{E5564979-D9A6-43AA-8F5A-FE48A95DC4B4}" presName="sibTrans" presStyleCnt="0"/>
      <dgm:spPr/>
    </dgm:pt>
    <dgm:pt modelId="{62894EAF-53E8-4C7E-9486-FE42A509EE6D}" type="pres">
      <dgm:prSet presAssocID="{40865B09-576D-48D0-8FCF-EFBBD513D193}" presName="compNode" presStyleCnt="0"/>
      <dgm:spPr/>
    </dgm:pt>
    <dgm:pt modelId="{BA26A50B-A2E3-428A-9D91-D0050C40FDB0}" type="pres">
      <dgm:prSet presAssocID="{40865B09-576D-48D0-8FCF-EFBBD513D193}" presName="bgRect" presStyleLbl="bgShp" presStyleIdx="1" presStyleCnt="3"/>
      <dgm:spPr/>
    </dgm:pt>
    <dgm:pt modelId="{D61F5664-2A7C-4962-87DE-958A04605A80}" type="pres">
      <dgm:prSet presAssocID="{40865B09-576D-48D0-8FCF-EFBBD513D19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ronometro"/>
        </a:ext>
      </dgm:extLst>
    </dgm:pt>
    <dgm:pt modelId="{F196B042-30BF-49D2-9435-25B5A69804F3}" type="pres">
      <dgm:prSet presAssocID="{40865B09-576D-48D0-8FCF-EFBBD513D193}" presName="spaceRect" presStyleCnt="0"/>
      <dgm:spPr/>
    </dgm:pt>
    <dgm:pt modelId="{6C2399BA-F0F7-48C7-8670-3C8F69612E53}" type="pres">
      <dgm:prSet presAssocID="{40865B09-576D-48D0-8FCF-EFBBD513D193}" presName="parTx" presStyleLbl="revTx" presStyleIdx="1" presStyleCnt="3">
        <dgm:presLayoutVars>
          <dgm:chMax val="0"/>
          <dgm:chPref val="0"/>
        </dgm:presLayoutVars>
      </dgm:prSet>
      <dgm:spPr/>
    </dgm:pt>
    <dgm:pt modelId="{ECB0990F-4DF9-4028-BDEE-47BC9ED13A90}" type="pres">
      <dgm:prSet presAssocID="{F01D0D33-EA2F-41CB-8C30-BFE0E5697A42}" presName="sibTrans" presStyleCnt="0"/>
      <dgm:spPr/>
    </dgm:pt>
    <dgm:pt modelId="{66EA2B14-44B1-4567-A750-A87B6ECB6045}" type="pres">
      <dgm:prSet presAssocID="{6659168E-BD57-4782-B6A7-D4E9DF92421F}" presName="compNode" presStyleCnt="0"/>
      <dgm:spPr/>
    </dgm:pt>
    <dgm:pt modelId="{90417F73-44DD-4513-AC6C-C9FF3C1A138F}" type="pres">
      <dgm:prSet presAssocID="{6659168E-BD57-4782-B6A7-D4E9DF92421F}" presName="bgRect" presStyleLbl="bgShp" presStyleIdx="2" presStyleCnt="3"/>
      <dgm:spPr/>
    </dgm:pt>
    <dgm:pt modelId="{1DD42B4A-0F2A-4D08-80EB-C01538472159}" type="pres">
      <dgm:prSet presAssocID="{6659168E-BD57-4782-B6A7-D4E9DF92421F}"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Libri"/>
        </a:ext>
      </dgm:extLst>
    </dgm:pt>
    <dgm:pt modelId="{D4167180-A1A2-479F-B704-727AB4871B65}" type="pres">
      <dgm:prSet presAssocID="{6659168E-BD57-4782-B6A7-D4E9DF92421F}" presName="spaceRect" presStyleCnt="0"/>
      <dgm:spPr/>
    </dgm:pt>
    <dgm:pt modelId="{57C8F8F1-4385-4C95-9DBF-9DA768FD3EF4}" type="pres">
      <dgm:prSet presAssocID="{6659168E-BD57-4782-B6A7-D4E9DF92421F}" presName="parTx" presStyleLbl="revTx" presStyleIdx="2" presStyleCnt="3">
        <dgm:presLayoutVars>
          <dgm:chMax val="0"/>
          <dgm:chPref val="0"/>
        </dgm:presLayoutVars>
      </dgm:prSet>
      <dgm:spPr/>
    </dgm:pt>
  </dgm:ptLst>
  <dgm:cxnLst>
    <dgm:cxn modelId="{0226C603-5706-44A7-9330-DB2086ABBBC9}" srcId="{CD1179E5-EC7E-4F21-B946-82F668000CB9}" destId="{593B1CF7-D2EA-424C-9B4E-5D5E0378095C}" srcOrd="0" destOrd="0" parTransId="{E555BA6A-7A3B-4E7A-A135-3D56201B8C4A}" sibTransId="{E5564979-D9A6-43AA-8F5A-FE48A95DC4B4}"/>
    <dgm:cxn modelId="{F7DA6F16-C783-42C8-9D4B-A5065BF2E2FE}" srcId="{CD1179E5-EC7E-4F21-B946-82F668000CB9}" destId="{6659168E-BD57-4782-B6A7-D4E9DF92421F}" srcOrd="2" destOrd="0" parTransId="{BE692C8C-8AEE-4260-B916-9CD89B4FCFFD}" sibTransId="{864B534C-365F-480F-96F9-E9899CF6F242}"/>
    <dgm:cxn modelId="{2E42BE45-BEC7-49B9-99A3-E85358F9B865}" type="presOf" srcId="{40865B09-576D-48D0-8FCF-EFBBD513D193}" destId="{6C2399BA-F0F7-48C7-8670-3C8F69612E53}" srcOrd="0" destOrd="0" presId="urn:microsoft.com/office/officeart/2018/2/layout/IconVerticalSolidList"/>
    <dgm:cxn modelId="{46F5284A-7502-4CE5-AC81-B79E75142585}" type="presOf" srcId="{593B1CF7-D2EA-424C-9B4E-5D5E0378095C}" destId="{42626EC6-0FB9-4F9B-B6D7-A3E9849D1C09}" srcOrd="0" destOrd="0" presId="urn:microsoft.com/office/officeart/2018/2/layout/IconVerticalSolidList"/>
    <dgm:cxn modelId="{64DE5675-E185-43B7-86BB-31B0A9724EF2}" type="presOf" srcId="{6659168E-BD57-4782-B6A7-D4E9DF92421F}" destId="{57C8F8F1-4385-4C95-9DBF-9DA768FD3EF4}" srcOrd="0" destOrd="0" presId="urn:microsoft.com/office/officeart/2018/2/layout/IconVerticalSolidList"/>
    <dgm:cxn modelId="{33885C7C-D639-4019-8387-9672F5799C9E}" srcId="{CD1179E5-EC7E-4F21-B946-82F668000CB9}" destId="{40865B09-576D-48D0-8FCF-EFBBD513D193}" srcOrd="1" destOrd="0" parTransId="{2B4DEA85-8AEE-4364-845F-8029D84B7606}" sibTransId="{F01D0D33-EA2F-41CB-8C30-BFE0E5697A42}"/>
    <dgm:cxn modelId="{27C159A2-1DD7-4346-A2A9-179A68803A65}" type="presOf" srcId="{CD1179E5-EC7E-4F21-B946-82F668000CB9}" destId="{70A5008F-90FB-4084-BB09-E258C7A2F7A7}" srcOrd="0" destOrd="0" presId="urn:microsoft.com/office/officeart/2018/2/layout/IconVerticalSolidList"/>
    <dgm:cxn modelId="{ED577EB2-4AEB-424D-9780-DA304CC519EC}" type="presParOf" srcId="{70A5008F-90FB-4084-BB09-E258C7A2F7A7}" destId="{B51F7F9C-BA10-445B-8E4A-3C482081D586}" srcOrd="0" destOrd="0" presId="urn:microsoft.com/office/officeart/2018/2/layout/IconVerticalSolidList"/>
    <dgm:cxn modelId="{9E67D820-47A5-409A-9916-82BA75B984DA}" type="presParOf" srcId="{B51F7F9C-BA10-445B-8E4A-3C482081D586}" destId="{909C2203-C892-484C-9EAC-3CC3CC0BC254}" srcOrd="0" destOrd="0" presId="urn:microsoft.com/office/officeart/2018/2/layout/IconVerticalSolidList"/>
    <dgm:cxn modelId="{B11B627F-61B1-45F3-9D8C-5DA4E395F6D7}" type="presParOf" srcId="{B51F7F9C-BA10-445B-8E4A-3C482081D586}" destId="{B366AB5C-EA7C-434C-B927-573FA4E48242}" srcOrd="1" destOrd="0" presId="urn:microsoft.com/office/officeart/2018/2/layout/IconVerticalSolidList"/>
    <dgm:cxn modelId="{2CF1C476-8D30-4BBF-A920-26A41B30B243}" type="presParOf" srcId="{B51F7F9C-BA10-445B-8E4A-3C482081D586}" destId="{019D5E15-6698-4150-AF9C-0C59DD3DFB4C}" srcOrd="2" destOrd="0" presId="urn:microsoft.com/office/officeart/2018/2/layout/IconVerticalSolidList"/>
    <dgm:cxn modelId="{559D0D1C-F4F0-4FAF-8BCC-D6C1972D115B}" type="presParOf" srcId="{B51F7F9C-BA10-445B-8E4A-3C482081D586}" destId="{42626EC6-0FB9-4F9B-B6D7-A3E9849D1C09}" srcOrd="3" destOrd="0" presId="urn:microsoft.com/office/officeart/2018/2/layout/IconVerticalSolidList"/>
    <dgm:cxn modelId="{0C8D4786-4B5A-4C0F-BF74-D777CFDCBFBE}" type="presParOf" srcId="{70A5008F-90FB-4084-BB09-E258C7A2F7A7}" destId="{7547B81A-D5C5-48F2-8539-283EEF8537A0}" srcOrd="1" destOrd="0" presId="urn:microsoft.com/office/officeart/2018/2/layout/IconVerticalSolidList"/>
    <dgm:cxn modelId="{1209A562-6E73-4B71-AB19-C778E53CE505}" type="presParOf" srcId="{70A5008F-90FB-4084-BB09-E258C7A2F7A7}" destId="{62894EAF-53E8-4C7E-9486-FE42A509EE6D}" srcOrd="2" destOrd="0" presId="urn:microsoft.com/office/officeart/2018/2/layout/IconVerticalSolidList"/>
    <dgm:cxn modelId="{43150296-3599-45AD-9C47-F75FA8F5C988}" type="presParOf" srcId="{62894EAF-53E8-4C7E-9486-FE42A509EE6D}" destId="{BA26A50B-A2E3-428A-9D91-D0050C40FDB0}" srcOrd="0" destOrd="0" presId="urn:microsoft.com/office/officeart/2018/2/layout/IconVerticalSolidList"/>
    <dgm:cxn modelId="{6F6F4CD6-5861-468D-9EE1-71373F1D8FFE}" type="presParOf" srcId="{62894EAF-53E8-4C7E-9486-FE42A509EE6D}" destId="{D61F5664-2A7C-4962-87DE-958A04605A80}" srcOrd="1" destOrd="0" presId="urn:microsoft.com/office/officeart/2018/2/layout/IconVerticalSolidList"/>
    <dgm:cxn modelId="{E9EA9912-3FC5-4226-BFB5-21FB3CF44A59}" type="presParOf" srcId="{62894EAF-53E8-4C7E-9486-FE42A509EE6D}" destId="{F196B042-30BF-49D2-9435-25B5A69804F3}" srcOrd="2" destOrd="0" presId="urn:microsoft.com/office/officeart/2018/2/layout/IconVerticalSolidList"/>
    <dgm:cxn modelId="{F6348A4D-76AE-4F8A-9CE6-ECF3988E0842}" type="presParOf" srcId="{62894EAF-53E8-4C7E-9486-FE42A509EE6D}" destId="{6C2399BA-F0F7-48C7-8670-3C8F69612E53}" srcOrd="3" destOrd="0" presId="urn:microsoft.com/office/officeart/2018/2/layout/IconVerticalSolidList"/>
    <dgm:cxn modelId="{E1C5C068-381E-4496-B221-00892AD2EA97}" type="presParOf" srcId="{70A5008F-90FB-4084-BB09-E258C7A2F7A7}" destId="{ECB0990F-4DF9-4028-BDEE-47BC9ED13A90}" srcOrd="3" destOrd="0" presId="urn:microsoft.com/office/officeart/2018/2/layout/IconVerticalSolidList"/>
    <dgm:cxn modelId="{80E947BE-5B4F-4C4C-9AA9-1FCEDB76085F}" type="presParOf" srcId="{70A5008F-90FB-4084-BB09-E258C7A2F7A7}" destId="{66EA2B14-44B1-4567-A750-A87B6ECB6045}" srcOrd="4" destOrd="0" presId="urn:microsoft.com/office/officeart/2018/2/layout/IconVerticalSolidList"/>
    <dgm:cxn modelId="{EBF82D1F-E781-4D3D-9CB0-5161A215761B}" type="presParOf" srcId="{66EA2B14-44B1-4567-A750-A87B6ECB6045}" destId="{90417F73-44DD-4513-AC6C-C9FF3C1A138F}" srcOrd="0" destOrd="0" presId="urn:microsoft.com/office/officeart/2018/2/layout/IconVerticalSolidList"/>
    <dgm:cxn modelId="{10351117-71A2-4052-985F-EA9A3BBA2C5C}" type="presParOf" srcId="{66EA2B14-44B1-4567-A750-A87B6ECB6045}" destId="{1DD42B4A-0F2A-4D08-80EB-C01538472159}" srcOrd="1" destOrd="0" presId="urn:microsoft.com/office/officeart/2018/2/layout/IconVerticalSolidList"/>
    <dgm:cxn modelId="{C3FF894F-D547-43CD-A3C7-AF53B654A153}" type="presParOf" srcId="{66EA2B14-44B1-4567-A750-A87B6ECB6045}" destId="{D4167180-A1A2-479F-B704-727AB4871B65}" srcOrd="2" destOrd="0" presId="urn:microsoft.com/office/officeart/2018/2/layout/IconVerticalSolidList"/>
    <dgm:cxn modelId="{95A7845B-F8AA-4749-85CE-2480839AEB7D}" type="presParOf" srcId="{66EA2B14-44B1-4567-A750-A87B6ECB6045}" destId="{57C8F8F1-4385-4C95-9DBF-9DA768FD3EF4}"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ABC4-4469-6D43-9813-A98FCCF38936}">
      <dsp:nvSpPr>
        <dsp:cNvPr id="0" name=""/>
        <dsp:cNvSpPr/>
      </dsp:nvSpPr>
      <dsp:spPr>
        <a:xfrm>
          <a:off x="774" y="1112345"/>
          <a:ext cx="2717827" cy="17258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EC5236-9C8A-D940-BFA1-03FDB12AC077}">
      <dsp:nvSpPr>
        <dsp:cNvPr id="0" name=""/>
        <dsp:cNvSpPr/>
      </dsp:nvSpPr>
      <dsp:spPr>
        <a:xfrm>
          <a:off x="302755" y="1399226"/>
          <a:ext cx="2717827" cy="17258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800" kern="1200" dirty="0" err="1"/>
            <a:t>Catastrofisti</a:t>
          </a:r>
          <a:endParaRPr lang="en-US" sz="1800" kern="1200" dirty="0"/>
        </a:p>
        <a:p>
          <a:pPr marL="0" lvl="0" indent="0" algn="just" defTabSz="533400">
            <a:lnSpc>
              <a:spcPct val="90000"/>
            </a:lnSpc>
            <a:spcBef>
              <a:spcPct val="0"/>
            </a:spcBef>
            <a:spcAft>
              <a:spcPct val="35000"/>
            </a:spcAft>
            <a:buNone/>
          </a:pPr>
          <a:r>
            <a:rPr lang="en-US" sz="1800" kern="1200" dirty="0" err="1"/>
            <a:t>Vedono</a:t>
          </a:r>
          <a:r>
            <a:rPr lang="en-US" sz="1800" kern="1200" dirty="0"/>
            <a:t> un </a:t>
          </a:r>
          <a:r>
            <a:rPr lang="en-US" sz="1800" kern="1200" dirty="0" err="1"/>
            <a:t>potenziale</a:t>
          </a:r>
          <a:r>
            <a:rPr lang="en-US" sz="1800" kern="1200" dirty="0"/>
            <a:t> </a:t>
          </a:r>
          <a:r>
            <a:rPr lang="en-US" sz="1800" kern="1200" dirty="0" err="1"/>
            <a:t>falò</a:t>
          </a:r>
          <a:r>
            <a:rPr lang="en-US" sz="1800" kern="1200" dirty="0"/>
            <a:t> di </a:t>
          </a:r>
          <a:r>
            <a:rPr lang="en-US" sz="1800" kern="1200" dirty="0" err="1"/>
            <a:t>competenze</a:t>
          </a:r>
          <a:r>
            <a:rPr lang="en-US" sz="1800" kern="1200" dirty="0"/>
            <a:t> e </a:t>
          </a:r>
          <a:r>
            <a:rPr lang="en-US" sz="1800" kern="1200" dirty="0" err="1"/>
            <a:t>posti</a:t>
          </a:r>
          <a:r>
            <a:rPr lang="en-US" sz="1800" kern="1200" dirty="0"/>
            <a:t> di </a:t>
          </a:r>
          <a:r>
            <a:rPr lang="en-US" sz="1800" kern="1200" dirty="0" err="1"/>
            <a:t>lavoro</a:t>
          </a:r>
          <a:endParaRPr lang="en-US" sz="18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dsp:txBody>
      <dsp:txXfrm>
        <a:off x="353303" y="1449774"/>
        <a:ext cx="2616731" cy="1624724"/>
      </dsp:txXfrm>
    </dsp:sp>
    <dsp:sp modelId="{1027E4D9-608C-A341-8180-0D3E4DDEBA21}">
      <dsp:nvSpPr>
        <dsp:cNvPr id="0" name=""/>
        <dsp:cNvSpPr/>
      </dsp:nvSpPr>
      <dsp:spPr>
        <a:xfrm>
          <a:off x="3322562" y="1112345"/>
          <a:ext cx="2717827" cy="17258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146B92-9C0D-F341-8805-9621AFC1BEF3}">
      <dsp:nvSpPr>
        <dsp:cNvPr id="0" name=""/>
        <dsp:cNvSpPr/>
      </dsp:nvSpPr>
      <dsp:spPr>
        <a:xfrm>
          <a:off x="3624543" y="1399226"/>
          <a:ext cx="2717827" cy="17258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800" kern="1200" dirty="0" err="1"/>
            <a:t>Entusiasti</a:t>
          </a:r>
          <a:endParaRPr lang="en-US" sz="1800" kern="1200" dirty="0"/>
        </a:p>
        <a:p>
          <a:pPr marL="0" lvl="0" indent="0" algn="just" defTabSz="533400">
            <a:lnSpc>
              <a:spcPct val="90000"/>
            </a:lnSpc>
            <a:spcBef>
              <a:spcPct val="0"/>
            </a:spcBef>
            <a:spcAft>
              <a:spcPct val="35000"/>
            </a:spcAft>
            <a:buNone/>
          </a:pPr>
          <a:r>
            <a:rPr lang="en-US" sz="1800" kern="1200" dirty="0" err="1"/>
            <a:t>Interpretano</a:t>
          </a:r>
          <a:r>
            <a:rPr lang="en-US" sz="1800" kern="1200" dirty="0"/>
            <a:t> il </a:t>
          </a:r>
          <a:r>
            <a:rPr lang="en-US" sz="1800" kern="1200" dirty="0" err="1"/>
            <a:t>processo</a:t>
          </a:r>
          <a:r>
            <a:rPr lang="en-US" sz="1800" kern="1200" dirty="0"/>
            <a:t> come </a:t>
          </a:r>
          <a:r>
            <a:rPr lang="en-US" sz="1800" kern="1200" dirty="0" err="1"/>
            <a:t>una</a:t>
          </a:r>
          <a:r>
            <a:rPr lang="en-US" sz="1800" kern="1200" dirty="0"/>
            <a:t> leva verso </a:t>
          </a:r>
          <a:r>
            <a:rPr lang="en-US" sz="1800" kern="1200" dirty="0" err="1"/>
            <a:t>risultati</a:t>
          </a:r>
          <a:r>
            <a:rPr lang="en-US" sz="1800" kern="1200" dirty="0"/>
            <a:t> </a:t>
          </a:r>
          <a:r>
            <a:rPr lang="en-US" sz="1800" kern="1200" dirty="0" err="1"/>
            <a:t>impensabili</a:t>
          </a:r>
          <a:r>
            <a:rPr lang="en-US" sz="1800" kern="1200" dirty="0"/>
            <a:t> solo </a:t>
          </a:r>
          <a:r>
            <a:rPr lang="en-US" sz="1800" kern="1200" dirty="0" err="1"/>
            <a:t>ieri</a:t>
          </a:r>
          <a:endParaRPr lang="en-US" sz="18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dsp:txBody>
      <dsp:txXfrm>
        <a:off x="3675091" y="1449774"/>
        <a:ext cx="2616731" cy="16247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F500E-BCBE-9544-A3DE-07477DAA2D48}">
      <dsp:nvSpPr>
        <dsp:cNvPr id="0" name=""/>
        <dsp:cNvSpPr/>
      </dsp:nvSpPr>
      <dsp:spPr>
        <a:xfrm>
          <a:off x="0" y="1965"/>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88022-01F1-F041-BEE8-6CBC462858C3}">
      <dsp:nvSpPr>
        <dsp:cNvPr id="0" name=""/>
        <dsp:cNvSpPr/>
      </dsp:nvSpPr>
      <dsp:spPr>
        <a:xfrm>
          <a:off x="0" y="1965"/>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100000"/>
            </a:lnSpc>
            <a:spcBef>
              <a:spcPct val="0"/>
            </a:spcBef>
            <a:spcAft>
              <a:spcPct val="35000"/>
            </a:spcAft>
            <a:buNone/>
          </a:pPr>
          <a:r>
            <a:rPr lang="it-IT" sz="3000" kern="1200" dirty="0"/>
            <a:t>Apprendimento continuo: La formazione non è un adempimento burocratico, ma un diritto-dovere per l'aggiornamento costante.</a:t>
          </a:r>
          <a:endParaRPr lang="en-US" sz="3000" kern="1200" dirty="0"/>
        </a:p>
      </dsp:txBody>
      <dsp:txXfrm>
        <a:off x="0" y="1965"/>
        <a:ext cx="9906000" cy="1340164"/>
      </dsp:txXfrm>
    </dsp:sp>
    <dsp:sp modelId="{AFA44F98-91B1-D049-801C-DB20289812A2}">
      <dsp:nvSpPr>
        <dsp:cNvPr id="0" name=""/>
        <dsp:cNvSpPr/>
      </dsp:nvSpPr>
      <dsp:spPr>
        <a:xfrm>
          <a:off x="0" y="1342129"/>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BF358-098A-DF41-9B36-761138E3AC51}">
      <dsp:nvSpPr>
        <dsp:cNvPr id="0" name=""/>
        <dsp:cNvSpPr/>
      </dsp:nvSpPr>
      <dsp:spPr>
        <a:xfrm>
          <a:off x="0" y="1342129"/>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100000"/>
            </a:lnSpc>
            <a:spcBef>
              <a:spcPct val="0"/>
            </a:spcBef>
            <a:spcAft>
              <a:spcPct val="35000"/>
            </a:spcAft>
            <a:buNone/>
          </a:pPr>
          <a:r>
            <a:rPr lang="it-IT" sz="3000" kern="1200" dirty="0"/>
            <a:t>Valore Pubblico: L'accrescimento del capitale umano si traduce direttamente in servizi migliori e maggiore fiducia dei cittadini.</a:t>
          </a:r>
          <a:endParaRPr lang="en-US" sz="3000" kern="1200" dirty="0"/>
        </a:p>
      </dsp:txBody>
      <dsp:txXfrm>
        <a:off x="0" y="1342129"/>
        <a:ext cx="9906000" cy="1340164"/>
      </dsp:txXfrm>
    </dsp:sp>
    <dsp:sp modelId="{C75F6F94-C779-7E4F-B60F-552F47B7B8CC}">
      <dsp:nvSpPr>
        <dsp:cNvPr id="0" name=""/>
        <dsp:cNvSpPr/>
      </dsp:nvSpPr>
      <dsp:spPr>
        <a:xfrm>
          <a:off x="0" y="2682294"/>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B17B3-E7D3-5C42-B12F-B431B4CB2A42}">
      <dsp:nvSpPr>
        <dsp:cNvPr id="0" name=""/>
        <dsp:cNvSpPr/>
      </dsp:nvSpPr>
      <dsp:spPr>
        <a:xfrm>
          <a:off x="0" y="2682294"/>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100000"/>
            </a:lnSpc>
            <a:spcBef>
              <a:spcPct val="0"/>
            </a:spcBef>
            <a:spcAft>
              <a:spcPct val="35000"/>
            </a:spcAft>
            <a:buNone/>
          </a:pPr>
          <a:r>
            <a:rPr lang="it-IT" sz="3000" kern="1200" dirty="0"/>
            <a:t>Inclusività: Coinvolge indistintamente tutto il personale, indipendentemente dal ruolo o dalla qualifica</a:t>
          </a:r>
          <a:endParaRPr lang="en-US" sz="3000" kern="1200" dirty="0"/>
        </a:p>
      </dsp:txBody>
      <dsp:txXfrm>
        <a:off x="0" y="2682294"/>
        <a:ext cx="9906000" cy="13401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18CE-1D81-2247-96DA-954A0033B73C}">
      <dsp:nvSpPr>
        <dsp:cNvPr id="0" name=""/>
        <dsp:cNvSpPr/>
      </dsp:nvSpPr>
      <dsp:spPr>
        <a:xfrm>
          <a:off x="0" y="1965"/>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F9F9D-598B-DD4A-884C-2A2BB32CCB1B}">
      <dsp:nvSpPr>
        <dsp:cNvPr id="0" name=""/>
        <dsp:cNvSpPr/>
      </dsp:nvSpPr>
      <dsp:spPr>
        <a:xfrm>
          <a:off x="0" y="1965"/>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it-IT" sz="3000" kern="1200" dirty="0"/>
            <a:t>Raggiungimento del target orario: Prevede un obbligo formativo minimo di 40 ore annue per ciascun dipendente.</a:t>
          </a:r>
        </a:p>
      </dsp:txBody>
      <dsp:txXfrm>
        <a:off x="0" y="1965"/>
        <a:ext cx="9906000" cy="1340164"/>
      </dsp:txXfrm>
    </dsp:sp>
    <dsp:sp modelId="{A1A42FCC-0619-F34A-8B62-70027C136D86}">
      <dsp:nvSpPr>
        <dsp:cNvPr id="0" name=""/>
        <dsp:cNvSpPr/>
      </dsp:nvSpPr>
      <dsp:spPr>
        <a:xfrm>
          <a:off x="0" y="1342129"/>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D2BE24-2F92-4742-AB8C-1234A0F38DBD}">
      <dsp:nvSpPr>
        <dsp:cNvPr id="0" name=""/>
        <dsp:cNvSpPr/>
      </dsp:nvSpPr>
      <dsp:spPr>
        <a:xfrm>
          <a:off x="0" y="1342129"/>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it-IT" sz="3000" kern="1200"/>
            <a:t>Aree tematiche prioritarie: Sviluppo delle soft skills e leadership, transizione digitale ed ecologica, etica e cultura dell'amministrazione.</a:t>
          </a:r>
        </a:p>
      </dsp:txBody>
      <dsp:txXfrm>
        <a:off x="0" y="1342129"/>
        <a:ext cx="9906000" cy="1340164"/>
      </dsp:txXfrm>
    </dsp:sp>
    <dsp:sp modelId="{B1A892D6-6E88-4942-9EA8-F341CED6980E}">
      <dsp:nvSpPr>
        <dsp:cNvPr id="0" name=""/>
        <dsp:cNvSpPr/>
      </dsp:nvSpPr>
      <dsp:spPr>
        <a:xfrm>
          <a:off x="0" y="2682294"/>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BC80F-2AA9-3345-B597-529742C45074}">
      <dsp:nvSpPr>
        <dsp:cNvPr id="0" name=""/>
        <dsp:cNvSpPr/>
      </dsp:nvSpPr>
      <dsp:spPr>
        <a:xfrm>
          <a:off x="0" y="2682294"/>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it-IT" sz="3000" kern="1200"/>
            <a:t>Misurabilità: L'attuazione dei piani formativi è un obiettivo di performance misurabile per i dirigenti</a:t>
          </a:r>
        </a:p>
      </dsp:txBody>
      <dsp:txXfrm>
        <a:off x="0" y="2682294"/>
        <a:ext cx="9906000" cy="13401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36CF6-6649-3A49-B93E-1A60E11C9FAD}">
      <dsp:nvSpPr>
        <dsp:cNvPr id="0" name=""/>
        <dsp:cNvSpPr/>
      </dsp:nvSpPr>
      <dsp:spPr>
        <a:xfrm>
          <a:off x="0" y="1965"/>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74D20-7A3C-6A4D-A4F2-12864E6E163F}">
      <dsp:nvSpPr>
        <dsp:cNvPr id="0" name=""/>
        <dsp:cNvSpPr/>
      </dsp:nvSpPr>
      <dsp:spPr>
        <a:xfrm>
          <a:off x="0" y="1965"/>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Piani triennali: Le amministrazioni adottano Piani di Formazione e Sviluppo delle Competenze basati sui fabbisogni specifici.</a:t>
          </a:r>
        </a:p>
      </dsp:txBody>
      <dsp:txXfrm>
        <a:off x="0" y="1965"/>
        <a:ext cx="9906000" cy="1340164"/>
      </dsp:txXfrm>
    </dsp:sp>
    <dsp:sp modelId="{ECCF8643-965F-224A-9ABF-347651550F41}">
      <dsp:nvSpPr>
        <dsp:cNvPr id="0" name=""/>
        <dsp:cNvSpPr/>
      </dsp:nvSpPr>
      <dsp:spPr>
        <a:xfrm>
          <a:off x="0" y="1342129"/>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C146E-6913-2941-839B-BDF3D6751B1A}">
      <dsp:nvSpPr>
        <dsp:cNvPr id="0" name=""/>
        <dsp:cNvSpPr/>
      </dsp:nvSpPr>
      <dsp:spPr>
        <a:xfrm>
          <a:off x="0" y="1342129"/>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Formazione mista: Utilizzo di lezioni in presenza, e-learning, seminari, laboratori e autoformazione riconosciuta.</a:t>
          </a:r>
        </a:p>
      </dsp:txBody>
      <dsp:txXfrm>
        <a:off x="0" y="1342129"/>
        <a:ext cx="9906000" cy="1340164"/>
      </dsp:txXfrm>
    </dsp:sp>
    <dsp:sp modelId="{15DA0896-738E-2D44-B971-0BB8BCC1EEA3}">
      <dsp:nvSpPr>
        <dsp:cNvPr id="0" name=""/>
        <dsp:cNvSpPr/>
      </dsp:nvSpPr>
      <dsp:spPr>
        <a:xfrm>
          <a:off x="0" y="2682294"/>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C878B-F6E0-0A4F-89E0-D26E1FFAC8BA}">
      <dsp:nvSpPr>
        <dsp:cNvPr id="0" name=""/>
        <dsp:cNvSpPr/>
      </dsp:nvSpPr>
      <dsp:spPr>
        <a:xfrm>
          <a:off x="0" y="2682294"/>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Monitoraggio: Strumenti di verifica e valutazione per misurare l'impatto reale delle competenze acquisite sulle performance organizzative</a:t>
          </a:r>
        </a:p>
      </dsp:txBody>
      <dsp:txXfrm>
        <a:off x="0" y="2682294"/>
        <a:ext cx="9906000" cy="13401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F46FE-B813-6B45-90D4-E1E15CBBC047}">
      <dsp:nvSpPr>
        <dsp:cNvPr id="0" name=""/>
        <dsp:cNvSpPr/>
      </dsp:nvSpPr>
      <dsp:spPr>
        <a:xfrm>
          <a:off x="0" y="180"/>
          <a:ext cx="61373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03BBDC-DA47-584B-961E-5871DD8F639F}">
      <dsp:nvSpPr>
        <dsp:cNvPr id="0" name=""/>
        <dsp:cNvSpPr/>
      </dsp:nvSpPr>
      <dsp:spPr>
        <a:xfrm>
          <a:off x="0" y="180"/>
          <a:ext cx="6137328" cy="295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it-IT" sz="1300" kern="1200"/>
            <a:t>La piattaforma Syllabus supporta:</a:t>
          </a:r>
        </a:p>
      </dsp:txBody>
      <dsp:txXfrm>
        <a:off x="0" y="180"/>
        <a:ext cx="6137328" cy="295393"/>
      </dsp:txXfrm>
    </dsp:sp>
    <dsp:sp modelId="{1D42AA86-5967-5241-86F1-3EC1207CB8D3}">
      <dsp:nvSpPr>
        <dsp:cNvPr id="0" name=""/>
        <dsp:cNvSpPr/>
      </dsp:nvSpPr>
      <dsp:spPr>
        <a:xfrm>
          <a:off x="0" y="295573"/>
          <a:ext cx="61373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DA227C-65D3-C744-80FF-3387349B84AD}">
      <dsp:nvSpPr>
        <dsp:cNvPr id="0" name=""/>
        <dsp:cNvSpPr/>
      </dsp:nvSpPr>
      <dsp:spPr>
        <a:xfrm>
          <a:off x="0" y="295573"/>
          <a:ext cx="6137328" cy="295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it-IT" sz="1300" kern="1200"/>
            <a:t>• Assessment delle competenze</a:t>
          </a:r>
        </a:p>
      </dsp:txBody>
      <dsp:txXfrm>
        <a:off x="0" y="295573"/>
        <a:ext cx="6137328" cy="295393"/>
      </dsp:txXfrm>
    </dsp:sp>
    <dsp:sp modelId="{79DC698A-A0AF-E646-B705-9E916514975C}">
      <dsp:nvSpPr>
        <dsp:cNvPr id="0" name=""/>
        <dsp:cNvSpPr/>
      </dsp:nvSpPr>
      <dsp:spPr>
        <a:xfrm>
          <a:off x="0" y="590967"/>
          <a:ext cx="61373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6C15E-38C3-3C49-92E3-528DDB35A398}">
      <dsp:nvSpPr>
        <dsp:cNvPr id="0" name=""/>
        <dsp:cNvSpPr/>
      </dsp:nvSpPr>
      <dsp:spPr>
        <a:xfrm>
          <a:off x="0" y="590967"/>
          <a:ext cx="6137328" cy="295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it-IT" sz="1300" kern="1200"/>
            <a:t>• Percorsi formativi personalizzati</a:t>
          </a:r>
        </a:p>
      </dsp:txBody>
      <dsp:txXfrm>
        <a:off x="0" y="590967"/>
        <a:ext cx="6137328" cy="295393"/>
      </dsp:txXfrm>
    </dsp:sp>
    <dsp:sp modelId="{E74C6A23-B880-744D-9EEA-ADAA0B37D115}">
      <dsp:nvSpPr>
        <dsp:cNvPr id="0" name=""/>
        <dsp:cNvSpPr/>
      </dsp:nvSpPr>
      <dsp:spPr>
        <a:xfrm>
          <a:off x="0" y="886360"/>
          <a:ext cx="61373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B942A-BA4E-8440-8AEF-982E98A6FE56}">
      <dsp:nvSpPr>
        <dsp:cNvPr id="0" name=""/>
        <dsp:cNvSpPr/>
      </dsp:nvSpPr>
      <dsp:spPr>
        <a:xfrm>
          <a:off x="0" y="886360"/>
          <a:ext cx="6137328" cy="295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it-IT" sz="1300" kern="1200"/>
            <a:t>• Monitoraggio dei risultati</a:t>
          </a:r>
        </a:p>
      </dsp:txBody>
      <dsp:txXfrm>
        <a:off x="0" y="886360"/>
        <a:ext cx="6137328" cy="295393"/>
      </dsp:txXfrm>
    </dsp:sp>
    <dsp:sp modelId="{FBA273F0-EC78-C548-9D5C-5E808AE62645}">
      <dsp:nvSpPr>
        <dsp:cNvPr id="0" name=""/>
        <dsp:cNvSpPr/>
      </dsp:nvSpPr>
      <dsp:spPr>
        <a:xfrm>
          <a:off x="0" y="1181754"/>
          <a:ext cx="61373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B2C35-B338-4646-9050-3F200764BB55}">
      <dsp:nvSpPr>
        <dsp:cNvPr id="0" name=""/>
        <dsp:cNvSpPr/>
      </dsp:nvSpPr>
      <dsp:spPr>
        <a:xfrm>
          <a:off x="0" y="1181754"/>
          <a:ext cx="6137328" cy="295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it-IT" sz="1300" kern="1200"/>
            <a:t>• Crescita delle competenze digitali</a:t>
          </a:r>
        </a:p>
      </dsp:txBody>
      <dsp:txXfrm>
        <a:off x="0" y="1181754"/>
        <a:ext cx="6137328" cy="2953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EA718-D287-4E52-BF25-EC9954794134}">
      <dsp:nvSpPr>
        <dsp:cNvPr id="0" name=""/>
        <dsp:cNvSpPr/>
      </dsp:nvSpPr>
      <dsp:spPr>
        <a:xfrm>
          <a:off x="1029404" y="1557793"/>
          <a:ext cx="929044" cy="92904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5D6E8-97A8-4542-B66A-35049FACC823}">
      <dsp:nvSpPr>
        <dsp:cNvPr id="0" name=""/>
        <dsp:cNvSpPr/>
      </dsp:nvSpPr>
      <dsp:spPr>
        <a:xfrm>
          <a:off x="461655" y="2790962"/>
          <a:ext cx="20645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it-IT" sz="1500" b="0" i="0" kern="1200" baseline="0" dirty="0"/>
            <a:t>1- </a:t>
          </a:r>
          <a:r>
            <a:rPr lang="it-IT" sz="1500" b="0" i="0" u="sng" kern="1200" baseline="0" dirty="0"/>
            <a:t>Transizione amministrativa </a:t>
          </a:r>
          <a:r>
            <a:rPr lang="it-IT" sz="1500" b="0" i="0" kern="1200" baseline="0" dirty="0"/>
            <a:t>→ organizzazione e semplificazione</a:t>
          </a:r>
          <a:endParaRPr lang="en-US" sz="1500" kern="1200" dirty="0"/>
        </a:p>
      </dsp:txBody>
      <dsp:txXfrm>
        <a:off x="461655" y="2790962"/>
        <a:ext cx="2064542" cy="720000"/>
      </dsp:txXfrm>
    </dsp:sp>
    <dsp:sp modelId="{BF956B2F-0FAB-47A2-A544-E0E2A3EF5F8C}">
      <dsp:nvSpPr>
        <dsp:cNvPr id="0" name=""/>
        <dsp:cNvSpPr/>
      </dsp:nvSpPr>
      <dsp:spPr>
        <a:xfrm>
          <a:off x="3455242" y="1557793"/>
          <a:ext cx="929044" cy="92904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43AAE-7870-431C-B1F1-3DA8432402C7}">
      <dsp:nvSpPr>
        <dsp:cNvPr id="0" name=""/>
        <dsp:cNvSpPr/>
      </dsp:nvSpPr>
      <dsp:spPr>
        <a:xfrm>
          <a:off x="2887493" y="2790962"/>
          <a:ext cx="20645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it-IT" sz="1500" b="0" i="0" kern="1200" baseline="0"/>
            <a:t>2- </a:t>
          </a:r>
          <a:r>
            <a:rPr lang="it-IT" sz="1500" b="0" i="0" u="sng" kern="1200" baseline="0"/>
            <a:t>Transizione digitale </a:t>
          </a:r>
          <a:r>
            <a:rPr lang="it-IT" sz="1500" b="0" i="0" kern="1200" baseline="0"/>
            <a:t>→ tecnologie, dati e servizi</a:t>
          </a:r>
          <a:endParaRPr lang="en-US" sz="1500" kern="1200"/>
        </a:p>
      </dsp:txBody>
      <dsp:txXfrm>
        <a:off x="2887493" y="2790962"/>
        <a:ext cx="2064542" cy="720000"/>
      </dsp:txXfrm>
    </dsp:sp>
    <dsp:sp modelId="{4D9A30F4-11AE-4017-B054-D160D259BD4E}">
      <dsp:nvSpPr>
        <dsp:cNvPr id="0" name=""/>
        <dsp:cNvSpPr/>
      </dsp:nvSpPr>
      <dsp:spPr>
        <a:xfrm>
          <a:off x="5881080" y="1557793"/>
          <a:ext cx="929044" cy="92904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19D07-0561-4861-8D3F-DA90E3109C93}">
      <dsp:nvSpPr>
        <dsp:cNvPr id="0" name=""/>
        <dsp:cNvSpPr/>
      </dsp:nvSpPr>
      <dsp:spPr>
        <a:xfrm>
          <a:off x="5313330" y="2790962"/>
          <a:ext cx="20645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it-IT" sz="1500" b="0" i="0" kern="1200" baseline="0"/>
            <a:t>3- </a:t>
          </a:r>
          <a:r>
            <a:rPr lang="it-IT" sz="1500" b="0" i="0" u="sng" kern="1200" baseline="0"/>
            <a:t>Transizione ecologica </a:t>
          </a:r>
          <a:r>
            <a:rPr lang="it-IT" sz="1500" b="0" i="0" kern="1200" baseline="0"/>
            <a:t>→ sostenibilità e resilienza</a:t>
          </a:r>
          <a:endParaRPr lang="en-US" sz="1500" kern="1200"/>
        </a:p>
      </dsp:txBody>
      <dsp:txXfrm>
        <a:off x="5313330" y="2790962"/>
        <a:ext cx="2064542" cy="720000"/>
      </dsp:txXfrm>
    </dsp:sp>
    <dsp:sp modelId="{4CFDE0B5-19CA-4B50-8DDB-E61A9CF1477C}">
      <dsp:nvSpPr>
        <dsp:cNvPr id="0" name=""/>
        <dsp:cNvSpPr/>
      </dsp:nvSpPr>
      <dsp:spPr>
        <a:xfrm>
          <a:off x="8306917" y="1557793"/>
          <a:ext cx="929044" cy="92904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0D4800-9B3B-4888-8E41-E7F80628D200}">
      <dsp:nvSpPr>
        <dsp:cNvPr id="0" name=""/>
        <dsp:cNvSpPr/>
      </dsp:nvSpPr>
      <dsp:spPr>
        <a:xfrm>
          <a:off x="7739168" y="2790962"/>
          <a:ext cx="20645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it-IT" sz="1500" b="0" i="0" kern="1200" baseline="0"/>
            <a:t>Nei piccoli comuni questi processi sono strettamente interconnessi.</a:t>
          </a:r>
          <a:endParaRPr lang="en-US" sz="1500" kern="1200"/>
        </a:p>
      </dsp:txBody>
      <dsp:txXfrm>
        <a:off x="7739168" y="2790962"/>
        <a:ext cx="2064542" cy="72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52B2D-2597-4401-A71C-5D18040CD9CA}">
      <dsp:nvSpPr>
        <dsp:cNvPr id="0" name=""/>
        <dsp:cNvSpPr/>
      </dsp:nvSpPr>
      <dsp:spPr>
        <a:xfrm>
          <a:off x="0" y="2452"/>
          <a:ext cx="6129336" cy="522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AC590-9813-4F0E-88C2-0AF8AE0E06CC}">
      <dsp:nvSpPr>
        <dsp:cNvPr id="0" name=""/>
        <dsp:cNvSpPr/>
      </dsp:nvSpPr>
      <dsp:spPr>
        <a:xfrm>
          <a:off x="158026" y="119993"/>
          <a:ext cx="287321" cy="2873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F09E2-FA75-4445-B25C-4038FD444E86}">
      <dsp:nvSpPr>
        <dsp:cNvPr id="0" name=""/>
        <dsp:cNvSpPr/>
      </dsp:nvSpPr>
      <dsp:spPr>
        <a:xfrm>
          <a:off x="603375" y="2452"/>
          <a:ext cx="5525960" cy="52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8" tIns="55288" rIns="55288" bIns="55288" numCol="1" spcCol="1270" anchor="ctr" anchorCtr="0">
          <a:noAutofit/>
        </a:bodyPr>
        <a:lstStyle/>
        <a:p>
          <a:pPr marL="0" lvl="0" indent="0" algn="l" defTabSz="844550">
            <a:lnSpc>
              <a:spcPct val="100000"/>
            </a:lnSpc>
            <a:spcBef>
              <a:spcPct val="0"/>
            </a:spcBef>
            <a:spcAft>
              <a:spcPct val="35000"/>
            </a:spcAft>
            <a:buNone/>
          </a:pPr>
          <a:r>
            <a:rPr lang="it-IT" sz="1900" kern="1200" dirty="0"/>
            <a:t>Punti di forza:</a:t>
          </a:r>
          <a:endParaRPr lang="en-US" sz="1900" kern="1200" dirty="0"/>
        </a:p>
      </dsp:txBody>
      <dsp:txXfrm>
        <a:off x="603375" y="2452"/>
        <a:ext cx="5525960" cy="522402"/>
      </dsp:txXfrm>
    </dsp:sp>
    <dsp:sp modelId="{71545240-74F2-443D-8FA3-8665A3C5F450}">
      <dsp:nvSpPr>
        <dsp:cNvPr id="0" name=""/>
        <dsp:cNvSpPr/>
      </dsp:nvSpPr>
      <dsp:spPr>
        <a:xfrm>
          <a:off x="0" y="655455"/>
          <a:ext cx="6129336" cy="522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14A46-F903-46C9-A050-A6E9B46C3889}">
      <dsp:nvSpPr>
        <dsp:cNvPr id="0" name=""/>
        <dsp:cNvSpPr/>
      </dsp:nvSpPr>
      <dsp:spPr>
        <a:xfrm>
          <a:off x="158026" y="772996"/>
          <a:ext cx="287321" cy="2873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876EFA-6B59-4650-B6E3-A46720071879}">
      <dsp:nvSpPr>
        <dsp:cNvPr id="0" name=""/>
        <dsp:cNvSpPr/>
      </dsp:nvSpPr>
      <dsp:spPr>
        <a:xfrm>
          <a:off x="603375" y="655455"/>
          <a:ext cx="5525960" cy="52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8" tIns="55288" rIns="55288" bIns="55288" numCol="1" spcCol="1270" anchor="ctr" anchorCtr="0">
          <a:noAutofit/>
        </a:bodyPr>
        <a:lstStyle/>
        <a:p>
          <a:pPr marL="0" lvl="0" indent="0" algn="l" defTabSz="844550">
            <a:lnSpc>
              <a:spcPct val="100000"/>
            </a:lnSpc>
            <a:spcBef>
              <a:spcPct val="0"/>
            </a:spcBef>
            <a:spcAft>
              <a:spcPct val="35000"/>
            </a:spcAft>
            <a:buNone/>
          </a:pPr>
          <a:r>
            <a:rPr lang="it-IT" sz="1900" kern="1200" dirty="0"/>
            <a:t>Vicinanza ai cittadini</a:t>
          </a:r>
          <a:endParaRPr lang="en-US" sz="1900" kern="1200" dirty="0"/>
        </a:p>
      </dsp:txBody>
      <dsp:txXfrm>
        <a:off x="603375" y="655455"/>
        <a:ext cx="5525960" cy="522402"/>
      </dsp:txXfrm>
    </dsp:sp>
    <dsp:sp modelId="{5E6C2AC2-F69E-4399-9890-6C3E2D09EF1C}">
      <dsp:nvSpPr>
        <dsp:cNvPr id="0" name=""/>
        <dsp:cNvSpPr/>
      </dsp:nvSpPr>
      <dsp:spPr>
        <a:xfrm>
          <a:off x="0" y="1308459"/>
          <a:ext cx="6129336" cy="522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CD4187-2689-4C64-AFAD-BF3F73BE5001}">
      <dsp:nvSpPr>
        <dsp:cNvPr id="0" name=""/>
        <dsp:cNvSpPr/>
      </dsp:nvSpPr>
      <dsp:spPr>
        <a:xfrm>
          <a:off x="158026" y="1425999"/>
          <a:ext cx="287321" cy="2873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D00335-45D3-418F-BE52-F510FDB543E7}">
      <dsp:nvSpPr>
        <dsp:cNvPr id="0" name=""/>
        <dsp:cNvSpPr/>
      </dsp:nvSpPr>
      <dsp:spPr>
        <a:xfrm>
          <a:off x="603375" y="1308459"/>
          <a:ext cx="5525960" cy="52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8" tIns="55288" rIns="55288" bIns="55288" numCol="1" spcCol="1270" anchor="ctr" anchorCtr="0">
          <a:noAutofit/>
        </a:bodyPr>
        <a:lstStyle/>
        <a:p>
          <a:pPr marL="0" lvl="0" indent="0" algn="l" defTabSz="844550">
            <a:lnSpc>
              <a:spcPct val="100000"/>
            </a:lnSpc>
            <a:spcBef>
              <a:spcPct val="0"/>
            </a:spcBef>
            <a:spcAft>
              <a:spcPct val="35000"/>
            </a:spcAft>
            <a:buNone/>
          </a:pPr>
          <a:r>
            <a:rPr lang="it-IT" sz="1900" kern="1200" dirty="0"/>
            <a:t>Conoscenza del territorio</a:t>
          </a:r>
          <a:endParaRPr lang="en-US" sz="1900" kern="1200" dirty="0"/>
        </a:p>
      </dsp:txBody>
      <dsp:txXfrm>
        <a:off x="603375" y="1308459"/>
        <a:ext cx="5525960" cy="522402"/>
      </dsp:txXfrm>
    </dsp:sp>
    <dsp:sp modelId="{68C44C9B-4096-435D-89D7-AE0C54A18249}">
      <dsp:nvSpPr>
        <dsp:cNvPr id="0" name=""/>
        <dsp:cNvSpPr/>
      </dsp:nvSpPr>
      <dsp:spPr>
        <a:xfrm>
          <a:off x="0" y="1961462"/>
          <a:ext cx="6129336" cy="522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12FDD-9128-4B28-98B5-4E2D272D34D0}">
      <dsp:nvSpPr>
        <dsp:cNvPr id="0" name=""/>
        <dsp:cNvSpPr/>
      </dsp:nvSpPr>
      <dsp:spPr>
        <a:xfrm>
          <a:off x="158026" y="2079003"/>
          <a:ext cx="287321" cy="2873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62631-1EFF-49F5-B168-212E1CB48D6F}">
      <dsp:nvSpPr>
        <dsp:cNvPr id="0" name=""/>
        <dsp:cNvSpPr/>
      </dsp:nvSpPr>
      <dsp:spPr>
        <a:xfrm>
          <a:off x="603375" y="1961462"/>
          <a:ext cx="5525960" cy="52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8" tIns="55288" rIns="55288" bIns="55288" numCol="1" spcCol="1270" anchor="ctr" anchorCtr="0">
          <a:noAutofit/>
        </a:bodyPr>
        <a:lstStyle/>
        <a:p>
          <a:pPr marL="0" lvl="0" indent="0" algn="l" defTabSz="844550">
            <a:lnSpc>
              <a:spcPct val="100000"/>
            </a:lnSpc>
            <a:spcBef>
              <a:spcPct val="0"/>
            </a:spcBef>
            <a:spcAft>
              <a:spcPct val="35000"/>
            </a:spcAft>
            <a:buNone/>
          </a:pPr>
          <a:r>
            <a:rPr lang="it-IT" sz="1900" kern="1200" dirty="0"/>
            <a:t>Capacità di sperimentazione</a:t>
          </a:r>
          <a:endParaRPr lang="en-US" sz="1900" kern="1200" dirty="0"/>
        </a:p>
      </dsp:txBody>
      <dsp:txXfrm>
        <a:off x="603375" y="1961462"/>
        <a:ext cx="5525960" cy="522402"/>
      </dsp:txXfrm>
    </dsp:sp>
    <dsp:sp modelId="{A0A0539F-C8CD-4E18-867F-5ECA20BD6030}">
      <dsp:nvSpPr>
        <dsp:cNvPr id="0" name=""/>
        <dsp:cNvSpPr/>
      </dsp:nvSpPr>
      <dsp:spPr>
        <a:xfrm>
          <a:off x="0" y="2614465"/>
          <a:ext cx="6129336" cy="522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8C02D-B603-40C4-8BCF-BCD3C84365A2}">
      <dsp:nvSpPr>
        <dsp:cNvPr id="0" name=""/>
        <dsp:cNvSpPr/>
      </dsp:nvSpPr>
      <dsp:spPr>
        <a:xfrm>
          <a:off x="158026" y="2732006"/>
          <a:ext cx="287321" cy="2873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3F559-8720-494C-BABB-4BEFB0813C4E}">
      <dsp:nvSpPr>
        <dsp:cNvPr id="0" name=""/>
        <dsp:cNvSpPr/>
      </dsp:nvSpPr>
      <dsp:spPr>
        <a:xfrm>
          <a:off x="603375" y="2614465"/>
          <a:ext cx="5525960" cy="52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8" tIns="55288" rIns="55288" bIns="55288" numCol="1" spcCol="1270" anchor="ctr" anchorCtr="0">
          <a:noAutofit/>
        </a:bodyPr>
        <a:lstStyle/>
        <a:p>
          <a:pPr marL="0" lvl="0" indent="0" algn="l" defTabSz="844550">
            <a:lnSpc>
              <a:spcPct val="100000"/>
            </a:lnSpc>
            <a:spcBef>
              <a:spcPct val="0"/>
            </a:spcBef>
            <a:spcAft>
              <a:spcPct val="35000"/>
            </a:spcAft>
            <a:buNone/>
          </a:pPr>
          <a:r>
            <a:rPr lang="it-IT" sz="1900" kern="1200" dirty="0"/>
            <a:t>Servono cooperazione e condivisione delle competenze.</a:t>
          </a:r>
          <a:endParaRPr lang="en-US" sz="1900" kern="1200" dirty="0"/>
        </a:p>
      </dsp:txBody>
      <dsp:txXfrm>
        <a:off x="603375" y="2614465"/>
        <a:ext cx="5525960" cy="5224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94F33-21BC-432A-AF32-301730992CFC}">
      <dsp:nvSpPr>
        <dsp:cNvPr id="0" name=""/>
        <dsp:cNvSpPr/>
      </dsp:nvSpPr>
      <dsp:spPr>
        <a:xfrm>
          <a:off x="0" y="1301"/>
          <a:ext cx="9906000" cy="554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6D899-024A-4525-9D31-6B11D2EE7DC5}">
      <dsp:nvSpPr>
        <dsp:cNvPr id="0" name=""/>
        <dsp:cNvSpPr/>
      </dsp:nvSpPr>
      <dsp:spPr>
        <a:xfrm>
          <a:off x="167806" y="126116"/>
          <a:ext cx="305103" cy="3051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3031-46D7-47ED-93D5-F6457F558FCE}">
      <dsp:nvSpPr>
        <dsp:cNvPr id="0" name=""/>
        <dsp:cNvSpPr/>
      </dsp:nvSpPr>
      <dsp:spPr>
        <a:xfrm>
          <a:off x="640717" y="1301"/>
          <a:ext cx="9265282" cy="55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09" tIns="58709" rIns="58709" bIns="58709" numCol="1" spcCol="1270" anchor="ctr" anchorCtr="0">
          <a:noAutofit/>
        </a:bodyPr>
        <a:lstStyle/>
        <a:p>
          <a:pPr marL="0" lvl="0" indent="0" algn="l" defTabSz="844550">
            <a:lnSpc>
              <a:spcPct val="100000"/>
            </a:lnSpc>
            <a:spcBef>
              <a:spcPct val="0"/>
            </a:spcBef>
            <a:spcAft>
              <a:spcPct val="35000"/>
            </a:spcAft>
            <a:buNone/>
          </a:pPr>
          <a:r>
            <a:rPr lang="it-IT" sz="1900" b="0" i="0" kern="1200" baseline="0" dirty="0"/>
            <a:t>Frammentazione organizzativa</a:t>
          </a:r>
          <a:endParaRPr lang="en-US" sz="1900" kern="1200" dirty="0"/>
        </a:p>
      </dsp:txBody>
      <dsp:txXfrm>
        <a:off x="640717" y="1301"/>
        <a:ext cx="9265282" cy="554733"/>
      </dsp:txXfrm>
    </dsp:sp>
    <dsp:sp modelId="{87D2C884-5B8D-4C87-83EE-623FDF0D961F}">
      <dsp:nvSpPr>
        <dsp:cNvPr id="0" name=""/>
        <dsp:cNvSpPr/>
      </dsp:nvSpPr>
      <dsp:spPr>
        <a:xfrm>
          <a:off x="0" y="694719"/>
          <a:ext cx="9906000" cy="554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02CB5-3D18-4BCA-8CD9-155823F34D00}">
      <dsp:nvSpPr>
        <dsp:cNvPr id="0" name=""/>
        <dsp:cNvSpPr/>
      </dsp:nvSpPr>
      <dsp:spPr>
        <a:xfrm>
          <a:off x="167806" y="819534"/>
          <a:ext cx="305103" cy="3051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EEFA7-BA04-45BC-B524-3819E471200E}">
      <dsp:nvSpPr>
        <dsp:cNvPr id="0" name=""/>
        <dsp:cNvSpPr/>
      </dsp:nvSpPr>
      <dsp:spPr>
        <a:xfrm>
          <a:off x="640717" y="694719"/>
          <a:ext cx="9265282" cy="55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09" tIns="58709" rIns="58709" bIns="58709" numCol="1" spcCol="1270" anchor="ctr" anchorCtr="0">
          <a:noAutofit/>
        </a:bodyPr>
        <a:lstStyle/>
        <a:p>
          <a:pPr marL="0" lvl="0" indent="0" algn="l" defTabSz="844550">
            <a:lnSpc>
              <a:spcPct val="100000"/>
            </a:lnSpc>
            <a:spcBef>
              <a:spcPct val="0"/>
            </a:spcBef>
            <a:spcAft>
              <a:spcPct val="35000"/>
            </a:spcAft>
            <a:buNone/>
          </a:pPr>
          <a:r>
            <a:rPr lang="it-IT" sz="1900" b="0" i="0" kern="1200" baseline="0" dirty="0"/>
            <a:t>Sovraccarico amministrativo</a:t>
          </a:r>
          <a:endParaRPr lang="en-US" sz="1900" kern="1200" dirty="0"/>
        </a:p>
      </dsp:txBody>
      <dsp:txXfrm>
        <a:off x="640717" y="694719"/>
        <a:ext cx="9265282" cy="554733"/>
      </dsp:txXfrm>
    </dsp:sp>
    <dsp:sp modelId="{031C7254-1B98-4C42-8D0D-BD9ADFEC7671}">
      <dsp:nvSpPr>
        <dsp:cNvPr id="0" name=""/>
        <dsp:cNvSpPr/>
      </dsp:nvSpPr>
      <dsp:spPr>
        <a:xfrm>
          <a:off x="0" y="1388136"/>
          <a:ext cx="9906000" cy="554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F61F6-5ACD-44D2-8938-C423127EC72D}">
      <dsp:nvSpPr>
        <dsp:cNvPr id="0" name=""/>
        <dsp:cNvSpPr/>
      </dsp:nvSpPr>
      <dsp:spPr>
        <a:xfrm>
          <a:off x="167806" y="1512951"/>
          <a:ext cx="305103" cy="3051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68345F-E409-4130-B3F3-B7450C52D0B1}">
      <dsp:nvSpPr>
        <dsp:cNvPr id="0" name=""/>
        <dsp:cNvSpPr/>
      </dsp:nvSpPr>
      <dsp:spPr>
        <a:xfrm>
          <a:off x="640717" y="1388136"/>
          <a:ext cx="9265282" cy="55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09" tIns="58709" rIns="58709" bIns="58709" numCol="1" spcCol="1270" anchor="ctr" anchorCtr="0">
          <a:noAutofit/>
        </a:bodyPr>
        <a:lstStyle/>
        <a:p>
          <a:pPr marL="0" lvl="0" indent="0" algn="l" defTabSz="844550">
            <a:lnSpc>
              <a:spcPct val="100000"/>
            </a:lnSpc>
            <a:spcBef>
              <a:spcPct val="0"/>
            </a:spcBef>
            <a:spcAft>
              <a:spcPct val="35000"/>
            </a:spcAft>
            <a:buNone/>
          </a:pPr>
          <a:r>
            <a:rPr lang="it-IT" sz="1900" b="0" i="0" kern="1200" baseline="0" dirty="0"/>
            <a:t>Difficoltà nella gestione dei finanziamenti</a:t>
          </a:r>
          <a:endParaRPr lang="en-US" sz="1900" kern="1200" dirty="0"/>
        </a:p>
      </dsp:txBody>
      <dsp:txXfrm>
        <a:off x="640717" y="1388136"/>
        <a:ext cx="9265282" cy="554733"/>
      </dsp:txXfrm>
    </dsp:sp>
    <dsp:sp modelId="{DF151804-4F7C-42F7-A5A0-67DF4D2EC72A}">
      <dsp:nvSpPr>
        <dsp:cNvPr id="0" name=""/>
        <dsp:cNvSpPr/>
      </dsp:nvSpPr>
      <dsp:spPr>
        <a:xfrm>
          <a:off x="0" y="2081553"/>
          <a:ext cx="9906000" cy="554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C75D8-27D2-4F64-845E-234B1726B1ED}">
      <dsp:nvSpPr>
        <dsp:cNvPr id="0" name=""/>
        <dsp:cNvSpPr/>
      </dsp:nvSpPr>
      <dsp:spPr>
        <a:xfrm>
          <a:off x="167806" y="2206368"/>
          <a:ext cx="305103" cy="3051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EA9CA-C01C-4298-BA4E-218BEBFB98F9}">
      <dsp:nvSpPr>
        <dsp:cNvPr id="0" name=""/>
        <dsp:cNvSpPr/>
      </dsp:nvSpPr>
      <dsp:spPr>
        <a:xfrm>
          <a:off x="640717" y="2081553"/>
          <a:ext cx="9265282" cy="55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09" tIns="58709" rIns="58709" bIns="58709" numCol="1" spcCol="1270" anchor="ctr" anchorCtr="0">
          <a:noAutofit/>
        </a:bodyPr>
        <a:lstStyle/>
        <a:p>
          <a:pPr marL="0" lvl="0" indent="0" algn="l" defTabSz="844550">
            <a:lnSpc>
              <a:spcPct val="100000"/>
            </a:lnSpc>
            <a:spcBef>
              <a:spcPct val="0"/>
            </a:spcBef>
            <a:spcAft>
              <a:spcPct val="35000"/>
            </a:spcAft>
            <a:buNone/>
          </a:pPr>
          <a:r>
            <a:rPr lang="it-IT" sz="1900" b="0" i="0" kern="1200" baseline="0" dirty="0"/>
            <a:t>Resistenza al cambiamento</a:t>
          </a:r>
          <a:endParaRPr lang="en-US" sz="1900" kern="1200" dirty="0"/>
        </a:p>
      </dsp:txBody>
      <dsp:txXfrm>
        <a:off x="640717" y="2081553"/>
        <a:ext cx="9265282" cy="554733"/>
      </dsp:txXfrm>
    </dsp:sp>
    <dsp:sp modelId="{A1BA5A2D-CA91-47BF-A97A-4AC2A4FFFEAD}">
      <dsp:nvSpPr>
        <dsp:cNvPr id="0" name=""/>
        <dsp:cNvSpPr/>
      </dsp:nvSpPr>
      <dsp:spPr>
        <a:xfrm>
          <a:off x="0" y="2774971"/>
          <a:ext cx="9906000" cy="554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F11AC-C819-4FB5-9B34-329ABF91F79A}">
      <dsp:nvSpPr>
        <dsp:cNvPr id="0" name=""/>
        <dsp:cNvSpPr/>
      </dsp:nvSpPr>
      <dsp:spPr>
        <a:xfrm>
          <a:off x="167806" y="2899786"/>
          <a:ext cx="305103" cy="3051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55AAC-A5BA-4935-88BF-BC31123893BE}">
      <dsp:nvSpPr>
        <dsp:cNvPr id="0" name=""/>
        <dsp:cNvSpPr/>
      </dsp:nvSpPr>
      <dsp:spPr>
        <a:xfrm>
          <a:off x="640717" y="2774971"/>
          <a:ext cx="9265282" cy="55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09" tIns="58709" rIns="58709" bIns="58709" numCol="1" spcCol="1270" anchor="ctr" anchorCtr="0">
          <a:noAutofit/>
        </a:bodyPr>
        <a:lstStyle/>
        <a:p>
          <a:pPr marL="0" lvl="0" indent="0" algn="l" defTabSz="844550">
            <a:lnSpc>
              <a:spcPct val="100000"/>
            </a:lnSpc>
            <a:spcBef>
              <a:spcPct val="0"/>
            </a:spcBef>
            <a:spcAft>
              <a:spcPct val="35000"/>
            </a:spcAft>
            <a:buNone/>
          </a:pPr>
          <a:r>
            <a:rPr lang="it-IT" sz="1900" b="0" i="0" kern="1200" baseline="0" dirty="0"/>
            <a:t>Scarsa interoperabilità dei sistemi</a:t>
          </a:r>
          <a:endParaRPr lang="en-US" sz="1900" kern="1200" dirty="0"/>
        </a:p>
      </dsp:txBody>
      <dsp:txXfrm>
        <a:off x="640717" y="2774971"/>
        <a:ext cx="9265282" cy="554733"/>
      </dsp:txXfrm>
    </dsp:sp>
    <dsp:sp modelId="{7DC1020A-5F42-4800-9A66-FE5F144D7CB4}">
      <dsp:nvSpPr>
        <dsp:cNvPr id="0" name=""/>
        <dsp:cNvSpPr/>
      </dsp:nvSpPr>
      <dsp:spPr>
        <a:xfrm>
          <a:off x="0" y="3468388"/>
          <a:ext cx="9906000" cy="554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26DE6-7D9E-4EDF-BD2D-842FE2F26E41}">
      <dsp:nvSpPr>
        <dsp:cNvPr id="0" name=""/>
        <dsp:cNvSpPr/>
      </dsp:nvSpPr>
      <dsp:spPr>
        <a:xfrm>
          <a:off x="167806" y="3593203"/>
          <a:ext cx="305103" cy="3051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435A96-42A0-4044-BC21-A2F4C202315C}">
      <dsp:nvSpPr>
        <dsp:cNvPr id="0" name=""/>
        <dsp:cNvSpPr/>
      </dsp:nvSpPr>
      <dsp:spPr>
        <a:xfrm>
          <a:off x="640717" y="3468388"/>
          <a:ext cx="9265282" cy="55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09" tIns="58709" rIns="58709" bIns="58709" numCol="1" spcCol="1270" anchor="ctr" anchorCtr="0">
          <a:noAutofit/>
        </a:bodyPr>
        <a:lstStyle/>
        <a:p>
          <a:pPr marL="0" lvl="0" indent="0" algn="l" defTabSz="844550">
            <a:lnSpc>
              <a:spcPct val="100000"/>
            </a:lnSpc>
            <a:spcBef>
              <a:spcPct val="0"/>
            </a:spcBef>
            <a:spcAft>
              <a:spcPct val="35000"/>
            </a:spcAft>
            <a:buNone/>
          </a:pPr>
          <a:r>
            <a:rPr lang="it-IT" sz="1900" b="0" i="0" kern="1200" baseline="0" dirty="0"/>
            <a:t>La transizione non deve diventare solo un adempimento burocratico.</a:t>
          </a:r>
          <a:endParaRPr lang="en-US" sz="1900" kern="1200" dirty="0"/>
        </a:p>
      </dsp:txBody>
      <dsp:txXfrm>
        <a:off x="640717" y="3468388"/>
        <a:ext cx="9265282" cy="55473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0BD46-5D34-3F4A-BB1A-3724F6FDD082}">
      <dsp:nvSpPr>
        <dsp:cNvPr id="0" name=""/>
        <dsp:cNvSpPr/>
      </dsp:nvSpPr>
      <dsp:spPr>
        <a:xfrm>
          <a:off x="0" y="1965"/>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98884-5EFA-8C43-BFD9-53552314648A}">
      <dsp:nvSpPr>
        <dsp:cNvPr id="0" name=""/>
        <dsp:cNvSpPr/>
      </dsp:nvSpPr>
      <dsp:spPr>
        <a:xfrm>
          <a:off x="0" y="1965"/>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dirty="0"/>
            <a:t>Riunioni da remoto e semplificazione</a:t>
          </a:r>
          <a:r>
            <a:rPr lang="it-IT" sz="2000" kern="1200" dirty="0"/>
            <a:t>: Per favorire la digitalizzazione e l'efficienza procedurale, il CCNL introduce la possibilità di svolgere le sessioni di contrattazione e i tavoli sindacali interamente da remoto le principali </a:t>
          </a:r>
          <a:r>
            <a:rPr lang="it-IT" sz="2000" kern="1200" dirty="0" err="1"/>
            <a:t>novita'</a:t>
          </a:r>
          <a:r>
            <a:rPr lang="it-IT" sz="2000" kern="1200" dirty="0"/>
            <a:t> del </a:t>
          </a:r>
          <a:r>
            <a:rPr lang="it-IT" sz="2000" kern="1200" dirty="0" err="1"/>
            <a:t>ccnl</a:t>
          </a:r>
          <a:r>
            <a:rPr lang="it-IT" sz="2000" kern="1200" dirty="0"/>
            <a:t> comparto funzioni locali 2022-2024.</a:t>
          </a:r>
        </a:p>
      </dsp:txBody>
      <dsp:txXfrm>
        <a:off x="0" y="1965"/>
        <a:ext cx="9906000" cy="1340164"/>
      </dsp:txXfrm>
    </dsp:sp>
    <dsp:sp modelId="{FCE41A8C-9755-3F4A-8EDA-83D23C5B88BE}">
      <dsp:nvSpPr>
        <dsp:cNvPr id="0" name=""/>
        <dsp:cNvSpPr/>
      </dsp:nvSpPr>
      <dsp:spPr>
        <a:xfrm>
          <a:off x="0" y="1342129"/>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38123-2AB8-2644-AC1B-573EB74F65CA}">
      <dsp:nvSpPr>
        <dsp:cNvPr id="0" name=""/>
        <dsp:cNvSpPr/>
      </dsp:nvSpPr>
      <dsp:spPr>
        <a:xfrm>
          <a:off x="0" y="1342129"/>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dirty="0"/>
            <a:t>Work-Life Balance e Lavoro Agile</a:t>
          </a:r>
          <a:r>
            <a:rPr lang="it-IT" sz="2000" kern="1200" dirty="0"/>
            <a:t>: Il testo disciplina le linee generali per il lavoro agile, prevedendo il riconoscimento del buono pasto anche per i dipendenti che lavorano da remoto, garantendo al contempo il diritto alla disconnessione CCNL Funzioni Locali 2022-2024 - Funzioni locali: CCNL, 23 febbraio 2026.</a:t>
          </a:r>
        </a:p>
      </dsp:txBody>
      <dsp:txXfrm>
        <a:off x="0" y="1342129"/>
        <a:ext cx="9906000" cy="1340164"/>
      </dsp:txXfrm>
    </dsp:sp>
    <dsp:sp modelId="{DAD7C06C-39CF-1247-94ED-5DF037467AA1}">
      <dsp:nvSpPr>
        <dsp:cNvPr id="0" name=""/>
        <dsp:cNvSpPr/>
      </dsp:nvSpPr>
      <dsp:spPr>
        <a:xfrm>
          <a:off x="0" y="2682294"/>
          <a:ext cx="990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20B9B-DD0D-AC4B-9185-F0A32AC1F34D}">
      <dsp:nvSpPr>
        <dsp:cNvPr id="0" name=""/>
        <dsp:cNvSpPr/>
      </dsp:nvSpPr>
      <dsp:spPr>
        <a:xfrm>
          <a:off x="0" y="2682294"/>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dirty="0"/>
            <a:t>Settimana corta</a:t>
          </a:r>
          <a:r>
            <a:rPr lang="it-IT" sz="2000" kern="1200" dirty="0"/>
            <a:t>: Viene introdotta la possibilità per gli enti di articolare l'orario ordinario di lavoro di 36 ore settimanali su 4 giorni, migliorando l'efficienza dei servizi e la gestione del personale CCNL Funzioni Locali 2022-2024 - Cisl Fp.</a:t>
          </a:r>
        </a:p>
      </dsp:txBody>
      <dsp:txXfrm>
        <a:off x="0" y="2682294"/>
        <a:ext cx="9906000" cy="13401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F808B-A577-8A46-863D-45054333036C}">
      <dsp:nvSpPr>
        <dsp:cNvPr id="0" name=""/>
        <dsp:cNvSpPr/>
      </dsp:nvSpPr>
      <dsp:spPr>
        <a:xfrm>
          <a:off x="0" y="2796"/>
          <a:ext cx="104626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D0316D-55F4-7647-BCE9-4C899E71CE82}">
      <dsp:nvSpPr>
        <dsp:cNvPr id="0" name=""/>
        <dsp:cNvSpPr/>
      </dsp:nvSpPr>
      <dsp:spPr>
        <a:xfrm>
          <a:off x="0" y="2796"/>
          <a:ext cx="10462683" cy="190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i="0" kern="1200" baseline="0" dirty="0"/>
            <a:t>Fabbisogni e programmazione (PIAO):</a:t>
          </a:r>
          <a:r>
            <a:rPr lang="it-IT" sz="2400" b="0" i="0" kern="1200" baseline="0" dirty="0"/>
            <a:t> L'informativa sul Piano triennale dei fabbisogni di personale (parte integrante del PIAO - Piano Integrato di Attività e Organizzazione) deve essere obbligatoriamente seguita da incontri di approfondimento sindacale, allineando le assunzioni e la gestione delle risorse umane alle reali necessità strategiche dell'ente le principali </a:t>
          </a:r>
          <a:r>
            <a:rPr lang="it-IT" sz="2400" b="0" i="0" kern="1200" baseline="0" dirty="0" err="1"/>
            <a:t>novita'</a:t>
          </a:r>
          <a:r>
            <a:rPr lang="it-IT" sz="2400" b="0" i="0" kern="1200" baseline="0" dirty="0"/>
            <a:t> del </a:t>
          </a:r>
          <a:r>
            <a:rPr lang="it-IT" sz="2400" b="0" i="0" kern="1200" baseline="0" dirty="0" err="1"/>
            <a:t>ccnl</a:t>
          </a:r>
          <a:r>
            <a:rPr lang="it-IT" sz="2400" b="0" i="0" kern="1200" baseline="0" dirty="0"/>
            <a:t> comparto funzioni locali 2022-2024.</a:t>
          </a:r>
          <a:endParaRPr lang="it-IT" sz="2400" b="1" i="0" kern="1200" baseline="0" dirty="0"/>
        </a:p>
      </dsp:txBody>
      <dsp:txXfrm>
        <a:off x="0" y="2796"/>
        <a:ext cx="10462683" cy="1907312"/>
      </dsp:txXfrm>
    </dsp:sp>
    <dsp:sp modelId="{0D6415C8-58B5-D947-9C94-6E8AEFCCCFEB}">
      <dsp:nvSpPr>
        <dsp:cNvPr id="0" name=""/>
        <dsp:cNvSpPr/>
      </dsp:nvSpPr>
      <dsp:spPr>
        <a:xfrm>
          <a:off x="0" y="1910108"/>
          <a:ext cx="104626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42885-BCFC-724F-B93F-72DE9224B0B7}">
      <dsp:nvSpPr>
        <dsp:cNvPr id="0" name=""/>
        <dsp:cNvSpPr/>
      </dsp:nvSpPr>
      <dsp:spPr>
        <a:xfrm>
          <a:off x="0" y="1910108"/>
          <a:ext cx="10462683" cy="190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kern="1200" dirty="0"/>
            <a:t>Formazione continua:</a:t>
          </a:r>
          <a:r>
            <a:rPr lang="it-IT" sz="2400" b="0" kern="1200" dirty="0"/>
            <a:t> Il piano formativo passa al centro della transizione digitale e amministrativa. La formazione e l'aggiornamento professionale si svolgono solo in orario di servizio e sono mirati ad accrescere le competenze digitali e gestionali della forza lavoro CCNL Funzioni Locali 2022-2024 - Cisl Fp.</a:t>
          </a:r>
          <a:endParaRPr lang="it-IT" sz="2400" kern="1200" dirty="0"/>
        </a:p>
      </dsp:txBody>
      <dsp:txXfrm>
        <a:off x="0" y="1910108"/>
        <a:ext cx="10462683" cy="1907312"/>
      </dsp:txXfrm>
    </dsp:sp>
    <dsp:sp modelId="{2F2DFA56-BCEB-FC46-B129-C459AF3EDB77}">
      <dsp:nvSpPr>
        <dsp:cNvPr id="0" name=""/>
        <dsp:cNvSpPr/>
      </dsp:nvSpPr>
      <dsp:spPr>
        <a:xfrm>
          <a:off x="0" y="3817421"/>
          <a:ext cx="104626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5946FA-F6D5-EC46-82F7-FB7CA93D3A00}">
      <dsp:nvSpPr>
        <dsp:cNvPr id="0" name=""/>
        <dsp:cNvSpPr/>
      </dsp:nvSpPr>
      <dsp:spPr>
        <a:xfrm>
          <a:off x="0" y="3817421"/>
          <a:ext cx="10462683" cy="190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kern="1200"/>
            <a:t>Progressioni di carriera:</a:t>
          </a:r>
          <a:r>
            <a:rPr lang="it-IT" sz="2400" b="0" kern="1200"/>
            <a:t> Per favorire la valorizzazione delle competenze interne necessarie alla transizione, sono state prorogate al </a:t>
          </a:r>
          <a:r>
            <a:rPr lang="it-IT" sz="2400" b="1" kern="1200"/>
            <a:t>31 dicembre 2026</a:t>
          </a:r>
          <a:r>
            <a:rPr lang="it-IT" sz="2400" b="0" kern="1200"/>
            <a:t> le procedure in deroga per le progressioni verticali .</a:t>
          </a:r>
          <a:endParaRPr lang="it-IT" sz="2400" kern="1200"/>
        </a:p>
      </dsp:txBody>
      <dsp:txXfrm>
        <a:off x="0" y="3817421"/>
        <a:ext cx="10462683" cy="190731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9435D-863E-0A4D-9DB4-6F4B4F4FFCB9}">
      <dsp:nvSpPr>
        <dsp:cNvPr id="0" name=""/>
        <dsp:cNvSpPr/>
      </dsp:nvSpPr>
      <dsp:spPr>
        <a:xfrm>
          <a:off x="0" y="24821"/>
          <a:ext cx="9906000"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1" i="0" kern="1200" baseline="0"/>
            <a:t>1 - il fondo delle risorse decentrate - elementi per la costituzione e la suddivisione</a:t>
          </a:r>
          <a:endParaRPr lang="en-US" sz="2100" kern="1200"/>
        </a:p>
      </dsp:txBody>
      <dsp:txXfrm>
        <a:off x="25188" y="50009"/>
        <a:ext cx="9855624" cy="465594"/>
      </dsp:txXfrm>
    </dsp:sp>
    <dsp:sp modelId="{04901004-25B0-3645-ACB1-5471194EF7BC}">
      <dsp:nvSpPr>
        <dsp:cNvPr id="0" name=""/>
        <dsp:cNvSpPr/>
      </dsp:nvSpPr>
      <dsp:spPr>
        <a:xfrm>
          <a:off x="0" y="601271"/>
          <a:ext cx="9906000"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1" i="0" kern="1200" baseline="0"/>
            <a:t>2 – incentivi tecnici</a:t>
          </a:r>
          <a:endParaRPr lang="en-US" sz="2100" kern="1200"/>
        </a:p>
      </dsp:txBody>
      <dsp:txXfrm>
        <a:off x="25188" y="626459"/>
        <a:ext cx="9855624" cy="465594"/>
      </dsp:txXfrm>
    </dsp:sp>
    <dsp:sp modelId="{A1CAD24B-AECF-8E4E-8092-E63978252931}">
      <dsp:nvSpPr>
        <dsp:cNvPr id="0" name=""/>
        <dsp:cNvSpPr/>
      </dsp:nvSpPr>
      <dsp:spPr>
        <a:xfrm>
          <a:off x="0" y="1177721"/>
          <a:ext cx="9906000"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1" i="0" kern="1200" baseline="0"/>
            <a:t>3 – incentivi per il recupero evasione tributi</a:t>
          </a:r>
          <a:endParaRPr lang="en-US" sz="2100" kern="1200"/>
        </a:p>
      </dsp:txBody>
      <dsp:txXfrm>
        <a:off x="25188" y="1202909"/>
        <a:ext cx="9855624" cy="465594"/>
      </dsp:txXfrm>
    </dsp:sp>
    <dsp:sp modelId="{40F3FB66-C2EC-074C-9A65-5635D3D55772}">
      <dsp:nvSpPr>
        <dsp:cNvPr id="0" name=""/>
        <dsp:cNvSpPr/>
      </dsp:nvSpPr>
      <dsp:spPr>
        <a:xfrm>
          <a:off x="0" y="1754171"/>
          <a:ext cx="9906000"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1" i="0" kern="1200" baseline="0"/>
            <a:t>4 – indennità di posizione e risultato</a:t>
          </a:r>
          <a:endParaRPr lang="en-US" sz="2100" kern="1200"/>
        </a:p>
      </dsp:txBody>
      <dsp:txXfrm>
        <a:off x="25188" y="1779359"/>
        <a:ext cx="9855624" cy="465594"/>
      </dsp:txXfrm>
    </dsp:sp>
    <dsp:sp modelId="{240D6965-BCC5-8341-BDC9-27A363D00F68}">
      <dsp:nvSpPr>
        <dsp:cNvPr id="0" name=""/>
        <dsp:cNvSpPr/>
      </dsp:nvSpPr>
      <dsp:spPr>
        <a:xfrm>
          <a:off x="0" y="2330621"/>
          <a:ext cx="9906000"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1" i="0" kern="1200" baseline="0"/>
            <a:t>5 - ulteriori elementi di interesse e innovazione riferiti al nuovo contratto Funzioni locali</a:t>
          </a:r>
          <a:endParaRPr lang="en-US" sz="2100" kern="1200"/>
        </a:p>
      </dsp:txBody>
      <dsp:txXfrm>
        <a:off x="25188" y="2355809"/>
        <a:ext cx="9855624" cy="465594"/>
      </dsp:txXfrm>
    </dsp:sp>
    <dsp:sp modelId="{41023397-3FD7-F548-99BB-567D177EBF5C}">
      <dsp:nvSpPr>
        <dsp:cNvPr id="0" name=""/>
        <dsp:cNvSpPr/>
      </dsp:nvSpPr>
      <dsp:spPr>
        <a:xfrm>
          <a:off x="0" y="2907071"/>
          <a:ext cx="9906000"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1" i="0" kern="1200" baseline="0"/>
            <a:t>6 - trattamento accessorio e rispetto del limite anno 2016 di cui al d.lgs 75/2027 – art. 23, c.2</a:t>
          </a:r>
          <a:endParaRPr lang="en-US" sz="2100" kern="1200"/>
        </a:p>
      </dsp:txBody>
      <dsp:txXfrm>
        <a:off x="25188" y="2932259"/>
        <a:ext cx="9855624" cy="465594"/>
      </dsp:txXfrm>
    </dsp:sp>
    <dsp:sp modelId="{BA092221-758C-C945-A39F-F4D2A031C0F8}">
      <dsp:nvSpPr>
        <dsp:cNvPr id="0" name=""/>
        <dsp:cNvSpPr/>
      </dsp:nvSpPr>
      <dsp:spPr>
        <a:xfrm>
          <a:off x="0" y="3483521"/>
          <a:ext cx="9906000"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1" i="0" kern="1200" baseline="0"/>
            <a:t>7 - concorsi e selezioni per i piccoli comuni</a:t>
          </a:r>
          <a:endParaRPr lang="en-US" sz="2100" kern="1200"/>
        </a:p>
      </dsp:txBody>
      <dsp:txXfrm>
        <a:off x="25188" y="3508709"/>
        <a:ext cx="9855624" cy="46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275B9-CAB3-4491-A10A-F12BABDD042B}">
      <dsp:nvSpPr>
        <dsp:cNvPr id="0" name=""/>
        <dsp:cNvSpPr/>
      </dsp:nvSpPr>
      <dsp:spPr>
        <a:xfrm>
          <a:off x="0" y="841713"/>
          <a:ext cx="5566706" cy="1553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6FDDAD-CD03-4E71-9EEA-8FF5324F3476}">
      <dsp:nvSpPr>
        <dsp:cNvPr id="0" name=""/>
        <dsp:cNvSpPr/>
      </dsp:nvSpPr>
      <dsp:spPr>
        <a:xfrm>
          <a:off x="470064" y="1191348"/>
          <a:ext cx="854662" cy="8546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963707-E302-4FEA-B773-720B276EC714}">
      <dsp:nvSpPr>
        <dsp:cNvPr id="0" name=""/>
        <dsp:cNvSpPr/>
      </dsp:nvSpPr>
      <dsp:spPr>
        <a:xfrm>
          <a:off x="1794791" y="841713"/>
          <a:ext cx="3771914" cy="155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58" tIns="164458" rIns="164458" bIns="164458" numCol="1" spcCol="1270" anchor="ctr" anchorCtr="0">
          <a:noAutofit/>
        </a:bodyPr>
        <a:lstStyle/>
        <a:p>
          <a:pPr marL="0" lvl="0" indent="0" algn="l" defTabSz="666750">
            <a:lnSpc>
              <a:spcPct val="100000"/>
            </a:lnSpc>
            <a:spcBef>
              <a:spcPct val="0"/>
            </a:spcBef>
            <a:spcAft>
              <a:spcPct val="35000"/>
            </a:spcAft>
            <a:buNone/>
          </a:pPr>
          <a:r>
            <a:rPr lang="it-IT" sz="1500" kern="1200" dirty="0"/>
            <a:t>Esiste un rischio concreto di allargare il dualismo tra le PA più strutturate, con più mezzi e persone a disposizione per gestire questa transizione, e le altre più piccole destinate a rimanere indietro </a:t>
          </a:r>
          <a:endParaRPr lang="en-US" sz="1500" kern="1200" dirty="0"/>
        </a:p>
      </dsp:txBody>
      <dsp:txXfrm>
        <a:off x="1794791" y="841713"/>
        <a:ext cx="3771914" cy="1553932"/>
      </dsp:txXfrm>
    </dsp:sp>
    <dsp:sp modelId="{D8355F1C-3460-43E7-8D52-8E356BB172F3}">
      <dsp:nvSpPr>
        <dsp:cNvPr id="0" name=""/>
        <dsp:cNvSpPr/>
      </dsp:nvSpPr>
      <dsp:spPr>
        <a:xfrm>
          <a:off x="0" y="2784128"/>
          <a:ext cx="5566706" cy="1553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6B87D-A927-4940-9AC2-8050895BCC2F}">
      <dsp:nvSpPr>
        <dsp:cNvPr id="0" name=""/>
        <dsp:cNvSpPr/>
      </dsp:nvSpPr>
      <dsp:spPr>
        <a:xfrm>
          <a:off x="470064" y="3133763"/>
          <a:ext cx="854662" cy="8546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D2297F-F233-42FD-A3D2-FE032F2061BB}">
      <dsp:nvSpPr>
        <dsp:cNvPr id="0" name=""/>
        <dsp:cNvSpPr/>
      </dsp:nvSpPr>
      <dsp:spPr>
        <a:xfrm>
          <a:off x="1794791" y="2784128"/>
          <a:ext cx="3771914" cy="155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58" tIns="164458" rIns="164458" bIns="164458" numCol="1" spcCol="1270" anchor="ctr" anchorCtr="0">
          <a:noAutofit/>
        </a:bodyPr>
        <a:lstStyle/>
        <a:p>
          <a:pPr marL="0" lvl="0" indent="0" algn="l" defTabSz="666750">
            <a:lnSpc>
              <a:spcPct val="100000"/>
            </a:lnSpc>
            <a:spcBef>
              <a:spcPct val="0"/>
            </a:spcBef>
            <a:spcAft>
              <a:spcPct val="35000"/>
            </a:spcAft>
            <a:buNone/>
          </a:pPr>
          <a:r>
            <a:rPr lang="en-US" sz="1500" kern="1200" dirty="0"/>
            <a:t>Il</a:t>
          </a:r>
          <a:r>
            <a:rPr lang="en-US" sz="1500" kern="1200" baseline="0" dirty="0"/>
            <a:t> Ministro </a:t>
          </a:r>
          <a:r>
            <a:rPr lang="en-US" sz="1500" kern="1200" baseline="0" dirty="0" err="1"/>
            <a:t>sottolinea</a:t>
          </a:r>
          <a:r>
            <a:rPr lang="en-US" sz="1500" kern="1200" baseline="0" dirty="0"/>
            <a:t> </a:t>
          </a:r>
          <a:r>
            <a:rPr lang="en-US" sz="1500" kern="1200" baseline="0" dirty="0" err="1"/>
            <a:t>l’importanza</a:t>
          </a:r>
          <a:r>
            <a:rPr lang="en-US" sz="1500" kern="1200" baseline="0" dirty="0"/>
            <a:t> di </a:t>
          </a:r>
          <a:r>
            <a:rPr lang="en-US" sz="1500" kern="1200" baseline="0" dirty="0" err="1"/>
            <a:t>lavorare</a:t>
          </a:r>
          <a:r>
            <a:rPr lang="en-US" sz="1500" kern="1200" baseline="0" dirty="0"/>
            <a:t> </a:t>
          </a:r>
          <a:r>
            <a:rPr lang="en-US" sz="1500" kern="1200" baseline="0" dirty="0" err="1"/>
            <a:t>sul</a:t>
          </a:r>
          <a:r>
            <a:rPr lang="en-US" sz="1500" kern="1200" baseline="0" dirty="0"/>
            <a:t> piano </a:t>
          </a:r>
          <a:r>
            <a:rPr lang="en-US" sz="1500" kern="1200" baseline="0" dirty="0" err="1"/>
            <a:t>culturale</a:t>
          </a:r>
          <a:r>
            <a:rPr lang="en-US" sz="1500" kern="1200" baseline="0" dirty="0"/>
            <a:t> e </a:t>
          </a:r>
          <a:r>
            <a:rPr lang="en-US" sz="1500" kern="1200" baseline="0" dirty="0" err="1"/>
            <a:t>tecnico</a:t>
          </a:r>
          <a:r>
            <a:rPr lang="en-US" sz="1500" kern="1200" baseline="0" dirty="0"/>
            <a:t>, </a:t>
          </a:r>
          <a:r>
            <a:rPr lang="en-US" sz="1500" kern="1200" baseline="0" dirty="0" err="1"/>
            <a:t>nello</a:t>
          </a:r>
          <a:r>
            <a:rPr lang="en-US" sz="1500" kern="1200" baseline="0" dirty="0"/>
            <a:t> </a:t>
          </a:r>
          <a:r>
            <a:rPr lang="en-US" sz="1500" kern="1200" baseline="0" dirty="0" err="1"/>
            <a:t>specifico</a:t>
          </a:r>
          <a:r>
            <a:rPr lang="en-US" sz="1500" kern="1200" baseline="0" dirty="0"/>
            <a:t> </a:t>
          </a:r>
          <a:r>
            <a:rPr lang="en-US" sz="1500" kern="1200" baseline="0" dirty="0" err="1"/>
            <a:t>potenziando</a:t>
          </a:r>
          <a:r>
            <a:rPr lang="en-US" sz="1500" kern="1200" baseline="0" dirty="0"/>
            <a:t> </a:t>
          </a:r>
          <a:r>
            <a:rPr lang="en-US" sz="1500" kern="1200" baseline="0" dirty="0" err="1"/>
            <a:t>l’offerta</a:t>
          </a:r>
          <a:r>
            <a:rPr lang="en-US" sz="1500" kern="1200" baseline="0" dirty="0"/>
            <a:t> </a:t>
          </a:r>
          <a:r>
            <a:rPr lang="en-US" sz="1500" kern="1200" baseline="0" dirty="0" err="1"/>
            <a:t>formativa</a:t>
          </a:r>
          <a:r>
            <a:rPr lang="en-US" sz="1500" kern="1200" baseline="0" dirty="0"/>
            <a:t> con </a:t>
          </a:r>
          <a:r>
            <a:rPr lang="en-US" sz="1500" kern="1200" baseline="0" dirty="0" err="1"/>
            <a:t>i</a:t>
          </a:r>
          <a:r>
            <a:rPr lang="en-US" sz="1500" kern="1200" baseline="0" dirty="0"/>
            <a:t> </a:t>
          </a:r>
          <a:r>
            <a:rPr lang="en-US" sz="1500" kern="1200" baseline="0" dirty="0" err="1"/>
            <a:t>programm</a:t>
          </a:r>
          <a:r>
            <a:rPr lang="it-IT" sz="1500" kern="1200" baseline="0" dirty="0"/>
            <a:t>i del Dipartimento della Funzione Pubblica (es. FAST – ambito amministrativo) </a:t>
          </a:r>
          <a:endParaRPr lang="en-US" sz="1500" kern="1200" dirty="0"/>
        </a:p>
      </dsp:txBody>
      <dsp:txXfrm>
        <a:off x="1794791" y="2784128"/>
        <a:ext cx="3771914" cy="15539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091FA-6F95-0C4B-9BE1-FB17DA911418}">
      <dsp:nvSpPr>
        <dsp:cNvPr id="0" name=""/>
        <dsp:cNvSpPr/>
      </dsp:nvSpPr>
      <dsp:spPr>
        <a:xfrm>
          <a:off x="0" y="0"/>
          <a:ext cx="81677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4304D-ACAA-9542-B270-F917E551B0DD}">
      <dsp:nvSpPr>
        <dsp:cNvPr id="0" name=""/>
        <dsp:cNvSpPr/>
      </dsp:nvSpPr>
      <dsp:spPr>
        <a:xfrm>
          <a:off x="0" y="0"/>
          <a:ext cx="8167778" cy="62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kern="1200" baseline="0"/>
            <a:t>Trattamento Economico:</a:t>
          </a:r>
          <a:endParaRPr lang="it-IT" sz="1200" kern="1200"/>
        </a:p>
      </dsp:txBody>
      <dsp:txXfrm>
        <a:off x="0" y="0"/>
        <a:ext cx="8167778" cy="626418"/>
      </dsp:txXfrm>
    </dsp:sp>
    <dsp:sp modelId="{42993176-1D4F-D24E-B315-EDFEEED314DA}">
      <dsp:nvSpPr>
        <dsp:cNvPr id="0" name=""/>
        <dsp:cNvSpPr/>
      </dsp:nvSpPr>
      <dsp:spPr>
        <a:xfrm>
          <a:off x="0" y="626418"/>
          <a:ext cx="81677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0EEBCD-59C4-4F4A-BAA0-249B86D5A91C}">
      <dsp:nvSpPr>
        <dsp:cNvPr id="0" name=""/>
        <dsp:cNvSpPr/>
      </dsp:nvSpPr>
      <dsp:spPr>
        <a:xfrm>
          <a:off x="0" y="626418"/>
          <a:ext cx="8167778" cy="62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kern="1200" baseline="0" dirty="0"/>
            <a:t>Incrementi Tabellari:</a:t>
          </a:r>
          <a:r>
            <a:rPr lang="it-IT" sz="1200" b="0" i="0" kern="1200" baseline="0" dirty="0"/>
            <a:t> Adeguamento stipendiale con conglobamento di parte dell'indennità di comparto e aumenti a regime dal 2024 (comporta una minore decurtazione dello stipendio in caso di malattia: nei primi 10 giorni di assenza per malattia, viene corrisposto solo il trattamento economico fondamentale (art. 71, D.L. 112/2008), con esclusione di ogni indennità o emolumento di carattere accessorio)</a:t>
          </a:r>
          <a:endParaRPr lang="it-IT" sz="1200" kern="1200" dirty="0"/>
        </a:p>
      </dsp:txBody>
      <dsp:txXfrm>
        <a:off x="0" y="626418"/>
        <a:ext cx="8167778" cy="626418"/>
      </dsp:txXfrm>
    </dsp:sp>
    <dsp:sp modelId="{B8F26A5D-D3D0-9246-B3D5-9B39B51853EE}">
      <dsp:nvSpPr>
        <dsp:cNvPr id="0" name=""/>
        <dsp:cNvSpPr/>
      </dsp:nvSpPr>
      <dsp:spPr>
        <a:xfrm>
          <a:off x="0" y="1252836"/>
          <a:ext cx="81677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B8116-5038-4744-BA94-F4D54CB6705D}">
      <dsp:nvSpPr>
        <dsp:cNvPr id="0" name=""/>
        <dsp:cNvSpPr/>
      </dsp:nvSpPr>
      <dsp:spPr>
        <a:xfrm>
          <a:off x="0" y="1252836"/>
          <a:ext cx="8167778" cy="62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kern="1200" baseline="0"/>
            <a:t>Tutele e Diritti Individuali:</a:t>
          </a:r>
          <a:endParaRPr lang="it-IT" sz="1200" kern="1200"/>
        </a:p>
      </dsp:txBody>
      <dsp:txXfrm>
        <a:off x="0" y="1252836"/>
        <a:ext cx="8167778" cy="626418"/>
      </dsp:txXfrm>
    </dsp:sp>
    <dsp:sp modelId="{64592BD5-067E-8D4A-9D66-9B6BC94C9403}">
      <dsp:nvSpPr>
        <dsp:cNvPr id="0" name=""/>
        <dsp:cNvSpPr/>
      </dsp:nvSpPr>
      <dsp:spPr>
        <a:xfrm>
          <a:off x="0" y="1879254"/>
          <a:ext cx="81677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73CC6-789F-AD48-B18E-1F16F9F42ADE}">
      <dsp:nvSpPr>
        <dsp:cNvPr id="0" name=""/>
        <dsp:cNvSpPr/>
      </dsp:nvSpPr>
      <dsp:spPr>
        <a:xfrm>
          <a:off x="0" y="1879254"/>
          <a:ext cx="8167778" cy="62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kern="1200" baseline="0"/>
            <a:t>Permessi:</a:t>
          </a:r>
          <a:r>
            <a:rPr lang="it-IT" sz="1200" b="0" i="0" kern="1200" baseline="0"/>
            <a:t> Ampliamento delle ore di permesso per visite, terapie o prestazioni diagnostiche, in particolare per i dipendenti con più di 60 anni.</a:t>
          </a:r>
          <a:endParaRPr lang="it-IT" sz="1200" kern="1200"/>
        </a:p>
      </dsp:txBody>
      <dsp:txXfrm>
        <a:off x="0" y="1879254"/>
        <a:ext cx="8167778" cy="626418"/>
      </dsp:txXfrm>
    </dsp:sp>
    <dsp:sp modelId="{78D16B1F-EEA5-8E49-BD7E-A8294C6B7BDC}">
      <dsp:nvSpPr>
        <dsp:cNvPr id="0" name=""/>
        <dsp:cNvSpPr/>
      </dsp:nvSpPr>
      <dsp:spPr>
        <a:xfrm>
          <a:off x="0" y="2505672"/>
          <a:ext cx="81677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C77F1-B0F6-FD43-B806-DC57886B2218}">
      <dsp:nvSpPr>
        <dsp:cNvPr id="0" name=""/>
        <dsp:cNvSpPr/>
      </dsp:nvSpPr>
      <dsp:spPr>
        <a:xfrm>
          <a:off x="0" y="2505672"/>
          <a:ext cx="8167778" cy="62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kern="1200" baseline="0"/>
            <a:t>Patrocinio Legale:</a:t>
          </a:r>
          <a:r>
            <a:rPr lang="it-IT" sz="1200" b="0" i="0" kern="1200" baseline="0"/>
            <a:t> Rafforzamento della tutela legale del dipendente (art. 43), con assunzione dell'onere di difesa da parte dell'ente in assenza di conflitti di interesse.</a:t>
          </a:r>
          <a:endParaRPr lang="it-IT" sz="1200" kern="1200"/>
        </a:p>
      </dsp:txBody>
      <dsp:txXfrm>
        <a:off x="0" y="2505672"/>
        <a:ext cx="8167778" cy="626418"/>
      </dsp:txXfrm>
    </dsp:sp>
    <dsp:sp modelId="{AA537EEA-514D-D946-8838-9BA6615DB3F6}">
      <dsp:nvSpPr>
        <dsp:cNvPr id="0" name=""/>
        <dsp:cNvSpPr/>
      </dsp:nvSpPr>
      <dsp:spPr>
        <a:xfrm>
          <a:off x="0" y="3132090"/>
          <a:ext cx="81677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B9D253-8D95-2D42-9F76-5D97535BE984}">
      <dsp:nvSpPr>
        <dsp:cNvPr id="0" name=""/>
        <dsp:cNvSpPr/>
      </dsp:nvSpPr>
      <dsp:spPr>
        <a:xfrm>
          <a:off x="0" y="3132090"/>
          <a:ext cx="8167778" cy="62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kern="1200" baseline="0"/>
            <a:t>Relazioni Sindacali:</a:t>
          </a:r>
          <a:endParaRPr lang="it-IT" sz="1200" kern="1200"/>
        </a:p>
      </dsp:txBody>
      <dsp:txXfrm>
        <a:off x="0" y="3132090"/>
        <a:ext cx="8167778" cy="626418"/>
      </dsp:txXfrm>
    </dsp:sp>
    <dsp:sp modelId="{FBCF1B90-3E0B-D545-89D6-A0BD39626696}">
      <dsp:nvSpPr>
        <dsp:cNvPr id="0" name=""/>
        <dsp:cNvSpPr/>
      </dsp:nvSpPr>
      <dsp:spPr>
        <a:xfrm>
          <a:off x="0" y="3758508"/>
          <a:ext cx="81677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99055-5301-744C-AD8B-B34D822E212F}">
      <dsp:nvSpPr>
        <dsp:cNvPr id="0" name=""/>
        <dsp:cNvSpPr/>
      </dsp:nvSpPr>
      <dsp:spPr>
        <a:xfrm>
          <a:off x="0" y="3758508"/>
          <a:ext cx="8167778" cy="62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u="sng" kern="1200" baseline="0"/>
            <a:t>Piano Triennale dei Fabbisogni:</a:t>
          </a:r>
          <a:r>
            <a:rPr lang="it-IT" sz="1200" b="0" i="0" kern="1200" baseline="0"/>
            <a:t> L’informativa relativa al piano triennale dei fabbisogni di personale ed alle modalità attuative dello stesso </a:t>
          </a:r>
          <a:r>
            <a:rPr lang="it-IT" sz="1200" b="1" i="0" kern="1200" baseline="0"/>
            <a:t>deve essere seguita da un incontro di approfondimento con la RSU e le segreterie dei sindacati firmatari del CCNL 2022 - 2024</a:t>
          </a:r>
          <a:endParaRPr lang="it-IT" sz="1200" kern="1200"/>
        </a:p>
      </dsp:txBody>
      <dsp:txXfrm>
        <a:off x="0" y="3758508"/>
        <a:ext cx="8167778" cy="626418"/>
      </dsp:txXfrm>
    </dsp:sp>
    <dsp:sp modelId="{859BEC34-7C38-7649-A93C-A015BC028157}">
      <dsp:nvSpPr>
        <dsp:cNvPr id="0" name=""/>
        <dsp:cNvSpPr/>
      </dsp:nvSpPr>
      <dsp:spPr>
        <a:xfrm>
          <a:off x="0" y="4384926"/>
          <a:ext cx="81677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6E5135-CB4C-644B-88D2-724F1D5F53D3}">
      <dsp:nvSpPr>
        <dsp:cNvPr id="0" name=""/>
        <dsp:cNvSpPr/>
      </dsp:nvSpPr>
      <dsp:spPr>
        <a:xfrm>
          <a:off x="0" y="4384926"/>
          <a:ext cx="8167778" cy="62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kern="1200" baseline="0"/>
            <a:t>Age Management:</a:t>
          </a:r>
          <a:r>
            <a:rPr lang="it-IT" sz="1200" b="0" i="0" kern="1200" baseline="0"/>
            <a:t> Nuove misure per la valorizzazione delle competenze dei lavoratori anziani</a:t>
          </a:r>
          <a:endParaRPr lang="it-IT" sz="1200" kern="1200"/>
        </a:p>
      </dsp:txBody>
      <dsp:txXfrm>
        <a:off x="0" y="4384926"/>
        <a:ext cx="8167778" cy="626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A5FD1-22E5-A14A-BE6C-71871095CD4E}">
      <dsp:nvSpPr>
        <dsp:cNvPr id="0" name=""/>
        <dsp:cNvSpPr/>
      </dsp:nvSpPr>
      <dsp:spPr>
        <a:xfrm>
          <a:off x="0" y="1449611"/>
          <a:ext cx="11371334" cy="1932816"/>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689FB46-7FD5-8048-A316-A9F579F33C2F}">
      <dsp:nvSpPr>
        <dsp:cNvPr id="0" name=""/>
        <dsp:cNvSpPr/>
      </dsp:nvSpPr>
      <dsp:spPr>
        <a:xfrm>
          <a:off x="124" y="0"/>
          <a:ext cx="4992171" cy="193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it-IT" sz="1900" kern="1200" dirty="0"/>
            <a:t>L’incrocio fra le competenze richieste e quelle già possedute è essenziale per orientare la formazione e promuovere lo sviluppo professionale..</a:t>
          </a:r>
          <a:endParaRPr lang="en-US" sz="1900" kern="1200" dirty="0"/>
        </a:p>
      </dsp:txBody>
      <dsp:txXfrm>
        <a:off x="124" y="0"/>
        <a:ext cx="4992171" cy="1932816"/>
      </dsp:txXfrm>
    </dsp:sp>
    <dsp:sp modelId="{13D3F0C6-82B2-9F4A-8C84-54CCB6DF1F83}">
      <dsp:nvSpPr>
        <dsp:cNvPr id="0" name=""/>
        <dsp:cNvSpPr/>
      </dsp:nvSpPr>
      <dsp:spPr>
        <a:xfrm>
          <a:off x="5264751" y="2005383"/>
          <a:ext cx="841828" cy="81492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2536A10-0EB4-7448-B015-4D41D8A56439}">
      <dsp:nvSpPr>
        <dsp:cNvPr id="0" name=""/>
        <dsp:cNvSpPr/>
      </dsp:nvSpPr>
      <dsp:spPr>
        <a:xfrm>
          <a:off x="5241904" y="2899223"/>
          <a:ext cx="4992171" cy="193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it-IT" sz="1900" kern="1200" dirty="0"/>
            <a:t>a tal fine è stato implementato </a:t>
          </a:r>
          <a:r>
            <a:rPr lang="it-IT" sz="1900" b="1" kern="1200" dirty="0"/>
            <a:t>Minerva (realizzato da Formez)</a:t>
          </a:r>
          <a:r>
            <a:rPr lang="it-IT" sz="1900" kern="1200" dirty="0"/>
            <a:t>, il progetto </a:t>
          </a:r>
          <a:r>
            <a:rPr lang="it-IT" sz="1900" kern="1200" dirty="0" err="1"/>
            <a:t>cocreato</a:t>
          </a:r>
          <a:r>
            <a:rPr lang="it-IT" sz="1900" kern="1200" dirty="0"/>
            <a:t> e </a:t>
          </a:r>
          <a:r>
            <a:rPr lang="it-IT" sz="1900" kern="1200" dirty="0" err="1"/>
            <a:t>coprogettato</a:t>
          </a:r>
          <a:r>
            <a:rPr lang="it-IT" sz="1900" kern="1200" dirty="0"/>
            <a:t> con decine di amministrazioni del territorio italiano, che sta introducendo un rinnovato sistema di gestione del personale pubblico con l’obiettivo di guardare all’intero ciclo di vita del dipendente</a:t>
          </a:r>
          <a:endParaRPr lang="en-US" sz="1900" kern="1200" dirty="0"/>
        </a:p>
      </dsp:txBody>
      <dsp:txXfrm>
        <a:off x="5241904" y="2899223"/>
        <a:ext cx="4992171" cy="1932816"/>
      </dsp:txXfrm>
    </dsp:sp>
    <dsp:sp modelId="{82581521-D765-8F43-B5FB-5A6142F0C160}">
      <dsp:nvSpPr>
        <dsp:cNvPr id="0" name=""/>
        <dsp:cNvSpPr/>
      </dsp:nvSpPr>
      <dsp:spPr>
        <a:xfrm>
          <a:off x="5447032" y="2412840"/>
          <a:ext cx="483204" cy="483204"/>
        </a:xfrm>
        <a:prstGeom prst="ellipse">
          <a:avLst/>
        </a:prstGeom>
        <a:gradFill rotWithShape="0">
          <a:gsLst>
            <a:gs pos="91000">
              <a:schemeClr val="dk2">
                <a:hueOff val="0"/>
                <a:satOff val="0"/>
                <a:lumOff val="0"/>
                <a:lumMod val="110000"/>
                <a:satMod val="105000"/>
                <a:tint val="67000"/>
                <a:alpha val="0"/>
              </a:schemeClr>
            </a:gs>
            <a:gs pos="98000">
              <a:schemeClr val="dk2">
                <a:hueOff val="0"/>
                <a:satOff val="0"/>
                <a:lumOff val="0"/>
                <a:alphaOff val="0"/>
                <a:lumMod val="105000"/>
                <a:satMod val="103000"/>
                <a:tint val="73000"/>
              </a:schemeClr>
            </a:gs>
            <a:gs pos="95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471C4-18E0-0943-8F4E-E56FD91A924D}">
      <dsp:nvSpPr>
        <dsp:cNvPr id="0" name=""/>
        <dsp:cNvSpPr/>
      </dsp:nvSpPr>
      <dsp:spPr>
        <a:xfrm>
          <a:off x="0" y="0"/>
          <a:ext cx="6113370" cy="4315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0" i="0" kern="1200" baseline="0" dirty="0"/>
            <a:t>Perché parlare oggi di transizione nei piccoli comuni:</a:t>
          </a:r>
          <a:endParaRPr lang="en-US" sz="1400" kern="1200" dirty="0"/>
        </a:p>
      </dsp:txBody>
      <dsp:txXfrm>
        <a:off x="12638" y="12638"/>
        <a:ext cx="5597260" cy="406226"/>
      </dsp:txXfrm>
    </dsp:sp>
    <dsp:sp modelId="{6907D467-EE76-E242-8CBF-C7C7341879C0}">
      <dsp:nvSpPr>
        <dsp:cNvPr id="0" name=""/>
        <dsp:cNvSpPr/>
      </dsp:nvSpPr>
      <dsp:spPr>
        <a:xfrm>
          <a:off x="456517" y="491433"/>
          <a:ext cx="6113370" cy="4315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0" i="0" kern="1200" baseline="0" dirty="0"/>
            <a:t>I piccoli comuni sono presidi territoriali fondamentali</a:t>
          </a:r>
          <a:endParaRPr lang="en-US" sz="1400" kern="1200" dirty="0"/>
        </a:p>
      </dsp:txBody>
      <dsp:txXfrm>
        <a:off x="469155" y="504071"/>
        <a:ext cx="5351099" cy="406226"/>
      </dsp:txXfrm>
    </dsp:sp>
    <dsp:sp modelId="{4C982B67-D157-D64F-B29C-BA71998BC40C}">
      <dsp:nvSpPr>
        <dsp:cNvPr id="0" name=""/>
        <dsp:cNvSpPr/>
      </dsp:nvSpPr>
      <dsp:spPr>
        <a:xfrm>
          <a:off x="913035" y="982866"/>
          <a:ext cx="6113370" cy="4315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0" i="0" kern="1200" baseline="0" dirty="0"/>
            <a:t>spesso soffrono la carenza di personale e di competenze specialistiche</a:t>
          </a:r>
          <a:endParaRPr lang="en-US" sz="1400" kern="1200" dirty="0"/>
        </a:p>
      </dsp:txBody>
      <dsp:txXfrm>
        <a:off x="925673" y="995504"/>
        <a:ext cx="5351099" cy="406226"/>
      </dsp:txXfrm>
    </dsp:sp>
    <dsp:sp modelId="{169E972F-8B16-F343-A496-DD7FBFB37678}">
      <dsp:nvSpPr>
        <dsp:cNvPr id="0" name=""/>
        <dsp:cNvSpPr/>
      </dsp:nvSpPr>
      <dsp:spPr>
        <a:xfrm>
          <a:off x="1369553" y="1474300"/>
          <a:ext cx="6113370" cy="4315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0" i="0" kern="1200" baseline="0" dirty="0"/>
            <a:t>devono concludere l’attuazione del  PNRR con risorse limitate</a:t>
          </a:r>
          <a:endParaRPr lang="en-US" sz="1400" kern="1200" dirty="0"/>
        </a:p>
      </dsp:txBody>
      <dsp:txXfrm>
        <a:off x="1382191" y="1486938"/>
        <a:ext cx="5351099" cy="406226"/>
      </dsp:txXfrm>
    </dsp:sp>
    <dsp:sp modelId="{A337A948-AD84-854F-B117-2E6F59861FA8}">
      <dsp:nvSpPr>
        <dsp:cNvPr id="0" name=""/>
        <dsp:cNvSpPr/>
      </dsp:nvSpPr>
      <dsp:spPr>
        <a:xfrm>
          <a:off x="1826071" y="1965733"/>
          <a:ext cx="6113370" cy="4315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0" i="0" kern="1200" baseline="0" dirty="0"/>
            <a:t>la transizione amministrativa, digitale ed ecologica deve essere integrata</a:t>
          </a:r>
          <a:endParaRPr lang="en-US" sz="1400" kern="1200" dirty="0"/>
        </a:p>
      </dsp:txBody>
      <dsp:txXfrm>
        <a:off x="1838709" y="1978371"/>
        <a:ext cx="5351099" cy="406226"/>
      </dsp:txXfrm>
    </dsp:sp>
    <dsp:sp modelId="{7CE208C7-ADAD-374F-B0A4-0A3AF0EA13ED}">
      <dsp:nvSpPr>
        <dsp:cNvPr id="0" name=""/>
        <dsp:cNvSpPr/>
      </dsp:nvSpPr>
      <dsp:spPr>
        <a:xfrm>
          <a:off x="5832893" y="315236"/>
          <a:ext cx="280476" cy="2804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896000" y="315236"/>
        <a:ext cx="154262" cy="211058"/>
      </dsp:txXfrm>
    </dsp:sp>
    <dsp:sp modelId="{A4499262-D23F-B542-B9C4-92C2C393BA1F}">
      <dsp:nvSpPr>
        <dsp:cNvPr id="0" name=""/>
        <dsp:cNvSpPr/>
      </dsp:nvSpPr>
      <dsp:spPr>
        <a:xfrm>
          <a:off x="6289411" y="806669"/>
          <a:ext cx="280476" cy="2804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352518" y="806669"/>
        <a:ext cx="154262" cy="211058"/>
      </dsp:txXfrm>
    </dsp:sp>
    <dsp:sp modelId="{BF8988DB-0CF2-524F-8B71-F4B3F80D01CE}">
      <dsp:nvSpPr>
        <dsp:cNvPr id="0" name=""/>
        <dsp:cNvSpPr/>
      </dsp:nvSpPr>
      <dsp:spPr>
        <a:xfrm>
          <a:off x="6745929" y="1290911"/>
          <a:ext cx="280476" cy="2804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809036" y="1290911"/>
        <a:ext cx="154262" cy="211058"/>
      </dsp:txXfrm>
    </dsp:sp>
    <dsp:sp modelId="{B1C34E6F-0458-A646-B11E-D56A746D20FC}">
      <dsp:nvSpPr>
        <dsp:cNvPr id="0" name=""/>
        <dsp:cNvSpPr/>
      </dsp:nvSpPr>
      <dsp:spPr>
        <a:xfrm>
          <a:off x="7202447" y="1787139"/>
          <a:ext cx="280476" cy="2804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265554" y="1787139"/>
        <a:ext cx="154262" cy="2110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47E04-683D-4342-BF64-6E9CDD9D913E}">
      <dsp:nvSpPr>
        <dsp:cNvPr id="0" name=""/>
        <dsp:cNvSpPr/>
      </dsp:nvSpPr>
      <dsp:spPr>
        <a:xfrm>
          <a:off x="0" y="7997"/>
          <a:ext cx="10462683" cy="1641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b="1" i="0" kern="1200" baseline="0" dirty="0"/>
            <a:t>La transizione amministrativa </a:t>
          </a:r>
          <a:r>
            <a:rPr lang="it-IT" sz="2300" b="0" i="0" kern="1200" baseline="0" dirty="0"/>
            <a:t>rappresenta il processo di cambiamento e innovazione della Pubblica Amministrazione volto a renderla più moderna, digitale e orientata ai bisogni dei cittadini. Comprende la trasformazione dei processi interni, la semplificazione delle procedure, la digitalizzazione dei servizi e la valorizzazione delle competenze del personale. </a:t>
          </a:r>
          <a:endParaRPr lang="it-IT" sz="2300" kern="1200" dirty="0"/>
        </a:p>
      </dsp:txBody>
      <dsp:txXfrm>
        <a:off x="80132" y="88129"/>
        <a:ext cx="10302419" cy="14812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1C8F8-18C4-5042-AED6-A00136FFF102}">
      <dsp:nvSpPr>
        <dsp:cNvPr id="0" name=""/>
        <dsp:cNvSpPr/>
      </dsp:nvSpPr>
      <dsp:spPr>
        <a:xfrm>
          <a:off x="0" y="221866"/>
          <a:ext cx="2786062" cy="1769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96800-63CA-9848-8F46-8962E29523E0}">
      <dsp:nvSpPr>
        <dsp:cNvPr id="0" name=""/>
        <dsp:cNvSpPr/>
      </dsp:nvSpPr>
      <dsp:spPr>
        <a:xfrm>
          <a:off x="309562" y="515951"/>
          <a:ext cx="2786062" cy="17691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i="0" kern="1200" baseline="0" dirty="0"/>
            <a:t>Costruire un’amministrazione più agile, trasparente ed efficace, capace di affrontare le sfide sociali ed economiche in modo sostenibile e inclusivo.</a:t>
          </a:r>
          <a:endParaRPr lang="en-US" sz="1700" kern="1200" dirty="0"/>
        </a:p>
      </dsp:txBody>
      <dsp:txXfrm>
        <a:off x="361379" y="567768"/>
        <a:ext cx="2682428" cy="1665515"/>
      </dsp:txXfrm>
    </dsp:sp>
    <dsp:sp modelId="{007A73BF-C3EA-1548-B0D4-C04BD14FDA21}">
      <dsp:nvSpPr>
        <dsp:cNvPr id="0" name=""/>
        <dsp:cNvSpPr/>
      </dsp:nvSpPr>
      <dsp:spPr>
        <a:xfrm>
          <a:off x="3405187" y="221866"/>
          <a:ext cx="2786062" cy="1769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9E5F0-9F8E-FA49-A825-7F711BE1223D}">
      <dsp:nvSpPr>
        <dsp:cNvPr id="0" name=""/>
        <dsp:cNvSpPr/>
      </dsp:nvSpPr>
      <dsp:spPr>
        <a:xfrm>
          <a:off x="3714749" y="515951"/>
          <a:ext cx="2786062" cy="17691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i="0" kern="1200" baseline="0" dirty="0"/>
            <a:t>TRANSIZIONE AMMINISTRATIVA = VALORE PUBBLIC0</a:t>
          </a:r>
          <a:endParaRPr lang="en-US" sz="1700" kern="1200" dirty="0"/>
        </a:p>
      </dsp:txBody>
      <dsp:txXfrm>
        <a:off x="3766566" y="567768"/>
        <a:ext cx="2682428" cy="1665515"/>
      </dsp:txXfrm>
    </dsp:sp>
    <dsp:sp modelId="{B3F58CE0-4CC4-D243-A11C-401D5F2E9DD8}">
      <dsp:nvSpPr>
        <dsp:cNvPr id="0" name=""/>
        <dsp:cNvSpPr/>
      </dsp:nvSpPr>
      <dsp:spPr>
        <a:xfrm>
          <a:off x="6810375" y="221866"/>
          <a:ext cx="2786062" cy="1769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DFE27-6485-944F-BAF8-F4A422D9123A}">
      <dsp:nvSpPr>
        <dsp:cNvPr id="0" name=""/>
        <dsp:cNvSpPr/>
      </dsp:nvSpPr>
      <dsp:spPr>
        <a:xfrm>
          <a:off x="7119937" y="515951"/>
          <a:ext cx="2786062" cy="17691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i="0" kern="1200" baseline="0"/>
            <a:t>E' LEVA DI INNOVAZIONE E SOSTENIBILITA'</a:t>
          </a:r>
          <a:endParaRPr lang="en-US" sz="1700" kern="1200"/>
        </a:p>
      </dsp:txBody>
      <dsp:txXfrm>
        <a:off x="7171754" y="567768"/>
        <a:ext cx="2682428" cy="16655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1C8F8-18C4-5042-AED6-A00136FFF102}">
      <dsp:nvSpPr>
        <dsp:cNvPr id="0" name=""/>
        <dsp:cNvSpPr/>
      </dsp:nvSpPr>
      <dsp:spPr>
        <a:xfrm>
          <a:off x="0" y="221866"/>
          <a:ext cx="2786062" cy="1769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96800-63CA-9848-8F46-8962E29523E0}">
      <dsp:nvSpPr>
        <dsp:cNvPr id="0" name=""/>
        <dsp:cNvSpPr/>
      </dsp:nvSpPr>
      <dsp:spPr>
        <a:xfrm>
          <a:off x="309562" y="515951"/>
          <a:ext cx="2786062" cy="17691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0" i="0" u="none" strike="noStrike" kern="1200" cap="none" spc="0" baseline="0" dirty="0">
              <a:solidFill>
                <a:srgbClr val="000000"/>
              </a:solidFill>
              <a:uFillTx/>
              <a:latin typeface="+mn-lt"/>
              <a:ea typeface="Microsoft YaHei" pitchFamily="2"/>
              <a:cs typeface="Calibri" pitchFamily="2"/>
            </a:rPr>
            <a:t>Acquisizione di nuove competenze e nuove soluzioni organizzative </a:t>
          </a:r>
          <a:r>
            <a:rPr lang="it-IT" sz="1700" b="0" i="0" u="none" strike="noStrike" kern="1200" cap="none" spc="0" baseline="0" dirty="0" err="1">
              <a:solidFill>
                <a:srgbClr val="000000"/>
              </a:solidFill>
              <a:uFillTx/>
              <a:latin typeface="+mn-lt"/>
              <a:ea typeface="Microsoft YaHei" pitchFamily="2"/>
              <a:cs typeface="Calibri" pitchFamily="2"/>
            </a:rPr>
            <a:t>perchè</a:t>
          </a:r>
          <a:r>
            <a:rPr lang="it-IT" sz="1700" b="0" i="0" u="none" strike="noStrike" kern="1200" cap="none" spc="0" baseline="0" dirty="0">
              <a:solidFill>
                <a:srgbClr val="000000"/>
              </a:solidFill>
              <a:uFillTx/>
              <a:latin typeface="+mn-lt"/>
              <a:ea typeface="Microsoft YaHei" pitchFamily="2"/>
              <a:cs typeface="Calibri" pitchFamily="2"/>
            </a:rPr>
            <a:t> la transizione non è solo un processo ma è soprattutto un traguardo.</a:t>
          </a:r>
          <a:endParaRPr lang="en-US" sz="1700" b="0" kern="1200" dirty="0">
            <a:latin typeface="+mn-lt"/>
          </a:endParaRPr>
        </a:p>
      </dsp:txBody>
      <dsp:txXfrm>
        <a:off x="361379" y="567768"/>
        <a:ext cx="2682428" cy="1665515"/>
      </dsp:txXfrm>
    </dsp:sp>
    <dsp:sp modelId="{007A73BF-C3EA-1548-B0D4-C04BD14FDA21}">
      <dsp:nvSpPr>
        <dsp:cNvPr id="0" name=""/>
        <dsp:cNvSpPr/>
      </dsp:nvSpPr>
      <dsp:spPr>
        <a:xfrm>
          <a:off x="3405187" y="221866"/>
          <a:ext cx="2786062" cy="1769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9E5F0-9F8E-FA49-A825-7F711BE1223D}">
      <dsp:nvSpPr>
        <dsp:cNvPr id="0" name=""/>
        <dsp:cNvSpPr/>
      </dsp:nvSpPr>
      <dsp:spPr>
        <a:xfrm>
          <a:off x="3714749" y="515951"/>
          <a:ext cx="2786062" cy="17691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0" i="0" u="none" strike="noStrike" kern="1200" cap="none" spc="0" baseline="0" dirty="0">
              <a:solidFill>
                <a:srgbClr val="000000"/>
              </a:solidFill>
              <a:uFillTx/>
              <a:latin typeface="Calibri" pitchFamily="18"/>
              <a:ea typeface="Microsoft YaHei" pitchFamily="2"/>
              <a:cs typeface="Calibri" pitchFamily="2"/>
            </a:rPr>
            <a:t>COME?</a:t>
          </a:r>
        </a:p>
        <a:p>
          <a:pPr marL="0" lvl="0" indent="0" algn="ctr" defTabSz="755650">
            <a:lnSpc>
              <a:spcPct val="90000"/>
            </a:lnSpc>
            <a:spcBef>
              <a:spcPct val="0"/>
            </a:spcBef>
            <a:spcAft>
              <a:spcPct val="35000"/>
            </a:spcAft>
            <a:buNone/>
          </a:pPr>
          <a:r>
            <a:rPr lang="it-IT" sz="1700" b="0" i="0" u="none" strike="noStrike" kern="1200" cap="none" spc="0" baseline="0" dirty="0">
              <a:solidFill>
                <a:srgbClr val="000000"/>
              </a:solidFill>
              <a:uFillTx/>
              <a:latin typeface="Calibri" pitchFamily="18"/>
              <a:ea typeface="Microsoft YaHei" pitchFamily="2"/>
              <a:cs typeface="Calibri" pitchFamily="2"/>
            </a:rPr>
            <a:t>a) formazione mirata</a:t>
          </a:r>
        </a:p>
        <a:p>
          <a:pPr marL="0" lvl="0" indent="0" algn="ctr" defTabSz="755650">
            <a:lnSpc>
              <a:spcPct val="90000"/>
            </a:lnSpc>
            <a:spcBef>
              <a:spcPct val="0"/>
            </a:spcBef>
            <a:spcAft>
              <a:spcPct val="35000"/>
            </a:spcAft>
            <a:buNone/>
          </a:pPr>
          <a:r>
            <a:rPr lang="it-IT" sz="1700" b="0" i="0" u="none" strike="noStrike" kern="1200" cap="none" spc="0" baseline="0" dirty="0">
              <a:solidFill>
                <a:srgbClr val="000000"/>
              </a:solidFill>
              <a:uFillTx/>
              <a:latin typeface="Calibri" pitchFamily="18"/>
              <a:ea typeface="Microsoft YaHei" pitchFamily="2"/>
              <a:cs typeface="Calibri" pitchFamily="2"/>
            </a:rPr>
            <a:t>b) strumenti</a:t>
          </a:r>
          <a:endParaRPr lang="en-US" sz="1700" b="0" kern="1200" dirty="0"/>
        </a:p>
      </dsp:txBody>
      <dsp:txXfrm>
        <a:off x="3766566" y="567768"/>
        <a:ext cx="2682428" cy="1665515"/>
      </dsp:txXfrm>
    </dsp:sp>
    <dsp:sp modelId="{B3F58CE0-4CC4-D243-A11C-401D5F2E9DD8}">
      <dsp:nvSpPr>
        <dsp:cNvPr id="0" name=""/>
        <dsp:cNvSpPr/>
      </dsp:nvSpPr>
      <dsp:spPr>
        <a:xfrm>
          <a:off x="6810375" y="221866"/>
          <a:ext cx="2786062" cy="1769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DFE27-6485-944F-BAF8-F4A422D9123A}">
      <dsp:nvSpPr>
        <dsp:cNvPr id="0" name=""/>
        <dsp:cNvSpPr/>
      </dsp:nvSpPr>
      <dsp:spPr>
        <a:xfrm>
          <a:off x="7119937" y="515951"/>
          <a:ext cx="2786062" cy="17691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i="0" u="none" strike="noStrike" kern="1200" cap="none" spc="0" baseline="0" dirty="0">
              <a:solidFill>
                <a:srgbClr val="000000"/>
              </a:solidFill>
              <a:uFillTx/>
              <a:latin typeface="Calibri" pitchFamily="18"/>
              <a:ea typeface="Microsoft YaHei" pitchFamily="2"/>
              <a:cs typeface="Calibri" pitchFamily="2"/>
            </a:rPr>
            <a:t>CHANGE YOUR MIND!</a:t>
          </a:r>
          <a:endParaRPr lang="en-US" sz="1700" kern="1200" dirty="0"/>
        </a:p>
      </dsp:txBody>
      <dsp:txXfrm>
        <a:off x="7171754" y="567768"/>
        <a:ext cx="2682428" cy="16655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3177F-777A-45B8-AFCC-2BA9A88BCE43}">
      <dsp:nvSpPr>
        <dsp:cNvPr id="0" name=""/>
        <dsp:cNvSpPr/>
      </dsp:nvSpPr>
      <dsp:spPr>
        <a:xfrm>
          <a:off x="624000" y="482211"/>
          <a:ext cx="1784250" cy="1784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D330B2-4E94-4DC0-938F-F6754D30E1E3}">
      <dsp:nvSpPr>
        <dsp:cNvPr id="0" name=""/>
        <dsp:cNvSpPr/>
      </dsp:nvSpPr>
      <dsp:spPr>
        <a:xfrm>
          <a:off x="1004250" y="862461"/>
          <a:ext cx="1023750" cy="10237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16B9C-AFD6-4FEC-AF0A-C0832AEB0E43}">
      <dsp:nvSpPr>
        <dsp:cNvPr id="0" name=""/>
        <dsp:cNvSpPr/>
      </dsp:nvSpPr>
      <dsp:spPr>
        <a:xfrm>
          <a:off x="53625" y="2822212"/>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a:t>Transizione digitale: Sviluppo di competenze su dati, sicurezza informatica, servizi online e intelligenza artificiale.</a:t>
          </a:r>
          <a:endParaRPr lang="en-US" sz="1100" kern="1200"/>
        </a:p>
      </dsp:txBody>
      <dsp:txXfrm>
        <a:off x="53625" y="2822212"/>
        <a:ext cx="2925000" cy="720000"/>
      </dsp:txXfrm>
    </dsp:sp>
    <dsp:sp modelId="{CDD3F19B-FE56-4205-95EC-B7D72884FE8B}">
      <dsp:nvSpPr>
        <dsp:cNvPr id="0" name=""/>
        <dsp:cNvSpPr/>
      </dsp:nvSpPr>
      <dsp:spPr>
        <a:xfrm>
          <a:off x="4060875" y="482211"/>
          <a:ext cx="1784250" cy="1784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77D2A-6E4D-4EF4-8996-E81DB55A7FD8}">
      <dsp:nvSpPr>
        <dsp:cNvPr id="0" name=""/>
        <dsp:cNvSpPr/>
      </dsp:nvSpPr>
      <dsp:spPr>
        <a:xfrm>
          <a:off x="4441125" y="862461"/>
          <a:ext cx="1023750" cy="10237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BDB7E-1523-44D2-BEC4-7B111D4A67EB}">
      <dsp:nvSpPr>
        <dsp:cNvPr id="0" name=""/>
        <dsp:cNvSpPr/>
      </dsp:nvSpPr>
      <dsp:spPr>
        <a:xfrm>
          <a:off x="3490500" y="2822212"/>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a:t>Transizione ecologica: Competenze sulla sostenibilità, la gestione ambientale e il raggiungimento degli obiettivi dell'Agenda 2030.</a:t>
          </a:r>
          <a:endParaRPr lang="en-US" sz="1100" kern="1200"/>
        </a:p>
      </dsp:txBody>
      <dsp:txXfrm>
        <a:off x="3490500" y="2822212"/>
        <a:ext cx="2925000" cy="720000"/>
      </dsp:txXfrm>
    </dsp:sp>
    <dsp:sp modelId="{1ADFB133-C627-43F3-9CE8-80CE1612486E}">
      <dsp:nvSpPr>
        <dsp:cNvPr id="0" name=""/>
        <dsp:cNvSpPr/>
      </dsp:nvSpPr>
      <dsp:spPr>
        <a:xfrm>
          <a:off x="7497750" y="482211"/>
          <a:ext cx="1784250" cy="1784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19657-8598-4DDD-9CA8-BAE9EF3BCB00}">
      <dsp:nvSpPr>
        <dsp:cNvPr id="0" name=""/>
        <dsp:cNvSpPr/>
      </dsp:nvSpPr>
      <dsp:spPr>
        <a:xfrm>
          <a:off x="7878000" y="862461"/>
          <a:ext cx="1023750" cy="10237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9BF1E-95E7-4F51-BFA2-9B86C2DB7E27}">
      <dsp:nvSpPr>
        <dsp:cNvPr id="0" name=""/>
        <dsp:cNvSpPr/>
      </dsp:nvSpPr>
      <dsp:spPr>
        <a:xfrm>
          <a:off x="6927375" y="2822212"/>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a:t>Transizione amministrativa: Semplificazione delle procedure, contratti pubblici e innovazione dei modelli organizzativi.</a:t>
          </a:r>
          <a:endParaRPr lang="en-US" sz="1100" kern="1200"/>
        </a:p>
      </dsp:txBody>
      <dsp:txXfrm>
        <a:off x="6927375" y="2822212"/>
        <a:ext cx="2925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C2203-C892-484C-9EAC-3CC3CC0BC254}">
      <dsp:nvSpPr>
        <dsp:cNvPr id="0" name=""/>
        <dsp:cNvSpPr/>
      </dsp:nvSpPr>
      <dsp:spPr>
        <a:xfrm>
          <a:off x="0" y="491"/>
          <a:ext cx="9906000" cy="11495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6AB5C-EA7C-434C-B927-573FA4E48242}">
      <dsp:nvSpPr>
        <dsp:cNvPr id="0" name=""/>
        <dsp:cNvSpPr/>
      </dsp:nvSpPr>
      <dsp:spPr>
        <a:xfrm>
          <a:off x="347740" y="259141"/>
          <a:ext cx="632255" cy="63225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26EC6-0FB9-4F9B-B6D7-A3E9849D1C09}">
      <dsp:nvSpPr>
        <dsp:cNvPr id="0" name=""/>
        <dsp:cNvSpPr/>
      </dsp:nvSpPr>
      <dsp:spPr>
        <a:xfrm>
          <a:off x="1327735" y="491"/>
          <a:ext cx="8578264" cy="114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1" tIns="121661" rIns="121661" bIns="121661" numCol="1" spcCol="1270" anchor="ctr" anchorCtr="0">
          <a:noAutofit/>
        </a:bodyPr>
        <a:lstStyle/>
        <a:p>
          <a:pPr marL="0" lvl="0" indent="0" algn="l" defTabSz="889000">
            <a:lnSpc>
              <a:spcPct val="100000"/>
            </a:lnSpc>
            <a:spcBef>
              <a:spcPct val="0"/>
            </a:spcBef>
            <a:spcAft>
              <a:spcPct val="35000"/>
            </a:spcAft>
            <a:buNone/>
          </a:pPr>
          <a:r>
            <a:rPr lang="it-IT" sz="2000" kern="1200"/>
            <a:t>Quote di personale: Raggiungere l'erogazione di formazione digitale ad almeno il 30% del personale come target iniziale, salendo al 55% e infine ad almeno il 75% dei dipendenti;</a:t>
          </a:r>
          <a:endParaRPr lang="en-US" sz="2000" kern="1200"/>
        </a:p>
      </dsp:txBody>
      <dsp:txXfrm>
        <a:off x="1327735" y="491"/>
        <a:ext cx="8578264" cy="1149554"/>
      </dsp:txXfrm>
    </dsp:sp>
    <dsp:sp modelId="{BA26A50B-A2E3-428A-9D91-D0050C40FDB0}">
      <dsp:nvSpPr>
        <dsp:cNvPr id="0" name=""/>
        <dsp:cNvSpPr/>
      </dsp:nvSpPr>
      <dsp:spPr>
        <a:xfrm>
          <a:off x="0" y="1437434"/>
          <a:ext cx="9906000" cy="11495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1F5664-2A7C-4962-87DE-958A04605A80}">
      <dsp:nvSpPr>
        <dsp:cNvPr id="0" name=""/>
        <dsp:cNvSpPr/>
      </dsp:nvSpPr>
      <dsp:spPr>
        <a:xfrm>
          <a:off x="347740" y="1696084"/>
          <a:ext cx="632255" cy="63225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399BA-F0F7-48C7-8670-3C8F69612E53}">
      <dsp:nvSpPr>
        <dsp:cNvPr id="0" name=""/>
        <dsp:cNvSpPr/>
      </dsp:nvSpPr>
      <dsp:spPr>
        <a:xfrm>
          <a:off x="1327735" y="1437434"/>
          <a:ext cx="8578264" cy="114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1" tIns="121661" rIns="121661" bIns="121661" numCol="1" spcCol="1270" anchor="ctr" anchorCtr="0">
          <a:noAutofit/>
        </a:bodyPr>
        <a:lstStyle/>
        <a:p>
          <a:pPr marL="0" lvl="0" indent="0" algn="l" defTabSz="889000">
            <a:lnSpc>
              <a:spcPct val="100000"/>
            </a:lnSpc>
            <a:spcBef>
              <a:spcPct val="0"/>
            </a:spcBef>
            <a:spcAft>
              <a:spcPct val="35000"/>
            </a:spcAft>
            <a:buNone/>
          </a:pPr>
          <a:r>
            <a:rPr lang="it-IT" sz="2000" kern="1200"/>
            <a:t>Ore minime garantite: L'atto stabilisce un minimo iniziale di 24 ore di formazione all'anno per ciascun dipendente (pari a circa 3 giornate lavorative.</a:t>
          </a:r>
          <a:endParaRPr lang="en-US" sz="2000" kern="1200"/>
        </a:p>
      </dsp:txBody>
      <dsp:txXfrm>
        <a:off x="1327735" y="1437434"/>
        <a:ext cx="8578264" cy="1149554"/>
      </dsp:txXfrm>
    </dsp:sp>
    <dsp:sp modelId="{90417F73-44DD-4513-AC6C-C9FF3C1A138F}">
      <dsp:nvSpPr>
        <dsp:cNvPr id="0" name=""/>
        <dsp:cNvSpPr/>
      </dsp:nvSpPr>
      <dsp:spPr>
        <a:xfrm>
          <a:off x="0" y="2874378"/>
          <a:ext cx="9906000" cy="11495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42B4A-0F2A-4D08-80EB-C01538472159}">
      <dsp:nvSpPr>
        <dsp:cNvPr id="0" name=""/>
        <dsp:cNvSpPr/>
      </dsp:nvSpPr>
      <dsp:spPr>
        <a:xfrm>
          <a:off x="347740" y="3133027"/>
          <a:ext cx="632255" cy="63225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C8F8F1-4385-4C95-9DBF-9DA768FD3EF4}">
      <dsp:nvSpPr>
        <dsp:cNvPr id="0" name=""/>
        <dsp:cNvSpPr/>
      </dsp:nvSpPr>
      <dsp:spPr>
        <a:xfrm>
          <a:off x="1327735" y="2874378"/>
          <a:ext cx="8578264" cy="114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1" tIns="121661" rIns="121661" bIns="121661" numCol="1" spcCol="1270" anchor="ctr" anchorCtr="0">
          <a:noAutofit/>
        </a:bodyPr>
        <a:lstStyle/>
        <a:p>
          <a:pPr marL="0" lvl="0" indent="0" algn="l" defTabSz="889000">
            <a:lnSpc>
              <a:spcPct val="100000"/>
            </a:lnSpc>
            <a:spcBef>
              <a:spcPct val="0"/>
            </a:spcBef>
            <a:spcAft>
              <a:spcPct val="35000"/>
            </a:spcAft>
            <a:buNone/>
          </a:pPr>
          <a:r>
            <a:rPr lang="it-IT" sz="2000" kern="1200"/>
            <a:t>Valutazione e Carriera: La partecipazione ai percorsi formativi diventa criterio di valutazione individuale ed incide direttamente sulle progressioni di carriera del personale</a:t>
          </a:r>
          <a:endParaRPr lang="en-US" sz="2000" kern="1200"/>
        </a:p>
      </dsp:txBody>
      <dsp:txXfrm>
        <a:off x="1327735" y="2874378"/>
        <a:ext cx="8578264" cy="11495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timeline" pri="103"/>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6E2FF-DD28-C848-9146-2DB10DDDCC4C}" type="datetimeFigureOut">
              <a:rPr lang="it-IT" smtClean="0"/>
              <a:t>23/06/2026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370B3-82D9-FA41-9B94-A05ABF712604}" type="slidenum">
              <a:rPr lang="it-IT" smtClean="0"/>
              <a:t>‹N›</a:t>
            </a:fld>
            <a:endParaRPr lang="it-IT"/>
          </a:p>
        </p:txBody>
      </p:sp>
    </p:spTree>
    <p:extLst>
      <p:ext uri="{BB962C8B-B14F-4D97-AF65-F5344CB8AC3E}">
        <p14:creationId xmlns:p14="http://schemas.microsoft.com/office/powerpoint/2010/main" val="348238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B1AA5-C9D7-D74B-948B-3DD2187A27C4}"/>
            </a:ext>
          </a:extLst>
        </p:cNvPr>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AC0BAC65-BE61-6AC5-4E09-530E61137D4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B7B425E-0282-430A-AF2B-C48E695A127A}" type="slidenum">
              <a:t>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a:extLst>
              <a:ext uri="{FF2B5EF4-FFF2-40B4-BE49-F238E27FC236}">
                <a16:creationId xmlns:a16="http://schemas.microsoft.com/office/drawing/2014/main" id="{DDF885DB-466C-2DD6-3C51-3804A30CBE0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19B050A-07A7-4C33-B09B-3927280B2594}" type="slidenum">
              <a:t>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a:extLst>
              <a:ext uri="{FF2B5EF4-FFF2-40B4-BE49-F238E27FC236}">
                <a16:creationId xmlns:a16="http://schemas.microsoft.com/office/drawing/2014/main" id="{DA11C0AF-4305-8497-9AB0-4682B2DEFC80}"/>
              </a:ext>
            </a:extLst>
          </p:cNvPr>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a:extLst>
              <a:ext uri="{FF2B5EF4-FFF2-40B4-BE49-F238E27FC236}">
                <a16:creationId xmlns:a16="http://schemas.microsoft.com/office/drawing/2014/main" id="{4BAFFC09-921C-5957-D7AB-F862BD7BAD12}"/>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98453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5EB351-7F58-4AFF-858F-62C69C7DB4F5}" type="slidenum">
              <a:t>17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5C296DA-3A20-4667-8E67-2F846F734085}" type="slidenum">
              <a:t>17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20866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5EB351-7F58-4AFF-858F-62C69C7DB4F5}" type="slidenum">
              <a:t>18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5C296DA-3A20-4667-8E67-2F846F734085}" type="slidenum">
              <a:t>18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085544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5EB351-7F58-4AFF-858F-62C69C7DB4F5}" type="slidenum">
              <a:t>19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5C296DA-3A20-4667-8E67-2F846F734085}" type="slidenum">
              <a:t>19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85304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53C4272-496D-47FA-BE8E-22271299C379}" type="slidenum">
              <a:t>20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074A11A-8C01-4B9B-8A42-0E51FFA436AC}" type="slidenum">
              <a:t>20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4ACEB51-F8FB-4B23-B718-B7DB435AD429}" type="slidenum">
              <a:t>21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514F2CB-B271-44FD-B4CC-C27EB028735E}" type="slidenum">
              <a:t>21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72C47FF-9219-430E-A4E2-54D0334D0A88}" type="slidenum">
              <a:t>22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AA6B60-B8A9-4F83-A2C0-D840E688C6CC}" type="slidenum">
              <a:t>22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C2747B0-3507-4F47-B8E7-1C55D0337B97}" type="slidenum">
              <a:t>24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C53CE29-5E7F-4989-8EF6-F95BD2529D76}" type="slidenum">
              <a:t>24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A82869C-DA8F-465E-88B6-10ADB4C5994D}" type="slidenum">
              <a:t>25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09D4F96-F94A-4B05-9FF5-FBA2D5FD4ECA}" type="slidenum">
              <a:t>25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830286C-2426-4466-B5B7-0E9FDC07C7B5}" type="slidenum">
              <a:t>26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B5FFF2B-2408-43BE-BF98-6C37B2BFCBA6}" type="slidenum">
              <a:t>26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00B90AE-67B0-4104-8230-37899D6E4AFC}" type="slidenum">
              <a:t>27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CDEB407-E8CB-4C0E-A43D-2594959E2E5D}" type="slidenum">
              <a:t>27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3A87-DC6C-1B23-6260-2C8B36EFB988}"/>
            </a:ext>
          </a:extLst>
        </p:cNvPr>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06393C4-EE1E-CA98-92EF-8EA49864BA4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B7B425E-0282-430A-AF2B-C48E695A127A}" type="slidenum">
              <a:t>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a:extLst>
              <a:ext uri="{FF2B5EF4-FFF2-40B4-BE49-F238E27FC236}">
                <a16:creationId xmlns:a16="http://schemas.microsoft.com/office/drawing/2014/main" id="{786681E6-A569-4D82-4713-1A10FF07B31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19B050A-07A7-4C33-B09B-3927280B2594}" type="slidenum">
              <a:t>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a:extLst>
              <a:ext uri="{FF2B5EF4-FFF2-40B4-BE49-F238E27FC236}">
                <a16:creationId xmlns:a16="http://schemas.microsoft.com/office/drawing/2014/main" id="{62B10569-CF4A-0AE3-080A-941C0964A1AC}"/>
              </a:ext>
            </a:extLst>
          </p:cNvPr>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a:extLst>
              <a:ext uri="{FF2B5EF4-FFF2-40B4-BE49-F238E27FC236}">
                <a16:creationId xmlns:a16="http://schemas.microsoft.com/office/drawing/2014/main" id="{B5337691-C872-CCCE-37B1-AF5A9DDB8361}"/>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488398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00B90AE-67B0-4104-8230-37899D6E4AFC}" type="slidenum">
              <a:t>28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CDEB407-E8CB-4C0E-A43D-2594959E2E5D}" type="slidenum">
              <a:t>28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32455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00B90AE-67B0-4104-8230-37899D6E4AFC}" type="slidenum">
              <a:t>29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CDEB407-E8CB-4C0E-A43D-2594959E2E5D}" type="slidenum">
              <a:t>29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55420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00B90AE-67B0-4104-8230-37899D6E4AFC}" type="slidenum">
              <a:t>30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CDEB407-E8CB-4C0E-A43D-2594959E2E5D}" type="slidenum">
              <a:t>30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54259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D3F7C17-2C38-4062-BDC5-970F1A6CF96A}" type="slidenum">
              <a:t>31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10865EB-28E2-436A-9D15-E539245AE18F}" type="slidenum">
              <a:t>31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CA00B9-E2FD-48E6-A4A1-C0D8E4020959}" type="slidenum">
              <a:t>32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7823471-3E59-4187-9080-403D4EF5E3BF}" type="slidenum">
              <a:t>32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0644B5A-DA9A-4FA1-824E-C3E12471723B}" type="slidenum">
              <a:t>33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3B7064B-8D17-4E92-B5CF-F1E7C3E48109}" type="slidenum">
              <a:t>33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8A7E67B-7A77-4D41-988E-9D079275E58C}" type="slidenum">
              <a:t>34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E2BB19B-4FB2-429E-BE13-3E4F21F2DDFF}" type="slidenum">
              <a:t>34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14DD1DE-77AD-42BD-9DFF-15860302240A}" type="slidenum">
              <a:t>35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3914D64-DD92-4298-A6A7-2776DA387684}" type="slidenum">
              <a:t>35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4A33685-06C0-4E66-B486-A8F7CA635C9B}" type="slidenum">
              <a:t>36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9C250FE-C8CB-42FF-8ADD-90E27BBE0033}" type="slidenum">
              <a:t>36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CD924A3-6ED5-476A-A803-9397E665EDE1}" type="slidenum">
              <a:t>37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3CEA04D-1BDA-403C-8EB4-234C2741ED6E}" type="slidenum">
              <a:t>37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3673B3B-2738-45DD-A9E4-08813ED02374}" type="slidenum">
              <a:t>10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2D60932-2A15-4E9B-A08F-40E73331C7D8}" type="slidenum">
              <a:t>10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1E7B6A8-F090-4C01-A7AA-3F1932AF053A}" type="slidenum">
              <a:t>38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4A31DEC-F4DB-454D-B3AA-A76AD4FC6C3F}" type="slidenum">
              <a:t>38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8734011-BF85-49DD-A660-DBA4BB386409}" type="slidenum">
              <a:t>39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7B2B3B3-B034-4D42-AF81-B7D377E5137F}" type="slidenum">
              <a:t>39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DAB67C6-FF38-4C28-8A2D-9D3DFF63A2C2}" type="slidenum">
              <a:t>40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6EF5C27-F7FE-487B-A36C-3EA6D4EC1C64}" type="slidenum">
              <a:t>40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D99F65F-7756-4FEC-8644-5BA6907162EC}" type="slidenum">
              <a:t>41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F9B2C22-8F91-4059-BD9D-5E5C3959CA0A}" type="slidenum">
              <a:t>41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43CFCC3-5AA5-41E1-8527-4420C1546202}" type="slidenum">
              <a:t>42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691F9DF-2C75-4DD3-807C-DD6CF6BEAA62}" type="slidenum">
              <a:t>42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A34F19D-00C9-4A0B-BCAE-16EE3422B364}" type="slidenum">
              <a:t>43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8CF4817-B03C-4121-8D98-5F3736E8B6FB}" type="slidenum">
              <a:t>43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729C677-8737-4412-A7AB-C2FD2DA300E9}" type="slidenum">
              <a:t>44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ABFB7D7-8F82-4A91-B44F-EEFCFD5BBC30}" type="slidenum">
              <a:t>44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D58C696-A6C3-4022-BEE9-9E7ACD7F209D}" type="slidenum">
              <a:t>45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994FDAB-217E-4246-8BC7-B4F1373980C3}" type="slidenum">
              <a:t>45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E49789F-FD8C-4AE7-8EEF-0AD935772C47}" type="slidenum">
              <a:t>46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5D82FD3-148B-4399-8A03-5002F07C375E}" type="slidenum">
              <a:t>46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0A218DC-7B82-43DC-BA21-AF914EB4DB6A}" type="slidenum">
              <a:t>47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4355C41-1677-47E1-BED2-0E8E7E5B3805}" type="slidenum">
              <a:t>47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C06E47B-5977-4C45-9AA7-056B0C631C50}" type="slidenum">
              <a:t>11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B71D1E7-68DF-4B4E-8AC2-D2B9F8BA4107}" type="slidenum">
              <a:t>11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549BCF8-366E-4718-82F6-A3EEDF2B1E3E}" type="slidenum">
              <a:t>48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BF7DAD6-EAAE-4022-80CE-E8AA95F45DD9}" type="slidenum">
              <a:t>48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B7EF80A-0014-4475-8E01-C9E4447F4A19}" type="slidenum">
              <a:t>49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97801A6-06E3-4259-A39E-0A4FF9B947FE}" type="slidenum">
              <a:t>49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DBE4BDE-29B0-47DE-8C00-4A9F550DB022}" type="slidenum">
              <a:t>50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0B88B63-86E1-44EF-8F6B-64A2FA3ADCB6}" type="slidenum">
              <a:t>50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45EDA75-EBC8-49E8-A7D9-801535F2C569}" type="slidenum">
              <a:t>51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B9F50CF-4024-4BD8-9996-233D96AAE8DD}" type="slidenum">
              <a:t>51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8E88AFD-A4BD-45C1-A202-EE9AEC7A2DB8}" type="slidenum">
              <a:t>52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D8FDFEB-19C8-476D-939C-22D43D7FE6C3}" type="slidenum">
              <a:t>52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4E64CD4-1F59-4ACD-9143-47B52E09DAA3}" type="slidenum">
              <a:t>53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105FF49-FF68-4775-A83B-A900785ECA1E}" type="slidenum">
              <a:t>53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AD3E914-F9DF-4883-B314-27E02DDCBAED}" type="slidenum">
              <a:t>54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72E863F-6C0F-46C0-9EE5-27EFDE0F0139}" type="slidenum">
              <a:t>54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637ECB6-35FF-4D6A-B708-63CC6643D007}" type="slidenum">
              <a:t>55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701B7B-C9C6-42BF-9CF7-7CF13F2AC17D}" type="slidenum">
              <a:t>55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3F54D8F-D98D-4A21-8221-61DC92033A78}" type="slidenum">
              <a:t>56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F684A4E-BDFF-4081-B984-3F25E7B1B782}" type="slidenum">
              <a:t>56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961F80A-D119-1EAE-BFB7-480367315E90}"/>
              </a:ext>
            </a:extLst>
          </p:cNvPr>
          <p:cNvSpPr>
            <a:spLocks noGrp="1" noChangeArrowheads="1"/>
          </p:cNvSpPr>
          <p:nvPr>
            <p:ph type="sldNum"/>
          </p:nvPr>
        </p:nvSpPr>
        <p:spPr>
          <a:ln/>
        </p:spPr>
        <p:txBody>
          <a:bodyPr/>
          <a:lstStyle/>
          <a:p>
            <a:fld id="{AD175972-1E05-4602-BEAB-4633CD8F0241}" type="slidenum">
              <a:rPr lang="it-IT" altLang="it-IT"/>
              <a:pPr/>
              <a:t>57</a:t>
            </a:fld>
            <a:endParaRPr lang="it-IT" altLang="it-IT"/>
          </a:p>
        </p:txBody>
      </p:sp>
      <p:sp>
        <p:nvSpPr>
          <p:cNvPr id="14337" name="Rectangle 1">
            <a:extLst>
              <a:ext uri="{FF2B5EF4-FFF2-40B4-BE49-F238E27FC236}">
                <a16:creationId xmlns:a16="http://schemas.microsoft.com/office/drawing/2014/main" id="{9BD53649-04F4-6863-0364-CA92A6854120}"/>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94D21898-C53B-0973-9CB4-AA6810AA6E7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D0762-DC68-8CD2-1E28-0889674E3AB5}"/>
            </a:ext>
          </a:extLst>
        </p:cNvPr>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E34F53B0-0C6C-479A-31A9-0CC7FB9765E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C06E47B-5977-4C45-9AA7-056B0C631C50}" type="slidenum">
              <a:t>12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a:extLst>
              <a:ext uri="{FF2B5EF4-FFF2-40B4-BE49-F238E27FC236}">
                <a16:creationId xmlns:a16="http://schemas.microsoft.com/office/drawing/2014/main" id="{24E3A435-54DB-D41F-B583-4155DACE57A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B71D1E7-68DF-4B4E-8AC2-D2B9F8BA4107}" type="slidenum">
              <a:t>12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a:extLst>
              <a:ext uri="{FF2B5EF4-FFF2-40B4-BE49-F238E27FC236}">
                <a16:creationId xmlns:a16="http://schemas.microsoft.com/office/drawing/2014/main" id="{6CC8D914-1A38-5F15-E7DF-B018808450FF}"/>
              </a:ext>
            </a:extLst>
          </p:cNvPr>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a:extLst>
              <a:ext uri="{FF2B5EF4-FFF2-40B4-BE49-F238E27FC236}">
                <a16:creationId xmlns:a16="http://schemas.microsoft.com/office/drawing/2014/main" id="{CC13CD6C-7F6B-A5E6-42F0-3B287FC50B63}"/>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250034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D00A333-5C85-A7FB-9AB7-48CD92148230}"/>
              </a:ext>
            </a:extLst>
          </p:cNvPr>
          <p:cNvSpPr>
            <a:spLocks noGrp="1" noChangeArrowheads="1"/>
          </p:cNvSpPr>
          <p:nvPr>
            <p:ph type="sldNum"/>
          </p:nvPr>
        </p:nvSpPr>
        <p:spPr>
          <a:ln/>
        </p:spPr>
        <p:txBody>
          <a:bodyPr/>
          <a:lstStyle/>
          <a:p>
            <a:fld id="{610F8314-9AFD-4C48-8953-EF36F50957FE}" type="slidenum">
              <a:rPr lang="it-IT" altLang="it-IT"/>
              <a:pPr/>
              <a:t>58</a:t>
            </a:fld>
            <a:endParaRPr lang="it-IT" altLang="it-IT"/>
          </a:p>
        </p:txBody>
      </p:sp>
      <p:sp>
        <p:nvSpPr>
          <p:cNvPr id="15361" name="Rectangle 1">
            <a:extLst>
              <a:ext uri="{FF2B5EF4-FFF2-40B4-BE49-F238E27FC236}">
                <a16:creationId xmlns:a16="http://schemas.microsoft.com/office/drawing/2014/main" id="{5B1003A0-EE57-70E9-B8D6-A460ACA7B4FE}"/>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a:extLst>
              <a:ext uri="{FF2B5EF4-FFF2-40B4-BE49-F238E27FC236}">
                <a16:creationId xmlns:a16="http://schemas.microsoft.com/office/drawing/2014/main" id="{43B68C01-E743-4395-47EB-4D0864E2FCEB}"/>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509573A-7149-40EA-5E37-F24EF83FA31D}"/>
              </a:ext>
            </a:extLst>
          </p:cNvPr>
          <p:cNvSpPr>
            <a:spLocks noGrp="1" noChangeArrowheads="1"/>
          </p:cNvSpPr>
          <p:nvPr>
            <p:ph type="sldNum"/>
          </p:nvPr>
        </p:nvSpPr>
        <p:spPr>
          <a:ln/>
        </p:spPr>
        <p:txBody>
          <a:bodyPr/>
          <a:lstStyle/>
          <a:p>
            <a:fld id="{23DFE6DF-96B6-4680-A02C-2BD77C1C1365}" type="slidenum">
              <a:rPr lang="it-IT" altLang="it-IT"/>
              <a:pPr/>
              <a:t>59</a:t>
            </a:fld>
            <a:endParaRPr lang="it-IT" altLang="it-IT"/>
          </a:p>
        </p:txBody>
      </p:sp>
      <p:sp>
        <p:nvSpPr>
          <p:cNvPr id="16385" name="Rectangle 1">
            <a:extLst>
              <a:ext uri="{FF2B5EF4-FFF2-40B4-BE49-F238E27FC236}">
                <a16:creationId xmlns:a16="http://schemas.microsoft.com/office/drawing/2014/main" id="{281D5046-5A81-E36B-FC48-4DD15C8071D2}"/>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F218AA72-217B-0B99-181E-A3BF026C470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A3466C-7DA1-D828-BEAA-174B917203DA}"/>
              </a:ext>
            </a:extLst>
          </p:cNvPr>
          <p:cNvSpPr>
            <a:spLocks noGrp="1" noChangeArrowheads="1"/>
          </p:cNvSpPr>
          <p:nvPr>
            <p:ph type="sldNum"/>
          </p:nvPr>
        </p:nvSpPr>
        <p:spPr>
          <a:ln/>
        </p:spPr>
        <p:txBody>
          <a:bodyPr/>
          <a:lstStyle/>
          <a:p>
            <a:fld id="{80EA44F6-FA75-4A23-8088-A517AC0D6098}" type="slidenum">
              <a:rPr lang="it-IT" altLang="it-IT"/>
              <a:pPr/>
              <a:t>60</a:t>
            </a:fld>
            <a:endParaRPr lang="it-IT" altLang="it-IT"/>
          </a:p>
        </p:txBody>
      </p:sp>
      <p:sp>
        <p:nvSpPr>
          <p:cNvPr id="17409" name="Rectangle 1">
            <a:extLst>
              <a:ext uri="{FF2B5EF4-FFF2-40B4-BE49-F238E27FC236}">
                <a16:creationId xmlns:a16="http://schemas.microsoft.com/office/drawing/2014/main" id="{3423219C-51F3-91A9-8E40-D25D4A2662FD}"/>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a:extLst>
              <a:ext uri="{FF2B5EF4-FFF2-40B4-BE49-F238E27FC236}">
                <a16:creationId xmlns:a16="http://schemas.microsoft.com/office/drawing/2014/main" id="{F6DF60D9-6567-F818-5E12-0897102B0BF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327E967-89C2-D95B-975A-EE071422328B}"/>
              </a:ext>
            </a:extLst>
          </p:cNvPr>
          <p:cNvSpPr>
            <a:spLocks noGrp="1" noChangeArrowheads="1"/>
          </p:cNvSpPr>
          <p:nvPr>
            <p:ph type="sldNum"/>
          </p:nvPr>
        </p:nvSpPr>
        <p:spPr>
          <a:ln/>
        </p:spPr>
        <p:txBody>
          <a:bodyPr/>
          <a:lstStyle/>
          <a:p>
            <a:fld id="{CC5415B7-4A39-481F-BFAB-949A923DBAA1}" type="slidenum">
              <a:rPr lang="it-IT" altLang="it-IT"/>
              <a:pPr/>
              <a:t>61</a:t>
            </a:fld>
            <a:endParaRPr lang="it-IT" altLang="it-IT"/>
          </a:p>
        </p:txBody>
      </p:sp>
      <p:sp>
        <p:nvSpPr>
          <p:cNvPr id="18433" name="Rectangle 1">
            <a:extLst>
              <a:ext uri="{FF2B5EF4-FFF2-40B4-BE49-F238E27FC236}">
                <a16:creationId xmlns:a16="http://schemas.microsoft.com/office/drawing/2014/main" id="{0C751987-96FC-560C-483A-139F248E65B0}"/>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a:extLst>
              <a:ext uri="{FF2B5EF4-FFF2-40B4-BE49-F238E27FC236}">
                <a16:creationId xmlns:a16="http://schemas.microsoft.com/office/drawing/2014/main" id="{4FBD10E9-BA1A-3A27-A722-C880009732C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1766D8D-B1A0-1090-019F-F1238D4D63F0}"/>
              </a:ext>
            </a:extLst>
          </p:cNvPr>
          <p:cNvSpPr>
            <a:spLocks noGrp="1" noChangeArrowheads="1"/>
          </p:cNvSpPr>
          <p:nvPr>
            <p:ph type="sldNum"/>
          </p:nvPr>
        </p:nvSpPr>
        <p:spPr>
          <a:ln/>
        </p:spPr>
        <p:txBody>
          <a:bodyPr/>
          <a:lstStyle/>
          <a:p>
            <a:fld id="{7BFD0C7E-6E0D-43BA-A2D7-7889ADCE2925}" type="slidenum">
              <a:rPr lang="it-IT" altLang="it-IT"/>
              <a:pPr/>
              <a:t>62</a:t>
            </a:fld>
            <a:endParaRPr lang="it-IT" altLang="it-IT"/>
          </a:p>
        </p:txBody>
      </p:sp>
      <p:sp>
        <p:nvSpPr>
          <p:cNvPr id="19457" name="Rectangle 1">
            <a:extLst>
              <a:ext uri="{FF2B5EF4-FFF2-40B4-BE49-F238E27FC236}">
                <a16:creationId xmlns:a16="http://schemas.microsoft.com/office/drawing/2014/main" id="{826D749D-950E-93EA-A8F7-367D4C776287}"/>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a:extLst>
              <a:ext uri="{FF2B5EF4-FFF2-40B4-BE49-F238E27FC236}">
                <a16:creationId xmlns:a16="http://schemas.microsoft.com/office/drawing/2014/main" id="{1A7F2B0F-3F25-F345-83A1-17BD3B71290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709CBBF-A9EB-F7A1-4892-81C7D21BFF2E}"/>
              </a:ext>
            </a:extLst>
          </p:cNvPr>
          <p:cNvSpPr>
            <a:spLocks noGrp="1" noChangeArrowheads="1"/>
          </p:cNvSpPr>
          <p:nvPr>
            <p:ph type="sldNum"/>
          </p:nvPr>
        </p:nvSpPr>
        <p:spPr>
          <a:ln/>
        </p:spPr>
        <p:txBody>
          <a:bodyPr/>
          <a:lstStyle/>
          <a:p>
            <a:fld id="{18C41A65-C776-4FDE-9CA4-5D3E8B1BA155}" type="slidenum">
              <a:rPr lang="it-IT" altLang="it-IT"/>
              <a:pPr/>
              <a:t>63</a:t>
            </a:fld>
            <a:endParaRPr lang="it-IT" altLang="it-IT"/>
          </a:p>
        </p:txBody>
      </p:sp>
      <p:sp>
        <p:nvSpPr>
          <p:cNvPr id="20481" name="Rectangle 1">
            <a:extLst>
              <a:ext uri="{FF2B5EF4-FFF2-40B4-BE49-F238E27FC236}">
                <a16:creationId xmlns:a16="http://schemas.microsoft.com/office/drawing/2014/main" id="{1160AC2A-CAF4-CFA8-6CAC-516B3E81A425}"/>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A0C72619-CFAC-3F91-B811-4361C4E179A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2540C73-3541-9E16-E5B9-58E58D2FD011}"/>
              </a:ext>
            </a:extLst>
          </p:cNvPr>
          <p:cNvSpPr>
            <a:spLocks noGrp="1" noChangeArrowheads="1"/>
          </p:cNvSpPr>
          <p:nvPr>
            <p:ph type="sldNum"/>
          </p:nvPr>
        </p:nvSpPr>
        <p:spPr>
          <a:ln/>
        </p:spPr>
        <p:txBody>
          <a:bodyPr/>
          <a:lstStyle/>
          <a:p>
            <a:fld id="{8D33F6D7-6CB8-4CBD-9E96-A5A04C3F1DE7}" type="slidenum">
              <a:rPr lang="it-IT" altLang="it-IT"/>
              <a:pPr/>
              <a:t>64</a:t>
            </a:fld>
            <a:endParaRPr lang="it-IT" altLang="it-IT"/>
          </a:p>
        </p:txBody>
      </p:sp>
      <p:sp>
        <p:nvSpPr>
          <p:cNvPr id="21505" name="Rectangle 1">
            <a:extLst>
              <a:ext uri="{FF2B5EF4-FFF2-40B4-BE49-F238E27FC236}">
                <a16:creationId xmlns:a16="http://schemas.microsoft.com/office/drawing/2014/main" id="{5227EC5E-8F06-9ED7-E4D2-CE9ADBF78E2A}"/>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89E3D2-C771-DC51-7D7F-F29DA56D307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E171019-BEF8-8FC1-B661-CB959FF28405}"/>
              </a:ext>
            </a:extLst>
          </p:cNvPr>
          <p:cNvSpPr>
            <a:spLocks noGrp="1" noChangeArrowheads="1"/>
          </p:cNvSpPr>
          <p:nvPr>
            <p:ph type="sldNum"/>
          </p:nvPr>
        </p:nvSpPr>
        <p:spPr>
          <a:ln/>
        </p:spPr>
        <p:txBody>
          <a:bodyPr/>
          <a:lstStyle/>
          <a:p>
            <a:fld id="{A34FF4DF-2B2F-4696-B412-2553DF80FB88}" type="slidenum">
              <a:rPr lang="it-IT" altLang="it-IT"/>
              <a:pPr/>
              <a:t>65</a:t>
            </a:fld>
            <a:endParaRPr lang="it-IT" altLang="it-IT"/>
          </a:p>
        </p:txBody>
      </p:sp>
      <p:sp>
        <p:nvSpPr>
          <p:cNvPr id="22529" name="Rectangle 1">
            <a:extLst>
              <a:ext uri="{FF2B5EF4-FFF2-40B4-BE49-F238E27FC236}">
                <a16:creationId xmlns:a16="http://schemas.microsoft.com/office/drawing/2014/main" id="{D1D67DE5-ADBA-6448-3268-13A0ADD4FBD4}"/>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40893762-756A-CB3D-8C68-824F8F8F6FD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5EB351-7F58-4AFF-858F-62C69C7DB4F5}" type="slidenum">
              <a:t>13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5C296DA-3A20-4667-8E67-2F846F734085}" type="slidenum">
              <a:t>13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9648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5EB351-7F58-4AFF-858F-62C69C7DB4F5}" type="slidenum">
              <a:t>14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5C296DA-3A20-4667-8E67-2F846F734085}" type="slidenum">
              <a:t>14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4193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5EB351-7F58-4AFF-858F-62C69C7DB4F5}" type="slidenum">
              <a:t>15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5C296DA-3A20-4667-8E67-2F846F734085}" type="slidenum">
              <a:t>15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394767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2355630-BE4E-4A61-A074-2E55F4E4FD4D}" type="slidenum">
              <a:t>16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4A6EF7E-2AE5-4932-97D6-AAF5E3BBDE89}" type="slidenum">
              <a:t>16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egnaposto immagine diapositiva 1"/>
          <p:cNvSpPr>
            <a:spLocks noGrp="1" noRot="1" noChangeAspect="1"/>
          </p:cNvSpPr>
          <p:nvPr>
            <p:ph type="sldImg"/>
          </p:nvPr>
        </p:nvSpPr>
        <p:spPr>
          <a:xfrm>
            <a:off x="217488" y="812800"/>
            <a:ext cx="7123112" cy="4008438"/>
          </a:xfrm>
          <a:solidFill>
            <a:srgbClr val="4472C4"/>
          </a:solidFill>
          <a:ln w="12600" cap="flat">
            <a:solidFill>
              <a:srgbClr val="172C51"/>
            </a:solidFill>
            <a:prstDash val="solid"/>
            <a:miter/>
          </a:ln>
        </p:spPr>
      </p:sp>
      <p:sp>
        <p:nvSpPr>
          <p:cNvPr id="5" name="Segnaposto note 2"/>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6/23/2026</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69563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6/23/2026</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91003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6/23/2026</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337368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a:defRPr/>
            </a:lvl1pPr>
          </a:lstStyle>
          <a:p>
            <a:pPr lvl="0"/>
            <a:fld id="{E182689D-23AA-4CFA-953B-75DFA73E408F}" type="datetime1">
              <a:rPr lang="it-IT"/>
              <a:pPr lvl="0"/>
              <a:t>23/06/2026</a:t>
            </a:fld>
            <a:endParaRPr lang="it-IT"/>
          </a:p>
        </p:txBody>
      </p:sp>
      <p:sp>
        <p:nvSpPr>
          <p:cNvPr id="3" name="Segnaposto piè di pagina 2"/>
          <p:cNvSpPr txBox="1">
            <a:spLocks noGrp="1"/>
          </p:cNvSpPr>
          <p:nvPr>
            <p:ph type="ftr" sz="quarter" idx="9"/>
          </p:nvPr>
        </p:nvSpPr>
        <p:spPr/>
        <p:txBody>
          <a:bodyPr/>
          <a:lstStyle>
            <a:lvl1pPr>
              <a:defRPr/>
            </a:lvl1pPr>
          </a:lstStyle>
          <a:p>
            <a:pPr lvl="0"/>
            <a:endParaRPr lang="it-IT"/>
          </a:p>
        </p:txBody>
      </p:sp>
      <p:sp>
        <p:nvSpPr>
          <p:cNvPr id="4" name="Segnaposto numero diapositiva 3"/>
          <p:cNvSpPr txBox="1">
            <a:spLocks noGrp="1"/>
          </p:cNvSpPr>
          <p:nvPr>
            <p:ph type="sldNum" sz="quarter" idx="8"/>
          </p:nvPr>
        </p:nvSpPr>
        <p:spPr/>
        <p:txBody>
          <a:bodyPr/>
          <a:lstStyle>
            <a:lvl1pPr>
              <a:defRPr/>
            </a:lvl1pPr>
          </a:lstStyle>
          <a:p>
            <a:pPr lvl="0"/>
            <a:fld id="{37B9A1D4-D9D9-4E4E-9772-AE867D538C36}" type="slidenum">
              <a:t>‹N›</a:t>
            </a:fld>
            <a:endParaRPr lang="it-IT"/>
          </a:p>
        </p:txBody>
      </p:sp>
      <p:sp>
        <p:nvSpPr>
          <p:cNvPr id="5" name="Titolo 4"/>
          <p:cNvSpPr txBox="1">
            <a:spLocks noGrp="1"/>
          </p:cNvSpPr>
          <p:nvPr>
            <p:ph type="title" idx="4294967295"/>
          </p:nvPr>
        </p:nvSpPr>
        <p:spPr>
          <a:xfrm>
            <a:off x="609484" y="273597"/>
            <a:ext cx="10972443" cy="1144801"/>
          </a:xfrm>
        </p:spPr>
        <p:txBody>
          <a:bodyPr lIns="0" tIns="0" rIns="0" bIns="0" anchor="ctr" anchorCtr="1"/>
          <a:lstStyle>
            <a:lvl1pPr algn="ctr" hangingPunct="0">
              <a:defRPr lang="it-IT">
                <a:latin typeface="Arial" pitchFamily="18"/>
              </a:defRPr>
            </a:lvl1pPr>
          </a:lstStyle>
          <a:p>
            <a:pPr lvl="0"/>
            <a:endParaRPr lang="it-IT"/>
          </a:p>
        </p:txBody>
      </p:sp>
      <p:sp>
        <p:nvSpPr>
          <p:cNvPr id="6" name="Segnaposto testo 5"/>
          <p:cNvSpPr txBox="1">
            <a:spLocks noGrp="1"/>
          </p:cNvSpPr>
          <p:nvPr>
            <p:ph type="body" idx="4294967295"/>
          </p:nvPr>
        </p:nvSpPr>
        <p:spPr>
          <a:xfrm>
            <a:off x="609484" y="1604515"/>
            <a:ext cx="10972443" cy="4525923"/>
          </a:xfrm>
        </p:spPr>
        <p:txBody>
          <a:bodyPr lIns="0" tIns="0" rIns="0" bIns="0"/>
          <a:lstStyle>
            <a:lvl1pPr hangingPunct="0">
              <a:defRPr lang="it-IT" sz="3200">
                <a:latin typeface="Arial" pitchFamily="18"/>
              </a:defRPr>
            </a:lvl1pPr>
          </a:lstStyle>
          <a:p>
            <a:pPr lvl="0"/>
            <a:endParaRPr lang="it-IT"/>
          </a:p>
        </p:txBody>
      </p:sp>
    </p:spTree>
    <p:extLst>
      <p:ext uri="{BB962C8B-B14F-4D97-AF65-F5344CB8AC3E}">
        <p14:creationId xmlns:p14="http://schemas.microsoft.com/office/powerpoint/2010/main" val="22640759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6/23/2026</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3737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6/23/2026</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22606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6/23/2026</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32403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6/23/2026</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99455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6/23/2026</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62459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6/23/2026</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98002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6/23/2026</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166806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6/23/2026</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75965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6/23/2026</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‹N›</a:t>
            </a:fld>
            <a:endParaRPr lang="en-US"/>
          </a:p>
        </p:txBody>
      </p:sp>
    </p:spTree>
    <p:extLst>
      <p:ext uri="{BB962C8B-B14F-4D97-AF65-F5344CB8AC3E}">
        <p14:creationId xmlns:p14="http://schemas.microsoft.com/office/powerpoint/2010/main" val="152715746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6" r:id="rId12"/>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7.png"/><Relationship Id="rId7" Type="http://schemas.openxmlformats.org/officeDocument/2006/relationships/diagramLayout" Target="../diagrams/layout5.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Data" Target="../diagrams/data5.xml"/><Relationship Id="rId5" Type="http://schemas.openxmlformats.org/officeDocument/2006/relationships/image" Target="../media/image8.png"/><Relationship Id="rId10" Type="http://schemas.microsoft.com/office/2007/relationships/diagramDrawing" Target="../diagrams/drawing5.xml"/><Relationship Id="rId4" Type="http://schemas.openxmlformats.org/officeDocument/2006/relationships/image" Target="../media/image14.png"/><Relationship Id="rId9" Type="http://schemas.openxmlformats.org/officeDocument/2006/relationships/diagramColors" Target="../diagrams/colors5.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7.png"/><Relationship Id="rId7" Type="http://schemas.openxmlformats.org/officeDocument/2006/relationships/diagramLayout" Target="../diagrams/layout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8.png"/><Relationship Id="rId10" Type="http://schemas.microsoft.com/office/2007/relationships/diagramDrawing" Target="../diagrams/drawing6.xml"/><Relationship Id="rId4" Type="http://schemas.openxmlformats.org/officeDocument/2006/relationships/image" Target="../media/image14.png"/><Relationship Id="rId9" Type="http://schemas.openxmlformats.org/officeDocument/2006/relationships/diagramColors" Target="../diagrams/colors6.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7.png"/><Relationship Id="rId7" Type="http://schemas.openxmlformats.org/officeDocument/2006/relationships/diagramLayout" Target="../diagrams/layout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8.png"/><Relationship Id="rId10" Type="http://schemas.microsoft.com/office/2007/relationships/diagramDrawing" Target="../diagrams/drawing7.xml"/><Relationship Id="rId4" Type="http://schemas.openxmlformats.org/officeDocument/2006/relationships/image" Target="../media/image14.png"/><Relationship Id="rId9" Type="http://schemas.openxmlformats.org/officeDocument/2006/relationships/diagramColors" Target="../diagrams/colors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notesSlide" Target="../notesSlides/notesSlide7.xml"/><Relationship Id="rId7" Type="http://schemas.openxmlformats.org/officeDocument/2006/relationships/diagramData" Target="../diagrams/data8.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png"/><Relationship Id="rId11" Type="http://schemas.microsoft.com/office/2007/relationships/diagramDrawing" Target="../diagrams/drawing8.xml"/><Relationship Id="rId5" Type="http://schemas.openxmlformats.org/officeDocument/2006/relationships/image" Target="../media/image14.png"/><Relationship Id="rId10" Type="http://schemas.openxmlformats.org/officeDocument/2006/relationships/diagramColors" Target="../diagrams/colors8.xml"/><Relationship Id="rId4" Type="http://schemas.openxmlformats.org/officeDocument/2006/relationships/image" Target="../media/image7.png"/><Relationship Id="rId9"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7.png"/><Relationship Id="rId7" Type="http://schemas.openxmlformats.org/officeDocument/2006/relationships/diagramLayout" Target="../diagrams/layout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8.png"/><Relationship Id="rId10" Type="http://schemas.microsoft.com/office/2007/relationships/diagramDrawing" Target="../diagrams/drawing9.xml"/><Relationship Id="rId4" Type="http://schemas.openxmlformats.org/officeDocument/2006/relationships/image" Target="../media/image14.png"/><Relationship Id="rId9" Type="http://schemas.openxmlformats.org/officeDocument/2006/relationships/diagramColors" Target="../diagrams/colors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7.png"/><Relationship Id="rId7" Type="http://schemas.openxmlformats.org/officeDocument/2006/relationships/diagramLayout" Target="../diagrams/layout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image" Target="../media/image8.png"/><Relationship Id="rId10" Type="http://schemas.microsoft.com/office/2007/relationships/diagramDrawing" Target="../diagrams/drawing10.xml"/><Relationship Id="rId4" Type="http://schemas.openxmlformats.org/officeDocument/2006/relationships/image" Target="../media/image14.png"/><Relationship Id="rId9" Type="http://schemas.openxmlformats.org/officeDocument/2006/relationships/diagramColors" Target="../diagrams/colors1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notesSlide" Target="../notesSlides/notesSlide11.xml"/><Relationship Id="rId7" Type="http://schemas.openxmlformats.org/officeDocument/2006/relationships/diagramData" Target="../diagrams/data1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11" Type="http://schemas.microsoft.com/office/2007/relationships/diagramDrawing" Target="../diagrams/drawing11.xml"/><Relationship Id="rId5" Type="http://schemas.openxmlformats.org/officeDocument/2006/relationships/image" Target="../media/image14.png"/><Relationship Id="rId10" Type="http://schemas.openxmlformats.org/officeDocument/2006/relationships/diagramColors" Target="../diagrams/colors11.xml"/><Relationship Id="rId4" Type="http://schemas.openxmlformats.org/officeDocument/2006/relationships/image" Target="../media/image7.png"/><Relationship Id="rId9"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7.png"/><Relationship Id="rId7" Type="http://schemas.openxmlformats.org/officeDocument/2006/relationships/diagramLayout" Target="../diagrams/layout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image" Target="../media/image8.png"/><Relationship Id="rId10" Type="http://schemas.microsoft.com/office/2007/relationships/diagramDrawing" Target="../diagrams/drawing12.xml"/><Relationship Id="rId4" Type="http://schemas.openxmlformats.org/officeDocument/2006/relationships/image" Target="../media/image14.png"/><Relationship Id="rId9" Type="http://schemas.openxmlformats.org/officeDocument/2006/relationships/diagramColors" Target="../diagrams/colors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7.png"/><Relationship Id="rId7" Type="http://schemas.openxmlformats.org/officeDocument/2006/relationships/diagramLayout" Target="../diagrams/layout1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Data" Target="../diagrams/data13.xml"/><Relationship Id="rId5" Type="http://schemas.openxmlformats.org/officeDocument/2006/relationships/image" Target="../media/image8.png"/><Relationship Id="rId10" Type="http://schemas.microsoft.com/office/2007/relationships/diagramDrawing" Target="../diagrams/drawing13.xml"/><Relationship Id="rId4" Type="http://schemas.openxmlformats.org/officeDocument/2006/relationships/image" Target="../media/image14.png"/><Relationship Id="rId9" Type="http://schemas.openxmlformats.org/officeDocument/2006/relationships/diagramColors" Target="../diagrams/colors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7.png"/><Relationship Id="rId7" Type="http://schemas.openxmlformats.org/officeDocument/2006/relationships/diagramLayout" Target="../diagrams/layout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14.xml"/><Relationship Id="rId5" Type="http://schemas.openxmlformats.org/officeDocument/2006/relationships/image" Target="../media/image8.png"/><Relationship Id="rId10" Type="http://schemas.microsoft.com/office/2007/relationships/diagramDrawing" Target="../diagrams/drawing14.xml"/><Relationship Id="rId4" Type="http://schemas.openxmlformats.org/officeDocument/2006/relationships/image" Target="../media/image14.png"/><Relationship Id="rId9" Type="http://schemas.openxmlformats.org/officeDocument/2006/relationships/diagramColors" Target="../diagrams/colors1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7.png"/><Relationship Id="rId7" Type="http://schemas.openxmlformats.org/officeDocument/2006/relationships/diagramLayout" Target="../diagrams/layout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image" Target="../media/image8.png"/><Relationship Id="rId10" Type="http://schemas.microsoft.com/office/2007/relationships/diagramDrawing" Target="../diagrams/drawing15.xml"/><Relationship Id="rId4" Type="http://schemas.openxmlformats.org/officeDocument/2006/relationships/image" Target="../media/image14.png"/><Relationship Id="rId9" Type="http://schemas.openxmlformats.org/officeDocument/2006/relationships/diagramColors" Target="../diagrams/colors15.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7.png"/><Relationship Id="rId7" Type="http://schemas.openxmlformats.org/officeDocument/2006/relationships/diagramLayout" Target="../diagrams/layout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Data" Target="../diagrams/data16.xml"/><Relationship Id="rId5" Type="http://schemas.openxmlformats.org/officeDocument/2006/relationships/image" Target="../media/image8.png"/><Relationship Id="rId10" Type="http://schemas.microsoft.com/office/2007/relationships/diagramDrawing" Target="../diagrams/drawing16.xml"/><Relationship Id="rId4" Type="http://schemas.openxmlformats.org/officeDocument/2006/relationships/image" Target="../media/image14.png"/><Relationship Id="rId9" Type="http://schemas.openxmlformats.org/officeDocument/2006/relationships/diagramColors" Target="../diagrams/colors1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7.png"/><Relationship Id="rId7" Type="http://schemas.openxmlformats.org/officeDocument/2006/relationships/diagramLayout" Target="../diagrams/layout1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openxmlformats.org/officeDocument/2006/relationships/image" Target="../media/image8.png"/><Relationship Id="rId10" Type="http://schemas.microsoft.com/office/2007/relationships/diagramDrawing" Target="../diagrams/drawing17.xml"/><Relationship Id="rId4" Type="http://schemas.openxmlformats.org/officeDocument/2006/relationships/image" Target="../media/image14.png"/><Relationship Id="rId9" Type="http://schemas.openxmlformats.org/officeDocument/2006/relationships/diagramColors" Target="../diagrams/colors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7.png"/><Relationship Id="rId7" Type="http://schemas.openxmlformats.org/officeDocument/2006/relationships/diagramQuickStyle" Target="../diagrams/quickStyle18.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Layout" Target="../diagrams/layout18.xml"/><Relationship Id="rId5" Type="http://schemas.openxmlformats.org/officeDocument/2006/relationships/diagramData" Target="../diagrams/data18.xml"/><Relationship Id="rId10" Type="http://schemas.openxmlformats.org/officeDocument/2006/relationships/image" Target="../media/image8.png"/><Relationship Id="rId4" Type="http://schemas.openxmlformats.org/officeDocument/2006/relationships/image" Target="../media/image14.png"/><Relationship Id="rId9" Type="http://schemas.microsoft.com/office/2007/relationships/diagramDrawing" Target="../diagrams/drawing18.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image" Target="../media/image7.png"/><Relationship Id="rId7" Type="http://schemas.openxmlformats.org/officeDocument/2006/relationships/diagramLayout" Target="../diagrams/layout1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Data" Target="../diagrams/data19.xml"/><Relationship Id="rId5" Type="http://schemas.openxmlformats.org/officeDocument/2006/relationships/image" Target="../media/image8.png"/><Relationship Id="rId10" Type="http://schemas.microsoft.com/office/2007/relationships/diagramDrawing" Target="../diagrams/drawing19.xml"/><Relationship Id="rId4" Type="http://schemas.openxmlformats.org/officeDocument/2006/relationships/image" Target="../media/image14.png"/><Relationship Id="rId9" Type="http://schemas.openxmlformats.org/officeDocument/2006/relationships/diagramColors" Target="../diagrams/colors19.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8.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8.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9.gif"/><Relationship Id="rId5" Type="http://schemas.openxmlformats.org/officeDocument/2006/relationships/image" Target="../media/image8.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9.gif"/><Relationship Id="rId5" Type="http://schemas.openxmlformats.org/officeDocument/2006/relationships/image" Target="../media/image8.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40.gif"/><Relationship Id="rId5" Type="http://schemas.openxmlformats.org/officeDocument/2006/relationships/image" Target="../media/image8.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image" Target="../media/image7.png"/><Relationship Id="rId7" Type="http://schemas.openxmlformats.org/officeDocument/2006/relationships/diagramLayout" Target="../diagrams/layout20.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Data" Target="../diagrams/data20.xml"/><Relationship Id="rId5" Type="http://schemas.openxmlformats.org/officeDocument/2006/relationships/image" Target="../media/image8.png"/><Relationship Id="rId10" Type="http://schemas.microsoft.com/office/2007/relationships/diagramDrawing" Target="../diagrams/drawing20.xml"/><Relationship Id="rId4" Type="http://schemas.openxmlformats.org/officeDocument/2006/relationships/image" Target="../media/image14.png"/><Relationship Id="rId9" Type="http://schemas.openxmlformats.org/officeDocument/2006/relationships/diagramColors" Target="../diagrams/colors20.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8.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8.png"/><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8.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8.png"/><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8.png"/><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png"/><Relationship Id="rId7" Type="http://schemas.openxmlformats.org/officeDocument/2006/relationships/diagramLayout" Target="../diagrams/layout4.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Data" Target="../diagrams/data4.xml"/><Relationship Id="rId5" Type="http://schemas.openxmlformats.org/officeDocument/2006/relationships/image" Target="../media/image8.png"/><Relationship Id="rId10" Type="http://schemas.microsoft.com/office/2007/relationships/diagramDrawing" Target="../diagrams/drawing4.xml"/><Relationship Id="rId4" Type="http://schemas.openxmlformats.org/officeDocument/2006/relationships/image" Target="../media/image14.png"/><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testo, Carattere, logo, simbolo&#10;&#10;Descrizione generata automaticamente">
            <a:extLst>
              <a:ext uri="{FF2B5EF4-FFF2-40B4-BE49-F238E27FC236}">
                <a16:creationId xmlns:a16="http://schemas.microsoft.com/office/drawing/2014/main" id="{F28958DF-C2FF-563C-B27E-1BF1B29706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028" y="47466"/>
            <a:ext cx="2583958" cy="872836"/>
          </a:xfrm>
          <a:prstGeom prst="rect">
            <a:avLst/>
          </a:prstGeom>
          <a:noFill/>
        </p:spPr>
      </p:pic>
      <p:pic>
        <p:nvPicPr>
          <p:cNvPr id="9" name="Immagine 8" descr="Immagine che contiene testo&#10;&#10;Descrizione generata automaticamente">
            <a:extLst>
              <a:ext uri="{FF2B5EF4-FFF2-40B4-BE49-F238E27FC236}">
                <a16:creationId xmlns:a16="http://schemas.microsoft.com/office/drawing/2014/main" id="{9152D1E1-264B-4C13-5BA1-5FA9971A323C}"/>
              </a:ext>
            </a:extLst>
          </p:cNvPr>
          <p:cNvPicPr>
            <a:picLocks noChangeAspect="1"/>
          </p:cNvPicPr>
          <p:nvPr/>
        </p:nvPicPr>
        <p:blipFill>
          <a:blip r:embed="rId3">
            <a:alphaModFix/>
          </a:blip>
          <a:stretch>
            <a:fillRect/>
          </a:stretch>
        </p:blipFill>
        <p:spPr>
          <a:xfrm>
            <a:off x="3386832" y="224167"/>
            <a:ext cx="1870967" cy="519435"/>
          </a:xfrm>
          <a:prstGeom prst="rect">
            <a:avLst/>
          </a:prstGeom>
          <a:noFill/>
          <a:ln>
            <a:noFill/>
          </a:ln>
        </p:spPr>
      </p:pic>
      <p:pic>
        <p:nvPicPr>
          <p:cNvPr id="10" name="Immagine 9" descr="Immagine che contiene testo&#10;&#10;Descrizione generata automaticamente">
            <a:extLst>
              <a:ext uri="{FF2B5EF4-FFF2-40B4-BE49-F238E27FC236}">
                <a16:creationId xmlns:a16="http://schemas.microsoft.com/office/drawing/2014/main" id="{24363007-40D6-F842-A8BA-5A7D86B36A21}"/>
              </a:ext>
            </a:extLst>
          </p:cNvPr>
          <p:cNvPicPr>
            <a:picLocks noChangeAspect="1"/>
          </p:cNvPicPr>
          <p:nvPr/>
        </p:nvPicPr>
        <p:blipFill rotWithShape="1">
          <a:blip r:embed="rId4">
            <a:alphaModFix/>
          </a:blip>
          <a:srcRect l="19325" t="22559" r="19585" b="22874"/>
          <a:stretch/>
        </p:blipFill>
        <p:spPr bwMode="auto">
          <a:xfrm>
            <a:off x="5781909" y="170129"/>
            <a:ext cx="1959318" cy="627511"/>
          </a:xfrm>
          <a:prstGeom prst="rect">
            <a:avLst/>
          </a:prstGeom>
          <a:noFill/>
          <a:ln>
            <a:noFill/>
          </a:ln>
          <a:extLst>
            <a:ext uri="{53640926-AAD7-44D8-BBD7-CCE9431645EC}">
              <a14:shadowObscured xmlns:a14="http://schemas.microsoft.com/office/drawing/2010/main"/>
            </a:ext>
          </a:extLst>
        </p:spPr>
      </p:pic>
      <p:pic>
        <p:nvPicPr>
          <p:cNvPr id="11" name="Immagine 10" descr="Immagine che contiene testo, Carattere, logo, Elementi grafici&#10;&#10;Descrizione generata automaticamente">
            <a:extLst>
              <a:ext uri="{FF2B5EF4-FFF2-40B4-BE49-F238E27FC236}">
                <a16:creationId xmlns:a16="http://schemas.microsoft.com/office/drawing/2014/main" id="{0DC23D54-CE37-3A9C-1DF6-A6C14B8C45BE}"/>
              </a:ext>
            </a:extLst>
          </p:cNvPr>
          <p:cNvPicPr>
            <a:picLocks noChangeAspect="1"/>
          </p:cNvPicPr>
          <p:nvPr/>
        </p:nvPicPr>
        <p:blipFill>
          <a:blip r:embed="rId5"/>
          <a:stretch>
            <a:fillRect/>
          </a:stretch>
        </p:blipFill>
        <p:spPr>
          <a:xfrm>
            <a:off x="10386551" y="55779"/>
            <a:ext cx="1805449" cy="856211"/>
          </a:xfrm>
          <a:prstGeom prst="rect">
            <a:avLst/>
          </a:prstGeom>
        </p:spPr>
      </p:pic>
      <p:pic>
        <p:nvPicPr>
          <p:cNvPr id="3" name="Immagine 2">
            <a:extLst>
              <a:ext uri="{FF2B5EF4-FFF2-40B4-BE49-F238E27FC236}">
                <a16:creationId xmlns:a16="http://schemas.microsoft.com/office/drawing/2014/main" id="{58C63F75-522F-E81C-7005-1F82CCA98589}"/>
              </a:ext>
            </a:extLst>
          </p:cNvPr>
          <p:cNvPicPr>
            <a:picLocks noChangeAspect="1"/>
          </p:cNvPicPr>
          <p:nvPr/>
        </p:nvPicPr>
        <p:blipFill>
          <a:blip r:embed="rId6"/>
          <a:stretch>
            <a:fillRect/>
          </a:stretch>
        </p:blipFill>
        <p:spPr>
          <a:xfrm>
            <a:off x="0" y="920302"/>
            <a:ext cx="12192000" cy="5968541"/>
          </a:xfrm>
          <a:prstGeom prst="rect">
            <a:avLst/>
          </a:prstGeom>
        </p:spPr>
      </p:pic>
      <p:sp>
        <p:nvSpPr>
          <p:cNvPr id="4" name="CasellaDiTesto 3">
            <a:extLst>
              <a:ext uri="{FF2B5EF4-FFF2-40B4-BE49-F238E27FC236}">
                <a16:creationId xmlns:a16="http://schemas.microsoft.com/office/drawing/2014/main" id="{DDD28096-A2B8-C9E1-DEEB-9CF187D25604}"/>
              </a:ext>
            </a:extLst>
          </p:cNvPr>
          <p:cNvSpPr txBox="1"/>
          <p:nvPr/>
        </p:nvSpPr>
        <p:spPr>
          <a:xfrm>
            <a:off x="350893" y="3904572"/>
            <a:ext cx="11296784" cy="2154436"/>
          </a:xfrm>
          <a:prstGeom prst="rect">
            <a:avLst/>
          </a:prstGeom>
          <a:noFill/>
        </p:spPr>
        <p:txBody>
          <a:bodyPr wrap="square" rtlCol="0">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00" b="1" dirty="0">
                <a:solidFill>
                  <a:srgbClr val="0070C0"/>
                </a:solidFill>
                <a:latin typeface="Calibri" pitchFamily="18"/>
                <a:ea typeface="Microsoft YaHei" pitchFamily="2"/>
                <a:cs typeface="Calibri" pitchFamily="2"/>
              </a:rPr>
              <a:t>Verso la</a:t>
            </a:r>
            <a:r>
              <a:rPr lang="it-IT" sz="2600" b="1" i="0" u="none" strike="noStrike" kern="1200" cap="none" spc="0" baseline="0" dirty="0">
                <a:solidFill>
                  <a:srgbClr val="0070C0"/>
                </a:solidFill>
                <a:uFillTx/>
                <a:latin typeface="Calibri" pitchFamily="18"/>
                <a:ea typeface="Microsoft YaHei" pitchFamily="2"/>
                <a:cs typeface="Calibri" pitchFamily="2"/>
              </a:rPr>
              <a:t> transizione amministrativa nei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00" b="1" i="0" u="none" strike="noStrike" kern="1200" cap="none" spc="0" baseline="0" dirty="0">
                <a:solidFill>
                  <a:srgbClr val="0070C0"/>
                </a:solidFill>
                <a:uFillTx/>
                <a:latin typeface="Calibri" pitchFamily="18"/>
                <a:ea typeface="Microsoft YaHei" pitchFamily="2"/>
                <a:cs typeface="Calibri" pitchFamily="2"/>
              </a:rPr>
              <a:t>piccoli Comuni, le novità in materia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00" b="1" i="0" u="none" strike="noStrike" kern="1200" cap="none" spc="0" baseline="0" dirty="0">
                <a:solidFill>
                  <a:srgbClr val="0070C0"/>
                </a:solidFill>
                <a:uFillTx/>
                <a:latin typeface="Calibri" pitchFamily="18"/>
                <a:ea typeface="Microsoft YaHei" pitchFamily="2"/>
                <a:cs typeface="Calibri" pitchFamily="2"/>
              </a:rPr>
              <a:t>di politiche assunzionali e trattamento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00" b="1" i="0" u="none" strike="noStrike" kern="1200" cap="none" spc="0" baseline="0" dirty="0">
                <a:solidFill>
                  <a:srgbClr val="0070C0"/>
                </a:solidFill>
                <a:uFillTx/>
                <a:latin typeface="Calibri" pitchFamily="18"/>
                <a:ea typeface="Microsoft YaHei" pitchFamily="2"/>
                <a:cs typeface="Calibri" pitchFamily="2"/>
              </a:rPr>
              <a:t> accessorio del personale dipendente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000" b="1" i="0" u="none" strike="noStrike" kern="1200" cap="none" spc="0" baseline="0" dirty="0">
                <a:solidFill>
                  <a:srgbClr val="000000"/>
                </a:solidFill>
                <a:uFillTx/>
                <a:latin typeface="Calibri" pitchFamily="18"/>
                <a:ea typeface="Microsoft YaHei" pitchFamily="2"/>
                <a:cs typeface="Calibri" pitchFamily="2"/>
              </a:rPr>
              <a:t> </a:t>
            </a:r>
          </a:p>
        </p:txBody>
      </p:sp>
      <p:sp>
        <p:nvSpPr>
          <p:cNvPr id="5" name="CasellaDiTesto 4">
            <a:extLst>
              <a:ext uri="{FF2B5EF4-FFF2-40B4-BE49-F238E27FC236}">
                <a16:creationId xmlns:a16="http://schemas.microsoft.com/office/drawing/2014/main" id="{785289C6-6291-9386-CCB0-721414676084}"/>
              </a:ext>
            </a:extLst>
          </p:cNvPr>
          <p:cNvSpPr txBox="1"/>
          <p:nvPr/>
        </p:nvSpPr>
        <p:spPr>
          <a:xfrm>
            <a:off x="447608" y="5392704"/>
            <a:ext cx="11849100" cy="1692771"/>
          </a:xfrm>
          <a:prstGeom prst="rect">
            <a:avLst/>
          </a:prstGeom>
          <a:noFill/>
        </p:spPr>
        <p:txBody>
          <a:bodyPr wrap="square" rtlCol="0">
            <a:spAutoFit/>
          </a:bodyPr>
          <a:lstStyle/>
          <a:p>
            <a:endParaRPr lang="it-IT" sz="2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it-IT" sz="2400" b="1" dirty="0">
                <a:solidFill>
                  <a:srgbClr val="0070C0"/>
                </a:solidFill>
                <a:latin typeface="Calibri" panose="020F0502020204030204" pitchFamily="34" charset="0"/>
                <a:ea typeface="Calibri" panose="020F0502020204030204" pitchFamily="34" charset="0"/>
                <a:cs typeface="Calibri" panose="020F0502020204030204" pitchFamily="34" charset="0"/>
              </a:rPr>
              <a:t>Dott. Armando Bosio</a:t>
            </a:r>
          </a:p>
          <a:p>
            <a:r>
              <a:rPr lang="it-IT" sz="2400" b="1" dirty="0">
                <a:solidFill>
                  <a:srgbClr val="0070C0"/>
                </a:solidFill>
                <a:latin typeface="Calibri" panose="020F0502020204030204" pitchFamily="34" charset="0"/>
                <a:ea typeface="Calibri" panose="020F0502020204030204" pitchFamily="34" charset="0"/>
                <a:cs typeface="Calibri" panose="020F0502020204030204" pitchFamily="34" charset="0"/>
              </a:rPr>
              <a:t>23 giugno 2026</a:t>
            </a:r>
          </a:p>
          <a:p>
            <a:endParaRPr lang="it-IT" sz="2800" b="1" dirty="0">
              <a:solidFill>
                <a:srgbClr val="1276DC"/>
              </a:solidFill>
            </a:endParaRPr>
          </a:p>
        </p:txBody>
      </p:sp>
    </p:spTree>
    <p:extLst>
      <p:ext uri="{BB962C8B-B14F-4D97-AF65-F5344CB8AC3E}">
        <p14:creationId xmlns:p14="http://schemas.microsoft.com/office/powerpoint/2010/main" val="53348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sp>
        <p:nvSpPr>
          <p:cNvPr id="6" name="CasellaDiTesto 16"/>
          <p:cNvSpPr/>
          <p:nvPr/>
        </p:nvSpPr>
        <p:spPr>
          <a:xfrm>
            <a:off x="712614" y="628274"/>
            <a:ext cx="10462683" cy="118635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i="0" u="none" strike="noStrike" kern="1200" cap="none" spc="0" baseline="0" dirty="0">
                <a:solidFill>
                  <a:srgbClr val="000000"/>
                </a:solidFill>
                <a:uFillTx/>
                <a:latin typeface="+mj-lt"/>
                <a:ea typeface="Microsoft YaHei" pitchFamily="2"/>
                <a:cs typeface="Calibri" pitchFamily="2"/>
              </a:rPr>
              <a:t> PERCHÉ PARLARE OGGI DI TRANSIZIONE NEI PICCOLI COMUNI</a:t>
            </a:r>
          </a:p>
        </p:txBody>
      </p:sp>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graphicFrame>
        <p:nvGraphicFramePr>
          <p:cNvPr id="13" name="Diagramma 12">
            <a:extLst>
              <a:ext uri="{FF2B5EF4-FFF2-40B4-BE49-F238E27FC236}">
                <a16:creationId xmlns:a16="http://schemas.microsoft.com/office/drawing/2014/main" id="{7A45F697-71E7-99E7-780E-79CC0F5D0B60}"/>
              </a:ext>
            </a:extLst>
          </p:cNvPr>
          <p:cNvGraphicFramePr/>
          <p:nvPr>
            <p:extLst>
              <p:ext uri="{D42A27DB-BD31-4B8C-83A1-F6EECF244321}">
                <p14:modId xmlns:p14="http://schemas.microsoft.com/office/powerpoint/2010/main" val="1011886351"/>
              </p:ext>
            </p:extLst>
          </p:nvPr>
        </p:nvGraphicFramePr>
        <p:xfrm>
          <a:off x="719998" y="2600247"/>
          <a:ext cx="10462683" cy="16575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CasellaDiTesto 11">
            <a:extLst>
              <a:ext uri="{FF2B5EF4-FFF2-40B4-BE49-F238E27FC236}">
                <a16:creationId xmlns:a16="http://schemas.microsoft.com/office/drawing/2014/main" id="{A26FEE75-9F87-C38A-C0DC-48C1E2B56B60}"/>
              </a:ext>
            </a:extLst>
          </p:cNvPr>
          <p:cNvSpPr txBox="1"/>
          <p:nvPr/>
        </p:nvSpPr>
        <p:spPr>
          <a:xfrm>
            <a:off x="2886671" y="1814624"/>
            <a:ext cx="6129336" cy="523220"/>
          </a:xfrm>
          <a:prstGeom prst="rect">
            <a:avLst/>
          </a:prstGeom>
          <a:noFill/>
        </p:spPr>
        <p:txBody>
          <a:bodyPr wrap="square">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1" i="0" u="none" strike="noStrike" kern="1200" cap="none" spc="0" baseline="0" dirty="0">
                <a:solidFill>
                  <a:srgbClr val="000000"/>
                </a:solidFill>
                <a:uFillTx/>
                <a:latin typeface="Calibri" pitchFamily="18"/>
                <a:ea typeface="Microsoft YaHei" pitchFamily="2"/>
                <a:cs typeface="Calibri" pitchFamily="2"/>
              </a:rPr>
              <a:t> </a:t>
            </a:r>
            <a:r>
              <a:rPr lang="it-IT" sz="1800" b="1" i="0" u="none" strike="noStrike" kern="1200" cap="none" spc="0" baseline="0" dirty="0">
                <a:solidFill>
                  <a:srgbClr val="000000"/>
                </a:solidFill>
                <a:uFillTx/>
                <a:latin typeface="Calibri" pitchFamily="18"/>
                <a:ea typeface="Microsoft YaHei" pitchFamily="2"/>
                <a:cs typeface="Calibri" pitchFamily="2"/>
              </a:rPr>
              <a:t>COS'E'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17" name="Titolo 16">
            <a:extLst>
              <a:ext uri="{FF2B5EF4-FFF2-40B4-BE49-F238E27FC236}">
                <a16:creationId xmlns:a16="http://schemas.microsoft.com/office/drawing/2014/main" id="{3C3829D3-AA4F-6180-A674-E1F25EBD1520}"/>
              </a:ext>
            </a:extLst>
          </p:cNvPr>
          <p:cNvSpPr>
            <a:spLocks noGrp="1"/>
          </p:cNvSpPr>
          <p:nvPr>
            <p:ph type="title"/>
          </p:nvPr>
        </p:nvSpPr>
        <p:spPr/>
        <p:txBody>
          <a:bodyPr/>
          <a:lstStyle/>
          <a:p>
            <a:r>
              <a:rPr lang="it-IT" dirty="0"/>
              <a:t>OBIETTIVO 1</a:t>
            </a:r>
          </a:p>
        </p:txBody>
      </p:sp>
      <p:graphicFrame>
        <p:nvGraphicFramePr>
          <p:cNvPr id="22" name="CasellaDiTesto 16">
            <a:extLst>
              <a:ext uri="{FF2B5EF4-FFF2-40B4-BE49-F238E27FC236}">
                <a16:creationId xmlns:a16="http://schemas.microsoft.com/office/drawing/2014/main" id="{23DA0AB9-90B7-C4D4-53C2-B23B0FE22AA9}"/>
              </a:ext>
            </a:extLst>
          </p:cNvPr>
          <p:cNvGraphicFramePr>
            <a:graphicFrameLocks noGrp="1"/>
          </p:cNvGraphicFramePr>
          <p:nvPr>
            <p:ph idx="1"/>
            <p:extLst>
              <p:ext uri="{D42A27DB-BD31-4B8C-83A1-F6EECF244321}">
                <p14:modId xmlns:p14="http://schemas.microsoft.com/office/powerpoint/2010/main" val="3158647338"/>
              </p:ext>
            </p:extLst>
          </p:nvPr>
        </p:nvGraphicFramePr>
        <p:xfrm>
          <a:off x="1143000" y="2009554"/>
          <a:ext cx="9906000" cy="25069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AC492-0B34-56EE-E02B-74EDEA577DB0}"/>
            </a:ext>
          </a:extLst>
        </p:cNvPr>
        <p:cNvGrpSpPr/>
        <p:nvPr/>
      </p:nvGrpSpPr>
      <p:grpSpPr>
        <a:xfrm>
          <a:off x="0" y="0"/>
          <a:ext cx="0" cy="0"/>
          <a:chOff x="0" y="0"/>
          <a:chExt cx="0" cy="0"/>
        </a:xfrm>
      </p:grpSpPr>
      <p:pic>
        <p:nvPicPr>
          <p:cNvPr id="2" name="Immagine 5">
            <a:extLst>
              <a:ext uri="{FF2B5EF4-FFF2-40B4-BE49-F238E27FC236}">
                <a16:creationId xmlns:a16="http://schemas.microsoft.com/office/drawing/2014/main" id="{352F7EC6-D1D1-F6AF-1602-C35F5F94E627}"/>
              </a:ext>
            </a:extLst>
          </p:cNvPr>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a:extLst>
              <a:ext uri="{FF2B5EF4-FFF2-40B4-BE49-F238E27FC236}">
                <a16:creationId xmlns:a16="http://schemas.microsoft.com/office/drawing/2014/main" id="{7FFE8DB2-7C40-0B84-1A91-0B0295C4C8E1}"/>
              </a:ext>
            </a:extLst>
          </p:cNvPr>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a:extLst>
              <a:ext uri="{FF2B5EF4-FFF2-40B4-BE49-F238E27FC236}">
                <a16:creationId xmlns:a16="http://schemas.microsoft.com/office/drawing/2014/main" id="{DEA6162D-5D1C-46E7-18E4-0C5F0B5ABAFA}"/>
              </a:ext>
            </a:extLst>
          </p:cNvPr>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a:extLst>
              <a:ext uri="{FF2B5EF4-FFF2-40B4-BE49-F238E27FC236}">
                <a16:creationId xmlns:a16="http://schemas.microsoft.com/office/drawing/2014/main" id="{C0736425-571F-56E3-2A6F-FF7D6FDDED7C}"/>
              </a:ext>
            </a:extLst>
          </p:cNvPr>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a:extLst>
              <a:ext uri="{FF2B5EF4-FFF2-40B4-BE49-F238E27FC236}">
                <a16:creationId xmlns:a16="http://schemas.microsoft.com/office/drawing/2014/main" id="{64819C23-A4C4-3323-4DC4-C219270C0B93}"/>
              </a:ext>
            </a:extLst>
          </p:cNvPr>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17" name="Titolo 16">
            <a:extLst>
              <a:ext uri="{FF2B5EF4-FFF2-40B4-BE49-F238E27FC236}">
                <a16:creationId xmlns:a16="http://schemas.microsoft.com/office/drawing/2014/main" id="{D395F6EB-6601-D673-F8F1-83E1086F2E3A}"/>
              </a:ext>
            </a:extLst>
          </p:cNvPr>
          <p:cNvSpPr>
            <a:spLocks noGrp="1"/>
          </p:cNvSpPr>
          <p:nvPr>
            <p:ph type="title"/>
          </p:nvPr>
        </p:nvSpPr>
        <p:spPr/>
        <p:txBody>
          <a:bodyPr/>
          <a:lstStyle/>
          <a:p>
            <a:r>
              <a:rPr lang="it-IT" dirty="0"/>
              <a:t>OBIETTIVO 2</a:t>
            </a:r>
          </a:p>
        </p:txBody>
      </p:sp>
      <p:graphicFrame>
        <p:nvGraphicFramePr>
          <p:cNvPr id="22" name="CasellaDiTesto 16">
            <a:extLst>
              <a:ext uri="{FF2B5EF4-FFF2-40B4-BE49-F238E27FC236}">
                <a16:creationId xmlns:a16="http://schemas.microsoft.com/office/drawing/2014/main" id="{86FE44FA-A20E-A659-9B4E-21F570E47883}"/>
              </a:ext>
            </a:extLst>
          </p:cNvPr>
          <p:cNvGraphicFramePr>
            <a:graphicFrameLocks noGrp="1"/>
          </p:cNvGraphicFramePr>
          <p:nvPr>
            <p:ph idx="1"/>
            <p:extLst>
              <p:ext uri="{D42A27DB-BD31-4B8C-83A1-F6EECF244321}">
                <p14:modId xmlns:p14="http://schemas.microsoft.com/office/powerpoint/2010/main" val="1056687175"/>
              </p:ext>
            </p:extLst>
          </p:nvPr>
        </p:nvGraphicFramePr>
        <p:xfrm>
          <a:off x="1143000" y="2009554"/>
          <a:ext cx="9906000" cy="25069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8863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sp>
        <p:nvSpPr>
          <p:cNvPr id="6" name="CasellaDiTesto 16"/>
          <p:cNvSpPr/>
          <p:nvPr/>
        </p:nvSpPr>
        <p:spPr>
          <a:xfrm>
            <a:off x="697321" y="503998"/>
            <a:ext cx="10462683" cy="5885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dirty="0">
                <a:solidFill>
                  <a:srgbClr val="000000"/>
                </a:solidFill>
                <a:uFillTx/>
                <a:latin typeface="Calibri" pitchFamily="18"/>
                <a:ea typeface="Microsoft YaHei" pitchFamily="2"/>
                <a:cs typeface="Calibri" pitchFamily="2"/>
              </a:rPr>
              <a:t> </a:t>
            </a:r>
          </a:p>
        </p:txBody>
      </p:sp>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9" name="Titolo 8">
            <a:extLst>
              <a:ext uri="{FF2B5EF4-FFF2-40B4-BE49-F238E27FC236}">
                <a16:creationId xmlns:a16="http://schemas.microsoft.com/office/drawing/2014/main" id="{362C5A2C-A374-A293-A9CF-2A836F1101C1}"/>
              </a:ext>
            </a:extLst>
          </p:cNvPr>
          <p:cNvSpPr>
            <a:spLocks noGrp="1"/>
          </p:cNvSpPr>
          <p:nvPr>
            <p:ph type="title"/>
          </p:nvPr>
        </p:nvSpPr>
        <p:spPr>
          <a:xfrm>
            <a:off x="975662" y="762413"/>
            <a:ext cx="9906000" cy="1382156"/>
          </a:xfrm>
        </p:spPr>
        <p:txBody>
          <a:bodyPr vert="horz" lIns="91440" tIns="45720" rIns="91440" bIns="45720" rtlCol="0" anchor="ctr">
            <a:normAutofit fontScale="90000"/>
          </a:bodyPr>
          <a:lstStyle/>
          <a:p>
            <a:r>
              <a:rPr lang="it-IT" dirty="0"/>
              <a:t>COSA SI INTENDE PER FORMAZIONE MIRATA</a:t>
            </a:r>
            <a:br>
              <a:rPr lang="it-IT" dirty="0"/>
            </a:br>
            <a:endParaRPr lang="it-IT" dirty="0"/>
          </a:p>
        </p:txBody>
      </p:sp>
      <p:sp>
        <p:nvSpPr>
          <p:cNvPr id="10" name="Segnaposto contenuto 9">
            <a:extLst>
              <a:ext uri="{FF2B5EF4-FFF2-40B4-BE49-F238E27FC236}">
                <a16:creationId xmlns:a16="http://schemas.microsoft.com/office/drawing/2014/main" id="{E41681FF-3A34-044E-AFFB-59D670509BAB}"/>
              </a:ext>
            </a:extLst>
          </p:cNvPr>
          <p:cNvSpPr>
            <a:spLocks noGrp="1"/>
          </p:cNvSpPr>
          <p:nvPr>
            <p:ph idx="1"/>
          </p:nvPr>
        </p:nvSpPr>
        <p:spPr/>
        <p:txBody>
          <a:bodyPr vert="horz" lIns="91440" tIns="45720" rIns="91440" bIns="45720" rtlCol="0">
            <a:normAutofit fontScale="92500" lnSpcReduction="20000"/>
          </a:bodyPr>
          <a:lstStyle/>
          <a:p>
            <a:pPr marL="0" indent="0">
              <a:buNone/>
            </a:pPr>
            <a:r>
              <a:rPr lang="it-IT" dirty="0"/>
              <a:t>La formazione è la chiave di tutto il processo: non è solo trasmissione di conoscenze, ma fornisce gli strumenti per agire in contesti in continua evoluzione.</a:t>
            </a:r>
          </a:p>
          <a:p>
            <a:pPr marL="0" indent="0">
              <a:buNone/>
            </a:pPr>
            <a:r>
              <a:rPr lang="it-IT" dirty="0"/>
              <a:t>È questa la prospettiva delineata anche dal ministro Zangrillo con la prima direttiva del 24 marzo 2023 che impone alle Pubbliche Amministrazioni di garantire almeno 24 ore di formazione annuale per ciascun dipendente, trasformando l'aggiornamento professionale in un diritto-dovere fondamentale. Il piano mira allo sviluppo di competenze digitali, ecologiche e amministrative, anche tramite il portale Syllabus, che afferma la centralità di valori e comportamenti organizzativi – accanto alle competenze tecniche – come leva di trasformazione. La direttiva si propone di rendere la pianificazione, la gestione e la valutazione della formazione del personale delle pubbliche amministrazioni lo strumento principe per supportare la transizione digitale, ecologica e amministrativa nel quadro del Piano Nazionale di Ripresa e Resilienza.</a:t>
            </a:r>
          </a:p>
          <a:p>
            <a:pPr marL="0" indent="0">
              <a:buNone/>
            </a:pPr>
            <a:r>
              <a:rPr lang="it-IT" dirty="0"/>
              <a:t> </a:t>
            </a:r>
          </a:p>
          <a:p>
            <a:pPr marL="0" indent="0">
              <a:buNone/>
            </a:pPr>
            <a:endParaRPr lang="it-IT" dirty="0"/>
          </a:p>
        </p:txBody>
      </p:sp>
    </p:spTree>
    <p:extLst>
      <p:ext uri="{BB962C8B-B14F-4D97-AF65-F5344CB8AC3E}">
        <p14:creationId xmlns:p14="http://schemas.microsoft.com/office/powerpoint/2010/main" val="56164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magine 5"/>
          <p:cNvPicPr>
            <a:picLocks noChangeAspect="1"/>
          </p:cNvPicPr>
          <p:nvPr/>
        </p:nvPicPr>
        <p:blipFill>
          <a:blip r:embed="rId4">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5">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4">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6">
            <a:lum/>
            <a:alphaModFix/>
          </a:blip>
          <a:srcRect/>
          <a:stretch>
            <a:fillRect/>
          </a:stretch>
        </p:blipFill>
        <p:spPr>
          <a:xfrm>
            <a:off x="10288078" y="6088322"/>
            <a:ext cx="1774438" cy="840242"/>
          </a:xfrm>
          <a:prstGeom prst="rect">
            <a:avLst/>
          </a:prstGeom>
          <a:noFill/>
          <a:ln cap="flat">
            <a:noFill/>
          </a:ln>
        </p:spPr>
      </p:pic>
      <p:sp>
        <p:nvSpPr>
          <p:cNvPr id="6" name="Titolo 5">
            <a:extLst>
              <a:ext uri="{FF2B5EF4-FFF2-40B4-BE49-F238E27FC236}">
                <a16:creationId xmlns:a16="http://schemas.microsoft.com/office/drawing/2014/main" id="{22C41DB5-88F7-428E-FBC9-FA6354CC3D77}"/>
              </a:ext>
            </a:extLst>
          </p:cNvPr>
          <p:cNvSpPr>
            <a:spLocks noGrp="1"/>
          </p:cNvSpPr>
          <p:nvPr>
            <p:ph type="title"/>
          </p:nvPr>
        </p:nvSpPr>
        <p:spPr/>
        <p:txBody>
          <a:bodyPr>
            <a:normAutofit fontScale="90000"/>
          </a:bodyPr>
          <a:lstStyle/>
          <a:p>
            <a:r>
              <a:rPr lang="it-IT" b="1" dirty="0"/>
              <a:t>La direttiva mappa i fabbisogni formativi su tre macro-aree cruciali:</a:t>
            </a:r>
            <a:br>
              <a:rPr lang="it-IT" b="1" dirty="0"/>
            </a:br>
            <a:endParaRPr lang="it-IT" dirty="0"/>
          </a:p>
        </p:txBody>
      </p:sp>
      <p:graphicFrame>
        <p:nvGraphicFramePr>
          <p:cNvPr id="11" name="Segnaposto contenuto 8">
            <a:extLst>
              <a:ext uri="{FF2B5EF4-FFF2-40B4-BE49-F238E27FC236}">
                <a16:creationId xmlns:a16="http://schemas.microsoft.com/office/drawing/2014/main" id="{28707B6E-993B-8D1E-EEE8-3ED169391F06}"/>
              </a:ext>
            </a:extLst>
          </p:cNvPr>
          <p:cNvGraphicFramePr>
            <a:graphicFrameLocks noGrp="1"/>
          </p:cNvGraphicFramePr>
          <p:nvPr>
            <p:ph idx="1"/>
          </p:nvPr>
        </p:nvGraphicFramePr>
        <p:xfrm>
          <a:off x="1143000" y="2009554"/>
          <a:ext cx="9906000" cy="4024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0921977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6" name="Titolo 5">
            <a:extLst>
              <a:ext uri="{FF2B5EF4-FFF2-40B4-BE49-F238E27FC236}">
                <a16:creationId xmlns:a16="http://schemas.microsoft.com/office/drawing/2014/main" id="{46F8301F-59AB-EB03-9041-9436FCDE2540}"/>
              </a:ext>
            </a:extLst>
          </p:cNvPr>
          <p:cNvSpPr>
            <a:spLocks noGrp="1"/>
          </p:cNvSpPr>
          <p:nvPr>
            <p:ph type="title"/>
          </p:nvPr>
        </p:nvSpPr>
        <p:spPr/>
        <p:txBody>
          <a:bodyPr>
            <a:normAutofit fontScale="90000"/>
          </a:bodyPr>
          <a:lstStyle/>
          <a:p>
            <a:r>
              <a:rPr lang="it-IT" dirty="0"/>
              <a:t>La direttiva impone parametri specifici e scadenze precise per tutte le amministrazioni: </a:t>
            </a:r>
            <a:br>
              <a:rPr lang="it-IT" dirty="0"/>
            </a:br>
            <a:endParaRPr lang="it-IT" dirty="0"/>
          </a:p>
        </p:txBody>
      </p:sp>
      <p:graphicFrame>
        <p:nvGraphicFramePr>
          <p:cNvPr id="11" name="Segnaposto contenuto 8">
            <a:extLst>
              <a:ext uri="{FF2B5EF4-FFF2-40B4-BE49-F238E27FC236}">
                <a16:creationId xmlns:a16="http://schemas.microsoft.com/office/drawing/2014/main" id="{93FAE5DB-75B1-046D-5D31-4DD710C550C7}"/>
              </a:ext>
            </a:extLst>
          </p:cNvPr>
          <p:cNvGraphicFramePr>
            <a:graphicFrameLocks noGrp="1"/>
          </p:cNvGraphicFramePr>
          <p:nvPr>
            <p:ph idx="1"/>
          </p:nvPr>
        </p:nvGraphicFramePr>
        <p:xfrm>
          <a:off x="1143000" y="2009554"/>
          <a:ext cx="9906000" cy="40244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8091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9" name="Segnaposto contenuto 8">
            <a:extLst>
              <a:ext uri="{FF2B5EF4-FFF2-40B4-BE49-F238E27FC236}">
                <a16:creationId xmlns:a16="http://schemas.microsoft.com/office/drawing/2014/main" id="{952FD34B-3B6F-F385-099A-71519E991245}"/>
              </a:ext>
            </a:extLst>
          </p:cNvPr>
          <p:cNvSpPr>
            <a:spLocks noGrp="1"/>
          </p:cNvSpPr>
          <p:nvPr>
            <p:ph idx="1"/>
          </p:nvPr>
        </p:nvSpPr>
        <p:spPr>
          <a:xfrm>
            <a:off x="743919" y="952304"/>
            <a:ext cx="10305081" cy="5321056"/>
          </a:xfrm>
        </p:spPr>
        <p:txBody>
          <a:bodyPr>
            <a:normAutofit fontScale="25000" lnSpcReduction="20000"/>
          </a:bodyPr>
          <a:lstStyle/>
          <a:p>
            <a:pPr marL="0" indent="0">
              <a:buNone/>
            </a:pPr>
            <a:r>
              <a:rPr lang="it-IT" sz="8800" dirty="0"/>
              <a:t>La formazione è la chiave di tutto il processo: non è solo trasmissione di conoscenze, ma fornisce gli strumenti per agire in contesti in continua evoluzione.</a:t>
            </a:r>
          </a:p>
          <a:p>
            <a:pPr marL="0" indent="0">
              <a:buNone/>
            </a:pPr>
            <a:endParaRPr lang="it-IT" sz="8800" dirty="0"/>
          </a:p>
          <a:p>
            <a:pPr marL="0" indent="0">
              <a:buNone/>
            </a:pPr>
            <a:r>
              <a:rPr lang="it-IT" sz="8800" dirty="0"/>
              <a:t>Con la direttiva del 14 gennaio 2025 il Ministro Zangrillo rafforza il concetto per il quale la formazione è valorizzazione del personale non è un semplice adempimento ma, piuttosto, il centro del processo di rinnovamento.</a:t>
            </a:r>
          </a:p>
          <a:p>
            <a:pPr marL="0" indent="0">
              <a:buNone/>
            </a:pPr>
            <a:endParaRPr lang="it-IT" sz="8800" dirty="0"/>
          </a:p>
          <a:p>
            <a:pPr marL="0" indent="0">
              <a:buNone/>
            </a:pPr>
            <a:r>
              <a:rPr lang="it-IT" sz="8800" dirty="0"/>
              <a:t>La promozione della formazione costituisce, quindi, uno specifico obiettivo di performance di ciascun dirigente che deve assicurare la partecipazione attiva dei dipendenti alle iniziative formative per un minimo di </a:t>
            </a:r>
            <a:r>
              <a:rPr lang="it-IT" sz="8800" b="1" u="sng" dirty="0"/>
              <a:t>40 ore annue </a:t>
            </a:r>
            <a:r>
              <a:rPr lang="it-IT" sz="8800" dirty="0"/>
              <a:t>=&gt; collegamento tra formazione e performance</a:t>
            </a:r>
          </a:p>
          <a:p>
            <a:pPr marL="0" indent="0">
              <a:buNone/>
            </a:pPr>
            <a:endParaRPr lang="it-IT" sz="8800" dirty="0"/>
          </a:p>
          <a:p>
            <a:pPr marL="0" indent="0">
              <a:buNone/>
            </a:pPr>
            <a:r>
              <a:rPr lang="it-IT" sz="8800" dirty="0"/>
              <a:t> La formazione rende le amministrazioni più efficaci anche perché migliora le persone</a:t>
            </a:r>
          </a:p>
          <a:p>
            <a:pPr marL="0" indent="0">
              <a:buNone/>
            </a:pPr>
            <a:r>
              <a:rPr lang="it-IT" sz="8800" dirty="0"/>
              <a:t> </a:t>
            </a:r>
          </a:p>
          <a:p>
            <a:pPr marL="0" indent="0">
              <a:buNone/>
            </a:pPr>
            <a:endParaRPr lang="it-IT" dirty="0"/>
          </a:p>
          <a:p>
            <a:pPr marL="0" indent="0">
              <a:buNone/>
            </a:pPr>
            <a:endParaRPr lang="it-IT" dirty="0"/>
          </a:p>
          <a:p>
            <a:pPr marL="0" indent="0">
              <a:buNone/>
            </a:pPr>
            <a:endParaRPr lang="it-IT" dirty="0"/>
          </a:p>
          <a:p>
            <a:pPr marL="0" indent="0">
              <a:buNone/>
            </a:pPr>
            <a:r>
              <a:rPr lang="it-IT" dirty="0"/>
              <a:t>  </a:t>
            </a:r>
          </a:p>
          <a:p>
            <a:pPr marL="0" indent="0">
              <a:buNone/>
            </a:pP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6" name="Titolo 5">
            <a:extLst>
              <a:ext uri="{FF2B5EF4-FFF2-40B4-BE49-F238E27FC236}">
                <a16:creationId xmlns:a16="http://schemas.microsoft.com/office/drawing/2014/main" id="{72EEEF78-C1E5-01A5-AB0A-BAB86D1D1DA1}"/>
              </a:ext>
            </a:extLst>
          </p:cNvPr>
          <p:cNvSpPr>
            <a:spLocks noGrp="1"/>
          </p:cNvSpPr>
          <p:nvPr>
            <p:ph type="title"/>
          </p:nvPr>
        </p:nvSpPr>
        <p:spPr/>
        <p:txBody>
          <a:bodyPr>
            <a:normAutofit fontScale="90000"/>
          </a:bodyPr>
          <a:lstStyle/>
          <a:p>
            <a:r>
              <a:rPr lang="it-IT" dirty="0"/>
              <a:t>Principi fondamentali della Direttiva :</a:t>
            </a:r>
            <a:br>
              <a:rPr lang="it-IT" dirty="0"/>
            </a:br>
            <a:endParaRPr lang="it-IT" dirty="0"/>
          </a:p>
        </p:txBody>
      </p:sp>
      <p:graphicFrame>
        <p:nvGraphicFramePr>
          <p:cNvPr id="10" name="Segnaposto contenuto 7">
            <a:extLst>
              <a:ext uri="{FF2B5EF4-FFF2-40B4-BE49-F238E27FC236}">
                <a16:creationId xmlns:a16="http://schemas.microsoft.com/office/drawing/2014/main" id="{D69D03B9-2149-176A-4744-EDB39EF8D6D2}"/>
              </a:ext>
            </a:extLst>
          </p:cNvPr>
          <p:cNvGraphicFramePr>
            <a:graphicFrameLocks noGrp="1"/>
          </p:cNvGraphicFramePr>
          <p:nvPr>
            <p:ph idx="1"/>
            <p:extLst>
              <p:ext uri="{D42A27DB-BD31-4B8C-83A1-F6EECF244321}">
                <p14:modId xmlns:p14="http://schemas.microsoft.com/office/powerpoint/2010/main" val="4282102686"/>
              </p:ext>
            </p:extLst>
          </p:nvPr>
        </p:nvGraphicFramePr>
        <p:xfrm>
          <a:off x="1143000" y="2009554"/>
          <a:ext cx="9906000" cy="40244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1329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magine 5"/>
          <p:cNvPicPr>
            <a:picLocks noChangeAspect="1"/>
          </p:cNvPicPr>
          <p:nvPr/>
        </p:nvPicPr>
        <p:blipFill>
          <a:blip r:embed="rId4">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5">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4">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6">
            <a:lum/>
            <a:alphaModFix/>
          </a:blip>
          <a:srcRect/>
          <a:stretch>
            <a:fillRect/>
          </a:stretch>
        </p:blipFill>
        <p:spPr>
          <a:xfrm>
            <a:off x="10288078" y="6088322"/>
            <a:ext cx="1774438" cy="840242"/>
          </a:xfrm>
          <a:prstGeom prst="rect">
            <a:avLst/>
          </a:prstGeom>
          <a:noFill/>
          <a:ln cap="flat">
            <a:noFill/>
          </a:ln>
        </p:spPr>
      </p:pic>
      <p:sp>
        <p:nvSpPr>
          <p:cNvPr id="6" name="Titolo 5">
            <a:extLst>
              <a:ext uri="{FF2B5EF4-FFF2-40B4-BE49-F238E27FC236}">
                <a16:creationId xmlns:a16="http://schemas.microsoft.com/office/drawing/2014/main" id="{8807A219-5D99-60B7-CFFB-6606EC754922}"/>
              </a:ext>
            </a:extLst>
          </p:cNvPr>
          <p:cNvSpPr>
            <a:spLocks noGrp="1"/>
          </p:cNvSpPr>
          <p:nvPr>
            <p:ph type="title"/>
          </p:nvPr>
        </p:nvSpPr>
        <p:spPr/>
        <p:txBody>
          <a:bodyPr/>
          <a:lstStyle/>
          <a:p>
            <a:r>
              <a:rPr lang="it-IT" dirty="0"/>
              <a:t>Obiettivi Strategici:</a:t>
            </a:r>
            <a:br>
              <a:rPr lang="it-IT" dirty="0"/>
            </a:br>
            <a:endParaRPr lang="it-IT" dirty="0"/>
          </a:p>
        </p:txBody>
      </p:sp>
      <p:graphicFrame>
        <p:nvGraphicFramePr>
          <p:cNvPr id="13" name="Segnaposto contenuto 12">
            <a:extLst>
              <a:ext uri="{FF2B5EF4-FFF2-40B4-BE49-F238E27FC236}">
                <a16:creationId xmlns:a16="http://schemas.microsoft.com/office/drawing/2014/main" id="{93DA4B66-685D-F74F-75DD-D5E5416A428B}"/>
              </a:ext>
            </a:extLst>
          </p:cNvPr>
          <p:cNvGraphicFramePr>
            <a:graphicFrameLocks noGrp="1"/>
          </p:cNvGraphicFramePr>
          <p:nvPr>
            <p:ph idx="1"/>
            <p:extLst>
              <p:ext uri="{D42A27DB-BD31-4B8C-83A1-F6EECF244321}">
                <p14:modId xmlns:p14="http://schemas.microsoft.com/office/powerpoint/2010/main" val="669250453"/>
              </p:ext>
            </p:extLst>
          </p:nvPr>
        </p:nvGraphicFramePr>
        <p:xfrm>
          <a:off x="1143000" y="2009554"/>
          <a:ext cx="9906000" cy="4024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2417281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6" name="Titolo 5">
            <a:extLst>
              <a:ext uri="{FF2B5EF4-FFF2-40B4-BE49-F238E27FC236}">
                <a16:creationId xmlns:a16="http://schemas.microsoft.com/office/drawing/2014/main" id="{F96F4E01-DA64-711D-7E2D-C3451EB8B39C}"/>
              </a:ext>
            </a:extLst>
          </p:cNvPr>
          <p:cNvSpPr>
            <a:spLocks noGrp="1"/>
          </p:cNvSpPr>
          <p:nvPr>
            <p:ph type="title"/>
          </p:nvPr>
        </p:nvSpPr>
        <p:spPr/>
        <p:txBody>
          <a:bodyPr/>
          <a:lstStyle/>
          <a:p>
            <a:r>
              <a:rPr lang="it-IT" dirty="0"/>
              <a:t>Strumenti e Metodologie</a:t>
            </a:r>
            <a:br>
              <a:rPr lang="it-IT" dirty="0"/>
            </a:br>
            <a:endParaRPr lang="it-IT" dirty="0"/>
          </a:p>
        </p:txBody>
      </p:sp>
      <p:graphicFrame>
        <p:nvGraphicFramePr>
          <p:cNvPr id="9" name="Segnaposto contenuto 8">
            <a:extLst>
              <a:ext uri="{FF2B5EF4-FFF2-40B4-BE49-F238E27FC236}">
                <a16:creationId xmlns:a16="http://schemas.microsoft.com/office/drawing/2014/main" id="{90EC95DE-AB7B-B538-E5F4-F0F004A3726A}"/>
              </a:ext>
            </a:extLst>
          </p:cNvPr>
          <p:cNvGraphicFramePr>
            <a:graphicFrameLocks noGrp="1"/>
          </p:cNvGraphicFramePr>
          <p:nvPr>
            <p:ph idx="1"/>
            <p:extLst>
              <p:ext uri="{D42A27DB-BD31-4B8C-83A1-F6EECF244321}">
                <p14:modId xmlns:p14="http://schemas.microsoft.com/office/powerpoint/2010/main" val="2343535326"/>
              </p:ext>
            </p:extLst>
          </p:nvPr>
        </p:nvGraphicFramePr>
        <p:xfrm>
          <a:off x="1143000" y="2009554"/>
          <a:ext cx="9906000" cy="40244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2786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CC807-3E6E-A003-6C20-4FBB1C7445A7}"/>
            </a:ext>
          </a:extLst>
        </p:cNvPr>
        <p:cNvGrpSpPr/>
        <p:nvPr/>
      </p:nvGrpSpPr>
      <p:grpSpPr>
        <a:xfrm>
          <a:off x="0" y="0"/>
          <a:ext cx="0" cy="0"/>
          <a:chOff x="0" y="0"/>
          <a:chExt cx="0" cy="0"/>
        </a:xfrm>
      </p:grpSpPr>
      <p:sp useBgFill="1">
        <p:nvSpPr>
          <p:cNvPr id="6160" name="Rectangle 6152">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Rectangle 6154">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44EA2AC-B8FA-C6D3-91F7-3944228DC90B}"/>
              </a:ext>
            </a:extLst>
          </p:cNvPr>
          <p:cNvSpPr>
            <a:spLocks noGrp="1"/>
          </p:cNvSpPr>
          <p:nvPr>
            <p:ph type="title"/>
          </p:nvPr>
        </p:nvSpPr>
        <p:spPr>
          <a:xfrm>
            <a:off x="5177430" y="533400"/>
            <a:ext cx="6481170" cy="2378475"/>
          </a:xfrm>
        </p:spPr>
        <p:txBody>
          <a:bodyPr>
            <a:normAutofit fontScale="90000"/>
          </a:bodyPr>
          <a:lstStyle/>
          <a:p>
            <a:br>
              <a:rPr lang="it-IT" sz="2500" dirty="0"/>
            </a:br>
            <a:r>
              <a:rPr lang="it-IT" sz="2500" b="1" dirty="0"/>
              <a:t>alcune riflessioni del Ministro </a:t>
            </a:r>
            <a:r>
              <a:rPr lang="it-IT" sz="2500" b="1" dirty="0" err="1"/>
              <a:t>zangrillo</a:t>
            </a:r>
            <a:r>
              <a:rPr lang="it-IT" sz="2500" b="1" dirty="0"/>
              <a:t> – conferenza studi amministrativi di </a:t>
            </a:r>
            <a:r>
              <a:rPr lang="it-IT" sz="2500" b="1" dirty="0" err="1"/>
              <a:t>varenna</a:t>
            </a:r>
            <a:r>
              <a:rPr lang="it-IT" sz="2500" b="1" dirty="0"/>
              <a:t> del 14/5/2026</a:t>
            </a:r>
            <a:br>
              <a:rPr lang="it-IT" sz="2500" dirty="0"/>
            </a:br>
            <a:br>
              <a:rPr lang="it-IT" sz="2500" dirty="0"/>
            </a:br>
            <a:r>
              <a:rPr lang="it-IT" sz="2200" dirty="0"/>
              <a:t>La transizione amministrativa e i riflessi sulla gestione del personale Due differenti visioni</a:t>
            </a:r>
          </a:p>
        </p:txBody>
      </p:sp>
      <p:pic>
        <p:nvPicPr>
          <p:cNvPr id="6148" name="Picture 4" descr="Immagini di Felice triste - Download gratuiti su Freepik">
            <a:extLst>
              <a:ext uri="{FF2B5EF4-FFF2-40B4-BE49-F238E27FC236}">
                <a16:creationId xmlns:a16="http://schemas.microsoft.com/office/drawing/2014/main" id="{188D32B2-C6D5-FB3C-8397-006A5EC38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95" r="10571"/>
          <a:stretch>
            <a:fillRect/>
          </a:stretch>
        </p:blipFill>
        <p:spPr bwMode="auto">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a:noFill/>
          <a:extLst>
            <a:ext uri="{909E8E84-426E-40DD-AFC4-6F175D3DCCD1}">
              <a14:hiddenFill xmlns:a14="http://schemas.microsoft.com/office/drawing/2010/main">
                <a:solidFill>
                  <a:srgbClr val="FFFFFF"/>
                </a:solidFill>
              </a14:hiddenFill>
            </a:ext>
          </a:extLst>
        </p:spPr>
      </p:pic>
      <p:cxnSp>
        <p:nvCxnSpPr>
          <p:cNvPr id="6162" name="Straight Connector 615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159" name="Straight Connector 6158">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0D99AD24-0D8A-4874-1CF0-6A15C2454B4F}"/>
              </a:ext>
            </a:extLst>
          </p:cNvPr>
          <p:cNvGraphicFramePr>
            <a:graphicFrameLocks noGrp="1"/>
          </p:cNvGraphicFramePr>
          <p:nvPr>
            <p:ph idx="1"/>
            <p:extLst>
              <p:ext uri="{D42A27DB-BD31-4B8C-83A1-F6EECF244321}">
                <p14:modId xmlns:p14="http://schemas.microsoft.com/office/powerpoint/2010/main" val="1815499727"/>
              </p:ext>
            </p:extLst>
          </p:nvPr>
        </p:nvGraphicFramePr>
        <p:xfrm>
          <a:off x="5109049" y="1855433"/>
          <a:ext cx="6343145" cy="423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a:extLst>
              <a:ext uri="{FF2B5EF4-FFF2-40B4-BE49-F238E27FC236}">
                <a16:creationId xmlns:a16="http://schemas.microsoft.com/office/drawing/2014/main" id="{66418CB3-094E-FEDE-59F2-C557A81F42F7}"/>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p>
        </p:txBody>
      </p:sp>
      <p:pic>
        <p:nvPicPr>
          <p:cNvPr id="7" name="Picture 4">
            <a:extLst>
              <a:ext uri="{FF2B5EF4-FFF2-40B4-BE49-F238E27FC236}">
                <a16:creationId xmlns:a16="http://schemas.microsoft.com/office/drawing/2014/main" id="{ABBC934B-779A-62CF-9393-DAE596DCE8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a:extLst>
              <a:ext uri="{FF2B5EF4-FFF2-40B4-BE49-F238E27FC236}">
                <a16:creationId xmlns:a16="http://schemas.microsoft.com/office/drawing/2014/main" id="{EBC93F03-7B77-5896-3ABF-484EC7A534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75098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9" name="Titolo 8">
            <a:extLst>
              <a:ext uri="{FF2B5EF4-FFF2-40B4-BE49-F238E27FC236}">
                <a16:creationId xmlns:a16="http://schemas.microsoft.com/office/drawing/2014/main" id="{49C1D49A-E72D-EA47-E217-5FB5458F786E}"/>
              </a:ext>
            </a:extLst>
          </p:cNvPr>
          <p:cNvSpPr>
            <a:spLocks noGrp="1"/>
          </p:cNvSpPr>
          <p:nvPr>
            <p:ph type="ctrTitle"/>
          </p:nvPr>
        </p:nvSpPr>
        <p:spPr>
          <a:xfrm>
            <a:off x="1433879" y="-16732"/>
            <a:ext cx="9144000" cy="3025308"/>
          </a:xfrm>
        </p:spPr>
        <p:txBody>
          <a:bodyPr>
            <a:normAutofit/>
          </a:bodyPr>
          <a:lstStyle/>
          <a:p>
            <a:r>
              <a:rPr lang="it-IT" dirty="0"/>
              <a:t> </a:t>
            </a:r>
            <a:r>
              <a:rPr lang="it-IT" sz="4900" dirty="0"/>
              <a:t>GLI STRUMENTI PER LA FORMAZIONE MIRATA</a:t>
            </a:r>
            <a:br>
              <a:rPr lang="it-IT" dirty="0"/>
            </a:br>
            <a:endParaRPr lang="it-IT" dirty="0"/>
          </a:p>
        </p:txBody>
      </p:sp>
      <p:sp>
        <p:nvSpPr>
          <p:cNvPr id="10" name="Sottotitolo 9">
            <a:extLst>
              <a:ext uri="{FF2B5EF4-FFF2-40B4-BE49-F238E27FC236}">
                <a16:creationId xmlns:a16="http://schemas.microsoft.com/office/drawing/2014/main" id="{CA5E27E9-45F6-A721-A678-3DB9905271B8}"/>
              </a:ext>
            </a:extLst>
          </p:cNvPr>
          <p:cNvSpPr>
            <a:spLocks noGrp="1"/>
          </p:cNvSpPr>
          <p:nvPr>
            <p:ph type="subTitle" idx="1"/>
          </p:nvPr>
        </p:nvSpPr>
        <p:spPr>
          <a:xfrm>
            <a:off x="1524000" y="2081680"/>
            <a:ext cx="9144000" cy="1135529"/>
          </a:xfrm>
        </p:spPr>
        <p:txBody>
          <a:bodyPr/>
          <a:lstStyle/>
          <a:p>
            <a:r>
              <a:rPr lang="it-IT" dirty="0"/>
              <a:t>La piattaforma </a:t>
            </a:r>
            <a:r>
              <a:rPr lang="it-IT" dirty="0" err="1"/>
              <a:t>Syllabus</a:t>
            </a:r>
            <a:r>
              <a:rPr lang="it-IT" dirty="0"/>
              <a:t>:</a:t>
            </a:r>
          </a:p>
          <a:p>
            <a:endParaRPr lang="it-IT" dirty="0"/>
          </a:p>
        </p:txBody>
      </p:sp>
      <p:sp>
        <p:nvSpPr>
          <p:cNvPr id="12" name="CasellaDiTesto 11">
            <a:extLst>
              <a:ext uri="{FF2B5EF4-FFF2-40B4-BE49-F238E27FC236}">
                <a16:creationId xmlns:a16="http://schemas.microsoft.com/office/drawing/2014/main" id="{75546EAD-1004-6CF9-8774-1C2E66533E1E}"/>
              </a:ext>
            </a:extLst>
          </p:cNvPr>
          <p:cNvSpPr txBox="1"/>
          <p:nvPr/>
        </p:nvSpPr>
        <p:spPr>
          <a:xfrm>
            <a:off x="787442" y="2554202"/>
            <a:ext cx="10617116" cy="2031325"/>
          </a:xfrm>
          <a:prstGeom prst="rect">
            <a:avLst/>
          </a:prstGeom>
          <a:noFill/>
        </p:spPr>
        <p:txBody>
          <a:bodyPr wrap="square">
            <a:spAutoFit/>
          </a:bodyPr>
          <a:lstStyle/>
          <a:p>
            <a:r>
              <a:rPr lang="it-IT" dirty="0"/>
              <a:t>è il portale nazionale per la formazione e lo sviluppo delle competenze dei dipendenti della Pubblica Amministrazione (PA) italiana, promosso dal Dipartimento della Funzione Pubblica. Si tratta di un hub digitale che offre corsi online, principalmente in modalità e-learning, per potenziare le competenze digitali, ecologiche e amministrative, in linea con il PNRR. Attraverso </a:t>
            </a:r>
            <a:r>
              <a:rPr lang="it-IT" dirty="0" err="1"/>
              <a:t>Syllabus</a:t>
            </a:r>
            <a:r>
              <a:rPr lang="it-IT" dirty="0"/>
              <a:t> le piccole pubbliche amministrazioni possono accedere a formazione di qualità su tutte le diverse competenze richieste da una pubblica amministrazione al passo con i tempi....</a:t>
            </a:r>
          </a:p>
          <a:p>
            <a:endParaRPr lang="it-IT" dirty="0"/>
          </a:p>
          <a:p>
            <a:endParaRPr lang="it-IT" dirty="0"/>
          </a:p>
        </p:txBody>
      </p:sp>
      <p:graphicFrame>
        <p:nvGraphicFramePr>
          <p:cNvPr id="15" name="Diagramma 14">
            <a:extLst>
              <a:ext uri="{FF2B5EF4-FFF2-40B4-BE49-F238E27FC236}">
                <a16:creationId xmlns:a16="http://schemas.microsoft.com/office/drawing/2014/main" id="{F7E6ECA4-EEDC-0953-376F-1A727CABF1E4}"/>
              </a:ext>
            </a:extLst>
          </p:cNvPr>
          <p:cNvGraphicFramePr/>
          <p:nvPr>
            <p:extLst>
              <p:ext uri="{D42A27DB-BD31-4B8C-83A1-F6EECF244321}">
                <p14:modId xmlns:p14="http://schemas.microsoft.com/office/powerpoint/2010/main" val="2605520910"/>
              </p:ext>
            </p:extLst>
          </p:nvPr>
        </p:nvGraphicFramePr>
        <p:xfrm>
          <a:off x="895930" y="4319385"/>
          <a:ext cx="6137328" cy="14773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pic>
        <p:nvPicPr>
          <p:cNvPr id="9" name="Immagine 8"/>
          <p:cNvPicPr>
            <a:picLocks noChangeAspect="1"/>
          </p:cNvPicPr>
          <p:nvPr/>
        </p:nvPicPr>
        <p:blipFill>
          <a:blip r:embed="rId6">
            <a:lum/>
            <a:alphaModFix/>
          </a:blip>
          <a:srcRect/>
          <a:stretch>
            <a:fillRect/>
          </a:stretch>
        </p:blipFill>
        <p:spPr>
          <a:xfrm>
            <a:off x="1798194" y="2265130"/>
            <a:ext cx="8280001" cy="3384002"/>
          </a:xfrm>
          <a:prstGeom prst="rect">
            <a:avLst/>
          </a:prstGeom>
          <a:noFill/>
          <a:ln cap="flat">
            <a:noFill/>
          </a:ln>
        </p:spPr>
      </p:pic>
      <p:sp>
        <p:nvSpPr>
          <p:cNvPr id="6" name="Titolo 5">
            <a:extLst>
              <a:ext uri="{FF2B5EF4-FFF2-40B4-BE49-F238E27FC236}">
                <a16:creationId xmlns:a16="http://schemas.microsoft.com/office/drawing/2014/main" id="{0B1D1313-C1E7-57E5-6C9F-D99445DE58C0}"/>
              </a:ext>
            </a:extLst>
          </p:cNvPr>
          <p:cNvSpPr>
            <a:spLocks noGrp="1"/>
          </p:cNvSpPr>
          <p:nvPr>
            <p:ph type="ctrTitle"/>
          </p:nvPr>
        </p:nvSpPr>
        <p:spPr>
          <a:xfrm>
            <a:off x="1029072" y="1235147"/>
            <a:ext cx="10146225" cy="1534332"/>
          </a:xfrm>
        </p:spPr>
        <p:txBody>
          <a:bodyPr>
            <a:normAutofit fontScale="90000"/>
          </a:bodyPr>
          <a:lstStyle/>
          <a:p>
            <a:r>
              <a:rPr lang="it-IT" sz="4900" dirty="0"/>
              <a:t>La transizione richiede anche soft skills e leadership</a:t>
            </a:r>
            <a:br>
              <a:rPr lang="it-IT" dirty="0"/>
            </a:br>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CasellaDiTesto 16"/>
          <p:cNvSpPr/>
          <p:nvPr/>
        </p:nvSpPr>
        <p:spPr>
          <a:xfrm>
            <a:off x="625321" y="1079997"/>
            <a:ext cx="10462683" cy="27644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Calibri" pitchFamily="2"/>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150" b="1" i="0" u="none" strike="noStrike" kern="1200" cap="none" spc="0" baseline="0">
              <a:solidFill>
                <a:srgbClr val="000000"/>
              </a:solidFill>
              <a:uFillTx/>
              <a:latin typeface="Arial" pitchFamily="18"/>
              <a:ea typeface="Microsoft YaHei" pitchFamily="2"/>
              <a:cs typeface="Ari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150" b="1" i="0" u="none" strike="noStrike" kern="1200" cap="none" spc="0" baseline="0">
              <a:solidFill>
                <a:srgbClr val="000000"/>
              </a:solidFill>
              <a:uFillTx/>
              <a:latin typeface="Times New Roman" pitchFamily="18"/>
              <a:ea typeface="Lucida Sans Unicode" pitchFamily="2"/>
              <a:cs typeface="Tahoma" pitchFamily="2"/>
            </a:endParaRPr>
          </a:p>
          <a:p>
            <a:pPr marL="0" marR="0" lvl="0" indent="0" algn="ctr" defTabSz="914400" rtl="0" fontAlgn="auto" hangingPunct="1">
              <a:lnSpc>
                <a:spcPct val="100000"/>
              </a:lnSpc>
              <a:spcBef>
                <a:spcPts val="0"/>
              </a:spcBef>
              <a:spcAft>
                <a:spcPts val="0"/>
              </a:spcAft>
              <a:buNone/>
              <a:tabLst/>
              <a:defRPr sz="4240" b="0" i="0" u="none" strike="noStrike" kern="0" cap="none" spc="0" baseline="0">
                <a:solidFill>
                  <a:srgbClr val="000000"/>
                </a:solidFill>
                <a:uFillTx/>
                <a:latin typeface="Times New Roman" pitchFamily="18"/>
                <a:ea typeface="Lucida Sans Unicode" pitchFamily="2"/>
                <a:cs typeface="Tahoma" pitchFamily="2"/>
              </a:defRPr>
            </a:pPr>
            <a:endParaRPr lang="it-IT" sz="20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240" b="1" i="0" u="none" strike="noStrike" kern="1200" cap="none" spc="0" baseline="0">
                <a:solidFill>
                  <a:srgbClr val="000000"/>
                </a:solidFill>
                <a:uFillTx/>
                <a:latin typeface="Times New Roman" pitchFamily="18"/>
                <a:ea typeface="Lucida Sans Unicode" pitchFamily="2"/>
                <a:cs typeface="Tahoma" pitchFamily="2"/>
              </a:rPr>
              <a:t> </a:t>
            </a:r>
            <a:r>
              <a:rPr lang="it-IT" sz="2000" b="1" i="0" u="none" strike="noStrike" kern="1200" cap="none" spc="0" baseline="0">
                <a:solidFill>
                  <a:srgbClr val="000000"/>
                </a:solidFill>
                <a:uFillTx/>
                <a:latin typeface="Calibri" pitchFamily="18"/>
                <a:ea typeface="Microsoft YaHei" pitchFamily="2"/>
                <a:cs typeface="Calibri" pitchFamily="2"/>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1" i="0" u="none" strike="noStrike" kern="1200" cap="none" spc="0" baseline="0">
              <a:solidFill>
                <a:srgbClr val="000000"/>
              </a:solidFill>
              <a:uFillTx/>
              <a:latin typeface="Calibri" pitchFamily="18"/>
              <a:ea typeface="Microsoft YaHei" pitchFamily="2"/>
              <a:cs typeface="Calibri" pitchFamily="2"/>
            </a:endParaRPr>
          </a:p>
        </p:txBody>
      </p:sp>
      <p:graphicFrame>
        <p:nvGraphicFramePr>
          <p:cNvPr id="12" name="CasellaDiTesto 9">
            <a:extLst>
              <a:ext uri="{FF2B5EF4-FFF2-40B4-BE49-F238E27FC236}">
                <a16:creationId xmlns:a16="http://schemas.microsoft.com/office/drawing/2014/main" id="{97B8CF67-1695-FA34-9E55-50ED4B589F60}"/>
              </a:ext>
            </a:extLst>
          </p:cNvPr>
          <p:cNvGraphicFramePr/>
          <p:nvPr>
            <p:extLst>
              <p:ext uri="{D42A27DB-BD31-4B8C-83A1-F6EECF244321}">
                <p14:modId xmlns:p14="http://schemas.microsoft.com/office/powerpoint/2010/main" val="2636593125"/>
              </p:ext>
            </p:extLst>
          </p:nvPr>
        </p:nvGraphicFramePr>
        <p:xfrm>
          <a:off x="963316" y="2185780"/>
          <a:ext cx="10265367" cy="50687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itolo 5">
            <a:extLst>
              <a:ext uri="{FF2B5EF4-FFF2-40B4-BE49-F238E27FC236}">
                <a16:creationId xmlns:a16="http://schemas.microsoft.com/office/drawing/2014/main" id="{C5F55148-C147-700B-1E32-A9B786E0B6E6}"/>
              </a:ext>
            </a:extLst>
          </p:cNvPr>
          <p:cNvSpPr>
            <a:spLocks noGrp="1"/>
          </p:cNvSpPr>
          <p:nvPr>
            <p:ph type="title"/>
          </p:nvPr>
        </p:nvSpPr>
        <p:spPr/>
        <p:txBody>
          <a:bodyPr vert="horz" lIns="91440" tIns="45720" rIns="91440" bIns="45720" rtlCol="0" anchor="ctr">
            <a:normAutofit fontScale="90000"/>
          </a:bodyPr>
          <a:lstStyle/>
          <a:p>
            <a:r>
              <a:rPr lang="it-IT" dirty="0"/>
              <a:t>TRANSIZIONE AMMINISTRATIVA, DIGITALE ED ECOLOGICA</a:t>
            </a:r>
            <a:br>
              <a:rPr lang="it-IT" dirty="0"/>
            </a:br>
            <a:endParaRPr lang="it-IT" dirty="0"/>
          </a:p>
        </p:txBody>
      </p:sp>
      <p:sp>
        <p:nvSpPr>
          <p:cNvPr id="11" name="Segnaposto contenuto 10">
            <a:extLst>
              <a:ext uri="{FF2B5EF4-FFF2-40B4-BE49-F238E27FC236}">
                <a16:creationId xmlns:a16="http://schemas.microsoft.com/office/drawing/2014/main" id="{FAE64D92-9476-A071-EBFF-8E13615CB26D}"/>
              </a:ext>
            </a:extLst>
          </p:cNvPr>
          <p:cNvSpPr>
            <a:spLocks noGrp="1"/>
          </p:cNvSpPr>
          <p:nvPr>
            <p:ph idx="1"/>
          </p:nvPr>
        </p:nvSpPr>
        <p:spPr>
          <a:xfrm>
            <a:off x="1162502" y="1668886"/>
            <a:ext cx="9906000" cy="4024424"/>
          </a:xfrm>
        </p:spPr>
        <p:txBody>
          <a:bodyPr vert="horz" lIns="91440" tIns="45720" rIns="91440" bIns="45720" rtlCol="0">
            <a:normAutofit/>
          </a:bodyPr>
          <a:lstStyle/>
          <a:p>
            <a:pPr marL="0" indent="0">
              <a:buNone/>
            </a:pPr>
            <a:r>
              <a:rPr lang="it-IT" dirty="0"/>
              <a:t>Le amministrazioni sono chiamate ad attivare e adottare processi di cambiamento che riguardano o che combinano la dimensione digitale, ecologica ed amministrativa e che richiedono l’attivazione di competenze di leadership e delle cosiddette soft skills, nonché l’adozione di principi e valori comuni al lavoro pubblico.</a:t>
            </a:r>
          </a:p>
          <a:p>
            <a:pPr marL="0" indent="0">
              <a:buNone/>
            </a:pP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9B0E54-6D75-E08B-B65F-38E7D2A061F7}"/>
              </a:ext>
            </a:extLst>
          </p:cNvPr>
          <p:cNvSpPr>
            <a:spLocks noGrp="1"/>
          </p:cNvSpPr>
          <p:nvPr>
            <p:ph type="title" idx="4294967295"/>
          </p:nvPr>
        </p:nvSpPr>
        <p:spPr/>
        <p:txBody>
          <a:bodyPr vert="horz" lIns="91440" tIns="45720" rIns="91440" bIns="45720" rtlCol="0" anchor="ctr">
            <a:normAutofit/>
          </a:bodyPr>
          <a:lstStyle/>
          <a:p>
            <a:pPr algn="ctr" hangingPunct="1"/>
            <a:r>
              <a:rPr lang="it-IT" dirty="0">
                <a:latin typeface="+mj-lt"/>
              </a:rPr>
              <a:t>Parola d'ordine interoperabilità</a:t>
            </a:r>
          </a:p>
        </p:txBody>
      </p:sp>
      <p:sp>
        <p:nvSpPr>
          <p:cNvPr id="4" name="Segnaposto testo 3">
            <a:extLst>
              <a:ext uri="{FF2B5EF4-FFF2-40B4-BE49-F238E27FC236}">
                <a16:creationId xmlns:a16="http://schemas.microsoft.com/office/drawing/2014/main" id="{B831DF71-0DDB-2E45-0A93-586757F196A2}"/>
              </a:ext>
            </a:extLst>
          </p:cNvPr>
          <p:cNvSpPr txBox="1">
            <a:spLocks noGrp="1"/>
          </p:cNvSpPr>
          <p:nvPr>
            <p:ph type="body" idx="4294967295"/>
          </p:nvPr>
        </p:nvSpPr>
        <p:spPr>
          <a:prstGeom prst="rect">
            <a:avLst/>
          </a:prstGeom>
        </p:spPr>
        <p:txBody>
          <a:bodyPr vert="horz" lIns="91440" tIns="45720" rIns="91440" bIns="45720" rtlCol="0">
            <a:normAutofit/>
          </a:bodyPr>
          <a:lstStyle/>
          <a:p>
            <a:pPr marL="0" indent="0" hangingPunct="1">
              <a:buNone/>
            </a:pPr>
            <a:r>
              <a:rPr lang="it-IT" sz="2400" dirty="0">
                <a:latin typeface="+mn-lt"/>
              </a:rPr>
              <a:t>L'interoperabilità è la capacità di diverse organizzazioni di interagire per il raggiungimento di obiettivi comuni, che coinvolge la condivisione di informazioni e conoscenze tra le organizzazioni.</a:t>
            </a:r>
          </a:p>
          <a:p>
            <a:pPr marL="0" indent="0" hangingPunct="1">
              <a:buNone/>
            </a:pPr>
            <a:endParaRPr lang="it-IT" sz="2400" dirty="0">
              <a:latin typeface="+mn-lt"/>
            </a:endParaRPr>
          </a:p>
        </p:txBody>
      </p:sp>
      <p:sp>
        <p:nvSpPr>
          <p:cNvPr id="5" name="Rettangolo 8">
            <a:extLst>
              <a:ext uri="{FF2B5EF4-FFF2-40B4-BE49-F238E27FC236}">
                <a16:creationId xmlns:a16="http://schemas.microsoft.com/office/drawing/2014/main" id="{659ADB85-5FCC-B159-9822-27C7AC6E3CB3}"/>
              </a:ext>
            </a:extLst>
          </p:cNvPr>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6" name="Immagine 5">
            <a:extLst>
              <a:ext uri="{FF2B5EF4-FFF2-40B4-BE49-F238E27FC236}">
                <a16:creationId xmlns:a16="http://schemas.microsoft.com/office/drawing/2014/main" id="{652F45EE-AC18-46BD-A21C-5F677EE675B9}"/>
              </a:ext>
            </a:extLst>
          </p:cNvPr>
          <p:cNvPicPr>
            <a:picLocks noChangeAspect="1"/>
          </p:cNvPicPr>
          <p:nvPr/>
        </p:nvPicPr>
        <p:blipFill>
          <a:blip r:embed="rId2">
            <a:lum/>
            <a:alphaModFix/>
          </a:blip>
          <a:srcRect/>
          <a:stretch>
            <a:fillRect/>
          </a:stretch>
        </p:blipFill>
        <p:spPr>
          <a:xfrm>
            <a:off x="455042" y="6217563"/>
            <a:ext cx="1345676" cy="615601"/>
          </a:xfrm>
          <a:prstGeom prst="rect">
            <a:avLst/>
          </a:prstGeom>
          <a:noFill/>
          <a:ln cap="flat">
            <a:noFill/>
          </a:ln>
        </p:spPr>
      </p:pic>
      <p:pic>
        <p:nvPicPr>
          <p:cNvPr id="7" name="Immagine 19">
            <a:extLst>
              <a:ext uri="{FF2B5EF4-FFF2-40B4-BE49-F238E27FC236}">
                <a16:creationId xmlns:a16="http://schemas.microsoft.com/office/drawing/2014/main" id="{BE2D1496-6B18-E87A-FBD3-21D23C77EBF5}"/>
              </a:ext>
            </a:extLst>
          </p:cNvPr>
          <p:cNvPicPr>
            <a:picLocks noChangeAspect="1"/>
          </p:cNvPicPr>
          <p:nvPr/>
        </p:nvPicPr>
        <p:blipFill>
          <a:blip r:embed="rId3">
            <a:lum/>
            <a:alphaModFix/>
          </a:blip>
          <a:srcRect/>
          <a:stretch>
            <a:fillRect/>
          </a:stretch>
        </p:blipFill>
        <p:spPr>
          <a:xfrm>
            <a:off x="10288078" y="6088322"/>
            <a:ext cx="1774438" cy="840242"/>
          </a:xfrm>
          <a:prstGeom prst="rect">
            <a:avLst/>
          </a:prstGeom>
          <a:noFill/>
          <a:ln cap="flat">
            <a:noFill/>
          </a:ln>
        </p:spPr>
      </p:pic>
      <p:pic>
        <p:nvPicPr>
          <p:cNvPr id="1026" name="Picture 2" descr="Interoperabilità dei servizi pubblici, partiamo dalle API: come fare -  Agenda Digitale">
            <a:extLst>
              <a:ext uri="{FF2B5EF4-FFF2-40B4-BE49-F238E27FC236}">
                <a16:creationId xmlns:a16="http://schemas.microsoft.com/office/drawing/2014/main" id="{B9F913AA-FA54-4B04-D475-D99B4AA63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1231" y="3134058"/>
            <a:ext cx="3329538" cy="289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3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Titolo 7">
            <a:extLst>
              <a:ext uri="{FF2B5EF4-FFF2-40B4-BE49-F238E27FC236}">
                <a16:creationId xmlns:a16="http://schemas.microsoft.com/office/drawing/2014/main" id="{ABC70552-4D38-835A-FF6F-27EBD258FF44}"/>
              </a:ext>
            </a:extLst>
          </p:cNvPr>
          <p:cNvSpPr>
            <a:spLocks noGrp="1"/>
          </p:cNvSpPr>
          <p:nvPr>
            <p:ph type="title"/>
          </p:nvPr>
        </p:nvSpPr>
        <p:spPr/>
        <p:txBody>
          <a:bodyPr/>
          <a:lstStyle/>
          <a:p>
            <a:r>
              <a:rPr lang="it-IT" dirty="0"/>
              <a:t>l'Unione fa la forza</a:t>
            </a:r>
            <a:br>
              <a:rPr lang="it-IT" dirty="0"/>
            </a:br>
            <a:endParaRPr lang="it-IT" dirty="0"/>
          </a:p>
        </p:txBody>
      </p:sp>
      <p:sp>
        <p:nvSpPr>
          <p:cNvPr id="9" name="Segnaposto contenuto 8">
            <a:extLst>
              <a:ext uri="{FF2B5EF4-FFF2-40B4-BE49-F238E27FC236}">
                <a16:creationId xmlns:a16="http://schemas.microsoft.com/office/drawing/2014/main" id="{96EFB4F6-4767-26D6-D0BA-3DFBA965AE6D}"/>
              </a:ext>
            </a:extLst>
          </p:cNvPr>
          <p:cNvSpPr>
            <a:spLocks noGrp="1"/>
          </p:cNvSpPr>
          <p:nvPr>
            <p:ph idx="1"/>
          </p:nvPr>
        </p:nvSpPr>
        <p:spPr>
          <a:xfrm>
            <a:off x="1143000" y="1709516"/>
            <a:ext cx="9906000" cy="4024424"/>
          </a:xfrm>
        </p:spPr>
        <p:txBody>
          <a:bodyPr>
            <a:normAutofit fontScale="85000" lnSpcReduction="20000"/>
          </a:bodyPr>
          <a:lstStyle/>
          <a:p>
            <a:pPr marL="0" indent="0">
              <a:buNone/>
            </a:pPr>
            <a:r>
              <a:rPr lang="it-IT" dirty="0"/>
              <a:t>La transizione digitale nelle Unioni di Comuni:</a:t>
            </a:r>
          </a:p>
          <a:p>
            <a:pPr marL="0" indent="0">
              <a:buNone/>
            </a:pPr>
            <a:endParaRPr lang="it-IT" dirty="0"/>
          </a:p>
          <a:p>
            <a:pPr marL="0" indent="0">
              <a:buNone/>
            </a:pPr>
            <a:r>
              <a:rPr lang="it-IT" dirty="0"/>
              <a:t>L’art.17 del Codice Amministrazione Digitale, al comma 1-septies come chiarito dalla circolare n. 3 del 2018 del Ministro per la Pubblica Amministrazione, stabilisce la possibilità di esercitare le funzioni di RTD (Responsabile Transizione Digitale) in forma associata</a:t>
            </a:r>
          </a:p>
          <a:p>
            <a:pPr marL="0" indent="0">
              <a:buNone/>
            </a:pPr>
            <a:endParaRPr lang="it-IT" dirty="0"/>
          </a:p>
          <a:p>
            <a:pPr marL="0" indent="0">
              <a:buNone/>
            </a:pPr>
            <a:r>
              <a:rPr lang="it-IT" dirty="0"/>
              <a:t>Le Unioni di Comuni e altre forme associative sono regolamentate dal Testo Unico degli Enti Locali (TUEL), che ne stabilisce le modalità di funzionamento e le competenze. Organizzativamente, queste strutture permettono ai comuni, specialmente quelli di piccole dimensioni, di condividere risorse e competenze, migliorando l'efficienza e la qualità dei servizi offerti. Tecnologicamente, la gestione associata dell'ICT (Information and </a:t>
            </a:r>
            <a:r>
              <a:rPr lang="it-IT" dirty="0" err="1"/>
              <a:t>Communication</a:t>
            </a:r>
            <a:r>
              <a:rPr lang="it-IT" dirty="0"/>
              <a:t> </a:t>
            </a:r>
            <a:r>
              <a:rPr lang="it-IT" dirty="0" err="1"/>
              <a:t>Tecnology</a:t>
            </a:r>
            <a:r>
              <a:rPr lang="it-IT" dirty="0"/>
              <a:t>) consente di ottimizzare l'uso delle risorse disponibili e affrontare le sfide della trasformazione digitale, come la manutenzione delle applicazioni e l'introduzione di nuove soluzioni e infrastrutture.</a:t>
            </a:r>
          </a:p>
          <a:p>
            <a:pPr marL="0" indent="0">
              <a:buNone/>
            </a:pPr>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7" name="CasellaDiTesto 6"/>
          <p:cNvSpPr txBox="1"/>
          <p:nvPr/>
        </p:nvSpPr>
        <p:spPr>
          <a:xfrm>
            <a:off x="719998" y="647998"/>
            <a:ext cx="10727996" cy="6479639"/>
          </a:xfrm>
          <a:prstGeom prst="rect">
            <a:avLst/>
          </a:prstGeom>
          <a:noFill/>
          <a:ln cap="flat">
            <a:noFill/>
          </a:ln>
        </p:spPr>
        <p:txBody>
          <a:bodyPr vert="horz" wrap="square" lIns="90004" tIns="44997" rIns="90004" bIns="44997" anchor="t" anchorCtr="0" compatLnSpc="0">
            <a:noAutofit/>
          </a:bodyPr>
          <a:lstStyle/>
          <a:p>
            <a:pPr marL="0" marR="0" lvl="0" indent="0" algn="ctr" defTabSz="914400" rtl="0" fontAlgn="auto" hangingPunct="0">
              <a:lnSpc>
                <a:spcPct val="100000"/>
              </a:lnSpc>
              <a:spcBef>
                <a:spcPts val="0"/>
              </a:spcBef>
              <a:spcAft>
                <a:spcPts val="0"/>
              </a:spcAft>
              <a:buNone/>
              <a:tabLst/>
              <a:defRPr sz="32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Arial" pitchFamily="18"/>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32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Arial" pitchFamily="18"/>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32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Arial" pitchFamily="18"/>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32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Arial" pitchFamily="18"/>
              <a:ea typeface="Microsoft YaHei" pitchFamily="2"/>
              <a:cs typeface="Arial" pitchFamily="2"/>
            </a:endParaRPr>
          </a:p>
        </p:txBody>
      </p:sp>
      <p:sp>
        <p:nvSpPr>
          <p:cNvPr id="9" name="Titolo 8">
            <a:extLst>
              <a:ext uri="{FF2B5EF4-FFF2-40B4-BE49-F238E27FC236}">
                <a16:creationId xmlns:a16="http://schemas.microsoft.com/office/drawing/2014/main" id="{522F8169-03BA-179F-930D-1EB08E6EAC56}"/>
              </a:ext>
            </a:extLst>
          </p:cNvPr>
          <p:cNvSpPr>
            <a:spLocks noGrp="1"/>
          </p:cNvSpPr>
          <p:nvPr>
            <p:ph type="title"/>
          </p:nvPr>
        </p:nvSpPr>
        <p:spPr/>
        <p:txBody>
          <a:bodyPr>
            <a:normAutofit fontScale="90000"/>
          </a:bodyPr>
          <a:lstStyle/>
          <a:p>
            <a:r>
              <a:rPr lang="it-IT" dirty="0"/>
              <a:t>Il ruolo strategico dei piccoli comuni</a:t>
            </a:r>
            <a:br>
              <a:rPr lang="it-IT" dirty="0"/>
            </a:br>
            <a:endParaRPr lang="it-IT" dirty="0"/>
          </a:p>
        </p:txBody>
      </p:sp>
      <p:graphicFrame>
        <p:nvGraphicFramePr>
          <p:cNvPr id="14" name="CasellaDiTesto 11">
            <a:extLst>
              <a:ext uri="{FF2B5EF4-FFF2-40B4-BE49-F238E27FC236}">
                <a16:creationId xmlns:a16="http://schemas.microsoft.com/office/drawing/2014/main" id="{3997DE2F-B788-3FE5-FEFB-770329E6510C}"/>
              </a:ext>
            </a:extLst>
          </p:cNvPr>
          <p:cNvGraphicFramePr/>
          <p:nvPr>
            <p:extLst>
              <p:ext uri="{D42A27DB-BD31-4B8C-83A1-F6EECF244321}">
                <p14:modId xmlns:p14="http://schemas.microsoft.com/office/powerpoint/2010/main" val="1539582933"/>
              </p:ext>
            </p:extLst>
          </p:nvPr>
        </p:nvGraphicFramePr>
        <p:xfrm>
          <a:off x="2561073" y="2282218"/>
          <a:ext cx="6129336" cy="31393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CasellaDiTesto 14">
            <a:extLst>
              <a:ext uri="{FF2B5EF4-FFF2-40B4-BE49-F238E27FC236}">
                <a16:creationId xmlns:a16="http://schemas.microsoft.com/office/drawing/2014/main" id="{E5AC37FB-16BD-020A-0C7B-31C3ED861E87}"/>
              </a:ext>
            </a:extLst>
          </p:cNvPr>
          <p:cNvSpPr txBox="1"/>
          <p:nvPr/>
        </p:nvSpPr>
        <p:spPr>
          <a:xfrm>
            <a:off x="1142999" y="1576552"/>
            <a:ext cx="8954589" cy="369332"/>
          </a:xfrm>
          <a:prstGeom prst="rect">
            <a:avLst/>
          </a:prstGeom>
          <a:noFill/>
        </p:spPr>
        <p:txBody>
          <a:bodyPr wrap="square">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I piccoli comuni possono diventare laboratori di innovazione.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9" name="Titolo 8">
            <a:extLst>
              <a:ext uri="{FF2B5EF4-FFF2-40B4-BE49-F238E27FC236}">
                <a16:creationId xmlns:a16="http://schemas.microsoft.com/office/drawing/2014/main" id="{6C722E47-8370-5AD6-2A49-02E0A8865944}"/>
              </a:ext>
            </a:extLst>
          </p:cNvPr>
          <p:cNvSpPr>
            <a:spLocks noGrp="1"/>
          </p:cNvSpPr>
          <p:nvPr>
            <p:ph type="title"/>
          </p:nvPr>
        </p:nvSpPr>
        <p:spPr/>
        <p:txBody>
          <a:bodyPr/>
          <a:lstStyle/>
          <a:p>
            <a:r>
              <a:rPr lang="it-IT" dirty="0"/>
              <a:t>Le principali criticità:</a:t>
            </a:r>
            <a:br>
              <a:rPr lang="it-IT" dirty="0"/>
            </a:br>
            <a:endParaRPr lang="it-IT" dirty="0"/>
          </a:p>
        </p:txBody>
      </p:sp>
      <p:graphicFrame>
        <p:nvGraphicFramePr>
          <p:cNvPr id="13" name="Segnaposto contenuto 10">
            <a:extLst>
              <a:ext uri="{FF2B5EF4-FFF2-40B4-BE49-F238E27FC236}">
                <a16:creationId xmlns:a16="http://schemas.microsoft.com/office/drawing/2014/main" id="{59CC74CD-E618-3D74-7B2F-842F373BC2FF}"/>
              </a:ext>
            </a:extLst>
          </p:cNvPr>
          <p:cNvGraphicFramePr>
            <a:graphicFrameLocks noGrp="1"/>
          </p:cNvGraphicFramePr>
          <p:nvPr>
            <p:ph idx="1"/>
            <p:extLst>
              <p:ext uri="{D42A27DB-BD31-4B8C-83A1-F6EECF244321}">
                <p14:modId xmlns:p14="http://schemas.microsoft.com/office/powerpoint/2010/main" val="1557946300"/>
              </p:ext>
            </p:extLst>
          </p:nvPr>
        </p:nvGraphicFramePr>
        <p:xfrm>
          <a:off x="1143000" y="1682983"/>
          <a:ext cx="9906000" cy="40244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pic>
        <p:nvPicPr>
          <p:cNvPr id="8" name="Immagine 7"/>
          <p:cNvPicPr>
            <a:picLocks noChangeAspect="1"/>
          </p:cNvPicPr>
          <p:nvPr/>
        </p:nvPicPr>
        <p:blipFill>
          <a:blip r:embed="rId6">
            <a:lum/>
            <a:alphaModFix/>
          </a:blip>
          <a:srcRect/>
          <a:stretch>
            <a:fillRect/>
          </a:stretch>
        </p:blipFill>
        <p:spPr>
          <a:xfrm>
            <a:off x="4357739" y="3749395"/>
            <a:ext cx="3476521" cy="1973522"/>
          </a:xfrm>
          <a:prstGeom prst="rect">
            <a:avLst/>
          </a:prstGeom>
          <a:noFill/>
          <a:ln cap="flat">
            <a:noFill/>
          </a:ln>
        </p:spPr>
      </p:pic>
      <p:sp>
        <p:nvSpPr>
          <p:cNvPr id="9" name="Titolo 8">
            <a:extLst>
              <a:ext uri="{FF2B5EF4-FFF2-40B4-BE49-F238E27FC236}">
                <a16:creationId xmlns:a16="http://schemas.microsoft.com/office/drawing/2014/main" id="{B4373796-C39A-4A42-CA48-A344E07608EF}"/>
              </a:ext>
            </a:extLst>
          </p:cNvPr>
          <p:cNvSpPr>
            <a:spLocks noGrp="1"/>
          </p:cNvSpPr>
          <p:nvPr>
            <p:ph type="ctrTitle"/>
          </p:nvPr>
        </p:nvSpPr>
        <p:spPr>
          <a:xfrm>
            <a:off x="1524000" y="649930"/>
            <a:ext cx="9144000" cy="3025308"/>
          </a:xfrm>
        </p:spPr>
        <p:txBody>
          <a:bodyPr>
            <a:normAutofit fontScale="90000"/>
          </a:bodyPr>
          <a:lstStyle/>
          <a:p>
            <a:r>
              <a:rPr lang="it-IT" dirty="0"/>
              <a:t> La transizione amministrativa e il nuovo CCNL 2022 – 2024 funzioni locali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Titolo 7">
            <a:extLst>
              <a:ext uri="{FF2B5EF4-FFF2-40B4-BE49-F238E27FC236}">
                <a16:creationId xmlns:a16="http://schemas.microsoft.com/office/drawing/2014/main" id="{BE0862F1-C824-739E-3FBB-79261AA5ED76}"/>
              </a:ext>
            </a:extLst>
          </p:cNvPr>
          <p:cNvSpPr>
            <a:spLocks noGrp="1"/>
          </p:cNvSpPr>
          <p:nvPr>
            <p:ph type="ctrTitle"/>
          </p:nvPr>
        </p:nvSpPr>
        <p:spPr/>
        <p:txBody>
          <a:bodyPr>
            <a:noAutofit/>
          </a:bodyPr>
          <a:lstStyle/>
          <a:p>
            <a:r>
              <a:rPr lang="it-IT" sz="3600" dirty="0"/>
              <a:t>Il rinnovo del CCNL 2022-2024 ha un impatto profondo sulla transizione amministrativa e digitale della Pubblica Amministrazione</a:t>
            </a:r>
          </a:p>
        </p:txBody>
      </p:sp>
    </p:spTree>
    <p:extLst>
      <p:ext uri="{BB962C8B-B14F-4D97-AF65-F5344CB8AC3E}">
        <p14:creationId xmlns:p14="http://schemas.microsoft.com/office/powerpoint/2010/main" val="1753315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Titolo 7">
            <a:extLst>
              <a:ext uri="{FF2B5EF4-FFF2-40B4-BE49-F238E27FC236}">
                <a16:creationId xmlns:a16="http://schemas.microsoft.com/office/drawing/2014/main" id="{47E49229-9801-3F3F-11F5-21B5D6CA34A7}"/>
              </a:ext>
            </a:extLst>
          </p:cNvPr>
          <p:cNvSpPr>
            <a:spLocks noGrp="1"/>
          </p:cNvSpPr>
          <p:nvPr>
            <p:ph type="title"/>
          </p:nvPr>
        </p:nvSpPr>
        <p:spPr/>
        <p:txBody>
          <a:bodyPr>
            <a:normAutofit fontScale="90000"/>
          </a:bodyPr>
          <a:lstStyle/>
          <a:p>
            <a:r>
              <a:rPr lang="it-IT" dirty="0"/>
              <a:t>I pilastri del CCNL a supporto della transizione amministrativa</a:t>
            </a:r>
            <a:br>
              <a:rPr lang="it-IT" dirty="0"/>
            </a:br>
            <a:endParaRPr lang="it-IT" dirty="0"/>
          </a:p>
        </p:txBody>
      </p:sp>
      <p:graphicFrame>
        <p:nvGraphicFramePr>
          <p:cNvPr id="10" name="Segnaposto contenuto 9">
            <a:extLst>
              <a:ext uri="{FF2B5EF4-FFF2-40B4-BE49-F238E27FC236}">
                <a16:creationId xmlns:a16="http://schemas.microsoft.com/office/drawing/2014/main" id="{39D2A74A-F271-9069-BA41-C834A663C905}"/>
              </a:ext>
            </a:extLst>
          </p:cNvPr>
          <p:cNvGraphicFramePr>
            <a:graphicFrameLocks noGrp="1"/>
          </p:cNvGraphicFramePr>
          <p:nvPr>
            <p:ph idx="1"/>
            <p:extLst>
              <p:ext uri="{D42A27DB-BD31-4B8C-83A1-F6EECF244321}">
                <p14:modId xmlns:p14="http://schemas.microsoft.com/office/powerpoint/2010/main" val="1761757587"/>
              </p:ext>
            </p:extLst>
          </p:nvPr>
        </p:nvGraphicFramePr>
        <p:xfrm>
          <a:off x="1143000" y="2009554"/>
          <a:ext cx="9906000" cy="40244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7448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5F7F28-8B2E-C773-9179-6A51408E5B81}"/>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5F0A9D0-BB35-4CAB-B92D-E061B9D8E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52F5DE35-776B-4C7D-AF2E-514E68BDD2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0"/>
            <a:ext cx="698360" cy="57024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A65E4E8-1272-4386-BDFE-0129D7A7E2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9642143" y="0"/>
            <a:ext cx="2549857" cy="20744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515F51-DBC6-42B8-9C34-749F69BB65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7737" y="0"/>
            <a:ext cx="1294263" cy="599136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DA45ABCC-8190-8339-892B-93EB95A8D1B5}"/>
              </a:ext>
            </a:extLst>
          </p:cNvPr>
          <p:cNvSpPr>
            <a:spLocks noGrp="1"/>
          </p:cNvSpPr>
          <p:nvPr>
            <p:ph type="title"/>
          </p:nvPr>
        </p:nvSpPr>
        <p:spPr>
          <a:xfrm>
            <a:off x="1129553" y="638174"/>
            <a:ext cx="10529048" cy="1476375"/>
          </a:xfrm>
        </p:spPr>
        <p:txBody>
          <a:bodyPr>
            <a:normAutofit/>
          </a:bodyPr>
          <a:lstStyle/>
          <a:p>
            <a:r>
              <a:rPr lang="it-IT"/>
              <a:t>Due differenti visioni</a:t>
            </a:r>
          </a:p>
        </p:txBody>
      </p:sp>
      <p:cxnSp>
        <p:nvCxnSpPr>
          <p:cNvPr id="38" name="Straight Connector 37">
            <a:extLst>
              <a:ext uri="{FF2B5EF4-FFF2-40B4-BE49-F238E27FC236}">
                <a16:creationId xmlns:a16="http://schemas.microsoft.com/office/drawing/2014/main" id="{873F5967-4993-405D-A3E6-84DCEFF44C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2403086" cy="103723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Segnaposto contenuto 3">
            <a:extLst>
              <a:ext uri="{FF2B5EF4-FFF2-40B4-BE49-F238E27FC236}">
                <a16:creationId xmlns:a16="http://schemas.microsoft.com/office/drawing/2014/main" id="{BFBC4363-FA52-1C47-F250-6D8F35B9D06C}"/>
              </a:ext>
            </a:extLst>
          </p:cNvPr>
          <p:cNvSpPr>
            <a:spLocks noGrp="1"/>
          </p:cNvSpPr>
          <p:nvPr>
            <p:ph idx="1"/>
          </p:nvPr>
        </p:nvSpPr>
        <p:spPr>
          <a:xfrm>
            <a:off x="1129553" y="2114549"/>
            <a:ext cx="4632341" cy="4190331"/>
          </a:xfrm>
        </p:spPr>
        <p:txBody>
          <a:bodyPr>
            <a:normAutofit fontScale="92500" lnSpcReduction="20000"/>
          </a:bodyPr>
          <a:lstStyle/>
          <a:p>
            <a:pPr marL="0" indent="0">
              <a:buNone/>
            </a:pPr>
            <a:r>
              <a:rPr lang="it-IT" dirty="0"/>
              <a:t>Il ministro Zangrillo, (conferenza di Varenna del 14/05/2026) </a:t>
            </a:r>
            <a:r>
              <a:rPr lang="it-IT" b="1" u="sng" dirty="0"/>
              <a:t>sceglie la seconda opzione </a:t>
            </a:r>
            <a:r>
              <a:rPr lang="it-IT" dirty="0"/>
              <a:t>e rimarca qualche allerta:</a:t>
            </a:r>
          </a:p>
          <a:p>
            <a:r>
              <a:rPr lang="it-IT" dirty="0"/>
              <a:t>Per utilizzare al meglio le nuove tecnologie è necessario ribadire che questa evoluzione non solleva i funzionari da responsabilità ed è indispensabile una formazione tecnica continua</a:t>
            </a:r>
          </a:p>
          <a:p>
            <a:r>
              <a:rPr lang="it-IT" dirty="0"/>
              <a:t>Bisogna essere consapevoli che le nuove tecnologie permettono di fare salti quantici in termini di efficienza dei processi e di qualità della risposta a cittadini e imprese</a:t>
            </a:r>
          </a:p>
        </p:txBody>
      </p:sp>
      <p:cxnSp>
        <p:nvCxnSpPr>
          <p:cNvPr id="40" name="Straight Connector 39">
            <a:extLst>
              <a:ext uri="{FF2B5EF4-FFF2-40B4-BE49-F238E27FC236}">
                <a16:creationId xmlns:a16="http://schemas.microsoft.com/office/drawing/2014/main" id="{A3A523CC-BD6C-4A0D-B9DB-1DC2CE1E2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807758" y="5501473"/>
            <a:ext cx="5455709" cy="135652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Gentilezza artificiale - La Voce dei Berici">
            <a:extLst>
              <a:ext uri="{FF2B5EF4-FFF2-40B4-BE49-F238E27FC236}">
                <a16:creationId xmlns:a16="http://schemas.microsoft.com/office/drawing/2014/main" id="{9FC887A4-FAB9-AD9E-CB1B-FC09ECC9C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317" y="2331724"/>
            <a:ext cx="4428861" cy="29525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9CBE63EB-D373-E7EB-62E8-A0E1F28A6377}"/>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p>
        </p:txBody>
      </p:sp>
      <p:pic>
        <p:nvPicPr>
          <p:cNvPr id="5" name="Picture 4">
            <a:extLst>
              <a:ext uri="{FF2B5EF4-FFF2-40B4-BE49-F238E27FC236}">
                <a16:creationId xmlns:a16="http://schemas.microsoft.com/office/drawing/2014/main" id="{A05435D7-CB68-2406-4A20-C0784AEE7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a:extLst>
              <a:ext uri="{FF2B5EF4-FFF2-40B4-BE49-F238E27FC236}">
                <a16:creationId xmlns:a16="http://schemas.microsoft.com/office/drawing/2014/main" id="{F359E302-FBBE-4299-F8C3-A0C1BD66B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35604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graphicFrame>
        <p:nvGraphicFramePr>
          <p:cNvPr id="8" name="Diagramma 7">
            <a:extLst>
              <a:ext uri="{FF2B5EF4-FFF2-40B4-BE49-F238E27FC236}">
                <a16:creationId xmlns:a16="http://schemas.microsoft.com/office/drawing/2014/main" id="{B8118E4D-2E20-4166-5E74-34E3F2835006}"/>
              </a:ext>
            </a:extLst>
          </p:cNvPr>
          <p:cNvGraphicFramePr/>
          <p:nvPr>
            <p:extLst>
              <p:ext uri="{D42A27DB-BD31-4B8C-83A1-F6EECF244321}">
                <p14:modId xmlns:p14="http://schemas.microsoft.com/office/powerpoint/2010/main" val="2496501645"/>
              </p:ext>
            </p:extLst>
          </p:nvPr>
        </p:nvGraphicFramePr>
        <p:xfrm>
          <a:off x="864658" y="360792"/>
          <a:ext cx="10462683" cy="57275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magine 19"/>
          <p:cNvPicPr>
            <a:picLocks noChangeAspect="1"/>
          </p:cNvPicPr>
          <p:nvPr/>
        </p:nvPicPr>
        <p:blipFill>
          <a:blip r:embed="rId10">
            <a:lum/>
            <a:alphaModFix/>
          </a:blip>
          <a:srcRect/>
          <a:stretch>
            <a:fillRect/>
          </a:stretch>
        </p:blipFill>
        <p:spPr>
          <a:xfrm>
            <a:off x="10288078" y="6088322"/>
            <a:ext cx="1774438" cy="840242"/>
          </a:xfrm>
          <a:prstGeom prst="rect">
            <a:avLst/>
          </a:prstGeom>
          <a:noFill/>
          <a:ln cap="flat">
            <a:noFill/>
          </a:ln>
        </p:spPr>
      </p:pic>
    </p:spTree>
    <p:extLst>
      <p:ext uri="{BB962C8B-B14F-4D97-AF65-F5344CB8AC3E}">
        <p14:creationId xmlns:p14="http://schemas.microsoft.com/office/powerpoint/2010/main" val="2205692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Titolo 7">
            <a:extLst>
              <a:ext uri="{FF2B5EF4-FFF2-40B4-BE49-F238E27FC236}">
                <a16:creationId xmlns:a16="http://schemas.microsoft.com/office/drawing/2014/main" id="{D54D150F-CC22-0777-EE82-18593689C9FF}"/>
              </a:ext>
            </a:extLst>
          </p:cNvPr>
          <p:cNvSpPr>
            <a:spLocks noGrp="1"/>
          </p:cNvSpPr>
          <p:nvPr>
            <p:ph type="title"/>
          </p:nvPr>
        </p:nvSpPr>
        <p:spPr>
          <a:xfrm>
            <a:off x="1143000" y="823912"/>
            <a:ext cx="9906000" cy="1382713"/>
          </a:xfrm>
        </p:spPr>
        <p:txBody>
          <a:bodyPr>
            <a:normAutofit fontScale="90000"/>
          </a:bodyPr>
          <a:lstStyle/>
          <a:p>
            <a:r>
              <a:rPr lang="it-IT" sz="3100" dirty="0"/>
              <a:t> FOCUS su salario accessorio e le politiche di gestione del personale negli Enti Locali alla luce del CCNL 2022 – 2024</a:t>
            </a:r>
            <a:br>
              <a:rPr lang="it-IT" dirty="0"/>
            </a:br>
            <a:endParaRPr lang="it-IT" dirty="0"/>
          </a:p>
        </p:txBody>
      </p:sp>
      <p:graphicFrame>
        <p:nvGraphicFramePr>
          <p:cNvPr id="13" name="Segnaposto contenuto 8">
            <a:extLst>
              <a:ext uri="{FF2B5EF4-FFF2-40B4-BE49-F238E27FC236}">
                <a16:creationId xmlns:a16="http://schemas.microsoft.com/office/drawing/2014/main" id="{F3A9125A-8CA7-4564-7A84-92846DB0E0AE}"/>
              </a:ext>
            </a:extLst>
          </p:cNvPr>
          <p:cNvGraphicFramePr>
            <a:graphicFrameLocks noGrp="1"/>
          </p:cNvGraphicFramePr>
          <p:nvPr>
            <p:ph idx="1"/>
            <p:extLst>
              <p:ext uri="{D42A27DB-BD31-4B8C-83A1-F6EECF244321}">
                <p14:modId xmlns:p14="http://schemas.microsoft.com/office/powerpoint/2010/main" val="4185243019"/>
              </p:ext>
            </p:extLst>
          </p:nvPr>
        </p:nvGraphicFramePr>
        <p:xfrm>
          <a:off x="1143000" y="2009775"/>
          <a:ext cx="9906000" cy="40243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Titolo 7">
            <a:extLst>
              <a:ext uri="{FF2B5EF4-FFF2-40B4-BE49-F238E27FC236}">
                <a16:creationId xmlns:a16="http://schemas.microsoft.com/office/drawing/2014/main" id="{68EF9DCD-F3CF-A676-ADDD-368473B5012C}"/>
              </a:ext>
            </a:extLst>
          </p:cNvPr>
          <p:cNvSpPr>
            <a:spLocks noGrp="1"/>
          </p:cNvSpPr>
          <p:nvPr>
            <p:ph type="ctrTitle"/>
          </p:nvPr>
        </p:nvSpPr>
        <p:spPr>
          <a:xfrm>
            <a:off x="1433523" y="3500055"/>
            <a:ext cx="9144000" cy="3025308"/>
          </a:xfrm>
        </p:spPr>
        <p:txBody>
          <a:bodyPr>
            <a:normAutofit fontScale="90000"/>
          </a:bodyPr>
          <a:lstStyle/>
          <a:p>
            <a:pPr lvl="0"/>
            <a:r>
              <a:rPr lang="it-IT" dirty="0"/>
              <a:t>1 - IL FONDO DELLE RISORSE DECENTRATE</a:t>
            </a:r>
            <a:br>
              <a:rPr lang="it-IT" dirty="0"/>
            </a:br>
            <a:r>
              <a:rPr lang="it-IT" dirty="0"/>
              <a:t>ELEMENTI PER LA COSTITUZIONE E LA SUDDIVISIONE</a:t>
            </a:r>
            <a:br>
              <a:rPr lang="it-IT" dirty="0"/>
            </a:br>
            <a:br>
              <a:rPr lang="it-IT" dirty="0"/>
            </a:br>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CasellaDiTesto 16"/>
          <p:cNvSpPr/>
          <p:nvPr/>
        </p:nvSpPr>
        <p:spPr>
          <a:xfrm rot="21595203">
            <a:off x="921816" y="2015895"/>
            <a:ext cx="10462683" cy="18604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Calibri" pitchFamily="2"/>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p:txBody>
      </p:sp>
      <p:pic>
        <p:nvPicPr>
          <p:cNvPr id="10" name="Elemento grafico 9"/>
          <p:cNvPicPr>
            <a:picLocks noChangeAspect="1"/>
          </p:cNvPicPr>
          <p:nvPr/>
        </p:nvPicPr>
        <p:blipFill>
          <a:blip>
            <a:lum/>
            <a:alphaModFix/>
            <a:extLst>
              <a:ext uri="{96DAC541-7B7A-43D3-8B79-37D633B846F1}">
                <asvg:svgBlip xmlns:asvg="http://schemas.microsoft.com/office/drawing/2016/SVG/main" r:embed="rId6"/>
              </a:ext>
            </a:extLst>
          </a:blip>
          <a:srcRect/>
          <a:stretch>
            <a:fillRect/>
          </a:stretch>
        </p:blipFill>
        <p:spPr>
          <a:xfrm>
            <a:off x="1295997" y="4751999"/>
            <a:ext cx="668517" cy="143999"/>
          </a:xfrm>
          <a:prstGeom prst="rect">
            <a:avLst/>
          </a:prstGeom>
          <a:noFill/>
          <a:ln cap="flat">
            <a:noFill/>
          </a:ln>
        </p:spPr>
      </p:pic>
      <p:sp>
        <p:nvSpPr>
          <p:cNvPr id="11" name="Titolo 10">
            <a:extLst>
              <a:ext uri="{FF2B5EF4-FFF2-40B4-BE49-F238E27FC236}">
                <a16:creationId xmlns:a16="http://schemas.microsoft.com/office/drawing/2014/main" id="{9A1BB661-560F-4F5B-C654-15C597F6AC87}"/>
              </a:ext>
            </a:extLst>
          </p:cNvPr>
          <p:cNvSpPr>
            <a:spLocks noGrp="1"/>
          </p:cNvSpPr>
          <p:nvPr>
            <p:ph type="title"/>
          </p:nvPr>
        </p:nvSpPr>
        <p:spPr>
          <a:xfrm>
            <a:off x="1143000" y="1233304"/>
            <a:ext cx="9906000" cy="775292"/>
          </a:xfrm>
        </p:spPr>
        <p:txBody>
          <a:bodyPr>
            <a:normAutofit fontScale="90000"/>
          </a:bodyPr>
          <a:lstStyle/>
          <a:p>
            <a:pPr lvl="0"/>
            <a:r>
              <a:rPr lang="it-IT" sz="4000" dirty="0"/>
              <a:t>1 - IL FONDO DELLE RISORSE DECENTRATE</a:t>
            </a:r>
            <a:br>
              <a:rPr lang="it-IT" sz="4000" dirty="0"/>
            </a:br>
            <a:r>
              <a:rPr lang="it-IT" sz="4000" dirty="0"/>
              <a:t> LA COSTITUZIONE</a:t>
            </a:r>
            <a:br>
              <a:rPr lang="it-IT" dirty="0"/>
            </a:br>
            <a:r>
              <a:rPr lang="it-IT" dirty="0"/>
              <a:t> </a:t>
            </a:r>
            <a:br>
              <a:rPr lang="it-IT" dirty="0"/>
            </a:br>
            <a:endParaRPr lang="it-IT" dirty="0"/>
          </a:p>
        </p:txBody>
      </p:sp>
      <p:sp>
        <p:nvSpPr>
          <p:cNvPr id="12" name="Segnaposto contenuto 11">
            <a:extLst>
              <a:ext uri="{FF2B5EF4-FFF2-40B4-BE49-F238E27FC236}">
                <a16:creationId xmlns:a16="http://schemas.microsoft.com/office/drawing/2014/main" id="{11B6AC0C-1AEB-742D-DC59-F90464DF0882}"/>
              </a:ext>
            </a:extLst>
          </p:cNvPr>
          <p:cNvSpPr>
            <a:spLocks noGrp="1"/>
          </p:cNvSpPr>
          <p:nvPr>
            <p:ph idx="1"/>
          </p:nvPr>
        </p:nvSpPr>
        <p:spPr/>
        <p:txBody>
          <a:bodyPr/>
          <a:lstStyle/>
          <a:p>
            <a:pPr marL="0" lvl="0" indent="0" hangingPunct="0">
              <a:spcBef>
                <a:spcPts val="0"/>
              </a:spcBef>
              <a:buNone/>
              <a:defRPr sz="1800" b="0" i="0" u="none" strike="noStrike" kern="0" cap="none" spc="0" baseline="0">
                <a:solidFill>
                  <a:srgbClr val="000000"/>
                </a:solidFill>
                <a:uFillTx/>
              </a:defRPr>
            </a:pPr>
            <a:r>
              <a:rPr lang="it-IT" b="1" dirty="0">
                <a:solidFill>
                  <a:srgbClr val="000000"/>
                </a:solidFill>
                <a:ea typeface="Microsoft YaHei" pitchFamily="2"/>
                <a:cs typeface="Arial" pitchFamily="2"/>
              </a:rPr>
              <a:t>Art. 58 – CCNL 23 febbraio 2026 – triennio 2022 – 2024</a:t>
            </a:r>
          </a:p>
          <a:p>
            <a:pPr marL="0" lvl="0" indent="0" hangingPunct="0">
              <a:spcBef>
                <a:spcPts val="0"/>
              </a:spcBef>
              <a:buNone/>
              <a:defRPr sz="1800" b="0" i="0" u="none" strike="noStrike" kern="0" cap="none" spc="0" baseline="0">
                <a:solidFill>
                  <a:srgbClr val="000000"/>
                </a:solidFill>
                <a:uFillTx/>
              </a:defRPr>
            </a:pPr>
            <a:r>
              <a:rPr lang="it-IT" b="1" dirty="0">
                <a:solidFill>
                  <a:srgbClr val="000000"/>
                </a:solidFill>
                <a:ea typeface="Microsoft YaHei" pitchFamily="2"/>
                <a:cs typeface="Arial" pitchFamily="2"/>
              </a:rPr>
              <a:t>Fondo risorse decentrate: integrazione alla disciplina dei precedenti CCNL</a:t>
            </a:r>
          </a:p>
          <a:p>
            <a:pPr marL="0" lvl="0" indent="0" hangingPunct="0">
              <a:spcBef>
                <a:spcPts val="0"/>
              </a:spcBef>
              <a:buNone/>
              <a:defRPr sz="1800" b="0" i="0" u="none" strike="noStrike" kern="0" cap="none" spc="0" baseline="0">
                <a:solidFill>
                  <a:srgbClr val="000000"/>
                </a:solidFill>
                <a:uFillTx/>
              </a:defRPr>
            </a:pPr>
            <a:endParaRPr lang="it-IT" dirty="0">
              <a:solidFill>
                <a:srgbClr val="000000"/>
              </a:solidFill>
              <a:ea typeface="Microsoft YaHei" pitchFamily="2"/>
              <a:cs typeface="Arial" pitchFamily="2"/>
            </a:endParaRPr>
          </a:p>
          <a:p>
            <a:pPr marL="343082" lvl="0" indent="-343082" hangingPunct="0">
              <a:spcBef>
                <a:spcPts val="0"/>
              </a:spcBef>
              <a:buSzPct val="100000"/>
              <a:buAutoNum type="arabicPeriod"/>
              <a:defRPr sz="1800" b="0" i="0" u="none" strike="noStrike" kern="0" cap="none" spc="0" baseline="0">
                <a:solidFill>
                  <a:srgbClr val="000000"/>
                </a:solidFill>
                <a:uFillTx/>
              </a:defRPr>
            </a:pPr>
            <a:r>
              <a:rPr lang="it-IT" dirty="0">
                <a:solidFill>
                  <a:srgbClr val="000000"/>
                </a:solidFill>
                <a:ea typeface="Microsoft YaHei" pitchFamily="2"/>
                <a:cs typeface="Arial" pitchFamily="2"/>
              </a:rPr>
              <a:t>A decorrere dal 1.01.2024 la parte stabile del Fondo risorse decentrate di cui all’art.79 del CCNL 16.11.2022</a:t>
            </a:r>
          </a:p>
          <a:p>
            <a:pPr marL="0" lvl="0" indent="0"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è incrementata di un importo annuo lordo, pari al 0,14% del monte salari dell’anno 2021 di ciascuna</a:t>
            </a:r>
          </a:p>
          <a:p>
            <a:pPr marL="0" lvl="0" indent="0"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 amministrazione, relativo al personale destinatario del presente CCNL.</a:t>
            </a:r>
          </a:p>
          <a:p>
            <a:pPr marL="0" lvl="0" indent="0" hangingPunct="0">
              <a:spcBef>
                <a:spcPts val="0"/>
              </a:spcBef>
              <a:buNone/>
              <a:defRPr sz="1800" b="0" i="0" u="none" strike="noStrike" kern="0" cap="none" spc="0" baseline="0">
                <a:solidFill>
                  <a:srgbClr val="000000"/>
                </a:solidFill>
                <a:uFillTx/>
              </a:defRPr>
            </a:pPr>
            <a:endParaRPr lang="it-IT" dirty="0">
              <a:solidFill>
                <a:srgbClr val="000000"/>
              </a:solidFill>
              <a:ea typeface="Microsoft YaHei" pitchFamily="2"/>
              <a:cs typeface="Arial" pitchFamily="2"/>
            </a:endParaRPr>
          </a:p>
          <a:p>
            <a:pPr marL="0" lvl="0" indent="0"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2.                 </a:t>
            </a:r>
            <a:r>
              <a:rPr lang="it-IT" b="1" dirty="0">
                <a:solidFill>
                  <a:srgbClr val="0066CC"/>
                </a:solidFill>
                <a:ea typeface="Microsoft YaHei" pitchFamily="2"/>
                <a:cs typeface="Arial" pitchFamily="2"/>
              </a:rPr>
              <a:t>ne parliamo dopo</a:t>
            </a:r>
          </a:p>
          <a:p>
            <a:pPr marL="0" lvl="0" indent="0" hangingPunct="0">
              <a:spcBef>
                <a:spcPts val="0"/>
              </a:spcBef>
              <a:buNone/>
              <a:defRPr sz="1800" b="0" i="0" u="none" strike="noStrike" kern="0" cap="none" spc="0" baseline="0">
                <a:solidFill>
                  <a:srgbClr val="000000"/>
                </a:solidFill>
                <a:uFillTx/>
              </a:defRPr>
            </a:pPr>
            <a:endParaRPr lang="it-IT" dirty="0">
              <a:solidFill>
                <a:srgbClr val="000000"/>
              </a:solidFill>
              <a:ea typeface="Microsoft YaHei" pitchFamily="2"/>
              <a:cs typeface="Arial" pitchFamily="2"/>
            </a:endParaRPr>
          </a:p>
          <a:p>
            <a:pPr marL="0" lvl="0" indent="0"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3. Le risorse stanziate ai sensi dell’art.14, comma 1-bis del D.L. n. 25/2025 alimentano la parte stabile</a:t>
            </a:r>
          </a:p>
          <a:p>
            <a:pPr marL="0" lvl="0" indent="0"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 del Fondo risorse decentrate di cui all’art. 79, comma 1 del CCNL 16.11.2022</a:t>
            </a:r>
          </a:p>
          <a:p>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CasellaDiTesto 16"/>
          <p:cNvSpPr/>
          <p:nvPr/>
        </p:nvSpPr>
        <p:spPr>
          <a:xfrm rot="21595203">
            <a:off x="934773" y="2015895"/>
            <a:ext cx="10462683" cy="18604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Calibri" pitchFamily="2"/>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p:txBody>
      </p:sp>
      <p:pic>
        <p:nvPicPr>
          <p:cNvPr id="10" name="Immagine 9"/>
          <p:cNvPicPr>
            <a:picLocks noChangeAspect="1"/>
          </p:cNvPicPr>
          <p:nvPr/>
        </p:nvPicPr>
        <p:blipFill>
          <a:blip r:embed="rId6">
            <a:lum/>
            <a:alphaModFix/>
          </a:blip>
          <a:srcRect/>
          <a:stretch>
            <a:fillRect/>
          </a:stretch>
        </p:blipFill>
        <p:spPr>
          <a:xfrm>
            <a:off x="5317556" y="3116522"/>
            <a:ext cx="285475" cy="285475"/>
          </a:xfrm>
          <a:prstGeom prst="rect">
            <a:avLst/>
          </a:prstGeom>
          <a:noFill/>
          <a:ln cap="flat">
            <a:noFill/>
          </a:ln>
        </p:spPr>
      </p:pic>
      <p:sp>
        <p:nvSpPr>
          <p:cNvPr id="13" name="Segnaposto contenuto 12">
            <a:extLst>
              <a:ext uri="{FF2B5EF4-FFF2-40B4-BE49-F238E27FC236}">
                <a16:creationId xmlns:a16="http://schemas.microsoft.com/office/drawing/2014/main" id="{A461E0D0-016E-67B0-445A-5611FC5370B1}"/>
              </a:ext>
            </a:extLst>
          </p:cNvPr>
          <p:cNvSpPr>
            <a:spLocks noGrp="1"/>
          </p:cNvSpPr>
          <p:nvPr>
            <p:ph idx="1"/>
          </p:nvPr>
        </p:nvSpPr>
        <p:spPr/>
        <p:txBody>
          <a:bodyPr>
            <a:normAutofit fontScale="85000" lnSpcReduction="10000"/>
          </a:bodyPr>
          <a:lstStyle/>
          <a:p>
            <a:pPr marL="0" lvl="0" indent="0" algn="ctr" hangingPunct="0">
              <a:spcBef>
                <a:spcPts val="0"/>
              </a:spcBef>
              <a:buNone/>
              <a:defRPr sz="1800" b="0" i="0" u="none" strike="noStrike" kern="0" cap="none" spc="0" baseline="0">
                <a:solidFill>
                  <a:srgbClr val="000000"/>
                </a:solidFill>
                <a:uFillTx/>
              </a:defRPr>
            </a:pPr>
            <a:r>
              <a:rPr lang="it-IT" sz="2800" b="1" dirty="0">
                <a:solidFill>
                  <a:srgbClr val="0066CC"/>
                </a:solidFill>
                <a:ea typeface="Microsoft YaHei" pitchFamily="2"/>
                <a:cs typeface="Arial" pitchFamily="2"/>
              </a:rPr>
              <a:t>Art. 58 – CCNL 23 febbraio 2026 – triennio 2022 – 2024</a:t>
            </a:r>
          </a:p>
          <a:p>
            <a:pPr marL="0" lvl="0" indent="0" algn="ctr" hangingPunct="0">
              <a:spcBef>
                <a:spcPts val="0"/>
              </a:spcBef>
              <a:buNone/>
              <a:defRPr sz="1800" b="0" i="0" u="none" strike="noStrike" kern="0" cap="none" spc="0" baseline="0">
                <a:solidFill>
                  <a:srgbClr val="000000"/>
                </a:solidFill>
                <a:uFillTx/>
              </a:defRPr>
            </a:pPr>
            <a:r>
              <a:rPr lang="it-IT" sz="2800" b="1" dirty="0">
                <a:solidFill>
                  <a:srgbClr val="0066CC"/>
                </a:solidFill>
                <a:ea typeface="Microsoft YaHei" pitchFamily="2"/>
                <a:cs typeface="Arial" pitchFamily="2"/>
              </a:rPr>
              <a:t>Fondo risorse decentrate: integrazione alla disciplina dei precedenti CCNL</a:t>
            </a:r>
          </a:p>
          <a:p>
            <a:pPr marL="0" lvl="0" indent="0" algn="ctr" hangingPunct="0">
              <a:spcBef>
                <a:spcPts val="0"/>
              </a:spcBef>
              <a:buNone/>
              <a:defRPr sz="1800" b="0" i="0" u="none" strike="noStrike" kern="0" cap="none" spc="0" baseline="0">
                <a:solidFill>
                  <a:srgbClr val="000000"/>
                </a:solidFill>
                <a:uFillTx/>
              </a:defRPr>
            </a:pPr>
            <a:endParaRPr lang="it-IT" sz="2800" b="1" dirty="0">
              <a:solidFill>
                <a:srgbClr val="0066CC"/>
              </a:solidFill>
              <a:ea typeface="Microsoft YaHei" pitchFamily="2"/>
              <a:cs typeface="Arial" pitchFamily="2"/>
            </a:endParaRPr>
          </a:p>
          <a:p>
            <a:pPr marL="0" lvl="0" indent="0" algn="ctr" hangingPunct="0">
              <a:spcBef>
                <a:spcPts val="0"/>
              </a:spcBef>
              <a:buNone/>
              <a:defRPr sz="1800" b="0" i="0" u="none" strike="noStrike" kern="0" cap="none" spc="0" baseline="0">
                <a:solidFill>
                  <a:srgbClr val="000000"/>
                </a:solidFill>
                <a:uFillTx/>
              </a:defRPr>
            </a:pPr>
            <a:r>
              <a:rPr lang="it-IT" b="1" u="sng" dirty="0">
                <a:solidFill>
                  <a:srgbClr val="004586"/>
                </a:solidFill>
                <a:ea typeface="Microsoft YaHei" pitchFamily="2"/>
                <a:cs typeface="Arial" pitchFamily="2"/>
              </a:rPr>
              <a:t>Nessuna grande innovazione rispetto al precedente</a:t>
            </a:r>
          </a:p>
          <a:p>
            <a:pPr marL="0" lvl="0" indent="0" algn="just" hangingPunct="0">
              <a:spcBef>
                <a:spcPts val="0"/>
              </a:spcBef>
              <a:buNone/>
              <a:defRPr sz="1800" b="0" i="0" u="none" strike="noStrike" kern="0" cap="none" spc="0" baseline="0">
                <a:solidFill>
                  <a:srgbClr val="000000"/>
                </a:solidFill>
                <a:uFillTx/>
              </a:defRPr>
            </a:pPr>
            <a:r>
              <a:rPr lang="it-IT" b="1" dirty="0">
                <a:solidFill>
                  <a:srgbClr val="000000"/>
                </a:solidFill>
                <a:ea typeface="Microsoft YaHei" pitchFamily="2"/>
                <a:cs typeface="Arial" pitchFamily="2"/>
              </a:rPr>
              <a:t>art.79 del CCNL</a:t>
            </a:r>
            <a:r>
              <a:rPr lang="it-IT" dirty="0">
                <a:solidFill>
                  <a:srgbClr val="000000"/>
                </a:solidFill>
                <a:ea typeface="Microsoft YaHei" pitchFamily="2"/>
                <a:cs typeface="Arial" pitchFamily="2"/>
              </a:rPr>
              <a:t> </a:t>
            </a:r>
            <a:r>
              <a:rPr lang="it-IT" b="1" dirty="0">
                <a:solidFill>
                  <a:srgbClr val="000000"/>
                </a:solidFill>
                <a:ea typeface="Microsoft YaHei" pitchFamily="2"/>
                <a:cs typeface="Arial" pitchFamily="2"/>
              </a:rPr>
              <a:t>16.11.2022</a:t>
            </a:r>
            <a:r>
              <a:rPr lang="it-IT" dirty="0">
                <a:solidFill>
                  <a:srgbClr val="000000"/>
                </a:solidFill>
                <a:ea typeface="Microsoft YaHei" pitchFamily="2"/>
                <a:cs typeface="Arial" pitchFamily="2"/>
              </a:rPr>
              <a:t> </a:t>
            </a:r>
            <a:r>
              <a:rPr lang="it-IT" b="1" dirty="0">
                <a:solidFill>
                  <a:srgbClr val="000000"/>
                </a:solidFill>
                <a:ea typeface="Microsoft YaHei" pitchFamily="2"/>
                <a:cs typeface="Arial" pitchFamily="2"/>
              </a:rPr>
              <a:t>(triennio 2019 – 2021)</a:t>
            </a:r>
            <a:r>
              <a:rPr lang="it-IT" dirty="0">
                <a:solidFill>
                  <a:srgbClr val="000000"/>
                </a:solidFill>
                <a:ea typeface="Microsoft YaHei" pitchFamily="2"/>
                <a:cs typeface="Arial" pitchFamily="2"/>
              </a:rPr>
              <a:t> che continua ad essere il principale riferimento per la costituzione</a:t>
            </a:r>
          </a:p>
          <a:p>
            <a:pPr marL="0" lvl="0" indent="0" algn="just"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 del Fondo risorse decentrate. </a:t>
            </a:r>
            <a:r>
              <a:rPr lang="it-IT" b="1" dirty="0">
                <a:solidFill>
                  <a:srgbClr val="000000"/>
                </a:solidFill>
                <a:ea typeface="Microsoft YaHei" pitchFamily="2"/>
                <a:cs typeface="Arial" pitchFamily="2"/>
              </a:rPr>
              <a:t>L'art. 58 del nuovo CCNL 2022 – 2024</a:t>
            </a:r>
            <a:r>
              <a:rPr lang="it-IT" dirty="0">
                <a:solidFill>
                  <a:srgbClr val="000000"/>
                </a:solidFill>
                <a:ea typeface="Microsoft YaHei" pitchFamily="2"/>
                <a:cs typeface="Arial" pitchFamily="2"/>
              </a:rPr>
              <a:t> integra con </a:t>
            </a:r>
            <a:r>
              <a:rPr lang="it-IT" b="1" dirty="0">
                <a:solidFill>
                  <a:srgbClr val="000000"/>
                </a:solidFill>
                <a:ea typeface="Microsoft YaHei" pitchFamily="2"/>
                <a:cs typeface="Arial" pitchFamily="2"/>
              </a:rPr>
              <a:t>1 novità e 1 conferma</a:t>
            </a:r>
            <a:r>
              <a:rPr lang="it-IT" dirty="0">
                <a:solidFill>
                  <a:srgbClr val="000000"/>
                </a:solidFill>
                <a:ea typeface="Microsoft YaHei" pitchFamily="2"/>
                <a:cs typeface="Arial" pitchFamily="2"/>
              </a:rPr>
              <a:t>:</a:t>
            </a:r>
          </a:p>
          <a:p>
            <a:pPr marL="0" lvl="0" indent="0" algn="just" hangingPunct="0">
              <a:spcBef>
                <a:spcPts val="0"/>
              </a:spcBef>
              <a:buNone/>
              <a:defRPr sz="1800" b="0" i="0" u="none" strike="noStrike" kern="0" cap="none" spc="0" baseline="0">
                <a:solidFill>
                  <a:srgbClr val="000000"/>
                </a:solidFill>
                <a:uFillTx/>
              </a:defRPr>
            </a:pPr>
            <a:endParaRPr lang="it-IT" dirty="0">
              <a:solidFill>
                <a:srgbClr val="000000"/>
              </a:solidFill>
              <a:ea typeface="Microsoft YaHei" pitchFamily="2"/>
              <a:cs typeface="Arial" pitchFamily="2"/>
            </a:endParaRPr>
          </a:p>
          <a:p>
            <a:pPr marL="0" lvl="0" indent="0" algn="just" hangingPunct="0">
              <a:spcBef>
                <a:spcPts val="0"/>
              </a:spcBef>
              <a:buNone/>
              <a:defRPr sz="1800" b="0" i="0" u="none" strike="noStrike" kern="0" cap="none" spc="0" baseline="0">
                <a:solidFill>
                  <a:srgbClr val="000000"/>
                </a:solidFill>
                <a:uFillTx/>
              </a:defRPr>
            </a:pPr>
            <a:endParaRPr lang="it-IT" dirty="0">
              <a:solidFill>
                <a:srgbClr val="000000"/>
              </a:solidFill>
              <a:ea typeface="Microsoft YaHei" pitchFamily="2"/>
              <a:cs typeface="Arial" pitchFamily="2"/>
            </a:endParaRPr>
          </a:p>
          <a:p>
            <a:pPr marL="343082" lvl="0" indent="-343082" algn="ctr" hangingPunct="0">
              <a:spcBef>
                <a:spcPts val="0"/>
              </a:spcBef>
              <a:buSzPct val="100000"/>
              <a:buAutoNum type="arabicParenR"/>
              <a:defRPr sz="1800" b="0" i="0" u="none" strike="noStrike" kern="0" cap="none" spc="0" baseline="0">
                <a:solidFill>
                  <a:srgbClr val="000000"/>
                </a:solidFill>
                <a:uFillTx/>
              </a:defRPr>
            </a:pPr>
            <a:r>
              <a:rPr lang="it-IT" dirty="0">
                <a:solidFill>
                  <a:srgbClr val="000000"/>
                </a:solidFill>
                <a:ea typeface="Microsoft YaHei" pitchFamily="2"/>
                <a:cs typeface="Arial" pitchFamily="2"/>
              </a:rPr>
              <a:t>il fondo viene integrato di una quota pari allo 0,14% monte salari dell'anno 2021 relativo al personale destinatario</a:t>
            </a:r>
          </a:p>
          <a:p>
            <a:pPr marL="0" lvl="0" indent="0" algn="ctr"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del CCNL Funzioni Locali (</a:t>
            </a:r>
            <a:r>
              <a:rPr lang="it-IT" b="1" dirty="0">
                <a:solidFill>
                  <a:srgbClr val="004586"/>
                </a:solidFill>
                <a:ea typeface="Microsoft YaHei" pitchFamily="2"/>
                <a:cs typeface="Arial" pitchFamily="2"/>
              </a:rPr>
              <a:t>non comprende dunque il salario del segretario e neppure della dirigenza, ma SOLO del personale</a:t>
            </a:r>
          </a:p>
          <a:p>
            <a:pPr marL="0" lvl="0" indent="0" algn="ctr" hangingPunct="0">
              <a:spcBef>
                <a:spcPts val="0"/>
              </a:spcBef>
              <a:buNone/>
              <a:defRPr sz="1800" b="0" i="0" u="none" strike="noStrike" kern="0" cap="none" spc="0" baseline="0">
                <a:solidFill>
                  <a:srgbClr val="000000"/>
                </a:solidFill>
                <a:uFillTx/>
              </a:defRPr>
            </a:pPr>
            <a:r>
              <a:rPr lang="it-IT" b="1" dirty="0">
                <a:solidFill>
                  <a:srgbClr val="004586"/>
                </a:solidFill>
                <a:ea typeface="Microsoft YaHei" pitchFamily="2"/>
                <a:cs typeface="Arial" pitchFamily="2"/>
              </a:rPr>
              <a:t>dipendente a tempo indeterminato e determinato);</a:t>
            </a:r>
          </a:p>
          <a:p>
            <a:pPr marL="0" lvl="0" indent="0" algn="ctr" hangingPunct="0">
              <a:spcBef>
                <a:spcPts val="0"/>
              </a:spcBef>
              <a:buNone/>
              <a:defRPr sz="1800" b="0" i="0" u="none" strike="noStrike" kern="0" cap="none" spc="0" baseline="0">
                <a:solidFill>
                  <a:srgbClr val="000000"/>
                </a:solidFill>
                <a:uFillTx/>
              </a:defRPr>
            </a:pPr>
            <a:endParaRPr lang="it-IT" b="1" dirty="0">
              <a:solidFill>
                <a:srgbClr val="004586"/>
              </a:solidFill>
              <a:ea typeface="Microsoft YaHei" pitchFamily="2"/>
              <a:cs typeface="Arial" pitchFamily="2"/>
            </a:endParaRPr>
          </a:p>
          <a:p>
            <a:pPr marL="0" lvl="0" indent="0" algn="ctr" hangingPunct="0">
              <a:spcBef>
                <a:spcPts val="0"/>
              </a:spcBef>
              <a:buNone/>
              <a:defRPr sz="1800" b="0" i="0" u="none" strike="noStrike" kern="0" cap="none" spc="0" baseline="0">
                <a:solidFill>
                  <a:srgbClr val="000000"/>
                </a:solidFill>
                <a:uFillTx/>
              </a:defRPr>
            </a:pPr>
            <a:r>
              <a:rPr lang="it-IT" b="1" dirty="0">
                <a:solidFill>
                  <a:srgbClr val="004586"/>
                </a:solidFill>
                <a:ea typeface="Microsoft YaHei" pitchFamily="2"/>
                <a:cs typeface="Arial" pitchFamily="2"/>
              </a:rPr>
              <a:t>2) … </a:t>
            </a:r>
            <a:r>
              <a:rPr lang="it-IT" dirty="0">
                <a:solidFill>
                  <a:srgbClr val="000000"/>
                </a:solidFill>
                <a:ea typeface="Microsoft YaHei" pitchFamily="2"/>
                <a:cs typeface="Arial" pitchFamily="2"/>
              </a:rPr>
              <a:t>a decorrere dall'anno 2025 ai sensi dell'art.14, comma 1-bis del D.L. n. 25/2025, gli Enti Locali virtuosi potevano</a:t>
            </a:r>
          </a:p>
          <a:p>
            <a:pPr marL="0" lvl="0" indent="0" algn="ctr"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 (e possono, anche per l’anno 2026) alimentare la parte stabile del Fondo risorse decentrate fino al conseguimento di un'incidenza</a:t>
            </a:r>
          </a:p>
          <a:p>
            <a:pPr marL="0" lvl="0" indent="0" algn="ctr"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non superiore al 48 per cento delle somme destinate alla componente stabile del predetto Fondo, maggiorate degli importi</a:t>
            </a:r>
          </a:p>
          <a:p>
            <a:pPr marL="0" lvl="0" indent="0" algn="ctr"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relativi alla remunerazione degli incarichi di posizione organizzativa, sulla spesa complessivamente sostenuta</a:t>
            </a:r>
          </a:p>
          <a:p>
            <a:pPr marL="0" lvl="0" indent="0" algn="ctr"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nell'anno 2023 per gli stipendi tabellari delle aree professionali.</a:t>
            </a:r>
          </a:p>
          <a:p>
            <a:endParaRPr lang="it-IT" dirty="0"/>
          </a:p>
        </p:txBody>
      </p:sp>
      <p:sp>
        <p:nvSpPr>
          <p:cNvPr id="14" name="Titolo 10">
            <a:extLst>
              <a:ext uri="{FF2B5EF4-FFF2-40B4-BE49-F238E27FC236}">
                <a16:creationId xmlns:a16="http://schemas.microsoft.com/office/drawing/2014/main" id="{61DF8326-2B12-82C5-E520-BF4BC64B8B81}"/>
              </a:ext>
            </a:extLst>
          </p:cNvPr>
          <p:cNvSpPr txBox="1">
            <a:spLocks noGrp="1"/>
          </p:cNvSpPr>
          <p:nvPr>
            <p:ph type="title"/>
          </p:nvPr>
        </p:nvSpPr>
        <p:spPr>
          <a:xfrm>
            <a:off x="1143000" y="966212"/>
            <a:ext cx="9906000" cy="1382156"/>
          </a:xfrm>
          <a:prstGeom prst="rect">
            <a:avLst/>
          </a:prstGeom>
        </p:spPr>
        <p:txBody>
          <a:bodyPr>
            <a:normAutofit fontScale="90000"/>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4000" dirty="0"/>
              <a:t>1 - IL FONDO DELLE RISORSE DECENTRATE</a:t>
            </a:r>
            <a:br>
              <a:rPr lang="it-IT" sz="4000" dirty="0"/>
            </a:br>
            <a:r>
              <a:rPr lang="it-IT" sz="4000" dirty="0"/>
              <a:t> LA COSTITUZIONE</a:t>
            </a:r>
            <a:br>
              <a:rPr lang="it-IT" dirty="0"/>
            </a:br>
            <a:r>
              <a:rPr lang="it-IT" dirty="0"/>
              <a:t> </a:t>
            </a:r>
            <a:br>
              <a:rPr lang="it-IT" dirty="0"/>
            </a:b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CasellaDiTesto 16"/>
          <p:cNvSpPr/>
          <p:nvPr/>
        </p:nvSpPr>
        <p:spPr>
          <a:xfrm rot="21595203">
            <a:off x="934773" y="2015895"/>
            <a:ext cx="10462683" cy="18604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Calibri" pitchFamily="2"/>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p:txBody>
      </p:sp>
      <p:sp>
        <p:nvSpPr>
          <p:cNvPr id="10" name="CasellaDiTesto 9"/>
          <p:cNvSpPr txBox="1"/>
          <p:nvPr/>
        </p:nvSpPr>
        <p:spPr>
          <a:xfrm>
            <a:off x="592023" y="3820679"/>
            <a:ext cx="10727996" cy="1796402"/>
          </a:xfrm>
          <a:prstGeom prst="rect">
            <a:avLst/>
          </a:prstGeom>
          <a:noFill/>
          <a:ln cap="flat">
            <a:noFill/>
          </a:ln>
        </p:spPr>
        <p:txBody>
          <a:bodyPr vert="horz" wrap="none" lIns="90004" tIns="44997" rIns="90004" bIns="44997" anchor="t" anchorCtr="0" compatLnSpc="0">
            <a:no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4586"/>
              </a:solidFill>
              <a:uFillTx/>
              <a:latin typeface="Ink Free" pitchFamily="66"/>
              <a:ea typeface="Microsoft YaHei" pitchFamily="2"/>
              <a:cs typeface="Arial" pitchFamily="2"/>
            </a:endParaRPr>
          </a:p>
        </p:txBody>
      </p:sp>
      <p:sp>
        <p:nvSpPr>
          <p:cNvPr id="14" name="Titolo 13">
            <a:extLst>
              <a:ext uri="{FF2B5EF4-FFF2-40B4-BE49-F238E27FC236}">
                <a16:creationId xmlns:a16="http://schemas.microsoft.com/office/drawing/2014/main" id="{EE86C803-850D-AB5F-3FA7-383CA9A45369}"/>
              </a:ext>
            </a:extLst>
          </p:cNvPr>
          <p:cNvSpPr>
            <a:spLocks noGrp="1"/>
          </p:cNvSpPr>
          <p:nvPr>
            <p:ph type="title"/>
          </p:nvPr>
        </p:nvSpPr>
        <p:spPr/>
        <p:txBody>
          <a:bodyPr>
            <a:normAutofit fontScale="90000"/>
          </a:bodyPr>
          <a:lstStyle/>
          <a:p>
            <a:r>
              <a:rPr lang="it-IT" dirty="0"/>
              <a:t>1 - IL FONDO DELLE RISORSE DECENTRATE</a:t>
            </a:r>
            <a:br>
              <a:rPr lang="it-IT" dirty="0"/>
            </a:br>
            <a:r>
              <a:rPr lang="it-IT" dirty="0"/>
              <a:t> LA COSTITUZIONE</a:t>
            </a:r>
          </a:p>
        </p:txBody>
      </p:sp>
      <p:sp>
        <p:nvSpPr>
          <p:cNvPr id="15" name="Segnaposto contenuto 14">
            <a:extLst>
              <a:ext uri="{FF2B5EF4-FFF2-40B4-BE49-F238E27FC236}">
                <a16:creationId xmlns:a16="http://schemas.microsoft.com/office/drawing/2014/main" id="{D9EA8203-AA57-B131-10E2-35344A05D904}"/>
              </a:ext>
            </a:extLst>
          </p:cNvPr>
          <p:cNvSpPr>
            <a:spLocks noGrp="1"/>
          </p:cNvSpPr>
          <p:nvPr>
            <p:ph idx="1"/>
          </p:nvPr>
        </p:nvSpPr>
        <p:spPr/>
        <p:txBody>
          <a:bodyPr>
            <a:normAutofit fontScale="92500" lnSpcReduction="20000"/>
          </a:bodyPr>
          <a:lstStyle/>
          <a:p>
            <a:pPr lvl="0" algn="ctr" hangingPunct="0">
              <a:defRPr sz="1800" b="0" i="0" u="none" strike="noStrike" kern="0" cap="none" spc="0" baseline="0">
                <a:solidFill>
                  <a:srgbClr val="000000"/>
                </a:solidFill>
                <a:uFillTx/>
              </a:defRPr>
            </a:pPr>
            <a:r>
              <a:rPr lang="it-IT" b="1" dirty="0">
                <a:solidFill>
                  <a:srgbClr val="0066CC"/>
                </a:solidFill>
                <a:latin typeface="Arial" pitchFamily="18"/>
                <a:ea typeface="Microsoft YaHei" pitchFamily="2"/>
                <a:cs typeface="Arial" pitchFamily="2"/>
              </a:rPr>
              <a:t>Art. 60</a:t>
            </a:r>
          </a:p>
          <a:p>
            <a:pPr lvl="0" algn="ctr" hangingPunct="0">
              <a:defRPr sz="1800" b="0" i="0" u="none" strike="noStrike" kern="0" cap="none" spc="0" baseline="0">
                <a:solidFill>
                  <a:srgbClr val="000000"/>
                </a:solidFill>
                <a:uFillTx/>
              </a:defRPr>
            </a:pPr>
            <a:r>
              <a:rPr lang="it-IT" b="1" dirty="0">
                <a:solidFill>
                  <a:srgbClr val="0066CC"/>
                </a:solidFill>
                <a:latin typeface="Arial" pitchFamily="18"/>
                <a:ea typeface="Microsoft YaHei" pitchFamily="2"/>
                <a:cs typeface="Arial" pitchFamily="2"/>
              </a:rPr>
              <a:t>Parziale conglobamento nello stipendio tabellare della indennità di comparto di</a:t>
            </a:r>
          </a:p>
          <a:p>
            <a:pPr lvl="0" algn="ctr" hangingPunct="0">
              <a:defRPr sz="1800" b="0" i="0" u="none" strike="noStrike" kern="0" cap="none" spc="0" baseline="0">
                <a:solidFill>
                  <a:srgbClr val="000000"/>
                </a:solidFill>
                <a:uFillTx/>
              </a:defRPr>
            </a:pPr>
            <a:r>
              <a:rPr lang="it-IT" b="1" dirty="0">
                <a:solidFill>
                  <a:srgbClr val="0066CC"/>
                </a:solidFill>
                <a:latin typeface="Arial" pitchFamily="18"/>
                <a:ea typeface="Microsoft YaHei" pitchFamily="2"/>
                <a:cs typeface="Arial" pitchFamily="2"/>
              </a:rPr>
              <a:t>cui all’art. 33 del CCNL del 22 gennaio 2004.</a:t>
            </a:r>
          </a:p>
          <a:p>
            <a:pPr lvl="0" algn="just" hangingPunct="0">
              <a:spcBef>
                <a:spcPts val="0"/>
              </a:spcBef>
              <a:defRPr sz="1800" b="0" i="0" u="none" strike="noStrike" kern="0" cap="none" spc="0" baseline="0">
                <a:solidFill>
                  <a:srgbClr val="000000"/>
                </a:solidFill>
                <a:uFillTx/>
              </a:defRPr>
            </a:pPr>
            <a:endParaRPr lang="it-IT" dirty="0">
              <a:solidFill>
                <a:srgbClr val="000000"/>
              </a:solidFill>
              <a:latin typeface="Arial" pitchFamily="18"/>
              <a:ea typeface="Microsoft YaHei" pitchFamily="2"/>
              <a:cs typeface="Arial" pitchFamily="2"/>
            </a:endParaRPr>
          </a:p>
          <a:p>
            <a:pPr marL="342900" lvl="0" indent="-342900" algn="just" hangingPunct="0">
              <a:spcBef>
                <a:spcPts val="0"/>
              </a:spcBef>
              <a:buAutoNum type="arabicPeriod"/>
              <a:defRPr sz="1800" b="0" i="0" u="none" strike="noStrike" kern="0" cap="none" spc="0" baseline="0">
                <a:solidFill>
                  <a:srgbClr val="000000"/>
                </a:solidFill>
                <a:uFillTx/>
              </a:defRPr>
            </a:pPr>
            <a:r>
              <a:rPr lang="it-IT" dirty="0">
                <a:solidFill>
                  <a:srgbClr val="000000"/>
                </a:solidFill>
                <a:latin typeface="Arial" pitchFamily="18"/>
                <a:ea typeface="Microsoft YaHei" pitchFamily="2"/>
                <a:cs typeface="Arial" pitchFamily="2"/>
              </a:rPr>
              <a:t>Con decorrenza primo gennaio 2026, le quote dell’indennità di comparto indicate nell’allegata tabella C, </a:t>
            </a:r>
          </a:p>
          <a:p>
            <a:pPr marL="342900" lvl="0" indent="-342900" algn="just" hangingPunct="0">
              <a:spcBef>
                <a:spcPts val="0"/>
              </a:spcBef>
              <a:buAutoNum type="arabicPeriod"/>
              <a:defRPr sz="1800" b="0" i="0" u="none" strike="noStrike" kern="0" cap="none" spc="0" baseline="0">
                <a:solidFill>
                  <a:srgbClr val="000000"/>
                </a:solidFill>
                <a:uFillTx/>
              </a:defRPr>
            </a:pPr>
            <a:r>
              <a:rPr lang="it-IT" dirty="0">
                <a:solidFill>
                  <a:srgbClr val="000000"/>
                </a:solidFill>
                <a:latin typeface="Arial" pitchFamily="18"/>
                <a:ea typeface="Microsoft YaHei" pitchFamily="2"/>
                <a:cs typeface="Arial" pitchFamily="2"/>
              </a:rPr>
              <a:t>colonna 2 e colonna 3 sono conglobate nello stipendio tabellare.</a:t>
            </a:r>
          </a:p>
          <a:p>
            <a:pPr marL="342900" lvl="0" indent="-342900" algn="just" hangingPunct="0">
              <a:spcBef>
                <a:spcPts val="0"/>
              </a:spcBef>
              <a:buAutoNum type="arabicPeriod"/>
              <a:defRPr sz="1800" b="0" i="0" u="none" strike="noStrike" kern="0" cap="none" spc="0" baseline="0">
                <a:solidFill>
                  <a:srgbClr val="000000"/>
                </a:solidFill>
                <a:uFillTx/>
              </a:defRPr>
            </a:pPr>
            <a:endParaRPr lang="it-IT" dirty="0">
              <a:solidFill>
                <a:srgbClr val="000000"/>
              </a:solidFill>
              <a:latin typeface="Arial" pitchFamily="18"/>
              <a:ea typeface="Microsoft YaHei" pitchFamily="2"/>
              <a:cs typeface="Arial" pitchFamily="2"/>
            </a:endParaRPr>
          </a:p>
          <a:p>
            <a:pPr lvl="0" algn="just" hangingPunct="0">
              <a:defRPr sz="1800" b="0" i="0" u="none" strike="noStrike" kern="0" cap="none" spc="0" baseline="0">
                <a:solidFill>
                  <a:srgbClr val="000000"/>
                </a:solidFill>
                <a:uFillTx/>
              </a:defRPr>
            </a:pPr>
            <a:r>
              <a:rPr lang="it-IT" b="1" dirty="0">
                <a:solidFill>
                  <a:srgbClr val="0066CC"/>
                </a:solidFill>
                <a:latin typeface="Ink Free" pitchFamily="66"/>
                <a:ea typeface="Microsoft YaHei" pitchFamily="2"/>
                <a:cs typeface="Arial" pitchFamily="2"/>
              </a:rPr>
              <a:t>…... e quindi?</a:t>
            </a:r>
            <a:r>
              <a:rPr lang="it-IT" dirty="0">
                <a:solidFill>
                  <a:srgbClr val="000000"/>
                </a:solidFill>
                <a:latin typeface="Arial" pitchFamily="34"/>
                <a:ea typeface="Microsoft YaHei" pitchFamily="2"/>
                <a:cs typeface="Arial" pitchFamily="2"/>
              </a:rPr>
              <a:t>        </a:t>
            </a:r>
          </a:p>
          <a:p>
            <a:pPr lvl="0" algn="just" hangingPunct="0">
              <a:defRPr sz="1800" b="0" i="0" u="none" strike="noStrike" kern="0" cap="none" spc="0" baseline="0">
                <a:solidFill>
                  <a:srgbClr val="000000"/>
                </a:solidFill>
                <a:uFillTx/>
              </a:defRPr>
            </a:pPr>
            <a:endParaRPr lang="it-IT" dirty="0">
              <a:solidFill>
                <a:srgbClr val="000000"/>
              </a:solidFill>
              <a:latin typeface="Arial" pitchFamily="34"/>
              <a:ea typeface="Microsoft YaHei" pitchFamily="2"/>
              <a:cs typeface="Arial" pitchFamily="2"/>
            </a:endParaRPr>
          </a:p>
          <a:p>
            <a:pPr lvl="0" algn="just" hangingPunct="0">
              <a:defRPr sz="1800" b="0" i="0" u="none" strike="noStrike" kern="0" cap="none" spc="0" baseline="0">
                <a:solidFill>
                  <a:srgbClr val="000000"/>
                </a:solidFill>
                <a:uFillTx/>
              </a:defRPr>
            </a:pPr>
            <a:r>
              <a:rPr lang="it-IT" dirty="0">
                <a:solidFill>
                  <a:srgbClr val="000000"/>
                </a:solidFill>
                <a:latin typeface="Arial" pitchFamily="34"/>
                <a:ea typeface="Microsoft YaHei" pitchFamily="2"/>
                <a:cs typeface="Arial" pitchFamily="2"/>
              </a:rPr>
              <a:t>Con la stessa decorrenza indicata al comma 1, la parte stabile del Fondo risorse decentrate di cui all’art. 79 del CCNL 16/11/2022 </a:t>
            </a:r>
            <a:r>
              <a:rPr lang="it-IT" b="1" dirty="0">
                <a:solidFill>
                  <a:srgbClr val="000000"/>
                </a:solidFill>
                <a:latin typeface="Arial" pitchFamily="34"/>
                <a:ea typeface="Microsoft YaHei" pitchFamily="2"/>
                <a:cs typeface="Arial" pitchFamily="2"/>
              </a:rPr>
              <a:t>è definitivamente e stabilmente ridotta di un importo annuo determinato sulla base dei valori mensili indicati nella colonna 3 della tabella C computati per dodici mensilità</a:t>
            </a:r>
            <a:r>
              <a:rPr lang="it-IT" dirty="0">
                <a:solidFill>
                  <a:srgbClr val="000000"/>
                </a:solidFill>
                <a:latin typeface="Arial" pitchFamily="34"/>
                <a:ea typeface="Microsoft YaHei" pitchFamily="2"/>
                <a:cs typeface="Arial" pitchFamily="2"/>
              </a:rPr>
              <a:t> e delle unità di personale, anche a tempo determinato, destinatarie della indennità di comparto alla data del 01.01.2026.  </a:t>
            </a:r>
            <a:r>
              <a:rPr lang="it-IT" dirty="0">
                <a:solidFill>
                  <a:srgbClr val="004586"/>
                </a:solidFill>
                <a:latin typeface="Arial" pitchFamily="34"/>
                <a:ea typeface="Microsoft YaHei" pitchFamily="2"/>
                <a:cs typeface="Arial" pitchFamily="2"/>
              </a:rPr>
              <a:t> </a:t>
            </a:r>
            <a:r>
              <a:rPr lang="it-IT" b="1" dirty="0">
                <a:solidFill>
                  <a:srgbClr val="004586"/>
                </a:solidFill>
                <a:latin typeface="Ink Free" pitchFamily="66"/>
                <a:ea typeface="Microsoft YaHei" pitchFamily="2"/>
                <a:cs typeface="Arial" pitchFamily="2"/>
              </a:rPr>
              <a:t>  </a:t>
            </a:r>
          </a:p>
          <a:p>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7" name="CasellaDiTesto 16"/>
          <p:cNvSpPr/>
          <p:nvPr/>
        </p:nvSpPr>
        <p:spPr>
          <a:xfrm rot="21595203">
            <a:off x="934773" y="2015895"/>
            <a:ext cx="10462683" cy="18604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Calibri" pitchFamily="2"/>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p:txBody>
      </p:sp>
      <p:sp>
        <p:nvSpPr>
          <p:cNvPr id="10" name="Titolo 9">
            <a:extLst>
              <a:ext uri="{FF2B5EF4-FFF2-40B4-BE49-F238E27FC236}">
                <a16:creationId xmlns:a16="http://schemas.microsoft.com/office/drawing/2014/main" id="{B807A080-1387-38D4-54A7-162569DB0010}"/>
              </a:ext>
            </a:extLst>
          </p:cNvPr>
          <p:cNvSpPr>
            <a:spLocks noGrp="1"/>
          </p:cNvSpPr>
          <p:nvPr>
            <p:ph type="title"/>
          </p:nvPr>
        </p:nvSpPr>
        <p:spPr/>
        <p:txBody>
          <a:bodyPr>
            <a:normAutofit fontScale="90000"/>
          </a:bodyPr>
          <a:lstStyle/>
          <a:p>
            <a:r>
              <a:rPr lang="it-IT" dirty="0"/>
              <a:t>1 - IL FONDO DELLE RISORSE DECENTRATE</a:t>
            </a:r>
            <a:br>
              <a:rPr lang="it-IT" dirty="0"/>
            </a:br>
            <a:r>
              <a:rPr lang="it-IT" dirty="0"/>
              <a:t> LA COSTITUZIONE</a:t>
            </a:r>
          </a:p>
        </p:txBody>
      </p:sp>
      <p:sp>
        <p:nvSpPr>
          <p:cNvPr id="11" name="Segnaposto contenuto 10">
            <a:extLst>
              <a:ext uri="{FF2B5EF4-FFF2-40B4-BE49-F238E27FC236}">
                <a16:creationId xmlns:a16="http://schemas.microsoft.com/office/drawing/2014/main" id="{A3A48CAB-44DE-A9EA-BABD-0759A7D85E58}"/>
              </a:ext>
            </a:extLst>
          </p:cNvPr>
          <p:cNvSpPr>
            <a:spLocks noGrp="1"/>
          </p:cNvSpPr>
          <p:nvPr>
            <p:ph idx="1"/>
          </p:nvPr>
        </p:nvSpPr>
        <p:spPr>
          <a:xfrm>
            <a:off x="1143000" y="2300175"/>
            <a:ext cx="9906000" cy="4024424"/>
          </a:xfrm>
        </p:spPr>
        <p:txBody>
          <a:bodyPr>
            <a:normAutofit fontScale="85000" lnSpcReduction="10000"/>
          </a:bodyPr>
          <a:lstStyle/>
          <a:p>
            <a:pPr marL="0" lvl="0" indent="0" algn="ctr" hangingPunct="0">
              <a:spcBef>
                <a:spcPts val="0"/>
              </a:spcBef>
              <a:buNone/>
              <a:defRPr sz="1800" b="0" i="0" u="none" strike="noStrike" kern="0" cap="none" spc="0" baseline="0">
                <a:solidFill>
                  <a:srgbClr val="000000"/>
                </a:solidFill>
                <a:uFillTx/>
              </a:defRPr>
            </a:pPr>
            <a:r>
              <a:rPr lang="it-IT" sz="2800" b="1" dirty="0">
                <a:solidFill>
                  <a:srgbClr val="0066CC"/>
                </a:solidFill>
                <a:ea typeface="Microsoft YaHei" pitchFamily="2"/>
                <a:cs typeface="Arial" pitchFamily="2"/>
              </a:rPr>
              <a:t>Art. 58 – CCNL 23 febbraio 2026 – triennio 2022 – 2024</a:t>
            </a:r>
          </a:p>
          <a:p>
            <a:pPr marL="0" lvl="0" indent="0" algn="ctr" hangingPunct="0">
              <a:spcBef>
                <a:spcPts val="0"/>
              </a:spcBef>
              <a:buNone/>
              <a:defRPr sz="1800" b="0" i="0" u="none" strike="noStrike" kern="0" cap="none" spc="0" baseline="0">
                <a:solidFill>
                  <a:srgbClr val="000000"/>
                </a:solidFill>
                <a:uFillTx/>
              </a:defRPr>
            </a:pPr>
            <a:r>
              <a:rPr lang="it-IT" sz="2800" b="1" dirty="0">
                <a:solidFill>
                  <a:srgbClr val="0066CC"/>
                </a:solidFill>
                <a:ea typeface="Microsoft YaHei" pitchFamily="2"/>
                <a:cs typeface="Arial" pitchFamily="2"/>
              </a:rPr>
              <a:t>Fondo risorse decentrate: integrazione alla disciplina dei precedenti CCNL</a:t>
            </a:r>
          </a:p>
          <a:p>
            <a:pPr marL="0" lvl="0" indent="0" algn="just" hangingPunct="0">
              <a:spcBef>
                <a:spcPts val="0"/>
              </a:spcBef>
              <a:buNone/>
              <a:defRPr sz="1800" b="0" i="0" u="none" strike="noStrike" kern="0" cap="none" spc="0" baseline="0">
                <a:solidFill>
                  <a:srgbClr val="000000"/>
                </a:solidFill>
                <a:uFillTx/>
              </a:defRPr>
            </a:pPr>
            <a:endParaRPr lang="it-IT" sz="2800" b="1" dirty="0">
              <a:solidFill>
                <a:srgbClr val="0066CC"/>
              </a:solidFill>
              <a:ea typeface="Microsoft YaHei" pitchFamily="2"/>
              <a:cs typeface="Arial" pitchFamily="2"/>
            </a:endParaRPr>
          </a:p>
          <a:p>
            <a:pPr marL="0" lvl="0" indent="0" algn="just" hangingPunct="0">
              <a:spcBef>
                <a:spcPts val="0"/>
              </a:spcBef>
              <a:buNone/>
              <a:defRPr sz="1800" b="0" i="0" u="none" strike="noStrike" kern="0" cap="none" spc="0" baseline="0">
                <a:solidFill>
                  <a:srgbClr val="000000"/>
                </a:solidFill>
                <a:uFillTx/>
              </a:defRPr>
            </a:pPr>
            <a:r>
              <a:rPr lang="it-IT" b="1" dirty="0">
                <a:solidFill>
                  <a:srgbClr val="000000"/>
                </a:solidFill>
                <a:ea typeface="Microsoft YaHei" pitchFamily="2"/>
                <a:cs typeface="Arial" pitchFamily="2"/>
              </a:rPr>
              <a:t>Articolo 1, Comma 2)</a:t>
            </a:r>
            <a:r>
              <a:rPr lang="it-IT" dirty="0">
                <a:solidFill>
                  <a:srgbClr val="000000"/>
                </a:solidFill>
                <a:ea typeface="Microsoft YaHei" pitchFamily="2"/>
                <a:cs typeface="Arial" pitchFamily="2"/>
              </a:rPr>
              <a:t> Tenuto conto di quanto previsto dall’art. 1, comma 121, L. n. 207 del 30.12.2024 </a:t>
            </a:r>
          </a:p>
          <a:p>
            <a:pPr marL="0" lvl="0" indent="0" algn="just"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(legge di bilancio per il 2025), con la decorrenza ivi indicata, </a:t>
            </a:r>
            <a:r>
              <a:rPr lang="it-IT" b="1" dirty="0">
                <a:solidFill>
                  <a:srgbClr val="000000"/>
                </a:solidFill>
                <a:ea typeface="Microsoft YaHei" pitchFamily="2"/>
                <a:cs typeface="Arial" pitchFamily="2"/>
              </a:rPr>
              <a:t>gli enti possono incrementare, in base alla propria </a:t>
            </a:r>
          </a:p>
          <a:p>
            <a:pPr marL="0" lvl="0" indent="0" algn="just" hangingPunct="0">
              <a:spcBef>
                <a:spcPts val="0"/>
              </a:spcBef>
              <a:buNone/>
              <a:defRPr sz="1800" b="0" i="0" u="none" strike="noStrike" kern="0" cap="none" spc="0" baseline="0">
                <a:solidFill>
                  <a:srgbClr val="000000"/>
                </a:solidFill>
                <a:uFillTx/>
              </a:defRPr>
            </a:pPr>
            <a:r>
              <a:rPr lang="it-IT" b="1" dirty="0">
                <a:solidFill>
                  <a:srgbClr val="000000"/>
                </a:solidFill>
                <a:ea typeface="Microsoft YaHei" pitchFamily="2"/>
                <a:cs typeface="Arial" pitchFamily="2"/>
              </a:rPr>
              <a:t>capacità di bilancio,</a:t>
            </a:r>
            <a:r>
              <a:rPr lang="it-IT" dirty="0">
                <a:solidFill>
                  <a:srgbClr val="000000"/>
                </a:solidFill>
                <a:ea typeface="Microsoft YaHei" pitchFamily="2"/>
                <a:cs typeface="Arial" pitchFamily="2"/>
              </a:rPr>
              <a:t> le risorse di cui al comma 2, lett. c) dell’art. 79 del CCNL 16.11.2022 e quelle di cui all’art. 16, </a:t>
            </a:r>
          </a:p>
          <a:p>
            <a:pPr marL="0" lvl="0" indent="0" algn="just"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(Retribuzione di posizione e risultato EQ) comma 6, di una misura complessivamente non superiore allo 0,22 per cento </a:t>
            </a:r>
          </a:p>
          <a:p>
            <a:pPr marL="0" lvl="0" indent="0" algn="just"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del monte salari di cui al comma 1 </a:t>
            </a:r>
            <a:r>
              <a:rPr lang="it-IT" b="1" dirty="0">
                <a:solidFill>
                  <a:srgbClr val="0066CC"/>
                </a:solidFill>
                <a:ea typeface="Microsoft YaHei" pitchFamily="2"/>
                <a:cs typeface="Arial" pitchFamily="2"/>
              </a:rPr>
              <a:t>(MS 2021)</a:t>
            </a:r>
            <a:r>
              <a:rPr lang="it-IT" dirty="0">
                <a:solidFill>
                  <a:srgbClr val="000000"/>
                </a:solidFill>
                <a:ea typeface="Microsoft YaHei" pitchFamily="2"/>
                <a:cs typeface="Arial" pitchFamily="2"/>
              </a:rPr>
              <a:t>.</a:t>
            </a:r>
          </a:p>
          <a:p>
            <a:pPr marL="0" lvl="0" indent="0" algn="just"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 Tali risorse, in quanto finalizzate a quanto previsto dall'articolo 3, comma 2, del D.L. n. 80/2021, non sono sottoposte al limite</a:t>
            </a:r>
          </a:p>
          <a:p>
            <a:pPr marL="0" lvl="0" indent="0" algn="just"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 di cui all’art. 23, comma 2 del D. lgs. n. 75/2017. Gli enti destinano le risorse così individuate ripartendole in misura </a:t>
            </a:r>
          </a:p>
          <a:p>
            <a:pPr marL="0" lvl="0" indent="0" algn="just"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proporzionale, sulla base degli importi relativi all’anno 2024, delle risorse del presente Fondo e dello stanziamento </a:t>
            </a:r>
          </a:p>
          <a:p>
            <a:pPr marL="0" lvl="0" indent="0" algn="just" hangingPunct="0">
              <a:spcBef>
                <a:spcPts val="0"/>
              </a:spcBef>
              <a:buNone/>
              <a:defRPr sz="1800" b="0" i="0" u="none" strike="noStrike" kern="0" cap="none" spc="0" baseline="0">
                <a:solidFill>
                  <a:srgbClr val="000000"/>
                </a:solidFill>
                <a:uFillTx/>
              </a:defRPr>
            </a:pPr>
            <a:r>
              <a:rPr lang="it-IT" dirty="0">
                <a:solidFill>
                  <a:srgbClr val="000000"/>
                </a:solidFill>
                <a:ea typeface="Microsoft YaHei" pitchFamily="2"/>
                <a:cs typeface="Arial" pitchFamily="2"/>
              </a:rPr>
              <a:t>di cui all’art. 16, comma 6 del presente CCNL </a:t>
            </a:r>
          </a:p>
          <a:p>
            <a:pPr marL="0" lvl="0" indent="0" algn="just" hangingPunct="0">
              <a:spcBef>
                <a:spcPts val="0"/>
              </a:spcBef>
              <a:buNone/>
              <a:defRPr sz="1800" b="0" i="0" u="none" strike="noStrike" kern="0" cap="none" spc="0" baseline="0">
                <a:solidFill>
                  <a:srgbClr val="000000"/>
                </a:solidFill>
                <a:uFillTx/>
              </a:defRPr>
            </a:pPr>
            <a:r>
              <a:rPr lang="it-IT" b="1" dirty="0">
                <a:solidFill>
                  <a:srgbClr val="0066CC"/>
                </a:solidFill>
                <a:ea typeface="Microsoft YaHei" pitchFamily="2"/>
                <a:cs typeface="Arial" pitchFamily="2"/>
              </a:rPr>
              <a:t>(risorse destinate alla retribuzione di posizione e di risultato – a carico dei bilanci degli enti)</a:t>
            </a:r>
          </a:p>
          <a:p>
            <a:pPr marL="0" lvl="0" indent="0" algn="just" hangingPunct="0">
              <a:spcBef>
                <a:spcPts val="0"/>
              </a:spcBef>
              <a:buNone/>
              <a:defRPr sz="1800" b="0" i="0" u="none" strike="noStrike" kern="0" cap="none" spc="0" baseline="0">
                <a:solidFill>
                  <a:srgbClr val="000000"/>
                </a:solidFill>
                <a:uFillTx/>
              </a:defRPr>
            </a:pPr>
            <a:endParaRPr lang="it-IT" dirty="0">
              <a:solidFill>
                <a:srgbClr val="0066CC"/>
              </a:solidFill>
              <a:ea typeface="Microsoft YaHei" pitchFamily="2"/>
              <a:cs typeface="Arial" pitchFamily="2"/>
            </a:endParaRPr>
          </a:p>
          <a:p>
            <a:pPr marL="0" lvl="0" indent="0" algn="just" hangingPunct="0">
              <a:spcBef>
                <a:spcPts val="0"/>
              </a:spcBef>
              <a:buNone/>
              <a:defRPr sz="1800" b="0" i="0" u="none" strike="noStrike" kern="0" cap="none" spc="0" baseline="0">
                <a:solidFill>
                  <a:srgbClr val="000000"/>
                </a:solidFill>
                <a:uFillTx/>
              </a:defRPr>
            </a:pPr>
            <a:endParaRPr lang="it-IT" dirty="0">
              <a:solidFill>
                <a:srgbClr val="000000"/>
              </a:solidFill>
              <a:ea typeface="Microsoft YaHei" pitchFamily="2"/>
              <a:cs typeface="Arial" pitchFamily="2"/>
            </a:endParaRPr>
          </a:p>
          <a:p>
            <a:pPr marL="0" lvl="0" indent="0" algn="just" hangingPunct="0">
              <a:spcBef>
                <a:spcPts val="0"/>
              </a:spcBef>
              <a:buNone/>
              <a:defRPr sz="1800" b="0" i="0" u="none" strike="noStrike" kern="0" cap="none" spc="0" baseline="0">
                <a:solidFill>
                  <a:srgbClr val="000000"/>
                </a:solidFill>
                <a:uFillTx/>
              </a:defRPr>
            </a:pPr>
            <a:endParaRPr lang="it-IT" dirty="0">
              <a:solidFill>
                <a:srgbClr val="004586"/>
              </a:solidFill>
              <a:ea typeface="Microsoft YaHei" pitchFamily="2"/>
              <a:cs typeface="Arial" pitchFamily="2"/>
            </a:endParaRPr>
          </a:p>
          <a:p>
            <a:pPr marL="0" lvl="0" indent="0" algn="just" hangingPunct="0">
              <a:spcBef>
                <a:spcPts val="0"/>
              </a:spcBef>
              <a:buNone/>
              <a:defRPr sz="1800" b="0" i="0" u="none" strike="noStrike" kern="0" cap="none" spc="0" baseline="0">
                <a:solidFill>
                  <a:srgbClr val="000000"/>
                </a:solidFill>
                <a:uFillTx/>
              </a:defRPr>
            </a:pPr>
            <a:r>
              <a:rPr lang="it-IT" dirty="0">
                <a:solidFill>
                  <a:srgbClr val="004586"/>
                </a:solidFill>
                <a:ea typeface="Microsoft YaHei" pitchFamily="2"/>
                <a:cs typeface="Arial" pitchFamily="2"/>
              </a:rPr>
              <a:t> </a:t>
            </a:r>
          </a:p>
          <a:p>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7" name="CasellaDiTesto 16"/>
          <p:cNvSpPr/>
          <p:nvPr/>
        </p:nvSpPr>
        <p:spPr>
          <a:xfrm rot="21595203">
            <a:off x="934773" y="2015895"/>
            <a:ext cx="10462683" cy="18604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Calibri" pitchFamily="2"/>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p:txBody>
      </p:sp>
      <p:sp>
        <p:nvSpPr>
          <p:cNvPr id="8" name="CasellaDiTesto 7"/>
          <p:cNvSpPr txBox="1"/>
          <p:nvPr/>
        </p:nvSpPr>
        <p:spPr>
          <a:xfrm>
            <a:off x="805321" y="2520004"/>
            <a:ext cx="10720078" cy="5216761"/>
          </a:xfrm>
          <a:prstGeom prst="rect">
            <a:avLst/>
          </a:prstGeom>
          <a:noFill/>
          <a:ln cap="flat">
            <a:noFill/>
          </a:ln>
        </p:spPr>
        <p:txBody>
          <a:bodyPr vert="horz" wrap="none" lIns="90004" tIns="44997" rIns="90004" bIns="44997" anchor="t" anchorCtr="0"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ea typeface="Microsoft YaHei" pitchFamily="2"/>
                <a:cs typeface="Arial" pitchFamily="2"/>
              </a:rPr>
              <a:t>Art. 58 – CCNL 23 febbraio 2026 – triennio 2022 – 2024</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ea typeface="Microsoft YaHei" pitchFamily="2"/>
                <a:cs typeface="Arial" pitchFamily="2"/>
              </a:rPr>
              <a:t>Fondo risorse decentrate: integrazione alla disciplina dei precedenti CCNL</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66CC"/>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Comma 2)</a:t>
            </a:r>
            <a:r>
              <a:rPr lang="it-IT" sz="1600" b="0" i="0" u="none" strike="noStrike" kern="1200" cap="none" spc="0" baseline="0" dirty="0">
                <a:solidFill>
                  <a:srgbClr val="000000"/>
                </a:solidFill>
                <a:uFillTx/>
                <a:ea typeface="Microsoft YaHei" pitchFamily="2"/>
                <a:cs typeface="Arial" pitchFamily="2"/>
              </a:rPr>
              <a:t> ….. gli Enti </a:t>
            </a:r>
            <a:r>
              <a:rPr lang="it-IT" sz="1600" b="1" i="0" u="none" strike="noStrike" kern="1200" cap="none" spc="0" baseline="0" dirty="0">
                <a:solidFill>
                  <a:srgbClr val="0066CC"/>
                </a:solidFill>
                <a:uFillTx/>
                <a:ea typeface="Microsoft YaHei" pitchFamily="2"/>
                <a:cs typeface="Arial" pitchFamily="2"/>
              </a:rPr>
              <a:t>POSSONO</a:t>
            </a:r>
            <a:r>
              <a:rPr lang="it-IT" sz="1600" b="0" i="0" u="none" strike="noStrike" kern="1200" cap="none" spc="0" baseline="0" dirty="0">
                <a:solidFill>
                  <a:srgbClr val="000000"/>
                </a:solidFill>
                <a:uFillTx/>
                <a:ea typeface="Microsoft YaHei" pitchFamily="2"/>
                <a:cs typeface="Arial" pitchFamily="2"/>
              </a:rPr>
              <a:t> incrementare il Fondo delle risorse variabili di una quota </a:t>
            </a:r>
            <a:r>
              <a:rPr lang="it-IT" sz="1600" b="1" i="0" u="none" strike="noStrike" kern="1200" cap="none" spc="0" baseline="0" dirty="0">
                <a:solidFill>
                  <a:srgbClr val="0066CC"/>
                </a:solidFill>
                <a:uFillTx/>
                <a:ea typeface="Microsoft YaHei" pitchFamily="2"/>
                <a:cs typeface="Arial" pitchFamily="2"/>
              </a:rPr>
              <a:t>FINO AL</a:t>
            </a:r>
            <a:r>
              <a:rPr lang="it-IT" sz="1600" b="0" i="0" u="none" strike="noStrike" kern="1200" cap="none" spc="0" baseline="0" dirty="0">
                <a:solidFill>
                  <a:srgbClr val="000000"/>
                </a:solidFill>
                <a:uFillTx/>
                <a:ea typeface="Microsoft YaHei" pitchFamily="2"/>
                <a:cs typeface="Arial" pitchFamily="2"/>
              </a:rPr>
              <a:t> 0,22% del monte salari</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dell’anno 2021.</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La quota, per il solo anno 2026, è da inserire 2 volte sempre sulle risorse variabili e in particolare:</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66CC"/>
                </a:solidFill>
                <a:uFillTx/>
                <a:ea typeface="Microsoft YaHei" pitchFamily="2"/>
                <a:cs typeface="Arial" pitchFamily="2"/>
              </a:rPr>
              <a:t>                            </a:t>
            </a:r>
            <a:r>
              <a:rPr lang="it-IT" sz="1600" b="1" i="0" u="none" strike="noStrike" kern="1200" cap="none" spc="0" baseline="0" dirty="0">
                <a:solidFill>
                  <a:srgbClr val="0066CC"/>
                </a:solidFill>
                <a:uFillTx/>
                <a:ea typeface="Microsoft YaHei" pitchFamily="2"/>
                <a:cs typeface="Arial" pitchFamily="2"/>
              </a:rPr>
              <a:t>Una tantum 2025 + max 0,22%</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66CC"/>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66CC"/>
                </a:solidFill>
                <a:uFillTx/>
                <a:ea typeface="Microsoft YaHei" pitchFamily="2"/>
                <a:cs typeface="Arial" pitchFamily="2"/>
              </a:rPr>
              <a:t>                            Quota 2026         + max  0,22%</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4586"/>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4586"/>
                </a:solidFill>
                <a:uFillTx/>
                <a:ea typeface="Microsoft YaHei" pitchFamily="2"/>
                <a:cs typeface="Arial" pitchFamily="2"/>
              </a:rPr>
              <a:t> </a:t>
            </a:r>
          </a:p>
        </p:txBody>
      </p:sp>
      <p:pic>
        <p:nvPicPr>
          <p:cNvPr id="11" name="Immagine 10"/>
          <p:cNvPicPr>
            <a:picLocks noChangeAspect="1"/>
          </p:cNvPicPr>
          <p:nvPr/>
        </p:nvPicPr>
        <p:blipFill>
          <a:blip r:embed="rId6">
            <a:lum/>
            <a:alphaModFix/>
          </a:blip>
          <a:srcRect/>
          <a:stretch>
            <a:fillRect/>
          </a:stretch>
        </p:blipFill>
        <p:spPr>
          <a:xfrm>
            <a:off x="2015995" y="4466523"/>
            <a:ext cx="285475" cy="285475"/>
          </a:xfrm>
          <a:prstGeom prst="rect">
            <a:avLst/>
          </a:prstGeom>
          <a:noFill/>
          <a:ln cap="flat">
            <a:noFill/>
          </a:ln>
        </p:spPr>
      </p:pic>
      <p:pic>
        <p:nvPicPr>
          <p:cNvPr id="12" name="Immagine 11"/>
          <p:cNvPicPr>
            <a:picLocks noChangeAspect="1"/>
          </p:cNvPicPr>
          <p:nvPr/>
        </p:nvPicPr>
        <p:blipFill>
          <a:blip r:embed="rId6">
            <a:lum/>
            <a:alphaModFix/>
          </a:blip>
          <a:srcRect/>
          <a:stretch>
            <a:fillRect/>
          </a:stretch>
        </p:blipFill>
        <p:spPr>
          <a:xfrm>
            <a:off x="2018519" y="5037484"/>
            <a:ext cx="285475" cy="285475"/>
          </a:xfrm>
          <a:prstGeom prst="rect">
            <a:avLst/>
          </a:prstGeom>
          <a:noFill/>
          <a:ln cap="flat">
            <a:noFill/>
          </a:ln>
        </p:spPr>
      </p:pic>
      <p:sp>
        <p:nvSpPr>
          <p:cNvPr id="15" name="Titolo 9">
            <a:extLst>
              <a:ext uri="{FF2B5EF4-FFF2-40B4-BE49-F238E27FC236}">
                <a16:creationId xmlns:a16="http://schemas.microsoft.com/office/drawing/2014/main" id="{FB2FB4DF-CE67-245D-F650-C72C32B12B70}"/>
              </a:ext>
            </a:extLst>
          </p:cNvPr>
          <p:cNvSpPr txBox="1">
            <a:spLocks/>
          </p:cNvSpPr>
          <p:nvPr/>
        </p:nvSpPr>
        <p:spPr>
          <a:xfrm>
            <a:off x="1143000" y="533401"/>
            <a:ext cx="9906000" cy="1382156"/>
          </a:xfrm>
          <a:prstGeom prst="rect">
            <a:avLst/>
          </a:prstGeom>
        </p:spPr>
        <p:txBody>
          <a:bodyPr>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4000" dirty="0"/>
              <a:t>1 - IL FONDO DELLE RISORSE DECENTRATE</a:t>
            </a:r>
            <a:br>
              <a:rPr lang="it-IT" sz="4000" dirty="0"/>
            </a:br>
            <a:r>
              <a:rPr lang="it-IT" sz="4000" dirty="0"/>
              <a:t> LA COSTITUZIONE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7" name="CasellaDiTesto 16"/>
          <p:cNvSpPr/>
          <p:nvPr/>
        </p:nvSpPr>
        <p:spPr>
          <a:xfrm rot="21595203">
            <a:off x="934773" y="2015895"/>
            <a:ext cx="10462683" cy="18604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Calibri" pitchFamily="2"/>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p:txBody>
      </p:sp>
      <p:sp>
        <p:nvSpPr>
          <p:cNvPr id="8" name="CasellaDiTesto 7"/>
          <p:cNvSpPr txBox="1"/>
          <p:nvPr/>
        </p:nvSpPr>
        <p:spPr>
          <a:xfrm>
            <a:off x="805321" y="2520004"/>
            <a:ext cx="10720078" cy="5216761"/>
          </a:xfrm>
          <a:prstGeom prst="rect">
            <a:avLst/>
          </a:prstGeom>
          <a:noFill/>
          <a:ln cap="flat">
            <a:noFill/>
          </a:ln>
        </p:spPr>
        <p:txBody>
          <a:bodyPr vert="horz" wrap="none" lIns="90004" tIns="44997" rIns="90004" bIns="44997" anchor="t" anchorCtr="0"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ea typeface="Microsoft YaHei" pitchFamily="2"/>
                <a:cs typeface="Arial" pitchFamily="2"/>
              </a:rPr>
              <a:t>Art. 58 – CCNL 23 febbraio 2026 – triennio 2022 – 2024</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ea typeface="Microsoft YaHei" pitchFamily="2"/>
                <a:cs typeface="Arial" pitchFamily="2"/>
              </a:rPr>
              <a:t>Fondo risorse decentrate: integrazione alla disciplina dei precedenti CCNL</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66CC"/>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Comma 1)</a:t>
            </a:r>
            <a:r>
              <a:rPr lang="it-IT" sz="1600" b="0" i="0" u="none" strike="noStrike" kern="1200" cap="none" spc="0" baseline="0" dirty="0">
                <a:solidFill>
                  <a:srgbClr val="000000"/>
                </a:solidFill>
                <a:uFillTx/>
                <a:ea typeface="Microsoft YaHei" pitchFamily="2"/>
                <a:cs typeface="Arial" pitchFamily="2"/>
              </a:rPr>
              <a:t> poiché lo 0,14% del monte salari dell’anno 2021 decorre da 01.01.2024 la quota, per il solo anno 2026,</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è da inserire altre due volte sulle risorse variabili e in particolare:</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66CC"/>
                </a:solidFill>
                <a:uFillTx/>
                <a:ea typeface="Microsoft YaHei" pitchFamily="2"/>
                <a:cs typeface="Arial" pitchFamily="2"/>
              </a:rPr>
              <a:t>                            </a:t>
            </a:r>
            <a:r>
              <a:rPr lang="it-IT" sz="1600" b="1" i="0" u="none" strike="noStrike" kern="1200" cap="none" spc="0" baseline="0" dirty="0">
                <a:solidFill>
                  <a:srgbClr val="0066CC"/>
                </a:solidFill>
                <a:uFillTx/>
                <a:ea typeface="Microsoft YaHei" pitchFamily="2"/>
                <a:cs typeface="Arial" pitchFamily="2"/>
              </a:rPr>
              <a:t>Una tantum 2024 + max 0,14% MS 2021</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66CC"/>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66CC"/>
                </a:solidFill>
                <a:uFillTx/>
                <a:ea typeface="Microsoft YaHei" pitchFamily="2"/>
                <a:cs typeface="Arial" pitchFamily="2"/>
              </a:rPr>
              <a:t>                          Una tantum 2025 + max 0,14%  </a:t>
            </a:r>
            <a:r>
              <a:rPr lang="it-IT" sz="1600" b="1" i="0" u="none" strike="noStrike" kern="1200" cap="none" spc="0" baseline="0" dirty="0" err="1">
                <a:solidFill>
                  <a:srgbClr val="0066CC"/>
                </a:solidFill>
                <a:uFillTx/>
                <a:ea typeface="Microsoft YaHei" pitchFamily="2"/>
                <a:cs typeface="Arial" pitchFamily="2"/>
              </a:rPr>
              <a:t>ms</a:t>
            </a:r>
            <a:r>
              <a:rPr lang="it-IT" sz="1600" b="1" i="0" u="none" strike="noStrike" kern="1200" cap="none" spc="0" baseline="0" dirty="0">
                <a:solidFill>
                  <a:srgbClr val="0066CC"/>
                </a:solidFill>
                <a:uFillTx/>
                <a:ea typeface="Microsoft YaHei" pitchFamily="2"/>
                <a:cs typeface="Arial" pitchFamily="2"/>
              </a:rPr>
              <a:t> 2021</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4586"/>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4586"/>
                </a:solidFill>
                <a:uFillTx/>
                <a:ea typeface="Microsoft YaHei" pitchFamily="2"/>
                <a:cs typeface="Arial" pitchFamily="2"/>
              </a:rPr>
              <a:t> </a:t>
            </a:r>
          </a:p>
        </p:txBody>
      </p:sp>
      <p:pic>
        <p:nvPicPr>
          <p:cNvPr id="11" name="Immagine 10"/>
          <p:cNvPicPr>
            <a:picLocks noChangeAspect="1"/>
          </p:cNvPicPr>
          <p:nvPr/>
        </p:nvPicPr>
        <p:blipFill>
          <a:blip r:embed="rId6">
            <a:lum/>
            <a:alphaModFix/>
          </a:blip>
          <a:srcRect/>
          <a:stretch>
            <a:fillRect/>
          </a:stretch>
        </p:blipFill>
        <p:spPr>
          <a:xfrm>
            <a:off x="2015995" y="4248000"/>
            <a:ext cx="285475" cy="285475"/>
          </a:xfrm>
          <a:prstGeom prst="rect">
            <a:avLst/>
          </a:prstGeom>
          <a:noFill/>
          <a:ln cap="flat">
            <a:noFill/>
          </a:ln>
        </p:spPr>
      </p:pic>
      <p:pic>
        <p:nvPicPr>
          <p:cNvPr id="12" name="Immagine 11"/>
          <p:cNvPicPr>
            <a:picLocks noChangeAspect="1"/>
          </p:cNvPicPr>
          <p:nvPr/>
        </p:nvPicPr>
        <p:blipFill>
          <a:blip r:embed="rId6">
            <a:lum/>
            <a:alphaModFix/>
          </a:blip>
          <a:srcRect/>
          <a:stretch>
            <a:fillRect/>
          </a:stretch>
        </p:blipFill>
        <p:spPr>
          <a:xfrm>
            <a:off x="2015995" y="4751999"/>
            <a:ext cx="285475" cy="285475"/>
          </a:xfrm>
          <a:prstGeom prst="rect">
            <a:avLst/>
          </a:prstGeom>
          <a:noFill/>
          <a:ln cap="flat">
            <a:noFill/>
          </a:ln>
        </p:spPr>
      </p:pic>
      <p:sp>
        <p:nvSpPr>
          <p:cNvPr id="10" name="Titolo 9">
            <a:extLst>
              <a:ext uri="{FF2B5EF4-FFF2-40B4-BE49-F238E27FC236}">
                <a16:creationId xmlns:a16="http://schemas.microsoft.com/office/drawing/2014/main" id="{625671FD-91FC-050D-5BD5-45793306584F}"/>
              </a:ext>
            </a:extLst>
          </p:cNvPr>
          <p:cNvSpPr txBox="1">
            <a:spLocks/>
          </p:cNvSpPr>
          <p:nvPr/>
        </p:nvSpPr>
        <p:spPr>
          <a:xfrm>
            <a:off x="1143000" y="533401"/>
            <a:ext cx="9906000" cy="1382156"/>
          </a:xfrm>
          <a:prstGeom prst="rect">
            <a:avLst/>
          </a:prstGeom>
        </p:spPr>
        <p:txBody>
          <a:bodyPr>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4000" dirty="0"/>
              <a:t>1 - IL FONDO DELLE RISORSE DECENTRATE</a:t>
            </a:r>
            <a:br>
              <a:rPr lang="it-IT" sz="4000" dirty="0"/>
            </a:br>
            <a:r>
              <a:rPr lang="it-IT" sz="4000" dirty="0"/>
              <a:t> LA COSTITUZIONE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7" name="CasellaDiTesto 16"/>
          <p:cNvSpPr/>
          <p:nvPr/>
        </p:nvSpPr>
        <p:spPr>
          <a:xfrm rot="21595203">
            <a:off x="932971" y="2015895"/>
            <a:ext cx="10464475" cy="18604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Calibri" pitchFamily="2"/>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p:txBody>
      </p:sp>
      <p:sp>
        <p:nvSpPr>
          <p:cNvPr id="8" name="CasellaDiTesto 7"/>
          <p:cNvSpPr txBox="1"/>
          <p:nvPr/>
        </p:nvSpPr>
        <p:spPr>
          <a:xfrm>
            <a:off x="530942" y="2376005"/>
            <a:ext cx="11090788" cy="3112920"/>
          </a:xfrm>
          <a:prstGeom prst="rect">
            <a:avLst/>
          </a:prstGeom>
          <a:noFill/>
          <a:ln cap="flat">
            <a:noFill/>
          </a:ln>
        </p:spPr>
        <p:txBody>
          <a:bodyPr vert="horz" wrap="none" lIns="90004" tIns="44997" rIns="90004" bIns="44997" anchor="t" anchorCtr="0"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66CC"/>
              </a:solidFill>
              <a:uFillTx/>
              <a:ea typeface="Microsoft YaHei" pitchFamily="2"/>
              <a:cs typeface="Arial"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ea typeface="Microsoft YaHei" pitchFamily="2"/>
                <a:cs typeface="Arial" pitchFamily="2"/>
              </a:rPr>
              <a:t>Altre risorse variabili che contribuiscono all'incremento del fondo risorse decentrate senza incidere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ea typeface="Microsoft YaHei" pitchFamily="2"/>
                <a:cs typeface="Arial" pitchFamily="2"/>
              </a:rPr>
              <a:t> sul limite di cui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ea typeface="Microsoft YaHei" pitchFamily="2"/>
                <a:cs typeface="Arial" pitchFamily="2"/>
              </a:rPr>
              <a:t>all'art. 23, comma 2 – D-Lgs 75/2017</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66CC"/>
                </a:solidFill>
                <a:uFillTx/>
                <a:ea typeface="Microsoft YaHei" pitchFamily="2"/>
                <a:cs typeface="Arial" pitchFamily="2"/>
              </a:rPr>
              <a:t>(cit. Limite del salario accessorio riferito all'anno 2016):</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66CC"/>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SzPts val="1178"/>
              <a:buBlip>
                <a:blip r:embed="rId6"/>
              </a:buBlip>
              <a:tabLst/>
              <a:defRPr sz="1800" b="0" i="0" u="none" strike="noStrike" kern="0" cap="none" spc="0" baseline="0">
                <a:solidFill>
                  <a:srgbClr val="000000"/>
                </a:solidFill>
                <a:uFillTx/>
              </a:defRPr>
            </a:pPr>
            <a:r>
              <a:rPr lang="it-IT" sz="1600" b="0" i="0" u="none" strike="noStrike" kern="1200" cap="none" spc="0" baseline="0" dirty="0">
                <a:solidFill>
                  <a:srgbClr val="0066CC"/>
                </a:solidFill>
                <a:uFillTx/>
                <a:ea typeface="Microsoft YaHei" pitchFamily="2"/>
                <a:cs typeface="Arial" pitchFamily="2"/>
              </a:rPr>
              <a:t>Risparmi sullo straordinario dell'anno precedente;</a:t>
            </a:r>
          </a:p>
          <a:p>
            <a:pPr marL="0" marR="0" lvl="0" indent="0" algn="just" defTabSz="914400" rtl="0" fontAlgn="auto" hangingPunct="0">
              <a:lnSpc>
                <a:spcPct val="100000"/>
              </a:lnSpc>
              <a:spcBef>
                <a:spcPts val="0"/>
              </a:spcBef>
              <a:spcAft>
                <a:spcPts val="0"/>
              </a:spcAft>
              <a:buSzPts val="1178"/>
              <a:buBlip>
                <a:blip r:embed="rId6"/>
              </a:buBlip>
              <a:tabLst/>
              <a:defRPr sz="1800" b="0" i="0" u="none" strike="noStrike" kern="0" cap="none" spc="0" baseline="0">
                <a:solidFill>
                  <a:srgbClr val="000000"/>
                </a:solidFill>
                <a:uFillTx/>
              </a:defRPr>
            </a:pPr>
            <a:r>
              <a:rPr lang="it-IT" sz="1600" b="0" i="0" u="none" strike="noStrike" kern="1200" cap="none" spc="0" baseline="0" dirty="0">
                <a:solidFill>
                  <a:srgbClr val="0066CC"/>
                </a:solidFill>
                <a:uFillTx/>
                <a:ea typeface="Microsoft YaHei" pitchFamily="2"/>
                <a:cs typeface="Arial" pitchFamily="2"/>
              </a:rPr>
              <a:t>Quote del fondo risorse decentrate dell'anno precedente non utilizzate (risparmi da risorse stabili)</a:t>
            </a:r>
          </a:p>
          <a:p>
            <a:pPr marL="0" marR="0" lvl="0" indent="0" algn="just" defTabSz="914400" rtl="0" fontAlgn="auto" hangingPunct="0">
              <a:lnSpc>
                <a:spcPct val="100000"/>
              </a:lnSpc>
              <a:spcBef>
                <a:spcPts val="0"/>
              </a:spcBef>
              <a:spcAft>
                <a:spcPts val="0"/>
              </a:spcAft>
              <a:buSzPts val="1178"/>
              <a:buBlip>
                <a:blip r:embed="rId6"/>
              </a:buBlip>
              <a:tabLst/>
              <a:defRPr sz="1800" b="0" i="0" u="none" strike="noStrike" kern="0" cap="none" spc="0" baseline="0">
                <a:solidFill>
                  <a:srgbClr val="000000"/>
                </a:solidFill>
                <a:uFillTx/>
              </a:defRPr>
            </a:pPr>
            <a:r>
              <a:rPr lang="it-IT" sz="1600" b="0" i="0" u="none" strike="noStrike" kern="1200" cap="none" spc="0" baseline="0" dirty="0">
                <a:solidFill>
                  <a:srgbClr val="0066CC"/>
                </a:solidFill>
                <a:uFillTx/>
                <a:ea typeface="Microsoft YaHei" pitchFamily="2"/>
                <a:cs typeface="Arial" pitchFamily="2"/>
              </a:rPr>
              <a:t>Quote di risparmi dalla realizzazione di piani di razionalizzazione (certificati)</a:t>
            </a:r>
          </a:p>
          <a:p>
            <a:pPr marL="0" marR="0" lvl="0" indent="0" algn="just" defTabSz="914400" rtl="0" fontAlgn="auto" hangingPunct="0">
              <a:lnSpc>
                <a:spcPct val="100000"/>
              </a:lnSpc>
              <a:spcBef>
                <a:spcPts val="0"/>
              </a:spcBef>
              <a:spcAft>
                <a:spcPts val="0"/>
              </a:spcAft>
              <a:buSzPts val="1178"/>
              <a:buBlip>
                <a:blip r:embed="rId6"/>
              </a:buBlip>
              <a:tabLst/>
              <a:defRPr sz="1800" b="0" i="0" u="none" strike="noStrike" kern="0" cap="none" spc="0" baseline="0">
                <a:solidFill>
                  <a:srgbClr val="000000"/>
                </a:solidFill>
                <a:uFillTx/>
              </a:defRPr>
            </a:pPr>
            <a:r>
              <a:rPr lang="it-IT" sz="1600" b="0" i="0" u="none" strike="noStrike" kern="1200" cap="none" spc="0" baseline="0" dirty="0">
                <a:solidFill>
                  <a:srgbClr val="0066CC"/>
                </a:solidFill>
                <a:uFillTx/>
                <a:ea typeface="Microsoft YaHei" pitchFamily="2"/>
                <a:cs typeface="Arial" pitchFamily="2"/>
              </a:rPr>
              <a:t>Incentivi tecnici</a:t>
            </a:r>
          </a:p>
          <a:p>
            <a:pPr marL="0" marR="0" lvl="0" indent="0" algn="just" defTabSz="914400" rtl="0" fontAlgn="auto" hangingPunct="0">
              <a:lnSpc>
                <a:spcPct val="100000"/>
              </a:lnSpc>
              <a:spcBef>
                <a:spcPts val="0"/>
              </a:spcBef>
              <a:spcAft>
                <a:spcPts val="0"/>
              </a:spcAft>
              <a:buSzPts val="1178"/>
              <a:buBlip>
                <a:blip r:embed="rId6"/>
              </a:buBlip>
              <a:tabLst/>
              <a:defRPr sz="1800" b="0" i="0" u="none" strike="noStrike" kern="0" cap="none" spc="0" baseline="0">
                <a:solidFill>
                  <a:srgbClr val="000000"/>
                </a:solidFill>
                <a:uFillTx/>
              </a:defRPr>
            </a:pPr>
            <a:r>
              <a:rPr lang="it-IT" sz="1600" b="0" i="0" u="none" strike="noStrike" kern="1200" cap="none" spc="0" baseline="0" dirty="0">
                <a:solidFill>
                  <a:srgbClr val="0066CC"/>
                </a:solidFill>
                <a:uFillTx/>
                <a:ea typeface="Microsoft YaHei" pitchFamily="2"/>
                <a:cs typeface="Arial" pitchFamily="2"/>
              </a:rPr>
              <a:t>Incentivi recupero evasione dei tributi (IMU - ICI)</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66CC"/>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4586"/>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4586"/>
                </a:solidFill>
                <a:uFillTx/>
                <a:ea typeface="Microsoft YaHei" pitchFamily="2"/>
                <a:cs typeface="Arial" pitchFamily="2"/>
              </a:rPr>
              <a:t> </a:t>
            </a:r>
          </a:p>
        </p:txBody>
      </p:sp>
      <p:sp>
        <p:nvSpPr>
          <p:cNvPr id="10" name="Titolo 9">
            <a:extLst>
              <a:ext uri="{FF2B5EF4-FFF2-40B4-BE49-F238E27FC236}">
                <a16:creationId xmlns:a16="http://schemas.microsoft.com/office/drawing/2014/main" id="{E7CB370E-7614-C0BC-9035-557BF5ACC53D}"/>
              </a:ext>
            </a:extLst>
          </p:cNvPr>
          <p:cNvSpPr txBox="1">
            <a:spLocks/>
          </p:cNvSpPr>
          <p:nvPr/>
        </p:nvSpPr>
        <p:spPr>
          <a:xfrm>
            <a:off x="1143000" y="533401"/>
            <a:ext cx="9906000" cy="1382156"/>
          </a:xfrm>
          <a:prstGeom prst="rect">
            <a:avLst/>
          </a:prstGeom>
        </p:spPr>
        <p:txBody>
          <a:bodyPr>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4000" dirty="0"/>
              <a:t>1 - IL FONDO DELLE RISORSE DECENTRATE</a:t>
            </a:r>
            <a:br>
              <a:rPr lang="it-IT" sz="4000" dirty="0"/>
            </a:br>
            <a:r>
              <a:rPr lang="it-IT" sz="4000" dirty="0"/>
              <a:t> LA COSTITUZIONE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642FA9-F8D2-B414-28D3-55B99EF5F8F2}"/>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76AC77-1462-B55D-B7FB-E7C038BD30BB}"/>
              </a:ext>
            </a:extLst>
          </p:cNvPr>
          <p:cNvSpPr>
            <a:spLocks noGrp="1"/>
          </p:cNvSpPr>
          <p:nvPr>
            <p:ph type="title"/>
          </p:nvPr>
        </p:nvSpPr>
        <p:spPr>
          <a:xfrm>
            <a:off x="755613" y="908925"/>
            <a:ext cx="3723304" cy="4938854"/>
          </a:xfrm>
        </p:spPr>
        <p:txBody>
          <a:bodyPr>
            <a:normAutofit/>
          </a:bodyPr>
          <a:lstStyle/>
          <a:p>
            <a:r>
              <a:rPr lang="it-IT" sz="3700" dirty="0"/>
              <a:t>IL PERICOLO CHE DERIVA DAL Dualismo tra </a:t>
            </a:r>
            <a:r>
              <a:rPr lang="it-IT" sz="3700" dirty="0" err="1"/>
              <a:t>pa</a:t>
            </a:r>
            <a:r>
              <a:rPr lang="it-IT" sz="3700" dirty="0"/>
              <a:t> strutturate e piccoli comuni</a:t>
            </a:r>
          </a:p>
        </p:txBody>
      </p:sp>
      <p:cxnSp>
        <p:nvCxnSpPr>
          <p:cNvPr id="30" name="Straight Connector 29">
            <a:extLst>
              <a:ext uri="{FF2B5EF4-FFF2-40B4-BE49-F238E27FC236}">
                <a16:creationId xmlns:a16="http://schemas.microsoft.com/office/drawing/2014/main" id="{4BCE8AF9-FB73-4BD9-BA50-43BF340CB0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532336" y="0"/>
            <a:ext cx="2086972"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CEFB97-33B1-4F90-A6B8-EAA26EEA1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19615" y="0"/>
            <a:ext cx="58355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2C4E3524-A63A-C752-8D3E-6EDFF2535427}"/>
              </a:ext>
            </a:extLst>
          </p:cNvPr>
          <p:cNvGraphicFramePr>
            <a:graphicFrameLocks noGrp="1"/>
          </p:cNvGraphicFramePr>
          <p:nvPr>
            <p:ph idx="1"/>
            <p:extLst>
              <p:ext uri="{D42A27DB-BD31-4B8C-83A1-F6EECF244321}">
                <p14:modId xmlns:p14="http://schemas.microsoft.com/office/powerpoint/2010/main" val="477052662"/>
              </p:ext>
            </p:extLst>
          </p:nvPr>
        </p:nvGraphicFramePr>
        <p:xfrm>
          <a:off x="5869682" y="799416"/>
          <a:ext cx="5566706" cy="517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3">
            <a:extLst>
              <a:ext uri="{FF2B5EF4-FFF2-40B4-BE49-F238E27FC236}">
                <a16:creationId xmlns:a16="http://schemas.microsoft.com/office/drawing/2014/main" id="{462DBE5F-98FC-B1B2-DCD4-B7EB9079EE17}"/>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p>
        </p:txBody>
      </p:sp>
      <p:pic>
        <p:nvPicPr>
          <p:cNvPr id="4" name="Picture 4">
            <a:extLst>
              <a:ext uri="{FF2B5EF4-FFF2-40B4-BE49-F238E27FC236}">
                <a16:creationId xmlns:a16="http://schemas.microsoft.com/office/drawing/2014/main" id="{B00ADB04-2310-265B-C03A-0531FA528B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a:extLst>
              <a:ext uri="{FF2B5EF4-FFF2-40B4-BE49-F238E27FC236}">
                <a16:creationId xmlns:a16="http://schemas.microsoft.com/office/drawing/2014/main" id="{BFEFB5CC-6105-E7A0-9969-C51098BC3B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7729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7" name="CasellaDiTesto 16"/>
          <p:cNvSpPr/>
          <p:nvPr/>
        </p:nvSpPr>
        <p:spPr>
          <a:xfrm rot="21595203">
            <a:off x="932971" y="2015895"/>
            <a:ext cx="10464475" cy="18604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Calibri" pitchFamily="2"/>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p:txBody>
      </p:sp>
      <p:sp>
        <p:nvSpPr>
          <p:cNvPr id="10" name="CasellaDiTesto 9"/>
          <p:cNvSpPr txBox="1"/>
          <p:nvPr/>
        </p:nvSpPr>
        <p:spPr>
          <a:xfrm>
            <a:off x="678661" y="2229288"/>
            <a:ext cx="10720078" cy="5216761"/>
          </a:xfrm>
          <a:prstGeom prst="rect">
            <a:avLst/>
          </a:prstGeom>
          <a:noFill/>
          <a:ln cap="flat">
            <a:noFill/>
          </a:ln>
        </p:spPr>
        <p:txBody>
          <a:bodyPr vert="horz" wrap="none" lIns="90004" tIns="44997" rIns="90004" bIns="44997" anchor="t" anchorCtr="0"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66CC"/>
                </a:solidFill>
                <a:uFillTx/>
                <a:ea typeface="Microsoft YaHei" pitchFamily="2"/>
                <a:cs typeface="Arial" pitchFamily="2"/>
              </a:rPr>
              <a:t>RETRIBUIRE, INCENTIVARE, PREMIARE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66CC"/>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La spesa di personale prevista per gli istituti fissi e continuativi deve essere coperta OBBLIGATORIAMENTE</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con le risorse stabili:</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          </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a) Progressioni orizzontali anni antecedenti 2023              </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b) differenziali attribuiti dal 2023</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c) indennità di comparto</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d) indennità professionali specifiche (es. educatori)</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e) indennità ad personam</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a:t>
            </a:r>
            <a:r>
              <a:rPr lang="it-IT" sz="1600" b="0" i="0" u="none" strike="noStrike" kern="1200" cap="none" spc="0" baseline="0" dirty="0" err="1">
                <a:solidFill>
                  <a:srgbClr val="000000"/>
                </a:solidFill>
                <a:uFillTx/>
                <a:ea typeface="Microsoft YaHei" pitchFamily="2"/>
                <a:cs typeface="Arial" pitchFamily="2"/>
              </a:rPr>
              <a:t>f</a:t>
            </a:r>
            <a:r>
              <a:rPr lang="it-IT" sz="1600" b="0" i="0" u="none" strike="noStrike" kern="1200" cap="none" spc="0" baseline="0" dirty="0">
                <a:solidFill>
                  <a:srgbClr val="000000"/>
                </a:solidFill>
                <a:uFillTx/>
                <a:ea typeface="Microsoft YaHei" pitchFamily="2"/>
                <a:cs typeface="Arial" pitchFamily="2"/>
              </a:rPr>
              <a:t>) eventuale incremento del fondo indennità di posizione e risultato degli incaricati di EQ</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(da contrattare ai sensi dell'art 7 del CCNL 2022-2024)                                                       </a:t>
            </a:r>
            <a:r>
              <a:rPr lang="it-IT" sz="1600" b="1" i="0" u="none" strike="noStrike" kern="1200" cap="none" spc="0" baseline="0" dirty="0">
                <a:solidFill>
                  <a:srgbClr val="0066CC"/>
                </a:solidFill>
                <a:uFillTx/>
                <a:ea typeface="Microsoft YaHei" pitchFamily="2"/>
                <a:cs typeface="Arial" pitchFamily="2"/>
              </a:rPr>
              <a:t>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66CC"/>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66CC"/>
              </a:solidFill>
              <a:uFillTx/>
              <a:ea typeface="Microsoft YaHei" pitchFamily="2"/>
              <a:cs typeface="Arial" pitchFamily="2"/>
            </a:endParaRPr>
          </a:p>
        </p:txBody>
      </p:sp>
      <p:sp>
        <p:nvSpPr>
          <p:cNvPr id="9" name="Titolo 9">
            <a:extLst>
              <a:ext uri="{FF2B5EF4-FFF2-40B4-BE49-F238E27FC236}">
                <a16:creationId xmlns:a16="http://schemas.microsoft.com/office/drawing/2014/main" id="{0CDB5F5E-C76D-68F9-28F2-CF6197002EB5}"/>
              </a:ext>
            </a:extLst>
          </p:cNvPr>
          <p:cNvSpPr txBox="1">
            <a:spLocks/>
          </p:cNvSpPr>
          <p:nvPr/>
        </p:nvSpPr>
        <p:spPr>
          <a:xfrm>
            <a:off x="1143000" y="533401"/>
            <a:ext cx="9906000" cy="1382156"/>
          </a:xfrm>
          <a:prstGeom prst="rect">
            <a:avLst/>
          </a:prstGeom>
        </p:spPr>
        <p:txBody>
          <a:bodyPr>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4000" dirty="0"/>
              <a:t>IL FONDO DELLE RISORSE DECENTRATE</a:t>
            </a:r>
            <a:br>
              <a:rPr lang="it-IT" sz="4000" dirty="0"/>
            </a:br>
            <a:r>
              <a:rPr lang="it-IT" sz="4000" dirty="0"/>
              <a:t> LA SUDDIVISIONE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7" name="CasellaDiTesto 16"/>
          <p:cNvSpPr/>
          <p:nvPr/>
        </p:nvSpPr>
        <p:spPr>
          <a:xfrm rot="21595203">
            <a:off x="932971" y="2015895"/>
            <a:ext cx="10464475" cy="18604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Calibri" pitchFamily="2"/>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a:solidFill>
                <a:srgbClr val="000000"/>
              </a:solidFill>
              <a:uFillTx/>
              <a:latin typeface="Calibri" pitchFamily="18"/>
              <a:ea typeface="Microsoft YaHei" pitchFamily="2"/>
              <a:cs typeface="Calibri" pitchFamily="2"/>
            </a:endParaRPr>
          </a:p>
        </p:txBody>
      </p:sp>
      <p:sp>
        <p:nvSpPr>
          <p:cNvPr id="10" name="CasellaDiTesto 9"/>
          <p:cNvSpPr txBox="1"/>
          <p:nvPr/>
        </p:nvSpPr>
        <p:spPr>
          <a:xfrm>
            <a:off x="678661" y="2229288"/>
            <a:ext cx="10720078" cy="5216761"/>
          </a:xfrm>
          <a:prstGeom prst="rect">
            <a:avLst/>
          </a:prstGeom>
          <a:noFill/>
          <a:ln cap="flat">
            <a:noFill/>
          </a:ln>
        </p:spPr>
        <p:txBody>
          <a:bodyPr vert="horz" wrap="none" lIns="90004" tIns="44997" rIns="90004" bIns="44997" anchor="t" anchorCtr="0"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66CC"/>
                </a:solidFill>
                <a:uFillTx/>
                <a:ea typeface="Microsoft YaHei" pitchFamily="2"/>
                <a:cs typeface="Arial" pitchFamily="2"/>
              </a:rPr>
              <a:t>RETRIBUIRE, INCENTIVARE, PREMIARE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66CC"/>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66CC"/>
                </a:solidFill>
                <a:uFillTx/>
                <a:ea typeface="Microsoft YaHei" pitchFamily="2"/>
                <a:cs typeface="Arial" pitchFamily="2"/>
              </a:rPr>
              <a:t>                                        </a:t>
            </a:r>
            <a:r>
              <a:rPr lang="it-IT" sz="1600" b="1" i="0" u="none" strike="noStrike" kern="1200" cap="none" spc="0" baseline="0" dirty="0">
                <a:solidFill>
                  <a:srgbClr val="0066CC"/>
                </a:solidFill>
                <a:uFillTx/>
                <a:ea typeface="Microsoft YaHei" pitchFamily="2"/>
                <a:cs typeface="Arial" pitchFamily="2"/>
              </a:rPr>
              <a:t> </a:t>
            </a:r>
            <a:r>
              <a:rPr lang="it-IT" sz="1600" b="1" i="0" u="none" strike="noStrike" kern="1200" cap="none" spc="0" baseline="0" dirty="0">
                <a:solidFill>
                  <a:srgbClr val="000000"/>
                </a:solidFill>
                <a:uFillTx/>
                <a:ea typeface="Microsoft YaHei" pitchFamily="2"/>
                <a:cs typeface="Arial" pitchFamily="2"/>
              </a:rPr>
              <a:t>Art. 59 - Fondo risorse decentrate: utilizzo</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1. Gli enti rendono annualmente disponibili tutte le risorse confluite nel Fondo risorse decentrate..............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66CC"/>
              </a:solidFill>
              <a:uFillTx/>
              <a:ea typeface="Microsoft YaHei" pitchFamily="2"/>
              <a:cs typeface="Arial"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66CC"/>
                </a:solidFill>
                <a:uFillTx/>
                <a:ea typeface="Microsoft YaHei" pitchFamily="2"/>
                <a:cs typeface="Arial" pitchFamily="2"/>
              </a:rPr>
              <a:t>       Del fondo non si butta via niente (al limite si concorda di destinare delle quote ad anni successivi)</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g) indennità di turno, condizioni lavoro, reperibilità, ecc.........</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h) indennità di funzione (personale della Polizia Locale)</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i) indennità specifiche responsabilità</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l) piani di welfare</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m) performance individuale e organizzativa</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a:t>
            </a:r>
            <a:r>
              <a:rPr lang="it-IT" sz="1600" b="1" i="0" u="none" strike="noStrike" kern="1200" cap="none" spc="0" baseline="0" dirty="0">
                <a:solidFill>
                  <a:srgbClr val="0066CC"/>
                </a:solidFill>
                <a:uFillTx/>
                <a:ea typeface="Microsoft YaHei" pitchFamily="2"/>
                <a:cs typeface="Arial" pitchFamily="2"/>
              </a:rPr>
              <a:t>E poi ci sono gli incentivi.............   </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a:t>
            </a:r>
            <a:r>
              <a:rPr lang="it-IT" sz="1600" b="1" i="0" u="none" strike="noStrike" kern="1200" cap="none" spc="0" baseline="0" dirty="0">
                <a:solidFill>
                  <a:srgbClr val="0066CC"/>
                </a:solidFill>
                <a:uFillTx/>
                <a:ea typeface="Microsoft YaHei" pitchFamily="2"/>
                <a:cs typeface="Arial" pitchFamily="2"/>
              </a:rPr>
              <a:t>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66CC"/>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66CC"/>
              </a:solidFill>
              <a:uFillTx/>
              <a:ea typeface="Microsoft YaHei" pitchFamily="2"/>
              <a:cs typeface="Arial" pitchFamily="2"/>
            </a:endParaRPr>
          </a:p>
        </p:txBody>
      </p:sp>
      <p:sp>
        <p:nvSpPr>
          <p:cNvPr id="9" name="Titolo 9">
            <a:extLst>
              <a:ext uri="{FF2B5EF4-FFF2-40B4-BE49-F238E27FC236}">
                <a16:creationId xmlns:a16="http://schemas.microsoft.com/office/drawing/2014/main" id="{ED325E93-354C-34B5-D804-5063DE28ACA7}"/>
              </a:ext>
            </a:extLst>
          </p:cNvPr>
          <p:cNvSpPr txBox="1">
            <a:spLocks/>
          </p:cNvSpPr>
          <p:nvPr/>
        </p:nvSpPr>
        <p:spPr>
          <a:xfrm>
            <a:off x="1143000" y="533401"/>
            <a:ext cx="9906000" cy="1382156"/>
          </a:xfrm>
          <a:prstGeom prst="rect">
            <a:avLst/>
          </a:prstGeom>
        </p:spPr>
        <p:txBody>
          <a:bodyPr>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4000" dirty="0"/>
              <a:t>IL FONDO DELLE RISORSE DECENTRATE</a:t>
            </a:r>
            <a:br>
              <a:rPr lang="it-IT" sz="4000" dirty="0"/>
            </a:br>
            <a:r>
              <a:rPr lang="it-IT" sz="4000" dirty="0"/>
              <a:t> LA SUDDIVISIONE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sp>
        <p:nvSpPr>
          <p:cNvPr id="6" name="CasellaDiTesto 16"/>
          <p:cNvSpPr/>
          <p:nvPr/>
        </p:nvSpPr>
        <p:spPr>
          <a:xfrm>
            <a:off x="344884" y="1385279"/>
            <a:ext cx="11524676" cy="35672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p:txBody>
      </p:sp>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Rectangle 1"/>
          <p:cNvSpPr/>
          <p:nvPr/>
        </p:nvSpPr>
        <p:spPr>
          <a:xfrm>
            <a:off x="736201" y="374401"/>
            <a:ext cx="10598398" cy="548675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ctr"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sp>
        <p:nvSpPr>
          <p:cNvPr id="10" name="Rectangle 8"/>
          <p:cNvSpPr/>
          <p:nvPr/>
        </p:nvSpPr>
        <p:spPr>
          <a:xfrm>
            <a:off x="799917" y="4647236"/>
            <a:ext cx="10360078" cy="12203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ctr"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sp>
        <p:nvSpPr>
          <p:cNvPr id="11" name="Titolo 10">
            <a:extLst>
              <a:ext uri="{FF2B5EF4-FFF2-40B4-BE49-F238E27FC236}">
                <a16:creationId xmlns:a16="http://schemas.microsoft.com/office/drawing/2014/main" id="{3EEC36A6-5084-727B-9778-8C6B7946CCB5}"/>
              </a:ext>
            </a:extLst>
          </p:cNvPr>
          <p:cNvSpPr>
            <a:spLocks noGrp="1"/>
          </p:cNvSpPr>
          <p:nvPr>
            <p:ph type="ctrTitle"/>
          </p:nvPr>
        </p:nvSpPr>
        <p:spPr>
          <a:xfrm>
            <a:off x="1407956" y="1864512"/>
            <a:ext cx="9144000" cy="3025308"/>
          </a:xfrm>
        </p:spPr>
        <p:txBody>
          <a:bodyPr>
            <a:normAutofit fontScale="90000"/>
          </a:bodyPr>
          <a:lstStyle/>
          <a:p>
            <a:pPr lvl="0"/>
            <a:r>
              <a:rPr lang="it-IT" dirty="0"/>
              <a:t> 2 - INCENTIVI TECNICI (Art. 45 </a:t>
            </a:r>
            <a:r>
              <a:rPr lang="it-IT" dirty="0" err="1"/>
              <a:t>D.Lgs.</a:t>
            </a:r>
            <a:r>
              <a:rPr lang="it-IT" dirty="0"/>
              <a:t> 36/2023)</a:t>
            </a:r>
            <a:br>
              <a:rPr lang="it-IT" dirty="0"/>
            </a:br>
            <a:r>
              <a:rPr lang="it-IT" dirty="0"/>
              <a:t>Appalti – Lavori - Forniture</a:t>
            </a:r>
            <a:br>
              <a:rPr lang="it-IT" dirty="0"/>
            </a:br>
            <a:endParaRPr lang="it-IT" dirty="0"/>
          </a:p>
        </p:txBody>
      </p:sp>
      <p:sp>
        <p:nvSpPr>
          <p:cNvPr id="12" name="Sottotitolo 11">
            <a:extLst>
              <a:ext uri="{FF2B5EF4-FFF2-40B4-BE49-F238E27FC236}">
                <a16:creationId xmlns:a16="http://schemas.microsoft.com/office/drawing/2014/main" id="{29188B11-9C44-1ED9-C247-4513C7F3AD7A}"/>
              </a:ext>
            </a:extLst>
          </p:cNvPr>
          <p:cNvSpPr>
            <a:spLocks noGrp="1"/>
          </p:cNvSpPr>
          <p:nvPr>
            <p:ph type="subTitle" idx="1"/>
          </p:nvPr>
        </p:nvSpPr>
        <p:spPr/>
        <p:txBody>
          <a:bodyPr/>
          <a:lstStyle/>
          <a:p>
            <a:pPr lvl="0">
              <a:lnSpc>
                <a:spcPct val="100000"/>
              </a:lnSpc>
              <a:spcBef>
                <a:spcPts val="0"/>
              </a:spcBef>
              <a:defRPr sz="1800" b="0" i="0" u="none" strike="noStrike" kern="0" cap="none" spc="0" baseline="0">
                <a:solidFill>
                  <a:srgbClr val="000000"/>
                </a:solidFill>
                <a:uFillTx/>
              </a:defRPr>
            </a:pPr>
            <a:r>
              <a:rPr lang="it-IT" cap="none" spc="0" dirty="0">
                <a:solidFill>
                  <a:srgbClr val="0066CC"/>
                </a:solidFill>
                <a:latin typeface="Ink Free" pitchFamily="66"/>
                <a:ea typeface="Microsoft YaHei" pitchFamily="2"/>
                <a:cs typeface="Calibri" pitchFamily="2"/>
              </a:rPr>
              <a:t>Per l'attribuzione degli incentivi tecnici gli Enti devono dotarsi di un regolamento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sp>
        <p:nvSpPr>
          <p:cNvPr id="6" name="CasellaDiTesto 16"/>
          <p:cNvSpPr/>
          <p:nvPr/>
        </p:nvSpPr>
        <p:spPr>
          <a:xfrm>
            <a:off x="344884" y="1583996"/>
            <a:ext cx="11524676" cy="35672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1" i="0" u="none" strike="noStrike" kern="1200" cap="none" spc="0" baseline="0">
              <a:solidFill>
                <a:srgbClr val="000000"/>
              </a:solidFill>
              <a:uFillTx/>
              <a:latin typeface="Calibri" pitchFamily="18"/>
              <a:ea typeface="Microsoft YaHei" pitchFamily="2"/>
              <a:cs typeface="Arial" pitchFamily="2"/>
            </a:endParaRPr>
          </a:p>
        </p:txBody>
      </p:sp>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Rectangle 1"/>
          <p:cNvSpPr/>
          <p:nvPr/>
        </p:nvSpPr>
        <p:spPr>
          <a:xfrm>
            <a:off x="736201" y="374401"/>
            <a:ext cx="10598398" cy="548675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ctr"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sp>
        <p:nvSpPr>
          <p:cNvPr id="9" name="CasellaDiTesto 16"/>
          <p:cNvSpPr/>
          <p:nvPr/>
        </p:nvSpPr>
        <p:spPr>
          <a:xfrm>
            <a:off x="799917" y="1487239"/>
            <a:ext cx="10462683" cy="6140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0000"/>
              </a:solidFill>
              <a:uFillTx/>
              <a:latin typeface="Arial" pitchFamily="34"/>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latin typeface="Ink Free" pitchFamily="66"/>
                <a:ea typeface="Microsoft YaHei" pitchFamily="2"/>
                <a:cs typeface="Calibri" pitchFamily="2"/>
              </a:rPr>
              <a:t>Per l'attribuzione degli incentivi tecnici gli Enti devono dotarsi di un regolamento</a:t>
            </a:r>
          </a:p>
        </p:txBody>
      </p:sp>
      <p:sp>
        <p:nvSpPr>
          <p:cNvPr id="10" name="Rectangle 8"/>
          <p:cNvSpPr/>
          <p:nvPr/>
        </p:nvSpPr>
        <p:spPr>
          <a:xfrm>
            <a:off x="799917" y="4647236"/>
            <a:ext cx="10360078" cy="12203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ctr"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sp>
        <p:nvSpPr>
          <p:cNvPr id="11" name="Rectangle 1"/>
          <p:cNvSpPr/>
          <p:nvPr/>
        </p:nvSpPr>
        <p:spPr>
          <a:xfrm>
            <a:off x="736201" y="2328483"/>
            <a:ext cx="10495803" cy="32414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ctr" anchorCtr="0" compatLnSpc="0">
            <a:spAutoFit/>
          </a:bodyPr>
          <a:lstStyle/>
          <a:p>
            <a:pPr marL="0" marR="0" lvl="1" indent="0" algn="just" defTabSz="914400" rtl="0" fontAlgn="auto" hangingPunct="0">
              <a:lnSpc>
                <a:spcPct val="13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Ambito di applicazione :</a:t>
            </a:r>
            <a:r>
              <a:rPr lang="it-IT" sz="1600" b="0" i="0" u="none" strike="noStrike" kern="1200" cap="none" spc="0" baseline="0" dirty="0">
                <a:solidFill>
                  <a:srgbClr val="000000"/>
                </a:solidFill>
                <a:uFillTx/>
                <a:ea typeface="Microsoft YaHei" pitchFamily="2"/>
                <a:cs typeface="Arial" pitchFamily="2"/>
              </a:rPr>
              <a:t> Incentivi applicabili a lavori, servizi e forniture;</a:t>
            </a:r>
          </a:p>
          <a:p>
            <a:pPr marL="0" marR="0" lvl="1" indent="0" algn="just" defTabSz="914400" rtl="0" fontAlgn="auto" hangingPunct="0">
              <a:lnSpc>
                <a:spcPct val="13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Attività Incentivabili (Allegato I.10):</a:t>
            </a:r>
            <a:r>
              <a:rPr lang="it-IT" sz="1600" b="0" i="0" u="none" strike="noStrike" kern="1200" cap="none" spc="0" baseline="0" dirty="0">
                <a:solidFill>
                  <a:srgbClr val="000000"/>
                </a:solidFill>
                <a:uFillTx/>
                <a:ea typeface="Microsoft YaHei" pitchFamily="2"/>
                <a:cs typeface="Arial" pitchFamily="2"/>
              </a:rPr>
              <a:t> Sono tassative le attività finanziabili: programmazione, progettazione, controllo, RUP, direzione lavori/esecuzione, collaudo/verifica conformità.</a:t>
            </a:r>
          </a:p>
          <a:p>
            <a:pPr marL="0" marR="0" lvl="1" indent="0" algn="just" defTabSz="914400" rtl="0" fontAlgn="auto" hangingPunct="0">
              <a:lnSpc>
                <a:spcPct val="13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Importo dell'Incentivo:</a:t>
            </a:r>
            <a:r>
              <a:rPr lang="it-IT" sz="1600" b="0" i="0" u="none" strike="noStrike" kern="1200" cap="none" spc="0" baseline="0" dirty="0">
                <a:solidFill>
                  <a:srgbClr val="000000"/>
                </a:solidFill>
                <a:uFillTx/>
                <a:ea typeface="Microsoft YaHei" pitchFamily="2"/>
                <a:cs typeface="Arial" pitchFamily="2"/>
              </a:rPr>
              <a:t> Il fondo è pari al 2% dell'importo dei lavori, servizi o forniture posto a base di gara.</a:t>
            </a:r>
          </a:p>
          <a:p>
            <a:pPr marL="0" marR="0" lvl="1" indent="0" algn="just" defTabSz="914400" rtl="0" fontAlgn="auto" hangingPunct="0">
              <a:lnSpc>
                <a:spcPct val="13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Destinatari:</a:t>
            </a:r>
            <a:r>
              <a:rPr lang="it-IT" sz="1600" b="0" i="0" u="none" strike="noStrike" kern="1200" cap="none" spc="0" baseline="0" dirty="0">
                <a:solidFill>
                  <a:srgbClr val="000000"/>
                </a:solidFill>
                <a:uFillTx/>
                <a:ea typeface="Microsoft YaHei" pitchFamily="2"/>
                <a:cs typeface="Arial" pitchFamily="2"/>
              </a:rPr>
              <a:t> Dipendenti dell'amministrazione, compreso il personale a tempo determinato.</a:t>
            </a:r>
          </a:p>
          <a:p>
            <a:pPr marL="0" marR="0" lvl="1" indent="0" algn="just" defTabSz="914400" rtl="0" fontAlgn="auto" hangingPunct="0">
              <a:lnSpc>
                <a:spcPct val="13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Esclusioni:</a:t>
            </a:r>
            <a:r>
              <a:rPr lang="it-IT" sz="1600" b="0" i="0" u="none" strike="noStrike" kern="1200" cap="none" spc="0" baseline="0" dirty="0">
                <a:solidFill>
                  <a:srgbClr val="000000"/>
                </a:solidFill>
                <a:uFillTx/>
                <a:ea typeface="Microsoft YaHei" pitchFamily="2"/>
                <a:cs typeface="Arial" pitchFamily="2"/>
              </a:rPr>
              <a:t> Non spettano per affidamenti diretti di importo inferiore a 40.000 euro (salvo diversa indicazione nel regolamento) o per atti di pianificazione generale.</a:t>
            </a:r>
          </a:p>
          <a:p>
            <a:pPr marL="0" marR="0" lvl="1" indent="0" algn="just" defTabSz="914400" rtl="0" fontAlgn="auto" hangingPunct="0">
              <a:lnSpc>
                <a:spcPct val="13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Liquidazione:</a:t>
            </a:r>
            <a:r>
              <a:rPr lang="it-IT" sz="1600" b="0" i="0" u="none" strike="noStrike" kern="1200" cap="none" spc="0" baseline="0" dirty="0">
                <a:solidFill>
                  <a:srgbClr val="000000"/>
                </a:solidFill>
                <a:uFillTx/>
                <a:ea typeface="Microsoft YaHei" pitchFamily="2"/>
                <a:cs typeface="Arial" pitchFamily="2"/>
              </a:rPr>
              <a:t> Può avvenire anche per fasi (programmazione-aggiudicazione, esecuzione, collaudo).</a:t>
            </a:r>
          </a:p>
          <a:p>
            <a:pPr marL="0" marR="0" lvl="1" indent="0" algn="just" defTabSz="914400" rtl="0" fontAlgn="auto" hangingPunct="0">
              <a:lnSpc>
                <a:spcPct val="13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Limiti:</a:t>
            </a:r>
            <a:r>
              <a:rPr lang="it-IT" sz="1600" b="0" i="0" u="none" strike="noStrike" kern="1200" cap="none" spc="0" baseline="0" dirty="0">
                <a:solidFill>
                  <a:srgbClr val="000000"/>
                </a:solidFill>
                <a:uFillTx/>
                <a:ea typeface="Microsoft YaHei" pitchFamily="2"/>
                <a:cs typeface="Arial" pitchFamily="2"/>
              </a:rPr>
              <a:t> Il totale degli incentivi non può superare il 100% del trattamento economico complessivo annuo lordo del dipendente.</a:t>
            </a:r>
          </a:p>
          <a:p>
            <a:pPr marL="0" marR="0" lvl="1" indent="0" algn="just" defTabSz="914400" rtl="0" fontAlgn="auto" hangingPunct="0">
              <a:lnSpc>
                <a:spcPct val="13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Criteri di Ripartizione:</a:t>
            </a:r>
            <a:r>
              <a:rPr lang="it-IT" sz="1600" b="0" i="0" u="none" strike="noStrike" kern="1200" cap="none" spc="0" baseline="0" dirty="0">
                <a:solidFill>
                  <a:srgbClr val="000000"/>
                </a:solidFill>
                <a:uFillTx/>
                <a:ea typeface="Microsoft YaHei" pitchFamily="2"/>
                <a:cs typeface="Arial" pitchFamily="2"/>
              </a:rPr>
              <a:t> Basati sul livello di responsabilità professionale e contributo effettivo</a:t>
            </a:r>
          </a:p>
        </p:txBody>
      </p:sp>
      <p:sp>
        <p:nvSpPr>
          <p:cNvPr id="14" name="Titolo 13">
            <a:extLst>
              <a:ext uri="{FF2B5EF4-FFF2-40B4-BE49-F238E27FC236}">
                <a16:creationId xmlns:a16="http://schemas.microsoft.com/office/drawing/2014/main" id="{24736940-7F4D-F579-F915-1B3712172230}"/>
              </a:ext>
            </a:extLst>
          </p:cNvPr>
          <p:cNvSpPr>
            <a:spLocks noGrp="1"/>
          </p:cNvSpPr>
          <p:nvPr>
            <p:ph type="ctrTitle"/>
          </p:nvPr>
        </p:nvSpPr>
        <p:spPr>
          <a:xfrm>
            <a:off x="1945230" y="541485"/>
            <a:ext cx="8069451" cy="2037355"/>
          </a:xfrm>
        </p:spPr>
        <p:txBody>
          <a:bodyPr>
            <a:normAutofit fontScale="90000"/>
          </a:bodyPr>
          <a:lstStyle/>
          <a:p>
            <a:pPr lvl="0"/>
            <a:r>
              <a:rPr lang="it-IT" sz="3300" dirty="0"/>
              <a:t> 2 - INCENTIVI TECNICI (Art. 45 </a:t>
            </a:r>
            <a:r>
              <a:rPr lang="it-IT" sz="3300" dirty="0" err="1"/>
              <a:t>D.Lgs.</a:t>
            </a:r>
            <a:r>
              <a:rPr lang="it-IT" sz="3300" dirty="0"/>
              <a:t> 36/2023)</a:t>
            </a:r>
            <a:br>
              <a:rPr lang="it-IT" sz="3300" dirty="0"/>
            </a:br>
            <a:r>
              <a:rPr lang="it-IT" sz="3300" dirty="0"/>
              <a:t>Appalti – Lavori - Forniture</a:t>
            </a:r>
            <a:br>
              <a:rPr lang="it-IT" dirty="0"/>
            </a:br>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sp>
        <p:nvSpPr>
          <p:cNvPr id="6" name="CasellaDiTesto 16"/>
          <p:cNvSpPr/>
          <p:nvPr/>
        </p:nvSpPr>
        <p:spPr>
          <a:xfrm>
            <a:off x="857336" y="4491175"/>
            <a:ext cx="10462683" cy="6639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66CC"/>
              </a:solidFill>
              <a:uFillTx/>
              <a:latin typeface="Ink Free" pitchFamily="66"/>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latin typeface="Ink Free" pitchFamily="66"/>
                <a:ea typeface="Microsoft YaHei" pitchFamily="2"/>
                <a:cs typeface="Calibri" pitchFamily="2"/>
              </a:rPr>
              <a:t>Per l'attribuzione degli incentivi gli Enti devono dotarsi di un regolamento</a:t>
            </a:r>
          </a:p>
        </p:txBody>
      </p:sp>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Titolo 7">
            <a:extLst>
              <a:ext uri="{FF2B5EF4-FFF2-40B4-BE49-F238E27FC236}">
                <a16:creationId xmlns:a16="http://schemas.microsoft.com/office/drawing/2014/main" id="{A0991920-7A70-24E2-0220-B6548A863207}"/>
              </a:ext>
            </a:extLst>
          </p:cNvPr>
          <p:cNvSpPr>
            <a:spLocks noGrp="1"/>
          </p:cNvSpPr>
          <p:nvPr>
            <p:ph type="ctrTitle"/>
          </p:nvPr>
        </p:nvSpPr>
        <p:spPr>
          <a:xfrm>
            <a:off x="1516677" y="2299701"/>
            <a:ext cx="9144000" cy="3025308"/>
          </a:xfrm>
        </p:spPr>
        <p:txBody>
          <a:bodyPr>
            <a:normAutofit fontScale="90000"/>
          </a:bodyPr>
          <a:lstStyle/>
          <a:p>
            <a:pPr lvl="0"/>
            <a:r>
              <a:rPr lang="it-IT" sz="4400" dirty="0"/>
              <a:t>3 - INCENTIVI RECUPERO EVASIONE TRIBUTI</a:t>
            </a:r>
            <a:br>
              <a:rPr lang="it-IT" sz="4400" dirty="0"/>
            </a:br>
            <a:r>
              <a:rPr lang="it-IT" sz="4400" dirty="0"/>
              <a:t>ex art. 1, comma 1091, Legge 145/2018 e recenti evoluzioni</a:t>
            </a:r>
            <a:br>
              <a:rPr lang="it-IT" sz="4400" dirty="0"/>
            </a:br>
            <a:br>
              <a:rPr lang="it-IT" sz="4400" dirty="0"/>
            </a:br>
            <a:r>
              <a:rPr lang="it-IT" sz="4400" dirty="0"/>
              <a:t> </a:t>
            </a:r>
            <a:r>
              <a:rPr lang="it-IT" sz="2700" dirty="0"/>
              <a:t>normative</a:t>
            </a:r>
            <a:br>
              <a:rPr lang="it-IT" sz="2700" dirty="0"/>
            </a:br>
            <a:r>
              <a:rPr lang="it-IT" sz="2700" dirty="0"/>
              <a:t>(DL 219/2023, DL 13/2024 e novità previste per il 2025)</a:t>
            </a:r>
            <a:br>
              <a:rPr lang="it-IT" dirty="0"/>
            </a:br>
            <a:endParaRPr lang="it-I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sp>
        <p:nvSpPr>
          <p:cNvPr id="6" name="CasellaDiTesto 16"/>
          <p:cNvSpPr/>
          <p:nvPr/>
        </p:nvSpPr>
        <p:spPr>
          <a:xfrm>
            <a:off x="712614" y="2164203"/>
            <a:ext cx="10462683" cy="383912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spAutoFit/>
          </a:bodyPr>
          <a:lstStyle/>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it-IT" sz="1800" b="1" i="0" u="sng" strike="noStrike" kern="1200" cap="none" spc="0" baseline="0" dirty="0">
                <a:solidFill>
                  <a:srgbClr val="000000"/>
                </a:solidFill>
                <a:uFillTx/>
                <a:ea typeface="Microsoft YaHei" pitchFamily="2"/>
                <a:cs typeface="Arial" pitchFamily="2"/>
              </a:rPr>
              <a:t>Il Regolamento deve contenere:</a:t>
            </a:r>
          </a:p>
          <a:p>
            <a:pPr marL="0" marR="0" lvl="0" indent="0" algn="just" defTabSz="914400" rtl="0" fontAlgn="auto" hangingPunct="1">
              <a:lnSpc>
                <a:spcPct val="12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Oggetto e Finalità:</a:t>
            </a:r>
            <a:r>
              <a:rPr lang="it-IT" sz="1800" b="0" i="0" u="none" strike="noStrike" kern="1200" cap="none" spc="0" baseline="0" dirty="0">
                <a:solidFill>
                  <a:srgbClr val="000000"/>
                </a:solidFill>
                <a:uFillTx/>
                <a:ea typeface="Microsoft YaHei" pitchFamily="2"/>
                <a:cs typeface="Arial" pitchFamily="2"/>
              </a:rPr>
              <a:t> Definizione degli obiettivi, quali il potenziamento delle attività di accertamento e riscossione (IMU, TARI, ecc.) per migliorare l'efficienza;</a:t>
            </a:r>
          </a:p>
          <a:p>
            <a:pPr marL="0" marR="0" lvl="0" indent="0" algn="just" defTabSz="914400" rtl="0" fontAlgn="auto" hangingPunct="1">
              <a:lnSpc>
                <a:spcPct val="12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Ambito di Applicazione e Beneficiari:</a:t>
            </a:r>
            <a:r>
              <a:rPr lang="it-IT" sz="1800" b="0" i="0" u="none" strike="noStrike" kern="1200" cap="none" spc="0" baseline="0" dirty="0">
                <a:solidFill>
                  <a:srgbClr val="000000"/>
                </a:solidFill>
                <a:uFillTx/>
                <a:ea typeface="Microsoft YaHei" pitchFamily="2"/>
                <a:cs typeface="Arial" pitchFamily="2"/>
              </a:rPr>
              <a:t> Individuazione del personale dipendente coinvolto nelle attività di recupero dell'evasione;</a:t>
            </a:r>
          </a:p>
          <a:p>
            <a:pPr marL="0" marR="0" lvl="0" indent="0" algn="just" defTabSz="914400" rtl="0" fontAlgn="auto" hangingPunct="1">
              <a:lnSpc>
                <a:spcPct val="12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Costituzione del Fondo:</a:t>
            </a:r>
            <a:r>
              <a:rPr lang="it-IT" sz="1800" b="0" i="0" u="none" strike="noStrike" kern="1200" cap="none" spc="0" baseline="0" dirty="0">
                <a:solidFill>
                  <a:srgbClr val="000000"/>
                </a:solidFill>
                <a:uFillTx/>
                <a:ea typeface="Microsoft YaHei" pitchFamily="2"/>
                <a:cs typeface="Arial" pitchFamily="2"/>
              </a:rPr>
              <a:t> Regole per la quantificazione delle somme destinate all'incentivo, derivanti da quote del maggiore gettito accertato e riscosso;</a:t>
            </a:r>
          </a:p>
          <a:p>
            <a:pPr marL="0" marR="0" lvl="0" indent="0" algn="just" defTabSz="914400" rtl="0" fontAlgn="auto" hangingPunct="1">
              <a:lnSpc>
                <a:spcPct val="12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Criteri di Ripartizione:</a:t>
            </a:r>
            <a:r>
              <a:rPr lang="it-IT" sz="1800" b="0" i="0" u="none" strike="noStrike" kern="1200" cap="none" spc="0" baseline="0" dirty="0">
                <a:solidFill>
                  <a:srgbClr val="000000"/>
                </a:solidFill>
                <a:uFillTx/>
                <a:ea typeface="Microsoft YaHei" pitchFamily="2"/>
                <a:cs typeface="Arial" pitchFamily="2"/>
              </a:rPr>
              <a:t> Definizione dei criteri per la distribuzione degli incentivi (es. in base al risultato, alla complessità dell'attività);</a:t>
            </a:r>
          </a:p>
          <a:p>
            <a:pPr marL="0" marR="0" lvl="0" indent="0" algn="just" defTabSz="914400" rtl="0" fontAlgn="auto" hangingPunct="1">
              <a:lnSpc>
                <a:spcPct val="12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Limiti Individuali:</a:t>
            </a:r>
            <a:r>
              <a:rPr lang="it-IT" sz="1800" b="0" i="0" u="none" strike="noStrike" kern="1200" cap="none" spc="0" baseline="0" dirty="0">
                <a:solidFill>
                  <a:srgbClr val="000000"/>
                </a:solidFill>
                <a:uFillTx/>
                <a:ea typeface="Microsoft YaHei" pitchFamily="2"/>
                <a:cs typeface="Arial" pitchFamily="2"/>
              </a:rPr>
              <a:t> Rispetto del tetto massimo del 15% del trattamento tabellare annuo lordo;</a:t>
            </a:r>
          </a:p>
          <a:p>
            <a:pPr marL="0" marR="0" lvl="0" indent="0" algn="just" defTabSz="914400" rtl="0" fontAlgn="auto" hangingPunct="1">
              <a:lnSpc>
                <a:spcPct val="12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Modalità di Erogazione:</a:t>
            </a:r>
            <a:r>
              <a:rPr lang="it-IT" sz="1800" b="0" i="0" u="none" strike="noStrike" kern="1200" cap="none" spc="0" baseline="0" dirty="0">
                <a:solidFill>
                  <a:srgbClr val="000000"/>
                </a:solidFill>
                <a:uFillTx/>
                <a:ea typeface="Microsoft YaHei" pitchFamily="2"/>
                <a:cs typeface="Arial" pitchFamily="2"/>
              </a:rPr>
              <a:t> Procedura per il pagamento (solitamente in seguito all'effettivo incasso delle somme)</a:t>
            </a:r>
          </a:p>
        </p:txBody>
      </p:sp>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9" name="Titolo 8">
            <a:extLst>
              <a:ext uri="{FF2B5EF4-FFF2-40B4-BE49-F238E27FC236}">
                <a16:creationId xmlns:a16="http://schemas.microsoft.com/office/drawing/2014/main" id="{F7B7E69B-92BF-B263-B2C2-F078FA928C16}"/>
              </a:ext>
            </a:extLst>
          </p:cNvPr>
          <p:cNvSpPr>
            <a:spLocks noGrp="1"/>
          </p:cNvSpPr>
          <p:nvPr>
            <p:ph type="ctrTitle"/>
          </p:nvPr>
        </p:nvSpPr>
        <p:spPr>
          <a:xfrm>
            <a:off x="1524000" y="140105"/>
            <a:ext cx="9144000" cy="3025308"/>
          </a:xfrm>
        </p:spPr>
        <p:txBody>
          <a:bodyPr>
            <a:normAutofit fontScale="90000"/>
          </a:bodyPr>
          <a:lstStyle/>
          <a:p>
            <a:pPr lvl="0"/>
            <a:r>
              <a:rPr lang="it-IT" sz="3600" dirty="0"/>
              <a:t>3 - INCENTIVI RECUPERO EVASIONE TRIBUTI</a:t>
            </a:r>
            <a:br>
              <a:rPr lang="it-IT" sz="3600" dirty="0"/>
            </a:br>
            <a:r>
              <a:rPr lang="it-IT" sz="3600" dirty="0"/>
              <a:t>ex art. 1, comma 1091</a:t>
            </a:r>
            <a:br>
              <a:rPr lang="it-IT" sz="4400" dirty="0"/>
            </a:br>
            <a:r>
              <a:rPr lang="it-IT" sz="4400" dirty="0"/>
              <a:t> </a:t>
            </a:r>
            <a:r>
              <a:rPr lang="it-IT" sz="2200" dirty="0"/>
              <a:t>Legge 145/2018 e recenti evoluzioni normative</a:t>
            </a:r>
            <a:br>
              <a:rPr lang="it-IT" sz="2200" dirty="0"/>
            </a:br>
            <a:r>
              <a:rPr lang="it-IT" sz="2200" dirty="0"/>
              <a:t>(DL 219/2023, DL 13/2024)</a:t>
            </a:r>
            <a:br>
              <a:rPr lang="it-IT" sz="2200" dirty="0"/>
            </a:br>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0" y="6165716"/>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sp>
        <p:nvSpPr>
          <p:cNvPr id="6" name="CasellaDiTesto 16"/>
          <p:cNvSpPr/>
          <p:nvPr/>
        </p:nvSpPr>
        <p:spPr>
          <a:xfrm>
            <a:off x="864537" y="2917979"/>
            <a:ext cx="10462683" cy="23801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sng" strike="noStrike" kern="1200" cap="none" spc="0" baseline="0" dirty="0">
                <a:solidFill>
                  <a:srgbClr val="000000"/>
                </a:solidFill>
                <a:uFillTx/>
                <a:ea typeface="Microsoft YaHei" pitchFamily="2"/>
                <a:cs typeface="Arial" pitchFamily="2"/>
              </a:rPr>
              <a:t>Punti Chiave da Presidiare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Efficacia dell'azione:</a:t>
            </a:r>
            <a:r>
              <a:rPr lang="it-IT" sz="1800" b="0" i="0" u="none" strike="noStrike" kern="1200" cap="none" spc="0" baseline="0" dirty="0">
                <a:solidFill>
                  <a:srgbClr val="000000"/>
                </a:solidFill>
                <a:uFillTx/>
                <a:ea typeface="Microsoft YaHei" pitchFamily="2"/>
                <a:cs typeface="Arial" pitchFamily="2"/>
              </a:rPr>
              <a:t> Il fondo è alimentato da entrate </a:t>
            </a:r>
            <a:r>
              <a:rPr lang="it-IT" sz="1800" b="0" i="1" u="none" strike="noStrike" kern="1200" cap="none" spc="0" baseline="0" dirty="0">
                <a:solidFill>
                  <a:srgbClr val="000000"/>
                </a:solidFill>
                <a:uFillTx/>
                <a:ea typeface="Microsoft YaHei" pitchFamily="2"/>
                <a:cs typeface="Arial" pitchFamily="2"/>
              </a:rPr>
              <a:t>effettivamente riscosse</a:t>
            </a:r>
            <a:r>
              <a:rPr lang="it-IT" sz="1800" b="0" i="0" u="none" strike="noStrike" kern="1200" cap="none" spc="0" baseline="0" dirty="0">
                <a:solidFill>
                  <a:srgbClr val="000000"/>
                </a:solidFill>
                <a:uFillTx/>
                <a:ea typeface="Microsoft YaHei" pitchFamily="2"/>
                <a:cs typeface="Arial" pitchFamily="2"/>
              </a:rPr>
              <a:t>, non solo accertate.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Risorse per l'ufficio:</a:t>
            </a:r>
            <a:r>
              <a:rPr lang="it-IT" sz="1800" b="0" i="0" u="none" strike="noStrike" kern="1200" cap="none" spc="0" baseline="0" dirty="0">
                <a:solidFill>
                  <a:srgbClr val="000000"/>
                </a:solidFill>
                <a:uFillTx/>
                <a:ea typeface="Microsoft YaHei" pitchFamily="2"/>
                <a:cs typeface="Arial" pitchFamily="2"/>
              </a:rPr>
              <a:t> È possibile destinare una parte dei fondi al potenziamento delle risorse strumentali dell'ufficio entrate.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Tempestività:</a:t>
            </a:r>
            <a:r>
              <a:rPr lang="it-IT" sz="1800" b="0" i="0" u="none" strike="noStrike" kern="1200" cap="none" spc="0" baseline="0" dirty="0">
                <a:solidFill>
                  <a:srgbClr val="000000"/>
                </a:solidFill>
                <a:uFillTx/>
                <a:ea typeface="Microsoft YaHei" pitchFamily="2"/>
                <a:cs typeface="Arial" pitchFamily="2"/>
              </a:rPr>
              <a:t> La disciplina del regolamento è fondamentale per radicare un diritto soggettivo al pagamento degli incentivi in capo ai dipendenti</a:t>
            </a:r>
          </a:p>
        </p:txBody>
      </p:sp>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9" name="Titolo 8">
            <a:extLst>
              <a:ext uri="{FF2B5EF4-FFF2-40B4-BE49-F238E27FC236}">
                <a16:creationId xmlns:a16="http://schemas.microsoft.com/office/drawing/2014/main" id="{4BA20F69-D67B-E23E-58C9-4A31C981D253}"/>
              </a:ext>
            </a:extLst>
          </p:cNvPr>
          <p:cNvSpPr txBox="1">
            <a:spLocks/>
          </p:cNvSpPr>
          <p:nvPr/>
        </p:nvSpPr>
        <p:spPr>
          <a:xfrm>
            <a:off x="1524000" y="140105"/>
            <a:ext cx="9144000" cy="3025308"/>
          </a:xfrm>
          <a:prstGeom prst="rect">
            <a:avLst/>
          </a:prstGeom>
        </p:spPr>
        <p:txBody>
          <a:bodyPr>
            <a:normAutofit fontScale="97500"/>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3600" dirty="0"/>
              <a:t>3 - INCENTIVI RECUPERO EVASIONE TRIBUTI</a:t>
            </a:r>
            <a:br>
              <a:rPr lang="it-IT" sz="3600" dirty="0"/>
            </a:br>
            <a:r>
              <a:rPr lang="it-IT" sz="3600" dirty="0"/>
              <a:t>ex art. 1, comma 1091</a:t>
            </a:r>
            <a:br>
              <a:rPr lang="it-IT" dirty="0"/>
            </a:br>
            <a:r>
              <a:rPr lang="it-IT" dirty="0"/>
              <a:t> </a:t>
            </a:r>
            <a:r>
              <a:rPr lang="it-IT" sz="2200" dirty="0"/>
              <a:t>Legge 145/2018 e recenti evoluzioni normative</a:t>
            </a:r>
            <a:br>
              <a:rPr lang="it-IT" sz="2200" dirty="0"/>
            </a:br>
            <a:r>
              <a:rPr lang="it-IT" sz="2200" dirty="0"/>
              <a:t>(DL 219/2023, DL 13/2024)</a:t>
            </a:r>
            <a:br>
              <a:rPr lang="it-IT" sz="2200" dirty="0"/>
            </a:br>
            <a:endParaRPr lang="it-IT"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0" y="6165716"/>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7" name="CasellaDiTesto 16"/>
          <p:cNvSpPr/>
          <p:nvPr/>
        </p:nvSpPr>
        <p:spPr>
          <a:xfrm>
            <a:off x="864537" y="1385879"/>
            <a:ext cx="10462683" cy="37811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latin typeface="Ink Free" pitchFamily="66"/>
                <a:ea typeface="Microsoft YaHei" pitchFamily="2"/>
                <a:cs typeface="Calibri" pitchFamily="2"/>
              </a:rPr>
              <a:t>Articoli 15, 16 e 17 nuovo CCNL Funzioni Locali, triennio 2022 - 2024</a:t>
            </a:r>
          </a:p>
        </p:txBody>
      </p:sp>
      <p:sp>
        <p:nvSpPr>
          <p:cNvPr id="8" name="CasellaDiTesto 16"/>
          <p:cNvSpPr/>
          <p:nvPr/>
        </p:nvSpPr>
        <p:spPr>
          <a:xfrm>
            <a:off x="769320" y="1759153"/>
            <a:ext cx="10462683" cy="552587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sng" strike="noStrike" kern="1200" cap="none" spc="0" baseline="0" dirty="0">
                <a:solidFill>
                  <a:srgbClr val="000000"/>
                </a:solidFill>
                <a:uFillTx/>
                <a:ea typeface="Microsoft YaHei" pitchFamily="2"/>
                <a:cs typeface="Arial" pitchFamily="2"/>
              </a:rPr>
              <a:t>Novità Principali CCNL 2022-2024 su Incarichi EQ</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sng"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Retribuzione di Posizione (Innalzamento):</a:t>
            </a:r>
            <a:r>
              <a:rPr lang="it-IT" sz="1800" b="0" i="0" u="none" strike="noStrike" kern="1200" cap="none" spc="0" baseline="0" dirty="0">
                <a:solidFill>
                  <a:srgbClr val="000000"/>
                </a:solidFill>
                <a:uFillTx/>
                <a:ea typeface="Microsoft YaHei" pitchFamily="2"/>
                <a:cs typeface="Arial" pitchFamily="2"/>
              </a:rPr>
              <a:t> Il valore massimo annuo lordo della retribuzione di posizione viene innalzato da €18.000 a </a:t>
            </a:r>
            <a:r>
              <a:rPr lang="it-IT" sz="1800" b="1" i="0" u="none" strike="noStrike" kern="1200" cap="none" spc="0" baseline="0" dirty="0">
                <a:solidFill>
                  <a:srgbClr val="000000"/>
                </a:solidFill>
                <a:uFillTx/>
                <a:ea typeface="Microsoft YaHei" pitchFamily="2"/>
                <a:cs typeface="Arial" pitchFamily="2"/>
              </a:rPr>
              <a:t>€22.000</a:t>
            </a:r>
            <a:r>
              <a:rPr lang="it-IT" sz="1800" b="0" i="0" u="none" strike="noStrike" kern="1200" cap="none" spc="0" baseline="0" dirty="0">
                <a:solidFill>
                  <a:srgbClr val="000000"/>
                </a:solidFill>
                <a:uFillTx/>
                <a:ea typeface="Microsoft YaHei" pitchFamily="2"/>
                <a:cs typeface="Arial" pitchFamily="2"/>
              </a:rPr>
              <a:t> (per 13 mensilità).</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Destinatari:</a:t>
            </a:r>
            <a:r>
              <a:rPr lang="it-IT" sz="1800" b="0" i="0" u="none" strike="noStrike" kern="1200" cap="none" spc="0" baseline="0" dirty="0">
                <a:solidFill>
                  <a:srgbClr val="000000"/>
                </a:solidFill>
                <a:uFillTx/>
                <a:ea typeface="Microsoft YaHei" pitchFamily="2"/>
                <a:cs typeface="Arial" pitchFamily="2"/>
              </a:rPr>
              <a:t> Conferibili al personale dell'area </a:t>
            </a:r>
            <a:r>
              <a:rPr lang="it-IT" sz="1800" b="1" i="0" u="none" strike="noStrike" kern="1200" cap="none" spc="0" baseline="0" dirty="0">
                <a:solidFill>
                  <a:srgbClr val="000000"/>
                </a:solidFill>
                <a:uFillTx/>
                <a:ea typeface="Microsoft YaHei" pitchFamily="2"/>
                <a:cs typeface="Arial" pitchFamily="2"/>
              </a:rPr>
              <a:t>Funzionari ed EQ</a:t>
            </a:r>
            <a:r>
              <a:rPr lang="it-IT" sz="1800" b="0" i="0" u="none" strike="noStrike" kern="1200" cap="none" spc="0" baseline="0" dirty="0">
                <a:solidFill>
                  <a:srgbClr val="000000"/>
                </a:solidFill>
                <a:uFillTx/>
                <a:ea typeface="Microsoft YaHei" pitchFamily="2"/>
                <a:cs typeface="Arial" pitchFamily="2"/>
              </a:rPr>
              <a:t>. In caso di carenza, è possibile conferire incarichi anche a dipendenti dell'area </a:t>
            </a:r>
            <a:r>
              <a:rPr lang="it-IT" sz="1800" b="1" i="0" u="none" strike="noStrike" kern="1200" cap="none" spc="0" baseline="0" dirty="0">
                <a:solidFill>
                  <a:srgbClr val="000000"/>
                </a:solidFill>
                <a:uFillTx/>
                <a:ea typeface="Microsoft YaHei" pitchFamily="2"/>
                <a:cs typeface="Arial" pitchFamily="2"/>
              </a:rPr>
              <a:t>Istruttori</a:t>
            </a:r>
            <a:r>
              <a:rPr lang="it-IT" sz="1800" b="0" i="0" u="none" strike="noStrike" kern="1200" cap="none" spc="0" baseline="0" dirty="0">
                <a:solidFill>
                  <a:srgbClr val="000000"/>
                </a:solidFill>
                <a:uFillTx/>
                <a:ea typeface="Microsoft YaHei" pitchFamily="2"/>
                <a:cs typeface="Arial" pitchFamily="2"/>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Durata:</a:t>
            </a:r>
            <a:r>
              <a:rPr lang="it-IT" sz="1800" b="0" i="0" u="none" strike="noStrike" kern="1200" cap="none" spc="0" baseline="0" dirty="0">
                <a:solidFill>
                  <a:srgbClr val="000000"/>
                </a:solidFill>
                <a:uFillTx/>
                <a:ea typeface="Microsoft YaHei" pitchFamily="2"/>
                <a:cs typeface="Arial" pitchFamily="2"/>
              </a:rPr>
              <a:t> La durata dell'incarico è fissata tra un minimo di un anno e un massimo di </a:t>
            </a:r>
            <a:r>
              <a:rPr lang="it-IT" sz="1800" b="1" i="0" u="none" strike="noStrike" kern="1200" cap="none" spc="0" baseline="0" dirty="0">
                <a:solidFill>
                  <a:srgbClr val="000000"/>
                </a:solidFill>
                <a:uFillTx/>
                <a:ea typeface="Microsoft YaHei" pitchFamily="2"/>
                <a:cs typeface="Arial" pitchFamily="2"/>
              </a:rPr>
              <a:t>cinque anni</a:t>
            </a:r>
            <a:r>
              <a:rPr lang="it-IT" sz="1800" b="0" i="0" u="none" strike="noStrike" kern="1200" cap="none" spc="0" baseline="0" dirty="0">
                <a:solidFill>
                  <a:srgbClr val="000000"/>
                </a:solidFill>
                <a:uFillTx/>
                <a:ea typeface="Microsoft YaHei" pitchFamily="2"/>
                <a:cs typeface="Arial" pitchFamily="2"/>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Compensi Aggiuntivi:</a:t>
            </a:r>
            <a:r>
              <a:rPr lang="it-IT" sz="1800" b="0" i="0" u="none" strike="noStrike" kern="1200" cap="none" spc="0" baseline="0" dirty="0">
                <a:solidFill>
                  <a:srgbClr val="000000"/>
                </a:solidFill>
                <a:uFillTx/>
                <a:ea typeface="Microsoft YaHei" pitchFamily="2"/>
                <a:cs typeface="Arial" pitchFamily="2"/>
              </a:rPr>
              <a:t> Riconosciuta espressamente la possibilità di erogare compensi aggiuntivi (es. Incentivi tecnici, Evasione tributi, Polizia Locale, Straordinario elettorale, ecc....).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Incremento Fondo:</a:t>
            </a:r>
            <a:r>
              <a:rPr lang="it-IT" sz="1800" b="0" i="0" u="none" strike="noStrike" kern="1200" cap="none" spc="0" baseline="0" dirty="0">
                <a:solidFill>
                  <a:srgbClr val="000000"/>
                </a:solidFill>
                <a:uFillTx/>
                <a:ea typeface="Microsoft YaHei" pitchFamily="2"/>
                <a:cs typeface="Arial" pitchFamily="2"/>
              </a:rPr>
              <a:t> Possibilità di incrementare le risorse per le EQ di una quota parte dello 0,22% del monte salari 2021 (in base alla capacità di bilancio) ripartendole in misura proporzionale, sulla base degli importi relativi all’anno 2024, delle risorse del Fondo risorse decentrate e del fondo indennità di posizione e risultato.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66CC"/>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sng" strike="noStrike" kern="1200" cap="none" spc="0" baseline="0" dirty="0">
                <a:solidFill>
                  <a:srgbClr val="0066CC"/>
                </a:solidFill>
                <a:uFillTx/>
                <a:ea typeface="Microsoft YaHei" pitchFamily="2"/>
                <a:cs typeface="Arial" pitchFamily="2"/>
              </a:rPr>
              <a:t>E' necessario regolamentare l'istituzione dell'Area delle Elevate qualificazioni, i criteri per l'attribuzione degli incarichi e, infine, i criteri per l'attribuzione della indennità di posizione e di risultato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sng"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p:txBody>
      </p:sp>
      <p:sp>
        <p:nvSpPr>
          <p:cNvPr id="9" name="Titolo 8">
            <a:extLst>
              <a:ext uri="{FF2B5EF4-FFF2-40B4-BE49-F238E27FC236}">
                <a16:creationId xmlns:a16="http://schemas.microsoft.com/office/drawing/2014/main" id="{93EF2D72-601F-B6B1-28EC-C986B4BA3FF4}"/>
              </a:ext>
            </a:extLst>
          </p:cNvPr>
          <p:cNvSpPr>
            <a:spLocks noGrp="1"/>
          </p:cNvSpPr>
          <p:nvPr>
            <p:ph type="ctrTitle"/>
          </p:nvPr>
        </p:nvSpPr>
        <p:spPr>
          <a:xfrm>
            <a:off x="1428661" y="-1319977"/>
            <a:ext cx="9144000" cy="3025308"/>
          </a:xfrm>
        </p:spPr>
        <p:txBody>
          <a:bodyPr>
            <a:noAutofit/>
          </a:bodyPr>
          <a:lstStyle/>
          <a:p>
            <a:r>
              <a:rPr lang="it-IT" sz="2400" dirty="0"/>
              <a:t>4 - INDENNITA' DI POSIZIONE E RISULTATO DESTINATA AL PERSONALE INCARICATO DI ELEVATA QUALIFICAZIONE</a:t>
            </a:r>
            <a:br>
              <a:rPr lang="it-IT" sz="2400" dirty="0"/>
            </a:br>
            <a:endParaRPr lang="it-IT"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0" y="6165716"/>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7" name="CasellaDiTesto 16"/>
          <p:cNvSpPr/>
          <p:nvPr/>
        </p:nvSpPr>
        <p:spPr>
          <a:xfrm>
            <a:off x="995959" y="928415"/>
            <a:ext cx="10462683" cy="87895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dirty="0">
              <a:solidFill>
                <a:srgbClr val="000000"/>
              </a:solidFill>
              <a:uFillTx/>
              <a:latin typeface="Calibri" pitchFamily="18"/>
              <a:ea typeface="Microsoft YaHei" pitchFamily="2"/>
              <a:cs typeface="Calib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latin typeface="Ink Free" pitchFamily="66"/>
                <a:ea typeface="Microsoft YaHei" pitchFamily="2"/>
                <a:cs typeface="Calibri" pitchFamily="2"/>
              </a:rPr>
              <a:t>Articoli 15, 16 e 17 nuovo CCNL Funzioni Locali, triennio 2022 - 2024</a:t>
            </a:r>
          </a:p>
        </p:txBody>
      </p:sp>
      <p:sp>
        <p:nvSpPr>
          <p:cNvPr id="8" name="CasellaDiTesto 16"/>
          <p:cNvSpPr/>
          <p:nvPr/>
        </p:nvSpPr>
        <p:spPr>
          <a:xfrm>
            <a:off x="1614121" y="2317002"/>
            <a:ext cx="8064002" cy="381001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sng"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sng" strike="noStrike" kern="1200" cap="none" spc="0" baseline="0" dirty="0">
                <a:solidFill>
                  <a:srgbClr val="000000"/>
                </a:solidFill>
                <a:uFillTx/>
                <a:ea typeface="Microsoft YaHei" pitchFamily="2"/>
                <a:cs typeface="Arial" pitchFamily="2"/>
              </a:rPr>
              <a:t>IL REGOLAMENTO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sng"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1 - Istituzione e conferimento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2 - Graduazione e retribuzione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3 - Valutazione e responsabilità</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p:txBody>
      </p:sp>
      <p:sp>
        <p:nvSpPr>
          <p:cNvPr id="9" name="Titolo 8">
            <a:extLst>
              <a:ext uri="{FF2B5EF4-FFF2-40B4-BE49-F238E27FC236}">
                <a16:creationId xmlns:a16="http://schemas.microsoft.com/office/drawing/2014/main" id="{0F4B19C6-24B0-B6D3-AE2D-1ABCFE997461}"/>
              </a:ext>
            </a:extLst>
          </p:cNvPr>
          <p:cNvSpPr txBox="1">
            <a:spLocks/>
          </p:cNvSpPr>
          <p:nvPr/>
        </p:nvSpPr>
        <p:spPr>
          <a:xfrm>
            <a:off x="1433879" y="597469"/>
            <a:ext cx="9144000" cy="3025308"/>
          </a:xfrm>
          <a:prstGeom prst="rect">
            <a:avLst/>
          </a:prstGeom>
        </p:spPr>
        <p:txBody>
          <a:bodyPr>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2400" dirty="0"/>
              <a:t>4 - INDENNITA' DI POSIZIONE E RISULTATO DESTINATA AL PERSONALE INCARICATO DI ELEVATA QUALIFICAZIONE</a:t>
            </a:r>
            <a:br>
              <a:rPr lang="it-IT" sz="2400" dirty="0"/>
            </a:br>
            <a:endParaRPr lang="it-IT"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0" y="6165716"/>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7" name="CasellaDiTesto 16"/>
          <p:cNvSpPr/>
          <p:nvPr/>
        </p:nvSpPr>
        <p:spPr>
          <a:xfrm>
            <a:off x="960654" y="1634702"/>
            <a:ext cx="10462683" cy="37811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latin typeface="Ink Free" pitchFamily="66"/>
                <a:ea typeface="Microsoft YaHei" pitchFamily="2"/>
                <a:cs typeface="Calibri" pitchFamily="2"/>
              </a:rPr>
              <a:t>Articoli 15, 16 e 17 nuovo CCNL Funzioni Locali, triennio 2022 - 2024</a:t>
            </a:r>
          </a:p>
        </p:txBody>
      </p:sp>
      <p:sp>
        <p:nvSpPr>
          <p:cNvPr id="8" name="CasellaDiTesto 16"/>
          <p:cNvSpPr/>
          <p:nvPr/>
        </p:nvSpPr>
        <p:spPr>
          <a:xfrm>
            <a:off x="647998" y="1823761"/>
            <a:ext cx="11087996" cy="49539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sng"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sng" strike="noStrike" kern="1200" cap="none" spc="0" baseline="0" dirty="0">
                <a:solidFill>
                  <a:srgbClr val="000000"/>
                </a:solidFill>
                <a:uFillTx/>
                <a:ea typeface="Microsoft YaHei" pitchFamily="2"/>
                <a:cs typeface="Arial" pitchFamily="2"/>
              </a:rPr>
              <a:t>IL REGOLAMENTO: </a:t>
            </a:r>
            <a:r>
              <a:rPr lang="it-IT" sz="1800" b="0" i="0" u="none" strike="noStrike" kern="1200" cap="none" spc="0" baseline="0" dirty="0">
                <a:solidFill>
                  <a:srgbClr val="000000"/>
                </a:solidFill>
                <a:uFillTx/>
                <a:ea typeface="Microsoft YaHei" pitchFamily="2"/>
                <a:cs typeface="Arial" pitchFamily="2"/>
              </a:rPr>
              <a:t>indennità di posizione a dipendenti dell'area istruttori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sng"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1 - Istituzione e conferimento: </a:t>
            </a:r>
            <a:r>
              <a:rPr lang="it-IT" sz="1800" b="0" i="0" u="none" strike="noStrike" kern="1200" cap="none" spc="0" baseline="0" dirty="0">
                <a:solidFill>
                  <a:srgbClr val="000000"/>
                </a:solidFill>
                <a:uFillTx/>
                <a:ea typeface="Microsoft YaHei" pitchFamily="2"/>
                <a:cs typeface="Arial" pitchFamily="2"/>
              </a:rPr>
              <a:t>per i piccoli comuni, spesso privi di personale dell'area dei funzionari è possibile conferire incarichi anche a dipendenti dell'area Istruttori; in tal caso l'indennità potrà variare da un minimo di 3.000,00€ ad un max di 9.500,00€.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2 - Graduazione e retribuzione: </a:t>
            </a:r>
            <a:r>
              <a:rPr lang="it-IT" sz="1800" b="0" i="0" u="none" strike="noStrike" kern="1200" cap="none" spc="0" baseline="0" dirty="0">
                <a:solidFill>
                  <a:srgbClr val="000000"/>
                </a:solidFill>
                <a:uFillTx/>
                <a:ea typeface="Microsoft YaHei" pitchFamily="2"/>
                <a:cs typeface="Arial" pitchFamily="2"/>
              </a:rPr>
              <a:t>nel caso di dipendenti dell'area istruttori incaricati per la copertura di un posto di elevata qualificazione già oggetto di pesatura riferita alla categoria dei funzionari, all'istruttore spetta l'indennità precedentemente individuata (minimo 5.000,00€ max 22.000,00€). </a:t>
            </a:r>
            <a:r>
              <a:rPr lang="it-IT" b="1" u="sng" dirty="0">
                <a:solidFill>
                  <a:srgbClr val="000000"/>
                </a:solidFill>
                <a:ea typeface="Microsoft YaHei" pitchFamily="2"/>
                <a:cs typeface="Arial" pitchFamily="2"/>
              </a:rPr>
              <a:t>Innovazione importante: artt.15, comma 4, e 19, comma 2. IMPORTANTE NOVITA’</a:t>
            </a:r>
            <a:endParaRPr lang="it-IT" sz="1800" b="1" i="0" u="sng" strike="noStrike" kern="1200" cap="none" spc="0" baseline="0" dirty="0">
              <a:solidFill>
                <a:srgbClr val="000000"/>
              </a:solidFill>
              <a:uFillTx/>
              <a:ea typeface="Microsoft YaHei" pitchFamily="2"/>
              <a:cs typeface="Arial"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Microsoft YaHei" pitchFamily="2"/>
                <a:cs typeface="Arial" pitchFamily="2"/>
              </a:rPr>
              <a:t>3 - Valutazione e responsabilità: </a:t>
            </a:r>
            <a:r>
              <a:rPr lang="it-IT" sz="1800" b="0" i="0" u="none" strike="noStrike" kern="1200" cap="none" spc="0" baseline="0" dirty="0">
                <a:solidFill>
                  <a:srgbClr val="000000"/>
                </a:solidFill>
                <a:uFillTx/>
                <a:ea typeface="Microsoft YaHei" pitchFamily="2"/>
                <a:cs typeface="Arial" pitchFamily="2"/>
              </a:rPr>
              <a:t>l'indennità di risultato potrà variare da un minimo del 15% (eliminato il riferimento al valore massimo del 25% dell'indennità di posizione…</a:t>
            </a:r>
            <a:r>
              <a:rPr lang="it-IT" sz="1800" b="1" i="0" u="sng" strike="noStrike" kern="1200" cap="none" spc="0" baseline="0" dirty="0">
                <a:solidFill>
                  <a:srgbClr val="000000"/>
                </a:solidFill>
                <a:uFillTx/>
                <a:ea typeface="Microsoft YaHei" pitchFamily="2"/>
                <a:cs typeface="Arial" pitchFamily="2"/>
              </a:rPr>
              <a:t>POTENZIALE ESPANSIONE DELL’AMMONTARE DELLA RETRIBUZIONE DI RISULTATO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p:txBody>
      </p:sp>
      <p:sp>
        <p:nvSpPr>
          <p:cNvPr id="9" name="Titolo 8">
            <a:extLst>
              <a:ext uri="{FF2B5EF4-FFF2-40B4-BE49-F238E27FC236}">
                <a16:creationId xmlns:a16="http://schemas.microsoft.com/office/drawing/2014/main" id="{C537DFC7-8760-0D48-C927-AEA3D2D20FB9}"/>
              </a:ext>
            </a:extLst>
          </p:cNvPr>
          <p:cNvSpPr txBox="1">
            <a:spLocks/>
          </p:cNvSpPr>
          <p:nvPr/>
        </p:nvSpPr>
        <p:spPr>
          <a:xfrm>
            <a:off x="1433879" y="657429"/>
            <a:ext cx="9144000" cy="3025308"/>
          </a:xfrm>
          <a:prstGeom prst="rect">
            <a:avLst/>
          </a:prstGeom>
        </p:spPr>
        <p:txBody>
          <a:bodyPr>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2400"/>
              <a:t>4 - INDENNITA' DI POSIZIONE E RISULTATO DESTINATA AL PERSONALE INCARICATO DI ELEVATA QUALIFICAZIONE</a:t>
            </a:r>
            <a:br>
              <a:rPr lang="it-IT" sz="2400"/>
            </a:br>
            <a:endParaRPr lang="it-IT"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AD6FBE-9ACA-B0E7-6811-5E95F59480D8}"/>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5F0A9D0-BB35-4CAB-B92D-E061B9D8E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29" name="Straight Connector 5128">
            <a:extLst>
              <a:ext uri="{FF2B5EF4-FFF2-40B4-BE49-F238E27FC236}">
                <a16:creationId xmlns:a16="http://schemas.microsoft.com/office/drawing/2014/main" id="{52F5DE35-776B-4C7D-AF2E-514E68BDD2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0"/>
            <a:ext cx="698360" cy="57024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31" name="Straight Connector 5130">
            <a:extLst>
              <a:ext uri="{FF2B5EF4-FFF2-40B4-BE49-F238E27FC236}">
                <a16:creationId xmlns:a16="http://schemas.microsoft.com/office/drawing/2014/main" id="{4A65E4E8-1272-4386-BDFE-0129D7A7E2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9642143" y="0"/>
            <a:ext cx="2549857" cy="20744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33" name="Straight Connector 5132">
            <a:extLst>
              <a:ext uri="{FF2B5EF4-FFF2-40B4-BE49-F238E27FC236}">
                <a16:creationId xmlns:a16="http://schemas.microsoft.com/office/drawing/2014/main" id="{A6515F51-DBC6-42B8-9C34-749F69BB65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7737" y="0"/>
            <a:ext cx="1294263" cy="599136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F50A0DF4-F333-B3AB-D5C1-0CA811004E65}"/>
              </a:ext>
            </a:extLst>
          </p:cNvPr>
          <p:cNvSpPr>
            <a:spLocks noGrp="1"/>
          </p:cNvSpPr>
          <p:nvPr>
            <p:ph type="title"/>
          </p:nvPr>
        </p:nvSpPr>
        <p:spPr>
          <a:xfrm>
            <a:off x="1129553" y="638174"/>
            <a:ext cx="10529048" cy="1476375"/>
          </a:xfrm>
        </p:spPr>
        <p:txBody>
          <a:bodyPr>
            <a:normAutofit/>
          </a:bodyPr>
          <a:lstStyle/>
          <a:p>
            <a:r>
              <a:rPr lang="it-IT" dirty="0"/>
              <a:t>I principali ambiti di utilizzo</a:t>
            </a:r>
          </a:p>
        </p:txBody>
      </p:sp>
      <p:cxnSp>
        <p:nvCxnSpPr>
          <p:cNvPr id="5135" name="Straight Connector 5134">
            <a:extLst>
              <a:ext uri="{FF2B5EF4-FFF2-40B4-BE49-F238E27FC236}">
                <a16:creationId xmlns:a16="http://schemas.microsoft.com/office/drawing/2014/main" id="{873F5967-4993-405D-A3E6-84DCEFF44C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2403086" cy="103723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2D02AE2B-D0D0-F7C6-9F5A-EEEB79CE8275}"/>
              </a:ext>
            </a:extLst>
          </p:cNvPr>
          <p:cNvSpPr>
            <a:spLocks noGrp="1"/>
          </p:cNvSpPr>
          <p:nvPr>
            <p:ph idx="1"/>
          </p:nvPr>
        </p:nvSpPr>
        <p:spPr>
          <a:xfrm>
            <a:off x="1129553" y="2114549"/>
            <a:ext cx="4632341" cy="4190331"/>
          </a:xfrm>
        </p:spPr>
        <p:txBody>
          <a:bodyPr>
            <a:normAutofit/>
          </a:bodyPr>
          <a:lstStyle/>
          <a:p>
            <a:pPr marL="0" indent="0">
              <a:buNone/>
            </a:pPr>
            <a:r>
              <a:rPr lang="it-IT" dirty="0"/>
              <a:t>Sul piano concreto uno degli usi più promettenti della transizione amministrativa e digitale è quello della gestione del personale nella fase di ripresa di concorsi e assunzioni. Il sistema InPA, il portale unico di reclutamento, conta 3 milioni di utenti: con questa mole di dati offre alle amministrazioni strumenti preziosi come la </a:t>
            </a:r>
            <a:r>
              <a:rPr lang="it-IT" b="1" dirty="0"/>
              <a:t>Skill Matrix</a:t>
            </a:r>
            <a:r>
              <a:rPr lang="it-IT" dirty="0"/>
              <a:t>.</a:t>
            </a:r>
          </a:p>
        </p:txBody>
      </p:sp>
      <p:cxnSp>
        <p:nvCxnSpPr>
          <p:cNvPr id="5137" name="Straight Connector 5136">
            <a:extLst>
              <a:ext uri="{FF2B5EF4-FFF2-40B4-BE49-F238E27FC236}">
                <a16:creationId xmlns:a16="http://schemas.microsoft.com/office/drawing/2014/main" id="{A3A523CC-BD6C-4A0D-B9DB-1DC2CE1E2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807758" y="5501473"/>
            <a:ext cx="5455709" cy="135652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122" name="Picture 2" descr="Portale Reclutamento inPA: come funziona, come registrarsi">
            <a:extLst>
              <a:ext uri="{FF2B5EF4-FFF2-40B4-BE49-F238E27FC236}">
                <a16:creationId xmlns:a16="http://schemas.microsoft.com/office/drawing/2014/main" id="{6BF957E0-DDB0-6F92-AE6F-DA636552B5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06831" y="2388925"/>
            <a:ext cx="4491833" cy="22459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4D52CDD-1017-C17F-1E99-DE5BCBDAE2E7}"/>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p>
        </p:txBody>
      </p:sp>
      <p:pic>
        <p:nvPicPr>
          <p:cNvPr id="5" name="Picture 4">
            <a:extLst>
              <a:ext uri="{FF2B5EF4-FFF2-40B4-BE49-F238E27FC236}">
                <a16:creationId xmlns:a16="http://schemas.microsoft.com/office/drawing/2014/main" id="{A15CC9C9-5B9A-9B06-0AD8-ACC2BB15CF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a:extLst>
              <a:ext uri="{FF2B5EF4-FFF2-40B4-BE49-F238E27FC236}">
                <a16:creationId xmlns:a16="http://schemas.microsoft.com/office/drawing/2014/main" id="{62540AA8-D82A-747A-3666-C6EEF2E8B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10933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0" y="6165716"/>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7" name="CasellaDiTesto 16"/>
          <p:cNvSpPr/>
          <p:nvPr/>
        </p:nvSpPr>
        <p:spPr>
          <a:xfrm>
            <a:off x="960654" y="1349879"/>
            <a:ext cx="10462683" cy="37811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66CC"/>
                </a:solidFill>
                <a:uFillTx/>
                <a:latin typeface="Ink Free" pitchFamily="66"/>
                <a:ea typeface="Microsoft YaHei" pitchFamily="2"/>
                <a:cs typeface="Calibri" pitchFamily="2"/>
              </a:rPr>
              <a:t>Articolo 18 nuovo CCNL Funzioni Locali, triennio 2022 - 2024</a:t>
            </a:r>
          </a:p>
        </p:txBody>
      </p:sp>
      <p:sp>
        <p:nvSpPr>
          <p:cNvPr id="8" name="CasellaDiTesto 16"/>
          <p:cNvSpPr/>
          <p:nvPr/>
        </p:nvSpPr>
        <p:spPr>
          <a:xfrm>
            <a:off x="647998" y="1727996"/>
            <a:ext cx="11087996" cy="600215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sng"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sng" strike="noStrike" kern="1200" cap="none" spc="0" baseline="0" dirty="0">
                <a:solidFill>
                  <a:srgbClr val="000000"/>
                </a:solidFill>
                <a:uFillTx/>
                <a:ea typeface="Microsoft YaHei" pitchFamily="2"/>
                <a:cs typeface="Arial" pitchFamily="2"/>
              </a:rPr>
              <a:t>IL REGOLAMENTO: </a:t>
            </a:r>
            <a:r>
              <a:rPr lang="it-IT" sz="1800" b="0" i="0" u="none" strike="noStrike" kern="1200" cap="none" spc="0" baseline="0" dirty="0">
                <a:solidFill>
                  <a:srgbClr val="000000"/>
                </a:solidFill>
                <a:uFillTx/>
                <a:ea typeface="Microsoft YaHei" pitchFamily="2"/>
                <a:cs typeface="Arial" pitchFamily="2"/>
              </a:rPr>
              <a:t>indennità di posizione a dipendenti a tempo determinato, a tempo parziale, in convenzione o in Unioni di Comuni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Nelle ipotesi di conferimento di incarico di EQ a personale utilizzato a tempo parziale presso altro ente o presso servizi in convenzione, ivi compreso il caso dell’utilizzo a tempo parziale presso una Unione di comuni, le retribuzioni di posizione e di risultato sono corrisposte: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l’ente di provenienza continua a corrispondere, con onere a proprio carico, le retribuzioni di posizione e di risultato secondo i criteri nello stesso stabiliti; nella rideterminazione dei relativi valori dovrà comunque tenere conto della intervenuta riduzione della prestazione lavorativa e delle connesse responsabilità;</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l’ente presso il quale è stato disposto l’utilizzo a tempo parziale corrispondono, con onere a proprio carico, le retribuzioni di posizione e di risultato in base ai criteri dagli stessi stabiliti;</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 al fine di compensare la maggiore gravosità della prestazione svolta in diverse sedi di lavoro, l’ente utilizzatore corrisponde una maggiorazione della retribuzione di posizione attribuita, di importo non superiore al 30% della stessa, anche in eccedenza al limite complessivo di cui all’art. 16 comma 2 del presente CCNL; per finalità di cooperazione istituzionale, ai relativi oneri può concorrere anche l’ente di provenienza, secondo quanto stabilito nella convenzione; tali oneri sono comunque a carico delle risorse destinate ai titolari di incarichi di EQ stanziate presso ciascun ente.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sng"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ea typeface="Microsoft YaHei" pitchFamily="2"/>
              <a:cs typeface="Arial" pitchFamily="2"/>
            </a:endParaRPr>
          </a:p>
        </p:txBody>
      </p:sp>
      <p:sp>
        <p:nvSpPr>
          <p:cNvPr id="9" name="Titolo 8">
            <a:extLst>
              <a:ext uri="{FF2B5EF4-FFF2-40B4-BE49-F238E27FC236}">
                <a16:creationId xmlns:a16="http://schemas.microsoft.com/office/drawing/2014/main" id="{78581A32-6055-DCA1-F79E-E28626941179}"/>
              </a:ext>
            </a:extLst>
          </p:cNvPr>
          <p:cNvSpPr txBox="1">
            <a:spLocks/>
          </p:cNvSpPr>
          <p:nvPr/>
        </p:nvSpPr>
        <p:spPr>
          <a:xfrm>
            <a:off x="1523879" y="552498"/>
            <a:ext cx="9144000" cy="3025308"/>
          </a:xfrm>
          <a:prstGeom prst="rect">
            <a:avLst/>
          </a:prstGeom>
        </p:spPr>
        <p:txBody>
          <a:bodyPr>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2400" dirty="0"/>
              <a:t>4 - INDENNITA' DI POSIZIONE E RISULTATO DESTINATA AL PERSONALE INCARICATO DI ELEVATA QUALIFICAZIONE</a:t>
            </a:r>
            <a:br>
              <a:rPr lang="it-IT" sz="2400" dirty="0"/>
            </a:br>
            <a:endParaRPr lang="it-IT"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0" y="6165716"/>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graphicFrame>
        <p:nvGraphicFramePr>
          <p:cNvPr id="10" name="Diagramma 9">
            <a:extLst>
              <a:ext uri="{FF2B5EF4-FFF2-40B4-BE49-F238E27FC236}">
                <a16:creationId xmlns:a16="http://schemas.microsoft.com/office/drawing/2014/main" id="{3E7328A9-9E0D-CC1B-AC38-3CE5DFF776D8}"/>
              </a:ext>
            </a:extLst>
          </p:cNvPr>
          <p:cNvGraphicFramePr/>
          <p:nvPr>
            <p:extLst>
              <p:ext uri="{D42A27DB-BD31-4B8C-83A1-F6EECF244321}">
                <p14:modId xmlns:p14="http://schemas.microsoft.com/office/powerpoint/2010/main" val="2754463505"/>
              </p:ext>
            </p:extLst>
          </p:nvPr>
        </p:nvGraphicFramePr>
        <p:xfrm>
          <a:off x="1991057" y="1459654"/>
          <a:ext cx="8167778" cy="50113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itolo 8">
            <a:extLst>
              <a:ext uri="{FF2B5EF4-FFF2-40B4-BE49-F238E27FC236}">
                <a16:creationId xmlns:a16="http://schemas.microsoft.com/office/drawing/2014/main" id="{F72CBB94-2A22-5F28-0FCE-289B4073184A}"/>
              </a:ext>
            </a:extLst>
          </p:cNvPr>
          <p:cNvSpPr txBox="1">
            <a:spLocks/>
          </p:cNvSpPr>
          <p:nvPr/>
        </p:nvSpPr>
        <p:spPr>
          <a:xfrm>
            <a:off x="1523879" y="403692"/>
            <a:ext cx="9144000" cy="3025308"/>
          </a:xfrm>
          <a:prstGeom prst="rect">
            <a:avLst/>
          </a:prstGeom>
        </p:spPr>
        <p:txBody>
          <a:bodyPr>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2400" i="0" cap="none" dirty="0">
                <a:solidFill>
                  <a:srgbClr val="000000"/>
                </a:solidFill>
                <a:ea typeface="Microsoft YaHei" pitchFamily="2"/>
                <a:cs typeface="Calibri" pitchFamily="2"/>
              </a:rPr>
              <a:t>5 - ULTERIORI ELEMENTI DI INTERESSE E INNOVAZIONE RIFERITI AL NUOVO CONTRATTO FUNZIONI LOCALI</a:t>
            </a:r>
          </a:p>
          <a:p>
            <a:endParaRPr lang="it-IT"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0" y="6165716"/>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6"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CasellaDiTesto 16"/>
          <p:cNvSpPr/>
          <p:nvPr/>
        </p:nvSpPr>
        <p:spPr>
          <a:xfrm>
            <a:off x="935998" y="1871996"/>
            <a:ext cx="10462683" cy="419089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1" i="0" u="sng" strike="noStrike" kern="1200" cap="none" spc="0" baseline="0" dirty="0">
              <a:solidFill>
                <a:srgbClr val="000000"/>
              </a:solidFill>
              <a:uFillTx/>
              <a:ea typeface="Microsoft YaHei" pitchFamily="2"/>
              <a:cs typeface="Arial"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66CC"/>
                </a:solidFill>
                <a:uFillTx/>
                <a:ea typeface="Microsoft YaHei" pitchFamily="2"/>
                <a:cs typeface="Arial" pitchFamily="2"/>
              </a:rPr>
              <a:t>Orario di lavoro e flessibilità:</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ea typeface="Microsoft YaHei" pitchFamily="2"/>
                <a:cs typeface="Arial" pitchFamily="2"/>
              </a:rPr>
              <a:t>Settimana lavorativa su 4 giorni:</a:t>
            </a:r>
            <a:r>
              <a:rPr lang="it-IT" sz="1600" b="0" i="0" u="none" strike="noStrike" kern="1200" cap="none" spc="0" baseline="0" dirty="0">
                <a:solidFill>
                  <a:srgbClr val="000000"/>
                </a:solidFill>
                <a:uFillTx/>
                <a:ea typeface="Microsoft YaHei" pitchFamily="2"/>
                <a:cs typeface="Arial" pitchFamily="2"/>
              </a:rPr>
              <a:t> Avvio della sperimentazione – sarà possibile affiancare anche questa modalità di gestione dell'orario di lavoro a tutte le tipologie di articolazione oraria già previsti dai precedenti contratti, il tutto nell'ottica di garantire maggiore efficienza dell'amministrazione e la conciliazione dei tempi lavoro con la famiglia.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ea typeface="Microsoft YaHei" pitchFamily="2"/>
                <a:cs typeface="Arial" pitchFamily="2"/>
              </a:rPr>
              <a:t>L’articolazione dell’orario di lavoro su quattro giorni comporta un </a:t>
            </a:r>
            <a:r>
              <a:rPr lang="it-IT" sz="1600" b="0" i="0" u="none" strike="noStrike" kern="1200" cap="none" spc="0" baseline="0" dirty="0" err="1">
                <a:solidFill>
                  <a:srgbClr val="000000"/>
                </a:solidFill>
                <a:uFillTx/>
                <a:ea typeface="Microsoft YaHei" pitchFamily="2"/>
                <a:cs typeface="Arial" pitchFamily="2"/>
              </a:rPr>
              <a:t>riproporzionamento</a:t>
            </a:r>
            <a:r>
              <a:rPr lang="it-IT" sz="1600" b="0" i="0" u="none" strike="noStrike" kern="1200" cap="none" spc="0" baseline="0" dirty="0">
                <a:solidFill>
                  <a:srgbClr val="000000"/>
                </a:solidFill>
                <a:uFillTx/>
                <a:ea typeface="Microsoft YaHei" pitchFamily="2"/>
                <a:cs typeface="Arial" pitchFamily="2"/>
              </a:rPr>
              <a:t> delle giornate di ferie annue nonché di tutte le altre assenze giornaliere dal servizio previste dalla legge e/o dal CCNL, fatto salvo il permesso per matrimonio (art. 22, c.3, CCNL 2022 – 2024)</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66CC"/>
                </a:solidFill>
                <a:uFillTx/>
                <a:ea typeface="Microsoft YaHei" pitchFamily="2"/>
                <a:cs typeface="Arial" pitchFamily="2"/>
              </a:rPr>
              <a:t>Progressioni verticali:</a:t>
            </a:r>
            <a:r>
              <a:rPr lang="it-IT" sz="1600" b="0" i="0" u="none" strike="noStrike" kern="1200" cap="none" spc="0" baseline="0" dirty="0">
                <a:solidFill>
                  <a:srgbClr val="000000"/>
                </a:solidFill>
                <a:uFillTx/>
                <a:ea typeface="Microsoft YaHei" pitchFamily="2"/>
                <a:cs typeface="Arial" pitchFamily="2"/>
              </a:rPr>
              <a:t> Proroga della possibilità di attivare i passaggi tra aree in deroga ai titoli di studio previsti per l'accesso dall'esterno  fino al 31 dicembre 2026.</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rgbClr val="000000"/>
              </a:solidFill>
              <a:uFillTx/>
              <a:ea typeface="Microsoft YaHei" pitchFamily="2"/>
              <a:cs typeface="Calibri"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1" i="0" u="none" strike="noStrike" kern="1200" cap="none" spc="0" baseline="0" dirty="0">
              <a:solidFill>
                <a:srgbClr val="000000"/>
              </a:solidFill>
              <a:uFillTx/>
              <a:ea typeface="Microsoft YaHei" pitchFamily="2"/>
              <a:cs typeface="Calibri" pitchFamily="2"/>
            </a:endParaRPr>
          </a:p>
        </p:txBody>
      </p:sp>
      <p:sp>
        <p:nvSpPr>
          <p:cNvPr id="9" name="Titolo 8">
            <a:extLst>
              <a:ext uri="{FF2B5EF4-FFF2-40B4-BE49-F238E27FC236}">
                <a16:creationId xmlns:a16="http://schemas.microsoft.com/office/drawing/2014/main" id="{0D202281-6ABA-F36A-0986-72A83632EB02}"/>
              </a:ext>
            </a:extLst>
          </p:cNvPr>
          <p:cNvSpPr txBox="1">
            <a:spLocks/>
          </p:cNvSpPr>
          <p:nvPr/>
        </p:nvSpPr>
        <p:spPr>
          <a:xfrm>
            <a:off x="1502946" y="403692"/>
            <a:ext cx="9144000" cy="3025308"/>
          </a:xfrm>
          <a:prstGeom prst="rect">
            <a:avLst/>
          </a:prstGeom>
        </p:spPr>
        <p:txBody>
          <a:bodyPr>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it-IT" sz="2800" i="0" cap="none" dirty="0">
                <a:solidFill>
                  <a:srgbClr val="000000"/>
                </a:solidFill>
                <a:ea typeface="Microsoft YaHei" pitchFamily="2"/>
                <a:cs typeface="Calibri" pitchFamily="2"/>
              </a:rPr>
              <a:t>5 - ULTERIORI ELEMENTI DI INTERESSE E INNOVAZIONE RIFERITI AL NUOVO CONTRATTO FUNZIONI LOCALI</a:t>
            </a:r>
          </a:p>
          <a:p>
            <a:endParaRPr lang="it-IT"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Titolo 7">
            <a:extLst>
              <a:ext uri="{FF2B5EF4-FFF2-40B4-BE49-F238E27FC236}">
                <a16:creationId xmlns:a16="http://schemas.microsoft.com/office/drawing/2014/main" id="{D1D7EF2C-2804-9B41-A719-C7668A6AB750}"/>
              </a:ext>
            </a:extLst>
          </p:cNvPr>
          <p:cNvSpPr>
            <a:spLocks noGrp="1"/>
          </p:cNvSpPr>
          <p:nvPr>
            <p:ph type="ctrTitle"/>
          </p:nvPr>
        </p:nvSpPr>
        <p:spPr>
          <a:xfrm>
            <a:off x="1524000" y="2233854"/>
            <a:ext cx="9144000" cy="3025308"/>
          </a:xfrm>
        </p:spPr>
        <p:txBody>
          <a:bodyPr>
            <a:normAutofit fontScale="90000"/>
          </a:bodyPr>
          <a:lstStyle/>
          <a:p>
            <a:r>
              <a:rPr lang="it-IT" sz="5300" dirty="0"/>
              <a:t>6 - TRATTAMENTO ACCESSORIO E RISPETTO DEL LIMITE ANNO 2016 DI CUI AL D.LGS 75/2027 – ART. 23, C.2</a:t>
            </a:r>
            <a:br>
              <a:rPr lang="it-IT" dirty="0"/>
            </a:br>
            <a:endParaRPr lang="it-IT" dirty="0"/>
          </a:p>
        </p:txBody>
      </p:sp>
      <p:sp>
        <p:nvSpPr>
          <p:cNvPr id="9" name="Sottotitolo 8">
            <a:extLst>
              <a:ext uri="{FF2B5EF4-FFF2-40B4-BE49-F238E27FC236}">
                <a16:creationId xmlns:a16="http://schemas.microsoft.com/office/drawing/2014/main" id="{EC637BC8-9705-4B87-A2D1-E2451A0F50D3}"/>
              </a:ext>
            </a:extLst>
          </p:cNvPr>
          <p:cNvSpPr>
            <a:spLocks noGrp="1"/>
          </p:cNvSpPr>
          <p:nvPr>
            <p:ph type="subTitle" idx="1"/>
          </p:nvPr>
        </p:nvSpPr>
        <p:spPr>
          <a:xfrm>
            <a:off x="1524000" y="4691397"/>
            <a:ext cx="9144000" cy="1135529"/>
          </a:xfrm>
        </p:spPr>
        <p:txBody>
          <a:bodyPr/>
          <a:lstStyle/>
          <a:p>
            <a:r>
              <a:rPr lang="it-IT" dirty="0"/>
              <a:t>NOVITA’ INTRODOTTE DAL CCNL 2022-24 FUNZIONI LOCALI</a:t>
            </a:r>
          </a:p>
          <a:p>
            <a:endParaRPr lang="it-IT" dirty="0"/>
          </a:p>
          <a:p>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Rectangle 2"/>
          <p:cNvSpPr/>
          <p:nvPr/>
        </p:nvSpPr>
        <p:spPr>
          <a:xfrm>
            <a:off x="359999" y="1729444"/>
            <a:ext cx="11359435" cy="349486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ctr"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dirty="0">
                <a:solidFill>
                  <a:srgbClr val="000000"/>
                </a:solidFill>
                <a:uFillTx/>
                <a:ea typeface="Microsoft YaHei" pitchFamily="2"/>
                <a:cs typeface="Arial" pitchFamily="2"/>
              </a:rPr>
              <a:t>Rispetto del limite 2016:</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dirty="0">
                <a:solidFill>
                  <a:srgbClr val="000000"/>
                </a:solidFill>
                <a:uFillTx/>
                <a:ea typeface="Microsoft YaHei" pitchFamily="2"/>
                <a:cs typeface="Arial" pitchFamily="2"/>
              </a:rPr>
              <a:t>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dirty="0">
                <a:solidFill>
                  <a:srgbClr val="000000"/>
                </a:solidFill>
                <a:effectLst>
                  <a:outerShdw dist="17962" dir="2700000">
                    <a:srgbClr val="000000"/>
                  </a:outerShdw>
                </a:effectLst>
                <a:uFillTx/>
                <a:ea typeface="Microsoft YaHei" pitchFamily="2"/>
                <a:cs typeface="Arial" pitchFamily="2"/>
              </a:rPr>
              <a:t>Il limite viene determinato per ciascun Ente, dalla somma complessiva, delle spese per:</a:t>
            </a:r>
          </a:p>
          <a:p>
            <a:pPr marL="0" marR="0" lvl="2"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dirty="0">
                <a:solidFill>
                  <a:srgbClr val="000000"/>
                </a:solidFill>
                <a:uFillTx/>
                <a:ea typeface="Microsoft YaHei" pitchFamily="2"/>
                <a:cs typeface="Arial" pitchFamily="2"/>
              </a:rPr>
              <a:t>a) Fondo risorse decentrate anno 2016 (escluse le risorse variabili quote per incentivi specifiche disposizione di legge, risparmi fondo anno precedente, risparmi straordinario anno precedente)</a:t>
            </a:r>
          </a:p>
          <a:p>
            <a:pPr marL="0" marR="0" lvl="2"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dirty="0">
                <a:solidFill>
                  <a:srgbClr val="000000"/>
                </a:solidFill>
                <a:uFillTx/>
                <a:ea typeface="Microsoft YaHei" pitchFamily="2"/>
                <a:cs typeface="Arial" pitchFamily="2"/>
              </a:rPr>
              <a:t>b) Fondo indennità di posizione e risultato anno 2016</a:t>
            </a:r>
          </a:p>
          <a:p>
            <a:pPr marL="0" marR="0" lvl="2"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dirty="0">
                <a:solidFill>
                  <a:srgbClr val="000000"/>
                </a:solidFill>
                <a:uFillTx/>
                <a:ea typeface="Microsoft YaHei" pitchFamily="2"/>
                <a:cs typeface="Arial" pitchFamily="2"/>
              </a:rPr>
              <a:t>c) salario accessorio segretario comunale anno 2016 </a:t>
            </a:r>
            <a:r>
              <a:rPr lang="it-IT" sz="2000" b="1" i="0" u="sng" strike="noStrike" kern="1200" cap="none" spc="0" baseline="0" dirty="0">
                <a:solidFill>
                  <a:srgbClr val="000000"/>
                </a:solidFill>
                <a:uFillTx/>
                <a:ea typeface="Microsoft YaHei" pitchFamily="2"/>
                <a:cs typeface="Arial" pitchFamily="2"/>
              </a:rPr>
              <a:t>(limite che s’intende ELIMINATO DAL D.L. 19/2016, sterilizzando sia oggi che il parametro storico di riferimento)</a:t>
            </a:r>
          </a:p>
          <a:p>
            <a:pPr marL="0" marR="0" lvl="2"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dirty="0">
                <a:solidFill>
                  <a:srgbClr val="000000"/>
                </a:solidFill>
                <a:uFillTx/>
                <a:ea typeface="Microsoft YaHei" pitchFamily="2"/>
                <a:cs typeface="Arial" pitchFamily="2"/>
              </a:rPr>
              <a:t>d) fondo straordinario di cui art 14, c. 2, CCNL 1.04.1999.</a:t>
            </a:r>
          </a:p>
          <a:p>
            <a:pPr marL="0" marR="0" lvl="2"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0" baseline="0" dirty="0">
              <a:solidFill>
                <a:srgbClr val="000000"/>
              </a:solidFill>
              <a:uFillTx/>
              <a:ea typeface="Microsoft YaHei" pitchFamily="2"/>
              <a:cs typeface="Ari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0" baseline="0" dirty="0">
              <a:solidFill>
                <a:srgbClr val="000000"/>
              </a:solidFill>
              <a:uFillTx/>
              <a:ea typeface="Microsoft YaHei" pitchFamily="2"/>
              <a:cs typeface="Arial" pitchFamily="2"/>
            </a:endParaRPr>
          </a:p>
        </p:txBody>
      </p:sp>
      <p:sp>
        <p:nvSpPr>
          <p:cNvPr id="10" name="CasellaDiTesto 9">
            <a:extLst>
              <a:ext uri="{FF2B5EF4-FFF2-40B4-BE49-F238E27FC236}">
                <a16:creationId xmlns:a16="http://schemas.microsoft.com/office/drawing/2014/main" id="{7E26616C-3FBF-DF41-D92C-AE76976738E2}"/>
              </a:ext>
            </a:extLst>
          </p:cNvPr>
          <p:cNvSpPr txBox="1"/>
          <p:nvPr/>
        </p:nvSpPr>
        <p:spPr>
          <a:xfrm>
            <a:off x="1531424" y="422672"/>
            <a:ext cx="9016583" cy="1077218"/>
          </a:xfrm>
          <a:prstGeom prst="rect">
            <a:avLst/>
          </a:prstGeom>
          <a:noFill/>
        </p:spPr>
        <p:txBody>
          <a:bodyPr wrap="square">
            <a:spAutoFit/>
          </a:bodyPr>
          <a:lstStyle/>
          <a:p>
            <a:r>
              <a:rPr lang="it-IT" sz="3200" dirty="0"/>
              <a:t>6 - TRATTAMENTO ACCESSORIO E RISPETTO DEL LIMITE ANNO 2016 DI CUI AL D.LGS 75/2027 – ART. 23, C.2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Rectangle 2"/>
          <p:cNvSpPr/>
          <p:nvPr/>
        </p:nvSpPr>
        <p:spPr>
          <a:xfrm>
            <a:off x="452518" y="1533021"/>
            <a:ext cx="11359435" cy="44480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ctr"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dirty="0">
                <a:solidFill>
                  <a:srgbClr val="000000"/>
                </a:solidFill>
                <a:uFillTx/>
                <a:ea typeface="Microsoft YaHei" pitchFamily="2"/>
                <a:cs typeface="Arial" pitchFamily="2"/>
              </a:rPr>
              <a:t>Rispetto del limite 2016:</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000" b="1"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Clr>
                <a:srgbClr val="000000"/>
              </a:buClr>
              <a:buSzPct val="100000"/>
              <a:buFont typeface="StarSymbol"/>
              <a:buChar char="•"/>
              <a:tabLst/>
              <a:defRPr sz="1800" b="0" i="0" u="none" strike="noStrike" kern="0" cap="none" spc="0" baseline="0">
                <a:solidFill>
                  <a:srgbClr val="000000"/>
                </a:solidFill>
                <a:uFillTx/>
              </a:defRPr>
            </a:pPr>
            <a:r>
              <a:rPr lang="it-IT" sz="2000" b="1" i="0" u="none" strike="noStrike" kern="1200" cap="none" spc="0" baseline="0" dirty="0">
                <a:solidFill>
                  <a:srgbClr val="000000"/>
                </a:solidFill>
                <a:uFillTx/>
                <a:ea typeface="Microsoft YaHei" pitchFamily="2"/>
                <a:cs typeface="Arial" pitchFamily="2"/>
              </a:rPr>
              <a:t>Sono “esenti”</a:t>
            </a:r>
            <a:r>
              <a:rPr lang="it-IT" sz="2000" b="0" i="0" u="none" strike="noStrike" kern="1200" cap="none" spc="0" baseline="0" dirty="0">
                <a:solidFill>
                  <a:srgbClr val="000000"/>
                </a:solidFill>
                <a:uFillTx/>
                <a:ea typeface="Microsoft YaHei" pitchFamily="2"/>
                <a:cs typeface="Arial" pitchFamily="2"/>
              </a:rPr>
              <a:t> dall'inserimento nel limite gli incrementi contrattuali obbligatori previsti dai contratti che si sono succeduti dal 2017: CCNL 2016 – 2018, CCNL 2019 – 2021 e il nuovo CCNL 2022 – 2024 (ad esempio sono esclusi lo 0,14% MS 2021 e lo 0,22% del MS 2021).</a:t>
            </a:r>
          </a:p>
          <a:p>
            <a:pPr marL="0" marR="0" lvl="0" indent="0" algn="just" defTabSz="914400" rtl="0" fontAlgn="auto" hangingPunct="0">
              <a:lnSpc>
                <a:spcPct val="100000"/>
              </a:lnSpc>
              <a:spcBef>
                <a:spcPts val="0"/>
              </a:spcBef>
              <a:spcAft>
                <a:spcPts val="0"/>
              </a:spcAft>
              <a:buClr>
                <a:srgbClr val="000000"/>
              </a:buClr>
              <a:buSzPct val="100000"/>
              <a:buFont typeface="StarSymbol"/>
              <a:buChar char="•"/>
              <a:tabLst/>
              <a:defRPr sz="1800" b="0" i="0" u="none" strike="noStrike" kern="0" cap="none" spc="0" baseline="0">
                <a:solidFill>
                  <a:srgbClr val="000000"/>
                </a:solidFill>
                <a:uFillTx/>
              </a:defRPr>
            </a:pPr>
            <a:endParaRPr lang="it-IT" sz="20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Clr>
                <a:srgbClr val="000000"/>
              </a:buClr>
              <a:buSzPct val="100000"/>
              <a:buFont typeface="StarSymbol"/>
              <a:buChar char="•"/>
              <a:tabLst/>
              <a:defRPr sz="1800" b="0" i="0" u="none" strike="noStrike" kern="0" cap="none" spc="0" baseline="0">
                <a:solidFill>
                  <a:srgbClr val="000000"/>
                </a:solidFill>
                <a:uFillTx/>
              </a:defRPr>
            </a:pPr>
            <a:r>
              <a:rPr lang="it-IT" sz="2000" b="1" i="0" u="none" strike="noStrike" kern="1200" cap="none" spc="0" baseline="0" dirty="0">
                <a:solidFill>
                  <a:srgbClr val="000000"/>
                </a:solidFill>
                <a:uFillTx/>
                <a:ea typeface="Microsoft YaHei" pitchFamily="2"/>
                <a:cs typeface="Arial" pitchFamily="2"/>
              </a:rPr>
              <a:t>gli enti devono valutare attentamente</a:t>
            </a:r>
            <a:r>
              <a:rPr lang="it-IT" sz="2000" b="0" i="0" u="none" strike="noStrike" kern="1200" cap="none" spc="0" baseline="0" dirty="0">
                <a:solidFill>
                  <a:srgbClr val="000000"/>
                </a:solidFill>
                <a:uFillTx/>
                <a:ea typeface="Microsoft YaHei" pitchFamily="2"/>
                <a:cs typeface="Arial" pitchFamily="2"/>
              </a:rPr>
              <a:t> ogni voce e ogni iniziativa tesa ad aumentare le risorse del fondo in modo tale da rispettare il limite complessivo del trattamento accessorio previsto dall'art. 23, comma 2, del </a:t>
            </a:r>
            <a:r>
              <a:rPr lang="it-IT" sz="2000" b="0" i="0" u="none" strike="noStrike" kern="1200" cap="none" spc="0" baseline="0" dirty="0" err="1">
                <a:solidFill>
                  <a:srgbClr val="000000"/>
                </a:solidFill>
                <a:uFillTx/>
                <a:ea typeface="Microsoft YaHei" pitchFamily="2"/>
                <a:cs typeface="Arial" pitchFamily="2"/>
              </a:rPr>
              <a:t>D.Lgs.</a:t>
            </a:r>
            <a:r>
              <a:rPr lang="it-IT" sz="2000" b="0" i="0" u="none" strike="noStrike" kern="1200" cap="none" spc="0" baseline="0" dirty="0">
                <a:solidFill>
                  <a:srgbClr val="000000"/>
                </a:solidFill>
                <a:uFillTx/>
                <a:ea typeface="Microsoft YaHei" pitchFamily="2"/>
                <a:cs typeface="Arial" pitchFamily="2"/>
              </a:rPr>
              <a:t> 75/2017 (tetto del 2016).</a:t>
            </a:r>
          </a:p>
          <a:p>
            <a:pPr marL="0" marR="0" lvl="0" indent="0" algn="just" defTabSz="914400" rtl="0" fontAlgn="auto" hangingPunct="0">
              <a:lnSpc>
                <a:spcPct val="100000"/>
              </a:lnSpc>
              <a:spcBef>
                <a:spcPts val="0"/>
              </a:spcBef>
              <a:spcAft>
                <a:spcPts val="0"/>
              </a:spcAft>
              <a:buClr>
                <a:srgbClr val="000000"/>
              </a:buClr>
              <a:buSzPct val="100000"/>
              <a:buFont typeface="StarSymbol"/>
              <a:buChar char="•"/>
              <a:tabLst/>
              <a:defRPr sz="1800" b="0" i="0" u="none" strike="noStrike" kern="0" cap="none" spc="0" baseline="0">
                <a:solidFill>
                  <a:srgbClr val="000000"/>
                </a:solidFill>
                <a:uFillTx/>
              </a:defRPr>
            </a:pPr>
            <a:endParaRPr lang="it-IT" sz="2000" b="0" i="0" u="none" strike="noStrike" kern="1200" cap="none" spc="0" baseline="0" dirty="0">
              <a:solidFill>
                <a:srgbClr val="000000"/>
              </a:solidFill>
              <a:uFillTx/>
              <a:ea typeface="Microsoft YaHei" pitchFamily="2"/>
              <a:cs typeface="Arial" pitchFamily="2"/>
            </a:endParaRPr>
          </a:p>
          <a:p>
            <a:pPr marL="0" marR="0" lvl="0" indent="0" algn="just" defTabSz="914400" rtl="0" fontAlgn="auto" hangingPunct="0">
              <a:lnSpc>
                <a:spcPct val="100000"/>
              </a:lnSpc>
              <a:spcBef>
                <a:spcPts val="0"/>
              </a:spcBef>
              <a:spcAft>
                <a:spcPts val="0"/>
              </a:spcAft>
              <a:buClr>
                <a:srgbClr val="000000"/>
              </a:buClr>
              <a:buSzPct val="100000"/>
              <a:buFont typeface="StarSymbol"/>
              <a:buChar char="•"/>
              <a:tabLst/>
              <a:defRPr sz="1800" b="0" i="0" u="none" strike="noStrike" kern="0" cap="none" spc="0" baseline="0">
                <a:solidFill>
                  <a:srgbClr val="000000"/>
                </a:solidFill>
                <a:uFillTx/>
              </a:defRPr>
            </a:pPr>
            <a:r>
              <a:rPr lang="it-IT" sz="2000" b="1" i="0" u="none" strike="noStrike" kern="1200" cap="none" spc="0" baseline="0" dirty="0">
                <a:solidFill>
                  <a:srgbClr val="000000"/>
                </a:solidFill>
                <a:uFillTx/>
                <a:ea typeface="Microsoft YaHei" pitchFamily="2"/>
                <a:cs typeface="Arial" pitchFamily="2"/>
              </a:rPr>
              <a:t>Controlli della Corte dei Conti:</a:t>
            </a:r>
            <a:r>
              <a:rPr lang="it-IT" sz="2000" b="0" i="0" u="none" strike="noStrike" kern="1200" cap="none" spc="0" baseline="0" dirty="0">
                <a:solidFill>
                  <a:srgbClr val="000000"/>
                </a:solidFill>
                <a:uFillTx/>
                <a:ea typeface="Microsoft YaHei" pitchFamily="2"/>
                <a:cs typeface="Arial" pitchFamily="2"/>
              </a:rPr>
              <a:t> Le delibere/determinazioni sulla costituzione del fondo e anche le modalità di suddivisone degli istituti del trattamento accessorio continuano ad essere soggette a rigidi controlli di legalità e compatibilità economico-finanziaria.</a:t>
            </a:r>
          </a:p>
          <a:p>
            <a:pPr marL="0" marR="0" lvl="0" indent="0" algn="l" defTabSz="914400" rtl="0" fontAlgn="auto" hangingPunct="0">
              <a:lnSpc>
                <a:spcPct val="100000"/>
              </a:lnSpc>
              <a:spcBef>
                <a:spcPts val="0"/>
              </a:spcBef>
              <a:spcAft>
                <a:spcPts val="0"/>
              </a:spcAft>
              <a:buClr>
                <a:srgbClr val="000000"/>
              </a:buClr>
              <a:buSzPct val="100000"/>
              <a:buFont typeface="StarSymbol"/>
              <a:buChar char="•"/>
              <a:tabLst/>
              <a:defRPr sz="1800" b="0" i="0" u="none" strike="noStrike" kern="0" cap="none" spc="0" baseline="0">
                <a:solidFill>
                  <a:srgbClr val="000000"/>
                </a:solidFill>
                <a:uFillTx/>
              </a:defRPr>
            </a:pPr>
            <a:endParaRPr lang="it-IT" sz="2000" b="0" i="0" u="none" strike="noStrike" kern="1200" cap="none" spc="0" baseline="0" dirty="0">
              <a:solidFill>
                <a:srgbClr val="000000"/>
              </a:solidFill>
              <a:uFillTx/>
              <a:ea typeface="Microsoft YaHei" pitchFamily="2"/>
              <a:cs typeface="Arial" pitchFamily="2"/>
            </a:endParaRPr>
          </a:p>
        </p:txBody>
      </p:sp>
      <p:sp>
        <p:nvSpPr>
          <p:cNvPr id="9" name="CasellaDiTesto 8">
            <a:extLst>
              <a:ext uri="{FF2B5EF4-FFF2-40B4-BE49-F238E27FC236}">
                <a16:creationId xmlns:a16="http://schemas.microsoft.com/office/drawing/2014/main" id="{E69C0AA0-9E17-387A-D8AF-91265B1A3D33}"/>
              </a:ext>
            </a:extLst>
          </p:cNvPr>
          <p:cNvSpPr txBox="1"/>
          <p:nvPr/>
        </p:nvSpPr>
        <p:spPr>
          <a:xfrm>
            <a:off x="1531424" y="422672"/>
            <a:ext cx="9016583" cy="1077218"/>
          </a:xfrm>
          <a:prstGeom prst="rect">
            <a:avLst/>
          </a:prstGeom>
          <a:noFill/>
        </p:spPr>
        <p:txBody>
          <a:bodyPr wrap="square">
            <a:spAutoFit/>
          </a:bodyPr>
          <a:lstStyle/>
          <a:p>
            <a:r>
              <a:rPr lang="it-IT" sz="3200" dirty="0"/>
              <a:t>6 - TRATTAMENTO ACCESSORIO E RISPETTO DEL LIMITE ANNO 2016 DI CUI AL D.LGS 75/2027 – ART. 23, C.2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Titolo 7">
            <a:extLst>
              <a:ext uri="{FF2B5EF4-FFF2-40B4-BE49-F238E27FC236}">
                <a16:creationId xmlns:a16="http://schemas.microsoft.com/office/drawing/2014/main" id="{E3E3A92B-DADB-1B64-6975-6AC34F09B134}"/>
              </a:ext>
            </a:extLst>
          </p:cNvPr>
          <p:cNvSpPr>
            <a:spLocks noGrp="1"/>
          </p:cNvSpPr>
          <p:nvPr>
            <p:ph type="ctrTitle"/>
          </p:nvPr>
        </p:nvSpPr>
        <p:spPr>
          <a:xfrm>
            <a:off x="1524000" y="2816252"/>
            <a:ext cx="9144000" cy="3025308"/>
          </a:xfrm>
        </p:spPr>
        <p:txBody>
          <a:bodyPr>
            <a:normAutofit fontScale="90000"/>
          </a:bodyPr>
          <a:lstStyle/>
          <a:p>
            <a:pPr lvl="0"/>
            <a:r>
              <a:rPr lang="it-IT" dirty="0"/>
              <a:t>7 – POLITICHE DI GESTIONE ASSUNZIONALE</a:t>
            </a:r>
            <a:br>
              <a:rPr lang="it-IT" dirty="0"/>
            </a:br>
            <a:br>
              <a:rPr lang="it-IT" dirty="0"/>
            </a:br>
            <a:endParaRPr lang="it-IT"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a:extLst>
              <a:ext uri="{FF2B5EF4-FFF2-40B4-BE49-F238E27FC236}">
                <a16:creationId xmlns:a16="http://schemas.microsoft.com/office/drawing/2014/main" id="{AC0710E2-6C0F-CFDB-73DC-3915BCAE04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6226175"/>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a:extLst>
              <a:ext uri="{FF2B5EF4-FFF2-40B4-BE49-F238E27FC236}">
                <a16:creationId xmlns:a16="http://schemas.microsoft.com/office/drawing/2014/main" id="{66DD645E-6DF6-C335-242F-10DA1DCB73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7513" y="6273800"/>
            <a:ext cx="14843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3">
            <a:extLst>
              <a:ext uri="{FF2B5EF4-FFF2-40B4-BE49-F238E27FC236}">
                <a16:creationId xmlns:a16="http://schemas.microsoft.com/office/drawing/2014/main" id="{ABB2BE1D-926A-9D6E-6F36-7CF312C28ED7}"/>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4100" name="Picture 4">
            <a:extLst>
              <a:ext uri="{FF2B5EF4-FFF2-40B4-BE49-F238E27FC236}">
                <a16:creationId xmlns:a16="http://schemas.microsoft.com/office/drawing/2014/main" id="{DC18E9BC-39E8-AA83-369D-7F71D63B4E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a:extLst>
              <a:ext uri="{FF2B5EF4-FFF2-40B4-BE49-F238E27FC236}">
                <a16:creationId xmlns:a16="http://schemas.microsoft.com/office/drawing/2014/main" id="{AA3C977A-2469-D696-F343-97CF2CBC56AF}"/>
              </a:ext>
            </a:extLst>
          </p:cNvPr>
          <p:cNvSpPr>
            <a:spLocks noChangeArrowheads="1"/>
          </p:cNvSpPr>
          <p:nvPr/>
        </p:nvSpPr>
        <p:spPr bwMode="auto">
          <a:xfrm>
            <a:off x="793750" y="993775"/>
            <a:ext cx="5368925"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4000" b="1" dirty="0">
                <a:latin typeface="+mn-lt"/>
              </a:rPr>
              <a:t>Capacità Assunzionali nei Piccoli Comuni</a:t>
            </a:r>
          </a:p>
        </p:txBody>
      </p:sp>
      <p:sp>
        <p:nvSpPr>
          <p:cNvPr id="4102" name="Rectangle 6">
            <a:extLst>
              <a:ext uri="{FF2B5EF4-FFF2-40B4-BE49-F238E27FC236}">
                <a16:creationId xmlns:a16="http://schemas.microsoft.com/office/drawing/2014/main" id="{24844F9B-0C71-8CDD-0E85-18FC16C6A467}"/>
              </a:ext>
            </a:extLst>
          </p:cNvPr>
          <p:cNvSpPr>
            <a:spLocks noChangeArrowheads="1"/>
          </p:cNvSpPr>
          <p:nvPr/>
        </p:nvSpPr>
        <p:spPr bwMode="auto">
          <a:xfrm>
            <a:off x="793750" y="2585283"/>
            <a:ext cx="5133975"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200" dirty="0">
                <a:latin typeface="+mn-lt"/>
              </a:rPr>
              <a:t>Guida pratica alla normativa sul reclutamento, agli spazi finanziari e agli strumenti di flessibilità per gli enti locali di minori dimensioni.</a:t>
            </a:r>
          </a:p>
        </p:txBody>
      </p:sp>
      <p:pic>
        <p:nvPicPr>
          <p:cNvPr id="4103" name="Picture 7">
            <a:extLst>
              <a:ext uri="{FF2B5EF4-FFF2-40B4-BE49-F238E27FC236}">
                <a16:creationId xmlns:a16="http://schemas.microsoft.com/office/drawing/2014/main" id="{0204D35D-C991-FEC9-8C41-B6190BD3A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4" name="Rectangle 8">
            <a:extLst>
              <a:ext uri="{FF2B5EF4-FFF2-40B4-BE49-F238E27FC236}">
                <a16:creationId xmlns:a16="http://schemas.microsoft.com/office/drawing/2014/main" id="{CD2AA9C2-D931-52EF-5CBF-3DF4860917DF}"/>
              </a:ext>
            </a:extLst>
          </p:cNvPr>
          <p:cNvSpPr>
            <a:spLocks noChangeArrowheads="1"/>
          </p:cNvSpPr>
          <p:nvPr/>
        </p:nvSpPr>
        <p:spPr bwMode="auto">
          <a:xfrm>
            <a:off x="6191250" y="792163"/>
            <a:ext cx="5368925" cy="4694237"/>
          </a:xfrm>
          <a:prstGeom prst="rect">
            <a:avLst/>
          </a:prstGeom>
          <a:blipFill dpi="0" rotWithShape="0">
            <a:blip r:embed="rId6"/>
            <a:srcRect/>
            <a:tile tx="0" ty="0" sx="100000" sy="100000" flip="none" algn="tl"/>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a:extLst>
              <a:ext uri="{FF2B5EF4-FFF2-40B4-BE49-F238E27FC236}">
                <a16:creationId xmlns:a16="http://schemas.microsoft.com/office/drawing/2014/main" id="{DC9451A0-FC40-E601-12F0-59429E7F02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6226175"/>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2" name="Picture 2">
            <a:extLst>
              <a:ext uri="{FF2B5EF4-FFF2-40B4-BE49-F238E27FC236}">
                <a16:creationId xmlns:a16="http://schemas.microsoft.com/office/drawing/2014/main" id="{B6226EF2-2601-38C8-24D9-C5A29B8AF7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7513" y="6273800"/>
            <a:ext cx="14843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a:extLst>
              <a:ext uri="{FF2B5EF4-FFF2-40B4-BE49-F238E27FC236}">
                <a16:creationId xmlns:a16="http://schemas.microsoft.com/office/drawing/2014/main" id="{3A7BFA86-FBA8-83DD-587A-4AC53AC026A5}"/>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5124" name="Picture 4">
            <a:extLst>
              <a:ext uri="{FF2B5EF4-FFF2-40B4-BE49-F238E27FC236}">
                <a16:creationId xmlns:a16="http://schemas.microsoft.com/office/drawing/2014/main" id="{4396C5EC-99E1-2BE6-E578-811C7747F6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Rectangle 5">
            <a:extLst>
              <a:ext uri="{FF2B5EF4-FFF2-40B4-BE49-F238E27FC236}">
                <a16:creationId xmlns:a16="http://schemas.microsoft.com/office/drawing/2014/main" id="{DA7F4E91-6639-A591-7C2A-50CC3ADFF015}"/>
              </a:ext>
            </a:extLst>
          </p:cNvPr>
          <p:cNvSpPr>
            <a:spLocks noChangeArrowheads="1"/>
          </p:cNvSpPr>
          <p:nvPr/>
        </p:nvSpPr>
        <p:spPr bwMode="auto">
          <a:xfrm>
            <a:off x="608013" y="304800"/>
            <a:ext cx="5368925"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600" b="1" dirty="0">
                <a:latin typeface="+mj-lt"/>
              </a:rPr>
              <a:t>CAPACITA' ASSUNZIONALE</a:t>
            </a:r>
          </a:p>
        </p:txBody>
      </p:sp>
      <p:sp>
        <p:nvSpPr>
          <p:cNvPr id="5126" name="Rectangle 6">
            <a:extLst>
              <a:ext uri="{FF2B5EF4-FFF2-40B4-BE49-F238E27FC236}">
                <a16:creationId xmlns:a16="http://schemas.microsoft.com/office/drawing/2014/main" id="{6A27FF0A-4511-F000-0ABF-A64E1427A9E7}"/>
              </a:ext>
            </a:extLst>
          </p:cNvPr>
          <p:cNvSpPr>
            <a:spLocks noChangeArrowheads="1"/>
          </p:cNvSpPr>
          <p:nvPr/>
        </p:nvSpPr>
        <p:spPr bwMode="auto">
          <a:xfrm>
            <a:off x="608013" y="720725"/>
            <a:ext cx="48641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4000" b="1" dirty="0">
                <a:latin typeface="+mj-lt"/>
              </a:rPr>
              <a:t>Il nuovo meccanismo   di calcolo</a:t>
            </a:r>
          </a:p>
        </p:txBody>
      </p:sp>
      <p:pic>
        <p:nvPicPr>
          <p:cNvPr id="5127" name="Picture 7">
            <a:extLst>
              <a:ext uri="{FF2B5EF4-FFF2-40B4-BE49-F238E27FC236}">
                <a16:creationId xmlns:a16="http://schemas.microsoft.com/office/drawing/2014/main" id="{8CD25B5C-E3EB-5D87-0E8D-405BE5798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Text Box 8">
            <a:extLst>
              <a:ext uri="{FF2B5EF4-FFF2-40B4-BE49-F238E27FC236}">
                <a16:creationId xmlns:a16="http://schemas.microsoft.com/office/drawing/2014/main" id="{1358B59C-AFF8-30E5-8B9D-9277263B8D93}"/>
              </a:ext>
            </a:extLst>
          </p:cNvPr>
          <p:cNvSpPr txBox="1">
            <a:spLocks noChangeArrowheads="1"/>
          </p:cNvSpPr>
          <p:nvPr/>
        </p:nvSpPr>
        <p:spPr bwMode="auto">
          <a:xfrm>
            <a:off x="5975350" y="503238"/>
            <a:ext cx="5256213" cy="414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just"/>
            <a:r>
              <a:rPr lang="it-IT" altLang="it-IT" sz="2400">
                <a:latin typeface="+mn-lt"/>
              </a:rPr>
              <a:t>Il D.L. n. 34/2019 e il D.M. 17 marzo 2020 hanno introdotto un sistema parametrato alla sostenibilità finanziaria, superando il vecchio turnover sostitutivo.</a:t>
            </a:r>
          </a:p>
          <a:p>
            <a:pPr algn="just"/>
            <a:endParaRPr lang="it-IT" altLang="it-IT" sz="2400">
              <a:latin typeface="+mn-lt"/>
            </a:endParaRPr>
          </a:p>
          <a:p>
            <a:pPr algn="just"/>
            <a:r>
              <a:rPr lang="it-IT" altLang="it-IT" sz="2400">
                <a:latin typeface="+mn-lt"/>
              </a:rPr>
              <a:t>Valutare anche la dinamica futura: aumenti contrattuali e nuove assunzioni possono erodere i margini.</a:t>
            </a:r>
          </a:p>
        </p:txBody>
      </p:sp>
      <p:pic>
        <p:nvPicPr>
          <p:cNvPr id="5129" name="Picture 9">
            <a:extLst>
              <a:ext uri="{FF2B5EF4-FFF2-40B4-BE49-F238E27FC236}">
                <a16:creationId xmlns:a16="http://schemas.microsoft.com/office/drawing/2014/main" id="{66033F2B-117C-E331-19E9-21593097F8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488" y="2160588"/>
            <a:ext cx="4081462" cy="244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0" name="Rectangle 10">
            <a:extLst>
              <a:ext uri="{FF2B5EF4-FFF2-40B4-BE49-F238E27FC236}">
                <a16:creationId xmlns:a16="http://schemas.microsoft.com/office/drawing/2014/main" id="{42EAE6A6-4B67-D4E3-D809-0268958E2D58}"/>
              </a:ext>
            </a:extLst>
          </p:cNvPr>
          <p:cNvSpPr>
            <a:spLocks noChangeArrowheads="1"/>
          </p:cNvSpPr>
          <p:nvPr/>
        </p:nvSpPr>
        <p:spPr bwMode="auto">
          <a:xfrm>
            <a:off x="6048375" y="4751388"/>
            <a:ext cx="5133975"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400" b="1" u="sng" dirty="0">
                <a:latin typeface="+mn-lt"/>
              </a:rPr>
              <a:t>Denominatore</a:t>
            </a:r>
          </a:p>
          <a:p>
            <a:pPr hangingPunct="1">
              <a:lnSpc>
                <a:spcPct val="100000"/>
              </a:lnSpc>
            </a:pPr>
            <a:r>
              <a:rPr lang="it-IT" altLang="it-IT" sz="2400" b="1" dirty="0">
                <a:latin typeface="+mn-lt"/>
              </a:rPr>
              <a:t>Entrate correnti (ultimo triennio), al netto del FCDE assestato nell’ultimo bilancio</a:t>
            </a:r>
          </a:p>
        </p:txBody>
      </p:sp>
      <p:sp>
        <p:nvSpPr>
          <p:cNvPr id="5131" name="Rectangle 11">
            <a:extLst>
              <a:ext uri="{FF2B5EF4-FFF2-40B4-BE49-F238E27FC236}">
                <a16:creationId xmlns:a16="http://schemas.microsoft.com/office/drawing/2014/main" id="{89682B87-50C0-E48D-FAE5-7583EF2C5177}"/>
              </a:ext>
            </a:extLst>
          </p:cNvPr>
          <p:cNvSpPr>
            <a:spLocks noChangeArrowheads="1"/>
          </p:cNvSpPr>
          <p:nvPr/>
        </p:nvSpPr>
        <p:spPr bwMode="auto">
          <a:xfrm>
            <a:off x="625475" y="4679950"/>
            <a:ext cx="5133975"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400" b="1" u="sng" dirty="0">
                <a:latin typeface="+mn-lt"/>
              </a:rPr>
              <a:t>Numeratore</a:t>
            </a:r>
          </a:p>
          <a:p>
            <a:pPr hangingPunct="1">
              <a:lnSpc>
                <a:spcPct val="100000"/>
              </a:lnSpc>
            </a:pPr>
            <a:r>
              <a:rPr lang="it-IT" altLang="it-IT" sz="2400" b="1" dirty="0">
                <a:latin typeface="+mn-lt"/>
              </a:rPr>
              <a:t>Spese di personale, inclusi aumenti contrattuali non scomputabili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a:extLst>
              <a:ext uri="{FF2B5EF4-FFF2-40B4-BE49-F238E27FC236}">
                <a16:creationId xmlns:a16="http://schemas.microsoft.com/office/drawing/2014/main" id="{A8B76541-8F3D-3E14-A909-F6D51E238E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6226175"/>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6" name="Picture 2">
            <a:extLst>
              <a:ext uri="{FF2B5EF4-FFF2-40B4-BE49-F238E27FC236}">
                <a16:creationId xmlns:a16="http://schemas.microsoft.com/office/drawing/2014/main" id="{EF39C5EF-09F3-FFE6-B603-2F238E948D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7513" y="6273800"/>
            <a:ext cx="14843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3">
            <a:extLst>
              <a:ext uri="{FF2B5EF4-FFF2-40B4-BE49-F238E27FC236}">
                <a16:creationId xmlns:a16="http://schemas.microsoft.com/office/drawing/2014/main" id="{560D37DA-E308-D543-D6C9-AC91758AB010}"/>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6148" name="Picture 4">
            <a:extLst>
              <a:ext uri="{FF2B5EF4-FFF2-40B4-BE49-F238E27FC236}">
                <a16:creationId xmlns:a16="http://schemas.microsoft.com/office/drawing/2014/main" id="{9E35A513-3BC6-395C-CF58-281BEA9CF1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Rectangle 5">
            <a:extLst>
              <a:ext uri="{FF2B5EF4-FFF2-40B4-BE49-F238E27FC236}">
                <a16:creationId xmlns:a16="http://schemas.microsoft.com/office/drawing/2014/main" id="{665CE696-EC07-58E5-DC84-921C2CF84AD8}"/>
              </a:ext>
            </a:extLst>
          </p:cNvPr>
          <p:cNvSpPr>
            <a:spLocks noChangeArrowheads="1"/>
          </p:cNvSpPr>
          <p:nvPr/>
        </p:nvSpPr>
        <p:spPr bwMode="auto">
          <a:xfrm>
            <a:off x="608013" y="304800"/>
            <a:ext cx="5368925"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600" b="1" dirty="0">
                <a:latin typeface="+mj-lt"/>
              </a:rPr>
              <a:t>CAPACITA' ASSUNZIONALE</a:t>
            </a:r>
          </a:p>
        </p:txBody>
      </p:sp>
      <p:sp>
        <p:nvSpPr>
          <p:cNvPr id="6150" name="Rectangle 6">
            <a:extLst>
              <a:ext uri="{FF2B5EF4-FFF2-40B4-BE49-F238E27FC236}">
                <a16:creationId xmlns:a16="http://schemas.microsoft.com/office/drawing/2014/main" id="{4CC0A2B2-8CE7-D989-0236-69B9544DE8D4}"/>
              </a:ext>
            </a:extLst>
          </p:cNvPr>
          <p:cNvSpPr>
            <a:spLocks noChangeArrowheads="1"/>
          </p:cNvSpPr>
          <p:nvPr/>
        </p:nvSpPr>
        <p:spPr bwMode="auto">
          <a:xfrm>
            <a:off x="608013" y="720725"/>
            <a:ext cx="48641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4000" b="1" dirty="0">
                <a:latin typeface="+mj-lt"/>
              </a:rPr>
              <a:t>Le fasce di virtuosità</a:t>
            </a:r>
          </a:p>
        </p:txBody>
      </p:sp>
      <p:pic>
        <p:nvPicPr>
          <p:cNvPr id="6151" name="Picture 7">
            <a:extLst>
              <a:ext uri="{FF2B5EF4-FFF2-40B4-BE49-F238E27FC236}">
                <a16:creationId xmlns:a16="http://schemas.microsoft.com/office/drawing/2014/main" id="{93004533-594A-5975-5A0B-D8B56BE861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2" name="Text Box 8">
            <a:extLst>
              <a:ext uri="{FF2B5EF4-FFF2-40B4-BE49-F238E27FC236}">
                <a16:creationId xmlns:a16="http://schemas.microsoft.com/office/drawing/2014/main" id="{41BB1257-55A0-E25C-BEA0-7F3916AD2F1F}"/>
              </a:ext>
            </a:extLst>
          </p:cNvPr>
          <p:cNvSpPr txBox="1">
            <a:spLocks noChangeArrowheads="1"/>
          </p:cNvSpPr>
          <p:nvPr/>
        </p:nvSpPr>
        <p:spPr bwMode="auto">
          <a:xfrm>
            <a:off x="5975350" y="503238"/>
            <a:ext cx="5256213" cy="414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just"/>
            <a:r>
              <a:rPr lang="it-IT" altLang="it-IT" sz="2400" b="1" dirty="0">
                <a:solidFill>
                  <a:srgbClr val="0000FF"/>
                </a:solidFill>
                <a:latin typeface="+mn-lt"/>
              </a:rPr>
              <a:t>Cosa cambia tra le fasce</a:t>
            </a:r>
          </a:p>
          <a:p>
            <a:pPr algn="just"/>
            <a:endParaRPr lang="it-IT" altLang="it-IT" sz="2400" dirty="0">
              <a:latin typeface="+mn-lt"/>
            </a:endParaRPr>
          </a:p>
          <a:p>
            <a:pPr algn="just"/>
            <a:r>
              <a:rPr lang="it-IT" altLang="it-IT" sz="2000" dirty="0">
                <a:latin typeface="+mn-lt"/>
              </a:rPr>
              <a:t>Il superamento del primo valore soglia </a:t>
            </a:r>
            <a:r>
              <a:rPr lang="it-IT" altLang="it-IT" sz="2000" b="1" u="sng" dirty="0">
                <a:latin typeface="+mn-lt"/>
              </a:rPr>
              <a:t>(rapporto tra spese personale impegnate e entrate correnti del triennio al netto del FCDE)</a:t>
            </a:r>
            <a:r>
              <a:rPr lang="it-IT" altLang="it-IT" sz="2000" dirty="0">
                <a:latin typeface="+mn-lt"/>
              </a:rPr>
              <a:t> non comporta sanzioni dirette, ma limita le opzioni strategiche dell'Ente.</a:t>
            </a:r>
          </a:p>
          <a:p>
            <a:pPr algn="just"/>
            <a:endParaRPr lang="it-IT" altLang="it-IT" sz="2000" dirty="0">
              <a:latin typeface="+mn-lt"/>
            </a:endParaRPr>
          </a:p>
          <a:p>
            <a:pPr algn="just"/>
            <a:r>
              <a:rPr lang="it-IT" altLang="it-IT" sz="2000" u="sng" dirty="0">
                <a:latin typeface="+mn-lt"/>
              </a:rPr>
              <a:t>Prima fascia:</a:t>
            </a:r>
            <a:r>
              <a:rPr lang="it-IT" altLang="it-IT" sz="2000" dirty="0">
                <a:latin typeface="+mn-lt"/>
              </a:rPr>
              <a:t> assunzioni in incremento e accesso all'incremento del Fondo risorse decentrate</a:t>
            </a:r>
          </a:p>
          <a:p>
            <a:pPr algn="just"/>
            <a:endParaRPr lang="it-IT" altLang="it-IT" sz="2000" dirty="0">
              <a:latin typeface="+mn-lt"/>
            </a:endParaRPr>
          </a:p>
          <a:p>
            <a:pPr algn="just"/>
            <a:r>
              <a:rPr lang="it-IT" altLang="it-IT" sz="2000" u="sng" dirty="0">
                <a:latin typeface="+mn-lt"/>
              </a:rPr>
              <a:t>Seconda fascia:</a:t>
            </a:r>
            <a:r>
              <a:rPr lang="it-IT" altLang="it-IT" sz="2000" dirty="0">
                <a:latin typeface="+mn-lt"/>
              </a:rPr>
              <a:t> solo turnover, obbligo di dimostrare misure di contenimento nel PIAO</a:t>
            </a:r>
          </a:p>
        </p:txBody>
      </p:sp>
      <p:sp>
        <p:nvSpPr>
          <p:cNvPr id="6153" name="Rectangle 9">
            <a:extLst>
              <a:ext uri="{FF2B5EF4-FFF2-40B4-BE49-F238E27FC236}">
                <a16:creationId xmlns:a16="http://schemas.microsoft.com/office/drawing/2014/main" id="{B32925D9-8BD6-0F22-6E48-3306628433BA}"/>
              </a:ext>
            </a:extLst>
          </p:cNvPr>
          <p:cNvSpPr>
            <a:spLocks noChangeArrowheads="1"/>
          </p:cNvSpPr>
          <p:nvPr/>
        </p:nvSpPr>
        <p:spPr bwMode="auto">
          <a:xfrm>
            <a:off x="625475" y="4679950"/>
            <a:ext cx="11182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400" b="1" dirty="0">
                <a:latin typeface="+mn-lt"/>
              </a:rPr>
              <a:t>Nei piccoli Comuni, anche una sola unità in più può determinare il cambio di fascia.</a:t>
            </a:r>
          </a:p>
        </p:txBody>
      </p:sp>
      <p:sp>
        <p:nvSpPr>
          <p:cNvPr id="6154" name="Rectangle 10">
            <a:extLst>
              <a:ext uri="{FF2B5EF4-FFF2-40B4-BE49-F238E27FC236}">
                <a16:creationId xmlns:a16="http://schemas.microsoft.com/office/drawing/2014/main" id="{6E22F1DE-89F8-61A6-1E25-5E89B2DFA083}"/>
              </a:ext>
            </a:extLst>
          </p:cNvPr>
          <p:cNvSpPr>
            <a:spLocks noChangeArrowheads="1"/>
          </p:cNvSpPr>
          <p:nvPr/>
        </p:nvSpPr>
        <p:spPr bwMode="auto">
          <a:xfrm>
            <a:off x="576262" y="2016125"/>
            <a:ext cx="2383747"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4000" b="1" dirty="0">
                <a:solidFill>
                  <a:srgbClr val="00CC00"/>
                </a:solidFill>
                <a:latin typeface="+mj-lt"/>
              </a:rPr>
              <a:t>1</a:t>
            </a:r>
          </a:p>
          <a:p>
            <a:pPr algn="ctr" hangingPunct="1">
              <a:lnSpc>
                <a:spcPct val="100000"/>
              </a:lnSpc>
            </a:pPr>
            <a:r>
              <a:rPr lang="it-IT" altLang="it-IT" sz="3600" b="1" dirty="0">
                <a:solidFill>
                  <a:srgbClr val="00CC00"/>
                </a:solidFill>
                <a:latin typeface="+mj-lt"/>
              </a:rPr>
              <a:t>Ente virtuoso</a:t>
            </a:r>
          </a:p>
        </p:txBody>
      </p:sp>
      <p:sp>
        <p:nvSpPr>
          <p:cNvPr id="6155" name="Rectangle 11">
            <a:extLst>
              <a:ext uri="{FF2B5EF4-FFF2-40B4-BE49-F238E27FC236}">
                <a16:creationId xmlns:a16="http://schemas.microsoft.com/office/drawing/2014/main" id="{54A83327-16A1-6830-290E-94673E37529A}"/>
              </a:ext>
            </a:extLst>
          </p:cNvPr>
          <p:cNvSpPr>
            <a:spLocks noChangeArrowheads="1"/>
          </p:cNvSpPr>
          <p:nvPr/>
        </p:nvSpPr>
        <p:spPr bwMode="auto">
          <a:xfrm>
            <a:off x="2952750" y="2016125"/>
            <a:ext cx="2383748"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4000" b="1" dirty="0">
                <a:solidFill>
                  <a:srgbClr val="FF9900"/>
                </a:solidFill>
                <a:latin typeface="+mj-lt"/>
              </a:rPr>
              <a:t>2</a:t>
            </a:r>
          </a:p>
          <a:p>
            <a:pPr algn="ctr" hangingPunct="1">
              <a:lnSpc>
                <a:spcPct val="100000"/>
              </a:lnSpc>
            </a:pPr>
            <a:r>
              <a:rPr lang="it-IT" altLang="it-IT" sz="3600" b="1" dirty="0">
                <a:solidFill>
                  <a:srgbClr val="FF9900"/>
                </a:solidFill>
                <a:latin typeface="+mj-lt"/>
              </a:rPr>
              <a:t>Ente intermedio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59ECB-6776-FAAA-E8BA-907E621EE3E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3D83A60-D93D-3C66-1AC1-B02CB1A8026E}"/>
              </a:ext>
            </a:extLst>
          </p:cNvPr>
          <p:cNvSpPr>
            <a:spLocks noGrp="1"/>
          </p:cNvSpPr>
          <p:nvPr>
            <p:ph type="title"/>
          </p:nvPr>
        </p:nvSpPr>
        <p:spPr/>
        <p:txBody>
          <a:bodyPr/>
          <a:lstStyle/>
          <a:p>
            <a:r>
              <a:rPr lang="it-IT" dirty="0"/>
              <a:t>La skill </a:t>
            </a:r>
            <a:r>
              <a:rPr lang="it-IT" dirty="0" err="1"/>
              <a:t>matrix</a:t>
            </a:r>
            <a:endParaRPr lang="it-IT" dirty="0"/>
          </a:p>
        </p:txBody>
      </p:sp>
      <p:sp>
        <p:nvSpPr>
          <p:cNvPr id="3" name="Segnaposto contenuto 2">
            <a:extLst>
              <a:ext uri="{FF2B5EF4-FFF2-40B4-BE49-F238E27FC236}">
                <a16:creationId xmlns:a16="http://schemas.microsoft.com/office/drawing/2014/main" id="{B86C1BAE-28B9-2E86-2B97-7E41872E7C83}"/>
              </a:ext>
            </a:extLst>
          </p:cNvPr>
          <p:cNvSpPr>
            <a:spLocks noGrp="1"/>
          </p:cNvSpPr>
          <p:nvPr>
            <p:ph idx="1"/>
          </p:nvPr>
        </p:nvSpPr>
        <p:spPr/>
        <p:txBody>
          <a:bodyPr>
            <a:normAutofit fontScale="85000" lnSpcReduction="20000"/>
          </a:bodyPr>
          <a:lstStyle/>
          <a:p>
            <a:pPr marL="0" indent="0">
              <a:buNone/>
            </a:pPr>
            <a:r>
              <a:rPr lang="it-IT" dirty="0"/>
              <a:t>La </a:t>
            </a:r>
            <a:r>
              <a:rPr lang="it-IT" b="1" dirty="0"/>
              <a:t>matrice delle competenze</a:t>
            </a:r>
            <a:r>
              <a:rPr lang="it-IT" dirty="0"/>
              <a:t> (in inglese, </a:t>
            </a:r>
            <a:r>
              <a:rPr lang="it-IT" i="1" dirty="0"/>
              <a:t>skill </a:t>
            </a:r>
            <a:r>
              <a:rPr lang="it-IT" i="1" dirty="0" err="1"/>
              <a:t>matrix</a:t>
            </a:r>
            <a:r>
              <a:rPr lang="it-IT" dirty="0"/>
              <a:t>) è uno strumento visivo, solitamente sotto forma di tabella o griglia, utilizzato per mappare le competenze possedute dai membri di un team o di un’organizzazione rispetto a un elenco di skill ritenute necessarie o desiderabili per svolgere determinati compiti, ruoli o progetti. Permette di identificare rapidamente chi possiede quali competenze, a quale livello di padronanza (proficiency), e dove esistono eventuali gap o aree di forza collettiva.</a:t>
            </a:r>
          </a:p>
          <a:p>
            <a:pPr marL="0" lvl="0" indent="0" fontAlgn="base">
              <a:spcAft>
                <a:spcPct val="0"/>
              </a:spcAft>
              <a:buNone/>
            </a:pPr>
            <a:r>
              <a:rPr lang="it-IT" altLang="it-IT" dirty="0"/>
              <a:t>La skill </a:t>
            </a:r>
            <a:r>
              <a:rPr lang="it-IT" altLang="it-IT" dirty="0" err="1"/>
              <a:t>matrix</a:t>
            </a:r>
            <a:r>
              <a:rPr lang="it-IT" altLang="it-IT" dirty="0"/>
              <a:t> si traduce in pratica nei bandi tramite strumenti di selezione innovativi:</a:t>
            </a:r>
          </a:p>
          <a:p>
            <a:pPr fontAlgn="base">
              <a:spcAft>
                <a:spcPct val="0"/>
              </a:spcAft>
            </a:pPr>
            <a:r>
              <a:rPr lang="it-IT" altLang="it-IT" dirty="0"/>
              <a:t>Test situazionali: presentano scenari lavorativi realistici in cui il candidato deve scegliere il comportamento più efficace;</a:t>
            </a:r>
          </a:p>
          <a:p>
            <a:pPr fontAlgn="base">
              <a:spcAft>
                <a:spcPct val="0"/>
              </a:spcAft>
            </a:pPr>
            <a:r>
              <a:rPr lang="it-IT" altLang="it-IT" dirty="0" err="1"/>
              <a:t>Assessment</a:t>
            </a:r>
            <a:r>
              <a:rPr lang="it-IT" altLang="it-IT" dirty="0"/>
              <a:t> center: </a:t>
            </a:r>
            <a:r>
              <a:rPr lang="it-IT" dirty="0"/>
              <a:t>una metodologia strutturata di selezione e valutazione del personale. A differenza di un colloquio classico, prevede sessioni in cui i candidati affrontano prove pratiche e simulazioni </a:t>
            </a:r>
            <a:r>
              <a:rPr lang="it-IT" b="1" dirty="0"/>
              <a:t>lavorative</a:t>
            </a:r>
            <a:r>
              <a:rPr lang="it-IT" dirty="0"/>
              <a:t> (individuali o di gruppo), permettendo agli osservatori di valutare i comportamenti reali anziché le sole dichiarazioni</a:t>
            </a:r>
            <a:endParaRPr lang="it-IT" altLang="it-IT" dirty="0"/>
          </a:p>
          <a:p>
            <a:pPr fontAlgn="base">
              <a:spcAft>
                <a:spcPct val="0"/>
              </a:spcAft>
            </a:pPr>
            <a:r>
              <a:rPr lang="it-IT" altLang="it-IT" dirty="0"/>
              <a:t>Colloquio mirato.</a:t>
            </a:r>
            <a:endParaRPr lang="it-IT" dirty="0"/>
          </a:p>
        </p:txBody>
      </p:sp>
      <p:sp>
        <p:nvSpPr>
          <p:cNvPr id="4" name="Rectangle 3">
            <a:extLst>
              <a:ext uri="{FF2B5EF4-FFF2-40B4-BE49-F238E27FC236}">
                <a16:creationId xmlns:a16="http://schemas.microsoft.com/office/drawing/2014/main" id="{BC5AFAAD-0F67-D37D-C16C-4931ECF02EF6}"/>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p>
        </p:txBody>
      </p:sp>
      <p:pic>
        <p:nvPicPr>
          <p:cNvPr id="5" name="Picture 4">
            <a:extLst>
              <a:ext uri="{FF2B5EF4-FFF2-40B4-BE49-F238E27FC236}">
                <a16:creationId xmlns:a16="http://schemas.microsoft.com/office/drawing/2014/main" id="{0DFD9EC4-F0E3-BE55-3E20-385260D23E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a:extLst>
              <a:ext uri="{FF2B5EF4-FFF2-40B4-BE49-F238E27FC236}">
                <a16:creationId xmlns:a16="http://schemas.microsoft.com/office/drawing/2014/main" id="{98081ACF-15C1-FC05-9FDE-B653C524C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0939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a:extLst>
              <a:ext uri="{FF2B5EF4-FFF2-40B4-BE49-F238E27FC236}">
                <a16:creationId xmlns:a16="http://schemas.microsoft.com/office/drawing/2014/main" id="{85531F94-932C-6AA2-BFE4-C333AC73F5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6226175"/>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a:extLst>
              <a:ext uri="{FF2B5EF4-FFF2-40B4-BE49-F238E27FC236}">
                <a16:creationId xmlns:a16="http://schemas.microsoft.com/office/drawing/2014/main" id="{C9235005-F4B5-CBB3-DAD8-E25CD57950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7513" y="6273800"/>
            <a:ext cx="14843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a:extLst>
              <a:ext uri="{FF2B5EF4-FFF2-40B4-BE49-F238E27FC236}">
                <a16:creationId xmlns:a16="http://schemas.microsoft.com/office/drawing/2014/main" id="{04543116-66E3-A59C-969E-624CF057840D}"/>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7172" name="Picture 4">
            <a:extLst>
              <a:ext uri="{FF2B5EF4-FFF2-40B4-BE49-F238E27FC236}">
                <a16:creationId xmlns:a16="http://schemas.microsoft.com/office/drawing/2014/main" id="{3C0903CF-1C69-6D2A-A647-A6075EB3DB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5">
            <a:extLst>
              <a:ext uri="{FF2B5EF4-FFF2-40B4-BE49-F238E27FC236}">
                <a16:creationId xmlns:a16="http://schemas.microsoft.com/office/drawing/2014/main" id="{30091FD9-F4D7-6AEF-EF08-FA612C2F429A}"/>
              </a:ext>
            </a:extLst>
          </p:cNvPr>
          <p:cNvSpPr>
            <a:spLocks noChangeArrowheads="1"/>
          </p:cNvSpPr>
          <p:nvPr/>
        </p:nvSpPr>
        <p:spPr bwMode="auto">
          <a:xfrm>
            <a:off x="733425" y="326908"/>
            <a:ext cx="5368925"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600" b="1" dirty="0">
                <a:latin typeface="+mj-lt"/>
              </a:rPr>
              <a:t>CAPACITA' ASSUNZIONALE</a:t>
            </a:r>
          </a:p>
        </p:txBody>
      </p:sp>
      <p:sp>
        <p:nvSpPr>
          <p:cNvPr id="7174" name="Rectangle 6">
            <a:extLst>
              <a:ext uri="{FF2B5EF4-FFF2-40B4-BE49-F238E27FC236}">
                <a16:creationId xmlns:a16="http://schemas.microsoft.com/office/drawing/2014/main" id="{19821C31-A561-ED6C-2073-7E7F9B530342}"/>
              </a:ext>
            </a:extLst>
          </p:cNvPr>
          <p:cNvSpPr>
            <a:spLocks noChangeArrowheads="1"/>
          </p:cNvSpPr>
          <p:nvPr/>
        </p:nvSpPr>
        <p:spPr bwMode="auto">
          <a:xfrm>
            <a:off x="752475" y="735748"/>
            <a:ext cx="5080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4000" b="1" dirty="0">
                <a:latin typeface="+mj-lt"/>
              </a:rPr>
              <a:t>Il tetto di spesa storica</a:t>
            </a:r>
          </a:p>
        </p:txBody>
      </p:sp>
      <p:pic>
        <p:nvPicPr>
          <p:cNvPr id="7175" name="Picture 7">
            <a:extLst>
              <a:ext uri="{FF2B5EF4-FFF2-40B4-BE49-F238E27FC236}">
                <a16:creationId xmlns:a16="http://schemas.microsoft.com/office/drawing/2014/main" id="{FC452EA3-ACBC-6EE6-3052-AD6C1D90C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Rectangle 8">
            <a:extLst>
              <a:ext uri="{FF2B5EF4-FFF2-40B4-BE49-F238E27FC236}">
                <a16:creationId xmlns:a16="http://schemas.microsoft.com/office/drawing/2014/main" id="{375357A6-0F9D-2436-AFD1-BAE100F3D0AD}"/>
              </a:ext>
            </a:extLst>
          </p:cNvPr>
          <p:cNvSpPr>
            <a:spLocks noChangeArrowheads="1"/>
          </p:cNvSpPr>
          <p:nvPr/>
        </p:nvSpPr>
        <p:spPr bwMode="auto">
          <a:xfrm>
            <a:off x="1344613" y="2735263"/>
            <a:ext cx="2614612"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400" b="1" u="sng" dirty="0">
                <a:latin typeface="+mn-lt"/>
              </a:rPr>
              <a:t>TURNOVER  </a:t>
            </a:r>
          </a:p>
          <a:p>
            <a:pPr hangingPunct="1">
              <a:lnSpc>
                <a:spcPct val="100000"/>
              </a:lnSpc>
            </a:pPr>
            <a:r>
              <a:rPr lang="it-IT" altLang="it-IT" sz="2400" dirty="0">
                <a:latin typeface="+mn-lt"/>
              </a:rPr>
              <a:t>stesso costo totale del personale, nessuna anomalia di tetto</a:t>
            </a:r>
          </a:p>
        </p:txBody>
      </p:sp>
      <p:sp>
        <p:nvSpPr>
          <p:cNvPr id="7177" name="Rectangle 9">
            <a:extLst>
              <a:ext uri="{FF2B5EF4-FFF2-40B4-BE49-F238E27FC236}">
                <a16:creationId xmlns:a16="http://schemas.microsoft.com/office/drawing/2014/main" id="{F521E593-F655-B8BA-8219-C31AF177EBC4}"/>
              </a:ext>
            </a:extLst>
          </p:cNvPr>
          <p:cNvSpPr>
            <a:spLocks noChangeArrowheads="1"/>
          </p:cNvSpPr>
          <p:nvPr/>
        </p:nvSpPr>
        <p:spPr bwMode="auto">
          <a:xfrm>
            <a:off x="659606" y="1495426"/>
            <a:ext cx="10872788"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2400" dirty="0">
                <a:latin typeface="+mn-lt"/>
              </a:rPr>
              <a:t>Oltre all'indicatore di sostenibilità, gli enti devono rispettare il tetto della media 2011–2013 (art. 1, c. 557-quater, L. 296/2006) o del 2008 (c. 562, Comuni sotto i mille abitanti).</a:t>
            </a:r>
          </a:p>
        </p:txBody>
      </p:sp>
      <p:sp>
        <p:nvSpPr>
          <p:cNvPr id="7178" name="Rectangle 10">
            <a:extLst>
              <a:ext uri="{FF2B5EF4-FFF2-40B4-BE49-F238E27FC236}">
                <a16:creationId xmlns:a16="http://schemas.microsoft.com/office/drawing/2014/main" id="{4A825C77-E697-D1E9-7FC4-F3EA89582C1D}"/>
              </a:ext>
            </a:extLst>
          </p:cNvPr>
          <p:cNvSpPr>
            <a:spLocks noChangeArrowheads="1"/>
          </p:cNvSpPr>
          <p:nvPr/>
        </p:nvSpPr>
        <p:spPr bwMode="auto">
          <a:xfrm>
            <a:off x="7537450" y="2447925"/>
            <a:ext cx="2614613"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400" b="1" u="sng">
                <a:latin typeface="+mn-lt"/>
              </a:rPr>
              <a:t>ORGANICO IN AUMENTO  </a:t>
            </a:r>
          </a:p>
          <a:p>
            <a:pPr hangingPunct="1">
              <a:lnSpc>
                <a:spcPct val="100000"/>
              </a:lnSpc>
            </a:pPr>
            <a:r>
              <a:rPr lang="it-IT" altLang="it-IT" sz="2400">
                <a:latin typeface="+mn-lt"/>
              </a:rPr>
              <a:t>Nuove assunzioni oltre marzo 2020 esenti dal tetto (art.7)</a:t>
            </a:r>
          </a:p>
        </p:txBody>
      </p:sp>
      <p:pic>
        <p:nvPicPr>
          <p:cNvPr id="7179" name="Picture 11">
            <a:extLst>
              <a:ext uri="{FF2B5EF4-FFF2-40B4-BE49-F238E27FC236}">
                <a16:creationId xmlns:a16="http://schemas.microsoft.com/office/drawing/2014/main" id="{31AB0162-C3C6-764A-5022-68D5D1B6BC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6713" y="2376488"/>
            <a:ext cx="3095625" cy="2519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0" name="Rectangle 12">
            <a:extLst>
              <a:ext uri="{FF2B5EF4-FFF2-40B4-BE49-F238E27FC236}">
                <a16:creationId xmlns:a16="http://schemas.microsoft.com/office/drawing/2014/main" id="{347CB58B-86A2-9716-CA38-90B6BB974D6A}"/>
              </a:ext>
            </a:extLst>
          </p:cNvPr>
          <p:cNvSpPr>
            <a:spLocks noChangeArrowheads="1"/>
          </p:cNvSpPr>
          <p:nvPr/>
        </p:nvSpPr>
        <p:spPr bwMode="auto">
          <a:xfrm>
            <a:off x="360363" y="5346700"/>
            <a:ext cx="113760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000">
                <a:latin typeface="+mn-lt"/>
              </a:rPr>
              <a:t>La clausola di salvaguardia dell'art. 7 del D.M. 17 marzo 2020 esonera dal tetto le nuove assunzioni che ampliano l'organico rispetto al marzo 2020, evitando di penalizzare i piccoli enti con dotazioni ridotte.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07EDDD3D-A191-B8CA-1E3F-FD6845B2F7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6226175"/>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a:extLst>
              <a:ext uri="{FF2B5EF4-FFF2-40B4-BE49-F238E27FC236}">
                <a16:creationId xmlns:a16="http://schemas.microsoft.com/office/drawing/2014/main" id="{01840E5D-9305-8A6C-0AF8-378CF61952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7513" y="6273800"/>
            <a:ext cx="14843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3">
            <a:extLst>
              <a:ext uri="{FF2B5EF4-FFF2-40B4-BE49-F238E27FC236}">
                <a16:creationId xmlns:a16="http://schemas.microsoft.com/office/drawing/2014/main" id="{3515E1F3-DF9D-1925-6AD6-201A8B9D9497}"/>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8196" name="Picture 4">
            <a:extLst>
              <a:ext uri="{FF2B5EF4-FFF2-40B4-BE49-F238E27FC236}">
                <a16:creationId xmlns:a16="http://schemas.microsoft.com/office/drawing/2014/main" id="{E1F9F69D-2284-718C-7266-D2DF162789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5">
            <a:extLst>
              <a:ext uri="{FF2B5EF4-FFF2-40B4-BE49-F238E27FC236}">
                <a16:creationId xmlns:a16="http://schemas.microsoft.com/office/drawing/2014/main" id="{B1C620E3-DB87-92B0-6DA7-FEB0B4E6F6E5}"/>
              </a:ext>
            </a:extLst>
          </p:cNvPr>
          <p:cNvSpPr>
            <a:spLocks noChangeArrowheads="1"/>
          </p:cNvSpPr>
          <p:nvPr/>
        </p:nvSpPr>
        <p:spPr bwMode="auto">
          <a:xfrm>
            <a:off x="1125537" y="332582"/>
            <a:ext cx="6547787"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600" b="1" dirty="0">
                <a:latin typeface="+mj-lt"/>
              </a:rPr>
              <a:t>STRUMENTI DI RECLUTAMENTO</a:t>
            </a:r>
          </a:p>
        </p:txBody>
      </p:sp>
      <p:sp>
        <p:nvSpPr>
          <p:cNvPr id="8198" name="Rectangle 6">
            <a:extLst>
              <a:ext uri="{FF2B5EF4-FFF2-40B4-BE49-F238E27FC236}">
                <a16:creationId xmlns:a16="http://schemas.microsoft.com/office/drawing/2014/main" id="{50C8BF85-66AA-4332-DE9E-E062A5B94905}"/>
              </a:ext>
            </a:extLst>
          </p:cNvPr>
          <p:cNvSpPr>
            <a:spLocks noChangeArrowheads="1"/>
          </p:cNvSpPr>
          <p:nvPr/>
        </p:nvSpPr>
        <p:spPr bwMode="auto">
          <a:xfrm>
            <a:off x="1125537" y="712866"/>
            <a:ext cx="974105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4000" b="1" dirty="0">
                <a:solidFill>
                  <a:srgbClr val="004586"/>
                </a:solidFill>
                <a:latin typeface="+mj-lt"/>
              </a:rPr>
              <a:t>GRADUATORIE DI ALTRI ENTI</a:t>
            </a:r>
          </a:p>
        </p:txBody>
      </p:sp>
      <p:pic>
        <p:nvPicPr>
          <p:cNvPr id="8199" name="Picture 7">
            <a:extLst>
              <a:ext uri="{FF2B5EF4-FFF2-40B4-BE49-F238E27FC236}">
                <a16:creationId xmlns:a16="http://schemas.microsoft.com/office/drawing/2014/main" id="{3FD895E7-559D-0731-B4E3-4A6021356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Rectangle 8">
            <a:extLst>
              <a:ext uri="{FF2B5EF4-FFF2-40B4-BE49-F238E27FC236}">
                <a16:creationId xmlns:a16="http://schemas.microsoft.com/office/drawing/2014/main" id="{D98A847F-9222-CDA4-72BF-8787CE043AAD}"/>
              </a:ext>
            </a:extLst>
          </p:cNvPr>
          <p:cNvSpPr>
            <a:spLocks noChangeArrowheads="1"/>
          </p:cNvSpPr>
          <p:nvPr/>
        </p:nvSpPr>
        <p:spPr bwMode="auto">
          <a:xfrm>
            <a:off x="769938" y="2249488"/>
            <a:ext cx="3190875"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400" b="1" u="sng" dirty="0">
                <a:solidFill>
                  <a:srgbClr val="CC00CC"/>
                </a:solidFill>
                <a:latin typeface="+mn-lt"/>
              </a:rPr>
              <a:t>Validità Triennale</a:t>
            </a:r>
          </a:p>
          <a:p>
            <a:pPr hangingPunct="1">
              <a:lnSpc>
                <a:spcPct val="100000"/>
              </a:lnSpc>
            </a:pPr>
            <a:endParaRPr lang="it-IT" altLang="it-IT" sz="2400" b="1" u="sng" dirty="0">
              <a:latin typeface="+mn-lt"/>
            </a:endParaRPr>
          </a:p>
          <a:p>
            <a:pPr hangingPunct="1">
              <a:lnSpc>
                <a:spcPct val="100000"/>
              </a:lnSpc>
            </a:pPr>
            <a:r>
              <a:rPr lang="it-IT" altLang="it-IT" sz="2400" b="1" u="sng" dirty="0">
                <a:latin typeface="+mn-lt"/>
              </a:rPr>
              <a:t>Con il D.L. n. 25/2025, tornano i 3 anni dell'art. 91 del TUEL</a:t>
            </a:r>
          </a:p>
        </p:txBody>
      </p:sp>
      <p:sp>
        <p:nvSpPr>
          <p:cNvPr id="8201" name="Rectangle 9">
            <a:extLst>
              <a:ext uri="{FF2B5EF4-FFF2-40B4-BE49-F238E27FC236}">
                <a16:creationId xmlns:a16="http://schemas.microsoft.com/office/drawing/2014/main" id="{FA62146F-9ED2-B03E-9A09-46C70CC53C0F}"/>
              </a:ext>
            </a:extLst>
          </p:cNvPr>
          <p:cNvSpPr>
            <a:spLocks noChangeArrowheads="1"/>
          </p:cNvSpPr>
          <p:nvPr/>
        </p:nvSpPr>
        <p:spPr bwMode="auto">
          <a:xfrm>
            <a:off x="647700" y="1330325"/>
            <a:ext cx="108727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2400" dirty="0">
                <a:latin typeface="+mn-lt"/>
              </a:rPr>
              <a:t>L'art. 3, c. 61, L. 350/2003 consente di utilizzare graduatorie altrui previo accordo. La convenzione può essere sottoscritta in qualsiasi momento di validità della graduatoria.</a:t>
            </a:r>
          </a:p>
        </p:txBody>
      </p:sp>
      <p:sp>
        <p:nvSpPr>
          <p:cNvPr id="8202" name="Rectangle 10">
            <a:extLst>
              <a:ext uri="{FF2B5EF4-FFF2-40B4-BE49-F238E27FC236}">
                <a16:creationId xmlns:a16="http://schemas.microsoft.com/office/drawing/2014/main" id="{01DD51D4-DC7E-6899-CF50-12F72E60BF8A}"/>
              </a:ext>
            </a:extLst>
          </p:cNvPr>
          <p:cNvSpPr>
            <a:spLocks noChangeArrowheads="1"/>
          </p:cNvSpPr>
          <p:nvPr/>
        </p:nvSpPr>
        <p:spPr bwMode="auto">
          <a:xfrm>
            <a:off x="6624638" y="2255838"/>
            <a:ext cx="467995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400" b="1" u="sng" dirty="0">
                <a:solidFill>
                  <a:srgbClr val="9933FF"/>
                </a:solidFill>
                <a:latin typeface="+mn-lt"/>
              </a:rPr>
              <a:t>Taglia Idonei</a:t>
            </a:r>
          </a:p>
          <a:p>
            <a:pPr hangingPunct="1">
              <a:lnSpc>
                <a:spcPct val="100000"/>
              </a:lnSpc>
            </a:pPr>
            <a:endParaRPr lang="it-IT" altLang="it-IT" sz="2400" b="1" dirty="0">
              <a:latin typeface="+mn-lt"/>
            </a:endParaRPr>
          </a:p>
          <a:p>
            <a:pPr hangingPunct="1">
              <a:lnSpc>
                <a:spcPct val="100000"/>
              </a:lnSpc>
            </a:pPr>
            <a:r>
              <a:rPr lang="it-IT" altLang="it-IT" sz="2400" b="1" dirty="0">
                <a:latin typeface="+mn-lt"/>
              </a:rPr>
              <a:t>Dal 2026 non si applica il limite del 20% per Comuni sotto i 3.000 abitanti e piano </a:t>
            </a:r>
            <a:r>
              <a:rPr lang="it-IT" altLang="it-IT" sz="2400" b="1" dirty="0" err="1">
                <a:latin typeface="+mn-lt"/>
              </a:rPr>
              <a:t>assunzoni</a:t>
            </a:r>
            <a:r>
              <a:rPr lang="it-IT" altLang="it-IT" sz="2400" b="1" dirty="0">
                <a:latin typeface="+mn-lt"/>
              </a:rPr>
              <a:t> fino a 20 posti</a:t>
            </a:r>
          </a:p>
        </p:txBody>
      </p:sp>
      <p:sp>
        <p:nvSpPr>
          <p:cNvPr id="8203" name="Rectangle 11">
            <a:extLst>
              <a:ext uri="{FF2B5EF4-FFF2-40B4-BE49-F238E27FC236}">
                <a16:creationId xmlns:a16="http://schemas.microsoft.com/office/drawing/2014/main" id="{5387AFC2-AD97-2369-7CA7-9604F64126DE}"/>
              </a:ext>
            </a:extLst>
          </p:cNvPr>
          <p:cNvSpPr>
            <a:spLocks noChangeArrowheads="1"/>
          </p:cNvSpPr>
          <p:nvPr/>
        </p:nvSpPr>
        <p:spPr bwMode="auto">
          <a:xfrm>
            <a:off x="431800" y="5111750"/>
            <a:ext cx="113760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000" b="1" u="sng">
                <a:solidFill>
                  <a:srgbClr val="9933FF"/>
                </a:solidFill>
                <a:latin typeface="+mn-lt"/>
              </a:rPr>
              <a:t>Criteri Trasparenti</a:t>
            </a:r>
          </a:p>
          <a:p>
            <a:pPr hangingPunct="1">
              <a:lnSpc>
                <a:spcPct val="100000"/>
              </a:lnSpc>
            </a:pPr>
            <a:r>
              <a:rPr lang="it-IT" altLang="it-IT" sz="2000" b="1">
                <a:latin typeface="+mn-lt"/>
              </a:rPr>
              <a:t>L'Ente deve dotarsi di disposizioni regolamentari per la scelta dell'amministrazione con cui accordarsi</a:t>
            </a:r>
          </a:p>
        </p:txBody>
      </p:sp>
      <p:pic>
        <p:nvPicPr>
          <p:cNvPr id="8204" name="Picture 12">
            <a:extLst>
              <a:ext uri="{FF2B5EF4-FFF2-40B4-BE49-F238E27FC236}">
                <a16:creationId xmlns:a16="http://schemas.microsoft.com/office/drawing/2014/main" id="{E82753FC-8DF5-FD6D-F5B3-5D0FAF2696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3688" y="2154238"/>
            <a:ext cx="2447925" cy="3030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a:extLst>
              <a:ext uri="{FF2B5EF4-FFF2-40B4-BE49-F238E27FC236}">
                <a16:creationId xmlns:a16="http://schemas.microsoft.com/office/drawing/2014/main" id="{CC4982AB-525C-1A96-8532-20F3707776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6226175"/>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a:extLst>
              <a:ext uri="{FF2B5EF4-FFF2-40B4-BE49-F238E27FC236}">
                <a16:creationId xmlns:a16="http://schemas.microsoft.com/office/drawing/2014/main" id="{7A93ADA3-88B1-2703-9789-FE73AB1C50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7513" y="6273800"/>
            <a:ext cx="14843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3">
            <a:extLst>
              <a:ext uri="{FF2B5EF4-FFF2-40B4-BE49-F238E27FC236}">
                <a16:creationId xmlns:a16="http://schemas.microsoft.com/office/drawing/2014/main" id="{10F7F953-ECDB-1324-8A1F-161CD278FD65}"/>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9220" name="Picture 4">
            <a:extLst>
              <a:ext uri="{FF2B5EF4-FFF2-40B4-BE49-F238E27FC236}">
                <a16:creationId xmlns:a16="http://schemas.microsoft.com/office/drawing/2014/main" id="{75CAE7F9-DAF0-D0B1-24A2-9F8EA091AF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Rectangle 5">
            <a:extLst>
              <a:ext uri="{FF2B5EF4-FFF2-40B4-BE49-F238E27FC236}">
                <a16:creationId xmlns:a16="http://schemas.microsoft.com/office/drawing/2014/main" id="{0E0EC7D7-2917-0E7B-E807-806032549566}"/>
              </a:ext>
            </a:extLst>
          </p:cNvPr>
          <p:cNvSpPr>
            <a:spLocks noChangeArrowheads="1"/>
          </p:cNvSpPr>
          <p:nvPr/>
        </p:nvSpPr>
        <p:spPr bwMode="auto">
          <a:xfrm>
            <a:off x="647700" y="304800"/>
            <a:ext cx="4576763"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600" b="1" dirty="0">
                <a:latin typeface="+mj-lt"/>
              </a:rPr>
              <a:t>SALARIO ACCESSORIO</a:t>
            </a:r>
          </a:p>
        </p:txBody>
      </p:sp>
      <p:sp>
        <p:nvSpPr>
          <p:cNvPr id="9222" name="Rectangle 6">
            <a:extLst>
              <a:ext uri="{FF2B5EF4-FFF2-40B4-BE49-F238E27FC236}">
                <a16:creationId xmlns:a16="http://schemas.microsoft.com/office/drawing/2014/main" id="{350B879E-9486-9F00-3DAD-0C4FB41FCF13}"/>
              </a:ext>
            </a:extLst>
          </p:cNvPr>
          <p:cNvSpPr>
            <a:spLocks noChangeArrowheads="1"/>
          </p:cNvSpPr>
          <p:nvPr/>
        </p:nvSpPr>
        <p:spPr bwMode="auto">
          <a:xfrm>
            <a:off x="576263" y="666750"/>
            <a:ext cx="1105693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4000" b="1" dirty="0">
                <a:solidFill>
                  <a:srgbClr val="004586"/>
                </a:solidFill>
                <a:latin typeface="+mj-lt"/>
              </a:rPr>
              <a:t>Incremento del Fondo Risorse Decentrate</a:t>
            </a:r>
          </a:p>
        </p:txBody>
      </p:sp>
      <p:pic>
        <p:nvPicPr>
          <p:cNvPr id="9223" name="Picture 7">
            <a:extLst>
              <a:ext uri="{FF2B5EF4-FFF2-40B4-BE49-F238E27FC236}">
                <a16:creationId xmlns:a16="http://schemas.microsoft.com/office/drawing/2014/main" id="{E3BE7550-814A-C77D-CF54-6A93507CBD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4" name="Rectangle 8">
            <a:extLst>
              <a:ext uri="{FF2B5EF4-FFF2-40B4-BE49-F238E27FC236}">
                <a16:creationId xmlns:a16="http://schemas.microsoft.com/office/drawing/2014/main" id="{5B0B0E2E-DD99-18C2-45E8-50F1AABA3A65}"/>
              </a:ext>
            </a:extLst>
          </p:cNvPr>
          <p:cNvSpPr>
            <a:spLocks noChangeArrowheads="1"/>
          </p:cNvSpPr>
          <p:nvPr/>
        </p:nvSpPr>
        <p:spPr bwMode="auto">
          <a:xfrm>
            <a:off x="6624638" y="2768600"/>
            <a:ext cx="4991100" cy="356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225" name="Rectangle 9">
            <a:extLst>
              <a:ext uri="{FF2B5EF4-FFF2-40B4-BE49-F238E27FC236}">
                <a16:creationId xmlns:a16="http://schemas.microsoft.com/office/drawing/2014/main" id="{76FCC3C2-8EA3-6BE4-6679-EB33CF63D0B2}"/>
              </a:ext>
            </a:extLst>
          </p:cNvPr>
          <p:cNvSpPr>
            <a:spLocks noChangeArrowheads="1"/>
          </p:cNvSpPr>
          <p:nvPr/>
        </p:nvSpPr>
        <p:spPr bwMode="auto">
          <a:xfrm>
            <a:off x="647700" y="1330325"/>
            <a:ext cx="10872788"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2400" dirty="0">
                <a:latin typeface="+mn-lt"/>
              </a:rPr>
              <a:t>L'art. 14, c. 1-bis del D.L. n. 25/2025 consente di incrementare il Fondo risorse decentrate fino ad un massimo del 48% del Monte salari 2023 decurtato del fondo risorse stabili e del fondo Elevate qualificazioni</a:t>
            </a:r>
          </a:p>
        </p:txBody>
      </p:sp>
      <p:sp>
        <p:nvSpPr>
          <p:cNvPr id="9226" name="Rectangle 10">
            <a:extLst>
              <a:ext uri="{FF2B5EF4-FFF2-40B4-BE49-F238E27FC236}">
                <a16:creationId xmlns:a16="http://schemas.microsoft.com/office/drawing/2014/main" id="{C8676A63-6301-9FDE-01F8-6E4558088209}"/>
              </a:ext>
            </a:extLst>
          </p:cNvPr>
          <p:cNvSpPr>
            <a:spLocks noChangeArrowheads="1"/>
          </p:cNvSpPr>
          <p:nvPr/>
        </p:nvSpPr>
        <p:spPr bwMode="auto">
          <a:xfrm>
            <a:off x="5759450" y="2281238"/>
            <a:ext cx="5832475" cy="356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9227" name="Picture 11">
            <a:extLst>
              <a:ext uri="{FF2B5EF4-FFF2-40B4-BE49-F238E27FC236}">
                <a16:creationId xmlns:a16="http://schemas.microsoft.com/office/drawing/2014/main" id="{8FA4EF71-3D9E-F26A-A69D-AD449BA029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 y="2774950"/>
            <a:ext cx="3600450" cy="1976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8" name="Rectangle 12">
            <a:extLst>
              <a:ext uri="{FF2B5EF4-FFF2-40B4-BE49-F238E27FC236}">
                <a16:creationId xmlns:a16="http://schemas.microsoft.com/office/drawing/2014/main" id="{3A2C794D-0D6A-281F-4E31-D82722B4C2FD}"/>
              </a:ext>
            </a:extLst>
          </p:cNvPr>
          <p:cNvSpPr>
            <a:spLocks noChangeArrowheads="1"/>
          </p:cNvSpPr>
          <p:nvPr/>
        </p:nvSpPr>
        <p:spPr bwMode="auto">
          <a:xfrm>
            <a:off x="792163" y="4808538"/>
            <a:ext cx="11015662"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3200" b="1">
                <a:solidFill>
                  <a:srgbClr val="009900"/>
                </a:solidFill>
                <a:latin typeface="+mn-lt"/>
              </a:rPr>
              <a:t>                                               3   </a:t>
            </a:r>
            <a:r>
              <a:rPr lang="it-IT" altLang="it-IT" sz="2200" b="1" u="sng">
                <a:latin typeface="+mn-lt"/>
              </a:rPr>
              <a:t>ATTENZIONE AL TETTO STORICO</a:t>
            </a:r>
          </a:p>
          <a:p>
            <a:pPr algn="just" hangingPunct="1">
              <a:lnSpc>
                <a:spcPct val="100000"/>
              </a:lnSpc>
            </a:pPr>
            <a:r>
              <a:rPr lang="it-IT" altLang="it-IT" sz="2400">
                <a:latin typeface="+mn-lt"/>
              </a:rPr>
              <a:t>                         Le risorse aggiuntive rilevano nel conteggio del comma 557-quater o 562</a:t>
            </a:r>
          </a:p>
        </p:txBody>
      </p:sp>
      <p:sp>
        <p:nvSpPr>
          <p:cNvPr id="9229" name="Rectangle 13">
            <a:extLst>
              <a:ext uri="{FF2B5EF4-FFF2-40B4-BE49-F238E27FC236}">
                <a16:creationId xmlns:a16="http://schemas.microsoft.com/office/drawing/2014/main" id="{0D874C95-D242-62CF-726B-73663F233F64}"/>
              </a:ext>
            </a:extLst>
          </p:cNvPr>
          <p:cNvSpPr>
            <a:spLocks noChangeArrowheads="1"/>
          </p:cNvSpPr>
          <p:nvPr/>
        </p:nvSpPr>
        <p:spPr bwMode="auto">
          <a:xfrm>
            <a:off x="8351838" y="2560638"/>
            <a:ext cx="3384550"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3200" b="1">
                <a:solidFill>
                  <a:srgbClr val="009900"/>
                </a:solidFill>
                <a:latin typeface="+mn-lt"/>
              </a:rPr>
              <a:t>                 2</a:t>
            </a:r>
          </a:p>
          <a:p>
            <a:pPr algn="just" hangingPunct="1">
              <a:lnSpc>
                <a:spcPct val="100000"/>
              </a:lnSpc>
            </a:pPr>
            <a:r>
              <a:rPr lang="it-IT" altLang="it-IT" sz="2200" b="1" u="sng">
                <a:latin typeface="+mn-lt"/>
              </a:rPr>
              <a:t>EQUILIBRIO DI BILANCIO</a:t>
            </a:r>
          </a:p>
          <a:p>
            <a:pPr hangingPunct="1">
              <a:lnSpc>
                <a:spcPct val="100000"/>
              </a:lnSpc>
            </a:pPr>
            <a:r>
              <a:rPr lang="it-IT" altLang="it-IT" sz="2400">
                <a:latin typeface="+mn-lt"/>
              </a:rPr>
              <a:t>Asseverazione dell'organo di revisione sull'equilibrio pluriennale</a:t>
            </a:r>
          </a:p>
        </p:txBody>
      </p:sp>
      <p:sp>
        <p:nvSpPr>
          <p:cNvPr id="9230" name="Rectangle 14">
            <a:extLst>
              <a:ext uri="{FF2B5EF4-FFF2-40B4-BE49-F238E27FC236}">
                <a16:creationId xmlns:a16="http://schemas.microsoft.com/office/drawing/2014/main" id="{3F411BFA-E1DC-8A2E-EFD3-1F6C38453A03}"/>
              </a:ext>
            </a:extLst>
          </p:cNvPr>
          <p:cNvSpPr>
            <a:spLocks noChangeArrowheads="1"/>
          </p:cNvSpPr>
          <p:nvPr/>
        </p:nvSpPr>
        <p:spPr bwMode="auto">
          <a:xfrm>
            <a:off x="4535488" y="2592388"/>
            <a:ext cx="3816350"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3200" b="1">
                <a:solidFill>
                  <a:srgbClr val="009900"/>
                </a:solidFill>
                <a:latin typeface="+mn-lt"/>
              </a:rPr>
              <a:t>                 1</a:t>
            </a:r>
          </a:p>
          <a:p>
            <a:pPr algn="just" hangingPunct="1">
              <a:lnSpc>
                <a:spcPct val="100000"/>
              </a:lnSpc>
            </a:pPr>
            <a:r>
              <a:rPr lang="it-IT" altLang="it-IT" sz="2200" b="1" u="sng">
                <a:latin typeface="+mn-lt"/>
              </a:rPr>
              <a:t>PRIMA FASCIA DI VIRTUOSITA'</a:t>
            </a:r>
          </a:p>
          <a:p>
            <a:pPr algn="just" hangingPunct="1">
              <a:lnSpc>
                <a:spcPct val="100000"/>
              </a:lnSpc>
            </a:pPr>
            <a:r>
              <a:rPr lang="it-IT" altLang="it-IT" sz="2400">
                <a:latin typeface="+mn-lt"/>
              </a:rPr>
              <a:t>Rapporto spese/entrate inferiore al primo valore soglia del D.M. 17/3/2020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a:extLst>
              <a:ext uri="{FF2B5EF4-FFF2-40B4-BE49-F238E27FC236}">
                <a16:creationId xmlns:a16="http://schemas.microsoft.com/office/drawing/2014/main" id="{317668BC-2CB0-B7F3-68EE-9846E92D14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6226175"/>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a:extLst>
              <a:ext uri="{FF2B5EF4-FFF2-40B4-BE49-F238E27FC236}">
                <a16:creationId xmlns:a16="http://schemas.microsoft.com/office/drawing/2014/main" id="{F296D45B-681B-50D7-F801-68CC1F8B7F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7513" y="6273800"/>
            <a:ext cx="14843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3">
            <a:extLst>
              <a:ext uri="{FF2B5EF4-FFF2-40B4-BE49-F238E27FC236}">
                <a16:creationId xmlns:a16="http://schemas.microsoft.com/office/drawing/2014/main" id="{425977FC-BBFC-C3E5-4430-FE60D8BA4601}"/>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10244" name="Picture 4">
            <a:extLst>
              <a:ext uri="{FF2B5EF4-FFF2-40B4-BE49-F238E27FC236}">
                <a16:creationId xmlns:a16="http://schemas.microsoft.com/office/drawing/2014/main" id="{3630BA5C-E1F2-0ABC-E265-D3D047FA09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Rectangle 5">
            <a:extLst>
              <a:ext uri="{FF2B5EF4-FFF2-40B4-BE49-F238E27FC236}">
                <a16:creationId xmlns:a16="http://schemas.microsoft.com/office/drawing/2014/main" id="{3478ACDC-0C19-211F-60F6-78A4516F6634}"/>
              </a:ext>
            </a:extLst>
          </p:cNvPr>
          <p:cNvSpPr>
            <a:spLocks noChangeArrowheads="1"/>
          </p:cNvSpPr>
          <p:nvPr/>
        </p:nvSpPr>
        <p:spPr bwMode="auto">
          <a:xfrm>
            <a:off x="647700" y="304800"/>
            <a:ext cx="4576763"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600" b="1" dirty="0">
                <a:latin typeface="+mj-lt"/>
              </a:rPr>
              <a:t>SALARIO ACCESSORIO</a:t>
            </a:r>
          </a:p>
        </p:txBody>
      </p:sp>
      <p:sp>
        <p:nvSpPr>
          <p:cNvPr id="10246" name="Rectangle 6">
            <a:extLst>
              <a:ext uri="{FF2B5EF4-FFF2-40B4-BE49-F238E27FC236}">
                <a16:creationId xmlns:a16="http://schemas.microsoft.com/office/drawing/2014/main" id="{C601E0CC-91D8-444C-9142-27E2A6896702}"/>
              </a:ext>
            </a:extLst>
          </p:cNvPr>
          <p:cNvSpPr>
            <a:spLocks noChangeArrowheads="1"/>
          </p:cNvSpPr>
          <p:nvPr/>
        </p:nvSpPr>
        <p:spPr bwMode="auto">
          <a:xfrm>
            <a:off x="576263" y="666750"/>
            <a:ext cx="1105693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4000" b="1" dirty="0">
                <a:solidFill>
                  <a:srgbClr val="004586"/>
                </a:solidFill>
                <a:latin typeface="+mj-lt"/>
              </a:rPr>
              <a:t>Valorizzare le Elevate Qualificazioni</a:t>
            </a:r>
          </a:p>
        </p:txBody>
      </p:sp>
      <p:pic>
        <p:nvPicPr>
          <p:cNvPr id="10247" name="Picture 7">
            <a:extLst>
              <a:ext uri="{FF2B5EF4-FFF2-40B4-BE49-F238E27FC236}">
                <a16:creationId xmlns:a16="http://schemas.microsoft.com/office/drawing/2014/main" id="{AE08012D-C954-3A57-C4B2-A81666F753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8" name="Rectangle 8">
            <a:extLst>
              <a:ext uri="{FF2B5EF4-FFF2-40B4-BE49-F238E27FC236}">
                <a16:creationId xmlns:a16="http://schemas.microsoft.com/office/drawing/2014/main" id="{97956679-F404-6B4C-0C01-750AF4689191}"/>
              </a:ext>
            </a:extLst>
          </p:cNvPr>
          <p:cNvSpPr>
            <a:spLocks noChangeArrowheads="1"/>
          </p:cNvSpPr>
          <p:nvPr/>
        </p:nvSpPr>
        <p:spPr bwMode="auto">
          <a:xfrm>
            <a:off x="6624638" y="2768600"/>
            <a:ext cx="4991100" cy="356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9" name="Rectangle 9">
            <a:extLst>
              <a:ext uri="{FF2B5EF4-FFF2-40B4-BE49-F238E27FC236}">
                <a16:creationId xmlns:a16="http://schemas.microsoft.com/office/drawing/2014/main" id="{6F86FEFD-15B0-F47B-DE6D-53599C099B41}"/>
              </a:ext>
            </a:extLst>
          </p:cNvPr>
          <p:cNvSpPr>
            <a:spLocks noChangeArrowheads="1"/>
          </p:cNvSpPr>
          <p:nvPr/>
        </p:nvSpPr>
        <p:spPr bwMode="auto">
          <a:xfrm>
            <a:off x="647700" y="1330325"/>
            <a:ext cx="108727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2400" dirty="0">
                <a:latin typeface="+mn-lt"/>
              </a:rPr>
              <a:t>L'incremento del Fondo può essere parzialmente destinato alle Elevate Qualificazioni tramite contrattazione integrativa (art. 7, c. 4, lett. u, CCNL 2019-2021).</a:t>
            </a:r>
          </a:p>
        </p:txBody>
      </p:sp>
      <p:sp>
        <p:nvSpPr>
          <p:cNvPr id="10250" name="Rectangle 10">
            <a:extLst>
              <a:ext uri="{FF2B5EF4-FFF2-40B4-BE49-F238E27FC236}">
                <a16:creationId xmlns:a16="http://schemas.microsoft.com/office/drawing/2014/main" id="{D1C07277-48BC-9307-49B7-3E2ACCA99886}"/>
              </a:ext>
            </a:extLst>
          </p:cNvPr>
          <p:cNvSpPr>
            <a:spLocks noChangeArrowheads="1"/>
          </p:cNvSpPr>
          <p:nvPr/>
        </p:nvSpPr>
        <p:spPr bwMode="auto">
          <a:xfrm>
            <a:off x="5759450" y="2281238"/>
            <a:ext cx="5832475" cy="356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51" name="Rectangle 11">
            <a:extLst>
              <a:ext uri="{FF2B5EF4-FFF2-40B4-BE49-F238E27FC236}">
                <a16:creationId xmlns:a16="http://schemas.microsoft.com/office/drawing/2014/main" id="{14288888-6A23-446E-5D53-795DCAB7E148}"/>
              </a:ext>
            </a:extLst>
          </p:cNvPr>
          <p:cNvSpPr>
            <a:spLocks noChangeArrowheads="1"/>
          </p:cNvSpPr>
          <p:nvPr/>
        </p:nvSpPr>
        <p:spPr bwMode="auto">
          <a:xfrm rot="21600000">
            <a:off x="650875" y="2168525"/>
            <a:ext cx="5327650" cy="164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3200" b="1" dirty="0">
                <a:solidFill>
                  <a:srgbClr val="009900"/>
                </a:solidFill>
                <a:latin typeface="+mn-lt"/>
              </a:rPr>
              <a:t>01 </a:t>
            </a:r>
            <a:r>
              <a:rPr lang="it-IT" altLang="it-IT" sz="3200" dirty="0">
                <a:solidFill>
                  <a:srgbClr val="009900"/>
                </a:solidFill>
                <a:latin typeface="+mn-lt"/>
              </a:rPr>
              <a:t>______________</a:t>
            </a:r>
          </a:p>
          <a:p>
            <a:pPr algn="just" hangingPunct="1">
              <a:lnSpc>
                <a:spcPct val="100000"/>
              </a:lnSpc>
            </a:pPr>
            <a:r>
              <a:rPr lang="it-IT" altLang="it-IT" sz="2200" b="1" u="sng" dirty="0">
                <a:latin typeface="+mn-lt"/>
              </a:rPr>
              <a:t>ATTO DI INDIRIZZO DELLA GIUNTA</a:t>
            </a:r>
          </a:p>
          <a:p>
            <a:pPr hangingPunct="1">
              <a:lnSpc>
                <a:spcPct val="100000"/>
              </a:lnSpc>
            </a:pPr>
            <a:r>
              <a:rPr lang="it-IT" altLang="it-IT" sz="2400" dirty="0">
                <a:latin typeface="+mn-lt"/>
              </a:rPr>
              <a:t>Condizionare l'incremento allo spostamento di risorse verso le E.Q.</a:t>
            </a:r>
          </a:p>
        </p:txBody>
      </p:sp>
      <p:sp>
        <p:nvSpPr>
          <p:cNvPr id="10252" name="Rectangle 12">
            <a:extLst>
              <a:ext uri="{FF2B5EF4-FFF2-40B4-BE49-F238E27FC236}">
                <a16:creationId xmlns:a16="http://schemas.microsoft.com/office/drawing/2014/main" id="{6E381FB8-F9A9-F813-AF98-A0D6A0B4B520}"/>
              </a:ext>
            </a:extLst>
          </p:cNvPr>
          <p:cNvSpPr>
            <a:spLocks noChangeArrowheads="1"/>
          </p:cNvSpPr>
          <p:nvPr/>
        </p:nvSpPr>
        <p:spPr bwMode="auto">
          <a:xfrm>
            <a:off x="6119813" y="2170113"/>
            <a:ext cx="5543550"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3200" b="1" dirty="0">
                <a:solidFill>
                  <a:srgbClr val="009900"/>
                </a:solidFill>
                <a:latin typeface="+mn-lt"/>
              </a:rPr>
              <a:t>02 </a:t>
            </a:r>
            <a:r>
              <a:rPr lang="it-IT" altLang="it-IT" sz="3200" dirty="0">
                <a:solidFill>
                  <a:srgbClr val="009900"/>
                </a:solidFill>
                <a:latin typeface="+mn-lt"/>
              </a:rPr>
              <a:t>______________</a:t>
            </a:r>
          </a:p>
          <a:p>
            <a:pPr algn="just" hangingPunct="1">
              <a:lnSpc>
                <a:spcPct val="100000"/>
              </a:lnSpc>
            </a:pPr>
            <a:r>
              <a:rPr lang="it-IT" altLang="it-IT" sz="2200" b="1" u="sng" dirty="0">
                <a:latin typeface="+mn-lt"/>
              </a:rPr>
              <a:t>QUANTIFICAZIONE DEL FONDO</a:t>
            </a:r>
          </a:p>
          <a:p>
            <a:pPr algn="just" hangingPunct="1">
              <a:lnSpc>
                <a:spcPct val="100000"/>
              </a:lnSpc>
            </a:pPr>
            <a:r>
              <a:rPr lang="it-IT" altLang="it-IT" sz="2400" dirty="0">
                <a:latin typeface="+mn-lt"/>
              </a:rPr>
              <a:t>Includere la quota aggiuntiva nella parte stabile</a:t>
            </a:r>
          </a:p>
        </p:txBody>
      </p:sp>
      <p:sp>
        <p:nvSpPr>
          <p:cNvPr id="10253" name="Rectangle 13">
            <a:extLst>
              <a:ext uri="{FF2B5EF4-FFF2-40B4-BE49-F238E27FC236}">
                <a16:creationId xmlns:a16="http://schemas.microsoft.com/office/drawing/2014/main" id="{C40E8E98-7692-B0C6-04C7-93714C11C82B}"/>
              </a:ext>
            </a:extLst>
          </p:cNvPr>
          <p:cNvSpPr>
            <a:spLocks noChangeArrowheads="1"/>
          </p:cNvSpPr>
          <p:nvPr/>
        </p:nvSpPr>
        <p:spPr bwMode="auto">
          <a:xfrm rot="21600000">
            <a:off x="579438" y="3830182"/>
            <a:ext cx="5327650"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3200" b="1">
                <a:solidFill>
                  <a:srgbClr val="009900"/>
                </a:solidFill>
                <a:latin typeface="+mn-lt"/>
              </a:rPr>
              <a:t>03 </a:t>
            </a:r>
            <a:r>
              <a:rPr lang="it-IT" altLang="it-IT" sz="3200">
                <a:solidFill>
                  <a:srgbClr val="009900"/>
                </a:solidFill>
                <a:latin typeface="+mn-lt"/>
              </a:rPr>
              <a:t>______________</a:t>
            </a:r>
          </a:p>
          <a:p>
            <a:pPr algn="just" hangingPunct="1">
              <a:lnSpc>
                <a:spcPct val="100000"/>
              </a:lnSpc>
            </a:pPr>
            <a:r>
              <a:rPr lang="it-IT" altLang="it-IT" sz="2200" b="1" u="sng">
                <a:latin typeface="+mn-lt"/>
              </a:rPr>
              <a:t>ACCORDO CON LE OO.SS.</a:t>
            </a:r>
          </a:p>
          <a:p>
            <a:pPr algn="just" hangingPunct="1">
              <a:lnSpc>
                <a:spcPct val="100000"/>
              </a:lnSpc>
            </a:pPr>
            <a:r>
              <a:rPr lang="it-IT" altLang="it-IT" sz="2400">
                <a:latin typeface="+mn-lt"/>
              </a:rPr>
              <a:t>Meccanismo di "vasi comunicanti": decurtazione del Fondo e destinazione al budget E.Q.</a:t>
            </a:r>
          </a:p>
        </p:txBody>
      </p:sp>
      <p:sp>
        <p:nvSpPr>
          <p:cNvPr id="10254" name="Rectangle 14">
            <a:extLst>
              <a:ext uri="{FF2B5EF4-FFF2-40B4-BE49-F238E27FC236}">
                <a16:creationId xmlns:a16="http://schemas.microsoft.com/office/drawing/2014/main" id="{2D2A2537-FFF6-EB61-9604-B5D7B7C2E054}"/>
              </a:ext>
            </a:extLst>
          </p:cNvPr>
          <p:cNvSpPr>
            <a:spLocks noChangeArrowheads="1"/>
          </p:cNvSpPr>
          <p:nvPr/>
        </p:nvSpPr>
        <p:spPr bwMode="auto">
          <a:xfrm rot="21600000">
            <a:off x="6051550" y="4116388"/>
            <a:ext cx="5543550" cy="164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3200" b="1">
                <a:solidFill>
                  <a:srgbClr val="009900"/>
                </a:solidFill>
                <a:latin typeface="+mn-lt"/>
              </a:rPr>
              <a:t>04 </a:t>
            </a:r>
            <a:r>
              <a:rPr lang="it-IT" altLang="it-IT" sz="3200">
                <a:solidFill>
                  <a:srgbClr val="009900"/>
                </a:solidFill>
                <a:latin typeface="+mn-lt"/>
              </a:rPr>
              <a:t>______________</a:t>
            </a:r>
          </a:p>
          <a:p>
            <a:pPr algn="just" hangingPunct="1">
              <a:lnSpc>
                <a:spcPct val="100000"/>
              </a:lnSpc>
            </a:pPr>
            <a:r>
              <a:rPr lang="it-IT" altLang="it-IT" sz="2200" b="1" u="sng">
                <a:latin typeface="+mn-lt"/>
              </a:rPr>
              <a:t>SOTTOSCRIZIONE NEL CID E GRADUATORIA</a:t>
            </a:r>
          </a:p>
          <a:p>
            <a:pPr algn="just" hangingPunct="1">
              <a:lnSpc>
                <a:spcPct val="100000"/>
              </a:lnSpc>
            </a:pPr>
            <a:r>
              <a:rPr lang="it-IT" altLang="it-IT" sz="2400">
                <a:latin typeface="+mn-lt"/>
              </a:rPr>
              <a:t>Nuova deliberazione di graduazione con validazione NdV/OIV</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a:extLst>
              <a:ext uri="{FF2B5EF4-FFF2-40B4-BE49-F238E27FC236}">
                <a16:creationId xmlns:a16="http://schemas.microsoft.com/office/drawing/2014/main" id="{D76B22E3-A080-F7A9-D1EC-09B754E95B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6226175"/>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6" name="Picture 2">
            <a:extLst>
              <a:ext uri="{FF2B5EF4-FFF2-40B4-BE49-F238E27FC236}">
                <a16:creationId xmlns:a16="http://schemas.microsoft.com/office/drawing/2014/main" id="{369E31C1-2D0E-F449-A0A9-A6956199CF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7513" y="6273800"/>
            <a:ext cx="14843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3">
            <a:extLst>
              <a:ext uri="{FF2B5EF4-FFF2-40B4-BE49-F238E27FC236}">
                <a16:creationId xmlns:a16="http://schemas.microsoft.com/office/drawing/2014/main" id="{CC834A5F-EB3B-DAD2-23B4-A94050E3361B}"/>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11268" name="Picture 4">
            <a:extLst>
              <a:ext uri="{FF2B5EF4-FFF2-40B4-BE49-F238E27FC236}">
                <a16:creationId xmlns:a16="http://schemas.microsoft.com/office/drawing/2014/main" id="{50C86205-044F-269F-75B8-323DD4AA64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5">
            <a:extLst>
              <a:ext uri="{FF2B5EF4-FFF2-40B4-BE49-F238E27FC236}">
                <a16:creationId xmlns:a16="http://schemas.microsoft.com/office/drawing/2014/main" id="{83390175-CA76-6341-7FD4-099EC9FDF274}"/>
              </a:ext>
            </a:extLst>
          </p:cNvPr>
          <p:cNvSpPr>
            <a:spLocks noChangeArrowheads="1"/>
          </p:cNvSpPr>
          <p:nvPr/>
        </p:nvSpPr>
        <p:spPr bwMode="auto">
          <a:xfrm>
            <a:off x="903444" y="364331"/>
            <a:ext cx="4576762"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600" b="1" dirty="0">
                <a:latin typeface="+mj-lt"/>
              </a:rPr>
              <a:t>GESTIONE E FLESSIBILITA'</a:t>
            </a:r>
          </a:p>
        </p:txBody>
      </p:sp>
      <p:sp>
        <p:nvSpPr>
          <p:cNvPr id="11270" name="Rectangle 6">
            <a:extLst>
              <a:ext uri="{FF2B5EF4-FFF2-40B4-BE49-F238E27FC236}">
                <a16:creationId xmlns:a16="http://schemas.microsoft.com/office/drawing/2014/main" id="{614F1739-3C07-A9A4-DA48-EA2F6F26FA55}"/>
              </a:ext>
            </a:extLst>
          </p:cNvPr>
          <p:cNvSpPr>
            <a:spLocks noChangeArrowheads="1"/>
          </p:cNvSpPr>
          <p:nvPr/>
        </p:nvSpPr>
        <p:spPr bwMode="auto">
          <a:xfrm>
            <a:off x="903444" y="816769"/>
            <a:ext cx="1105693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4000" b="1" dirty="0">
                <a:solidFill>
                  <a:srgbClr val="004586"/>
                </a:solidFill>
                <a:latin typeface="+mj-lt"/>
              </a:rPr>
              <a:t>Funzioni Gestionali e Limiti al Lavoro Flessibile</a:t>
            </a:r>
          </a:p>
        </p:txBody>
      </p:sp>
      <p:pic>
        <p:nvPicPr>
          <p:cNvPr id="11271" name="Picture 7">
            <a:extLst>
              <a:ext uri="{FF2B5EF4-FFF2-40B4-BE49-F238E27FC236}">
                <a16:creationId xmlns:a16="http://schemas.microsoft.com/office/drawing/2014/main" id="{8F5EAD0B-A770-0EEE-2F14-E2B23BCD5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2" name="Rectangle 8">
            <a:extLst>
              <a:ext uri="{FF2B5EF4-FFF2-40B4-BE49-F238E27FC236}">
                <a16:creationId xmlns:a16="http://schemas.microsoft.com/office/drawing/2014/main" id="{F8697F50-9CC6-03A1-B0CE-F40141DDF349}"/>
              </a:ext>
            </a:extLst>
          </p:cNvPr>
          <p:cNvSpPr>
            <a:spLocks noChangeArrowheads="1"/>
          </p:cNvSpPr>
          <p:nvPr/>
        </p:nvSpPr>
        <p:spPr bwMode="auto">
          <a:xfrm>
            <a:off x="6624638" y="2768600"/>
            <a:ext cx="4991100" cy="356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273" name="Rectangle 9">
            <a:extLst>
              <a:ext uri="{FF2B5EF4-FFF2-40B4-BE49-F238E27FC236}">
                <a16:creationId xmlns:a16="http://schemas.microsoft.com/office/drawing/2014/main" id="{0DD7DCFA-05F2-6873-E7D2-269147600D52}"/>
              </a:ext>
            </a:extLst>
          </p:cNvPr>
          <p:cNvSpPr>
            <a:spLocks noChangeArrowheads="1"/>
          </p:cNvSpPr>
          <p:nvPr/>
        </p:nvSpPr>
        <p:spPr bwMode="auto">
          <a:xfrm rot="21600000">
            <a:off x="652463" y="1915235"/>
            <a:ext cx="5327650" cy="195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2500" dirty="0">
                <a:solidFill>
                  <a:srgbClr val="009900"/>
                </a:solidFill>
                <a:latin typeface="+mn-lt"/>
              </a:rPr>
              <a:t>Funzioni Gestionali agli Amministratori</a:t>
            </a:r>
          </a:p>
          <a:p>
            <a:pPr algn="just" hangingPunct="1">
              <a:lnSpc>
                <a:spcPct val="100000"/>
              </a:lnSpc>
            </a:pPr>
            <a:r>
              <a:rPr lang="it-IT" altLang="it-IT" sz="2400" dirty="0">
                <a:latin typeface="+mn-lt"/>
              </a:rPr>
              <a:t>L'art. 53, c. 23, L. 388/2000 consente ai Comuni sotto i 5.000 abitanti di attribuire funzioni gestionali agli amministratori, con risparmio documentato annualmente.</a:t>
            </a:r>
          </a:p>
        </p:txBody>
      </p:sp>
      <p:sp>
        <p:nvSpPr>
          <p:cNvPr id="11274" name="Rectangle 10">
            <a:extLst>
              <a:ext uri="{FF2B5EF4-FFF2-40B4-BE49-F238E27FC236}">
                <a16:creationId xmlns:a16="http://schemas.microsoft.com/office/drawing/2014/main" id="{5D15E3E4-4DA8-74E5-9B9E-A5F9557ECB37}"/>
              </a:ext>
            </a:extLst>
          </p:cNvPr>
          <p:cNvSpPr>
            <a:spLocks noChangeArrowheads="1"/>
          </p:cNvSpPr>
          <p:nvPr/>
        </p:nvSpPr>
        <p:spPr bwMode="auto">
          <a:xfrm>
            <a:off x="6211889" y="1915236"/>
            <a:ext cx="5543550" cy="195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2500" dirty="0">
                <a:solidFill>
                  <a:srgbClr val="009900"/>
                </a:solidFill>
                <a:latin typeface="+mn-lt"/>
              </a:rPr>
              <a:t>Limite al Lavoro Flessibile (D.L. 78/2010)</a:t>
            </a:r>
          </a:p>
          <a:p>
            <a:pPr algn="just" hangingPunct="1">
              <a:lnSpc>
                <a:spcPct val="100000"/>
              </a:lnSpc>
            </a:pPr>
            <a:r>
              <a:rPr lang="it-IT" altLang="it-IT" sz="2400" dirty="0">
                <a:latin typeface="+mn-lt"/>
              </a:rPr>
              <a:t>L'art. 9, c. 28 vincola la spesa a quella del 2009. Per i piccoli Comuni con spesa nulla o ridotta, la giurisprudenza consente deroghe per servizi essenziali, con adeguata motivazione.</a:t>
            </a:r>
          </a:p>
        </p:txBody>
      </p:sp>
      <p:sp>
        <p:nvSpPr>
          <p:cNvPr id="11275" name="Rectangle 11">
            <a:extLst>
              <a:ext uri="{FF2B5EF4-FFF2-40B4-BE49-F238E27FC236}">
                <a16:creationId xmlns:a16="http://schemas.microsoft.com/office/drawing/2014/main" id="{2E530CA4-0A30-97F9-6AA5-135636CD69BC}"/>
              </a:ext>
            </a:extLst>
          </p:cNvPr>
          <p:cNvSpPr>
            <a:spLocks noChangeArrowheads="1"/>
          </p:cNvSpPr>
          <p:nvPr/>
        </p:nvSpPr>
        <p:spPr bwMode="auto">
          <a:xfrm rot="21600000">
            <a:off x="649288" y="4706938"/>
            <a:ext cx="11160125"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2400" b="1">
                <a:solidFill>
                  <a:srgbClr val="004586"/>
                </a:solidFill>
                <a:latin typeface="+mn-lt"/>
              </a:rPr>
              <a:t>La Corte dei Conti ammette di determinare il tetto del salario accessorio 2016 sulla media di enti simili quando si istituiscono per la prima volta le P.O.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1134F0E3-0F50-669C-0BE7-3A542BFF27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6226175"/>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0" name="Picture 2">
            <a:extLst>
              <a:ext uri="{FF2B5EF4-FFF2-40B4-BE49-F238E27FC236}">
                <a16:creationId xmlns:a16="http://schemas.microsoft.com/office/drawing/2014/main" id="{8CF44DD7-E76D-B81C-6765-E8B521B26E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7513" y="6273800"/>
            <a:ext cx="14843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a:extLst>
              <a:ext uri="{FF2B5EF4-FFF2-40B4-BE49-F238E27FC236}">
                <a16:creationId xmlns:a16="http://schemas.microsoft.com/office/drawing/2014/main" id="{95008278-1B70-B45E-7B90-6FB1856A5C86}"/>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12292" name="Picture 4">
            <a:extLst>
              <a:ext uri="{FF2B5EF4-FFF2-40B4-BE49-F238E27FC236}">
                <a16:creationId xmlns:a16="http://schemas.microsoft.com/office/drawing/2014/main" id="{B39D0B8F-2B61-260A-DBB6-31BEE0E93A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Rectangle 5">
            <a:extLst>
              <a:ext uri="{FF2B5EF4-FFF2-40B4-BE49-F238E27FC236}">
                <a16:creationId xmlns:a16="http://schemas.microsoft.com/office/drawing/2014/main" id="{470948A3-9EEB-60A2-76F6-4492FBF73F88}"/>
              </a:ext>
            </a:extLst>
          </p:cNvPr>
          <p:cNvSpPr>
            <a:spLocks noChangeArrowheads="1"/>
          </p:cNvSpPr>
          <p:nvPr/>
        </p:nvSpPr>
        <p:spPr bwMode="auto">
          <a:xfrm>
            <a:off x="1125538" y="315913"/>
            <a:ext cx="4576762"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600" b="1" dirty="0">
                <a:latin typeface="+mj-lt"/>
              </a:rPr>
              <a:t>GESTIONE E FLESSIBILITA'</a:t>
            </a:r>
          </a:p>
        </p:txBody>
      </p:sp>
      <p:sp>
        <p:nvSpPr>
          <p:cNvPr id="12294" name="Rectangle 6">
            <a:extLst>
              <a:ext uri="{FF2B5EF4-FFF2-40B4-BE49-F238E27FC236}">
                <a16:creationId xmlns:a16="http://schemas.microsoft.com/office/drawing/2014/main" id="{D2392F2B-0773-9B40-B0C4-97AA94ACDADA}"/>
              </a:ext>
            </a:extLst>
          </p:cNvPr>
          <p:cNvSpPr>
            <a:spLocks noChangeArrowheads="1"/>
          </p:cNvSpPr>
          <p:nvPr/>
        </p:nvSpPr>
        <p:spPr bwMode="auto">
          <a:xfrm>
            <a:off x="1125538" y="646112"/>
            <a:ext cx="1105693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4000" b="1" dirty="0">
                <a:solidFill>
                  <a:srgbClr val="004586"/>
                </a:solidFill>
                <a:latin typeface="+mj-lt"/>
              </a:rPr>
              <a:t>Lo Scavalco di Eccedenza</a:t>
            </a:r>
          </a:p>
        </p:txBody>
      </p:sp>
      <p:pic>
        <p:nvPicPr>
          <p:cNvPr id="12295" name="Picture 7">
            <a:extLst>
              <a:ext uri="{FF2B5EF4-FFF2-40B4-BE49-F238E27FC236}">
                <a16:creationId xmlns:a16="http://schemas.microsoft.com/office/drawing/2014/main" id="{7E13171F-9BB1-C9FF-30A7-ABF2B8280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Rectangle 8">
            <a:extLst>
              <a:ext uri="{FF2B5EF4-FFF2-40B4-BE49-F238E27FC236}">
                <a16:creationId xmlns:a16="http://schemas.microsoft.com/office/drawing/2014/main" id="{3C18E2D5-0B74-9015-D362-92F01E5A2688}"/>
              </a:ext>
            </a:extLst>
          </p:cNvPr>
          <p:cNvSpPr>
            <a:spLocks noChangeArrowheads="1"/>
          </p:cNvSpPr>
          <p:nvPr/>
        </p:nvSpPr>
        <p:spPr bwMode="auto">
          <a:xfrm>
            <a:off x="6624638" y="2768600"/>
            <a:ext cx="4991100" cy="356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7" name="Rectangle 9">
            <a:extLst>
              <a:ext uri="{FF2B5EF4-FFF2-40B4-BE49-F238E27FC236}">
                <a16:creationId xmlns:a16="http://schemas.microsoft.com/office/drawing/2014/main" id="{81D722EE-7620-08D0-EDD1-1B0107D40D52}"/>
              </a:ext>
            </a:extLst>
          </p:cNvPr>
          <p:cNvSpPr>
            <a:spLocks noChangeArrowheads="1"/>
          </p:cNvSpPr>
          <p:nvPr/>
        </p:nvSpPr>
        <p:spPr bwMode="auto">
          <a:xfrm rot="21600000">
            <a:off x="657225" y="1874828"/>
            <a:ext cx="2808288"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it-IT" altLang="it-IT" sz="2400" b="1" dirty="0">
                <a:solidFill>
                  <a:srgbClr val="FF00FF"/>
                </a:solidFill>
                <a:latin typeface="+mn-lt"/>
              </a:rPr>
              <a:t>L'art. 1, c. 557, L. 311/2004 consente ai Comuni sotto i 25.000 abitanti di avvalersi di dipendenti a tempo pieno di altre amministrazioni, fino a 12 ore settimanali aggiuntive.</a:t>
            </a:r>
          </a:p>
        </p:txBody>
      </p:sp>
      <p:sp>
        <p:nvSpPr>
          <p:cNvPr id="12298" name="Rectangle 10">
            <a:extLst>
              <a:ext uri="{FF2B5EF4-FFF2-40B4-BE49-F238E27FC236}">
                <a16:creationId xmlns:a16="http://schemas.microsoft.com/office/drawing/2014/main" id="{7CA2E7F2-4DAC-1ED2-334B-272247ADE8DA}"/>
              </a:ext>
            </a:extLst>
          </p:cNvPr>
          <p:cNvSpPr>
            <a:spLocks noChangeArrowheads="1"/>
          </p:cNvSpPr>
          <p:nvPr/>
        </p:nvSpPr>
        <p:spPr bwMode="auto">
          <a:xfrm>
            <a:off x="4032250" y="1463675"/>
            <a:ext cx="770413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2500" b="1" dirty="0">
                <a:solidFill>
                  <a:srgbClr val="009900"/>
                </a:solidFill>
                <a:latin typeface="+mn-lt"/>
              </a:rPr>
              <a:t>Autorizzazione</a:t>
            </a:r>
          </a:p>
          <a:p>
            <a:pPr algn="just" hangingPunct="1">
              <a:lnSpc>
                <a:spcPct val="100000"/>
              </a:lnSpc>
            </a:pPr>
            <a:r>
              <a:rPr lang="it-IT" altLang="it-IT" sz="2400" dirty="0">
                <a:latin typeface="+mn-lt"/>
              </a:rPr>
              <a:t>Preventiva dell'ente di provenienza; non serve convenzione</a:t>
            </a:r>
          </a:p>
        </p:txBody>
      </p:sp>
      <p:sp>
        <p:nvSpPr>
          <p:cNvPr id="12299" name="Rectangle 11">
            <a:extLst>
              <a:ext uri="{FF2B5EF4-FFF2-40B4-BE49-F238E27FC236}">
                <a16:creationId xmlns:a16="http://schemas.microsoft.com/office/drawing/2014/main" id="{E70022C5-D81A-4875-C532-D69F104D1E9E}"/>
              </a:ext>
            </a:extLst>
          </p:cNvPr>
          <p:cNvSpPr>
            <a:spLocks noChangeArrowheads="1"/>
          </p:cNvSpPr>
          <p:nvPr/>
        </p:nvSpPr>
        <p:spPr bwMode="auto">
          <a:xfrm>
            <a:off x="4032250" y="2393950"/>
            <a:ext cx="7488238" cy="120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2500" b="1">
                <a:solidFill>
                  <a:srgbClr val="009900"/>
                </a:solidFill>
                <a:latin typeface="+mn-lt"/>
              </a:rPr>
              <a:t>Secondo contratto</a:t>
            </a:r>
          </a:p>
          <a:p>
            <a:pPr algn="just" hangingPunct="1">
              <a:lnSpc>
                <a:spcPct val="100000"/>
              </a:lnSpc>
            </a:pPr>
            <a:r>
              <a:rPr lang="it-IT" altLang="it-IT" sz="2400">
                <a:latin typeface="+mn-lt"/>
              </a:rPr>
              <a:t>Rapporto a tempo determinato con tutti gli istituti contrattuali (13ª, ferie)</a:t>
            </a:r>
          </a:p>
        </p:txBody>
      </p:sp>
      <p:sp>
        <p:nvSpPr>
          <p:cNvPr id="12300" name="Rectangle 12">
            <a:extLst>
              <a:ext uri="{FF2B5EF4-FFF2-40B4-BE49-F238E27FC236}">
                <a16:creationId xmlns:a16="http://schemas.microsoft.com/office/drawing/2014/main" id="{06ECCA73-9EC3-5E17-9268-1F871FF84A48}"/>
              </a:ext>
            </a:extLst>
          </p:cNvPr>
          <p:cNvSpPr>
            <a:spLocks noChangeArrowheads="1"/>
          </p:cNvSpPr>
          <p:nvPr/>
        </p:nvSpPr>
        <p:spPr bwMode="auto">
          <a:xfrm>
            <a:off x="4032250" y="3600450"/>
            <a:ext cx="74882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2500" b="1" dirty="0">
                <a:solidFill>
                  <a:srgbClr val="009900"/>
                </a:solidFill>
                <a:latin typeface="+mn-lt"/>
              </a:rPr>
              <a:t>Retribuzione</a:t>
            </a:r>
          </a:p>
          <a:p>
            <a:pPr algn="just" hangingPunct="1">
              <a:lnSpc>
                <a:spcPct val="100000"/>
              </a:lnSpc>
            </a:pPr>
            <a:r>
              <a:rPr lang="it-IT" altLang="it-IT" sz="2200" dirty="0">
                <a:latin typeface="+mn-lt"/>
              </a:rPr>
              <a:t>CCNL Funzioni Locali; </a:t>
            </a:r>
            <a:r>
              <a:rPr lang="it-IT" altLang="it-IT" sz="2200" b="1" dirty="0">
                <a:latin typeface="+mn-lt"/>
              </a:rPr>
              <a:t>possibile riconoscere differenziali stipendiali dell'ente principale</a:t>
            </a:r>
          </a:p>
        </p:txBody>
      </p:sp>
      <p:sp>
        <p:nvSpPr>
          <p:cNvPr id="12301" name="Rectangle 13">
            <a:extLst>
              <a:ext uri="{FF2B5EF4-FFF2-40B4-BE49-F238E27FC236}">
                <a16:creationId xmlns:a16="http://schemas.microsoft.com/office/drawing/2014/main" id="{080907DC-E873-D329-2DF2-DB786E15FE2E}"/>
              </a:ext>
            </a:extLst>
          </p:cNvPr>
          <p:cNvSpPr>
            <a:spLocks noChangeArrowheads="1"/>
          </p:cNvSpPr>
          <p:nvPr/>
        </p:nvSpPr>
        <p:spPr bwMode="auto">
          <a:xfrm>
            <a:off x="4032250" y="4679950"/>
            <a:ext cx="7488238" cy="815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it-IT" altLang="it-IT" sz="2500" b="1">
                <a:solidFill>
                  <a:srgbClr val="009900"/>
                </a:solidFill>
                <a:latin typeface="+mn-lt"/>
              </a:rPr>
              <a:t>Impatto sui limiti</a:t>
            </a:r>
          </a:p>
          <a:p>
            <a:pPr algn="just" hangingPunct="1">
              <a:lnSpc>
                <a:spcPct val="100000"/>
              </a:lnSpc>
            </a:pPr>
            <a:r>
              <a:rPr lang="it-IT" altLang="it-IT" sz="2200">
                <a:latin typeface="+mn-lt"/>
              </a:rPr>
              <a:t>Rileva per tetto di spesa, spazi assunzionali e limite lavoro flessibile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5FC80E-32E8-2A67-A6D8-F3816B1F44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3F1FC93-1440-4B98-BEA3-8750A1949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20CBBE7-CAAB-D433-03A3-F995589E4FCA}"/>
              </a:ext>
            </a:extLst>
          </p:cNvPr>
          <p:cNvSpPr>
            <a:spLocks noGrp="1"/>
          </p:cNvSpPr>
          <p:nvPr>
            <p:ph type="title"/>
          </p:nvPr>
        </p:nvSpPr>
        <p:spPr>
          <a:xfrm>
            <a:off x="821318" y="418913"/>
            <a:ext cx="8256978" cy="1004704"/>
          </a:xfrm>
        </p:spPr>
        <p:txBody>
          <a:bodyPr>
            <a:normAutofit/>
          </a:bodyPr>
          <a:lstStyle/>
          <a:p>
            <a:r>
              <a:rPr lang="it-IT" sz="3100" dirty="0"/>
              <a:t>Per chi lavora </a:t>
            </a:r>
            <a:r>
              <a:rPr lang="it-IT" sz="3100" dirty="0" err="1"/>
              <a:t>giÀ</a:t>
            </a:r>
            <a:r>
              <a:rPr lang="it-IT" sz="3100" dirty="0"/>
              <a:t> in un ufficio pubblico</a:t>
            </a:r>
          </a:p>
        </p:txBody>
      </p:sp>
      <p:cxnSp>
        <p:nvCxnSpPr>
          <p:cNvPr id="12" name="Straight Connector 11">
            <a:extLst>
              <a:ext uri="{FF2B5EF4-FFF2-40B4-BE49-F238E27FC236}">
                <a16:creationId xmlns:a16="http://schemas.microsoft.com/office/drawing/2014/main" id="{EE8097BD-3640-487B-BBD8-EE139DA0A6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0570" y="0"/>
            <a:ext cx="5851430" cy="185798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B72F05-10A2-4D83-96F2-5DDFC587FD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296" y="1006592"/>
            <a:ext cx="12246591" cy="9280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E674E9F3-BE8C-BD83-F975-7082F8D2320C}"/>
              </a:ext>
            </a:extLst>
          </p:cNvPr>
          <p:cNvGraphicFramePr>
            <a:graphicFrameLocks noGrp="1"/>
          </p:cNvGraphicFramePr>
          <p:nvPr>
            <p:ph idx="1"/>
            <p:extLst>
              <p:ext uri="{D42A27DB-BD31-4B8C-83A1-F6EECF244321}">
                <p14:modId xmlns:p14="http://schemas.microsoft.com/office/powerpoint/2010/main" val="3487003989"/>
              </p:ext>
            </p:extLst>
          </p:nvPr>
        </p:nvGraphicFramePr>
        <p:xfrm>
          <a:off x="410333" y="1423617"/>
          <a:ext cx="11371334" cy="483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7FFF4233-C1C4-356A-D282-B50D936C0A66}"/>
              </a:ext>
            </a:extLst>
          </p:cNvPr>
          <p:cNvSpPr>
            <a:spLocks noChangeArrowheads="1"/>
          </p:cNvSpPr>
          <p:nvPr/>
        </p:nvSpPr>
        <p:spPr bwMode="auto">
          <a:xfrm>
            <a:off x="6350" y="6162675"/>
            <a:ext cx="12192000" cy="692150"/>
          </a:xfrm>
          <a:prstGeom prst="rect">
            <a:avLst/>
          </a:prstGeom>
          <a:solidFill>
            <a:srgbClr val="1276DC"/>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p>
        </p:txBody>
      </p:sp>
      <p:pic>
        <p:nvPicPr>
          <p:cNvPr id="6" name="Picture 4">
            <a:extLst>
              <a:ext uri="{FF2B5EF4-FFF2-40B4-BE49-F238E27FC236}">
                <a16:creationId xmlns:a16="http://schemas.microsoft.com/office/drawing/2014/main" id="{226C204C-47E5-A4EE-72D6-1FDCC5292F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613" y="6218238"/>
            <a:ext cx="1346200"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a:extLst>
              <a:ext uri="{FF2B5EF4-FFF2-40B4-BE49-F238E27FC236}">
                <a16:creationId xmlns:a16="http://schemas.microsoft.com/office/drawing/2014/main" id="{7C475AB5-689A-D605-43C1-C988F35A10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8588" y="6088063"/>
            <a:ext cx="1774825" cy="83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770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5B0D0-A1A2-9598-D937-73D5EF637FEC}"/>
            </a:ext>
          </a:extLst>
        </p:cNvPr>
        <p:cNvGrpSpPr/>
        <p:nvPr/>
      </p:nvGrpSpPr>
      <p:grpSpPr>
        <a:xfrm>
          <a:off x="0" y="0"/>
          <a:ext cx="0" cy="0"/>
          <a:chOff x="0" y="0"/>
          <a:chExt cx="0" cy="0"/>
        </a:xfrm>
      </p:grpSpPr>
      <p:pic>
        <p:nvPicPr>
          <p:cNvPr id="2" name="Immagine 5">
            <a:extLst>
              <a:ext uri="{FF2B5EF4-FFF2-40B4-BE49-F238E27FC236}">
                <a16:creationId xmlns:a16="http://schemas.microsoft.com/office/drawing/2014/main" id="{2EA2FD4F-F35B-ADC7-D2A2-7C1E246229C1}"/>
              </a:ext>
            </a:extLst>
          </p:cNvPr>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a:extLst>
              <a:ext uri="{FF2B5EF4-FFF2-40B4-BE49-F238E27FC236}">
                <a16:creationId xmlns:a16="http://schemas.microsoft.com/office/drawing/2014/main" id="{9562C2C6-8AA7-32A7-ADEF-9F0326541271}"/>
              </a:ext>
            </a:extLst>
          </p:cNvPr>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a:extLst>
              <a:ext uri="{FF2B5EF4-FFF2-40B4-BE49-F238E27FC236}">
                <a16:creationId xmlns:a16="http://schemas.microsoft.com/office/drawing/2014/main" id="{07A34E95-C510-C4B0-1E29-4E87D046742E}"/>
              </a:ext>
            </a:extLst>
          </p:cNvPr>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a:extLst>
              <a:ext uri="{FF2B5EF4-FFF2-40B4-BE49-F238E27FC236}">
                <a16:creationId xmlns:a16="http://schemas.microsoft.com/office/drawing/2014/main" id="{30690A54-1B5D-0F85-2679-309AA1DF82AE}"/>
              </a:ext>
            </a:extLst>
          </p:cNvPr>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pic>
        <p:nvPicPr>
          <p:cNvPr id="7" name="Immagine 19">
            <a:extLst>
              <a:ext uri="{FF2B5EF4-FFF2-40B4-BE49-F238E27FC236}">
                <a16:creationId xmlns:a16="http://schemas.microsoft.com/office/drawing/2014/main" id="{E45D49E5-37C6-FA15-E486-7A3375565505}"/>
              </a:ext>
            </a:extLst>
          </p:cNvPr>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sp>
        <p:nvSpPr>
          <p:cNvPr id="8" name="CasellaDiTesto 7">
            <a:extLst>
              <a:ext uri="{FF2B5EF4-FFF2-40B4-BE49-F238E27FC236}">
                <a16:creationId xmlns:a16="http://schemas.microsoft.com/office/drawing/2014/main" id="{06CB1D92-4382-542E-F704-57801585938A}"/>
              </a:ext>
            </a:extLst>
          </p:cNvPr>
          <p:cNvSpPr txBox="1"/>
          <p:nvPr/>
        </p:nvSpPr>
        <p:spPr>
          <a:xfrm>
            <a:off x="2212847" y="1398748"/>
            <a:ext cx="7852873" cy="3502436"/>
          </a:xfrm>
          <a:prstGeom prst="rect">
            <a:avLst/>
          </a:prstGeom>
          <a:noFill/>
          <a:ln cap="flat">
            <a:noFill/>
          </a:ln>
        </p:spPr>
        <p:txBody>
          <a:bodyPr vert="horz" wrap="square" lIns="90004" tIns="44997" rIns="90004" bIns="44997" anchor="t" anchorCtr="0" compatLnSpc="0">
            <a:noAutofit/>
          </a:bodyPr>
          <a:lstStyle/>
          <a:p>
            <a:pPr lvl="0" algn="just" hangingPunct="0">
              <a:defRPr sz="1800" b="0" i="0" u="none" strike="noStrike" kern="0" cap="none" spc="0" baseline="0">
                <a:solidFill>
                  <a:srgbClr val="000000"/>
                </a:solidFill>
                <a:uFillTx/>
              </a:defRPr>
            </a:pPr>
            <a:r>
              <a:rPr lang="it-IT" sz="3200" b="1" dirty="0"/>
              <a:t>La mia sintesi …c’è stretta correlazione tra la transizione amministrativa digitale in atto e le dichiarazioni del Ministro della Pubblica Amministrazione, Paolo Zangrillo </a:t>
            </a:r>
          </a:p>
          <a:p>
            <a:pPr lvl="0" algn="just" hangingPunct="0">
              <a:defRPr sz="1800" b="0" i="0" u="none" strike="noStrike" kern="0" cap="none" spc="0" baseline="0">
                <a:solidFill>
                  <a:srgbClr val="000000"/>
                </a:solidFill>
                <a:uFillTx/>
              </a:defRPr>
            </a:pPr>
            <a:r>
              <a:rPr lang="it-IT" sz="3200" b="1" dirty="0"/>
              <a:t>TRANSIZIONE AMMINISTRATIVA E DIGITALE</a:t>
            </a:r>
          </a:p>
          <a:p>
            <a:pPr lvl="0" algn="ctr" hangingPunct="0">
              <a:defRPr sz="1800" b="0" i="0" u="none" strike="noStrike" kern="0" cap="none" spc="0" baseline="0">
                <a:solidFill>
                  <a:srgbClr val="000000"/>
                </a:solidFill>
                <a:uFillTx/>
              </a:defRPr>
            </a:pPr>
            <a:r>
              <a:rPr lang="it-IT" sz="3200" b="1" dirty="0"/>
              <a:t>=  </a:t>
            </a:r>
          </a:p>
          <a:p>
            <a:pPr lvl="0" algn="just" hangingPunct="0">
              <a:defRPr sz="1800" b="0" i="0" u="none" strike="noStrike" kern="0" cap="none" spc="0" baseline="0">
                <a:solidFill>
                  <a:srgbClr val="000000"/>
                </a:solidFill>
                <a:uFillTx/>
              </a:defRPr>
            </a:pPr>
            <a:r>
              <a:rPr lang="it-IT" sz="3200" b="1" dirty="0"/>
              <a:t>trasformazione …. </a:t>
            </a:r>
            <a:r>
              <a:rPr lang="it-IT" sz="3200" b="1" u="sng" dirty="0"/>
              <a:t>che non è solo tecnologica, ma organizzativa e culturale</a:t>
            </a:r>
            <a:endParaRPr lang="it-IT" sz="3200" b="1" i="0" u="sng" strike="noStrike" kern="1200" cap="none" spc="0" baseline="0" dirty="0">
              <a:solidFill>
                <a:srgbClr val="000000"/>
              </a:solidFill>
              <a:uFillTx/>
              <a:latin typeface="Arial" pitchFamily="18"/>
              <a:ea typeface="Microsoft YaHei" pitchFamily="2"/>
              <a:cs typeface="Arial" pitchFamily="2"/>
            </a:endParaRPr>
          </a:p>
        </p:txBody>
      </p:sp>
    </p:spTree>
    <p:extLst>
      <p:ext uri="{BB962C8B-B14F-4D97-AF65-F5344CB8AC3E}">
        <p14:creationId xmlns:p14="http://schemas.microsoft.com/office/powerpoint/2010/main" val="3659214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67C3-0253-C7C3-CC23-E83547550B3A}"/>
            </a:ext>
          </a:extLst>
        </p:cNvPr>
        <p:cNvGrpSpPr/>
        <p:nvPr/>
      </p:nvGrpSpPr>
      <p:grpSpPr>
        <a:xfrm>
          <a:off x="0" y="0"/>
          <a:ext cx="0" cy="0"/>
          <a:chOff x="0" y="0"/>
          <a:chExt cx="0" cy="0"/>
        </a:xfrm>
      </p:grpSpPr>
      <p:pic>
        <p:nvPicPr>
          <p:cNvPr id="2" name="Immagine 5">
            <a:extLst>
              <a:ext uri="{FF2B5EF4-FFF2-40B4-BE49-F238E27FC236}">
                <a16:creationId xmlns:a16="http://schemas.microsoft.com/office/drawing/2014/main" id="{FEEC961E-25F5-AB00-DCEC-54341D0C41C1}"/>
              </a:ext>
            </a:extLst>
          </p:cNvPr>
          <p:cNvPicPr>
            <a:picLocks noChangeAspect="1"/>
          </p:cNvPicPr>
          <p:nvPr/>
        </p:nvPicPr>
        <p:blipFill>
          <a:blip r:embed="rId3">
            <a:lum/>
            <a:alphaModFix/>
          </a:blip>
          <a:srcRect/>
          <a:stretch>
            <a:fillRect/>
          </a:stretch>
        </p:blipFill>
        <p:spPr>
          <a:xfrm>
            <a:off x="452518" y="6226561"/>
            <a:ext cx="1345676" cy="615601"/>
          </a:xfrm>
          <a:prstGeom prst="rect">
            <a:avLst/>
          </a:prstGeom>
          <a:noFill/>
          <a:ln cap="flat">
            <a:noFill/>
          </a:ln>
        </p:spPr>
      </p:pic>
      <p:pic>
        <p:nvPicPr>
          <p:cNvPr id="3" name="Immagine 6">
            <a:extLst>
              <a:ext uri="{FF2B5EF4-FFF2-40B4-BE49-F238E27FC236}">
                <a16:creationId xmlns:a16="http://schemas.microsoft.com/office/drawing/2014/main" id="{9675D3BF-1660-C61E-198C-EA402869B069}"/>
              </a:ext>
            </a:extLst>
          </p:cNvPr>
          <p:cNvPicPr>
            <a:picLocks noChangeAspect="1"/>
          </p:cNvPicPr>
          <p:nvPr/>
        </p:nvPicPr>
        <p:blipFill>
          <a:blip r:embed="rId4">
            <a:lum/>
            <a:alphaModFix/>
          </a:blip>
          <a:srcRect/>
          <a:stretch>
            <a:fillRect/>
          </a:stretch>
        </p:blipFill>
        <p:spPr>
          <a:xfrm>
            <a:off x="10577879" y="6273360"/>
            <a:ext cx="1484281" cy="510838"/>
          </a:xfrm>
          <a:prstGeom prst="rect">
            <a:avLst/>
          </a:prstGeom>
          <a:noFill/>
          <a:ln cap="flat">
            <a:noFill/>
          </a:ln>
        </p:spPr>
      </p:pic>
      <p:sp>
        <p:nvSpPr>
          <p:cNvPr id="4" name="Rettangolo 8">
            <a:extLst>
              <a:ext uri="{FF2B5EF4-FFF2-40B4-BE49-F238E27FC236}">
                <a16:creationId xmlns:a16="http://schemas.microsoft.com/office/drawing/2014/main" id="{E67959B1-CA9C-A4CE-A8E2-B6BFBD39B7B1}"/>
              </a:ext>
            </a:extLst>
          </p:cNvPr>
          <p:cNvSpPr/>
          <p:nvPr/>
        </p:nvSpPr>
        <p:spPr>
          <a:xfrm>
            <a:off x="5760" y="6162479"/>
            <a:ext cx="12191759" cy="6922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276DC"/>
          </a:solidFill>
          <a:ln w="12600" cap="flat">
            <a:solidFill>
              <a:srgbClr val="32549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Arial" pitchFamily="2"/>
            </a:endParaRPr>
          </a:p>
        </p:txBody>
      </p:sp>
      <p:pic>
        <p:nvPicPr>
          <p:cNvPr id="5" name="Immagine 5">
            <a:extLst>
              <a:ext uri="{FF2B5EF4-FFF2-40B4-BE49-F238E27FC236}">
                <a16:creationId xmlns:a16="http://schemas.microsoft.com/office/drawing/2014/main" id="{DB96EA84-767C-52E9-FE05-AB755715654F}"/>
              </a:ext>
            </a:extLst>
          </p:cNvPr>
          <p:cNvPicPr>
            <a:picLocks noChangeAspect="1"/>
          </p:cNvPicPr>
          <p:nvPr/>
        </p:nvPicPr>
        <p:blipFill>
          <a:blip r:embed="rId3">
            <a:lum/>
            <a:alphaModFix/>
          </a:blip>
          <a:srcRect/>
          <a:stretch>
            <a:fillRect/>
          </a:stretch>
        </p:blipFill>
        <p:spPr>
          <a:xfrm>
            <a:off x="455042" y="6217563"/>
            <a:ext cx="1345676" cy="615601"/>
          </a:xfrm>
          <a:prstGeom prst="rect">
            <a:avLst/>
          </a:prstGeom>
          <a:noFill/>
          <a:ln cap="flat">
            <a:noFill/>
          </a:ln>
        </p:spPr>
      </p:pic>
      <p:sp>
        <p:nvSpPr>
          <p:cNvPr id="6" name="CasellaDiTesto 16">
            <a:extLst>
              <a:ext uri="{FF2B5EF4-FFF2-40B4-BE49-F238E27FC236}">
                <a16:creationId xmlns:a16="http://schemas.microsoft.com/office/drawing/2014/main" id="{A8E30E5A-8A58-C718-0CFD-4AED84B5C091}"/>
              </a:ext>
            </a:extLst>
          </p:cNvPr>
          <p:cNvSpPr/>
          <p:nvPr/>
        </p:nvSpPr>
        <p:spPr>
          <a:xfrm>
            <a:off x="712614" y="496842"/>
            <a:ext cx="10462683" cy="1733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dirty="0">
                <a:solidFill>
                  <a:srgbClr val="000000"/>
                </a:solidFill>
                <a:uFillTx/>
                <a:latin typeface="Calibri" pitchFamily="18"/>
                <a:ea typeface="Microsoft YaHei" pitchFamily="2"/>
                <a:cs typeface="Calibri" pitchFamily="2"/>
              </a:rPr>
              <a:t> </a:t>
            </a:r>
            <a:r>
              <a:rPr lang="it-IT" sz="3200" b="1" i="0" u="none" strike="noStrike" kern="1200" cap="none" spc="0" baseline="0" dirty="0">
                <a:solidFill>
                  <a:srgbClr val="000000"/>
                </a:solidFill>
                <a:uFillTx/>
                <a:latin typeface="+mj-lt"/>
                <a:ea typeface="Microsoft YaHei" pitchFamily="2"/>
                <a:cs typeface="Calibri" pitchFamily="2"/>
              </a:rPr>
              <a:t>LA TRANSIZIONE AMMINISTRATIVA, DIGITALE ED ECOLOGICA NEI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dirty="0">
                <a:solidFill>
                  <a:srgbClr val="000000"/>
                </a:solidFill>
                <a:uFillTx/>
                <a:latin typeface="+mj-lt"/>
                <a:ea typeface="Microsoft YaHei" pitchFamily="2"/>
                <a:cs typeface="Calibri" pitchFamily="2"/>
              </a:rPr>
              <a:t>PICCOLI COMUNI</a:t>
            </a:r>
          </a:p>
        </p:txBody>
      </p:sp>
      <p:pic>
        <p:nvPicPr>
          <p:cNvPr id="7" name="Immagine 19">
            <a:extLst>
              <a:ext uri="{FF2B5EF4-FFF2-40B4-BE49-F238E27FC236}">
                <a16:creationId xmlns:a16="http://schemas.microsoft.com/office/drawing/2014/main" id="{97FF3497-11C8-62BF-95F8-A31470C7BF02}"/>
              </a:ext>
            </a:extLst>
          </p:cNvPr>
          <p:cNvPicPr>
            <a:picLocks noChangeAspect="1"/>
          </p:cNvPicPr>
          <p:nvPr/>
        </p:nvPicPr>
        <p:blipFill>
          <a:blip r:embed="rId5">
            <a:lum/>
            <a:alphaModFix/>
          </a:blip>
          <a:srcRect/>
          <a:stretch>
            <a:fillRect/>
          </a:stretch>
        </p:blipFill>
        <p:spPr>
          <a:xfrm>
            <a:off x="10288078" y="6088322"/>
            <a:ext cx="1774438" cy="840242"/>
          </a:xfrm>
          <a:prstGeom prst="rect">
            <a:avLst/>
          </a:prstGeom>
          <a:noFill/>
          <a:ln cap="flat">
            <a:noFill/>
          </a:ln>
        </p:spPr>
      </p:pic>
      <p:graphicFrame>
        <p:nvGraphicFramePr>
          <p:cNvPr id="12" name="CasellaDiTesto 7">
            <a:extLst>
              <a:ext uri="{FF2B5EF4-FFF2-40B4-BE49-F238E27FC236}">
                <a16:creationId xmlns:a16="http://schemas.microsoft.com/office/drawing/2014/main" id="{14041CAD-293D-B307-61CE-39443651FC70}"/>
              </a:ext>
            </a:extLst>
          </p:cNvPr>
          <p:cNvGraphicFramePr/>
          <p:nvPr>
            <p:extLst>
              <p:ext uri="{D42A27DB-BD31-4B8C-83A1-F6EECF244321}">
                <p14:modId xmlns:p14="http://schemas.microsoft.com/office/powerpoint/2010/main" val="4056102782"/>
              </p:ext>
            </p:extLst>
          </p:nvPr>
        </p:nvGraphicFramePr>
        <p:xfrm>
          <a:off x="2231433" y="2632617"/>
          <a:ext cx="7939442" cy="23972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74027834"/>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themeOverride>
</file>

<file path=ppt/theme/themeOverride2.xml><?xml version="1.0" encoding="utf-8"?>
<a:themeOverride xmlns:a="http://schemas.openxmlformats.org/drawingml/2006/main">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2620</TotalTime>
  <Words>6506</Words>
  <Application>Microsoft Office PowerPoint</Application>
  <PresentationFormat>Widescreen</PresentationFormat>
  <Paragraphs>643</Paragraphs>
  <Slides>65</Slides>
  <Notes>57</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65</vt:i4>
      </vt:variant>
    </vt:vector>
  </HeadingPairs>
  <TitlesOfParts>
    <vt:vector size="75" baseType="lpstr">
      <vt:lpstr>Microsoft YaHei</vt:lpstr>
      <vt:lpstr>Aptos</vt:lpstr>
      <vt:lpstr>Arial</vt:lpstr>
      <vt:lpstr>Calibri</vt:lpstr>
      <vt:lpstr>Ink Free</vt:lpstr>
      <vt:lpstr>StarSymbol</vt:lpstr>
      <vt:lpstr>Times New Roman</vt:lpstr>
      <vt:lpstr>Univers Condensed Light</vt:lpstr>
      <vt:lpstr>Walbaum Display Light</vt:lpstr>
      <vt:lpstr>AngleLinesVTI</vt:lpstr>
      <vt:lpstr>Presentazione standard di PowerPoint</vt:lpstr>
      <vt:lpstr> alcune riflessioni del Ministro zangrillo – conferenza studi amministrativi di varenna del 14/5/2026  La transizione amministrativa e i riflessi sulla gestione del personale Due differenti visioni</vt:lpstr>
      <vt:lpstr>Due differenti visioni</vt:lpstr>
      <vt:lpstr>IL PERICOLO CHE DERIVA DAL Dualismo tra pa strutturate e piccoli comuni</vt:lpstr>
      <vt:lpstr>I principali ambiti di utilizzo</vt:lpstr>
      <vt:lpstr>La skill matrix</vt:lpstr>
      <vt:lpstr>Per chi lavora giÀ in un ufficio pubblico</vt:lpstr>
      <vt:lpstr>Presentazione standard di PowerPoint</vt:lpstr>
      <vt:lpstr>Presentazione standard di PowerPoint</vt:lpstr>
      <vt:lpstr>Presentazione standard di PowerPoint</vt:lpstr>
      <vt:lpstr>OBIETTIVO 1</vt:lpstr>
      <vt:lpstr>OBIETTIVO 2</vt:lpstr>
      <vt:lpstr>COSA SI INTENDE PER FORMAZIONE MIRATA </vt:lpstr>
      <vt:lpstr>La direttiva mappa i fabbisogni formativi su tre macro-aree cruciali: </vt:lpstr>
      <vt:lpstr>La direttiva impone parametri specifici e scadenze precise per tutte le amministrazioni:  </vt:lpstr>
      <vt:lpstr>Presentazione standard di PowerPoint</vt:lpstr>
      <vt:lpstr>Principi fondamentali della Direttiva : </vt:lpstr>
      <vt:lpstr>Obiettivi Strategici: </vt:lpstr>
      <vt:lpstr>Strumenti e Metodologie </vt:lpstr>
      <vt:lpstr> GLI STRUMENTI PER LA FORMAZIONE MIRATA </vt:lpstr>
      <vt:lpstr>La transizione richiede anche soft skills e leadership </vt:lpstr>
      <vt:lpstr>TRANSIZIONE AMMINISTRATIVA, DIGITALE ED ECOLOGICA </vt:lpstr>
      <vt:lpstr>Parola d'ordine interoperabilità</vt:lpstr>
      <vt:lpstr>l'Unione fa la forza </vt:lpstr>
      <vt:lpstr>Il ruolo strategico dei piccoli comuni </vt:lpstr>
      <vt:lpstr>Le principali criticità: </vt:lpstr>
      <vt:lpstr> La transizione amministrativa e il nuovo CCNL 2022 – 2024 funzioni locali</vt:lpstr>
      <vt:lpstr>Il rinnovo del CCNL 2022-2024 ha un impatto profondo sulla transizione amministrativa e digitale della Pubblica Amministrazione</vt:lpstr>
      <vt:lpstr>I pilastri del CCNL a supporto della transizione amministrativa </vt:lpstr>
      <vt:lpstr>Presentazione standard di PowerPoint</vt:lpstr>
      <vt:lpstr> FOCUS su salario accessorio e le politiche di gestione del personale negli Enti Locali alla luce del CCNL 2022 – 2024 </vt:lpstr>
      <vt:lpstr>1 - IL FONDO DELLE RISORSE DECENTRATE ELEMENTI PER LA COSTITUZIONE E LA SUDDIVISIONE  </vt:lpstr>
      <vt:lpstr>1 - IL FONDO DELLE RISORSE DECENTRATE  LA COSTITUZIONE   </vt:lpstr>
      <vt:lpstr>1 - IL FONDO DELLE RISORSE DECENTRATE  LA COSTITUZIONE   </vt:lpstr>
      <vt:lpstr>1 - IL FONDO DELLE RISORSE DECENTRATE  LA COSTITUZIONE</vt:lpstr>
      <vt:lpstr>1 - IL FONDO DELLE RISORSE DECENTRATE  LA COSTITUZIONE</vt:lpstr>
      <vt:lpstr>Presentazione standard di PowerPoint</vt:lpstr>
      <vt:lpstr>Presentazione standard di PowerPoint</vt:lpstr>
      <vt:lpstr>Presentazione standard di PowerPoint</vt:lpstr>
      <vt:lpstr>Presentazione standard di PowerPoint</vt:lpstr>
      <vt:lpstr>Presentazione standard di PowerPoint</vt:lpstr>
      <vt:lpstr> 2 - INCENTIVI TECNICI (Art. 45 D.Lgs. 36/2023) Appalti – Lavori - Forniture </vt:lpstr>
      <vt:lpstr> 2 - INCENTIVI TECNICI (Art. 45 D.Lgs. 36/2023) Appalti – Lavori - Forniture </vt:lpstr>
      <vt:lpstr>3 - INCENTIVI RECUPERO EVASIONE TRIBUTI ex art. 1, comma 1091, Legge 145/2018 e recenti evoluzioni   normative (DL 219/2023, DL 13/2024 e novità previste per il 2025) </vt:lpstr>
      <vt:lpstr>3 - INCENTIVI RECUPERO EVASIONE TRIBUTI ex art. 1, comma 1091  Legge 145/2018 e recenti evoluzioni normative (DL 219/2023, DL 13/2024) </vt:lpstr>
      <vt:lpstr>Presentazione standard di PowerPoint</vt:lpstr>
      <vt:lpstr>4 - INDENNITA' DI POSIZIONE E RISULTATO DESTINATA AL PERSONALE INCARICATO DI ELEVATA QUALIFICAZIONE </vt:lpstr>
      <vt:lpstr>Presentazione standard di PowerPoint</vt:lpstr>
      <vt:lpstr>Presentazione standard di PowerPoint</vt:lpstr>
      <vt:lpstr>Presentazione standard di PowerPoint</vt:lpstr>
      <vt:lpstr>Presentazione standard di PowerPoint</vt:lpstr>
      <vt:lpstr>Presentazione standard di PowerPoint</vt:lpstr>
      <vt:lpstr>6 - TRATTAMENTO ACCESSORIO E RISPETTO DEL LIMITE ANNO 2016 DI CUI AL D.LGS 75/2027 – ART. 23, C.2 </vt:lpstr>
      <vt:lpstr>Presentazione standard di PowerPoint</vt:lpstr>
      <vt:lpstr>Presentazione standard di PowerPoint</vt:lpstr>
      <vt:lpstr>7 – POLITICHE DI GESTIONE ASSUNZIONALE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Lorenzo Bosio</dc:creator>
  <cp:lastModifiedBy>Annarita Budelli</cp:lastModifiedBy>
  <cp:revision>19</cp:revision>
  <dcterms:created xsi:type="dcterms:W3CDTF">2026-06-16T17:28:31Z</dcterms:created>
  <dcterms:modified xsi:type="dcterms:W3CDTF">2026-06-23T11:02:14Z</dcterms:modified>
</cp:coreProperties>
</file>