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notesMasterIdLst>
    <p:notesMasterId r:id="rId118"/>
  </p:notesMasterIdLst>
  <p:sldIdLst>
    <p:sldId id="786" r:id="rId2"/>
    <p:sldId id="1049" r:id="rId3"/>
    <p:sldId id="1050" r:id="rId4"/>
    <p:sldId id="1071" r:id="rId5"/>
    <p:sldId id="1072" r:id="rId6"/>
    <p:sldId id="1073" r:id="rId7"/>
    <p:sldId id="1074" r:id="rId8"/>
    <p:sldId id="1075" r:id="rId9"/>
    <p:sldId id="1076" r:id="rId10"/>
    <p:sldId id="1077" r:id="rId11"/>
    <p:sldId id="1051" r:id="rId12"/>
    <p:sldId id="1052" r:id="rId13"/>
    <p:sldId id="1053" r:id="rId14"/>
    <p:sldId id="1079" r:id="rId15"/>
    <p:sldId id="1054" r:id="rId16"/>
    <p:sldId id="1094" r:id="rId17"/>
    <p:sldId id="1095" r:id="rId18"/>
    <p:sldId id="1096" r:id="rId19"/>
    <p:sldId id="1097" r:id="rId20"/>
    <p:sldId id="1078" r:id="rId21"/>
    <p:sldId id="1086" r:id="rId22"/>
    <p:sldId id="1087" r:id="rId23"/>
    <p:sldId id="1088" r:id="rId24"/>
    <p:sldId id="1089" r:id="rId25"/>
    <p:sldId id="1090" r:id="rId26"/>
    <p:sldId id="1091" r:id="rId27"/>
    <p:sldId id="1092" r:id="rId28"/>
    <p:sldId id="1093" r:id="rId29"/>
    <p:sldId id="1125" r:id="rId30"/>
    <p:sldId id="1126" r:id="rId31"/>
    <p:sldId id="1128" r:id="rId32"/>
    <p:sldId id="1129" r:id="rId33"/>
    <p:sldId id="1130" r:id="rId34"/>
    <p:sldId id="1132" r:id="rId35"/>
    <p:sldId id="1133" r:id="rId36"/>
    <p:sldId id="1134" r:id="rId37"/>
    <p:sldId id="1135" r:id="rId38"/>
    <p:sldId id="1136" r:id="rId39"/>
    <p:sldId id="1137" r:id="rId40"/>
    <p:sldId id="1138" r:id="rId41"/>
    <p:sldId id="1139" r:id="rId42"/>
    <p:sldId id="1140" r:id="rId43"/>
    <p:sldId id="1141" r:id="rId44"/>
    <p:sldId id="1055" r:id="rId45"/>
    <p:sldId id="1200" r:id="rId46"/>
    <p:sldId id="1056" r:id="rId47"/>
    <p:sldId id="1142" r:id="rId48"/>
    <p:sldId id="1143" r:id="rId49"/>
    <p:sldId id="1144" r:id="rId50"/>
    <p:sldId id="1145" r:id="rId51"/>
    <p:sldId id="1147" r:id="rId52"/>
    <p:sldId id="1149" r:id="rId53"/>
    <p:sldId id="1150" r:id="rId54"/>
    <p:sldId id="1151" r:id="rId55"/>
    <p:sldId id="1152" r:id="rId56"/>
    <p:sldId id="1153" r:id="rId57"/>
    <p:sldId id="1154" r:id="rId58"/>
    <p:sldId id="1155" r:id="rId59"/>
    <p:sldId id="1156" r:id="rId60"/>
    <p:sldId id="1157" r:id="rId61"/>
    <p:sldId id="1162" r:id="rId62"/>
    <p:sldId id="1158" r:id="rId63"/>
    <p:sldId id="1159" r:id="rId64"/>
    <p:sldId id="1163" r:id="rId65"/>
    <p:sldId id="1160" r:id="rId66"/>
    <p:sldId id="1188" r:id="rId67"/>
    <p:sldId id="1189" r:id="rId68"/>
    <p:sldId id="1190" r:id="rId69"/>
    <p:sldId id="1191" r:id="rId70"/>
    <p:sldId id="1192" r:id="rId71"/>
    <p:sldId id="1193" r:id="rId72"/>
    <p:sldId id="1194" r:id="rId73"/>
    <p:sldId id="1195" r:id="rId74"/>
    <p:sldId id="1196" r:id="rId75"/>
    <p:sldId id="1197" r:id="rId76"/>
    <p:sldId id="1198" r:id="rId77"/>
    <p:sldId id="1199" r:id="rId78"/>
    <p:sldId id="1177" r:id="rId79"/>
    <p:sldId id="1161" r:id="rId80"/>
    <p:sldId id="1164" r:id="rId81"/>
    <p:sldId id="1166" r:id="rId82"/>
    <p:sldId id="1167" r:id="rId83"/>
    <p:sldId id="1165" r:id="rId84"/>
    <p:sldId id="1168" r:id="rId85"/>
    <p:sldId id="1169" r:id="rId86"/>
    <p:sldId id="1170" r:id="rId87"/>
    <p:sldId id="1171" r:id="rId88"/>
    <p:sldId id="1172" r:id="rId89"/>
    <p:sldId id="1215" r:id="rId90"/>
    <p:sldId id="1099" r:id="rId91"/>
    <p:sldId id="1100" r:id="rId92"/>
    <p:sldId id="1101" r:id="rId93"/>
    <p:sldId id="1102" r:id="rId94"/>
    <p:sldId id="1103" r:id="rId95"/>
    <p:sldId id="1104" r:id="rId96"/>
    <p:sldId id="1105" r:id="rId97"/>
    <p:sldId id="1106" r:id="rId98"/>
    <p:sldId id="1107" r:id="rId99"/>
    <p:sldId id="1108" r:id="rId100"/>
    <p:sldId id="1109" r:id="rId101"/>
    <p:sldId id="1110" r:id="rId102"/>
    <p:sldId id="1111" r:id="rId103"/>
    <p:sldId id="1112" r:id="rId104"/>
    <p:sldId id="1113" r:id="rId105"/>
    <p:sldId id="1114" r:id="rId106"/>
    <p:sldId id="1115" r:id="rId107"/>
    <p:sldId id="1116" r:id="rId108"/>
    <p:sldId id="1214" r:id="rId109"/>
    <p:sldId id="1118" r:id="rId110"/>
    <p:sldId id="1119" r:id="rId111"/>
    <p:sldId id="1120" r:id="rId112"/>
    <p:sldId id="1121" r:id="rId113"/>
    <p:sldId id="1122" r:id="rId114"/>
    <p:sldId id="1123" r:id="rId115"/>
    <p:sldId id="1124" r:id="rId116"/>
    <p:sldId id="933" r:id="rId117"/>
  </p:sldIdLst>
  <p:sldSz cx="9144000" cy="6858000" type="screen4x3"/>
  <p:notesSz cx="6858000" cy="9926638"/>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6">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66FF"/>
    <a:srgbClr val="0033CC"/>
    <a:srgbClr val="3333CC"/>
    <a:srgbClr val="333399"/>
    <a:srgbClr val="EAEAEA"/>
    <a:srgbClr val="FFFF66"/>
    <a:srgbClr val="FFCC66"/>
    <a:srgbClr val="CC0000"/>
    <a:srgbClr val="D6D9C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9" autoAdjust="0"/>
    <p:restoredTop sz="99824" autoAdjust="0"/>
  </p:normalViewPr>
  <p:slideViewPr>
    <p:cSldViewPr>
      <p:cViewPr>
        <p:scale>
          <a:sx n="90" d="100"/>
          <a:sy n="90" d="100"/>
        </p:scale>
        <p:origin x="-456"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842"/>
    </p:cViewPr>
  </p:sorterViewPr>
  <p:notesViewPr>
    <p:cSldViewPr>
      <p:cViewPr varScale="1">
        <p:scale>
          <a:sx n="61" d="100"/>
          <a:sy n="61" d="100"/>
        </p:scale>
        <p:origin x="-3245" y="-96"/>
      </p:cViewPr>
      <p:guideLst>
        <p:guide orient="horz" pos="3126"/>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EF2336-32A3-4587-808D-2A7731A211E7}"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it-IT"/>
        </a:p>
      </dgm:t>
    </dgm:pt>
    <dgm:pt modelId="{D0CC73BD-9123-4261-9061-1C20AD2D1636}">
      <dgm:prSet phldrT="[Testo]" custT="1"/>
      <dgm:spPr>
        <a:solidFill>
          <a:srgbClr val="CCFF33">
            <a:alpha val="90000"/>
          </a:srgbClr>
        </a:solidFill>
        <a:ln>
          <a:solidFill>
            <a:schemeClr val="accent1">
              <a:lumMod val="25000"/>
              <a:alpha val="90000"/>
            </a:schemeClr>
          </a:solidFill>
        </a:ln>
      </dgm:spPr>
      <dgm:t>
        <a:bodyPr/>
        <a:lstStyle/>
        <a:p>
          <a:r>
            <a:rPr lang="it-IT" sz="2200" b="1" dirty="0" smtClean="0">
              <a:solidFill>
                <a:schemeClr val="tx2">
                  <a:lumMod val="95000"/>
                  <a:lumOff val="5000"/>
                </a:schemeClr>
              </a:solidFill>
              <a:latin typeface="Calibri" pitchFamily="34" charset="0"/>
            </a:rPr>
            <a:t>Aspetti Positivi</a:t>
          </a:r>
          <a:endParaRPr lang="it-IT" sz="2200" b="1" dirty="0">
            <a:solidFill>
              <a:schemeClr val="tx2">
                <a:lumMod val="95000"/>
                <a:lumOff val="5000"/>
              </a:schemeClr>
            </a:solidFill>
            <a:latin typeface="Calibri" pitchFamily="34" charset="0"/>
          </a:endParaRPr>
        </a:p>
      </dgm:t>
    </dgm:pt>
    <dgm:pt modelId="{FEE70BD4-4472-4CD6-85BB-CB2248098551}" type="parTrans" cxnId="{DCE22F29-0EE6-46E2-8AD3-66E84EF75705}">
      <dgm:prSet/>
      <dgm:spPr/>
      <dgm:t>
        <a:bodyPr/>
        <a:lstStyle/>
        <a:p>
          <a:endParaRPr lang="it-IT"/>
        </a:p>
      </dgm:t>
    </dgm:pt>
    <dgm:pt modelId="{E89F0FD4-8476-4598-B958-32DD04AD5347}" type="sibTrans" cxnId="{DCE22F29-0EE6-46E2-8AD3-66E84EF75705}">
      <dgm:prSet/>
      <dgm:spPr/>
      <dgm:t>
        <a:bodyPr/>
        <a:lstStyle/>
        <a:p>
          <a:endParaRPr lang="it-IT"/>
        </a:p>
      </dgm:t>
    </dgm:pt>
    <dgm:pt modelId="{9D64E330-69A6-477A-ABF0-4AF7A27250B3}">
      <dgm:prSet phldrT="[Testo]" custT="1"/>
      <dgm:spPr>
        <a:solidFill>
          <a:schemeClr val="bg1">
            <a:lumMod val="85000"/>
            <a:alpha val="90000"/>
          </a:schemeClr>
        </a:solidFill>
        <a:ln>
          <a:solidFill>
            <a:schemeClr val="accent1">
              <a:lumMod val="25000"/>
              <a:alpha val="90000"/>
            </a:schemeClr>
          </a:solidFill>
        </a:ln>
      </dgm:spPr>
      <dgm:t>
        <a:bodyPr/>
        <a:lstStyle/>
        <a:p>
          <a:r>
            <a:rPr lang="it-IT" sz="2000" b="1" dirty="0" smtClean="0">
              <a:latin typeface="Calibri" pitchFamily="34" charset="0"/>
            </a:rPr>
            <a:t>Rischi</a:t>
          </a:r>
          <a:endParaRPr lang="it-IT" sz="2000" b="1" dirty="0">
            <a:latin typeface="Calibri" pitchFamily="34" charset="0"/>
          </a:endParaRPr>
        </a:p>
      </dgm:t>
    </dgm:pt>
    <dgm:pt modelId="{81C7FFBB-593B-4647-976A-00780EF787CF}" type="parTrans" cxnId="{59E64837-DD89-4791-9506-E239AABA4EC8}">
      <dgm:prSet/>
      <dgm:spPr/>
      <dgm:t>
        <a:bodyPr/>
        <a:lstStyle/>
        <a:p>
          <a:endParaRPr lang="it-IT"/>
        </a:p>
      </dgm:t>
    </dgm:pt>
    <dgm:pt modelId="{D6D0C321-3AF7-4FDE-81B6-04829D1FB0B9}" type="sibTrans" cxnId="{59E64837-DD89-4791-9506-E239AABA4EC8}">
      <dgm:prSet/>
      <dgm:spPr/>
      <dgm:t>
        <a:bodyPr/>
        <a:lstStyle/>
        <a:p>
          <a:endParaRPr lang="it-IT"/>
        </a:p>
      </dgm:t>
    </dgm:pt>
    <dgm:pt modelId="{56CC7C7F-B292-412C-B756-A51EC4F47127}" type="pres">
      <dgm:prSet presAssocID="{52EF2336-32A3-4587-808D-2A7731A211E7}" presName="outerComposite" presStyleCnt="0">
        <dgm:presLayoutVars>
          <dgm:chMax val="2"/>
          <dgm:animLvl val="lvl"/>
          <dgm:resizeHandles val="exact"/>
        </dgm:presLayoutVars>
      </dgm:prSet>
      <dgm:spPr/>
      <dgm:t>
        <a:bodyPr/>
        <a:lstStyle/>
        <a:p>
          <a:endParaRPr lang="it-IT"/>
        </a:p>
      </dgm:t>
    </dgm:pt>
    <dgm:pt modelId="{BDAAA8E2-DCF3-4A0A-8285-68FB3B22C8A7}" type="pres">
      <dgm:prSet presAssocID="{52EF2336-32A3-4587-808D-2A7731A211E7}" presName="dummyMaxCanvas" presStyleCnt="0"/>
      <dgm:spPr/>
    </dgm:pt>
    <dgm:pt modelId="{BB0B5BB0-ACA5-40A6-B8DB-C6F44E7CCA2A}" type="pres">
      <dgm:prSet presAssocID="{52EF2336-32A3-4587-808D-2A7731A211E7}" presName="parentComposite" presStyleCnt="0"/>
      <dgm:spPr/>
    </dgm:pt>
    <dgm:pt modelId="{E8AB6C3D-801A-44E4-A942-B862DDB83C27}" type="pres">
      <dgm:prSet presAssocID="{52EF2336-32A3-4587-808D-2A7731A211E7}" presName="parent1" presStyleLbl="alignAccFollowNode1" presStyleIdx="0" presStyleCnt="4" custAng="20876573" custScaleX="208655" custScaleY="343861" custLinFactY="11798" custLinFactNeighborX="-59653" custLinFactNeighborY="100000">
        <dgm:presLayoutVars>
          <dgm:chMax val="4"/>
        </dgm:presLayoutVars>
      </dgm:prSet>
      <dgm:spPr/>
      <dgm:t>
        <a:bodyPr/>
        <a:lstStyle/>
        <a:p>
          <a:endParaRPr lang="it-IT"/>
        </a:p>
      </dgm:t>
    </dgm:pt>
    <dgm:pt modelId="{DD2210A4-7E9B-4459-B06F-34ABAD2677BB}" type="pres">
      <dgm:prSet presAssocID="{52EF2336-32A3-4587-808D-2A7731A211E7}" presName="parent2" presStyleLbl="alignAccFollowNode1" presStyleIdx="1" presStyleCnt="4" custAng="20839628" custScaleX="131033" custScaleY="88613" custLinFactY="54606" custLinFactNeighborX="38190" custLinFactNeighborY="100000">
        <dgm:presLayoutVars>
          <dgm:chMax val="4"/>
        </dgm:presLayoutVars>
      </dgm:prSet>
      <dgm:spPr/>
      <dgm:t>
        <a:bodyPr/>
        <a:lstStyle/>
        <a:p>
          <a:endParaRPr lang="it-IT"/>
        </a:p>
      </dgm:t>
    </dgm:pt>
    <dgm:pt modelId="{0ECEA952-F9AE-428C-A04F-0610064C1B10}" type="pres">
      <dgm:prSet presAssocID="{52EF2336-32A3-4587-808D-2A7731A211E7}" presName="childrenComposite" presStyleCnt="0"/>
      <dgm:spPr/>
    </dgm:pt>
    <dgm:pt modelId="{FB2C12E1-EC29-4EE3-BB54-5A8E8BC7C1ED}" type="pres">
      <dgm:prSet presAssocID="{52EF2336-32A3-4587-808D-2A7731A211E7}" presName="dummyMaxCanvas_ChildArea" presStyleCnt="0"/>
      <dgm:spPr/>
    </dgm:pt>
    <dgm:pt modelId="{83C1F76B-28A9-4C2F-928B-EB2302ECCD61}" type="pres">
      <dgm:prSet presAssocID="{52EF2336-32A3-4587-808D-2A7731A211E7}" presName="fulcrum" presStyleLbl="alignAccFollowNode1" presStyleIdx="2" presStyleCnt="4" custScaleX="184071" custScaleY="101984" custLinFactY="-44620" custLinFactNeighborX="18473" custLinFactNeighborY="-100000"/>
      <dgm:spPr>
        <a:solidFill>
          <a:schemeClr val="accent1">
            <a:lumMod val="10000"/>
            <a:alpha val="90000"/>
          </a:schemeClr>
        </a:solidFill>
      </dgm:spPr>
    </dgm:pt>
    <dgm:pt modelId="{E52B28E3-1BBC-4288-853D-9D85F7CD1C24}" type="pres">
      <dgm:prSet presAssocID="{52EF2336-32A3-4587-808D-2A7731A211E7}" presName="balance_00" presStyleLbl="alignAccFollowNode1" presStyleIdx="3" presStyleCnt="4" custAng="20889792" custScaleX="157422" custScaleY="60554" custLinFactY="-146117" custLinFactNeighborX="2283" custLinFactNeighborY="-200000">
        <dgm:presLayoutVars>
          <dgm:bulletEnabled val="1"/>
        </dgm:presLayoutVars>
      </dgm:prSet>
      <dgm:spPr>
        <a:solidFill>
          <a:schemeClr val="accent1">
            <a:lumMod val="10000"/>
            <a:alpha val="90000"/>
          </a:schemeClr>
        </a:solidFill>
      </dgm:spPr>
    </dgm:pt>
  </dgm:ptLst>
  <dgm:cxnLst>
    <dgm:cxn modelId="{8C3BA813-73CD-44E4-A49A-0A363D234F41}" type="presOf" srcId="{D0CC73BD-9123-4261-9061-1C20AD2D1636}" destId="{E8AB6C3D-801A-44E4-A942-B862DDB83C27}" srcOrd="0" destOrd="0" presId="urn:microsoft.com/office/officeart/2005/8/layout/balance1"/>
    <dgm:cxn modelId="{25395D20-04C1-406F-89A4-67617347861D}" type="presOf" srcId="{9D64E330-69A6-477A-ABF0-4AF7A27250B3}" destId="{DD2210A4-7E9B-4459-B06F-34ABAD2677BB}" srcOrd="0" destOrd="0" presId="urn:microsoft.com/office/officeart/2005/8/layout/balance1"/>
    <dgm:cxn modelId="{59E64837-DD89-4791-9506-E239AABA4EC8}" srcId="{52EF2336-32A3-4587-808D-2A7731A211E7}" destId="{9D64E330-69A6-477A-ABF0-4AF7A27250B3}" srcOrd="1" destOrd="0" parTransId="{81C7FFBB-593B-4647-976A-00780EF787CF}" sibTransId="{D6D0C321-3AF7-4FDE-81B6-04829D1FB0B9}"/>
    <dgm:cxn modelId="{DCE22F29-0EE6-46E2-8AD3-66E84EF75705}" srcId="{52EF2336-32A3-4587-808D-2A7731A211E7}" destId="{D0CC73BD-9123-4261-9061-1C20AD2D1636}" srcOrd="0" destOrd="0" parTransId="{FEE70BD4-4472-4CD6-85BB-CB2248098551}" sibTransId="{E89F0FD4-8476-4598-B958-32DD04AD5347}"/>
    <dgm:cxn modelId="{6C58470A-7F5D-4459-B323-22B1159C57C7}" type="presOf" srcId="{52EF2336-32A3-4587-808D-2A7731A211E7}" destId="{56CC7C7F-B292-412C-B756-A51EC4F47127}" srcOrd="0" destOrd="0" presId="urn:microsoft.com/office/officeart/2005/8/layout/balance1"/>
    <dgm:cxn modelId="{8DC405C1-AC35-4967-BFB5-A9C322C56883}" type="presParOf" srcId="{56CC7C7F-B292-412C-B756-A51EC4F47127}" destId="{BDAAA8E2-DCF3-4A0A-8285-68FB3B22C8A7}" srcOrd="0" destOrd="0" presId="urn:microsoft.com/office/officeart/2005/8/layout/balance1"/>
    <dgm:cxn modelId="{0865E2BE-78F3-4B29-AC58-79FB0D706DAC}" type="presParOf" srcId="{56CC7C7F-B292-412C-B756-A51EC4F47127}" destId="{BB0B5BB0-ACA5-40A6-B8DB-C6F44E7CCA2A}" srcOrd="1" destOrd="0" presId="urn:microsoft.com/office/officeart/2005/8/layout/balance1"/>
    <dgm:cxn modelId="{8D160069-154E-466B-B37C-BC953605FACF}" type="presParOf" srcId="{BB0B5BB0-ACA5-40A6-B8DB-C6F44E7CCA2A}" destId="{E8AB6C3D-801A-44E4-A942-B862DDB83C27}" srcOrd="0" destOrd="0" presId="urn:microsoft.com/office/officeart/2005/8/layout/balance1"/>
    <dgm:cxn modelId="{0189430B-FC07-4602-B322-C0A437AA1B11}" type="presParOf" srcId="{BB0B5BB0-ACA5-40A6-B8DB-C6F44E7CCA2A}" destId="{DD2210A4-7E9B-4459-B06F-34ABAD2677BB}" srcOrd="1" destOrd="0" presId="urn:microsoft.com/office/officeart/2005/8/layout/balance1"/>
    <dgm:cxn modelId="{F14FA7FA-660D-4274-B569-4F81D4F108C0}" type="presParOf" srcId="{56CC7C7F-B292-412C-B756-A51EC4F47127}" destId="{0ECEA952-F9AE-428C-A04F-0610064C1B10}" srcOrd="2" destOrd="0" presId="urn:microsoft.com/office/officeart/2005/8/layout/balance1"/>
    <dgm:cxn modelId="{D0CF3E16-9B9D-4E46-B7D9-27DD1A95F692}" type="presParOf" srcId="{0ECEA952-F9AE-428C-A04F-0610064C1B10}" destId="{FB2C12E1-EC29-4EE3-BB54-5A8E8BC7C1ED}" srcOrd="0" destOrd="0" presId="urn:microsoft.com/office/officeart/2005/8/layout/balance1"/>
    <dgm:cxn modelId="{81CB3D43-FA65-444B-940A-F493255E96AA}" type="presParOf" srcId="{0ECEA952-F9AE-428C-A04F-0610064C1B10}" destId="{83C1F76B-28A9-4C2F-928B-EB2302ECCD61}" srcOrd="1" destOrd="0" presId="urn:microsoft.com/office/officeart/2005/8/layout/balance1"/>
    <dgm:cxn modelId="{96C8EDE9-8AAF-459A-8546-44139EACBFD8}" type="presParOf" srcId="{0ECEA952-F9AE-428C-A04F-0610064C1B10}" destId="{E52B28E3-1BBC-4288-853D-9D85F7CD1C24}" srcOrd="2" destOrd="0" presId="urn:microsoft.com/office/officeart/2005/8/layout/balanc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D810D1-75AF-4EC8-88EF-D7A432945529}" type="doc">
      <dgm:prSet loTypeId="urn:microsoft.com/office/officeart/2005/8/layout/matrix1" loCatId="matrix" qsTypeId="urn:microsoft.com/office/officeart/2005/8/quickstyle/simple1" qsCatId="simple" csTypeId="urn:microsoft.com/office/officeart/2005/8/colors/accent2_2" csCatId="accent2" phldr="1"/>
      <dgm:spPr/>
      <dgm:t>
        <a:bodyPr/>
        <a:lstStyle/>
        <a:p>
          <a:endParaRPr lang="it-IT"/>
        </a:p>
      </dgm:t>
    </dgm:pt>
    <dgm:pt modelId="{D8BE0825-F6B8-4175-BE03-826BB99EB4D6}">
      <dgm:prSet phldrT="[Testo]" custT="1"/>
      <dgm:spPr>
        <a:solidFill>
          <a:schemeClr val="bg1"/>
        </a:solidFill>
        <a:ln w="92075">
          <a:solidFill>
            <a:schemeClr val="accent6">
              <a:lumMod val="50000"/>
            </a:schemeClr>
          </a:solidFill>
        </a:ln>
      </dgm:spPr>
      <dgm:t>
        <a:bodyPr/>
        <a:lstStyle/>
        <a:p>
          <a:r>
            <a:rPr lang="it-IT" sz="2000" b="1" u="sng" dirty="0" smtClean="0">
              <a:solidFill>
                <a:schemeClr val="tx2">
                  <a:lumMod val="50000"/>
                </a:schemeClr>
              </a:solidFill>
              <a:latin typeface="Calibri" pitchFamily="34" charset="0"/>
            </a:rPr>
            <a:t>Definire percorsi di sviluppo delle </a:t>
          </a:r>
          <a:r>
            <a:rPr lang="it-IT" sz="2000" b="1" u="sng" dirty="0" smtClean="0">
              <a:solidFill>
                <a:schemeClr val="tx2">
                  <a:lumMod val="50000"/>
                </a:schemeClr>
              </a:solidFill>
              <a:latin typeface="Calibri" pitchFamily="34" charset="0"/>
            </a:rPr>
            <a:t>OSC in </a:t>
          </a:r>
          <a:r>
            <a:rPr lang="it-IT" sz="2000" b="1" u="sng" dirty="0" smtClean="0">
              <a:solidFill>
                <a:schemeClr val="tx2">
                  <a:lumMod val="50000"/>
                </a:schemeClr>
              </a:solidFill>
              <a:latin typeface="Calibri" pitchFamily="34" charset="0"/>
            </a:rPr>
            <a:t>grado di mettere a sistema le seguenti variabili chiave</a:t>
          </a:r>
          <a:endParaRPr lang="it-IT" sz="2000" dirty="0">
            <a:solidFill>
              <a:schemeClr val="tx2">
                <a:lumMod val="50000"/>
              </a:schemeClr>
            </a:solidFill>
          </a:endParaRPr>
        </a:p>
      </dgm:t>
    </dgm:pt>
    <dgm:pt modelId="{813C8FE6-BA92-4A08-A434-86A6CA831736}" type="parTrans" cxnId="{F40D5655-CEAC-41B5-BB95-764AF8D69EF7}">
      <dgm:prSet/>
      <dgm:spPr/>
      <dgm:t>
        <a:bodyPr/>
        <a:lstStyle/>
        <a:p>
          <a:endParaRPr lang="it-IT">
            <a:solidFill>
              <a:schemeClr val="tx2">
                <a:lumMod val="50000"/>
              </a:schemeClr>
            </a:solidFill>
          </a:endParaRPr>
        </a:p>
      </dgm:t>
    </dgm:pt>
    <dgm:pt modelId="{81F89A75-83D8-4640-BEC7-FCBAE24A37CB}" type="sibTrans" cxnId="{F40D5655-CEAC-41B5-BB95-764AF8D69EF7}">
      <dgm:prSet/>
      <dgm:spPr/>
      <dgm:t>
        <a:bodyPr/>
        <a:lstStyle/>
        <a:p>
          <a:endParaRPr lang="it-IT">
            <a:solidFill>
              <a:schemeClr val="tx2">
                <a:lumMod val="50000"/>
              </a:schemeClr>
            </a:solidFill>
          </a:endParaRPr>
        </a:p>
      </dgm:t>
    </dgm:pt>
    <dgm:pt modelId="{557E4446-CFDF-495F-BAE3-B8402174E2CF}">
      <dgm:prSet phldrT="[Testo]" custT="1"/>
      <dgm:spPr>
        <a:noFill/>
        <a:ln w="184150">
          <a:solidFill>
            <a:srgbClr val="92D050"/>
          </a:solidFill>
        </a:ln>
      </dgm:spPr>
      <dgm:t>
        <a:bodyPr/>
        <a:lstStyle/>
        <a:p>
          <a:endParaRPr lang="it-IT" sz="1800" b="1" dirty="0" smtClean="0">
            <a:solidFill>
              <a:schemeClr val="tx2">
                <a:lumMod val="50000"/>
              </a:schemeClr>
            </a:solidFill>
            <a:latin typeface="Calibri" pitchFamily="34" charset="0"/>
            <a:cs typeface="Arial" pitchFamily="34" charset="0"/>
          </a:endParaRPr>
        </a:p>
        <a:p>
          <a:r>
            <a:rPr lang="it-IT" sz="2000" b="1" dirty="0" smtClean="0">
              <a:solidFill>
                <a:schemeClr val="tx2">
                  <a:lumMod val="50000"/>
                </a:schemeClr>
              </a:solidFill>
              <a:latin typeface="Calibri" pitchFamily="34" charset="0"/>
              <a:cs typeface="Arial" pitchFamily="34" charset="0"/>
            </a:rPr>
            <a:t>Focus sui risultati</a:t>
          </a:r>
        </a:p>
        <a:p>
          <a:r>
            <a:rPr lang="it-IT" sz="2000" b="0" dirty="0" smtClean="0">
              <a:solidFill>
                <a:schemeClr val="tx2">
                  <a:lumMod val="50000"/>
                </a:schemeClr>
              </a:solidFill>
              <a:latin typeface="Calibri" pitchFamily="34" charset="0"/>
              <a:cs typeface="Arial" pitchFamily="34" charset="0"/>
            </a:rPr>
            <a:t>evoluzione dalle verifiche centrate sugli aspetti amministrativi ai controlli sulla realizzazione delle attività /raggiungimento dei risultati, sia in termini di “certezza” delle norme e procedure sia per l’approccio metodologico ed organizzativo ai controlli</a:t>
          </a:r>
        </a:p>
      </dgm:t>
    </dgm:pt>
    <dgm:pt modelId="{6DB2E9E4-3551-4611-B07C-C39ED4C8958C}" type="parTrans" cxnId="{9C6040E4-3E54-48F0-B94E-5754BE559821}">
      <dgm:prSet/>
      <dgm:spPr/>
      <dgm:t>
        <a:bodyPr/>
        <a:lstStyle/>
        <a:p>
          <a:endParaRPr lang="it-IT">
            <a:solidFill>
              <a:schemeClr val="tx2">
                <a:lumMod val="50000"/>
              </a:schemeClr>
            </a:solidFill>
          </a:endParaRPr>
        </a:p>
      </dgm:t>
    </dgm:pt>
    <dgm:pt modelId="{3E7F1DFC-DEF1-4343-BA48-7FE53B6A1007}" type="sibTrans" cxnId="{9C6040E4-3E54-48F0-B94E-5754BE559821}">
      <dgm:prSet/>
      <dgm:spPr/>
      <dgm:t>
        <a:bodyPr/>
        <a:lstStyle/>
        <a:p>
          <a:endParaRPr lang="it-IT">
            <a:solidFill>
              <a:schemeClr val="tx2">
                <a:lumMod val="50000"/>
              </a:schemeClr>
            </a:solidFill>
          </a:endParaRPr>
        </a:p>
      </dgm:t>
    </dgm:pt>
    <dgm:pt modelId="{DF9EBC5D-6BAE-46AA-849F-C2D593F5F59C}">
      <dgm:prSet phldrT="[Testo]" custT="1"/>
      <dgm:spPr>
        <a:solidFill>
          <a:schemeClr val="bg1"/>
        </a:solidFill>
        <a:ln w="184150">
          <a:solidFill>
            <a:srgbClr val="FCB504"/>
          </a:solidFill>
        </a:ln>
      </dgm:spPr>
      <dgm:t>
        <a:bodyPr/>
        <a:lstStyle/>
        <a:p>
          <a:r>
            <a:rPr lang="it-IT" sz="2000" b="1" dirty="0" smtClean="0">
              <a:solidFill>
                <a:schemeClr val="tx2">
                  <a:lumMod val="50000"/>
                </a:schemeClr>
              </a:solidFill>
              <a:latin typeface="Calibri" pitchFamily="34" charset="0"/>
              <a:cs typeface="Arial" pitchFamily="34" charset="0"/>
            </a:rPr>
            <a:t>Allocazione ottimale delle risorse </a:t>
          </a:r>
        </a:p>
        <a:p>
          <a:r>
            <a:rPr lang="it-IT" sz="2000" b="0" dirty="0" smtClean="0">
              <a:solidFill>
                <a:schemeClr val="tx2">
                  <a:lumMod val="50000"/>
                </a:schemeClr>
              </a:solidFill>
              <a:latin typeface="Calibri" pitchFamily="34" charset="0"/>
              <a:cs typeface="Arial" pitchFamily="34" charset="0"/>
            </a:rPr>
            <a:t>sia sotto il profilo dell’efficacia degli interventi (capacità di raggiungere gli obiettivi di policy) sia con riferimento all’efficienza degli stessi (definizione degli standard di costo in grado di garantire l’equilibrio fra le diverse istanze degli attori coinvolti)</a:t>
          </a:r>
        </a:p>
        <a:p>
          <a:endParaRPr lang="it-IT" sz="1700" dirty="0">
            <a:solidFill>
              <a:schemeClr val="tx2">
                <a:lumMod val="50000"/>
              </a:schemeClr>
            </a:solidFill>
          </a:endParaRPr>
        </a:p>
      </dgm:t>
    </dgm:pt>
    <dgm:pt modelId="{5317558F-E7F2-4820-A10A-51A85E6DE6F7}" type="parTrans" cxnId="{B6F76039-C79A-42B5-93E2-022400539BD0}">
      <dgm:prSet/>
      <dgm:spPr/>
      <dgm:t>
        <a:bodyPr/>
        <a:lstStyle/>
        <a:p>
          <a:endParaRPr lang="it-IT">
            <a:solidFill>
              <a:schemeClr val="tx2">
                <a:lumMod val="50000"/>
              </a:schemeClr>
            </a:solidFill>
          </a:endParaRPr>
        </a:p>
      </dgm:t>
    </dgm:pt>
    <dgm:pt modelId="{C7CC2175-8AB5-4E63-BC55-DB208A7288FA}" type="sibTrans" cxnId="{B6F76039-C79A-42B5-93E2-022400539BD0}">
      <dgm:prSet/>
      <dgm:spPr/>
      <dgm:t>
        <a:bodyPr/>
        <a:lstStyle/>
        <a:p>
          <a:endParaRPr lang="it-IT">
            <a:solidFill>
              <a:schemeClr val="tx2">
                <a:lumMod val="50000"/>
              </a:schemeClr>
            </a:solidFill>
          </a:endParaRPr>
        </a:p>
      </dgm:t>
    </dgm:pt>
    <dgm:pt modelId="{DB55E896-4E84-469F-A3AF-AC8E245BE952}">
      <dgm:prSet phldrT="[Testo]" phldr="1"/>
      <dgm:spPr/>
      <dgm:t>
        <a:bodyPr/>
        <a:lstStyle/>
        <a:p>
          <a:endParaRPr lang="it-IT" dirty="0">
            <a:solidFill>
              <a:schemeClr val="tx2">
                <a:lumMod val="50000"/>
              </a:schemeClr>
            </a:solidFill>
          </a:endParaRPr>
        </a:p>
      </dgm:t>
    </dgm:pt>
    <dgm:pt modelId="{57EE422A-B0C6-4359-81FC-4B08D3577A5E}" type="parTrans" cxnId="{FE057E97-0C3A-49CB-BC4A-0D9BA752FC9B}">
      <dgm:prSet/>
      <dgm:spPr/>
      <dgm:t>
        <a:bodyPr/>
        <a:lstStyle/>
        <a:p>
          <a:endParaRPr lang="it-IT">
            <a:solidFill>
              <a:schemeClr val="tx2">
                <a:lumMod val="50000"/>
              </a:schemeClr>
            </a:solidFill>
          </a:endParaRPr>
        </a:p>
      </dgm:t>
    </dgm:pt>
    <dgm:pt modelId="{27C08654-3E5C-4F5B-9EEE-31C4F7A14296}" type="sibTrans" cxnId="{FE057E97-0C3A-49CB-BC4A-0D9BA752FC9B}">
      <dgm:prSet/>
      <dgm:spPr/>
      <dgm:t>
        <a:bodyPr/>
        <a:lstStyle/>
        <a:p>
          <a:endParaRPr lang="it-IT">
            <a:solidFill>
              <a:schemeClr val="tx2">
                <a:lumMod val="50000"/>
              </a:schemeClr>
            </a:solidFill>
          </a:endParaRPr>
        </a:p>
      </dgm:t>
    </dgm:pt>
    <dgm:pt modelId="{CE11AEFF-C6BA-4515-8797-C2725DAE3846}">
      <dgm:prSet custT="1"/>
      <dgm:spPr>
        <a:solidFill>
          <a:schemeClr val="bg1"/>
        </a:solidFill>
        <a:ln w="184150">
          <a:solidFill>
            <a:srgbClr val="FF0000"/>
          </a:solidFill>
        </a:ln>
        <a:scene3d>
          <a:camera prst="orthographicFront"/>
          <a:lightRig rig="threePt" dir="t"/>
        </a:scene3d>
        <a:sp3d prstMaterial="metal"/>
      </dgm:spPr>
      <dgm:t>
        <a:bodyPr/>
        <a:lstStyle/>
        <a:p>
          <a:r>
            <a:rPr lang="it-IT" sz="2000" b="1" dirty="0" smtClean="0">
              <a:solidFill>
                <a:schemeClr val="tx2">
                  <a:lumMod val="50000"/>
                </a:schemeClr>
              </a:solidFill>
              <a:latin typeface="Calibri" pitchFamily="34" charset="0"/>
              <a:cs typeface="Arial" pitchFamily="34" charset="0"/>
            </a:rPr>
            <a:t>Integrazione virtuosa delle competenze</a:t>
          </a:r>
          <a:r>
            <a:rPr lang="it-IT" sz="2000" dirty="0" smtClean="0">
              <a:solidFill>
                <a:schemeClr val="tx2">
                  <a:lumMod val="50000"/>
                </a:schemeClr>
              </a:solidFill>
              <a:latin typeface="Calibri" pitchFamily="34" charset="0"/>
              <a:cs typeface="Arial" pitchFamily="34" charset="0"/>
            </a:rPr>
            <a:t> legate alla programmazione con quelle tipicamente riconducibili alla gestione ed al controllo degli interventi (sviluppo congiunto documenti metodologici e avvisi)</a:t>
          </a:r>
          <a:endParaRPr lang="it-IT" sz="2000" dirty="0">
            <a:solidFill>
              <a:schemeClr val="tx2">
                <a:lumMod val="50000"/>
              </a:schemeClr>
            </a:solidFill>
            <a:latin typeface="Calibri" pitchFamily="34" charset="0"/>
            <a:cs typeface="Arial" pitchFamily="34" charset="0"/>
          </a:endParaRPr>
        </a:p>
      </dgm:t>
    </dgm:pt>
    <dgm:pt modelId="{C432585E-0071-4007-8B6B-FD693E8B5CB2}" type="parTrans" cxnId="{4BA35704-C644-48CB-84B8-81BE2344F967}">
      <dgm:prSet/>
      <dgm:spPr/>
      <dgm:t>
        <a:bodyPr/>
        <a:lstStyle/>
        <a:p>
          <a:endParaRPr lang="it-IT">
            <a:solidFill>
              <a:schemeClr val="tx2">
                <a:lumMod val="50000"/>
              </a:schemeClr>
            </a:solidFill>
          </a:endParaRPr>
        </a:p>
      </dgm:t>
    </dgm:pt>
    <dgm:pt modelId="{DF7A215A-A890-4EFB-8305-0E3DF61C2DCD}" type="sibTrans" cxnId="{4BA35704-C644-48CB-84B8-81BE2344F967}">
      <dgm:prSet/>
      <dgm:spPr/>
      <dgm:t>
        <a:bodyPr/>
        <a:lstStyle/>
        <a:p>
          <a:endParaRPr lang="it-IT">
            <a:solidFill>
              <a:schemeClr val="tx2">
                <a:lumMod val="50000"/>
              </a:schemeClr>
            </a:solidFill>
          </a:endParaRPr>
        </a:p>
      </dgm:t>
    </dgm:pt>
    <dgm:pt modelId="{2ED67B70-6F18-4007-A58F-21ECFF7B801E}">
      <dgm:prSet phldrT="[Testo]" custT="1"/>
      <dgm:spPr>
        <a:noFill/>
        <a:ln w="184150">
          <a:solidFill>
            <a:schemeClr val="accent2">
              <a:lumMod val="50000"/>
            </a:schemeClr>
          </a:solidFill>
        </a:ln>
      </dgm:spPr>
      <dgm:t>
        <a:bodyPr/>
        <a:lstStyle/>
        <a:p>
          <a:r>
            <a:rPr lang="it-IT" sz="2000" b="1" dirty="0" smtClean="0">
              <a:solidFill>
                <a:schemeClr val="tx2">
                  <a:lumMod val="50000"/>
                </a:schemeClr>
              </a:solidFill>
              <a:latin typeface="Calibri" pitchFamily="34" charset="0"/>
              <a:cs typeface="Arial" pitchFamily="34" charset="0"/>
            </a:rPr>
            <a:t>Capitalizzazione delle esperienze </a:t>
          </a:r>
        </a:p>
        <a:p>
          <a:r>
            <a:rPr lang="it-IT" sz="2000" b="0" dirty="0" smtClean="0">
              <a:solidFill>
                <a:schemeClr val="tx2">
                  <a:lumMod val="50000"/>
                </a:schemeClr>
              </a:solidFill>
              <a:latin typeface="Calibri" pitchFamily="34" charset="0"/>
              <a:cs typeface="Arial" pitchFamily="34" charset="0"/>
            </a:rPr>
            <a:t>sviluppate in ambito nazionale particolarmente rilevanti sul piano quantitativo (diffusione) e qualitativo (se comparate con gli altri Stati UE) nell’attuale programmazione</a:t>
          </a:r>
          <a:endParaRPr lang="it-IT" sz="2000" b="0" dirty="0">
            <a:solidFill>
              <a:schemeClr val="tx2">
                <a:lumMod val="50000"/>
              </a:schemeClr>
            </a:solidFill>
          </a:endParaRPr>
        </a:p>
      </dgm:t>
    </dgm:pt>
    <dgm:pt modelId="{20DA0DE6-265B-4E16-8E59-2591CBA9830D}" type="sibTrans" cxnId="{FC040AED-4543-4575-8252-9407BF5A6321}">
      <dgm:prSet/>
      <dgm:spPr/>
      <dgm:t>
        <a:bodyPr/>
        <a:lstStyle/>
        <a:p>
          <a:endParaRPr lang="it-IT">
            <a:solidFill>
              <a:schemeClr val="tx2">
                <a:lumMod val="50000"/>
              </a:schemeClr>
            </a:solidFill>
          </a:endParaRPr>
        </a:p>
      </dgm:t>
    </dgm:pt>
    <dgm:pt modelId="{FF823882-7DB0-421C-96D8-91326A77296F}" type="parTrans" cxnId="{FC040AED-4543-4575-8252-9407BF5A6321}">
      <dgm:prSet/>
      <dgm:spPr/>
      <dgm:t>
        <a:bodyPr/>
        <a:lstStyle/>
        <a:p>
          <a:endParaRPr lang="it-IT">
            <a:solidFill>
              <a:schemeClr val="tx2">
                <a:lumMod val="50000"/>
              </a:schemeClr>
            </a:solidFill>
          </a:endParaRPr>
        </a:p>
      </dgm:t>
    </dgm:pt>
    <dgm:pt modelId="{EF2BB88C-A22D-4981-84CF-21FC58EF1715}" type="pres">
      <dgm:prSet presAssocID="{62D810D1-75AF-4EC8-88EF-D7A432945529}" presName="diagram" presStyleCnt="0">
        <dgm:presLayoutVars>
          <dgm:chMax val="1"/>
          <dgm:dir/>
          <dgm:animLvl val="ctr"/>
          <dgm:resizeHandles val="exact"/>
        </dgm:presLayoutVars>
      </dgm:prSet>
      <dgm:spPr/>
      <dgm:t>
        <a:bodyPr/>
        <a:lstStyle/>
        <a:p>
          <a:endParaRPr lang="it-IT"/>
        </a:p>
      </dgm:t>
    </dgm:pt>
    <dgm:pt modelId="{D4D645B3-6AD1-4437-A12B-40B4BE5F70D2}" type="pres">
      <dgm:prSet presAssocID="{62D810D1-75AF-4EC8-88EF-D7A432945529}" presName="matrix" presStyleCnt="0"/>
      <dgm:spPr/>
    </dgm:pt>
    <dgm:pt modelId="{BFD52870-CE33-42BE-B402-08BDE412FF94}" type="pres">
      <dgm:prSet presAssocID="{62D810D1-75AF-4EC8-88EF-D7A432945529}" presName="tile1" presStyleLbl="node1" presStyleIdx="0" presStyleCnt="4" custLinFactNeighborY="-3544"/>
      <dgm:spPr/>
      <dgm:t>
        <a:bodyPr/>
        <a:lstStyle/>
        <a:p>
          <a:endParaRPr lang="it-IT"/>
        </a:p>
      </dgm:t>
    </dgm:pt>
    <dgm:pt modelId="{A1067F99-3B9A-4703-BAD5-53A81ED1AE12}" type="pres">
      <dgm:prSet presAssocID="{62D810D1-75AF-4EC8-88EF-D7A432945529}" presName="tile1text" presStyleLbl="node1" presStyleIdx="0" presStyleCnt="4">
        <dgm:presLayoutVars>
          <dgm:chMax val="0"/>
          <dgm:chPref val="0"/>
          <dgm:bulletEnabled val="1"/>
        </dgm:presLayoutVars>
      </dgm:prSet>
      <dgm:spPr/>
      <dgm:t>
        <a:bodyPr/>
        <a:lstStyle/>
        <a:p>
          <a:endParaRPr lang="it-IT"/>
        </a:p>
      </dgm:t>
    </dgm:pt>
    <dgm:pt modelId="{F04ABF33-F701-4634-B36F-8E2CD79F97D9}" type="pres">
      <dgm:prSet presAssocID="{62D810D1-75AF-4EC8-88EF-D7A432945529}" presName="tile2" presStyleLbl="node1" presStyleIdx="1" presStyleCnt="4"/>
      <dgm:spPr/>
      <dgm:t>
        <a:bodyPr/>
        <a:lstStyle/>
        <a:p>
          <a:endParaRPr lang="it-IT"/>
        </a:p>
      </dgm:t>
    </dgm:pt>
    <dgm:pt modelId="{6A6D4CA7-19DE-4BB5-BE58-816771C89219}" type="pres">
      <dgm:prSet presAssocID="{62D810D1-75AF-4EC8-88EF-D7A432945529}" presName="tile2text" presStyleLbl="node1" presStyleIdx="1" presStyleCnt="4">
        <dgm:presLayoutVars>
          <dgm:chMax val="0"/>
          <dgm:chPref val="0"/>
          <dgm:bulletEnabled val="1"/>
        </dgm:presLayoutVars>
      </dgm:prSet>
      <dgm:spPr/>
      <dgm:t>
        <a:bodyPr/>
        <a:lstStyle/>
        <a:p>
          <a:endParaRPr lang="it-IT"/>
        </a:p>
      </dgm:t>
    </dgm:pt>
    <dgm:pt modelId="{77F19EA1-B695-4C1E-BF1C-CD7DEA217CF8}" type="pres">
      <dgm:prSet presAssocID="{62D810D1-75AF-4EC8-88EF-D7A432945529}" presName="tile3" presStyleLbl="node1" presStyleIdx="2" presStyleCnt="4"/>
      <dgm:spPr/>
      <dgm:t>
        <a:bodyPr/>
        <a:lstStyle/>
        <a:p>
          <a:endParaRPr lang="it-IT"/>
        </a:p>
      </dgm:t>
    </dgm:pt>
    <dgm:pt modelId="{720980B9-F91B-4DBE-9D9C-1A3482F7E7BD}" type="pres">
      <dgm:prSet presAssocID="{62D810D1-75AF-4EC8-88EF-D7A432945529}" presName="tile3text" presStyleLbl="node1" presStyleIdx="2" presStyleCnt="4">
        <dgm:presLayoutVars>
          <dgm:chMax val="0"/>
          <dgm:chPref val="0"/>
          <dgm:bulletEnabled val="1"/>
        </dgm:presLayoutVars>
      </dgm:prSet>
      <dgm:spPr/>
      <dgm:t>
        <a:bodyPr/>
        <a:lstStyle/>
        <a:p>
          <a:endParaRPr lang="it-IT"/>
        </a:p>
      </dgm:t>
    </dgm:pt>
    <dgm:pt modelId="{92EDD1D2-50C8-4B23-A6B5-EC11C4DE7681}" type="pres">
      <dgm:prSet presAssocID="{62D810D1-75AF-4EC8-88EF-D7A432945529}" presName="tile4" presStyleLbl="node1" presStyleIdx="3" presStyleCnt="4"/>
      <dgm:spPr/>
      <dgm:t>
        <a:bodyPr/>
        <a:lstStyle/>
        <a:p>
          <a:endParaRPr lang="it-IT"/>
        </a:p>
      </dgm:t>
    </dgm:pt>
    <dgm:pt modelId="{9583C939-DC6B-454A-997F-AA17B490D3A2}" type="pres">
      <dgm:prSet presAssocID="{62D810D1-75AF-4EC8-88EF-D7A432945529}" presName="tile4text" presStyleLbl="node1" presStyleIdx="3" presStyleCnt="4">
        <dgm:presLayoutVars>
          <dgm:chMax val="0"/>
          <dgm:chPref val="0"/>
          <dgm:bulletEnabled val="1"/>
        </dgm:presLayoutVars>
      </dgm:prSet>
      <dgm:spPr/>
      <dgm:t>
        <a:bodyPr/>
        <a:lstStyle/>
        <a:p>
          <a:endParaRPr lang="it-IT"/>
        </a:p>
      </dgm:t>
    </dgm:pt>
    <dgm:pt modelId="{7779AD81-C578-42A5-A728-F2B1214995A3}" type="pres">
      <dgm:prSet presAssocID="{62D810D1-75AF-4EC8-88EF-D7A432945529}" presName="centerTile" presStyleLbl="fgShp" presStyleIdx="0" presStyleCnt="1" custScaleX="281159" custScaleY="62646">
        <dgm:presLayoutVars>
          <dgm:chMax val="0"/>
          <dgm:chPref val="0"/>
        </dgm:presLayoutVars>
      </dgm:prSet>
      <dgm:spPr/>
      <dgm:t>
        <a:bodyPr/>
        <a:lstStyle/>
        <a:p>
          <a:endParaRPr lang="it-IT"/>
        </a:p>
      </dgm:t>
    </dgm:pt>
  </dgm:ptLst>
  <dgm:cxnLst>
    <dgm:cxn modelId="{FC040AED-4543-4575-8252-9407BF5A6321}" srcId="{D8BE0825-F6B8-4175-BE03-826BB99EB4D6}" destId="{2ED67B70-6F18-4007-A58F-21ECFF7B801E}" srcOrd="0" destOrd="0" parTransId="{FF823882-7DB0-421C-96D8-91326A77296F}" sibTransId="{20DA0DE6-265B-4E16-8E59-2591CBA9830D}"/>
    <dgm:cxn modelId="{FE057E97-0C3A-49CB-BC4A-0D9BA752FC9B}" srcId="{D8BE0825-F6B8-4175-BE03-826BB99EB4D6}" destId="{DB55E896-4E84-469F-A3AF-AC8E245BE952}" srcOrd="4" destOrd="0" parTransId="{57EE422A-B0C6-4359-81FC-4B08D3577A5E}" sibTransId="{27C08654-3E5C-4F5B-9EEE-31C4F7A14296}"/>
    <dgm:cxn modelId="{DAB267BB-FC6D-468D-967F-1D9B427335A6}" type="presOf" srcId="{DF9EBC5D-6BAE-46AA-849F-C2D593F5F59C}" destId="{92EDD1D2-50C8-4B23-A6B5-EC11C4DE7681}" srcOrd="0" destOrd="0" presId="urn:microsoft.com/office/officeart/2005/8/layout/matrix1"/>
    <dgm:cxn modelId="{78735409-BE07-466C-AEC3-6BC87023C3CF}" type="presOf" srcId="{CE11AEFF-C6BA-4515-8797-C2725DAE3846}" destId="{720980B9-F91B-4DBE-9D9C-1A3482F7E7BD}" srcOrd="1" destOrd="0" presId="urn:microsoft.com/office/officeart/2005/8/layout/matrix1"/>
    <dgm:cxn modelId="{A77F802A-C8C7-479E-ADAA-0D01C8DFA5F9}" type="presOf" srcId="{2ED67B70-6F18-4007-A58F-21ECFF7B801E}" destId="{A1067F99-3B9A-4703-BAD5-53A81ED1AE12}" srcOrd="1" destOrd="0" presId="urn:microsoft.com/office/officeart/2005/8/layout/matrix1"/>
    <dgm:cxn modelId="{59EEB10D-6961-46DC-99D7-F4C14839D65A}" type="presOf" srcId="{2ED67B70-6F18-4007-A58F-21ECFF7B801E}" destId="{BFD52870-CE33-42BE-B402-08BDE412FF94}" srcOrd="0" destOrd="0" presId="urn:microsoft.com/office/officeart/2005/8/layout/matrix1"/>
    <dgm:cxn modelId="{795F87C3-AAEE-493E-AD25-5B541B472E64}" type="presOf" srcId="{557E4446-CFDF-495F-BAE3-B8402174E2CF}" destId="{F04ABF33-F701-4634-B36F-8E2CD79F97D9}" srcOrd="0" destOrd="0" presId="urn:microsoft.com/office/officeart/2005/8/layout/matrix1"/>
    <dgm:cxn modelId="{B6F76039-C79A-42B5-93E2-022400539BD0}" srcId="{D8BE0825-F6B8-4175-BE03-826BB99EB4D6}" destId="{DF9EBC5D-6BAE-46AA-849F-C2D593F5F59C}" srcOrd="3" destOrd="0" parTransId="{5317558F-E7F2-4820-A10A-51A85E6DE6F7}" sibTransId="{C7CC2175-8AB5-4E63-BC55-DB208A7288FA}"/>
    <dgm:cxn modelId="{4BA35704-C644-48CB-84B8-81BE2344F967}" srcId="{D8BE0825-F6B8-4175-BE03-826BB99EB4D6}" destId="{CE11AEFF-C6BA-4515-8797-C2725DAE3846}" srcOrd="2" destOrd="0" parTransId="{C432585E-0071-4007-8B6B-FD693E8B5CB2}" sibTransId="{DF7A215A-A890-4EFB-8305-0E3DF61C2DCD}"/>
    <dgm:cxn modelId="{34D62E6A-7451-4291-BA26-D94DEAE8A0B3}" type="presOf" srcId="{557E4446-CFDF-495F-BAE3-B8402174E2CF}" destId="{6A6D4CA7-19DE-4BB5-BE58-816771C89219}" srcOrd="1" destOrd="0" presId="urn:microsoft.com/office/officeart/2005/8/layout/matrix1"/>
    <dgm:cxn modelId="{F40D5655-CEAC-41B5-BB95-764AF8D69EF7}" srcId="{62D810D1-75AF-4EC8-88EF-D7A432945529}" destId="{D8BE0825-F6B8-4175-BE03-826BB99EB4D6}" srcOrd="0" destOrd="0" parTransId="{813C8FE6-BA92-4A08-A434-86A6CA831736}" sibTransId="{81F89A75-83D8-4640-BEC7-FCBAE24A37CB}"/>
    <dgm:cxn modelId="{C7738CF3-5313-42E5-951E-12F47AE6572A}" type="presOf" srcId="{DF9EBC5D-6BAE-46AA-849F-C2D593F5F59C}" destId="{9583C939-DC6B-454A-997F-AA17B490D3A2}" srcOrd="1" destOrd="0" presId="urn:microsoft.com/office/officeart/2005/8/layout/matrix1"/>
    <dgm:cxn modelId="{E9BEB4FF-9C69-471B-9C99-C2720BF4A695}" type="presOf" srcId="{CE11AEFF-C6BA-4515-8797-C2725DAE3846}" destId="{77F19EA1-B695-4C1E-BF1C-CD7DEA217CF8}" srcOrd="0" destOrd="0" presId="urn:microsoft.com/office/officeart/2005/8/layout/matrix1"/>
    <dgm:cxn modelId="{7B6EE19A-8A64-45A4-9FD7-CB9F01A3F26F}" type="presOf" srcId="{D8BE0825-F6B8-4175-BE03-826BB99EB4D6}" destId="{7779AD81-C578-42A5-A728-F2B1214995A3}" srcOrd="0" destOrd="0" presId="urn:microsoft.com/office/officeart/2005/8/layout/matrix1"/>
    <dgm:cxn modelId="{6D3A6A20-D320-46BF-9A89-52C4AAF52C13}" type="presOf" srcId="{62D810D1-75AF-4EC8-88EF-D7A432945529}" destId="{EF2BB88C-A22D-4981-84CF-21FC58EF1715}" srcOrd="0" destOrd="0" presId="urn:microsoft.com/office/officeart/2005/8/layout/matrix1"/>
    <dgm:cxn modelId="{9C6040E4-3E54-48F0-B94E-5754BE559821}" srcId="{D8BE0825-F6B8-4175-BE03-826BB99EB4D6}" destId="{557E4446-CFDF-495F-BAE3-B8402174E2CF}" srcOrd="1" destOrd="0" parTransId="{6DB2E9E4-3551-4611-B07C-C39ED4C8958C}" sibTransId="{3E7F1DFC-DEF1-4343-BA48-7FE53B6A1007}"/>
    <dgm:cxn modelId="{6018DD35-FF36-4DEF-8A65-24BF5B9CC835}" type="presParOf" srcId="{EF2BB88C-A22D-4981-84CF-21FC58EF1715}" destId="{D4D645B3-6AD1-4437-A12B-40B4BE5F70D2}" srcOrd="0" destOrd="0" presId="urn:microsoft.com/office/officeart/2005/8/layout/matrix1"/>
    <dgm:cxn modelId="{DE9AB5D6-26D0-46B4-A845-B1176BA0D50B}" type="presParOf" srcId="{D4D645B3-6AD1-4437-A12B-40B4BE5F70D2}" destId="{BFD52870-CE33-42BE-B402-08BDE412FF94}" srcOrd="0" destOrd="0" presId="urn:microsoft.com/office/officeart/2005/8/layout/matrix1"/>
    <dgm:cxn modelId="{CB191BA4-29D0-46BD-AD81-E437D7987415}" type="presParOf" srcId="{D4D645B3-6AD1-4437-A12B-40B4BE5F70D2}" destId="{A1067F99-3B9A-4703-BAD5-53A81ED1AE12}" srcOrd="1" destOrd="0" presId="urn:microsoft.com/office/officeart/2005/8/layout/matrix1"/>
    <dgm:cxn modelId="{C2F66CE8-057D-4B45-840C-66A11CB2DEA5}" type="presParOf" srcId="{D4D645B3-6AD1-4437-A12B-40B4BE5F70D2}" destId="{F04ABF33-F701-4634-B36F-8E2CD79F97D9}" srcOrd="2" destOrd="0" presId="urn:microsoft.com/office/officeart/2005/8/layout/matrix1"/>
    <dgm:cxn modelId="{E7398C46-3518-49A3-9CB7-A5E2EFE42B59}" type="presParOf" srcId="{D4D645B3-6AD1-4437-A12B-40B4BE5F70D2}" destId="{6A6D4CA7-19DE-4BB5-BE58-816771C89219}" srcOrd="3" destOrd="0" presId="urn:microsoft.com/office/officeart/2005/8/layout/matrix1"/>
    <dgm:cxn modelId="{E056E6E5-72B2-4F5B-B3CA-4D0C79C88D39}" type="presParOf" srcId="{D4D645B3-6AD1-4437-A12B-40B4BE5F70D2}" destId="{77F19EA1-B695-4C1E-BF1C-CD7DEA217CF8}" srcOrd="4" destOrd="0" presId="urn:microsoft.com/office/officeart/2005/8/layout/matrix1"/>
    <dgm:cxn modelId="{CACB810F-4969-46A7-8822-E3871B680620}" type="presParOf" srcId="{D4D645B3-6AD1-4437-A12B-40B4BE5F70D2}" destId="{720980B9-F91B-4DBE-9D9C-1A3482F7E7BD}" srcOrd="5" destOrd="0" presId="urn:microsoft.com/office/officeart/2005/8/layout/matrix1"/>
    <dgm:cxn modelId="{575FCD71-DAD8-48C5-A8B8-5B4B9C80278D}" type="presParOf" srcId="{D4D645B3-6AD1-4437-A12B-40B4BE5F70D2}" destId="{92EDD1D2-50C8-4B23-A6B5-EC11C4DE7681}" srcOrd="6" destOrd="0" presId="urn:microsoft.com/office/officeart/2005/8/layout/matrix1"/>
    <dgm:cxn modelId="{6341C514-6563-4B06-9876-807E017E0CB5}" type="presParOf" srcId="{D4D645B3-6AD1-4437-A12B-40B4BE5F70D2}" destId="{9583C939-DC6B-454A-997F-AA17B490D3A2}" srcOrd="7" destOrd="0" presId="urn:microsoft.com/office/officeart/2005/8/layout/matrix1"/>
    <dgm:cxn modelId="{B6865FE4-CB57-4A65-8506-C3316E67AEED}" type="presParOf" srcId="{EF2BB88C-A22D-4981-84CF-21FC58EF1715}" destId="{7779AD81-C578-42A5-A728-F2B1214995A3}"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AB6C3D-801A-44E4-A942-B862DDB83C27}">
      <dsp:nvSpPr>
        <dsp:cNvPr id="0" name=""/>
        <dsp:cNvSpPr/>
      </dsp:nvSpPr>
      <dsp:spPr>
        <a:xfrm rot="20876573">
          <a:off x="131396" y="219653"/>
          <a:ext cx="1553277" cy="1422101"/>
        </a:xfrm>
        <a:prstGeom prst="roundRect">
          <a:avLst>
            <a:gd name="adj" fmla="val 10000"/>
          </a:avLst>
        </a:prstGeom>
        <a:solidFill>
          <a:srgbClr val="CCFF33">
            <a:alpha val="90000"/>
          </a:srgbClr>
        </a:solidFill>
        <a:ln w="25400" cap="flat" cmpd="sng" algn="ctr">
          <a:solidFill>
            <a:schemeClr val="accent1">
              <a:lumMod val="2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it-IT" sz="2200" b="1" kern="1200" dirty="0" smtClean="0">
              <a:solidFill>
                <a:schemeClr val="tx2">
                  <a:lumMod val="95000"/>
                  <a:lumOff val="5000"/>
                </a:schemeClr>
              </a:solidFill>
              <a:latin typeface="Calibri" pitchFamily="34" charset="0"/>
            </a:rPr>
            <a:t>Aspetti Positivi</a:t>
          </a:r>
          <a:endParaRPr lang="it-IT" sz="2200" b="1" kern="1200" dirty="0">
            <a:solidFill>
              <a:schemeClr val="tx2">
                <a:lumMod val="95000"/>
                <a:lumOff val="5000"/>
              </a:schemeClr>
            </a:solidFill>
            <a:latin typeface="Calibri" pitchFamily="34" charset="0"/>
          </a:endParaRPr>
        </a:p>
      </dsp:txBody>
      <dsp:txXfrm rot="20876573">
        <a:off x="131396" y="219653"/>
        <a:ext cx="1553277" cy="1422101"/>
      </dsp:txXfrm>
    </dsp:sp>
    <dsp:sp modelId="{DD2210A4-7E9B-4459-B06F-34ABAD2677BB}">
      <dsp:nvSpPr>
        <dsp:cNvPr id="0" name=""/>
        <dsp:cNvSpPr/>
      </dsp:nvSpPr>
      <dsp:spPr>
        <a:xfrm rot="20839628">
          <a:off x="2026845" y="924506"/>
          <a:ext cx="975440" cy="366475"/>
        </a:xfrm>
        <a:prstGeom prst="roundRect">
          <a:avLst>
            <a:gd name="adj" fmla="val 10000"/>
          </a:avLst>
        </a:prstGeom>
        <a:solidFill>
          <a:schemeClr val="bg1">
            <a:lumMod val="85000"/>
            <a:alpha val="90000"/>
          </a:schemeClr>
        </a:solidFill>
        <a:ln w="25400" cap="flat" cmpd="sng" algn="ctr">
          <a:solidFill>
            <a:schemeClr val="accent1">
              <a:lumMod val="2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b="1" kern="1200" dirty="0" smtClean="0">
              <a:latin typeface="Calibri" pitchFamily="34" charset="0"/>
            </a:rPr>
            <a:t>Rischi</a:t>
          </a:r>
          <a:endParaRPr lang="it-IT" sz="2000" b="1" kern="1200" dirty="0">
            <a:latin typeface="Calibri" pitchFamily="34" charset="0"/>
          </a:endParaRPr>
        </a:p>
      </dsp:txBody>
      <dsp:txXfrm rot="20839628">
        <a:off x="2026845" y="924506"/>
        <a:ext cx="975440" cy="366475"/>
      </dsp:txXfrm>
    </dsp:sp>
    <dsp:sp modelId="{83C1F76B-28A9-4C2F-928B-EB2302ECCD61}">
      <dsp:nvSpPr>
        <dsp:cNvPr id="0" name=""/>
        <dsp:cNvSpPr/>
      </dsp:nvSpPr>
      <dsp:spPr>
        <a:xfrm>
          <a:off x="1319998" y="1566032"/>
          <a:ext cx="570945" cy="316330"/>
        </a:xfrm>
        <a:prstGeom prst="triangle">
          <a:avLst/>
        </a:prstGeom>
        <a:solidFill>
          <a:schemeClr val="accent1">
            <a:lumMod val="1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2B28E3-1BBC-4288-853D-9D85F7CD1C24}">
      <dsp:nvSpPr>
        <dsp:cNvPr id="0" name=""/>
        <dsp:cNvSpPr/>
      </dsp:nvSpPr>
      <dsp:spPr>
        <a:xfrm rot="20889792">
          <a:off x="125801" y="1477467"/>
          <a:ext cx="2929716" cy="76131"/>
        </a:xfrm>
        <a:prstGeom prst="rect">
          <a:avLst/>
        </a:prstGeom>
        <a:solidFill>
          <a:schemeClr val="accent1">
            <a:lumMod val="1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D52870-CE33-42BE-B402-08BDE412FF94}">
      <dsp:nvSpPr>
        <dsp:cNvPr id="0" name=""/>
        <dsp:cNvSpPr/>
      </dsp:nvSpPr>
      <dsp:spPr>
        <a:xfrm rot="16200000">
          <a:off x="618232" y="-618232"/>
          <a:ext cx="3192690" cy="4429156"/>
        </a:xfrm>
        <a:prstGeom prst="round1Rect">
          <a:avLst/>
        </a:prstGeom>
        <a:noFill/>
        <a:ln w="18415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b="1" kern="1200" dirty="0" smtClean="0">
              <a:solidFill>
                <a:schemeClr val="tx2">
                  <a:lumMod val="50000"/>
                </a:schemeClr>
              </a:solidFill>
              <a:latin typeface="Calibri" pitchFamily="34" charset="0"/>
              <a:cs typeface="Arial" pitchFamily="34" charset="0"/>
            </a:rPr>
            <a:t>Capitalizzazione delle esperienze </a:t>
          </a:r>
        </a:p>
        <a:p>
          <a:pPr lvl="0" algn="ctr" defTabSz="889000">
            <a:lnSpc>
              <a:spcPct val="90000"/>
            </a:lnSpc>
            <a:spcBef>
              <a:spcPct val="0"/>
            </a:spcBef>
            <a:spcAft>
              <a:spcPct val="35000"/>
            </a:spcAft>
          </a:pPr>
          <a:r>
            <a:rPr lang="it-IT" sz="2000" b="0" kern="1200" dirty="0" smtClean="0">
              <a:solidFill>
                <a:schemeClr val="tx2">
                  <a:lumMod val="50000"/>
                </a:schemeClr>
              </a:solidFill>
              <a:latin typeface="Calibri" pitchFamily="34" charset="0"/>
              <a:cs typeface="Arial" pitchFamily="34" charset="0"/>
            </a:rPr>
            <a:t>sviluppate in ambito nazionale particolarmente rilevanti sul piano quantitativo (diffusione) e qualitativo (se comparate con gli altri Stati UE) nell’attuale programmazione</a:t>
          </a:r>
          <a:endParaRPr lang="it-IT" sz="2000" b="0" kern="1200" dirty="0">
            <a:solidFill>
              <a:schemeClr val="tx2">
                <a:lumMod val="50000"/>
              </a:schemeClr>
            </a:solidFill>
          </a:endParaRPr>
        </a:p>
      </dsp:txBody>
      <dsp:txXfrm rot="16200000">
        <a:off x="1017319" y="-1017319"/>
        <a:ext cx="2394517" cy="4429156"/>
      </dsp:txXfrm>
    </dsp:sp>
    <dsp:sp modelId="{F04ABF33-F701-4634-B36F-8E2CD79F97D9}">
      <dsp:nvSpPr>
        <dsp:cNvPr id="0" name=""/>
        <dsp:cNvSpPr/>
      </dsp:nvSpPr>
      <dsp:spPr>
        <a:xfrm>
          <a:off x="4429156" y="0"/>
          <a:ext cx="4429156" cy="3192690"/>
        </a:xfrm>
        <a:prstGeom prst="round1Rect">
          <a:avLst/>
        </a:prstGeom>
        <a:noFill/>
        <a:ln w="18415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it-IT" sz="1800" b="1" kern="1200" dirty="0" smtClean="0">
            <a:solidFill>
              <a:schemeClr val="tx2">
                <a:lumMod val="50000"/>
              </a:schemeClr>
            </a:solidFill>
            <a:latin typeface="Calibri" pitchFamily="34" charset="0"/>
            <a:cs typeface="Arial" pitchFamily="34" charset="0"/>
          </a:endParaRPr>
        </a:p>
        <a:p>
          <a:pPr lvl="0" algn="ctr" defTabSz="800100">
            <a:lnSpc>
              <a:spcPct val="90000"/>
            </a:lnSpc>
            <a:spcBef>
              <a:spcPct val="0"/>
            </a:spcBef>
            <a:spcAft>
              <a:spcPct val="35000"/>
            </a:spcAft>
          </a:pPr>
          <a:r>
            <a:rPr lang="it-IT" sz="2000" b="1" kern="1200" dirty="0" smtClean="0">
              <a:solidFill>
                <a:schemeClr val="tx2">
                  <a:lumMod val="50000"/>
                </a:schemeClr>
              </a:solidFill>
              <a:latin typeface="Calibri" pitchFamily="34" charset="0"/>
              <a:cs typeface="Arial" pitchFamily="34" charset="0"/>
            </a:rPr>
            <a:t>Focus sui risultati</a:t>
          </a:r>
        </a:p>
        <a:p>
          <a:pPr lvl="0" algn="ctr" defTabSz="800100">
            <a:lnSpc>
              <a:spcPct val="90000"/>
            </a:lnSpc>
            <a:spcBef>
              <a:spcPct val="0"/>
            </a:spcBef>
            <a:spcAft>
              <a:spcPct val="35000"/>
            </a:spcAft>
          </a:pPr>
          <a:r>
            <a:rPr lang="it-IT" sz="2000" b="0" kern="1200" dirty="0" smtClean="0">
              <a:solidFill>
                <a:schemeClr val="tx2">
                  <a:lumMod val="50000"/>
                </a:schemeClr>
              </a:solidFill>
              <a:latin typeface="Calibri" pitchFamily="34" charset="0"/>
              <a:cs typeface="Arial" pitchFamily="34" charset="0"/>
            </a:rPr>
            <a:t>evoluzione dalle verifiche centrate sugli aspetti amministrativi ai controlli sulla realizzazione delle attività /raggiungimento dei risultati, sia in termini di “certezza” delle norme e procedure sia per l’approccio metodologico ed organizzativo ai controlli</a:t>
          </a:r>
        </a:p>
      </dsp:txBody>
      <dsp:txXfrm>
        <a:off x="4429156" y="0"/>
        <a:ext cx="4429156" cy="2394517"/>
      </dsp:txXfrm>
    </dsp:sp>
    <dsp:sp modelId="{77F19EA1-B695-4C1E-BF1C-CD7DEA217CF8}">
      <dsp:nvSpPr>
        <dsp:cNvPr id="0" name=""/>
        <dsp:cNvSpPr/>
      </dsp:nvSpPr>
      <dsp:spPr>
        <a:xfrm rot="10800000">
          <a:off x="0" y="3192690"/>
          <a:ext cx="4429156" cy="3192690"/>
        </a:xfrm>
        <a:prstGeom prst="round1Rect">
          <a:avLst/>
        </a:prstGeom>
        <a:solidFill>
          <a:schemeClr val="bg1"/>
        </a:solidFill>
        <a:ln w="184150" cap="flat" cmpd="sng" algn="ctr">
          <a:solidFill>
            <a:srgbClr val="FF0000"/>
          </a:solidFill>
          <a:prstDash val="solid"/>
        </a:ln>
        <a:effectLst/>
        <a:scene3d>
          <a:camera prst="orthographicFront"/>
          <a:lightRig rig="threePt" dir="t"/>
        </a:scene3d>
        <a:sp3d prstMaterial="metal"/>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b="1" kern="1200" dirty="0" smtClean="0">
              <a:solidFill>
                <a:schemeClr val="tx2">
                  <a:lumMod val="50000"/>
                </a:schemeClr>
              </a:solidFill>
              <a:latin typeface="Calibri" pitchFamily="34" charset="0"/>
              <a:cs typeface="Arial" pitchFamily="34" charset="0"/>
            </a:rPr>
            <a:t>Integrazione virtuosa delle competenze</a:t>
          </a:r>
          <a:r>
            <a:rPr lang="it-IT" sz="2000" kern="1200" dirty="0" smtClean="0">
              <a:solidFill>
                <a:schemeClr val="tx2">
                  <a:lumMod val="50000"/>
                </a:schemeClr>
              </a:solidFill>
              <a:latin typeface="Calibri" pitchFamily="34" charset="0"/>
              <a:cs typeface="Arial" pitchFamily="34" charset="0"/>
            </a:rPr>
            <a:t> legate alla programmazione con quelle tipicamente riconducibili alla gestione ed al controllo degli interventi (sviluppo congiunto documenti metodologici e avvisi)</a:t>
          </a:r>
          <a:endParaRPr lang="it-IT" sz="2000" kern="1200" dirty="0">
            <a:solidFill>
              <a:schemeClr val="tx2">
                <a:lumMod val="50000"/>
              </a:schemeClr>
            </a:solidFill>
            <a:latin typeface="Calibri" pitchFamily="34" charset="0"/>
            <a:cs typeface="Arial" pitchFamily="34" charset="0"/>
          </a:endParaRPr>
        </a:p>
      </dsp:txBody>
      <dsp:txXfrm rot="10800000">
        <a:off x="0" y="3990863"/>
        <a:ext cx="4429156" cy="2394517"/>
      </dsp:txXfrm>
    </dsp:sp>
    <dsp:sp modelId="{92EDD1D2-50C8-4B23-A6B5-EC11C4DE7681}">
      <dsp:nvSpPr>
        <dsp:cNvPr id="0" name=""/>
        <dsp:cNvSpPr/>
      </dsp:nvSpPr>
      <dsp:spPr>
        <a:xfrm rot="5400000">
          <a:off x="5047388" y="2574457"/>
          <a:ext cx="3192690" cy="4429156"/>
        </a:xfrm>
        <a:prstGeom prst="round1Rect">
          <a:avLst/>
        </a:prstGeom>
        <a:solidFill>
          <a:schemeClr val="bg1"/>
        </a:solidFill>
        <a:ln w="184150" cap="flat" cmpd="sng" algn="ctr">
          <a:solidFill>
            <a:srgbClr val="FCB50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b="1" kern="1200" dirty="0" smtClean="0">
              <a:solidFill>
                <a:schemeClr val="tx2">
                  <a:lumMod val="50000"/>
                </a:schemeClr>
              </a:solidFill>
              <a:latin typeface="Calibri" pitchFamily="34" charset="0"/>
              <a:cs typeface="Arial" pitchFamily="34" charset="0"/>
            </a:rPr>
            <a:t>Allocazione ottimale delle risorse </a:t>
          </a:r>
        </a:p>
        <a:p>
          <a:pPr lvl="0" algn="ctr" defTabSz="889000">
            <a:lnSpc>
              <a:spcPct val="90000"/>
            </a:lnSpc>
            <a:spcBef>
              <a:spcPct val="0"/>
            </a:spcBef>
            <a:spcAft>
              <a:spcPct val="35000"/>
            </a:spcAft>
          </a:pPr>
          <a:r>
            <a:rPr lang="it-IT" sz="2000" b="0" kern="1200" dirty="0" smtClean="0">
              <a:solidFill>
                <a:schemeClr val="tx2">
                  <a:lumMod val="50000"/>
                </a:schemeClr>
              </a:solidFill>
              <a:latin typeface="Calibri" pitchFamily="34" charset="0"/>
              <a:cs typeface="Arial" pitchFamily="34" charset="0"/>
            </a:rPr>
            <a:t>sia sotto il profilo dell’efficacia degli interventi (capacità di raggiungere gli obiettivi di policy) sia con riferimento all’efficienza degli stessi (definizione degli standard di costo in grado di garantire l’equilibrio fra le diverse istanze degli attori coinvolti)</a:t>
          </a:r>
        </a:p>
        <a:p>
          <a:pPr lvl="0" algn="ctr" defTabSz="889000">
            <a:lnSpc>
              <a:spcPct val="90000"/>
            </a:lnSpc>
            <a:spcBef>
              <a:spcPct val="0"/>
            </a:spcBef>
            <a:spcAft>
              <a:spcPct val="35000"/>
            </a:spcAft>
          </a:pPr>
          <a:endParaRPr lang="it-IT" sz="1700" kern="1200" dirty="0">
            <a:solidFill>
              <a:schemeClr val="tx2">
                <a:lumMod val="50000"/>
              </a:schemeClr>
            </a:solidFill>
          </a:endParaRPr>
        </a:p>
      </dsp:txBody>
      <dsp:txXfrm rot="5400000">
        <a:off x="5446475" y="2973544"/>
        <a:ext cx="2394517" cy="4429156"/>
      </dsp:txXfrm>
    </dsp:sp>
    <dsp:sp modelId="{7779AD81-C578-42A5-A728-F2B1214995A3}">
      <dsp:nvSpPr>
        <dsp:cNvPr id="0" name=""/>
        <dsp:cNvSpPr/>
      </dsp:nvSpPr>
      <dsp:spPr>
        <a:xfrm>
          <a:off x="693264" y="2692667"/>
          <a:ext cx="7471782" cy="1000046"/>
        </a:xfrm>
        <a:prstGeom prst="roundRect">
          <a:avLst/>
        </a:prstGeom>
        <a:solidFill>
          <a:schemeClr val="bg1"/>
        </a:solidFill>
        <a:ln w="92075"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b="1" u="sng" kern="1200" dirty="0" smtClean="0">
              <a:solidFill>
                <a:schemeClr val="tx2">
                  <a:lumMod val="50000"/>
                </a:schemeClr>
              </a:solidFill>
              <a:latin typeface="Calibri" pitchFamily="34" charset="0"/>
            </a:rPr>
            <a:t>Definire percorsi di sviluppo delle </a:t>
          </a:r>
          <a:r>
            <a:rPr lang="it-IT" sz="2000" b="1" u="sng" kern="1200" dirty="0" smtClean="0">
              <a:solidFill>
                <a:schemeClr val="tx2">
                  <a:lumMod val="50000"/>
                </a:schemeClr>
              </a:solidFill>
              <a:latin typeface="Calibri" pitchFamily="34" charset="0"/>
            </a:rPr>
            <a:t>OSC in </a:t>
          </a:r>
          <a:r>
            <a:rPr lang="it-IT" sz="2000" b="1" u="sng" kern="1200" dirty="0" smtClean="0">
              <a:solidFill>
                <a:schemeClr val="tx2">
                  <a:lumMod val="50000"/>
                </a:schemeClr>
              </a:solidFill>
              <a:latin typeface="Calibri" pitchFamily="34" charset="0"/>
            </a:rPr>
            <a:t>grado di mettere a sistema le seguenti variabili chiave</a:t>
          </a:r>
          <a:endParaRPr lang="it-IT" sz="2000" kern="1200" dirty="0">
            <a:solidFill>
              <a:schemeClr val="tx2">
                <a:lumMod val="50000"/>
              </a:schemeClr>
            </a:solidFill>
          </a:endParaRPr>
        </a:p>
      </dsp:txBody>
      <dsp:txXfrm>
        <a:off x="693264" y="2692667"/>
        <a:ext cx="7471782" cy="1000046"/>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it-IT"/>
          </a:p>
        </p:txBody>
      </p:sp>
      <p:sp>
        <p:nvSpPr>
          <p:cNvPr id="9219" name="Rectangle 3"/>
          <p:cNvSpPr>
            <a:spLocks noGrp="1" noChangeArrowheads="1"/>
          </p:cNvSpPr>
          <p:nvPr>
            <p:ph type="dt" idx="1"/>
          </p:nvPr>
        </p:nvSpPr>
        <p:spPr bwMode="auto">
          <a:xfrm>
            <a:off x="3884613" y="0"/>
            <a:ext cx="29718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it-IT"/>
          </a:p>
        </p:txBody>
      </p:sp>
      <p:sp>
        <p:nvSpPr>
          <p:cNvPr id="77828" name="Rectangle 4"/>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714875"/>
            <a:ext cx="548640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9222" name="Rectangle 6"/>
          <p:cNvSpPr>
            <a:spLocks noGrp="1" noChangeArrowheads="1"/>
          </p:cNvSpPr>
          <p:nvPr>
            <p:ph type="ftr" sz="quarter" idx="4"/>
          </p:nvPr>
        </p:nvSpPr>
        <p:spPr bwMode="auto">
          <a:xfrm>
            <a:off x="0" y="942816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it-IT"/>
          </a:p>
        </p:txBody>
      </p:sp>
      <p:sp>
        <p:nvSpPr>
          <p:cNvPr id="9223" name="Rectangle 7"/>
          <p:cNvSpPr>
            <a:spLocks noGrp="1" noChangeArrowheads="1"/>
          </p:cNvSpPr>
          <p:nvPr>
            <p:ph type="sldNum" sz="quarter" idx="5"/>
          </p:nvPr>
        </p:nvSpPr>
        <p:spPr bwMode="auto">
          <a:xfrm>
            <a:off x="3884613" y="9428163"/>
            <a:ext cx="29718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134DDAFD-6C8E-435C-94C7-A1BC3E5B0090}" type="slidenum">
              <a:rPr lang="it-IT"/>
              <a:pPr>
                <a:defRPr/>
              </a:pPr>
              <a:t>‹N›</a:t>
            </a:fld>
            <a:endParaRPr lang="it-IT"/>
          </a:p>
        </p:txBody>
      </p:sp>
    </p:spTree>
    <p:extLst>
      <p:ext uri="{BB962C8B-B14F-4D97-AF65-F5344CB8AC3E}">
        <p14:creationId xmlns="" xmlns:p14="http://schemas.microsoft.com/office/powerpoint/2010/main" val="12791856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2" name="Rectangle 11"/>
          <p:cNvSpPr>
            <a:spLocks noGrp="1" noChangeArrowheads="1"/>
          </p:cNvSpPr>
          <p:nvPr>
            <p:ph type="sldNum" sz="quarter"/>
          </p:nvPr>
        </p:nvSpPr>
        <p:spPr>
          <a:noFill/>
        </p:spPr>
        <p:txBody>
          <a:bodyPr/>
          <a:lstStyle/>
          <a:p>
            <a:fld id="{9991BBF1-0899-47B5-A0A3-F0DC06538B24}" type="slidenum">
              <a:rPr lang="it-IT" smtClean="0">
                <a:cs typeface="Arial" pitchFamily="34" charset="0"/>
              </a:rPr>
              <a:pPr/>
              <a:t>1</a:t>
            </a:fld>
            <a:endParaRPr lang="it-IT">
              <a:cs typeface="Arial" pitchFamily="34" charset="0"/>
            </a:endParaRPr>
          </a:p>
        </p:txBody>
      </p:sp>
      <p:sp>
        <p:nvSpPr>
          <p:cNvPr id="189443" name="Text Box 1"/>
          <p:cNvSpPr txBox="1">
            <a:spLocks noChangeArrowheads="1"/>
          </p:cNvSpPr>
          <p:nvPr/>
        </p:nvSpPr>
        <p:spPr bwMode="auto">
          <a:xfrm>
            <a:off x="3885288" y="9428390"/>
            <a:ext cx="2967883" cy="491861"/>
          </a:xfrm>
          <a:prstGeom prst="rect">
            <a:avLst/>
          </a:prstGeom>
          <a:noFill/>
          <a:ln w="9525">
            <a:noFill/>
            <a:round/>
            <a:headEnd/>
            <a:tailEnd/>
          </a:ln>
        </p:spPr>
        <p:txBody>
          <a:bodyPr lIns="90815" tIns="47224" rIns="90815" bIns="47224" anchor="b"/>
          <a:lstStyle/>
          <a:p>
            <a:pPr algn="r">
              <a:tabLst>
                <a:tab pos="0" algn="l"/>
                <a:tab pos="451728" algn="l"/>
                <a:tab pos="905059" algn="l"/>
                <a:tab pos="1358389" algn="l"/>
                <a:tab pos="1811719" algn="l"/>
                <a:tab pos="2265049" algn="l"/>
                <a:tab pos="2718380" algn="l"/>
                <a:tab pos="3171710" algn="l"/>
                <a:tab pos="3625041" algn="l"/>
                <a:tab pos="4078371" algn="l"/>
                <a:tab pos="4531701" algn="l"/>
                <a:tab pos="4985031" algn="l"/>
                <a:tab pos="5438362" algn="l"/>
                <a:tab pos="5891691" algn="l"/>
                <a:tab pos="6345022" algn="l"/>
                <a:tab pos="6798352" algn="l"/>
                <a:tab pos="7251682" algn="l"/>
                <a:tab pos="7705013" algn="l"/>
                <a:tab pos="8158344" algn="l"/>
                <a:tab pos="8611673" algn="l"/>
                <a:tab pos="9065004" algn="l"/>
              </a:tabLst>
            </a:pPr>
            <a:fld id="{206420CC-B58B-40E4-ACA4-4BD767055B24}" type="slidenum">
              <a:rPr lang="it-IT">
                <a:solidFill>
                  <a:srgbClr val="000000"/>
                </a:solidFill>
                <a:latin typeface="Calibri" pitchFamily="34" charset="0"/>
                <a:cs typeface="Arial" pitchFamily="34" charset="0"/>
              </a:rPr>
              <a:pPr algn="r">
                <a:tabLst>
                  <a:tab pos="0" algn="l"/>
                  <a:tab pos="451728" algn="l"/>
                  <a:tab pos="905059" algn="l"/>
                  <a:tab pos="1358389" algn="l"/>
                  <a:tab pos="1811719" algn="l"/>
                  <a:tab pos="2265049" algn="l"/>
                  <a:tab pos="2718380" algn="l"/>
                  <a:tab pos="3171710" algn="l"/>
                  <a:tab pos="3625041" algn="l"/>
                  <a:tab pos="4078371" algn="l"/>
                  <a:tab pos="4531701" algn="l"/>
                  <a:tab pos="4985031" algn="l"/>
                  <a:tab pos="5438362" algn="l"/>
                  <a:tab pos="5891691" algn="l"/>
                  <a:tab pos="6345022" algn="l"/>
                  <a:tab pos="6798352" algn="l"/>
                  <a:tab pos="7251682" algn="l"/>
                  <a:tab pos="7705013" algn="l"/>
                  <a:tab pos="8158344" algn="l"/>
                  <a:tab pos="8611673" algn="l"/>
                  <a:tab pos="9065004" algn="l"/>
                </a:tabLst>
              </a:pPr>
              <a:t>1</a:t>
            </a:fld>
            <a:endParaRPr lang="it-IT" dirty="0">
              <a:solidFill>
                <a:srgbClr val="000000"/>
              </a:solidFill>
              <a:latin typeface="Calibri" pitchFamily="34" charset="0"/>
              <a:cs typeface="Arial" pitchFamily="34" charset="0"/>
            </a:endParaRPr>
          </a:p>
        </p:txBody>
      </p:sp>
      <p:sp>
        <p:nvSpPr>
          <p:cNvPr id="189444" name="Text Box 2"/>
          <p:cNvSpPr txBox="1">
            <a:spLocks noChangeArrowheads="1"/>
          </p:cNvSpPr>
          <p:nvPr/>
        </p:nvSpPr>
        <p:spPr bwMode="auto">
          <a:xfrm>
            <a:off x="1142732" y="744180"/>
            <a:ext cx="4574146" cy="3722489"/>
          </a:xfrm>
          <a:prstGeom prst="rect">
            <a:avLst/>
          </a:prstGeom>
          <a:solidFill>
            <a:srgbClr val="FFFFFF"/>
          </a:solidFill>
          <a:ln w="9360">
            <a:solidFill>
              <a:srgbClr val="000000"/>
            </a:solidFill>
            <a:miter lim="800000"/>
            <a:headEnd/>
            <a:tailEnd/>
          </a:ln>
        </p:spPr>
        <p:txBody>
          <a:bodyPr wrap="none" lIns="92268" tIns="46134" rIns="92268" bIns="46134" anchor="ctr"/>
          <a:lstStyle/>
          <a:p>
            <a:endParaRPr lang="it-IT"/>
          </a:p>
        </p:txBody>
      </p:sp>
      <p:sp>
        <p:nvSpPr>
          <p:cNvPr id="189445" name="Rectangle 3"/>
          <p:cNvSpPr>
            <a:spLocks noGrp="1" noChangeArrowheads="1"/>
          </p:cNvSpPr>
          <p:nvPr>
            <p:ph type="body"/>
          </p:nvPr>
        </p:nvSpPr>
        <p:spPr>
          <a:xfrm>
            <a:off x="685639" y="4715793"/>
            <a:ext cx="5485112" cy="4564082"/>
          </a:xfrm>
          <a:noFill/>
          <a:ln/>
        </p:spPr>
        <p:txBody>
          <a:bodyPr wrap="none" anchor="ctr"/>
          <a:lstStyle/>
          <a:p>
            <a:endParaRPr lang="it-IT"/>
          </a:p>
        </p:txBody>
      </p:sp>
      <p:sp>
        <p:nvSpPr>
          <p:cNvPr id="189446" name="Text Box 4"/>
          <p:cNvSpPr txBox="1">
            <a:spLocks noChangeArrowheads="1"/>
          </p:cNvSpPr>
          <p:nvPr/>
        </p:nvSpPr>
        <p:spPr bwMode="auto">
          <a:xfrm>
            <a:off x="3885288" y="9428390"/>
            <a:ext cx="2972712" cy="496652"/>
          </a:xfrm>
          <a:prstGeom prst="rect">
            <a:avLst/>
          </a:prstGeom>
          <a:noFill/>
          <a:ln w="9525">
            <a:noFill/>
            <a:round/>
            <a:headEnd/>
            <a:tailEnd/>
          </a:ln>
        </p:spPr>
        <p:txBody>
          <a:bodyPr lIns="90815" tIns="47224" rIns="90815" bIns="47224" anchor="b"/>
          <a:lstStyle/>
          <a:p>
            <a:pPr algn="r">
              <a:tabLst>
                <a:tab pos="0" algn="l"/>
                <a:tab pos="451728" algn="l"/>
                <a:tab pos="905059" algn="l"/>
                <a:tab pos="1358389" algn="l"/>
                <a:tab pos="1811719" algn="l"/>
                <a:tab pos="2265049" algn="l"/>
                <a:tab pos="2718380" algn="l"/>
                <a:tab pos="3171710" algn="l"/>
                <a:tab pos="3625041" algn="l"/>
                <a:tab pos="4078371" algn="l"/>
                <a:tab pos="4531701" algn="l"/>
                <a:tab pos="4985031" algn="l"/>
                <a:tab pos="5438362" algn="l"/>
                <a:tab pos="5891691" algn="l"/>
                <a:tab pos="6345022" algn="l"/>
                <a:tab pos="6798352" algn="l"/>
                <a:tab pos="7251682" algn="l"/>
                <a:tab pos="7705013" algn="l"/>
                <a:tab pos="8158344" algn="l"/>
                <a:tab pos="8611673" algn="l"/>
                <a:tab pos="9065004" algn="l"/>
              </a:tabLst>
            </a:pPr>
            <a:fld id="{3A76991C-71AF-45F0-AE32-306A6ABEDAF3}" type="slidenum">
              <a:rPr lang="en-US">
                <a:solidFill>
                  <a:srgbClr val="000000"/>
                </a:solidFill>
                <a:latin typeface="Calibri" pitchFamily="34" charset="0"/>
              </a:rPr>
              <a:pPr algn="r">
                <a:tabLst>
                  <a:tab pos="0" algn="l"/>
                  <a:tab pos="451728" algn="l"/>
                  <a:tab pos="905059" algn="l"/>
                  <a:tab pos="1358389" algn="l"/>
                  <a:tab pos="1811719" algn="l"/>
                  <a:tab pos="2265049" algn="l"/>
                  <a:tab pos="2718380" algn="l"/>
                  <a:tab pos="3171710" algn="l"/>
                  <a:tab pos="3625041" algn="l"/>
                  <a:tab pos="4078371" algn="l"/>
                  <a:tab pos="4531701" algn="l"/>
                  <a:tab pos="4985031" algn="l"/>
                  <a:tab pos="5438362" algn="l"/>
                  <a:tab pos="5891691" algn="l"/>
                  <a:tab pos="6345022" algn="l"/>
                  <a:tab pos="6798352" algn="l"/>
                  <a:tab pos="7251682" algn="l"/>
                  <a:tab pos="7705013" algn="l"/>
                  <a:tab pos="8158344" algn="l"/>
                  <a:tab pos="8611673" algn="l"/>
                  <a:tab pos="9065004" algn="l"/>
                </a:tabLst>
              </a:pPr>
              <a:t>1</a:t>
            </a:fld>
            <a:endParaRPr lang="en-US" dirty="0">
              <a:solidFill>
                <a:srgbClr val="000000"/>
              </a:solidFill>
              <a:latin typeface="Calibri" pitchFamily="34" charset="0"/>
            </a:endParaRPr>
          </a:p>
        </p:txBody>
      </p:sp>
    </p:spTree>
    <p:extLst>
      <p:ext uri="{BB962C8B-B14F-4D97-AF65-F5344CB8AC3E}">
        <p14:creationId xmlns="" xmlns:p14="http://schemas.microsoft.com/office/powerpoint/2010/main" val="314554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egnaposto immagine diapositiva 1"/>
          <p:cNvSpPr>
            <a:spLocks noGrp="1" noRot="1" noChangeAspect="1" noTextEdit="1"/>
          </p:cNvSpPr>
          <p:nvPr>
            <p:ph type="sldImg"/>
          </p:nvPr>
        </p:nvSpPr>
        <p:spPr>
          <a:ln/>
        </p:spPr>
      </p:sp>
      <p:sp>
        <p:nvSpPr>
          <p:cNvPr id="109571" name="Segnaposto numero diapositiva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b="1" i="1">
                <a:solidFill>
                  <a:schemeClr val="tx1"/>
                </a:solidFill>
                <a:latin typeface="Arial" panose="020B0604020202020204" pitchFamily="34" charset="0"/>
                <a:ea typeface="ＭＳ Ｐゴシック" panose="020B0600070205080204" pitchFamily="34" charset="-128"/>
              </a:defRPr>
            </a:lvl1pPr>
            <a:lvl2pPr marL="742950" indent="-285750">
              <a:defRPr sz="2400" b="1" i="1">
                <a:solidFill>
                  <a:schemeClr val="tx1"/>
                </a:solidFill>
                <a:latin typeface="Arial" panose="020B0604020202020204" pitchFamily="34" charset="0"/>
                <a:ea typeface="ＭＳ Ｐゴシック" panose="020B0600070205080204" pitchFamily="34" charset="-128"/>
              </a:defRPr>
            </a:lvl2pPr>
            <a:lvl3pPr marL="1143000" indent="-228600">
              <a:defRPr sz="2400" b="1" i="1">
                <a:solidFill>
                  <a:schemeClr val="tx1"/>
                </a:solidFill>
                <a:latin typeface="Arial" panose="020B0604020202020204" pitchFamily="34" charset="0"/>
                <a:ea typeface="ＭＳ Ｐゴシック" panose="020B0600070205080204" pitchFamily="34" charset="-128"/>
              </a:defRPr>
            </a:lvl3pPr>
            <a:lvl4pPr marL="1600200" indent="-228600">
              <a:defRPr sz="2400" b="1" i="1">
                <a:solidFill>
                  <a:schemeClr val="tx1"/>
                </a:solidFill>
                <a:latin typeface="Arial" panose="020B0604020202020204" pitchFamily="34" charset="0"/>
                <a:ea typeface="ＭＳ Ｐゴシック" panose="020B0600070205080204" pitchFamily="34" charset="-128"/>
              </a:defRPr>
            </a:lvl4pPr>
            <a:lvl5pPr marL="2057400" indent="-228600">
              <a:defRPr sz="2400" b="1" i="1">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b="1" i="1">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b="1" i="1">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b="1" i="1">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b="1" i="1">
                <a:solidFill>
                  <a:schemeClr val="tx1"/>
                </a:solidFill>
                <a:latin typeface="Arial" panose="020B0604020202020204" pitchFamily="34" charset="0"/>
                <a:ea typeface="ＭＳ Ｐゴシック" panose="020B0600070205080204" pitchFamily="34" charset="-128"/>
              </a:defRPr>
            </a:lvl9pPr>
          </a:lstStyle>
          <a:p>
            <a:pPr algn="r" eaLnBrk="1" hangingPunct="1"/>
            <a:fld id="{FAEE5DA5-40C3-4DBB-8E51-2DC50CDFD3E6}" type="slidenum">
              <a:rPr lang="it-IT" altLang="it-IT" sz="1200" b="0" i="0"/>
              <a:pPr algn="r" eaLnBrk="1" hangingPunct="1"/>
              <a:t>116</a:t>
            </a:fld>
            <a:endParaRPr lang="it-IT" altLang="it-IT" sz="1200" b="0" i="0"/>
          </a:p>
        </p:txBody>
      </p:sp>
    </p:spTree>
    <p:extLst>
      <p:ext uri="{BB962C8B-B14F-4D97-AF65-F5344CB8AC3E}">
        <p14:creationId xmlns="" xmlns:p14="http://schemas.microsoft.com/office/powerpoint/2010/main" val="421548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C9401B92-E4BA-471C-8D80-8B576006C1B6}"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68EA9934-59B3-4F29-8DF2-FFB791239045}"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CC3D8E85-FD41-47EF-8B42-6BC27E58E944}"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AB3108C5-7934-426C-BB12-5076A9AA07D9}"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706090"/>
          </a:xfrm>
        </p:spPr>
        <p:txBody>
          <a:bodyPr/>
          <a:lstStyle>
            <a:lvl1pPr>
              <a:defRPr sz="3200" b="1">
                <a:solidFill>
                  <a:srgbClr val="FF0000"/>
                </a:solidFill>
              </a:defRPr>
            </a:lvl1pPr>
          </a:lstStyle>
          <a:p>
            <a:r>
              <a:rPr lang="it-IT"/>
              <a:t>Fare clic per modificare lo stile del titolo</a:t>
            </a:r>
          </a:p>
        </p:txBody>
      </p:sp>
      <p:sp>
        <p:nvSpPr>
          <p:cNvPr id="3" name="Segnaposto contenuto 2"/>
          <p:cNvSpPr>
            <a:spLocks noGrp="1"/>
          </p:cNvSpPr>
          <p:nvPr>
            <p:ph idx="1"/>
          </p:nvPr>
        </p:nvSpPr>
        <p:spPr>
          <a:xfrm>
            <a:off x="457200" y="1124744"/>
            <a:ext cx="8229600" cy="5001419"/>
          </a:xfrm>
        </p:spPr>
        <p:txBody>
          <a:bodyPr/>
          <a:lstStyle>
            <a:lvl1pPr algn="just">
              <a:defRPr sz="2400"/>
            </a:lvl1pPr>
            <a:lvl2pPr algn="just">
              <a:defRPr sz="2000"/>
            </a:lvl2pPr>
            <a:lvl3pPr algn="just">
              <a:defRPr sz="1800"/>
            </a:lvl3pPr>
            <a:lvl4pPr algn="just">
              <a:defRPr/>
            </a:lvl4pPr>
            <a:lvl5pPr algn="just">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310BEF9C-E8AA-4320-831E-DA3F969F0A12}"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B99E5C10-DF0C-4D43-A82D-91715331A7B6}"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C10C3D6B-B2BE-40F6-93FA-540A2EF443B7}"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8"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9" name="Rectangle 6"/>
          <p:cNvSpPr>
            <a:spLocks noGrp="1" noChangeArrowheads="1"/>
          </p:cNvSpPr>
          <p:nvPr>
            <p:ph type="sldNum" sz="quarter" idx="12"/>
          </p:nvPr>
        </p:nvSpPr>
        <p:spPr/>
        <p:txBody>
          <a:bodyPr/>
          <a:lstStyle>
            <a:lvl1pPr>
              <a:defRPr>
                <a:latin typeface="Arial" pitchFamily="34" charset="0"/>
              </a:defRPr>
            </a:lvl1pPr>
          </a:lstStyle>
          <a:p>
            <a:pPr>
              <a:defRPr/>
            </a:pPr>
            <a:fld id="{604A3937-76AD-4565-BC01-6D579F63566B}"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4"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5" name="Rectangle 6"/>
          <p:cNvSpPr>
            <a:spLocks noGrp="1" noChangeArrowheads="1"/>
          </p:cNvSpPr>
          <p:nvPr>
            <p:ph type="sldNum" sz="quarter" idx="12"/>
          </p:nvPr>
        </p:nvSpPr>
        <p:spPr/>
        <p:txBody>
          <a:bodyPr/>
          <a:lstStyle>
            <a:lvl1pPr>
              <a:defRPr>
                <a:latin typeface="Arial" pitchFamily="34" charset="0"/>
              </a:defRPr>
            </a:lvl1pPr>
          </a:lstStyle>
          <a:p>
            <a:pPr>
              <a:defRPr/>
            </a:pPr>
            <a:fld id="{6C26F44F-9379-481D-B60E-D1932F666C27}"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3"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4" name="Rectangle 6"/>
          <p:cNvSpPr>
            <a:spLocks noGrp="1" noChangeArrowheads="1"/>
          </p:cNvSpPr>
          <p:nvPr>
            <p:ph type="sldNum" sz="quarter" idx="12"/>
          </p:nvPr>
        </p:nvSpPr>
        <p:spPr/>
        <p:txBody>
          <a:bodyPr/>
          <a:lstStyle>
            <a:lvl1pPr>
              <a:defRPr>
                <a:latin typeface="Arial" pitchFamily="34" charset="0"/>
              </a:defRPr>
            </a:lvl1pPr>
          </a:lstStyle>
          <a:p>
            <a:pPr>
              <a:defRPr/>
            </a:pPr>
            <a:fld id="{7E44A29D-A808-4134-AE18-98D4CFE76ABF}"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CA478A38-0CC8-4023-9053-C551D0A4950F}"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p:txBody>
          <a:bodyPr/>
          <a:lstStyle>
            <a:lvl1pPr>
              <a:defRPr>
                <a:latin typeface="Arial" pitchFamily="34" charset="0"/>
              </a:defRPr>
            </a:lvl1pPr>
          </a:lstStyle>
          <a:p>
            <a:pPr>
              <a:defRPr/>
            </a:pPr>
            <a:endParaRPr lang="it-IT"/>
          </a:p>
        </p:txBody>
      </p:sp>
      <p:sp>
        <p:nvSpPr>
          <p:cNvPr id="6" name="Rectangle 5"/>
          <p:cNvSpPr>
            <a:spLocks noGrp="1" noChangeArrowheads="1"/>
          </p:cNvSpPr>
          <p:nvPr>
            <p:ph type="ftr" sz="quarter" idx="11"/>
          </p:nvPr>
        </p:nvSpPr>
        <p:spPr/>
        <p:txBody>
          <a:bodyPr/>
          <a:lstStyle>
            <a:lvl1pPr>
              <a:defRPr>
                <a:latin typeface="Arial" pitchFamily="34" charset="0"/>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atin typeface="Arial" pitchFamily="34" charset="0"/>
              </a:defRPr>
            </a:lvl1pPr>
          </a:lstStyle>
          <a:p>
            <a:pPr>
              <a:defRPr/>
            </a:pPr>
            <a:fld id="{39EF356F-6C0C-4A11-AA11-C4E7FCA7F38E}"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88BCA828-E31F-4DAB-BF76-C915851720B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 id="2147484416"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6.xml.rels><?xml version="1.0" encoding="UTF-8" standalone="yes"?>
<Relationships xmlns="http://schemas.openxmlformats.org/package/2006/relationships"><Relationship Id="rId3" Type="http://schemas.openxmlformats.org/officeDocument/2006/relationships/hyperlink" Target="mailto:sergiovasarri@hotmail.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285720" y="2092766"/>
            <a:ext cx="8462744" cy="2079402"/>
          </a:xfrm>
          <a:prstGeom prst="rect">
            <a:avLst/>
          </a:prstGeom>
          <a:noFill/>
          <a:ln w="9525">
            <a:noFill/>
            <a:round/>
            <a:headEnd/>
            <a:tailEnd/>
          </a:ln>
        </p:spPr>
        <p:txBody>
          <a:bodyPr lIns="90000" tIns="46800" rIns="90000" bIns="46800" anchor="ctr"/>
          <a:lstStyle/>
          <a:p>
            <a:pPr algn="ctr">
              <a:spcAft>
                <a:spcPts val="1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4000" b="1" u="sng" dirty="0" smtClean="0"/>
              <a:t>Fondi SIE: opzioni semplificate in materia di costi</a:t>
            </a:r>
            <a:endParaRPr lang="it-IT" sz="4000" dirty="0" smtClean="0"/>
          </a:p>
        </p:txBody>
      </p:sp>
      <p:sp>
        <p:nvSpPr>
          <p:cNvPr id="15363" name="Text Box 2"/>
          <p:cNvSpPr txBox="1">
            <a:spLocks noChangeArrowheads="1"/>
          </p:cNvSpPr>
          <p:nvPr/>
        </p:nvSpPr>
        <p:spPr bwMode="auto">
          <a:xfrm>
            <a:off x="900113" y="5516563"/>
            <a:ext cx="7335837" cy="504725"/>
          </a:xfrm>
          <a:prstGeom prst="rect">
            <a:avLst/>
          </a:prstGeom>
          <a:noFill/>
          <a:ln w="9525">
            <a:noFill/>
            <a:round/>
            <a:headEnd/>
            <a:tailEnd/>
          </a:ln>
        </p:spPr>
        <p:txBody>
          <a:bodyPr lIns="90000" tIns="46800" rIns="90000" bIns="46800" numCol="1"/>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2400" b="1" i="1" dirty="0" smtClean="0">
                <a:latin typeface="Calibri" pitchFamily="34" charset="0"/>
              </a:rPr>
              <a:t>18-27 novembre 2020</a:t>
            </a:r>
            <a:endParaRPr lang="it-IT" sz="2400" b="1" i="1" dirty="0">
              <a:latin typeface="Calibri" pitchFamily="34" charset="0"/>
            </a:endParaRPr>
          </a:p>
        </p:txBody>
      </p:sp>
      <p:sp>
        <p:nvSpPr>
          <p:cNvPr id="15364" name="Text Box 3"/>
          <p:cNvSpPr txBox="1">
            <a:spLocks noChangeArrowheads="1"/>
          </p:cNvSpPr>
          <p:nvPr/>
        </p:nvSpPr>
        <p:spPr bwMode="auto">
          <a:xfrm>
            <a:off x="6553200" y="6248400"/>
            <a:ext cx="1903413" cy="455613"/>
          </a:xfrm>
          <a:prstGeom prst="rect">
            <a:avLst/>
          </a:prstGeom>
          <a:noFill/>
          <a:ln w="9525">
            <a:noFill/>
            <a:round/>
            <a:headEnd/>
            <a:tailEnd/>
          </a:ln>
        </p:spPr>
        <p:txBody>
          <a:bodyPr lIns="90000" tIns="46800" rIns="90000" bIns="46800" anchor="ctr"/>
          <a:lstStyle/>
          <a:p>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030D3EF-0F0D-4AF5-B079-447ACF97BBC9}" type="slidenum">
              <a:rPr lang="it-IT" sz="1200">
                <a:solidFill>
                  <a:srgbClr val="898989"/>
                </a:solidFill>
                <a:latin typeface="Calibri" pitchFamily="34" charset="0"/>
              </a:rPr>
              <a: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it-IT" sz="1200">
              <a:solidFill>
                <a:srgbClr val="898989"/>
              </a:solidFill>
              <a:latin typeface="Calibri" pitchFamily="34" charset="0"/>
            </a:endParaRPr>
          </a:p>
        </p:txBody>
      </p:sp>
      <p:sp>
        <p:nvSpPr>
          <p:cNvPr id="276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pSp>
        <p:nvGrpSpPr>
          <p:cNvPr id="27649" name="Group 1"/>
          <p:cNvGrpSpPr>
            <a:grpSpLocks/>
          </p:cNvGrpSpPr>
          <p:nvPr/>
        </p:nvGrpSpPr>
        <p:grpSpPr bwMode="auto">
          <a:xfrm>
            <a:off x="179512" y="127520"/>
            <a:ext cx="4283968" cy="1988840"/>
            <a:chOff x="0" y="0"/>
            <a:chExt cx="5424" cy="2050"/>
          </a:xfrm>
        </p:grpSpPr>
        <p:pic>
          <p:nvPicPr>
            <p:cNvPr id="27652" name="Picture 4"/>
            <p:cNvPicPr>
              <a:picLocks noChangeAspect="1" noChangeArrowheads="1"/>
            </p:cNvPicPr>
            <p:nvPr/>
          </p:nvPicPr>
          <p:blipFill>
            <a:blip r:embed="rId3" cstate="print"/>
            <a:srcRect/>
            <a:stretch>
              <a:fillRect/>
            </a:stretch>
          </p:blipFill>
          <p:spPr bwMode="auto">
            <a:xfrm>
              <a:off x="0" y="0"/>
              <a:ext cx="5424" cy="2050"/>
            </a:xfrm>
            <a:prstGeom prst="rect">
              <a:avLst/>
            </a:prstGeom>
            <a:noFill/>
          </p:spPr>
        </p:pic>
        <p:pic>
          <p:nvPicPr>
            <p:cNvPr id="27651" name="Picture 3"/>
            <p:cNvPicPr>
              <a:picLocks noChangeAspect="1" noChangeArrowheads="1"/>
            </p:cNvPicPr>
            <p:nvPr/>
          </p:nvPicPr>
          <p:blipFill>
            <a:blip r:embed="rId4" cstate="print"/>
            <a:srcRect/>
            <a:stretch>
              <a:fillRect/>
            </a:stretch>
          </p:blipFill>
          <p:spPr bwMode="auto">
            <a:xfrm>
              <a:off x="2369" y="0"/>
              <a:ext cx="684" cy="770"/>
            </a:xfrm>
            <a:prstGeom prst="rect">
              <a:avLst/>
            </a:prstGeom>
            <a:noFill/>
          </p:spPr>
        </p:pic>
        <p:sp>
          <p:nvSpPr>
            <p:cNvPr id="27650" name="Text Box 2"/>
            <p:cNvSpPr txBox="1">
              <a:spLocks noChangeArrowheads="1"/>
            </p:cNvSpPr>
            <p:nvPr/>
          </p:nvSpPr>
          <p:spPr bwMode="auto">
            <a:xfrm>
              <a:off x="0" y="850"/>
              <a:ext cx="5229" cy="1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0" i="1" u="none" strike="noStrike" cap="none" normalizeH="0" baseline="0" dirty="0">
                  <a:ln>
                    <a:noFill/>
                  </a:ln>
                  <a:solidFill>
                    <a:srgbClr val="006600"/>
                  </a:solidFill>
                  <a:effectLst/>
                  <a:latin typeface="Arial" pitchFamily="34" charset="0"/>
                  <a:ea typeface="Calibri" pitchFamily="34" charset="0"/>
                  <a:cs typeface="Arial" pitchFamily="34" charset="0"/>
                </a:rPr>
                <a:t>Regione Calabria</a:t>
              </a:r>
              <a:endParaRPr kumimoji="0" lang="it-IT" sz="6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1100" b="0" i="1" u="none" strike="noStrike" cap="none" normalizeH="0" baseline="0" dirty="0">
                  <a:ln>
                    <a:noFill/>
                  </a:ln>
                  <a:solidFill>
                    <a:srgbClr val="006600"/>
                  </a:solidFill>
                  <a:effectLst/>
                  <a:latin typeface="Arial" pitchFamily="34" charset="0"/>
                  <a:ea typeface="Calibri" pitchFamily="34" charset="0"/>
                  <a:cs typeface="Arial" pitchFamily="34" charset="0"/>
                </a:rPr>
                <a:t>Dipartimento Organizzazione e Risorse Umane Settore Gestione Giuridica del Personale Formazione e Sviluppo Risorse Umane</a:t>
              </a:r>
              <a:endParaRPr kumimoji="0" lang="it-IT" sz="1800" b="0" i="0" u="none" strike="noStrike" cap="none" normalizeH="0" baseline="0" dirty="0">
                <a:ln>
                  <a:noFill/>
                </a:ln>
                <a:solidFill>
                  <a:schemeClr val="tx1"/>
                </a:solidFill>
                <a:effectLst/>
                <a:latin typeface="Arial" pitchFamily="34" charset="0"/>
                <a:cs typeface="Arial" pitchFamily="34" charset="0"/>
              </a:endParaRPr>
            </a:p>
          </p:txBody>
        </p:sp>
      </p:grpSp>
      <p:sp>
        <p:nvSpPr>
          <p:cNvPr id="276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pSp>
        <p:nvGrpSpPr>
          <p:cNvPr id="27655" name="Group 7"/>
          <p:cNvGrpSpPr>
            <a:grpSpLocks/>
          </p:cNvGrpSpPr>
          <p:nvPr/>
        </p:nvGrpSpPr>
        <p:grpSpPr bwMode="auto">
          <a:xfrm>
            <a:off x="5652120" y="276572"/>
            <a:ext cx="2994025" cy="992188"/>
            <a:chOff x="0" y="0"/>
            <a:chExt cx="4716" cy="1563"/>
          </a:xfrm>
        </p:grpSpPr>
        <p:pic>
          <p:nvPicPr>
            <p:cNvPr id="27657" name="Picture 9"/>
            <p:cNvPicPr>
              <a:picLocks noChangeAspect="1" noChangeArrowheads="1"/>
            </p:cNvPicPr>
            <p:nvPr/>
          </p:nvPicPr>
          <p:blipFill>
            <a:blip r:embed="rId5" cstate="print"/>
            <a:srcRect/>
            <a:stretch>
              <a:fillRect/>
            </a:stretch>
          </p:blipFill>
          <p:spPr bwMode="auto">
            <a:xfrm>
              <a:off x="0" y="0"/>
              <a:ext cx="4716" cy="1562"/>
            </a:xfrm>
            <a:prstGeom prst="rect">
              <a:avLst/>
            </a:prstGeom>
            <a:noFill/>
          </p:spPr>
        </p:pic>
        <p:pic>
          <p:nvPicPr>
            <p:cNvPr id="27656" name="Picture 8"/>
            <p:cNvPicPr>
              <a:picLocks noChangeAspect="1" noChangeArrowheads="1"/>
            </p:cNvPicPr>
            <p:nvPr/>
          </p:nvPicPr>
          <p:blipFill>
            <a:blip r:embed="rId6" cstate="print"/>
            <a:srcRect/>
            <a:stretch>
              <a:fillRect/>
            </a:stretch>
          </p:blipFill>
          <p:spPr bwMode="auto">
            <a:xfrm>
              <a:off x="415" y="233"/>
              <a:ext cx="3883" cy="970"/>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4" name="Rectangle 8"/>
          <p:cNvSpPr>
            <a:spLocks noChangeArrowheads="1"/>
          </p:cNvSpPr>
          <p:nvPr/>
        </p:nvSpPr>
        <p:spPr bwMode="auto">
          <a:xfrm>
            <a:off x="214282" y="0"/>
            <a:ext cx="858800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Importi forfettari - Esempio FEASR </a:t>
            </a:r>
            <a:endParaRPr lang="it-IT" altLang="it-IT" sz="2400" b="1" dirty="0" smtClean="0"/>
          </a:p>
        </p:txBody>
      </p:sp>
      <p:sp>
        <p:nvSpPr>
          <p:cNvPr id="5" name="Rectangle 3"/>
          <p:cNvSpPr>
            <a:spLocks noChangeArrowheads="1"/>
          </p:cNvSpPr>
          <p:nvPr/>
        </p:nvSpPr>
        <p:spPr bwMode="auto">
          <a:xfrm>
            <a:off x="179512" y="692696"/>
            <a:ext cx="8740080" cy="4247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1200"/>
              </a:spcAft>
              <a:buNone/>
            </a:pPr>
            <a:r>
              <a:rPr lang="it-IT" sz="2400" dirty="0" smtClean="0"/>
              <a:t>"Regimi di qualità dei prodotti agricoli e alimentari" (art. 16)</a:t>
            </a:r>
          </a:p>
          <a:p>
            <a:pPr algn="just">
              <a:spcBef>
                <a:spcPts val="0"/>
              </a:spcBef>
              <a:spcAft>
                <a:spcPts val="1200"/>
              </a:spcAft>
              <a:buNone/>
            </a:pPr>
            <a:r>
              <a:rPr lang="it-IT" sz="2400" dirty="0" smtClean="0"/>
              <a:t>Un gruppo di agricoltori, che ha ricevuto un sostegno per una nuova partecipazione ad un sistema di qualità riconosciuto, intende organizzare un'attività promozionale per i propri prodotti</a:t>
            </a:r>
          </a:p>
          <a:p>
            <a:pPr algn="just">
              <a:spcBef>
                <a:spcPts val="0"/>
              </a:spcBef>
              <a:spcAft>
                <a:spcPts val="1200"/>
              </a:spcAft>
              <a:buNone/>
            </a:pPr>
            <a:r>
              <a:rPr lang="it-IT" sz="2400" dirty="0" smtClean="0"/>
              <a:t>L‘</a:t>
            </a:r>
            <a:r>
              <a:rPr lang="it-IT" sz="2400" dirty="0" err="1" smtClean="0"/>
              <a:t>AdG</a:t>
            </a:r>
            <a:r>
              <a:rPr lang="it-IT" sz="2400" dirty="0" smtClean="0"/>
              <a:t> ha calcolato il costo dell'attività come importo forfettario (ad esempio EUR 15.000 / seminario minimo 50 partecipanti)</a:t>
            </a:r>
          </a:p>
          <a:p>
            <a:pPr algn="just">
              <a:spcBef>
                <a:spcPts val="0"/>
              </a:spcBef>
              <a:spcAft>
                <a:spcPts val="1200"/>
              </a:spcAft>
              <a:buNone/>
            </a:pPr>
            <a:r>
              <a:rPr lang="it-IT" sz="2400" dirty="0" smtClean="0"/>
              <a:t>Il gruppo di agricoltori, per vedersi riconosciuta la spesa, deve fornire prove dell'esecuzione dell'attività e del numero di partecipanti (almeno 50)</a:t>
            </a:r>
            <a:endParaRPr lang="it-IT" altLang="it-IT" sz="2400" u="sng"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5"/>
          <p:cNvSpPr/>
          <p:nvPr/>
        </p:nvSpPr>
        <p:spPr>
          <a:xfrm>
            <a:off x="1428728" y="142852"/>
            <a:ext cx="7225826" cy="652463"/>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2400" b="1" dirty="0" err="1" smtClean="0">
                <a:solidFill>
                  <a:schemeClr val="tx1"/>
                </a:solidFill>
                <a:latin typeface="Calibri" pitchFamily="34" charset="0"/>
              </a:rPr>
              <a:t>Disciplina</a:t>
            </a:r>
            <a:r>
              <a:rPr lang="en-GB" sz="2400" b="1" dirty="0" smtClean="0">
                <a:solidFill>
                  <a:schemeClr val="tx1"/>
                </a:solidFill>
                <a:latin typeface="Calibri" pitchFamily="34" charset="0"/>
              </a:rPr>
              <a:t> </a:t>
            </a:r>
            <a:r>
              <a:rPr lang="en-GB" sz="2400" b="1" dirty="0" err="1" smtClean="0">
                <a:solidFill>
                  <a:schemeClr val="tx1"/>
                </a:solidFill>
                <a:latin typeface="Calibri" pitchFamily="34" charset="0"/>
              </a:rPr>
              <a:t>delle</a:t>
            </a:r>
            <a:r>
              <a:rPr lang="en-GB" sz="2400" b="1" dirty="0" smtClean="0">
                <a:solidFill>
                  <a:schemeClr val="tx1"/>
                </a:solidFill>
                <a:latin typeface="Calibri" pitchFamily="34" charset="0"/>
              </a:rPr>
              <a:t> </a:t>
            </a:r>
            <a:r>
              <a:rPr lang="en-GB" sz="2400" b="1" dirty="0" err="1" smtClean="0">
                <a:solidFill>
                  <a:schemeClr val="tx1"/>
                </a:solidFill>
                <a:latin typeface="Calibri" pitchFamily="34" charset="0"/>
              </a:rPr>
              <a:t>irregolarità</a:t>
            </a:r>
            <a:r>
              <a:rPr lang="en-GB" sz="2400" b="1" dirty="0" smtClean="0">
                <a:solidFill>
                  <a:schemeClr val="tx1"/>
                </a:solidFill>
                <a:latin typeface="Calibri" pitchFamily="34" charset="0"/>
              </a:rPr>
              <a:t>/non </a:t>
            </a:r>
            <a:r>
              <a:rPr lang="en-GB" sz="2400" b="1" dirty="0" err="1" smtClean="0">
                <a:solidFill>
                  <a:schemeClr val="tx1"/>
                </a:solidFill>
                <a:latin typeface="Calibri" pitchFamily="34" charset="0"/>
              </a:rPr>
              <a:t>conformità</a:t>
            </a:r>
            <a:endParaRPr lang="it-IT" sz="2400" b="1" dirty="0">
              <a:solidFill>
                <a:schemeClr val="tx1"/>
              </a:solidFill>
              <a:latin typeface="Calibri" pitchFamily="34" charset="0"/>
            </a:endParaRPr>
          </a:p>
        </p:txBody>
      </p:sp>
      <p:pic>
        <p:nvPicPr>
          <p:cNvPr id="36870" name="Picture 8"/>
          <p:cNvPicPr>
            <a:picLocks noChangeAspect="1" noChangeArrowheads="1"/>
          </p:cNvPicPr>
          <p:nvPr/>
        </p:nvPicPr>
        <p:blipFill>
          <a:blip r:embed="rId2" cstate="print"/>
          <a:srcRect/>
          <a:stretch>
            <a:fillRect/>
          </a:stretch>
        </p:blipFill>
        <p:spPr bwMode="auto">
          <a:xfrm>
            <a:off x="119797" y="1357298"/>
            <a:ext cx="9024203" cy="5024452"/>
          </a:xfrm>
          <a:prstGeom prst="rect">
            <a:avLst/>
          </a:prstGeom>
          <a:noFill/>
          <a:ln w="9525">
            <a:noFill/>
            <a:miter lim="800000"/>
            <a:headEnd/>
            <a:tailEnd/>
          </a:ln>
        </p:spPr>
      </p:pic>
      <p:sp>
        <p:nvSpPr>
          <p:cNvPr id="7" name="Rettangolo arrotondato 6"/>
          <p:cNvSpPr/>
          <p:nvPr/>
        </p:nvSpPr>
        <p:spPr>
          <a:xfrm>
            <a:off x="500034" y="142852"/>
            <a:ext cx="639762" cy="652462"/>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2000" b="1" dirty="0" smtClean="0">
                <a:solidFill>
                  <a:schemeClr val="tx1"/>
                </a:solidFill>
                <a:latin typeface="Calibri" pitchFamily="34" charset="0"/>
              </a:rPr>
              <a:t>6</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5"/>
          <p:cNvSpPr/>
          <p:nvPr/>
        </p:nvSpPr>
        <p:spPr>
          <a:xfrm>
            <a:off x="1444294" y="2180361"/>
            <a:ext cx="7056438" cy="549191"/>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2400" b="1" dirty="0" smtClean="0">
                <a:solidFill>
                  <a:schemeClr val="tx2">
                    <a:lumMod val="50000"/>
                  </a:schemeClr>
                </a:solidFill>
                <a:latin typeface="Calibri" pitchFamily="34" charset="0"/>
              </a:rPr>
              <a:t>Il </a:t>
            </a:r>
            <a:r>
              <a:rPr lang="en-GB" sz="2400" b="1" dirty="0" err="1" smtClean="0">
                <a:solidFill>
                  <a:schemeClr val="tx2">
                    <a:lumMod val="50000"/>
                  </a:schemeClr>
                </a:solidFill>
                <a:latin typeface="Calibri" pitchFamily="34" charset="0"/>
              </a:rPr>
              <a:t>Processo</a:t>
            </a:r>
            <a:r>
              <a:rPr lang="en-GB" sz="2400" b="1" dirty="0" smtClean="0">
                <a:solidFill>
                  <a:schemeClr val="tx2">
                    <a:lumMod val="50000"/>
                  </a:schemeClr>
                </a:solidFill>
                <a:latin typeface="Calibri" pitchFamily="34" charset="0"/>
              </a:rPr>
              <a:t> </a:t>
            </a:r>
            <a:r>
              <a:rPr lang="en-GB" sz="2400" b="1" dirty="0" err="1" smtClean="0">
                <a:solidFill>
                  <a:schemeClr val="tx2">
                    <a:lumMod val="50000"/>
                  </a:schemeClr>
                </a:solidFill>
                <a:latin typeface="Calibri" pitchFamily="34" charset="0"/>
              </a:rPr>
              <a:t>di</a:t>
            </a:r>
            <a:r>
              <a:rPr lang="en-GB" sz="2400" b="1" dirty="0" smtClean="0">
                <a:solidFill>
                  <a:schemeClr val="tx2">
                    <a:lumMod val="50000"/>
                  </a:schemeClr>
                </a:solidFill>
                <a:latin typeface="Calibri" pitchFamily="34" charset="0"/>
              </a:rPr>
              <a:t> </a:t>
            </a:r>
            <a:r>
              <a:rPr lang="en-GB" sz="2400" b="1" dirty="0" err="1" smtClean="0">
                <a:solidFill>
                  <a:schemeClr val="tx2">
                    <a:lumMod val="50000"/>
                  </a:schemeClr>
                </a:solidFill>
                <a:latin typeface="Calibri" pitchFamily="34" charset="0"/>
              </a:rPr>
              <a:t>gestione</a:t>
            </a:r>
            <a:r>
              <a:rPr lang="en-GB" sz="2400" b="1" dirty="0" smtClean="0">
                <a:solidFill>
                  <a:schemeClr val="tx2">
                    <a:lumMod val="50000"/>
                  </a:schemeClr>
                </a:solidFill>
                <a:latin typeface="Calibri" pitchFamily="34" charset="0"/>
              </a:rPr>
              <a:t> del </a:t>
            </a:r>
            <a:r>
              <a:rPr lang="en-GB" sz="2400" b="1" dirty="0" err="1" smtClean="0">
                <a:solidFill>
                  <a:schemeClr val="tx2">
                    <a:lumMod val="50000"/>
                  </a:schemeClr>
                </a:solidFill>
                <a:latin typeface="Calibri" pitchFamily="34" charset="0"/>
              </a:rPr>
              <a:t>cambiamento</a:t>
            </a:r>
            <a:endParaRPr lang="it-IT" sz="2400" b="1" dirty="0">
              <a:solidFill>
                <a:schemeClr val="tx2">
                  <a:lumMod val="50000"/>
                </a:schemeClr>
              </a:solidFill>
              <a:latin typeface="Calibri" pitchFamily="34" charset="0"/>
            </a:endParaRPr>
          </a:p>
        </p:txBody>
      </p:sp>
      <p:sp>
        <p:nvSpPr>
          <p:cNvPr id="8" name="Rettangolo arrotondato 7"/>
          <p:cNvSpPr/>
          <p:nvPr/>
        </p:nvSpPr>
        <p:spPr>
          <a:xfrm>
            <a:off x="1423657" y="3043452"/>
            <a:ext cx="7058025" cy="668740"/>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2400" b="1" smtClean="0">
                <a:solidFill>
                  <a:schemeClr val="tx2">
                    <a:lumMod val="50000"/>
                  </a:schemeClr>
                </a:solidFill>
                <a:latin typeface="Calibri" pitchFamily="34" charset="0"/>
              </a:rPr>
              <a:t>I principali ambiti di innovazione</a:t>
            </a:r>
          </a:p>
        </p:txBody>
      </p:sp>
      <p:sp>
        <p:nvSpPr>
          <p:cNvPr id="12" name="Rettangolo arrotondato 11"/>
          <p:cNvSpPr/>
          <p:nvPr/>
        </p:nvSpPr>
        <p:spPr>
          <a:xfrm>
            <a:off x="509257" y="2180361"/>
            <a:ext cx="638175" cy="590135"/>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2400" b="1" smtClean="0">
                <a:solidFill>
                  <a:schemeClr val="tx2">
                    <a:lumMod val="50000"/>
                  </a:schemeClr>
                </a:solidFill>
                <a:latin typeface="Calibri" pitchFamily="34" charset="0"/>
              </a:rPr>
              <a:t>1</a:t>
            </a:r>
            <a:endParaRPr lang="it-IT" sz="2400" b="1">
              <a:solidFill>
                <a:schemeClr val="tx2">
                  <a:lumMod val="50000"/>
                </a:schemeClr>
              </a:solidFill>
              <a:latin typeface="Calibri" pitchFamily="34" charset="0"/>
            </a:endParaRPr>
          </a:p>
        </p:txBody>
      </p:sp>
      <p:sp>
        <p:nvSpPr>
          <p:cNvPr id="13" name="Rettangolo arrotondato 12"/>
          <p:cNvSpPr/>
          <p:nvPr/>
        </p:nvSpPr>
        <p:spPr>
          <a:xfrm>
            <a:off x="488619" y="3070746"/>
            <a:ext cx="639763" cy="641445"/>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2400" b="1" smtClean="0">
                <a:solidFill>
                  <a:schemeClr val="tx2">
                    <a:lumMod val="50000"/>
                  </a:schemeClr>
                </a:solidFill>
                <a:latin typeface="Calibri" pitchFamily="34" charset="0"/>
              </a:rPr>
              <a:t>2</a:t>
            </a:r>
            <a:endParaRPr lang="it-IT" sz="2400" b="1">
              <a:solidFill>
                <a:schemeClr val="tx2">
                  <a:lumMod val="50000"/>
                </a:schemeClr>
              </a:solidFill>
              <a:latin typeface="Calibri" pitchFamily="34" charset="0"/>
            </a:endParaRPr>
          </a:p>
        </p:txBody>
      </p:sp>
      <p:sp>
        <p:nvSpPr>
          <p:cNvPr id="19" name="Rettangolo arrotondato 18"/>
          <p:cNvSpPr/>
          <p:nvPr/>
        </p:nvSpPr>
        <p:spPr>
          <a:xfrm>
            <a:off x="428596" y="500042"/>
            <a:ext cx="8424863" cy="623697"/>
          </a:xfrm>
          <a:prstGeom prst="roundRect">
            <a:avLst/>
          </a:prstGeom>
          <a:solidFill>
            <a:schemeClr val="bg1"/>
          </a:solidFill>
          <a:ln>
            <a:solidFill>
              <a:schemeClr val="accent1">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lvl="1" indent="-342900" algn="just">
              <a:defRPr/>
            </a:pPr>
            <a:r>
              <a:rPr lang="it-IT" sz="3200" b="1" dirty="0" smtClean="0">
                <a:solidFill>
                  <a:schemeClr val="tx1"/>
                </a:solidFill>
              </a:rPr>
              <a:t>B. L’implementazione delle opzioni</a:t>
            </a:r>
            <a:endParaRPr lang="it-IT" sz="3200" b="1" dirty="0">
              <a:solidFill>
                <a:schemeClr val="tx1"/>
              </a:solidFill>
            </a:endParaRPr>
          </a:p>
        </p:txBody>
      </p:sp>
      <p:sp>
        <p:nvSpPr>
          <p:cNvPr id="25" name="Rettangolo arrotondato 24"/>
          <p:cNvSpPr/>
          <p:nvPr/>
        </p:nvSpPr>
        <p:spPr>
          <a:xfrm>
            <a:off x="1425929" y="4000622"/>
            <a:ext cx="7058025" cy="776094"/>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2400" b="1" smtClean="0">
                <a:solidFill>
                  <a:schemeClr val="tx2">
                    <a:lumMod val="50000"/>
                  </a:schemeClr>
                </a:solidFill>
                <a:latin typeface="Calibri" pitchFamily="34" charset="0"/>
              </a:rPr>
              <a:t>Principali problemi in fase di implementazione </a:t>
            </a:r>
          </a:p>
          <a:p>
            <a:pPr algn="ctr">
              <a:defRPr/>
            </a:pPr>
            <a:r>
              <a:rPr lang="it-IT" sz="2400" b="1" smtClean="0">
                <a:solidFill>
                  <a:schemeClr val="tx2">
                    <a:lumMod val="50000"/>
                  </a:schemeClr>
                </a:solidFill>
                <a:latin typeface="Calibri" pitchFamily="34" charset="0"/>
              </a:rPr>
              <a:t>(e possibili soluzioni)</a:t>
            </a:r>
            <a:endParaRPr lang="it-IT" sz="2400" b="1">
              <a:solidFill>
                <a:schemeClr val="tx2">
                  <a:lumMod val="50000"/>
                </a:schemeClr>
              </a:solidFill>
              <a:latin typeface="Calibri" pitchFamily="34" charset="0"/>
            </a:endParaRPr>
          </a:p>
        </p:txBody>
      </p:sp>
      <p:sp>
        <p:nvSpPr>
          <p:cNvPr id="26" name="Rettangolo arrotondato 25"/>
          <p:cNvSpPr/>
          <p:nvPr/>
        </p:nvSpPr>
        <p:spPr>
          <a:xfrm>
            <a:off x="490891" y="4000622"/>
            <a:ext cx="639763" cy="748799"/>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2400" b="1" smtClean="0">
                <a:solidFill>
                  <a:schemeClr val="tx2">
                    <a:lumMod val="50000"/>
                  </a:schemeClr>
                </a:solidFill>
                <a:latin typeface="Calibri" pitchFamily="34" charset="0"/>
              </a:rPr>
              <a:t>3</a:t>
            </a:r>
            <a:endParaRPr lang="it-IT" sz="2400" b="1">
              <a:solidFill>
                <a:schemeClr val="tx2">
                  <a:lumMod val="50000"/>
                </a:schemeClr>
              </a:solidFill>
              <a:latin typeface="Calibri" pitchFamily="34"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numero diapositiva 8"/>
          <p:cNvSpPr>
            <a:spLocks noGrp="1"/>
          </p:cNvSpPr>
          <p:nvPr>
            <p:ph type="sldNum" sz="quarter" idx="12"/>
          </p:nvPr>
        </p:nvSpPr>
        <p:spPr>
          <a:noFill/>
        </p:spPr>
        <p:txBody>
          <a:bodyPr/>
          <a:lstStyle/>
          <a:p>
            <a:fld id="{37CADC6F-37B8-4432-8DA5-7EE7FF54056C}" type="slidenum">
              <a:rPr lang="it-IT" smtClean="0"/>
              <a:pPr/>
              <a:t>102</a:t>
            </a:fld>
            <a:endParaRPr lang="it-IT" smtClean="0"/>
          </a:p>
        </p:txBody>
      </p:sp>
      <p:sp>
        <p:nvSpPr>
          <p:cNvPr id="35" name="Rettangolo arrotondato 34"/>
          <p:cNvSpPr/>
          <p:nvPr/>
        </p:nvSpPr>
        <p:spPr>
          <a:xfrm>
            <a:off x="357158" y="142852"/>
            <a:ext cx="8424863" cy="504825"/>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defRPr/>
            </a:pPr>
            <a:r>
              <a:rPr lang="en-GB" sz="2800" b="1" dirty="0">
                <a:solidFill>
                  <a:schemeClr val="tx1"/>
                </a:solidFill>
              </a:rPr>
              <a:t>Il </a:t>
            </a:r>
            <a:r>
              <a:rPr lang="en-GB" sz="2800" b="1" dirty="0" err="1">
                <a:solidFill>
                  <a:schemeClr val="tx1"/>
                </a:solidFill>
              </a:rPr>
              <a:t>processo</a:t>
            </a:r>
            <a:r>
              <a:rPr lang="en-GB" sz="2800" b="1" dirty="0">
                <a:solidFill>
                  <a:schemeClr val="tx1"/>
                </a:solidFill>
              </a:rPr>
              <a:t> </a:t>
            </a:r>
            <a:r>
              <a:rPr lang="en-GB" sz="2800" b="1" dirty="0" err="1">
                <a:solidFill>
                  <a:schemeClr val="tx1"/>
                </a:solidFill>
              </a:rPr>
              <a:t>di</a:t>
            </a:r>
            <a:r>
              <a:rPr lang="en-GB" sz="2800" b="1" dirty="0">
                <a:solidFill>
                  <a:schemeClr val="tx1"/>
                </a:solidFill>
              </a:rPr>
              <a:t> </a:t>
            </a:r>
            <a:r>
              <a:rPr lang="en-GB" sz="2800" b="1" dirty="0" err="1">
                <a:solidFill>
                  <a:schemeClr val="tx1"/>
                </a:solidFill>
              </a:rPr>
              <a:t>gestione</a:t>
            </a:r>
            <a:r>
              <a:rPr lang="en-GB" sz="2800" b="1" dirty="0">
                <a:solidFill>
                  <a:schemeClr val="tx1"/>
                </a:solidFill>
              </a:rPr>
              <a:t> del </a:t>
            </a:r>
            <a:r>
              <a:rPr lang="en-GB" sz="2800" b="1" dirty="0" err="1">
                <a:solidFill>
                  <a:schemeClr val="tx1"/>
                </a:solidFill>
              </a:rPr>
              <a:t>cambiamento</a:t>
            </a:r>
            <a:endParaRPr lang="it-IT" sz="2800" b="1" dirty="0">
              <a:solidFill>
                <a:schemeClr val="tx1"/>
              </a:solidFill>
            </a:endParaRPr>
          </a:p>
        </p:txBody>
      </p:sp>
      <p:sp>
        <p:nvSpPr>
          <p:cNvPr id="36" name="CasellaDiTesto 2"/>
          <p:cNvSpPr txBox="1">
            <a:spLocks noChangeArrowheads="1"/>
          </p:cNvSpPr>
          <p:nvPr/>
        </p:nvSpPr>
        <p:spPr bwMode="auto">
          <a:xfrm>
            <a:off x="539750" y="1412875"/>
            <a:ext cx="8064500" cy="40005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just">
              <a:defRPr/>
            </a:pPr>
            <a:endParaRPr lang="en-GB" sz="2000">
              <a:solidFill>
                <a:schemeClr val="accent2">
                  <a:lumMod val="75000"/>
                </a:schemeClr>
              </a:solidFill>
            </a:endParaRPr>
          </a:p>
        </p:txBody>
      </p:sp>
      <p:sp>
        <p:nvSpPr>
          <p:cNvPr id="37" name="Rettangolo arrotondato 36"/>
          <p:cNvSpPr/>
          <p:nvPr/>
        </p:nvSpPr>
        <p:spPr>
          <a:xfrm>
            <a:off x="285720" y="857232"/>
            <a:ext cx="8424863" cy="1081088"/>
          </a:xfrm>
          <a:prstGeom prst="roundRect">
            <a:avLst/>
          </a:prstGeom>
          <a:solidFill>
            <a:schemeClr val="accent5">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solidFill>
                  <a:schemeClr val="tx2">
                    <a:lumMod val="50000"/>
                  </a:schemeClr>
                </a:solidFill>
              </a:rPr>
              <a:t>L’introduzione delle </a:t>
            </a:r>
            <a:r>
              <a:rPr lang="it-IT" sz="2400" dirty="0" smtClean="0">
                <a:solidFill>
                  <a:schemeClr val="tx2">
                    <a:lumMod val="50000"/>
                  </a:schemeClr>
                </a:solidFill>
              </a:rPr>
              <a:t>OSC </a:t>
            </a:r>
            <a:r>
              <a:rPr lang="it-IT" sz="2400" dirty="0">
                <a:solidFill>
                  <a:schemeClr val="tx2">
                    <a:lumMod val="50000"/>
                  </a:schemeClr>
                </a:solidFill>
              </a:rPr>
              <a:t>ha introdotto una fase di discontinuità rispetto ai paradigmi culturali ed operativi precedentemente adottati dalle </a:t>
            </a:r>
            <a:r>
              <a:rPr lang="it-IT" sz="2400" dirty="0" err="1" smtClean="0">
                <a:solidFill>
                  <a:schemeClr val="tx2">
                    <a:lumMod val="50000"/>
                  </a:schemeClr>
                </a:solidFill>
              </a:rPr>
              <a:t>AdG</a:t>
            </a:r>
            <a:endParaRPr lang="en-GB" sz="2400" dirty="0">
              <a:solidFill>
                <a:schemeClr val="tx2">
                  <a:lumMod val="50000"/>
                </a:schemeClr>
              </a:solidFill>
            </a:endParaRPr>
          </a:p>
        </p:txBody>
      </p:sp>
      <p:sp>
        <p:nvSpPr>
          <p:cNvPr id="38" name="Rettangolo arrotondato 37"/>
          <p:cNvSpPr/>
          <p:nvPr/>
        </p:nvSpPr>
        <p:spPr>
          <a:xfrm>
            <a:off x="285720" y="2143116"/>
            <a:ext cx="8424863" cy="1143008"/>
          </a:xfrm>
          <a:prstGeom prst="roundRect">
            <a:avLst/>
          </a:prstGeom>
          <a:solidFill>
            <a:schemeClr val="accent5">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solidFill>
                  <a:schemeClr val="tx2">
                    <a:lumMod val="50000"/>
                  </a:schemeClr>
                </a:solidFill>
              </a:rPr>
              <a:t>Il superamento dei tradizioni modelli di gestione ha richiesto quindi una fase di sviluppo e di adeguamento che è stata gestita su due livelli distinti:</a:t>
            </a:r>
          </a:p>
        </p:txBody>
      </p:sp>
      <p:sp>
        <p:nvSpPr>
          <p:cNvPr id="40" name="Rettangolo arrotondato 39"/>
          <p:cNvSpPr/>
          <p:nvPr/>
        </p:nvSpPr>
        <p:spPr>
          <a:xfrm>
            <a:off x="357158" y="3857628"/>
            <a:ext cx="2989292" cy="1444622"/>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b="1" dirty="0">
                <a:solidFill>
                  <a:schemeClr val="tx1"/>
                </a:solidFill>
              </a:rPr>
              <a:t>Interno alla PA </a:t>
            </a:r>
          </a:p>
          <a:p>
            <a:pPr algn="ctr">
              <a:defRPr/>
            </a:pPr>
            <a:r>
              <a:rPr lang="it-IT" sz="2400" b="1" dirty="0">
                <a:solidFill>
                  <a:schemeClr val="tx1"/>
                </a:solidFill>
              </a:rPr>
              <a:t>(</a:t>
            </a:r>
            <a:r>
              <a:rPr lang="it-IT" sz="2400" b="1" dirty="0" err="1">
                <a:solidFill>
                  <a:schemeClr val="tx1"/>
                </a:solidFill>
              </a:rPr>
              <a:t>AdG</a:t>
            </a:r>
            <a:r>
              <a:rPr lang="it-IT" sz="2400" b="1" dirty="0">
                <a:solidFill>
                  <a:schemeClr val="tx1"/>
                </a:solidFill>
              </a:rPr>
              <a:t>, OI, soggetti attuatori …)</a:t>
            </a:r>
          </a:p>
        </p:txBody>
      </p:sp>
      <p:sp>
        <p:nvSpPr>
          <p:cNvPr id="41" name="Rettangolo arrotondato 40"/>
          <p:cNvSpPr/>
          <p:nvPr/>
        </p:nvSpPr>
        <p:spPr>
          <a:xfrm>
            <a:off x="5643571" y="3929066"/>
            <a:ext cx="3032118" cy="1373185"/>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err="1">
                <a:solidFill>
                  <a:schemeClr val="tx1"/>
                </a:solidFill>
              </a:rPr>
              <a:t>Nei</a:t>
            </a:r>
            <a:r>
              <a:rPr lang="en-GB" sz="2400" b="1" dirty="0">
                <a:solidFill>
                  <a:schemeClr val="tx1"/>
                </a:solidFill>
              </a:rPr>
              <a:t> </a:t>
            </a:r>
            <a:r>
              <a:rPr lang="en-GB" sz="2400" b="1" dirty="0" err="1">
                <a:solidFill>
                  <a:schemeClr val="tx1"/>
                </a:solidFill>
              </a:rPr>
              <a:t>rapporti</a:t>
            </a:r>
            <a:r>
              <a:rPr lang="en-GB" sz="2400" b="1" dirty="0">
                <a:solidFill>
                  <a:schemeClr val="tx1"/>
                </a:solidFill>
              </a:rPr>
              <a:t> con </a:t>
            </a:r>
            <a:r>
              <a:rPr lang="en-GB" sz="2400" b="1" dirty="0" err="1">
                <a:solidFill>
                  <a:schemeClr val="tx1"/>
                </a:solidFill>
              </a:rPr>
              <a:t>i</a:t>
            </a:r>
            <a:r>
              <a:rPr lang="en-GB" sz="2400" b="1" dirty="0">
                <a:solidFill>
                  <a:schemeClr val="tx1"/>
                </a:solidFill>
              </a:rPr>
              <a:t> </a:t>
            </a:r>
            <a:r>
              <a:rPr lang="en-GB" sz="2400" b="1" dirty="0" err="1">
                <a:solidFill>
                  <a:schemeClr val="tx1"/>
                </a:solidFill>
              </a:rPr>
              <a:t>Beneficiari</a:t>
            </a:r>
            <a:endParaRPr lang="it-IT" sz="2400" b="1" dirty="0">
              <a:solidFill>
                <a:schemeClr val="tx1"/>
              </a:solidFill>
            </a:endParaRPr>
          </a:p>
        </p:txBody>
      </p:sp>
      <p:sp>
        <p:nvSpPr>
          <p:cNvPr id="42" name="Freccia in giù 41"/>
          <p:cNvSpPr/>
          <p:nvPr/>
        </p:nvSpPr>
        <p:spPr>
          <a:xfrm>
            <a:off x="1357290" y="3429000"/>
            <a:ext cx="360363" cy="358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3" name="Freccia in giù 42"/>
          <p:cNvSpPr/>
          <p:nvPr/>
        </p:nvSpPr>
        <p:spPr>
          <a:xfrm>
            <a:off x="6858016" y="3429000"/>
            <a:ext cx="320675" cy="358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4" name="Freccia bidirezionale orizzontale 43"/>
          <p:cNvSpPr/>
          <p:nvPr/>
        </p:nvSpPr>
        <p:spPr>
          <a:xfrm>
            <a:off x="3995738" y="4581525"/>
            <a:ext cx="936625" cy="28733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5" name="Rettangolo arrotondato 44"/>
          <p:cNvSpPr/>
          <p:nvPr/>
        </p:nvSpPr>
        <p:spPr>
          <a:xfrm>
            <a:off x="142844" y="5357826"/>
            <a:ext cx="8786874" cy="1384287"/>
          </a:xfrm>
          <a:prstGeom prst="roundRect">
            <a:avLst/>
          </a:prstGeom>
          <a:solidFill>
            <a:schemeClr val="accent5">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dirty="0">
                <a:solidFill>
                  <a:schemeClr val="tx2">
                    <a:lumMod val="50000"/>
                  </a:schemeClr>
                </a:solidFill>
              </a:rPr>
              <a:t>In definitiva l’introduzione dei parametri standard implica un importante salto culturale, a tutti i livelli del sistema, presupponendo la volontà di sperimentare un percorso di innovazione </a:t>
            </a:r>
            <a:r>
              <a:rPr lang="it-IT" sz="2400" dirty="0" smtClean="0">
                <a:solidFill>
                  <a:schemeClr val="tx2">
                    <a:lumMod val="50000"/>
                  </a:schemeClr>
                </a:solidFill>
              </a:rPr>
              <a:t>condiviso</a:t>
            </a:r>
            <a:endParaRPr lang="it-IT" sz="24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asellaDiTesto 19"/>
          <p:cNvSpPr txBox="1">
            <a:spLocks noChangeArrowheads="1"/>
          </p:cNvSpPr>
          <p:nvPr/>
        </p:nvSpPr>
        <p:spPr bwMode="auto">
          <a:xfrm>
            <a:off x="214282" y="0"/>
            <a:ext cx="8786874" cy="6894195"/>
          </a:xfrm>
          <a:prstGeom prst="rect">
            <a:avLst/>
          </a:prstGeom>
          <a:solidFill>
            <a:schemeClr val="bg1"/>
          </a:solidFill>
          <a:ln w="9525" cap="rnd">
            <a:solidFill>
              <a:srgbClr val="8599BD"/>
            </a:solidFill>
            <a:miter lim="800000"/>
            <a:headEnd/>
            <a:tailEnd/>
          </a:ln>
        </p:spPr>
        <p:txBody>
          <a:bodyPr wrap="square">
            <a:spAutoFit/>
          </a:bodyPr>
          <a:lstStyle/>
          <a:p>
            <a:pPr marL="342900" indent="-342900" algn="just">
              <a:defRPr/>
            </a:pPr>
            <a:r>
              <a:rPr lang="en-GB" sz="2400" b="1" dirty="0" smtClean="0"/>
              <a:t>Il </a:t>
            </a:r>
            <a:r>
              <a:rPr lang="en-GB" sz="2400" b="1" dirty="0" err="1"/>
              <a:t>processo</a:t>
            </a:r>
            <a:r>
              <a:rPr lang="en-GB" sz="2400" b="1" dirty="0"/>
              <a:t> </a:t>
            </a:r>
            <a:r>
              <a:rPr lang="en-GB" sz="2400" b="1" dirty="0" err="1"/>
              <a:t>di</a:t>
            </a:r>
            <a:r>
              <a:rPr lang="en-GB" sz="2400" b="1" dirty="0"/>
              <a:t> </a:t>
            </a:r>
            <a:r>
              <a:rPr lang="en-GB" sz="2400" b="1" dirty="0" err="1"/>
              <a:t>gestione</a:t>
            </a:r>
            <a:r>
              <a:rPr lang="en-GB" sz="2400" b="1" dirty="0"/>
              <a:t> del </a:t>
            </a:r>
            <a:r>
              <a:rPr lang="en-GB" sz="2400" b="1" dirty="0" err="1"/>
              <a:t>cambiamento</a:t>
            </a:r>
            <a:endParaRPr lang="it-IT" sz="2400" b="1" dirty="0"/>
          </a:p>
          <a:p>
            <a:pPr marL="342900" indent="-342900" algn="just">
              <a:defRPr/>
            </a:pPr>
            <a:endParaRPr lang="it-IT" b="1" dirty="0">
              <a:solidFill>
                <a:srgbClr val="669900"/>
              </a:solidFill>
            </a:endParaRPr>
          </a:p>
          <a:p>
            <a:pPr marL="342900" indent="-342900" algn="just">
              <a:defRPr/>
            </a:pPr>
            <a:endParaRPr lang="it-IT" b="1" dirty="0">
              <a:solidFill>
                <a:srgbClr val="669900"/>
              </a:solidFill>
            </a:endParaRPr>
          </a:p>
          <a:p>
            <a:pPr marL="342900" indent="-342900" algn="just">
              <a:defRPr/>
            </a:pPr>
            <a:endParaRPr lang="it-IT" b="1" dirty="0">
              <a:solidFill>
                <a:srgbClr val="669900"/>
              </a:solidFill>
            </a:endParaRPr>
          </a:p>
          <a:p>
            <a:pPr algn="ctr">
              <a:defRPr/>
            </a:pPr>
            <a:endParaRPr lang="it-IT" b="1" dirty="0">
              <a:solidFill>
                <a:srgbClr val="669900"/>
              </a:solidFill>
            </a:endParaRPr>
          </a:p>
          <a:p>
            <a:pPr algn="ctr">
              <a:defRPr/>
            </a:pPr>
            <a:endParaRPr lang="en-GB" sz="1200" b="1" dirty="0" smtClean="0">
              <a:latin typeface="Calibri" pitchFamily="34" charset="0"/>
              <a:cs typeface="+mn-cs"/>
            </a:endParaRPr>
          </a:p>
          <a:p>
            <a:pPr algn="ctr">
              <a:defRPr/>
            </a:pPr>
            <a:r>
              <a:rPr lang="en-GB" sz="2400" b="1" dirty="0" smtClean="0">
                <a:latin typeface="Calibri" pitchFamily="34" charset="0"/>
                <a:cs typeface="+mn-cs"/>
              </a:rPr>
              <a:t>Il </a:t>
            </a:r>
            <a:r>
              <a:rPr lang="en-GB" sz="2400" b="1" dirty="0" err="1">
                <a:latin typeface="Calibri" pitchFamily="34" charset="0"/>
                <a:cs typeface="+mn-cs"/>
              </a:rPr>
              <a:t>processo</a:t>
            </a:r>
            <a:r>
              <a:rPr lang="en-GB" sz="2400" b="1" dirty="0">
                <a:latin typeface="Calibri" pitchFamily="34" charset="0"/>
                <a:cs typeface="+mn-cs"/>
              </a:rPr>
              <a:t> </a:t>
            </a:r>
            <a:r>
              <a:rPr lang="en-GB" sz="2400" b="1" dirty="0" err="1">
                <a:latin typeface="Calibri" pitchFamily="34" charset="0"/>
                <a:cs typeface="+mn-cs"/>
              </a:rPr>
              <a:t>di</a:t>
            </a:r>
            <a:r>
              <a:rPr lang="en-GB" sz="2400" b="1" dirty="0">
                <a:latin typeface="Calibri" pitchFamily="34" charset="0"/>
                <a:cs typeface="+mn-cs"/>
              </a:rPr>
              <a:t> </a:t>
            </a:r>
            <a:r>
              <a:rPr lang="en-GB" sz="2400" b="1" dirty="0" err="1">
                <a:latin typeface="Calibri" pitchFamily="34" charset="0"/>
                <a:cs typeface="+mn-cs"/>
              </a:rPr>
              <a:t>gestione</a:t>
            </a:r>
            <a:r>
              <a:rPr lang="en-GB" sz="2400" b="1" dirty="0">
                <a:latin typeface="Calibri" pitchFamily="34" charset="0"/>
                <a:cs typeface="+mn-cs"/>
              </a:rPr>
              <a:t> del </a:t>
            </a:r>
            <a:r>
              <a:rPr lang="en-GB" sz="2400" b="1" dirty="0" err="1">
                <a:latin typeface="Calibri" pitchFamily="34" charset="0"/>
                <a:cs typeface="+mn-cs"/>
              </a:rPr>
              <a:t>cambiamento</a:t>
            </a:r>
            <a:r>
              <a:rPr lang="en-GB" sz="2400" b="1" dirty="0">
                <a:latin typeface="Calibri" pitchFamily="34" charset="0"/>
                <a:cs typeface="+mn-cs"/>
              </a:rPr>
              <a:t> </a:t>
            </a:r>
            <a:r>
              <a:rPr lang="en-GB" sz="2400" b="1" dirty="0" err="1">
                <a:latin typeface="Calibri" pitchFamily="34" charset="0"/>
                <a:cs typeface="+mn-cs"/>
              </a:rPr>
              <a:t>interno</a:t>
            </a:r>
            <a:r>
              <a:rPr lang="en-GB" sz="2400" b="1" dirty="0">
                <a:latin typeface="Calibri" pitchFamily="34" charset="0"/>
                <a:cs typeface="+mn-cs"/>
              </a:rPr>
              <a:t> ha </a:t>
            </a:r>
            <a:r>
              <a:rPr lang="en-GB" sz="2400" b="1" dirty="0" err="1">
                <a:latin typeface="Calibri" pitchFamily="34" charset="0"/>
                <a:cs typeface="+mn-cs"/>
              </a:rPr>
              <a:t>implicato</a:t>
            </a:r>
            <a:r>
              <a:rPr lang="en-GB" sz="2400" b="1" dirty="0" smtClean="0">
                <a:latin typeface="Calibri" pitchFamily="34" charset="0"/>
                <a:cs typeface="+mn-cs"/>
              </a:rPr>
              <a:t>:</a:t>
            </a:r>
            <a:endParaRPr lang="en-GB" sz="2400" b="1" dirty="0"/>
          </a:p>
          <a:p>
            <a:pPr marL="273050" indent="-273050" algn="just">
              <a:spcAft>
                <a:spcPts val="600"/>
              </a:spcAft>
              <a:defRPr/>
            </a:pPr>
            <a:r>
              <a:rPr lang="it-IT" sz="2400" dirty="0">
                <a:latin typeface="Calibri" pitchFamily="34" charset="0"/>
              </a:rPr>
              <a:t>-	</a:t>
            </a:r>
            <a:r>
              <a:rPr lang="it-IT" sz="2400" b="1" dirty="0">
                <a:latin typeface="Calibri" pitchFamily="34" charset="0"/>
              </a:rPr>
              <a:t>Uno sforzo iniziale, utile a condividere e comprendere la regolamentazione, i presupposti e le implicazioni </a:t>
            </a:r>
            <a:r>
              <a:rPr lang="it-IT" sz="2400" dirty="0">
                <a:latin typeface="Calibri" pitchFamily="34" charset="0"/>
              </a:rPr>
              <a:t>(effetti diretti ed indiretti) legati all’implementazione delle opzioni</a:t>
            </a:r>
          </a:p>
          <a:p>
            <a:pPr marL="273050" indent="-273050" algn="just">
              <a:spcAft>
                <a:spcPts val="600"/>
              </a:spcAft>
              <a:defRPr/>
            </a:pPr>
            <a:r>
              <a:rPr lang="it-IT" sz="2400" dirty="0">
                <a:latin typeface="Calibri" pitchFamily="34" charset="0"/>
              </a:rPr>
              <a:t>-	</a:t>
            </a:r>
            <a:r>
              <a:rPr lang="it-IT" sz="2400" b="1" dirty="0">
                <a:latin typeface="Calibri" pitchFamily="34" charset="0"/>
              </a:rPr>
              <a:t>La gestione di gruppi di lavoro multidisciplinari</a:t>
            </a:r>
            <a:r>
              <a:rPr lang="it-IT" sz="2400" dirty="0">
                <a:latin typeface="Calibri" pitchFamily="34" charset="0"/>
              </a:rPr>
              <a:t>, strumentali ad implementare il sistema garantendo l’adozione di un approccio integrato, in grado di ponderare e tener conto di tutti i possibili aspetti e </a:t>
            </a:r>
            <a:r>
              <a:rPr lang="it-IT" sz="2400" dirty="0" smtClean="0">
                <a:latin typeface="Calibri" pitchFamily="34" charset="0"/>
              </a:rPr>
              <a:t>conseguenze</a:t>
            </a:r>
            <a:endParaRPr lang="it-IT" sz="2400" dirty="0">
              <a:latin typeface="Calibri" pitchFamily="34" charset="0"/>
            </a:endParaRPr>
          </a:p>
          <a:p>
            <a:pPr marL="273050" indent="-273050" algn="just">
              <a:spcAft>
                <a:spcPts val="600"/>
              </a:spcAft>
              <a:defRPr/>
            </a:pPr>
            <a:r>
              <a:rPr lang="it-IT" sz="2400" dirty="0">
                <a:latin typeface="Calibri" pitchFamily="34" charset="0"/>
              </a:rPr>
              <a:t>-	</a:t>
            </a:r>
            <a:r>
              <a:rPr lang="it-IT" sz="2400" b="1" dirty="0">
                <a:latin typeface="Calibri" pitchFamily="34" charset="0"/>
              </a:rPr>
              <a:t>La gestione di interventi info-formativi </a:t>
            </a:r>
            <a:r>
              <a:rPr lang="it-IT" sz="2400" dirty="0">
                <a:latin typeface="Calibri" pitchFamily="34" charset="0"/>
              </a:rPr>
              <a:t>in grado di trasferire a tutte le diverse professionalità coinvolte (dalla stesura dei bandi, sino alla verifica e controllo delle operazioni) le competenze necessarie a recepire in maniera efficace e corretta le innovazioni correlate alle opzioni di semplificazione</a:t>
            </a:r>
            <a:endParaRPr lang="it-IT" sz="2400" dirty="0"/>
          </a:p>
        </p:txBody>
      </p:sp>
      <p:sp>
        <p:nvSpPr>
          <p:cNvPr id="5" name="Rettangolo arrotondato 4"/>
          <p:cNvSpPr/>
          <p:nvPr/>
        </p:nvSpPr>
        <p:spPr>
          <a:xfrm>
            <a:off x="428596" y="500042"/>
            <a:ext cx="8064500" cy="1008063"/>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b="1" dirty="0">
                <a:solidFill>
                  <a:schemeClr val="tx1"/>
                </a:solidFill>
                <a:latin typeface="Calibri" pitchFamily="34" charset="0"/>
              </a:rPr>
              <a:t>Il cambiamento interno alla PA </a:t>
            </a:r>
          </a:p>
          <a:p>
            <a:pPr algn="ctr">
              <a:defRPr/>
            </a:pPr>
            <a:r>
              <a:rPr lang="it-IT" sz="2400" b="1" dirty="0">
                <a:solidFill>
                  <a:schemeClr val="tx1"/>
                </a:solidFill>
                <a:latin typeface="Calibri" pitchFamily="34" charset="0"/>
              </a:rPr>
              <a:t>(</a:t>
            </a:r>
            <a:r>
              <a:rPr lang="it-IT" sz="2400" b="1" dirty="0" err="1">
                <a:solidFill>
                  <a:schemeClr val="tx1"/>
                </a:solidFill>
                <a:latin typeface="Calibri" pitchFamily="34" charset="0"/>
              </a:rPr>
              <a:t>AdG</a:t>
            </a:r>
            <a:r>
              <a:rPr lang="it-IT" sz="2400" b="1" dirty="0">
                <a:solidFill>
                  <a:schemeClr val="tx1"/>
                </a:solidFill>
                <a:latin typeface="Calibri" pitchFamily="34" charset="0"/>
              </a:rPr>
              <a:t>, OI, soggetti attuatori …) </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asellaDiTesto 19"/>
          <p:cNvSpPr txBox="1">
            <a:spLocks noChangeArrowheads="1"/>
          </p:cNvSpPr>
          <p:nvPr/>
        </p:nvSpPr>
        <p:spPr bwMode="auto">
          <a:xfrm>
            <a:off x="142844" y="1105469"/>
            <a:ext cx="8858312" cy="5262979"/>
          </a:xfrm>
          <a:prstGeom prst="rect">
            <a:avLst/>
          </a:prstGeom>
          <a:solidFill>
            <a:schemeClr val="bg1"/>
          </a:solidFill>
          <a:ln w="9525" cap="rnd">
            <a:solidFill>
              <a:srgbClr val="8599BD"/>
            </a:solidFill>
            <a:miter lim="800000"/>
            <a:headEnd/>
            <a:tailEnd/>
          </a:ln>
        </p:spPr>
        <p:txBody>
          <a:bodyPr wrap="square">
            <a:spAutoFit/>
          </a:bodyPr>
          <a:lstStyle/>
          <a:p>
            <a:pPr marL="342900" indent="-342900" algn="ctr">
              <a:defRPr/>
            </a:pPr>
            <a:r>
              <a:rPr lang="it-IT" sz="2400" b="1" dirty="0" smtClean="0">
                <a:latin typeface="Calibri" pitchFamily="34" charset="0"/>
                <a:cs typeface="+mn-cs"/>
              </a:rPr>
              <a:t>Ai </a:t>
            </a:r>
            <a:r>
              <a:rPr lang="it-IT" sz="2400" b="1" dirty="0">
                <a:latin typeface="Calibri" pitchFamily="34" charset="0"/>
                <a:cs typeface="+mn-cs"/>
              </a:rPr>
              <a:t>fini di una corretta ed efficace implementazione del sistema, con riferimento ai rapporti con i beneficiari, è importante assicurare:</a:t>
            </a:r>
          </a:p>
          <a:p>
            <a:pPr algn="ctr">
              <a:defRPr/>
            </a:pPr>
            <a:endParaRPr lang="en-GB" sz="2400" dirty="0"/>
          </a:p>
          <a:p>
            <a:pPr marL="450850" indent="-450850" algn="just">
              <a:tabLst>
                <a:tab pos="450850" algn="l"/>
              </a:tabLst>
              <a:defRPr/>
            </a:pPr>
            <a:r>
              <a:rPr lang="it-IT" sz="2400" dirty="0"/>
              <a:t>-	</a:t>
            </a:r>
            <a:r>
              <a:rPr lang="it-IT" sz="2400" dirty="0">
                <a:latin typeface="Calibri" pitchFamily="34" charset="0"/>
              </a:rPr>
              <a:t>Il loro coinvolgimento attivo già in fase di definizione del modello, attraverso processi di consultazione consapevole</a:t>
            </a:r>
          </a:p>
          <a:p>
            <a:pPr marL="450850" indent="-450850" algn="just">
              <a:tabLst>
                <a:tab pos="450850" algn="l"/>
              </a:tabLst>
              <a:defRPr/>
            </a:pPr>
            <a:r>
              <a:rPr lang="it-IT" sz="2400" dirty="0">
                <a:latin typeface="Calibri" pitchFamily="34" charset="0"/>
              </a:rPr>
              <a:t>-	Iniziative mirate di informazione ed orientamento, finalizzate a creare consapevolezza rispetto al cambiamento</a:t>
            </a:r>
          </a:p>
          <a:p>
            <a:pPr marL="450000" indent="-457200" algn="just">
              <a:tabLst>
                <a:tab pos="450850" algn="l"/>
              </a:tabLst>
              <a:defRPr/>
            </a:pPr>
            <a:r>
              <a:rPr lang="it-IT" sz="2400" dirty="0">
                <a:latin typeface="Calibri" pitchFamily="34" charset="0"/>
              </a:rPr>
              <a:t>-	La messa a disposizione di documenti che favoriscano la corretta </a:t>
            </a:r>
            <a:r>
              <a:rPr lang="it-IT" sz="2400" dirty="0" smtClean="0">
                <a:latin typeface="Calibri" pitchFamily="34" charset="0"/>
              </a:rPr>
              <a:t>interpretazione </a:t>
            </a:r>
            <a:r>
              <a:rPr lang="it-IT" sz="2400" dirty="0">
                <a:latin typeface="Calibri" pitchFamily="34" charset="0"/>
              </a:rPr>
              <a:t>delle disposizioni adottate e la piena comprensione del </a:t>
            </a:r>
            <a:r>
              <a:rPr lang="it-IT" sz="2400" dirty="0" smtClean="0">
                <a:latin typeface="Calibri" pitchFamily="34" charset="0"/>
              </a:rPr>
              <a:t>sistema </a:t>
            </a:r>
            <a:r>
              <a:rPr lang="it-IT" sz="2400" dirty="0">
                <a:latin typeface="Calibri" pitchFamily="34" charset="0"/>
              </a:rPr>
              <a:t>di regole e procedure connesse alla gestione ed al controllo </a:t>
            </a:r>
            <a:r>
              <a:rPr lang="it-IT" sz="2400" dirty="0" smtClean="0">
                <a:latin typeface="Calibri" pitchFamily="34" charset="0"/>
              </a:rPr>
              <a:t>delle </a:t>
            </a:r>
            <a:r>
              <a:rPr lang="it-IT" sz="2400" dirty="0">
                <a:latin typeface="Calibri" pitchFamily="34" charset="0"/>
              </a:rPr>
              <a:t>operazioni </a:t>
            </a:r>
          </a:p>
          <a:p>
            <a:pPr marL="450000" indent="-457200" algn="just">
              <a:tabLst>
                <a:tab pos="450850" algn="l"/>
              </a:tabLst>
              <a:defRPr/>
            </a:pPr>
            <a:r>
              <a:rPr lang="it-IT" sz="2400" dirty="0">
                <a:latin typeface="Calibri" pitchFamily="34" charset="0"/>
              </a:rPr>
              <a:t>-	La realizzazione di iniziative formative mirate, strumentali a trasferire </a:t>
            </a:r>
            <a:r>
              <a:rPr lang="it-IT" sz="2400" dirty="0" smtClean="0">
                <a:latin typeface="Calibri" pitchFamily="34" charset="0"/>
              </a:rPr>
              <a:t>tutte </a:t>
            </a:r>
            <a:r>
              <a:rPr lang="it-IT" sz="2400" dirty="0">
                <a:latin typeface="Calibri" pitchFamily="34" charset="0"/>
              </a:rPr>
              <a:t>le conoscenze necessarie ad assicurare una corretta gestione </a:t>
            </a:r>
            <a:r>
              <a:rPr lang="it-IT" sz="2400" dirty="0" smtClean="0">
                <a:latin typeface="Calibri" pitchFamily="34" charset="0"/>
              </a:rPr>
              <a:t>dello schema </a:t>
            </a:r>
            <a:r>
              <a:rPr lang="it-IT" sz="2400" dirty="0">
                <a:latin typeface="Calibri" pitchFamily="34" charset="0"/>
              </a:rPr>
              <a:t>di opzioni</a:t>
            </a:r>
          </a:p>
        </p:txBody>
      </p:sp>
      <p:sp>
        <p:nvSpPr>
          <p:cNvPr id="5" name="Rettangolo arrotondato 4"/>
          <p:cNvSpPr/>
          <p:nvPr/>
        </p:nvSpPr>
        <p:spPr>
          <a:xfrm>
            <a:off x="571472" y="142852"/>
            <a:ext cx="8064500" cy="863600"/>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b="1" dirty="0">
                <a:solidFill>
                  <a:schemeClr val="tx1"/>
                </a:solidFill>
                <a:latin typeface="Calibri" pitchFamily="34" charset="0"/>
              </a:rPr>
              <a:t>Il cambiamento nei rapporti con i beneficiari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2"/>
          <p:cNvSpPr txBox="1">
            <a:spLocks noChangeArrowheads="1"/>
          </p:cNvSpPr>
          <p:nvPr/>
        </p:nvSpPr>
        <p:spPr bwMode="auto">
          <a:xfrm>
            <a:off x="539750" y="1504950"/>
            <a:ext cx="8064500" cy="40005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just">
              <a:defRPr/>
            </a:pPr>
            <a:endParaRPr lang="en-GB" sz="2000">
              <a:solidFill>
                <a:schemeClr val="accent2">
                  <a:lumMod val="75000"/>
                </a:schemeClr>
              </a:solidFill>
            </a:endParaRPr>
          </a:p>
        </p:txBody>
      </p:sp>
      <p:sp>
        <p:nvSpPr>
          <p:cNvPr id="6" name="Rettangolo arrotondato 5"/>
          <p:cNvSpPr/>
          <p:nvPr/>
        </p:nvSpPr>
        <p:spPr>
          <a:xfrm>
            <a:off x="500034" y="214290"/>
            <a:ext cx="8064500" cy="640804"/>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defRPr/>
            </a:pPr>
            <a:r>
              <a:rPr lang="it-IT" sz="2800" b="1" dirty="0">
                <a:solidFill>
                  <a:schemeClr val="tx1"/>
                </a:solidFill>
              </a:rPr>
              <a:t>Principali </a:t>
            </a:r>
            <a:r>
              <a:rPr lang="it-IT" sz="2800" b="1" dirty="0" smtClean="0">
                <a:solidFill>
                  <a:schemeClr val="tx1"/>
                </a:solidFill>
              </a:rPr>
              <a:t>“ambiti” </a:t>
            </a:r>
            <a:r>
              <a:rPr lang="it-IT" sz="2800" b="1" dirty="0">
                <a:solidFill>
                  <a:schemeClr val="tx1"/>
                </a:solidFill>
              </a:rPr>
              <a:t>di cambiamento</a:t>
            </a:r>
            <a:r>
              <a:rPr lang="en-GB" sz="2800" dirty="0">
                <a:solidFill>
                  <a:schemeClr val="tx1"/>
                </a:solidFill>
              </a:rPr>
              <a:t>:</a:t>
            </a:r>
            <a:endParaRPr lang="it-IT" sz="2800" b="1" dirty="0">
              <a:solidFill>
                <a:schemeClr val="tx1"/>
              </a:solidFill>
              <a:latin typeface="Calibri" pitchFamily="34" charset="0"/>
            </a:endParaRPr>
          </a:p>
        </p:txBody>
      </p:sp>
      <p:sp>
        <p:nvSpPr>
          <p:cNvPr id="8" name="Rettangolo arrotondato 7"/>
          <p:cNvSpPr/>
          <p:nvPr/>
        </p:nvSpPr>
        <p:spPr>
          <a:xfrm>
            <a:off x="142844" y="1000108"/>
            <a:ext cx="8858312" cy="71438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err="1">
                <a:solidFill>
                  <a:schemeClr val="tx2">
                    <a:lumMod val="50000"/>
                  </a:schemeClr>
                </a:solidFill>
              </a:rPr>
              <a:t>Precisa</a:t>
            </a:r>
            <a:r>
              <a:rPr lang="en-GB" sz="2400" b="1" dirty="0">
                <a:solidFill>
                  <a:schemeClr val="tx2">
                    <a:lumMod val="50000"/>
                  </a:schemeClr>
                </a:solidFill>
              </a:rPr>
              <a:t> </a:t>
            </a:r>
            <a:r>
              <a:rPr lang="en-GB" sz="2400" b="1" dirty="0" err="1">
                <a:solidFill>
                  <a:schemeClr val="tx2">
                    <a:lumMod val="50000"/>
                  </a:schemeClr>
                </a:solidFill>
              </a:rPr>
              <a:t>ed</a:t>
            </a:r>
            <a:r>
              <a:rPr lang="en-GB" sz="2400" b="1" dirty="0">
                <a:solidFill>
                  <a:schemeClr val="tx2">
                    <a:lumMod val="50000"/>
                  </a:schemeClr>
                </a:solidFill>
              </a:rPr>
              <a:t> </a:t>
            </a:r>
            <a:r>
              <a:rPr lang="en-GB" sz="2400" b="1" dirty="0" err="1">
                <a:solidFill>
                  <a:schemeClr val="tx2">
                    <a:lumMod val="50000"/>
                  </a:schemeClr>
                </a:solidFill>
              </a:rPr>
              <a:t>univoca</a:t>
            </a:r>
            <a:r>
              <a:rPr lang="en-GB" sz="2400" b="1" dirty="0">
                <a:solidFill>
                  <a:schemeClr val="tx2">
                    <a:lumMod val="50000"/>
                  </a:schemeClr>
                </a:solidFill>
              </a:rPr>
              <a:t> </a:t>
            </a:r>
            <a:r>
              <a:rPr lang="en-GB" sz="2400" b="1" dirty="0" err="1">
                <a:solidFill>
                  <a:schemeClr val="tx2">
                    <a:lumMod val="50000"/>
                  </a:schemeClr>
                </a:solidFill>
              </a:rPr>
              <a:t>definizione</a:t>
            </a:r>
            <a:r>
              <a:rPr lang="en-GB" sz="2400" b="1" dirty="0">
                <a:solidFill>
                  <a:schemeClr val="tx2">
                    <a:lumMod val="50000"/>
                  </a:schemeClr>
                </a:solidFill>
              </a:rPr>
              <a:t> </a:t>
            </a:r>
            <a:r>
              <a:rPr lang="en-GB" sz="2400" b="1" dirty="0" err="1">
                <a:solidFill>
                  <a:schemeClr val="tx2">
                    <a:lumMod val="50000"/>
                  </a:schemeClr>
                </a:solidFill>
              </a:rPr>
              <a:t>dell’oggetto</a:t>
            </a:r>
            <a:r>
              <a:rPr lang="en-GB" sz="2400" b="1" dirty="0">
                <a:solidFill>
                  <a:schemeClr val="tx2">
                    <a:lumMod val="50000"/>
                  </a:schemeClr>
                </a:solidFill>
              </a:rPr>
              <a:t> </a:t>
            </a:r>
            <a:r>
              <a:rPr lang="en-GB" sz="2400" b="1" dirty="0" err="1">
                <a:solidFill>
                  <a:schemeClr val="tx2">
                    <a:lumMod val="50000"/>
                  </a:schemeClr>
                </a:solidFill>
              </a:rPr>
              <a:t>della</a:t>
            </a:r>
            <a:r>
              <a:rPr lang="en-GB" sz="2400" b="1" dirty="0">
                <a:solidFill>
                  <a:schemeClr val="tx2">
                    <a:lumMod val="50000"/>
                  </a:schemeClr>
                </a:solidFill>
              </a:rPr>
              <a:t> </a:t>
            </a:r>
            <a:r>
              <a:rPr lang="en-GB" sz="2400" b="1" dirty="0" err="1">
                <a:solidFill>
                  <a:schemeClr val="tx2">
                    <a:lumMod val="50000"/>
                  </a:schemeClr>
                </a:solidFill>
              </a:rPr>
              <a:t>sovvenzione</a:t>
            </a:r>
            <a:r>
              <a:rPr lang="en-GB" sz="2400" b="1" dirty="0">
                <a:solidFill>
                  <a:schemeClr val="tx2">
                    <a:lumMod val="50000"/>
                  </a:schemeClr>
                </a:solidFill>
              </a:rPr>
              <a:t> </a:t>
            </a:r>
          </a:p>
        </p:txBody>
      </p:sp>
      <p:sp>
        <p:nvSpPr>
          <p:cNvPr id="9" name="Rettangolo arrotondato 8"/>
          <p:cNvSpPr/>
          <p:nvPr/>
        </p:nvSpPr>
        <p:spPr>
          <a:xfrm>
            <a:off x="142844" y="1857364"/>
            <a:ext cx="8858312" cy="468313"/>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err="1">
                <a:solidFill>
                  <a:schemeClr val="tx2">
                    <a:lumMod val="50000"/>
                  </a:schemeClr>
                </a:solidFill>
              </a:rPr>
              <a:t>Criteri</a:t>
            </a:r>
            <a:r>
              <a:rPr lang="en-GB" sz="2400" b="1" dirty="0">
                <a:solidFill>
                  <a:schemeClr val="tx2">
                    <a:lumMod val="50000"/>
                  </a:schemeClr>
                </a:solidFill>
              </a:rPr>
              <a:t> </a:t>
            </a:r>
            <a:r>
              <a:rPr lang="en-GB" sz="2400" b="1" dirty="0" err="1">
                <a:solidFill>
                  <a:schemeClr val="tx2">
                    <a:lumMod val="50000"/>
                  </a:schemeClr>
                </a:solidFill>
              </a:rPr>
              <a:t>di</a:t>
            </a:r>
            <a:r>
              <a:rPr lang="en-GB" sz="2400" b="1" dirty="0">
                <a:solidFill>
                  <a:schemeClr val="tx2">
                    <a:lumMod val="50000"/>
                  </a:schemeClr>
                </a:solidFill>
              </a:rPr>
              <a:t> </a:t>
            </a:r>
            <a:r>
              <a:rPr lang="en-GB" sz="2400" b="1" dirty="0" err="1">
                <a:solidFill>
                  <a:schemeClr val="tx2">
                    <a:lumMod val="50000"/>
                  </a:schemeClr>
                </a:solidFill>
              </a:rPr>
              <a:t>selezione</a:t>
            </a:r>
            <a:endParaRPr lang="it-IT" sz="2400" b="1" dirty="0">
              <a:solidFill>
                <a:schemeClr val="tx2">
                  <a:lumMod val="50000"/>
                </a:schemeClr>
              </a:solidFill>
            </a:endParaRPr>
          </a:p>
        </p:txBody>
      </p:sp>
      <p:sp>
        <p:nvSpPr>
          <p:cNvPr id="10" name="Rettangolo arrotondato 9"/>
          <p:cNvSpPr/>
          <p:nvPr/>
        </p:nvSpPr>
        <p:spPr>
          <a:xfrm>
            <a:off x="142844" y="2428868"/>
            <a:ext cx="8858312" cy="468313"/>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err="1">
                <a:solidFill>
                  <a:schemeClr val="tx2">
                    <a:lumMod val="50000"/>
                  </a:schemeClr>
                </a:solidFill>
              </a:rPr>
              <a:t>Regole</a:t>
            </a:r>
            <a:r>
              <a:rPr lang="en-GB" sz="2400" b="1" dirty="0">
                <a:solidFill>
                  <a:schemeClr val="tx2">
                    <a:lumMod val="50000"/>
                  </a:schemeClr>
                </a:solidFill>
              </a:rPr>
              <a:t> </a:t>
            </a:r>
            <a:r>
              <a:rPr lang="en-GB" sz="2400" b="1" dirty="0" err="1">
                <a:solidFill>
                  <a:schemeClr val="tx2">
                    <a:lumMod val="50000"/>
                  </a:schemeClr>
                </a:solidFill>
              </a:rPr>
              <a:t>di</a:t>
            </a:r>
            <a:r>
              <a:rPr lang="en-GB" sz="2400" b="1" dirty="0">
                <a:solidFill>
                  <a:schemeClr val="tx2">
                    <a:lumMod val="50000"/>
                  </a:schemeClr>
                </a:solidFill>
              </a:rPr>
              <a:t> </a:t>
            </a:r>
            <a:r>
              <a:rPr lang="en-GB" sz="2400" b="1" dirty="0" err="1">
                <a:solidFill>
                  <a:schemeClr val="tx2">
                    <a:lumMod val="50000"/>
                  </a:schemeClr>
                </a:solidFill>
              </a:rPr>
              <a:t>ammissibilità</a:t>
            </a:r>
            <a:r>
              <a:rPr lang="en-GB" sz="2400" b="1" dirty="0">
                <a:solidFill>
                  <a:schemeClr val="tx2">
                    <a:lumMod val="50000"/>
                  </a:schemeClr>
                </a:solidFill>
              </a:rPr>
              <a:t> </a:t>
            </a:r>
            <a:r>
              <a:rPr lang="en-GB" sz="2400" b="1" dirty="0" err="1">
                <a:solidFill>
                  <a:schemeClr val="tx2">
                    <a:lumMod val="50000"/>
                  </a:schemeClr>
                </a:solidFill>
              </a:rPr>
              <a:t>della</a:t>
            </a:r>
            <a:r>
              <a:rPr lang="en-GB" sz="2400" b="1" dirty="0">
                <a:solidFill>
                  <a:schemeClr val="tx2">
                    <a:lumMod val="50000"/>
                  </a:schemeClr>
                </a:solidFill>
              </a:rPr>
              <a:t> </a:t>
            </a:r>
            <a:r>
              <a:rPr lang="en-GB" sz="2400" b="1" dirty="0" err="1">
                <a:solidFill>
                  <a:schemeClr val="tx2">
                    <a:lumMod val="50000"/>
                  </a:schemeClr>
                </a:solidFill>
              </a:rPr>
              <a:t>spesa</a:t>
            </a:r>
            <a:endParaRPr lang="it-IT" sz="2400" b="1" dirty="0">
              <a:solidFill>
                <a:schemeClr val="tx2">
                  <a:lumMod val="50000"/>
                </a:schemeClr>
              </a:solidFill>
            </a:endParaRPr>
          </a:p>
        </p:txBody>
      </p:sp>
      <p:sp>
        <p:nvSpPr>
          <p:cNvPr id="11" name="Rettangolo arrotondato 10"/>
          <p:cNvSpPr/>
          <p:nvPr/>
        </p:nvSpPr>
        <p:spPr>
          <a:xfrm>
            <a:off x="142845" y="3000372"/>
            <a:ext cx="8858312" cy="752568"/>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err="1">
                <a:solidFill>
                  <a:schemeClr val="tx2">
                    <a:lumMod val="50000"/>
                  </a:schemeClr>
                </a:solidFill>
              </a:rPr>
              <a:t>Criteri</a:t>
            </a:r>
            <a:r>
              <a:rPr lang="en-GB" sz="2400" b="1" dirty="0">
                <a:solidFill>
                  <a:schemeClr val="tx2">
                    <a:lumMod val="50000"/>
                  </a:schemeClr>
                </a:solidFill>
              </a:rPr>
              <a:t> /</a:t>
            </a:r>
            <a:r>
              <a:rPr lang="en-GB" sz="2400" b="1" dirty="0" err="1">
                <a:solidFill>
                  <a:schemeClr val="tx2">
                    <a:lumMod val="50000"/>
                  </a:schemeClr>
                </a:solidFill>
              </a:rPr>
              <a:t>condizionalità</a:t>
            </a:r>
            <a:r>
              <a:rPr lang="en-GB" sz="2400" b="1" dirty="0">
                <a:solidFill>
                  <a:schemeClr val="tx2">
                    <a:lumMod val="50000"/>
                  </a:schemeClr>
                </a:solidFill>
              </a:rPr>
              <a:t> per la </a:t>
            </a:r>
            <a:r>
              <a:rPr lang="en-GB" sz="2400" b="1" dirty="0" err="1">
                <a:solidFill>
                  <a:schemeClr val="tx2">
                    <a:lumMod val="50000"/>
                  </a:schemeClr>
                </a:solidFill>
              </a:rPr>
              <a:t>determinazione</a:t>
            </a:r>
            <a:r>
              <a:rPr lang="en-GB" sz="2400" b="1" dirty="0">
                <a:solidFill>
                  <a:schemeClr val="tx2">
                    <a:lumMod val="50000"/>
                  </a:schemeClr>
                </a:solidFill>
              </a:rPr>
              <a:t> del </a:t>
            </a:r>
            <a:r>
              <a:rPr lang="en-GB" sz="2400" b="1" dirty="0" err="1">
                <a:solidFill>
                  <a:schemeClr val="tx2">
                    <a:lumMod val="50000"/>
                  </a:schemeClr>
                </a:solidFill>
              </a:rPr>
              <a:t>valore</a:t>
            </a:r>
            <a:r>
              <a:rPr lang="en-GB" sz="2400" b="1" dirty="0">
                <a:solidFill>
                  <a:schemeClr val="tx2">
                    <a:lumMod val="50000"/>
                  </a:schemeClr>
                </a:solidFill>
              </a:rPr>
              <a:t> </a:t>
            </a:r>
            <a:r>
              <a:rPr lang="en-GB" sz="2400" b="1" dirty="0" err="1">
                <a:solidFill>
                  <a:schemeClr val="tx2">
                    <a:lumMod val="50000"/>
                  </a:schemeClr>
                </a:solidFill>
              </a:rPr>
              <a:t>della</a:t>
            </a:r>
            <a:r>
              <a:rPr lang="en-GB" sz="2400" b="1" dirty="0">
                <a:solidFill>
                  <a:schemeClr val="tx2">
                    <a:lumMod val="50000"/>
                  </a:schemeClr>
                </a:solidFill>
              </a:rPr>
              <a:t> </a:t>
            </a:r>
            <a:r>
              <a:rPr lang="en-GB" sz="2400" b="1" dirty="0" err="1">
                <a:solidFill>
                  <a:schemeClr val="tx2">
                    <a:lumMod val="50000"/>
                  </a:schemeClr>
                </a:solidFill>
              </a:rPr>
              <a:t>sovvenzione</a:t>
            </a:r>
            <a:endParaRPr lang="it-IT" sz="2400" b="1" dirty="0">
              <a:solidFill>
                <a:schemeClr val="tx2">
                  <a:lumMod val="50000"/>
                </a:schemeClr>
              </a:solidFill>
            </a:endParaRPr>
          </a:p>
        </p:txBody>
      </p:sp>
      <p:sp>
        <p:nvSpPr>
          <p:cNvPr id="12" name="Rettangolo arrotondato 11"/>
          <p:cNvSpPr/>
          <p:nvPr/>
        </p:nvSpPr>
        <p:spPr>
          <a:xfrm>
            <a:off x="142844" y="3860890"/>
            <a:ext cx="8786874" cy="639680"/>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err="1">
                <a:solidFill>
                  <a:schemeClr val="tx2">
                    <a:lumMod val="50000"/>
                  </a:schemeClr>
                </a:solidFill>
              </a:rPr>
              <a:t>Ridefinizione</a:t>
            </a:r>
            <a:r>
              <a:rPr lang="en-GB" sz="2400" b="1" dirty="0">
                <a:solidFill>
                  <a:schemeClr val="tx2">
                    <a:lumMod val="50000"/>
                  </a:schemeClr>
                </a:solidFill>
              </a:rPr>
              <a:t> del </a:t>
            </a:r>
            <a:r>
              <a:rPr lang="en-GB" sz="2400" b="1" dirty="0" err="1">
                <a:solidFill>
                  <a:schemeClr val="tx2">
                    <a:lumMod val="50000"/>
                  </a:schemeClr>
                </a:solidFill>
              </a:rPr>
              <a:t>sistema</a:t>
            </a:r>
            <a:r>
              <a:rPr lang="en-GB" sz="2400" b="1" dirty="0">
                <a:solidFill>
                  <a:schemeClr val="tx2">
                    <a:lumMod val="50000"/>
                  </a:schemeClr>
                </a:solidFill>
              </a:rPr>
              <a:t> </a:t>
            </a:r>
            <a:r>
              <a:rPr lang="en-GB" sz="2400" b="1" dirty="0" err="1">
                <a:solidFill>
                  <a:schemeClr val="tx2">
                    <a:lumMod val="50000"/>
                  </a:schemeClr>
                </a:solidFill>
              </a:rPr>
              <a:t>di</a:t>
            </a:r>
            <a:r>
              <a:rPr lang="en-GB" sz="2400" b="1" dirty="0">
                <a:solidFill>
                  <a:schemeClr val="tx2">
                    <a:lumMod val="50000"/>
                  </a:schemeClr>
                </a:solidFill>
              </a:rPr>
              <a:t> </a:t>
            </a:r>
            <a:r>
              <a:rPr lang="en-GB" sz="2400" b="1" dirty="0" err="1">
                <a:solidFill>
                  <a:schemeClr val="tx2">
                    <a:lumMod val="50000"/>
                  </a:schemeClr>
                </a:solidFill>
              </a:rPr>
              <a:t>gestione</a:t>
            </a:r>
            <a:r>
              <a:rPr lang="en-GB" sz="2400" b="1" dirty="0">
                <a:solidFill>
                  <a:schemeClr val="tx2">
                    <a:lumMod val="50000"/>
                  </a:schemeClr>
                </a:solidFill>
              </a:rPr>
              <a:t> </a:t>
            </a:r>
            <a:r>
              <a:rPr lang="en-GB" sz="2400" b="1" dirty="0" err="1">
                <a:solidFill>
                  <a:schemeClr val="tx2">
                    <a:lumMod val="50000"/>
                  </a:schemeClr>
                </a:solidFill>
              </a:rPr>
              <a:t>documentale</a:t>
            </a:r>
            <a:r>
              <a:rPr lang="en-GB" sz="2400" b="1" dirty="0">
                <a:solidFill>
                  <a:schemeClr val="tx2">
                    <a:lumMod val="50000"/>
                  </a:schemeClr>
                </a:solidFill>
              </a:rPr>
              <a:t> (</a:t>
            </a:r>
            <a:r>
              <a:rPr lang="en-GB" sz="2400" b="1" dirty="0" err="1">
                <a:solidFill>
                  <a:schemeClr val="tx2">
                    <a:lumMod val="50000"/>
                  </a:schemeClr>
                </a:solidFill>
              </a:rPr>
              <a:t>strumenti</a:t>
            </a:r>
            <a:r>
              <a:rPr lang="en-GB" sz="2400" b="1" dirty="0">
                <a:solidFill>
                  <a:schemeClr val="tx2">
                    <a:lumMod val="50000"/>
                  </a:schemeClr>
                </a:solidFill>
              </a:rPr>
              <a:t> e format)</a:t>
            </a:r>
            <a:endParaRPr lang="it-IT" sz="2400" b="1" dirty="0">
              <a:solidFill>
                <a:schemeClr val="tx2">
                  <a:lumMod val="50000"/>
                </a:schemeClr>
              </a:solidFill>
            </a:endParaRPr>
          </a:p>
        </p:txBody>
      </p:sp>
      <p:sp>
        <p:nvSpPr>
          <p:cNvPr id="13" name="Rettangolo arrotondato 12"/>
          <p:cNvSpPr/>
          <p:nvPr/>
        </p:nvSpPr>
        <p:spPr>
          <a:xfrm>
            <a:off x="142844" y="4572008"/>
            <a:ext cx="8786874" cy="468313"/>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err="1">
                <a:solidFill>
                  <a:schemeClr val="tx2">
                    <a:lumMod val="50000"/>
                  </a:schemeClr>
                </a:solidFill>
              </a:rPr>
              <a:t>Sistema</a:t>
            </a:r>
            <a:r>
              <a:rPr lang="en-GB" sz="2400" b="1" dirty="0">
                <a:solidFill>
                  <a:schemeClr val="tx2">
                    <a:lumMod val="50000"/>
                  </a:schemeClr>
                </a:solidFill>
              </a:rPr>
              <a:t> </a:t>
            </a:r>
            <a:r>
              <a:rPr lang="en-GB" sz="2400" b="1" dirty="0" err="1">
                <a:solidFill>
                  <a:schemeClr val="tx2">
                    <a:lumMod val="50000"/>
                  </a:schemeClr>
                </a:solidFill>
              </a:rPr>
              <a:t>Informativo</a:t>
            </a:r>
            <a:endParaRPr lang="it-IT" sz="2400" b="1" dirty="0">
              <a:solidFill>
                <a:schemeClr val="tx2">
                  <a:lumMod val="50000"/>
                </a:schemeClr>
              </a:solidFill>
            </a:endParaRPr>
          </a:p>
        </p:txBody>
      </p:sp>
      <p:sp>
        <p:nvSpPr>
          <p:cNvPr id="14" name="Rettangolo arrotondato 13"/>
          <p:cNvSpPr/>
          <p:nvPr/>
        </p:nvSpPr>
        <p:spPr>
          <a:xfrm>
            <a:off x="142844" y="5072074"/>
            <a:ext cx="8786874" cy="468313"/>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err="1">
                <a:solidFill>
                  <a:schemeClr val="tx2">
                    <a:lumMod val="50000"/>
                  </a:schemeClr>
                </a:solidFill>
              </a:rPr>
              <a:t>Sistema</a:t>
            </a:r>
            <a:r>
              <a:rPr lang="en-GB" sz="2400" b="1" dirty="0">
                <a:solidFill>
                  <a:schemeClr val="tx2">
                    <a:lumMod val="50000"/>
                  </a:schemeClr>
                </a:solidFill>
              </a:rPr>
              <a:t> </a:t>
            </a:r>
            <a:r>
              <a:rPr lang="en-GB" sz="2400" b="1" dirty="0" err="1">
                <a:solidFill>
                  <a:schemeClr val="tx2">
                    <a:lumMod val="50000"/>
                  </a:schemeClr>
                </a:solidFill>
              </a:rPr>
              <a:t>di</a:t>
            </a:r>
            <a:r>
              <a:rPr lang="en-GB" sz="2400" b="1" dirty="0">
                <a:solidFill>
                  <a:schemeClr val="tx2">
                    <a:lumMod val="50000"/>
                  </a:schemeClr>
                </a:solidFill>
              </a:rPr>
              <a:t> </a:t>
            </a:r>
            <a:r>
              <a:rPr lang="en-GB" sz="2400" b="1" dirty="0" err="1">
                <a:solidFill>
                  <a:schemeClr val="tx2">
                    <a:lumMod val="50000"/>
                  </a:schemeClr>
                </a:solidFill>
              </a:rPr>
              <a:t>Monitoraggio</a:t>
            </a:r>
            <a:r>
              <a:rPr lang="en-GB" sz="2400" b="1" dirty="0">
                <a:solidFill>
                  <a:schemeClr val="tx2">
                    <a:lumMod val="50000"/>
                  </a:schemeClr>
                </a:solidFill>
              </a:rPr>
              <a:t> e </a:t>
            </a:r>
            <a:r>
              <a:rPr lang="en-GB" sz="2400" b="1" dirty="0" err="1">
                <a:solidFill>
                  <a:schemeClr val="tx2">
                    <a:lumMod val="50000"/>
                  </a:schemeClr>
                </a:solidFill>
              </a:rPr>
              <a:t>valutazione</a:t>
            </a:r>
            <a:endParaRPr lang="it-IT" sz="2400" b="1" dirty="0">
              <a:solidFill>
                <a:schemeClr val="tx2">
                  <a:lumMod val="50000"/>
                </a:schemeClr>
              </a:solidFill>
            </a:endParaRPr>
          </a:p>
        </p:txBody>
      </p:sp>
      <p:sp>
        <p:nvSpPr>
          <p:cNvPr id="15" name="Rettangolo arrotondato 14"/>
          <p:cNvSpPr/>
          <p:nvPr/>
        </p:nvSpPr>
        <p:spPr>
          <a:xfrm>
            <a:off x="142844" y="6215082"/>
            <a:ext cx="8786874" cy="466725"/>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b="1" dirty="0">
                <a:solidFill>
                  <a:schemeClr val="tx2">
                    <a:lumMod val="50000"/>
                  </a:schemeClr>
                </a:solidFill>
              </a:rPr>
              <a:t>Sistema di rendicontazione, controllo ed </a:t>
            </a:r>
            <a:r>
              <a:rPr lang="it-IT" sz="2400" b="1" dirty="0" err="1">
                <a:solidFill>
                  <a:schemeClr val="tx2">
                    <a:lumMod val="50000"/>
                  </a:schemeClr>
                </a:solidFill>
              </a:rPr>
              <a:t>audit</a:t>
            </a:r>
            <a:endParaRPr lang="it-IT" sz="2400" b="1" dirty="0">
              <a:solidFill>
                <a:schemeClr val="tx2">
                  <a:lumMod val="50000"/>
                </a:schemeClr>
              </a:solidFill>
            </a:endParaRPr>
          </a:p>
        </p:txBody>
      </p:sp>
      <p:sp>
        <p:nvSpPr>
          <p:cNvPr id="16" name="Rettangolo arrotondato 15"/>
          <p:cNvSpPr/>
          <p:nvPr/>
        </p:nvSpPr>
        <p:spPr>
          <a:xfrm>
            <a:off x="142844" y="5643578"/>
            <a:ext cx="8786874" cy="468313"/>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b="1" dirty="0">
                <a:solidFill>
                  <a:schemeClr val="tx2">
                    <a:lumMod val="50000"/>
                  </a:schemeClr>
                </a:solidFill>
              </a:rPr>
              <a:t>Sistema dei Pagamenti e delle garanzie</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6"/>
          <p:cNvPicPr>
            <a:picLocks noChangeAspect="1" noChangeArrowheads="1"/>
          </p:cNvPicPr>
          <p:nvPr/>
        </p:nvPicPr>
        <p:blipFill>
          <a:blip r:embed="rId2" cstate="print"/>
          <a:srcRect/>
          <a:stretch>
            <a:fillRect/>
          </a:stretch>
        </p:blipFill>
        <p:spPr bwMode="auto">
          <a:xfrm>
            <a:off x="220663" y="1071547"/>
            <a:ext cx="8672512" cy="5572164"/>
          </a:xfrm>
          <a:prstGeom prst="rect">
            <a:avLst/>
          </a:prstGeom>
          <a:noFill/>
          <a:ln w="9525">
            <a:noFill/>
            <a:miter lim="800000"/>
            <a:headEnd/>
            <a:tailEnd/>
          </a:ln>
        </p:spPr>
      </p:pic>
      <p:sp>
        <p:nvSpPr>
          <p:cNvPr id="8" name="Rettangolo arrotondato 7"/>
          <p:cNvSpPr/>
          <p:nvPr/>
        </p:nvSpPr>
        <p:spPr>
          <a:xfrm>
            <a:off x="285720" y="71414"/>
            <a:ext cx="8424863" cy="865188"/>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defRPr/>
            </a:pPr>
            <a:r>
              <a:rPr lang="it-IT" sz="2800" b="1" dirty="0">
                <a:solidFill>
                  <a:schemeClr val="tx1"/>
                </a:solidFill>
              </a:rPr>
              <a:t>Principali problemi in fase di implementazione </a:t>
            </a:r>
            <a:endParaRPr lang="it-IT" sz="2800" b="1" dirty="0" smtClean="0">
              <a:solidFill>
                <a:schemeClr val="tx1"/>
              </a:solidFill>
            </a:endParaRPr>
          </a:p>
          <a:p>
            <a:pPr marL="342900" indent="-342900" algn="ctr">
              <a:defRPr/>
            </a:pPr>
            <a:r>
              <a:rPr lang="it-IT" sz="2800" b="1" dirty="0" smtClean="0">
                <a:solidFill>
                  <a:schemeClr val="tx1"/>
                </a:solidFill>
              </a:rPr>
              <a:t>(</a:t>
            </a:r>
            <a:r>
              <a:rPr lang="it-IT" sz="2800" b="1" dirty="0">
                <a:solidFill>
                  <a:schemeClr val="tx1"/>
                </a:solidFill>
              </a:rPr>
              <a:t>e possibili soluzioni)</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6"/>
          <p:cNvPicPr>
            <a:picLocks noChangeAspect="1" noChangeArrowheads="1"/>
          </p:cNvPicPr>
          <p:nvPr/>
        </p:nvPicPr>
        <p:blipFill>
          <a:blip r:embed="rId2" cstate="print"/>
          <a:srcRect/>
          <a:stretch>
            <a:fillRect/>
          </a:stretch>
        </p:blipFill>
        <p:spPr bwMode="auto">
          <a:xfrm>
            <a:off x="180975" y="1071546"/>
            <a:ext cx="8775775" cy="5572164"/>
          </a:xfrm>
          <a:prstGeom prst="rect">
            <a:avLst/>
          </a:prstGeom>
          <a:noFill/>
          <a:ln w="9525">
            <a:noFill/>
            <a:miter lim="800000"/>
            <a:headEnd/>
            <a:tailEnd/>
          </a:ln>
        </p:spPr>
      </p:pic>
      <p:sp>
        <p:nvSpPr>
          <p:cNvPr id="8" name="Rettangolo arrotondato 7"/>
          <p:cNvSpPr/>
          <p:nvPr/>
        </p:nvSpPr>
        <p:spPr>
          <a:xfrm>
            <a:off x="285720" y="142852"/>
            <a:ext cx="8424863" cy="863600"/>
          </a:xfrm>
          <a:prstGeom prst="round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400" b="1" dirty="0">
                <a:solidFill>
                  <a:schemeClr val="tx2">
                    <a:lumMod val="50000"/>
                  </a:schemeClr>
                </a:solidFill>
                <a:latin typeface="Calibri" pitchFamily="34" charset="0"/>
              </a:rPr>
              <a:t>Principali problemi in fase di implementazione (e possibili soluzioni) (2)</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3"/>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0837" name="Rectangle 5"/>
          <p:cNvSpPr>
            <a:spLocks noChangeArrowheads="1"/>
          </p:cNvSpPr>
          <p:nvPr/>
        </p:nvSpPr>
        <p:spPr bwMode="auto">
          <a:xfrm>
            <a:off x="304800" y="533400"/>
            <a:ext cx="8686800" cy="695325"/>
          </a:xfrm>
          <a:prstGeom prst="rect">
            <a:avLst/>
          </a:prstGeom>
          <a:noFill/>
          <a:ln w="9525">
            <a:noFill/>
            <a:miter lim="800000"/>
            <a:headEnd/>
            <a:tailEnd/>
          </a:ln>
          <a:effectLst/>
        </p:spPr>
        <p:txBody>
          <a:bodyPr>
            <a:spAutoFit/>
          </a:bodyPr>
          <a:lstStyle/>
          <a:p>
            <a:pPr eaLnBrk="1" hangingPunct="1">
              <a:lnSpc>
                <a:spcPct val="90000"/>
              </a:lnSpc>
              <a:buClr>
                <a:srgbClr val="FF6600"/>
              </a:buClr>
              <a:defRPr/>
            </a:pPr>
            <a:r>
              <a:rPr kumimoji="1" lang="it-IT">
                <a:solidFill>
                  <a:schemeClr val="tx2"/>
                </a:solidFill>
                <a:effectLst>
                  <a:outerShdw blurRad="38100" dist="38100" dir="2700000" algn="tl">
                    <a:srgbClr val="C0C0C0"/>
                  </a:outerShdw>
                </a:effectLst>
                <a:latin typeface="Verdana" pitchFamily="34" charset="0"/>
                <a:ea typeface="MS PGothic" charset="-128"/>
              </a:rPr>
              <a:t> </a:t>
            </a:r>
            <a:endParaRPr lang="it-IT">
              <a:solidFill>
                <a:srgbClr val="201C7A"/>
              </a:solidFill>
              <a:latin typeface="Verdana" pitchFamily="34" charset="0"/>
              <a:ea typeface="Arial Unicode MS" pitchFamily="34" charset="-128"/>
              <a:cs typeface="Arial Unicode MS" pitchFamily="34" charset="-128"/>
            </a:endParaRPr>
          </a:p>
          <a:p>
            <a:pPr eaLnBrk="1" hangingPunct="1">
              <a:lnSpc>
                <a:spcPct val="90000"/>
              </a:lnSpc>
              <a:buFontTx/>
              <a:buChar char="•"/>
              <a:defRPr/>
            </a:pPr>
            <a:endParaRPr lang="it-IT" sz="2000">
              <a:solidFill>
                <a:srgbClr val="201C7A"/>
              </a:solidFill>
              <a:latin typeface="Verdana" pitchFamily="34" charset="0"/>
              <a:ea typeface="Arial Unicode MS" pitchFamily="34" charset="-128"/>
              <a:cs typeface="Arial Unicode MS" pitchFamily="34" charset="-128"/>
            </a:endParaRPr>
          </a:p>
        </p:txBody>
      </p:sp>
      <p:sp>
        <p:nvSpPr>
          <p:cNvPr id="6148" name="Rectangle 8"/>
          <p:cNvSpPr>
            <a:spLocks noChangeArrowheads="1"/>
          </p:cNvSpPr>
          <p:nvPr/>
        </p:nvSpPr>
        <p:spPr bwMode="auto">
          <a:xfrm>
            <a:off x="611560" y="2276872"/>
            <a:ext cx="8064896" cy="1569660"/>
          </a:xfrm>
          <a:prstGeom prst="rect">
            <a:avLst/>
          </a:prstGeom>
          <a:solidFill>
            <a:schemeClr val="accent2">
              <a:lumMod val="20000"/>
              <a:lumOff val="80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50000"/>
              </a:spcBef>
              <a:buClr>
                <a:schemeClr val="folHlink"/>
              </a:buClr>
              <a:buSzPct val="75000"/>
              <a:buNone/>
            </a:pPr>
            <a:endParaRPr lang="it-IT" sz="2400" b="1" dirty="0" smtClean="0"/>
          </a:p>
          <a:p>
            <a:pPr lvl="0" algn="ctr">
              <a:spcBef>
                <a:spcPct val="50000"/>
              </a:spcBef>
              <a:buClr>
                <a:schemeClr val="folHlink"/>
              </a:buClr>
              <a:buSzPct val="75000"/>
              <a:buNone/>
            </a:pPr>
            <a:r>
              <a:rPr lang="it-IT" sz="2400" b="1" dirty="0" smtClean="0"/>
              <a:t>Riflessioni conclusive</a:t>
            </a:r>
          </a:p>
          <a:p>
            <a:pPr lvl="0" algn="ctr">
              <a:spcBef>
                <a:spcPct val="50000"/>
              </a:spcBef>
              <a:buClr>
                <a:schemeClr val="folHlink"/>
              </a:buClr>
              <a:buSzPct val="75000"/>
              <a:buNone/>
            </a:pPr>
            <a:endParaRPr lang="it-IT" sz="2400" b="1" dirty="0" smtClean="0"/>
          </a:p>
        </p:txBody>
      </p:sp>
      <p:sp>
        <p:nvSpPr>
          <p:cNvPr id="6149" name="Rectangle 10"/>
          <p:cNvSpPr>
            <a:spLocks noChangeArrowheads="1"/>
          </p:cNvSpPr>
          <p:nvPr/>
        </p:nvSpPr>
        <p:spPr bwMode="auto">
          <a:xfrm>
            <a:off x="9525" y="584358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it-IT" altLang="it-IT" sz="2400">
              <a:latin typeface="Times New Roman" panose="02020603050405020304" pitchFamily="18" charset="0"/>
            </a:endParaRPr>
          </a:p>
        </p:txBody>
      </p:sp>
    </p:spTree>
    <p:extLst>
      <p:ext uri="{BB962C8B-B14F-4D97-AF65-F5344CB8AC3E}">
        <p14:creationId xmlns="" xmlns:p14="http://schemas.microsoft.com/office/powerpoint/2010/main" val="286348241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04800" y="115888"/>
            <a:ext cx="8458200" cy="431800"/>
          </a:xfrm>
          <a:prstGeom prst="rect">
            <a:avLst/>
          </a:prstGeom>
          <a:solidFill>
            <a:schemeClr val="bg1"/>
          </a:solidFill>
          <a:ln w="9525">
            <a:solidFill>
              <a:schemeClr val="accent2">
                <a:lumMod val="75000"/>
              </a:schemeClr>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3200" b="1">
                <a:solidFill>
                  <a:schemeClr val="accent6">
                    <a:lumMod val="75000"/>
                  </a:schemeClr>
                </a:solidFill>
                <a:latin typeface="Calibri" pitchFamily="34" charset="0"/>
              </a:rPr>
              <a:t> Un bilancio delle esperienze condotte ad oggi</a:t>
            </a:r>
            <a:endParaRPr lang="it-IT" sz="2000" b="1">
              <a:solidFill>
                <a:schemeClr val="accent6">
                  <a:lumMod val="75000"/>
                </a:schemeClr>
              </a:solidFill>
              <a:latin typeface="Calibri" pitchFamily="34" charset="0"/>
            </a:endParaRPr>
          </a:p>
        </p:txBody>
      </p:sp>
      <p:graphicFrame>
        <p:nvGraphicFramePr>
          <p:cNvPr id="8" name="Diagramma 7"/>
          <p:cNvGraphicFramePr/>
          <p:nvPr/>
        </p:nvGraphicFramePr>
        <p:xfrm>
          <a:off x="3275856" y="4769768"/>
          <a:ext cx="3096344"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ttangolo arrotondato 8"/>
          <p:cNvSpPr/>
          <p:nvPr/>
        </p:nvSpPr>
        <p:spPr>
          <a:xfrm>
            <a:off x="179388" y="908050"/>
            <a:ext cx="4248150" cy="649288"/>
          </a:xfrm>
          <a:prstGeom prst="roundRect">
            <a:avLst/>
          </a:prstGeom>
          <a:solidFill>
            <a:srgbClr val="92D050"/>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err="1">
                <a:solidFill>
                  <a:schemeClr val="accent1">
                    <a:lumMod val="10000"/>
                  </a:schemeClr>
                </a:solidFill>
                <a:latin typeface="Calibri" pitchFamily="34" charset="0"/>
              </a:rPr>
              <a:t>Aspetti</a:t>
            </a:r>
            <a:r>
              <a:rPr lang="en-GB" sz="2800" b="1" dirty="0">
                <a:solidFill>
                  <a:schemeClr val="accent1">
                    <a:lumMod val="10000"/>
                  </a:schemeClr>
                </a:solidFill>
                <a:latin typeface="Calibri" pitchFamily="34" charset="0"/>
              </a:rPr>
              <a:t> </a:t>
            </a:r>
            <a:r>
              <a:rPr lang="en-GB" sz="2800" b="1" dirty="0" err="1">
                <a:solidFill>
                  <a:schemeClr val="accent1">
                    <a:lumMod val="10000"/>
                  </a:schemeClr>
                </a:solidFill>
                <a:latin typeface="Calibri" pitchFamily="34" charset="0"/>
              </a:rPr>
              <a:t>positivi</a:t>
            </a:r>
            <a:endParaRPr lang="en-GB" sz="2800" b="1" dirty="0">
              <a:solidFill>
                <a:schemeClr val="accent1">
                  <a:lumMod val="10000"/>
                </a:schemeClr>
              </a:solidFill>
              <a:latin typeface="Calibri" pitchFamily="34" charset="0"/>
            </a:endParaRPr>
          </a:p>
        </p:txBody>
      </p:sp>
      <p:sp>
        <p:nvSpPr>
          <p:cNvPr id="10" name="Rettangolo arrotondato 9"/>
          <p:cNvSpPr/>
          <p:nvPr/>
        </p:nvSpPr>
        <p:spPr>
          <a:xfrm>
            <a:off x="179388" y="1700213"/>
            <a:ext cx="4248150" cy="503237"/>
          </a:xfrm>
          <a:prstGeom prst="roundRect">
            <a:avLst/>
          </a:prstGeom>
          <a:solidFill>
            <a:srgbClr val="CCFF33"/>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chemeClr val="accent5">
                    <a:lumMod val="10000"/>
                  </a:schemeClr>
                </a:solidFill>
                <a:latin typeface="Calibri" pitchFamily="34" charset="0"/>
              </a:rPr>
              <a:t>Qualità della programmazione</a:t>
            </a:r>
            <a:endParaRPr lang="it-IT" sz="2000" b="1">
              <a:solidFill>
                <a:schemeClr val="accent5">
                  <a:lumMod val="10000"/>
                </a:schemeClr>
              </a:solidFill>
              <a:latin typeface="Calibri" pitchFamily="34" charset="0"/>
            </a:endParaRPr>
          </a:p>
        </p:txBody>
      </p:sp>
      <p:sp>
        <p:nvSpPr>
          <p:cNvPr id="11" name="Rettangolo arrotondato 10"/>
          <p:cNvSpPr/>
          <p:nvPr/>
        </p:nvSpPr>
        <p:spPr>
          <a:xfrm>
            <a:off x="179388" y="2276475"/>
            <a:ext cx="4248150" cy="503238"/>
          </a:xfrm>
          <a:prstGeom prst="roundRect">
            <a:avLst/>
          </a:prstGeom>
          <a:solidFill>
            <a:srgbClr val="CCFF33"/>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err="1">
                <a:solidFill>
                  <a:schemeClr val="accent5">
                    <a:lumMod val="10000"/>
                  </a:schemeClr>
                </a:solidFill>
                <a:latin typeface="Calibri" pitchFamily="34" charset="0"/>
              </a:rPr>
              <a:t>Riduzione</a:t>
            </a:r>
            <a:r>
              <a:rPr lang="en-GB" sz="2000" b="1" dirty="0">
                <a:solidFill>
                  <a:schemeClr val="accent5">
                    <a:lumMod val="10000"/>
                  </a:schemeClr>
                </a:solidFill>
                <a:latin typeface="Calibri" pitchFamily="34" charset="0"/>
              </a:rPr>
              <a:t> </a:t>
            </a:r>
            <a:r>
              <a:rPr lang="en-GB" sz="2000" b="1" dirty="0" err="1">
                <a:solidFill>
                  <a:schemeClr val="accent5">
                    <a:lumMod val="10000"/>
                  </a:schemeClr>
                </a:solidFill>
                <a:latin typeface="Calibri" pitchFamily="34" charset="0"/>
              </a:rPr>
              <a:t>dei</a:t>
            </a:r>
            <a:r>
              <a:rPr lang="en-GB" sz="2000" b="1" dirty="0">
                <a:solidFill>
                  <a:schemeClr val="accent5">
                    <a:lumMod val="10000"/>
                  </a:schemeClr>
                </a:solidFill>
                <a:latin typeface="Calibri" pitchFamily="34" charset="0"/>
              </a:rPr>
              <a:t> </a:t>
            </a:r>
            <a:r>
              <a:rPr lang="en-GB" sz="2000" b="1" dirty="0" err="1">
                <a:solidFill>
                  <a:schemeClr val="accent5">
                    <a:lumMod val="10000"/>
                  </a:schemeClr>
                </a:solidFill>
                <a:latin typeface="Calibri" pitchFamily="34" charset="0"/>
              </a:rPr>
              <a:t>carichi</a:t>
            </a:r>
            <a:r>
              <a:rPr lang="en-GB" sz="2000" b="1" dirty="0">
                <a:solidFill>
                  <a:schemeClr val="accent5">
                    <a:lumMod val="10000"/>
                  </a:schemeClr>
                </a:solidFill>
                <a:latin typeface="Calibri" pitchFamily="34" charset="0"/>
              </a:rPr>
              <a:t> </a:t>
            </a:r>
            <a:r>
              <a:rPr lang="en-GB" sz="2000" b="1" dirty="0" err="1">
                <a:solidFill>
                  <a:schemeClr val="accent5">
                    <a:lumMod val="10000"/>
                  </a:schemeClr>
                </a:solidFill>
                <a:latin typeface="Calibri" pitchFamily="34" charset="0"/>
              </a:rPr>
              <a:t>amministrativi</a:t>
            </a:r>
            <a:endParaRPr lang="it-IT" sz="2000" b="1" dirty="0">
              <a:solidFill>
                <a:schemeClr val="accent5">
                  <a:lumMod val="10000"/>
                </a:schemeClr>
              </a:solidFill>
              <a:latin typeface="Calibri" pitchFamily="34" charset="0"/>
            </a:endParaRPr>
          </a:p>
        </p:txBody>
      </p:sp>
      <p:sp>
        <p:nvSpPr>
          <p:cNvPr id="12" name="Rettangolo arrotondato 11"/>
          <p:cNvSpPr/>
          <p:nvPr/>
        </p:nvSpPr>
        <p:spPr>
          <a:xfrm>
            <a:off x="179388" y="2852738"/>
            <a:ext cx="4248150" cy="504825"/>
          </a:xfrm>
          <a:prstGeom prst="roundRect">
            <a:avLst/>
          </a:prstGeom>
          <a:solidFill>
            <a:srgbClr val="CCFF33"/>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err="1">
                <a:solidFill>
                  <a:schemeClr val="accent5">
                    <a:lumMod val="10000"/>
                  </a:schemeClr>
                </a:solidFill>
                <a:latin typeface="Calibri" pitchFamily="34" charset="0"/>
              </a:rPr>
              <a:t>Gestione</a:t>
            </a:r>
            <a:r>
              <a:rPr lang="en-GB" sz="2000" b="1">
                <a:solidFill>
                  <a:schemeClr val="accent5">
                    <a:lumMod val="10000"/>
                  </a:schemeClr>
                </a:solidFill>
                <a:latin typeface="Calibri" pitchFamily="34" charset="0"/>
              </a:rPr>
              <a:t> </a:t>
            </a:r>
            <a:r>
              <a:rPr lang="en-GB" sz="2000" b="1" err="1">
                <a:solidFill>
                  <a:schemeClr val="accent5">
                    <a:lumMod val="10000"/>
                  </a:schemeClr>
                </a:solidFill>
                <a:latin typeface="Calibri" pitchFamily="34" charset="0"/>
              </a:rPr>
              <a:t>finanziaria</a:t>
            </a:r>
            <a:r>
              <a:rPr lang="en-GB" sz="2000" b="1">
                <a:solidFill>
                  <a:schemeClr val="accent5">
                    <a:lumMod val="10000"/>
                  </a:schemeClr>
                </a:solidFill>
                <a:latin typeface="Calibri" pitchFamily="34" charset="0"/>
              </a:rPr>
              <a:t> </a:t>
            </a:r>
            <a:r>
              <a:rPr lang="en-GB" sz="2000" b="1" err="1">
                <a:solidFill>
                  <a:schemeClr val="accent5">
                    <a:lumMod val="10000"/>
                  </a:schemeClr>
                </a:solidFill>
                <a:latin typeface="Calibri" pitchFamily="34" charset="0"/>
              </a:rPr>
              <a:t>più</a:t>
            </a:r>
            <a:r>
              <a:rPr lang="en-GB" sz="2000" b="1">
                <a:solidFill>
                  <a:schemeClr val="accent5">
                    <a:lumMod val="10000"/>
                  </a:schemeClr>
                </a:solidFill>
                <a:latin typeface="Calibri" pitchFamily="34" charset="0"/>
              </a:rPr>
              <a:t> </a:t>
            </a:r>
            <a:r>
              <a:rPr lang="en-GB" sz="2000" b="1" err="1">
                <a:solidFill>
                  <a:schemeClr val="accent5">
                    <a:lumMod val="10000"/>
                  </a:schemeClr>
                </a:solidFill>
                <a:latin typeface="Calibri" pitchFamily="34" charset="0"/>
              </a:rPr>
              <a:t>efficiente</a:t>
            </a:r>
            <a:endParaRPr lang="it-IT" sz="2000" b="1">
              <a:solidFill>
                <a:schemeClr val="accent5">
                  <a:lumMod val="10000"/>
                </a:schemeClr>
              </a:solidFill>
              <a:latin typeface="Calibri" pitchFamily="34" charset="0"/>
            </a:endParaRPr>
          </a:p>
        </p:txBody>
      </p:sp>
      <p:sp>
        <p:nvSpPr>
          <p:cNvPr id="13" name="Rettangolo arrotondato 12"/>
          <p:cNvSpPr/>
          <p:nvPr/>
        </p:nvSpPr>
        <p:spPr>
          <a:xfrm>
            <a:off x="179388" y="3429000"/>
            <a:ext cx="4248150" cy="504825"/>
          </a:xfrm>
          <a:prstGeom prst="roundRect">
            <a:avLst/>
          </a:prstGeom>
          <a:solidFill>
            <a:srgbClr val="CCFF33"/>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err="1">
                <a:solidFill>
                  <a:schemeClr val="accent5">
                    <a:lumMod val="10000"/>
                  </a:schemeClr>
                </a:solidFill>
                <a:latin typeface="Calibri" pitchFamily="34" charset="0"/>
              </a:rPr>
              <a:t>Minori</a:t>
            </a:r>
            <a:r>
              <a:rPr lang="en-GB" sz="2000" b="1">
                <a:solidFill>
                  <a:schemeClr val="accent5">
                    <a:lumMod val="10000"/>
                  </a:schemeClr>
                </a:solidFill>
                <a:latin typeface="Calibri" pitchFamily="34" charset="0"/>
              </a:rPr>
              <a:t> </a:t>
            </a:r>
            <a:r>
              <a:rPr lang="en-GB" sz="2000" b="1" err="1">
                <a:solidFill>
                  <a:schemeClr val="accent5">
                    <a:lumMod val="10000"/>
                  </a:schemeClr>
                </a:solidFill>
                <a:latin typeface="Calibri" pitchFamily="34" charset="0"/>
              </a:rPr>
              <a:t>decurtazioni</a:t>
            </a:r>
            <a:r>
              <a:rPr lang="en-GB" sz="2000" b="1">
                <a:solidFill>
                  <a:schemeClr val="accent5">
                    <a:lumMod val="10000"/>
                  </a:schemeClr>
                </a:solidFill>
                <a:latin typeface="Calibri" pitchFamily="34" charset="0"/>
              </a:rPr>
              <a:t> per </a:t>
            </a:r>
            <a:r>
              <a:rPr lang="en-GB" sz="2000" b="1" err="1">
                <a:solidFill>
                  <a:schemeClr val="accent5">
                    <a:lumMod val="10000"/>
                  </a:schemeClr>
                </a:solidFill>
                <a:latin typeface="Calibri" pitchFamily="34" charset="0"/>
              </a:rPr>
              <a:t>errori</a:t>
            </a:r>
            <a:r>
              <a:rPr lang="en-GB" sz="2000" b="1">
                <a:solidFill>
                  <a:schemeClr val="accent5">
                    <a:lumMod val="10000"/>
                  </a:schemeClr>
                </a:solidFill>
                <a:latin typeface="Calibri" pitchFamily="34" charset="0"/>
              </a:rPr>
              <a:t> </a:t>
            </a:r>
            <a:r>
              <a:rPr lang="en-GB" sz="2000" b="1" err="1">
                <a:solidFill>
                  <a:schemeClr val="accent5">
                    <a:lumMod val="10000"/>
                  </a:schemeClr>
                </a:solidFill>
                <a:latin typeface="Calibri" pitchFamily="34" charset="0"/>
              </a:rPr>
              <a:t>formali</a:t>
            </a:r>
            <a:endParaRPr lang="it-IT" sz="2000" b="1">
              <a:solidFill>
                <a:schemeClr val="accent5">
                  <a:lumMod val="10000"/>
                </a:schemeClr>
              </a:solidFill>
              <a:latin typeface="Calibri" pitchFamily="34" charset="0"/>
            </a:endParaRPr>
          </a:p>
        </p:txBody>
      </p:sp>
      <p:sp>
        <p:nvSpPr>
          <p:cNvPr id="14" name="Rettangolo arrotondato 13"/>
          <p:cNvSpPr/>
          <p:nvPr/>
        </p:nvSpPr>
        <p:spPr>
          <a:xfrm>
            <a:off x="179388" y="4005263"/>
            <a:ext cx="4248150" cy="503237"/>
          </a:xfrm>
          <a:prstGeom prst="roundRect">
            <a:avLst/>
          </a:prstGeom>
          <a:solidFill>
            <a:srgbClr val="CCFF33"/>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chemeClr val="accent5">
                    <a:lumMod val="10000"/>
                  </a:schemeClr>
                </a:solidFill>
                <a:latin typeface="Calibri" pitchFamily="34" charset="0"/>
              </a:rPr>
              <a:t>Focus sui </a:t>
            </a:r>
            <a:r>
              <a:rPr lang="en-GB" sz="2000" b="1" err="1">
                <a:solidFill>
                  <a:schemeClr val="accent5">
                    <a:lumMod val="10000"/>
                  </a:schemeClr>
                </a:solidFill>
                <a:latin typeface="Calibri" pitchFamily="34" charset="0"/>
              </a:rPr>
              <a:t>risultati</a:t>
            </a:r>
            <a:r>
              <a:rPr lang="en-GB" sz="2000" b="1">
                <a:solidFill>
                  <a:schemeClr val="accent5">
                    <a:lumMod val="10000"/>
                  </a:schemeClr>
                </a:solidFill>
                <a:latin typeface="Calibri" pitchFamily="34" charset="0"/>
              </a:rPr>
              <a:t> (</a:t>
            </a:r>
            <a:r>
              <a:rPr lang="en-GB" sz="2000" b="1" err="1">
                <a:solidFill>
                  <a:schemeClr val="accent5">
                    <a:lumMod val="10000"/>
                  </a:schemeClr>
                </a:solidFill>
                <a:latin typeface="Calibri" pitchFamily="34" charset="0"/>
              </a:rPr>
              <a:t>impatto</a:t>
            </a:r>
            <a:r>
              <a:rPr lang="en-GB" sz="2000" b="1">
                <a:solidFill>
                  <a:schemeClr val="accent5">
                    <a:lumMod val="10000"/>
                  </a:schemeClr>
                </a:solidFill>
                <a:latin typeface="Calibri" pitchFamily="34" charset="0"/>
              </a:rPr>
              <a:t>)</a:t>
            </a:r>
            <a:endParaRPr lang="it-IT" sz="2000" b="1">
              <a:solidFill>
                <a:schemeClr val="accent5">
                  <a:lumMod val="10000"/>
                </a:schemeClr>
              </a:solidFill>
              <a:latin typeface="Calibri" pitchFamily="34" charset="0"/>
            </a:endParaRPr>
          </a:p>
        </p:txBody>
      </p:sp>
      <p:sp>
        <p:nvSpPr>
          <p:cNvPr id="15" name="Parentesi graffa aperta 14"/>
          <p:cNvSpPr/>
          <p:nvPr/>
        </p:nvSpPr>
        <p:spPr>
          <a:xfrm rot="16200000">
            <a:off x="2159794" y="2601119"/>
            <a:ext cx="360363" cy="4321175"/>
          </a:xfrm>
          <a:prstGeom prst="leftBrace">
            <a:avLst>
              <a:gd name="adj1" fmla="val 8333"/>
              <a:gd name="adj2" fmla="val 36103"/>
            </a:avLst>
          </a:prstGeom>
          <a:ln w="41275">
            <a:solidFill>
              <a:srgbClr val="92D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it-IT"/>
          </a:p>
        </p:txBody>
      </p:sp>
      <p:sp>
        <p:nvSpPr>
          <p:cNvPr id="16" name="Rettangolo arrotondato 15"/>
          <p:cNvSpPr/>
          <p:nvPr/>
        </p:nvSpPr>
        <p:spPr>
          <a:xfrm>
            <a:off x="323850" y="5013325"/>
            <a:ext cx="2808288" cy="1079500"/>
          </a:xfrm>
          <a:prstGeom prst="roundRect">
            <a:avLst/>
          </a:prstGeom>
          <a:solidFill>
            <a:srgbClr val="CCFF33"/>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chemeClr val="accent5">
                    <a:lumMod val="10000"/>
                  </a:schemeClr>
                </a:solidFill>
                <a:latin typeface="Calibri" pitchFamily="34" charset="0"/>
              </a:rPr>
              <a:t>Sviluppo </a:t>
            </a:r>
            <a:r>
              <a:rPr lang="en-GB" sz="2000" b="1" err="1">
                <a:solidFill>
                  <a:schemeClr val="accent5">
                    <a:lumMod val="10000"/>
                  </a:schemeClr>
                </a:solidFill>
                <a:latin typeface="Calibri" pitchFamily="34" charset="0"/>
              </a:rPr>
              <a:t>di</a:t>
            </a:r>
            <a:r>
              <a:rPr lang="en-GB" sz="2000" b="1">
                <a:solidFill>
                  <a:schemeClr val="accent5">
                    <a:lumMod val="10000"/>
                  </a:schemeClr>
                </a:solidFill>
                <a:latin typeface="Calibri" pitchFamily="34" charset="0"/>
              </a:rPr>
              <a:t> partnership e </a:t>
            </a:r>
            <a:r>
              <a:rPr lang="en-GB" sz="2000" b="1" err="1">
                <a:solidFill>
                  <a:schemeClr val="accent5">
                    <a:lumMod val="10000"/>
                  </a:schemeClr>
                </a:solidFill>
                <a:latin typeface="Calibri" pitchFamily="34" charset="0"/>
              </a:rPr>
              <a:t>approcci</a:t>
            </a:r>
            <a:r>
              <a:rPr lang="en-GB" sz="2000" b="1">
                <a:solidFill>
                  <a:schemeClr val="accent5">
                    <a:lumMod val="10000"/>
                  </a:schemeClr>
                </a:solidFill>
                <a:latin typeface="Calibri" pitchFamily="34" charset="0"/>
              </a:rPr>
              <a:t> </a:t>
            </a:r>
            <a:r>
              <a:rPr lang="en-GB" sz="2000" b="1" err="1">
                <a:solidFill>
                  <a:schemeClr val="accent5">
                    <a:lumMod val="10000"/>
                  </a:schemeClr>
                </a:solidFill>
                <a:latin typeface="Calibri" pitchFamily="34" charset="0"/>
              </a:rPr>
              <a:t>collaborativi</a:t>
            </a:r>
            <a:endParaRPr lang="it-IT" sz="2000" b="1">
              <a:solidFill>
                <a:schemeClr val="accent5">
                  <a:lumMod val="10000"/>
                </a:schemeClr>
              </a:solidFill>
              <a:latin typeface="Calibri" pitchFamily="34" charset="0"/>
            </a:endParaRPr>
          </a:p>
        </p:txBody>
      </p:sp>
      <p:sp>
        <p:nvSpPr>
          <p:cNvPr id="17" name="Rettangolo arrotondato 16"/>
          <p:cNvSpPr/>
          <p:nvPr/>
        </p:nvSpPr>
        <p:spPr>
          <a:xfrm>
            <a:off x="5003800" y="2708275"/>
            <a:ext cx="4032250" cy="649288"/>
          </a:xfrm>
          <a:prstGeom prst="roundRect">
            <a:avLst/>
          </a:prstGeom>
          <a:solidFill>
            <a:schemeClr val="bg1">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err="1">
                <a:solidFill>
                  <a:schemeClr val="accent1">
                    <a:lumMod val="10000"/>
                  </a:schemeClr>
                </a:solidFill>
                <a:latin typeface="Calibri" pitchFamily="34" charset="0"/>
              </a:rPr>
              <a:t>Potenziali</a:t>
            </a:r>
            <a:r>
              <a:rPr lang="en-GB" sz="2800" b="1" dirty="0">
                <a:solidFill>
                  <a:schemeClr val="accent1">
                    <a:lumMod val="10000"/>
                  </a:schemeClr>
                </a:solidFill>
                <a:latin typeface="Calibri" pitchFamily="34" charset="0"/>
              </a:rPr>
              <a:t> </a:t>
            </a:r>
            <a:r>
              <a:rPr lang="en-GB" sz="2800" b="1" dirty="0" err="1">
                <a:solidFill>
                  <a:schemeClr val="accent1">
                    <a:lumMod val="10000"/>
                  </a:schemeClr>
                </a:solidFill>
                <a:latin typeface="Calibri" pitchFamily="34" charset="0"/>
              </a:rPr>
              <a:t>rischi</a:t>
            </a:r>
            <a:endParaRPr lang="en-GB" sz="2800" b="1" dirty="0">
              <a:solidFill>
                <a:schemeClr val="accent1">
                  <a:lumMod val="10000"/>
                </a:schemeClr>
              </a:solidFill>
              <a:latin typeface="Calibri" pitchFamily="34" charset="0"/>
            </a:endParaRPr>
          </a:p>
        </p:txBody>
      </p:sp>
      <p:sp>
        <p:nvSpPr>
          <p:cNvPr id="18" name="Rettangolo arrotondato 17"/>
          <p:cNvSpPr/>
          <p:nvPr/>
        </p:nvSpPr>
        <p:spPr>
          <a:xfrm>
            <a:off x="5003800" y="4292600"/>
            <a:ext cx="4032250" cy="503238"/>
          </a:xfrm>
          <a:prstGeom prst="roundRect">
            <a:avLst/>
          </a:prstGeom>
          <a:solidFill>
            <a:schemeClr val="bg1">
              <a:lumMod val="8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a:solidFill>
                  <a:schemeClr val="accent5">
                    <a:lumMod val="10000"/>
                  </a:schemeClr>
                </a:solidFill>
                <a:latin typeface="Calibri" pitchFamily="34" charset="0"/>
              </a:rPr>
              <a:t>Focus </a:t>
            </a:r>
            <a:r>
              <a:rPr lang="en-GB" sz="2000" b="1" err="1">
                <a:solidFill>
                  <a:schemeClr val="accent5">
                    <a:lumMod val="10000"/>
                  </a:schemeClr>
                </a:solidFill>
                <a:latin typeface="Calibri" pitchFamily="34" charset="0"/>
              </a:rPr>
              <a:t>sulle</a:t>
            </a:r>
            <a:r>
              <a:rPr lang="en-GB" sz="2000" b="1">
                <a:solidFill>
                  <a:schemeClr val="accent5">
                    <a:lumMod val="10000"/>
                  </a:schemeClr>
                </a:solidFill>
                <a:latin typeface="Calibri" pitchFamily="34" charset="0"/>
              </a:rPr>
              <a:t> </a:t>
            </a:r>
            <a:r>
              <a:rPr lang="en-GB" sz="2000" b="1" err="1">
                <a:solidFill>
                  <a:schemeClr val="accent5">
                    <a:lumMod val="10000"/>
                  </a:schemeClr>
                </a:solidFill>
                <a:latin typeface="Calibri" pitchFamily="34" charset="0"/>
              </a:rPr>
              <a:t>quantità</a:t>
            </a:r>
            <a:r>
              <a:rPr lang="en-GB" sz="2000" b="1">
                <a:solidFill>
                  <a:schemeClr val="accent5">
                    <a:lumMod val="10000"/>
                  </a:schemeClr>
                </a:solidFill>
                <a:latin typeface="Calibri" pitchFamily="34" charset="0"/>
              </a:rPr>
              <a:t> </a:t>
            </a:r>
            <a:r>
              <a:rPr lang="en-GB" sz="2000" b="1" err="1">
                <a:solidFill>
                  <a:schemeClr val="accent5">
                    <a:lumMod val="10000"/>
                  </a:schemeClr>
                </a:solidFill>
                <a:latin typeface="Calibri" pitchFamily="34" charset="0"/>
              </a:rPr>
              <a:t>di</a:t>
            </a:r>
            <a:r>
              <a:rPr lang="en-GB" sz="2000" b="1">
                <a:solidFill>
                  <a:schemeClr val="accent5">
                    <a:lumMod val="10000"/>
                  </a:schemeClr>
                </a:solidFill>
                <a:latin typeface="Calibri" pitchFamily="34" charset="0"/>
              </a:rPr>
              <a:t> </a:t>
            </a:r>
            <a:r>
              <a:rPr lang="en-GB" sz="2000" b="1" err="1">
                <a:solidFill>
                  <a:schemeClr val="accent5">
                    <a:lumMod val="10000"/>
                  </a:schemeClr>
                </a:solidFill>
                <a:latin typeface="Calibri" pitchFamily="34" charset="0"/>
              </a:rPr>
              <a:t>processo</a:t>
            </a:r>
            <a:endParaRPr lang="it-IT" sz="2000" b="1" err="1">
              <a:solidFill>
                <a:schemeClr val="accent5">
                  <a:lumMod val="10000"/>
                </a:schemeClr>
              </a:solidFill>
              <a:latin typeface="Calibri" pitchFamily="34" charset="0"/>
            </a:endParaRPr>
          </a:p>
        </p:txBody>
      </p:sp>
      <p:sp>
        <p:nvSpPr>
          <p:cNvPr id="20" name="Rettangolo arrotondato 19"/>
          <p:cNvSpPr/>
          <p:nvPr/>
        </p:nvSpPr>
        <p:spPr>
          <a:xfrm>
            <a:off x="5040313" y="4940300"/>
            <a:ext cx="4032250" cy="504825"/>
          </a:xfrm>
          <a:prstGeom prst="roundRect">
            <a:avLst/>
          </a:prstGeom>
          <a:solidFill>
            <a:schemeClr val="bg1">
              <a:lumMod val="8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a:solidFill>
                  <a:schemeClr val="accent5">
                    <a:lumMod val="10000"/>
                  </a:schemeClr>
                </a:solidFill>
                <a:latin typeface="Calibri" pitchFamily="34" charset="0"/>
              </a:rPr>
              <a:t>“Scrematura dei partecipanti”</a:t>
            </a:r>
          </a:p>
        </p:txBody>
      </p:sp>
      <p:sp>
        <p:nvSpPr>
          <p:cNvPr id="21" name="Rettangolo arrotondato 20"/>
          <p:cNvSpPr/>
          <p:nvPr/>
        </p:nvSpPr>
        <p:spPr>
          <a:xfrm>
            <a:off x="5003800" y="3429000"/>
            <a:ext cx="4032250" cy="720725"/>
          </a:xfrm>
          <a:prstGeom prst="roundRect">
            <a:avLst/>
          </a:prstGeom>
          <a:solidFill>
            <a:schemeClr val="bg1">
              <a:lumMod val="8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err="1">
                <a:solidFill>
                  <a:schemeClr val="accent5">
                    <a:lumMod val="10000"/>
                  </a:schemeClr>
                </a:solidFill>
                <a:latin typeface="Calibri" pitchFamily="34" charset="0"/>
              </a:rPr>
              <a:t>Disequilibrio</a:t>
            </a:r>
            <a:r>
              <a:rPr lang="en-GB" sz="2000" b="1" dirty="0">
                <a:solidFill>
                  <a:schemeClr val="accent5">
                    <a:lumMod val="10000"/>
                  </a:schemeClr>
                </a:solidFill>
                <a:latin typeface="Calibri" pitchFamily="34" charset="0"/>
              </a:rPr>
              <a:t> </a:t>
            </a:r>
            <a:r>
              <a:rPr lang="en-GB" sz="2000" b="1" dirty="0" err="1">
                <a:solidFill>
                  <a:schemeClr val="accent5">
                    <a:lumMod val="10000"/>
                  </a:schemeClr>
                </a:solidFill>
                <a:latin typeface="Calibri" pitchFamily="34" charset="0"/>
              </a:rPr>
              <a:t>economico</a:t>
            </a:r>
            <a:r>
              <a:rPr lang="en-GB" sz="2000" b="1" dirty="0">
                <a:solidFill>
                  <a:schemeClr val="accent5">
                    <a:lumMod val="10000"/>
                  </a:schemeClr>
                </a:solidFill>
                <a:latin typeface="Calibri" pitchFamily="34" charset="0"/>
              </a:rPr>
              <a:t> </a:t>
            </a:r>
            <a:r>
              <a:rPr lang="en-GB" sz="2000" b="1" dirty="0" err="1">
                <a:solidFill>
                  <a:schemeClr val="accent5">
                    <a:lumMod val="10000"/>
                  </a:schemeClr>
                </a:solidFill>
                <a:latin typeface="Calibri" pitchFamily="34" charset="0"/>
              </a:rPr>
              <a:t>dell’operazione</a:t>
            </a:r>
            <a:r>
              <a:rPr lang="en-GB" sz="2000" b="1" dirty="0">
                <a:solidFill>
                  <a:schemeClr val="accent5">
                    <a:lumMod val="10000"/>
                  </a:schemeClr>
                </a:solidFill>
                <a:latin typeface="Calibri" pitchFamily="34" charset="0"/>
              </a:rPr>
              <a:t> </a:t>
            </a:r>
            <a:endParaRPr lang="it-IT" sz="2000" b="1" dirty="0">
              <a:solidFill>
                <a:schemeClr val="accent5">
                  <a:lumMod val="10000"/>
                </a:schemeClr>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3"/>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0837" name="Rectangle 5"/>
          <p:cNvSpPr>
            <a:spLocks noChangeArrowheads="1"/>
          </p:cNvSpPr>
          <p:nvPr/>
        </p:nvSpPr>
        <p:spPr bwMode="auto">
          <a:xfrm>
            <a:off x="304800" y="533400"/>
            <a:ext cx="8686800" cy="695325"/>
          </a:xfrm>
          <a:prstGeom prst="rect">
            <a:avLst/>
          </a:prstGeom>
          <a:noFill/>
          <a:ln w="9525">
            <a:noFill/>
            <a:miter lim="800000"/>
            <a:headEnd/>
            <a:tailEnd/>
          </a:ln>
          <a:effectLst/>
        </p:spPr>
        <p:txBody>
          <a:bodyPr>
            <a:spAutoFit/>
          </a:bodyPr>
          <a:lstStyle/>
          <a:p>
            <a:pPr eaLnBrk="1" hangingPunct="1">
              <a:lnSpc>
                <a:spcPct val="90000"/>
              </a:lnSpc>
              <a:buClr>
                <a:srgbClr val="FF6600"/>
              </a:buClr>
              <a:defRPr/>
            </a:pPr>
            <a:r>
              <a:rPr kumimoji="1" lang="it-IT">
                <a:solidFill>
                  <a:schemeClr val="tx2"/>
                </a:solidFill>
                <a:effectLst>
                  <a:outerShdw blurRad="38100" dist="38100" dir="2700000" algn="tl">
                    <a:srgbClr val="C0C0C0"/>
                  </a:outerShdw>
                </a:effectLst>
                <a:latin typeface="Verdana" pitchFamily="34" charset="0"/>
                <a:ea typeface="MS PGothic" charset="-128"/>
              </a:rPr>
              <a:t> </a:t>
            </a:r>
            <a:endParaRPr lang="it-IT">
              <a:solidFill>
                <a:srgbClr val="201C7A"/>
              </a:solidFill>
              <a:latin typeface="Verdana" pitchFamily="34" charset="0"/>
              <a:ea typeface="Arial Unicode MS" pitchFamily="34" charset="-128"/>
              <a:cs typeface="Arial Unicode MS" pitchFamily="34" charset="-128"/>
            </a:endParaRPr>
          </a:p>
          <a:p>
            <a:pPr eaLnBrk="1" hangingPunct="1">
              <a:lnSpc>
                <a:spcPct val="90000"/>
              </a:lnSpc>
              <a:buFontTx/>
              <a:buChar char="•"/>
              <a:defRPr/>
            </a:pPr>
            <a:endParaRPr lang="it-IT" sz="2000">
              <a:solidFill>
                <a:srgbClr val="201C7A"/>
              </a:solidFill>
              <a:latin typeface="Verdana" pitchFamily="34" charset="0"/>
              <a:ea typeface="Arial Unicode MS" pitchFamily="34" charset="-128"/>
              <a:cs typeface="Arial Unicode MS" pitchFamily="34" charset="-128"/>
            </a:endParaRPr>
          </a:p>
        </p:txBody>
      </p:sp>
      <p:sp>
        <p:nvSpPr>
          <p:cNvPr id="6148" name="Rectangle 8"/>
          <p:cNvSpPr>
            <a:spLocks noChangeArrowheads="1"/>
          </p:cNvSpPr>
          <p:nvPr/>
        </p:nvSpPr>
        <p:spPr bwMode="auto">
          <a:xfrm>
            <a:off x="395536" y="2276872"/>
            <a:ext cx="8424936" cy="1938992"/>
          </a:xfrm>
          <a:prstGeom prst="rect">
            <a:avLst/>
          </a:prstGeom>
          <a:solidFill>
            <a:srgbClr val="92D050"/>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50000"/>
              </a:spcBef>
              <a:buClr>
                <a:schemeClr val="folHlink"/>
              </a:buClr>
              <a:buSzPct val="75000"/>
              <a:buNone/>
            </a:pPr>
            <a:endParaRPr lang="it-IT" sz="2400" b="1" dirty="0" smtClean="0"/>
          </a:p>
          <a:p>
            <a:pPr algn="ctr">
              <a:spcBef>
                <a:spcPct val="50000"/>
              </a:spcBef>
              <a:buClr>
                <a:schemeClr val="folHlink"/>
              </a:buClr>
              <a:buSzPct val="75000"/>
              <a:buNone/>
            </a:pPr>
            <a:r>
              <a:rPr lang="it-IT" sz="2400" b="1" dirty="0" smtClean="0"/>
              <a:t>Definizione del finanziamento a tasso forfettario, delle tabelle standard di costi unitari e degli importi forfettari</a:t>
            </a:r>
          </a:p>
          <a:p>
            <a:pPr lvl="0" algn="ctr">
              <a:spcBef>
                <a:spcPct val="50000"/>
              </a:spcBef>
              <a:buClr>
                <a:schemeClr val="folHlink"/>
              </a:buClr>
              <a:buSzPct val="75000"/>
              <a:buNone/>
            </a:pPr>
            <a:endParaRPr lang="it-IT" sz="2400" b="1" dirty="0" smtClean="0"/>
          </a:p>
        </p:txBody>
      </p:sp>
      <p:sp>
        <p:nvSpPr>
          <p:cNvPr id="6149" name="Rectangle 10"/>
          <p:cNvSpPr>
            <a:spLocks noChangeArrowheads="1"/>
          </p:cNvSpPr>
          <p:nvPr/>
        </p:nvSpPr>
        <p:spPr bwMode="auto">
          <a:xfrm>
            <a:off x="9525" y="584358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it-IT" altLang="it-IT" sz="2400">
              <a:latin typeface="Times New Roman" panose="02020603050405020304" pitchFamily="18" charset="0"/>
            </a:endParaRPr>
          </a:p>
        </p:txBody>
      </p:sp>
    </p:spTree>
    <p:extLst>
      <p:ext uri="{BB962C8B-B14F-4D97-AF65-F5344CB8AC3E}">
        <p14:creationId xmlns="" xmlns:p14="http://schemas.microsoft.com/office/powerpoint/2010/main" val="286348241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214290"/>
            <a:ext cx="8458200" cy="431800"/>
          </a:xfrm>
          <a:prstGeom prst="rect">
            <a:avLst/>
          </a:prstGeom>
          <a:solidFill>
            <a:schemeClr val="bg1"/>
          </a:solidFill>
          <a:ln w="9525">
            <a:solidFill>
              <a:schemeClr val="tx2">
                <a:lumMod val="50000"/>
              </a:schemeClr>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b="1" dirty="0">
                <a:solidFill>
                  <a:schemeClr val="tx2">
                    <a:lumMod val="50000"/>
                  </a:schemeClr>
                </a:solidFill>
                <a:latin typeface="Calibri" pitchFamily="34" charset="0"/>
              </a:rPr>
              <a:t>Le principali “lezioni” apprese</a:t>
            </a:r>
          </a:p>
        </p:txBody>
      </p:sp>
      <p:sp>
        <p:nvSpPr>
          <p:cNvPr id="6" name="CasellaDiTesto 2"/>
          <p:cNvSpPr txBox="1">
            <a:spLocks noChangeArrowheads="1"/>
          </p:cNvSpPr>
          <p:nvPr/>
        </p:nvSpPr>
        <p:spPr bwMode="auto">
          <a:xfrm>
            <a:off x="250825" y="1000108"/>
            <a:ext cx="8424863" cy="2954655"/>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449263" indent="-449263" algn="just">
              <a:defRPr/>
            </a:pPr>
            <a:r>
              <a:rPr lang="it-IT" sz="2400" b="1" dirty="0" smtClean="0">
                <a:solidFill>
                  <a:srgbClr val="000000"/>
                </a:solidFill>
                <a:latin typeface="Calibri" pitchFamily="34" charset="0"/>
              </a:rPr>
              <a:t>1</a:t>
            </a:r>
            <a:r>
              <a:rPr lang="it-IT" sz="2400" dirty="0" smtClean="0">
                <a:solidFill>
                  <a:srgbClr val="000000"/>
                </a:solidFill>
              </a:rPr>
              <a:t>.	</a:t>
            </a:r>
            <a:r>
              <a:rPr lang="it-IT" sz="2400" b="1" dirty="0" smtClean="0">
                <a:solidFill>
                  <a:srgbClr val="19194D"/>
                </a:solidFill>
                <a:latin typeface="Calibri" pitchFamily="34" charset="0"/>
              </a:rPr>
              <a:t>L’introduzione </a:t>
            </a:r>
            <a:r>
              <a:rPr lang="it-IT" sz="2400" b="1" dirty="0">
                <a:solidFill>
                  <a:srgbClr val="19194D"/>
                </a:solidFill>
                <a:latin typeface="Calibri" pitchFamily="34" charset="0"/>
              </a:rPr>
              <a:t>delle </a:t>
            </a:r>
            <a:r>
              <a:rPr lang="it-IT" sz="2400" b="1" dirty="0" smtClean="0">
                <a:solidFill>
                  <a:srgbClr val="19194D"/>
                </a:solidFill>
                <a:latin typeface="Calibri" pitchFamily="34" charset="0"/>
              </a:rPr>
              <a:t>OSC </a:t>
            </a:r>
            <a:r>
              <a:rPr lang="it-IT" sz="2400" dirty="0">
                <a:solidFill>
                  <a:srgbClr val="19194D"/>
                </a:solidFill>
                <a:latin typeface="Calibri" pitchFamily="34" charset="0"/>
              </a:rPr>
              <a:t>non deve essere </a:t>
            </a:r>
            <a:r>
              <a:rPr lang="it-IT" sz="2400" dirty="0" smtClean="0">
                <a:solidFill>
                  <a:srgbClr val="19194D"/>
                </a:solidFill>
                <a:latin typeface="Calibri" pitchFamily="34" charset="0"/>
              </a:rPr>
              <a:t>vista </a:t>
            </a:r>
            <a:r>
              <a:rPr lang="it-IT" sz="2400" dirty="0">
                <a:solidFill>
                  <a:srgbClr val="19194D"/>
                </a:solidFill>
                <a:latin typeface="Calibri" pitchFamily="34" charset="0"/>
              </a:rPr>
              <a:t>come un processo “una tantum”, </a:t>
            </a:r>
            <a:r>
              <a:rPr lang="it-IT" sz="2400" b="1" dirty="0">
                <a:solidFill>
                  <a:srgbClr val="19194D"/>
                </a:solidFill>
                <a:latin typeface="Calibri" pitchFamily="34" charset="0"/>
              </a:rPr>
              <a:t>bensì come un sistema in divenire, che evolve in maniera sistematica</a:t>
            </a:r>
            <a:r>
              <a:rPr lang="it-IT" sz="2400" dirty="0">
                <a:solidFill>
                  <a:srgbClr val="19194D"/>
                </a:solidFill>
                <a:latin typeface="Calibri" pitchFamily="34" charset="0"/>
              </a:rPr>
              <a:t> per tener conto:</a:t>
            </a:r>
          </a:p>
          <a:p>
            <a:pPr marL="711200" indent="-261938" algn="just">
              <a:defRPr/>
            </a:pPr>
            <a:r>
              <a:rPr lang="it-IT" sz="2400" dirty="0">
                <a:solidFill>
                  <a:srgbClr val="19194D"/>
                </a:solidFill>
                <a:latin typeface="Calibri" pitchFamily="34" charset="0"/>
              </a:rPr>
              <a:t>-	Di possibili, nuovi obiettivi perseguibili</a:t>
            </a:r>
          </a:p>
          <a:p>
            <a:pPr marL="711200" indent="-261938" algn="just">
              <a:buFontTx/>
              <a:buChar char="-"/>
              <a:defRPr/>
            </a:pPr>
            <a:r>
              <a:rPr lang="it-IT" sz="2400" dirty="0" smtClean="0">
                <a:solidFill>
                  <a:srgbClr val="19194D"/>
                </a:solidFill>
                <a:latin typeface="Calibri" pitchFamily="34" charset="0"/>
              </a:rPr>
              <a:t>Dei </a:t>
            </a:r>
            <a:r>
              <a:rPr lang="it-IT" sz="2400" dirty="0">
                <a:solidFill>
                  <a:srgbClr val="19194D"/>
                </a:solidFill>
                <a:latin typeface="Calibri" pitchFamily="34" charset="0"/>
              </a:rPr>
              <a:t>cambiamenti riscontrabili nei diversi contesti territoriali e delle </a:t>
            </a:r>
            <a:r>
              <a:rPr lang="it-IT" sz="2400" dirty="0" smtClean="0">
                <a:solidFill>
                  <a:srgbClr val="19194D"/>
                </a:solidFill>
                <a:latin typeface="Calibri" pitchFamily="34" charset="0"/>
              </a:rPr>
              <a:t>evoluzioni riscontrabili </a:t>
            </a:r>
            <a:r>
              <a:rPr lang="it-IT" sz="2400" dirty="0">
                <a:solidFill>
                  <a:srgbClr val="19194D"/>
                </a:solidFill>
                <a:latin typeface="Calibri" pitchFamily="34" charset="0"/>
              </a:rPr>
              <a:t>nel sistema dei bisogni e delle risorse dei destinatari </a:t>
            </a:r>
          </a:p>
          <a:p>
            <a:pPr marL="449263" indent="-449263" algn="just">
              <a:defRPr/>
            </a:pPr>
            <a:endParaRPr lang="it-IT"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214290"/>
            <a:ext cx="8458200" cy="431800"/>
          </a:xfrm>
          <a:prstGeom prst="rect">
            <a:avLst/>
          </a:prstGeom>
          <a:solidFill>
            <a:schemeClr val="bg1"/>
          </a:solidFill>
          <a:ln w="9525">
            <a:solidFill>
              <a:schemeClr val="tx2">
                <a:lumMod val="50000"/>
              </a:schemeClr>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b="1">
                <a:solidFill>
                  <a:schemeClr val="tx2">
                    <a:lumMod val="50000"/>
                  </a:schemeClr>
                </a:solidFill>
                <a:latin typeface="Calibri" pitchFamily="34" charset="0"/>
              </a:rPr>
              <a:t>Le principali “lezioni” apprese</a:t>
            </a:r>
          </a:p>
        </p:txBody>
      </p:sp>
      <p:sp>
        <p:nvSpPr>
          <p:cNvPr id="6" name="CasellaDiTesto 2"/>
          <p:cNvSpPr txBox="1">
            <a:spLocks noChangeArrowheads="1"/>
          </p:cNvSpPr>
          <p:nvPr/>
        </p:nvSpPr>
        <p:spPr bwMode="auto">
          <a:xfrm>
            <a:off x="250825" y="928670"/>
            <a:ext cx="8424863" cy="341632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449263" indent="-449263" algn="just">
              <a:tabLst>
                <a:tab pos="531813" algn="l"/>
              </a:tabLst>
              <a:defRPr/>
            </a:pPr>
            <a:r>
              <a:rPr lang="it-IT" sz="2400" b="1" dirty="0" smtClean="0">
                <a:solidFill>
                  <a:srgbClr val="000000"/>
                </a:solidFill>
                <a:latin typeface="Calibri" pitchFamily="34" charset="0"/>
              </a:rPr>
              <a:t>2.	</a:t>
            </a:r>
            <a:r>
              <a:rPr lang="it-IT" sz="2400" b="1" dirty="0" smtClean="0">
                <a:solidFill>
                  <a:srgbClr val="19194D"/>
                </a:solidFill>
                <a:latin typeface="Calibri" pitchFamily="34" charset="0"/>
              </a:rPr>
              <a:t>Risulta </a:t>
            </a:r>
            <a:r>
              <a:rPr lang="it-IT" sz="2400" b="1" dirty="0">
                <a:solidFill>
                  <a:srgbClr val="19194D"/>
                </a:solidFill>
                <a:latin typeface="Calibri" pitchFamily="34" charset="0"/>
              </a:rPr>
              <a:t>imprescindibile l’esigenza di garantire il coordinamento trai diversi livelli di programmazione e gestione, nonché la coerenza in tutti dispositivi di implementazione:</a:t>
            </a:r>
          </a:p>
          <a:p>
            <a:pPr marL="711200" indent="-261938" algn="just">
              <a:defRPr/>
            </a:pPr>
            <a:r>
              <a:rPr lang="it-IT" sz="2400" dirty="0">
                <a:solidFill>
                  <a:srgbClr val="19194D"/>
                </a:solidFill>
                <a:latin typeface="Calibri" pitchFamily="34" charset="0"/>
              </a:rPr>
              <a:t>-	Programma Operativo</a:t>
            </a:r>
          </a:p>
          <a:p>
            <a:pPr marL="711200" indent="-261938" algn="just">
              <a:defRPr/>
            </a:pPr>
            <a:r>
              <a:rPr lang="it-IT" sz="2400" dirty="0">
                <a:solidFill>
                  <a:srgbClr val="19194D"/>
                </a:solidFill>
                <a:latin typeface="Calibri" pitchFamily="34" charset="0"/>
              </a:rPr>
              <a:t>-	Documento metodologico di determinazione delle opzioni </a:t>
            </a:r>
          </a:p>
          <a:p>
            <a:pPr marL="711200" indent="-261938" algn="just">
              <a:defRPr/>
            </a:pPr>
            <a:r>
              <a:rPr lang="it-IT" sz="2400" dirty="0">
                <a:solidFill>
                  <a:srgbClr val="19194D"/>
                </a:solidFill>
                <a:latin typeface="Calibri" pitchFamily="34" charset="0"/>
              </a:rPr>
              <a:t>-	Avvisi e tutta la documentazione correlata;</a:t>
            </a:r>
          </a:p>
          <a:p>
            <a:pPr marL="711200" indent="-261938" algn="just">
              <a:buFontTx/>
              <a:buChar char="-"/>
              <a:defRPr/>
            </a:pPr>
            <a:r>
              <a:rPr lang="it-IT" sz="2400" dirty="0">
                <a:solidFill>
                  <a:srgbClr val="19194D"/>
                </a:solidFill>
                <a:latin typeface="Calibri" pitchFamily="34" charset="0"/>
              </a:rPr>
              <a:t>Manuali operativi di gestione e controllo e tutti gli strumenti correlati (sistema informativo, sistema documentale, </a:t>
            </a:r>
            <a:r>
              <a:rPr lang="it-IT" sz="2400" dirty="0" smtClean="0">
                <a:solidFill>
                  <a:srgbClr val="19194D"/>
                </a:solidFill>
                <a:latin typeface="Calibri" pitchFamily="34" charset="0"/>
              </a:rPr>
              <a:t>…)</a:t>
            </a:r>
            <a:endParaRPr lang="it-IT" sz="24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85720" y="214290"/>
            <a:ext cx="8458200" cy="431800"/>
          </a:xfrm>
          <a:prstGeom prst="rect">
            <a:avLst/>
          </a:prstGeom>
          <a:solidFill>
            <a:schemeClr val="bg1"/>
          </a:solidFill>
          <a:ln w="9525">
            <a:solidFill>
              <a:schemeClr val="tx2">
                <a:lumMod val="50000"/>
              </a:schemeClr>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b="1" dirty="0">
                <a:solidFill>
                  <a:schemeClr val="tx2">
                    <a:lumMod val="50000"/>
                  </a:schemeClr>
                </a:solidFill>
                <a:latin typeface="Calibri" pitchFamily="34" charset="0"/>
              </a:rPr>
              <a:t>Le principali “lezioni” apprese</a:t>
            </a:r>
          </a:p>
        </p:txBody>
      </p:sp>
      <p:sp>
        <p:nvSpPr>
          <p:cNvPr id="6" name="CasellaDiTesto 2"/>
          <p:cNvSpPr txBox="1">
            <a:spLocks noChangeArrowheads="1"/>
          </p:cNvSpPr>
          <p:nvPr/>
        </p:nvSpPr>
        <p:spPr bwMode="auto">
          <a:xfrm>
            <a:off x="250825" y="928670"/>
            <a:ext cx="8424863" cy="2677656"/>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450850" indent="-450850" algn="just">
              <a:defRPr/>
            </a:pPr>
            <a:r>
              <a:rPr lang="en-GB" sz="2400" b="1" dirty="0" smtClean="0">
                <a:solidFill>
                  <a:schemeClr val="tx1"/>
                </a:solidFill>
                <a:latin typeface="Calibri" pitchFamily="34" charset="0"/>
                <a:cs typeface="Calibri" pitchFamily="34" charset="0"/>
              </a:rPr>
              <a:t>3.</a:t>
            </a:r>
            <a:r>
              <a:rPr lang="en-GB" sz="2400" dirty="0" smtClean="0">
                <a:solidFill>
                  <a:schemeClr val="tx1"/>
                </a:solidFill>
                <a:latin typeface="Calibri" pitchFamily="34" charset="0"/>
                <a:cs typeface="Calibri" pitchFamily="34" charset="0"/>
              </a:rPr>
              <a:t>	</a:t>
            </a:r>
            <a:r>
              <a:rPr lang="it-IT" sz="2400" dirty="0" smtClean="0">
                <a:solidFill>
                  <a:schemeClr val="tx1"/>
                </a:solidFill>
                <a:latin typeface="Calibri" pitchFamily="34" charset="0"/>
                <a:cs typeface="Calibri" pitchFamily="34" charset="0"/>
              </a:rPr>
              <a:t>L’introduzione delle </a:t>
            </a:r>
            <a:r>
              <a:rPr lang="it-IT" sz="2400" dirty="0" smtClean="0">
                <a:solidFill>
                  <a:schemeClr val="tx1"/>
                </a:solidFill>
                <a:latin typeface="Calibri" pitchFamily="34" charset="0"/>
                <a:cs typeface="Calibri" pitchFamily="34" charset="0"/>
              </a:rPr>
              <a:t>OSC </a:t>
            </a:r>
            <a:r>
              <a:rPr lang="it-IT" sz="2400" dirty="0" smtClean="0">
                <a:solidFill>
                  <a:schemeClr val="tx1"/>
                </a:solidFill>
                <a:latin typeface="Calibri" pitchFamily="34" charset="0"/>
                <a:cs typeface="Calibri" pitchFamily="34" charset="0"/>
              </a:rPr>
              <a:t>consente di </a:t>
            </a:r>
            <a:r>
              <a:rPr lang="it-IT" sz="2400" b="1" dirty="0" smtClean="0">
                <a:solidFill>
                  <a:schemeClr val="tx1"/>
                </a:solidFill>
                <a:latin typeface="Calibri" pitchFamily="34" charset="0"/>
                <a:cs typeface="Calibri" pitchFamily="34" charset="0"/>
              </a:rPr>
              <a:t>accrescere significativamente il livello qualitativo e quantitativo di avanzamento della spesa certificata</a:t>
            </a:r>
            <a:r>
              <a:rPr lang="it-IT" sz="2400" dirty="0" smtClean="0">
                <a:solidFill>
                  <a:schemeClr val="tx1"/>
                </a:solidFill>
                <a:latin typeface="Calibri" pitchFamily="34" charset="0"/>
                <a:cs typeface="Calibri" pitchFamily="34" charset="0"/>
              </a:rPr>
              <a:t>. Essa può rappresentare dunque una importante opportunità per assicurare il rispetto degli obiettivi di spesa legati alla programmazione del FSE ed il conseguimento di più elevati livelli di </a:t>
            </a:r>
            <a:r>
              <a:rPr lang="it-IT" sz="2400" dirty="0" err="1" smtClean="0">
                <a:solidFill>
                  <a:schemeClr val="tx1"/>
                </a:solidFill>
                <a:latin typeface="Calibri" pitchFamily="34" charset="0"/>
                <a:cs typeface="Calibri" pitchFamily="34" charset="0"/>
              </a:rPr>
              <a:t>performances</a:t>
            </a:r>
            <a:r>
              <a:rPr lang="it-IT" sz="2400" dirty="0" smtClean="0">
                <a:solidFill>
                  <a:schemeClr val="tx1"/>
                </a:solidFill>
                <a:latin typeface="Calibri" pitchFamily="34" charset="0"/>
                <a:cs typeface="Calibri" pitchFamily="34" charset="0"/>
              </a:rPr>
              <a:t>, in termini di impatto delle operazioni finanziate</a:t>
            </a:r>
            <a:endParaRPr lang="it-IT" sz="2400"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04800" y="142852"/>
            <a:ext cx="8458200" cy="571504"/>
          </a:xfrm>
          <a:prstGeom prst="rect">
            <a:avLst/>
          </a:prstGeom>
          <a:solidFill>
            <a:schemeClr val="bg1"/>
          </a:solidFill>
          <a:ln w="9525">
            <a:solidFill>
              <a:schemeClr val="tx2">
                <a:lumMod val="50000"/>
              </a:schemeClr>
            </a:solid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b="1" dirty="0">
                <a:solidFill>
                  <a:schemeClr val="tx2">
                    <a:lumMod val="50000"/>
                  </a:schemeClr>
                </a:solidFill>
                <a:latin typeface="Calibri" pitchFamily="34" charset="0"/>
              </a:rPr>
              <a:t>Le principali “lezioni” apprese</a:t>
            </a:r>
          </a:p>
        </p:txBody>
      </p:sp>
      <p:sp>
        <p:nvSpPr>
          <p:cNvPr id="6" name="CasellaDiTesto 2"/>
          <p:cNvSpPr txBox="1">
            <a:spLocks noChangeArrowheads="1"/>
          </p:cNvSpPr>
          <p:nvPr/>
        </p:nvSpPr>
        <p:spPr bwMode="auto">
          <a:xfrm>
            <a:off x="264473" y="928671"/>
            <a:ext cx="8424863" cy="341632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450850" indent="-450850" algn="just">
              <a:defRPr/>
            </a:pPr>
            <a:r>
              <a:rPr lang="en-GB" sz="2400" b="1" dirty="0" smtClean="0">
                <a:solidFill>
                  <a:schemeClr val="tx1"/>
                </a:solidFill>
                <a:latin typeface="Calibri" pitchFamily="34" charset="0"/>
                <a:cs typeface="Calibri" pitchFamily="34" charset="0"/>
              </a:rPr>
              <a:t>4.</a:t>
            </a:r>
            <a:r>
              <a:rPr lang="en-GB" sz="2400" dirty="0" smtClean="0">
                <a:solidFill>
                  <a:schemeClr val="tx1"/>
                </a:solidFill>
                <a:latin typeface="Calibri" pitchFamily="34" charset="0"/>
                <a:cs typeface="Calibri" pitchFamily="34" charset="0"/>
              </a:rPr>
              <a:t>	</a:t>
            </a:r>
            <a:r>
              <a:rPr lang="it-IT" sz="2400" dirty="0" smtClean="0">
                <a:solidFill>
                  <a:schemeClr val="tx1"/>
                </a:solidFill>
                <a:latin typeface="Calibri" pitchFamily="34" charset="0"/>
                <a:cs typeface="Calibri" pitchFamily="34" charset="0"/>
              </a:rPr>
              <a:t>La minore “attenzione” rivolta agli aspetti amministrativi deve essere compensata </a:t>
            </a:r>
            <a:r>
              <a:rPr lang="it-IT" sz="2400" b="1" dirty="0" smtClean="0">
                <a:solidFill>
                  <a:schemeClr val="tx1"/>
                </a:solidFill>
                <a:latin typeface="Calibri" pitchFamily="34" charset="0"/>
                <a:cs typeface="Calibri" pitchFamily="34" charset="0"/>
              </a:rPr>
              <a:t>da un più deciso orientamento al controllo della qualità delle azioni gestite e dei risultati conseguiti</a:t>
            </a:r>
            <a:r>
              <a:rPr lang="it-IT" sz="2400" dirty="0" smtClean="0">
                <a:solidFill>
                  <a:schemeClr val="tx1"/>
                </a:solidFill>
                <a:latin typeface="Calibri" pitchFamily="34" charset="0"/>
                <a:cs typeface="Calibri" pitchFamily="34" charset="0"/>
              </a:rPr>
              <a:t>. Tale approccio deve necessariamente riflettersi sulla maggiore attenzione, da parte dei beneficiari, a tutti gli aspetti riconducibili all’obiettivo dell’operazione, investendo su quei fattori che determinano la qualità dell’intervento e il perseguimento degli obiettivi realizzativi (di processo o di risultato) definiti</a:t>
            </a:r>
            <a:endParaRPr lang="it-IT" sz="2400" dirty="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2"/>
          <p:cNvSpPr txBox="1">
            <a:spLocks noChangeArrowheads="1"/>
          </p:cNvSpPr>
          <p:nvPr/>
        </p:nvSpPr>
        <p:spPr bwMode="auto">
          <a:xfrm>
            <a:off x="250825" y="285728"/>
            <a:ext cx="8678893" cy="5724644"/>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it-IT" sz="2400" b="1" dirty="0" smtClean="0">
                <a:solidFill>
                  <a:schemeClr val="tx2">
                    <a:lumMod val="50000"/>
                  </a:schemeClr>
                </a:solidFill>
              </a:rPr>
              <a:t>Per </a:t>
            </a:r>
            <a:r>
              <a:rPr lang="it-IT" sz="2400" b="1" dirty="0">
                <a:solidFill>
                  <a:schemeClr val="tx2">
                    <a:lumMod val="50000"/>
                  </a:schemeClr>
                </a:solidFill>
              </a:rPr>
              <a:t>concludere:</a:t>
            </a:r>
          </a:p>
          <a:p>
            <a:pPr>
              <a:defRPr/>
            </a:pPr>
            <a:endParaRPr lang="it-IT" sz="2400" dirty="0">
              <a:solidFill>
                <a:schemeClr val="tx2">
                  <a:lumMod val="50000"/>
                </a:schemeClr>
              </a:solidFill>
            </a:endParaRPr>
          </a:p>
          <a:p>
            <a:pPr algn="just">
              <a:spcAft>
                <a:spcPts val="1200"/>
              </a:spcAft>
              <a:defRPr/>
            </a:pPr>
            <a:r>
              <a:rPr lang="it-IT" sz="2400" b="1" dirty="0">
                <a:solidFill>
                  <a:schemeClr val="tx2">
                    <a:lumMod val="50000"/>
                  </a:schemeClr>
                </a:solidFill>
                <a:latin typeface="Calibri" pitchFamily="34" charset="0"/>
              </a:rPr>
              <a:t>La semplificazione </a:t>
            </a:r>
            <a:r>
              <a:rPr lang="it-IT" sz="2400" dirty="0">
                <a:solidFill>
                  <a:schemeClr val="tx2">
                    <a:lumMod val="50000"/>
                  </a:schemeClr>
                </a:solidFill>
                <a:latin typeface="Calibri" pitchFamily="34" charset="0"/>
              </a:rPr>
              <a:t>non può essere vista come un atto unilaterale, ma va assunta quale </a:t>
            </a:r>
            <a:r>
              <a:rPr lang="it-IT" sz="2400" b="1" dirty="0">
                <a:solidFill>
                  <a:schemeClr val="tx2">
                    <a:lumMod val="50000"/>
                  </a:schemeClr>
                </a:solidFill>
                <a:latin typeface="Calibri" pitchFamily="34" charset="0"/>
              </a:rPr>
              <a:t>responsabilità comune a tutti gli attori in </a:t>
            </a:r>
            <a:r>
              <a:rPr lang="it-IT" sz="2400" b="1" dirty="0" smtClean="0">
                <a:solidFill>
                  <a:schemeClr val="tx2">
                    <a:lumMod val="50000"/>
                  </a:schemeClr>
                </a:solidFill>
                <a:latin typeface="Calibri" pitchFamily="34" charset="0"/>
              </a:rPr>
              <a:t>gioco</a:t>
            </a:r>
            <a:endParaRPr lang="it-IT" sz="2400" b="1" dirty="0">
              <a:solidFill>
                <a:schemeClr val="tx2">
                  <a:lumMod val="50000"/>
                </a:schemeClr>
              </a:solidFill>
              <a:latin typeface="Calibri" pitchFamily="34" charset="0"/>
            </a:endParaRPr>
          </a:p>
          <a:p>
            <a:pPr algn="just">
              <a:spcAft>
                <a:spcPts val="1200"/>
              </a:spcAft>
              <a:defRPr/>
            </a:pPr>
            <a:r>
              <a:rPr lang="it-IT" sz="2400" b="1" dirty="0">
                <a:solidFill>
                  <a:schemeClr val="tx2">
                    <a:lumMod val="50000"/>
                  </a:schemeClr>
                </a:solidFill>
                <a:latin typeface="Calibri" pitchFamily="34" charset="0"/>
              </a:rPr>
              <a:t>La Commissione </a:t>
            </a:r>
            <a:r>
              <a:rPr lang="it-IT" sz="2400" dirty="0">
                <a:solidFill>
                  <a:schemeClr val="tx2">
                    <a:lumMod val="50000"/>
                  </a:schemeClr>
                </a:solidFill>
                <a:latin typeface="Calibri" pitchFamily="34" charset="0"/>
              </a:rPr>
              <a:t>definisce principi generali e disposizioni specifiche, ma solo le </a:t>
            </a:r>
            <a:r>
              <a:rPr lang="it-IT" sz="2400" b="1" dirty="0" err="1">
                <a:solidFill>
                  <a:schemeClr val="tx2">
                    <a:lumMod val="50000"/>
                  </a:schemeClr>
                </a:solidFill>
                <a:latin typeface="Calibri" pitchFamily="34" charset="0"/>
              </a:rPr>
              <a:t>AdG</a:t>
            </a:r>
            <a:r>
              <a:rPr lang="it-IT" sz="2400" dirty="0">
                <a:solidFill>
                  <a:schemeClr val="tx2">
                    <a:lumMod val="50000"/>
                  </a:schemeClr>
                </a:solidFill>
                <a:latin typeface="Calibri" pitchFamily="34" charset="0"/>
              </a:rPr>
              <a:t> possono renderle operative nei confronti dei </a:t>
            </a:r>
            <a:r>
              <a:rPr lang="it-IT" sz="2400" b="1" dirty="0">
                <a:solidFill>
                  <a:schemeClr val="tx2">
                    <a:lumMod val="50000"/>
                  </a:schemeClr>
                </a:solidFill>
                <a:latin typeface="Calibri" pitchFamily="34" charset="0"/>
              </a:rPr>
              <a:t>beneficiari.</a:t>
            </a:r>
            <a:r>
              <a:rPr lang="it-IT" sz="2400" dirty="0">
                <a:solidFill>
                  <a:schemeClr val="tx2">
                    <a:lumMod val="50000"/>
                  </a:schemeClr>
                </a:solidFill>
                <a:latin typeface="Calibri" pitchFamily="34" charset="0"/>
              </a:rPr>
              <a:t> Quest’ultimi dovranno, da parte loro, essere in grado di ripensare il proprio modo di lavorare, cogliendo le </a:t>
            </a:r>
            <a:r>
              <a:rPr lang="it-IT" sz="2400" dirty="0" smtClean="0">
                <a:solidFill>
                  <a:schemeClr val="tx2">
                    <a:lumMod val="50000"/>
                  </a:schemeClr>
                </a:solidFill>
                <a:latin typeface="Calibri" pitchFamily="34" charset="0"/>
              </a:rPr>
              <a:t>opportunità derivanti </a:t>
            </a:r>
            <a:r>
              <a:rPr lang="it-IT" sz="2400" dirty="0">
                <a:solidFill>
                  <a:schemeClr val="tx2">
                    <a:lumMod val="50000"/>
                  </a:schemeClr>
                </a:solidFill>
                <a:latin typeface="Calibri" pitchFamily="34" charset="0"/>
              </a:rPr>
              <a:t>dall’alleggerimento del carico amministrativo, ma orientando il proprio operato verso più elevati standard di qualità</a:t>
            </a:r>
            <a:endParaRPr lang="en-GB" sz="2400" dirty="0">
              <a:solidFill>
                <a:schemeClr val="tx2">
                  <a:lumMod val="50000"/>
                </a:schemeClr>
              </a:solidFill>
              <a:latin typeface="Calibri" pitchFamily="34" charset="0"/>
            </a:endParaRPr>
          </a:p>
          <a:p>
            <a:pPr>
              <a:spcAft>
                <a:spcPts val="1200"/>
              </a:spcAft>
              <a:defRPr/>
            </a:pPr>
            <a:r>
              <a:rPr lang="en-GB" sz="2400" b="1" dirty="0" smtClean="0">
                <a:solidFill>
                  <a:schemeClr val="tx2">
                    <a:lumMod val="50000"/>
                  </a:schemeClr>
                </a:solidFill>
                <a:latin typeface="Calibri" pitchFamily="34" charset="0"/>
              </a:rPr>
              <a:t>In </a:t>
            </a:r>
            <a:r>
              <a:rPr lang="en-GB" sz="2400" b="1" dirty="0" err="1">
                <a:solidFill>
                  <a:schemeClr val="tx2">
                    <a:lumMod val="50000"/>
                  </a:schemeClr>
                </a:solidFill>
                <a:latin typeface="Calibri" pitchFamily="34" charset="0"/>
              </a:rPr>
              <a:t>breve</a:t>
            </a:r>
            <a:r>
              <a:rPr lang="en-GB" sz="2400" b="1" dirty="0" smtClean="0">
                <a:solidFill>
                  <a:schemeClr val="tx2">
                    <a:lumMod val="50000"/>
                  </a:schemeClr>
                </a:solidFill>
                <a:latin typeface="Calibri" pitchFamily="34" charset="0"/>
              </a:rPr>
              <a:t>:</a:t>
            </a:r>
            <a:endParaRPr lang="en-GB" sz="2400" b="1" dirty="0">
              <a:solidFill>
                <a:schemeClr val="tx2">
                  <a:lumMod val="50000"/>
                </a:schemeClr>
              </a:solidFill>
              <a:latin typeface="Calibri" pitchFamily="34" charset="0"/>
            </a:endParaRPr>
          </a:p>
          <a:p>
            <a:pPr algn="just">
              <a:spcAft>
                <a:spcPts val="1200"/>
              </a:spcAft>
              <a:defRPr/>
            </a:pPr>
            <a:r>
              <a:rPr lang="en-GB" sz="2400" b="1" dirty="0">
                <a:solidFill>
                  <a:schemeClr val="tx2">
                    <a:lumMod val="50000"/>
                  </a:schemeClr>
                </a:solidFill>
                <a:latin typeface="Calibri" pitchFamily="34" charset="0"/>
              </a:rPr>
              <a:t>la </a:t>
            </a:r>
            <a:r>
              <a:rPr lang="en-GB" sz="2400" b="1" dirty="0" err="1">
                <a:solidFill>
                  <a:schemeClr val="tx2">
                    <a:lumMod val="50000"/>
                  </a:schemeClr>
                </a:solidFill>
                <a:latin typeface="Calibri" pitchFamily="34" charset="0"/>
              </a:rPr>
              <a:t>semplificazione</a:t>
            </a:r>
            <a:r>
              <a:rPr lang="en-GB" sz="2400" b="1" dirty="0">
                <a:solidFill>
                  <a:schemeClr val="tx2">
                    <a:lumMod val="50000"/>
                  </a:schemeClr>
                </a:solidFill>
                <a:latin typeface="Calibri" pitchFamily="34" charset="0"/>
              </a:rPr>
              <a:t> </a:t>
            </a:r>
            <a:r>
              <a:rPr lang="en-GB" sz="2400" b="1" dirty="0" err="1">
                <a:solidFill>
                  <a:schemeClr val="tx2">
                    <a:lumMod val="50000"/>
                  </a:schemeClr>
                </a:solidFill>
                <a:latin typeface="Calibri" pitchFamily="34" charset="0"/>
              </a:rPr>
              <a:t>richiede</a:t>
            </a:r>
            <a:r>
              <a:rPr lang="en-GB" sz="2400" b="1" dirty="0">
                <a:solidFill>
                  <a:schemeClr val="tx2">
                    <a:lumMod val="50000"/>
                  </a:schemeClr>
                </a:solidFill>
                <a:latin typeface="Calibri" pitchFamily="34" charset="0"/>
              </a:rPr>
              <a:t> </a:t>
            </a:r>
            <a:r>
              <a:rPr lang="en-GB" sz="2400" b="1" dirty="0" err="1">
                <a:solidFill>
                  <a:schemeClr val="tx2">
                    <a:lumMod val="50000"/>
                  </a:schemeClr>
                </a:solidFill>
                <a:latin typeface="Calibri" pitchFamily="34" charset="0"/>
              </a:rPr>
              <a:t>sforzi</a:t>
            </a:r>
            <a:r>
              <a:rPr lang="en-GB" sz="2400" b="1" dirty="0">
                <a:solidFill>
                  <a:schemeClr val="tx2">
                    <a:lumMod val="50000"/>
                  </a:schemeClr>
                </a:solidFill>
                <a:latin typeface="Calibri" pitchFamily="34" charset="0"/>
              </a:rPr>
              <a:t> e </a:t>
            </a:r>
            <a:r>
              <a:rPr lang="en-GB" sz="2400" b="1" dirty="0" err="1">
                <a:solidFill>
                  <a:schemeClr val="tx2">
                    <a:lumMod val="50000"/>
                  </a:schemeClr>
                </a:solidFill>
                <a:latin typeface="Calibri" pitchFamily="34" charset="0"/>
              </a:rPr>
              <a:t>responsabilità</a:t>
            </a:r>
            <a:r>
              <a:rPr lang="en-GB" sz="2400" b="1" dirty="0">
                <a:solidFill>
                  <a:schemeClr val="tx2">
                    <a:lumMod val="50000"/>
                  </a:schemeClr>
                </a:solidFill>
                <a:latin typeface="Calibri" pitchFamily="34" charset="0"/>
              </a:rPr>
              <a:t> </a:t>
            </a:r>
            <a:r>
              <a:rPr lang="en-GB" sz="2400" b="1" dirty="0" err="1">
                <a:solidFill>
                  <a:schemeClr val="tx2">
                    <a:lumMod val="50000"/>
                  </a:schemeClr>
                </a:solidFill>
                <a:latin typeface="Calibri" pitchFamily="34" charset="0"/>
              </a:rPr>
              <a:t>condivise</a:t>
            </a:r>
            <a:r>
              <a:rPr lang="en-GB" sz="2400" b="1" dirty="0">
                <a:solidFill>
                  <a:schemeClr val="tx2">
                    <a:lumMod val="50000"/>
                  </a:schemeClr>
                </a:solidFill>
                <a:latin typeface="Calibri" pitchFamily="34" charset="0"/>
              </a:rPr>
              <a:t>, per </a:t>
            </a:r>
            <a:r>
              <a:rPr lang="en-GB" sz="2400" b="1" dirty="0" err="1">
                <a:solidFill>
                  <a:schemeClr val="tx2">
                    <a:lumMod val="50000"/>
                  </a:schemeClr>
                </a:solidFill>
                <a:latin typeface="Calibri" pitchFamily="34" charset="0"/>
              </a:rPr>
              <a:t>definire</a:t>
            </a:r>
            <a:r>
              <a:rPr lang="en-GB" sz="2400" b="1" dirty="0">
                <a:solidFill>
                  <a:schemeClr val="tx2">
                    <a:lumMod val="50000"/>
                  </a:schemeClr>
                </a:solidFill>
                <a:latin typeface="Calibri" pitchFamily="34" charset="0"/>
              </a:rPr>
              <a:t> </a:t>
            </a:r>
            <a:r>
              <a:rPr lang="en-GB" sz="2400" b="1" dirty="0" err="1">
                <a:solidFill>
                  <a:schemeClr val="tx2">
                    <a:lumMod val="50000"/>
                  </a:schemeClr>
                </a:solidFill>
                <a:latin typeface="Calibri" pitchFamily="34" charset="0"/>
              </a:rPr>
              <a:t>percorsi</a:t>
            </a:r>
            <a:r>
              <a:rPr lang="en-GB" sz="2400" b="1" dirty="0">
                <a:solidFill>
                  <a:schemeClr val="tx2">
                    <a:lumMod val="50000"/>
                  </a:schemeClr>
                </a:solidFill>
                <a:latin typeface="Calibri" pitchFamily="34" charset="0"/>
              </a:rPr>
              <a:t> </a:t>
            </a:r>
            <a:r>
              <a:rPr lang="en-GB" sz="2400" b="1" dirty="0" err="1">
                <a:solidFill>
                  <a:schemeClr val="tx2">
                    <a:lumMod val="50000"/>
                  </a:schemeClr>
                </a:solidFill>
                <a:latin typeface="Calibri" pitchFamily="34" charset="0"/>
              </a:rPr>
              <a:t>di</a:t>
            </a:r>
            <a:r>
              <a:rPr lang="en-GB" sz="2400" b="1" dirty="0">
                <a:solidFill>
                  <a:schemeClr val="tx2">
                    <a:lumMod val="50000"/>
                  </a:schemeClr>
                </a:solidFill>
                <a:latin typeface="Calibri" pitchFamily="34" charset="0"/>
              </a:rPr>
              <a:t> </a:t>
            </a:r>
            <a:r>
              <a:rPr lang="en-GB" sz="2400" b="1" dirty="0" err="1">
                <a:solidFill>
                  <a:schemeClr val="tx2">
                    <a:lumMod val="50000"/>
                  </a:schemeClr>
                </a:solidFill>
                <a:latin typeface="Calibri" pitchFamily="34" charset="0"/>
              </a:rPr>
              <a:t>sviluppo</a:t>
            </a:r>
            <a:r>
              <a:rPr lang="en-GB" sz="2400" b="1" dirty="0">
                <a:solidFill>
                  <a:schemeClr val="tx2">
                    <a:lumMod val="50000"/>
                  </a:schemeClr>
                </a:solidFill>
                <a:latin typeface="Calibri" pitchFamily="34" charset="0"/>
              </a:rPr>
              <a:t> in </a:t>
            </a:r>
            <a:r>
              <a:rPr lang="en-GB" sz="2400" b="1" dirty="0" err="1">
                <a:solidFill>
                  <a:schemeClr val="tx2">
                    <a:lumMod val="50000"/>
                  </a:schemeClr>
                </a:solidFill>
                <a:latin typeface="Calibri" pitchFamily="34" charset="0"/>
              </a:rPr>
              <a:t>grado</a:t>
            </a:r>
            <a:r>
              <a:rPr lang="en-GB" sz="2400" b="1" dirty="0">
                <a:solidFill>
                  <a:schemeClr val="tx2">
                    <a:lumMod val="50000"/>
                  </a:schemeClr>
                </a:solidFill>
                <a:latin typeface="Calibri" pitchFamily="34" charset="0"/>
              </a:rPr>
              <a:t> </a:t>
            </a:r>
            <a:r>
              <a:rPr lang="en-GB" sz="2400" b="1" dirty="0" err="1">
                <a:solidFill>
                  <a:schemeClr val="tx2">
                    <a:lumMod val="50000"/>
                  </a:schemeClr>
                </a:solidFill>
                <a:latin typeface="Calibri" pitchFamily="34" charset="0"/>
              </a:rPr>
              <a:t>di</a:t>
            </a:r>
            <a:r>
              <a:rPr lang="en-GB" sz="2400" b="1" dirty="0">
                <a:solidFill>
                  <a:schemeClr val="tx2">
                    <a:lumMod val="50000"/>
                  </a:schemeClr>
                </a:solidFill>
                <a:latin typeface="Calibri" pitchFamily="34" charset="0"/>
              </a:rPr>
              <a:t> </a:t>
            </a:r>
            <a:r>
              <a:rPr lang="en-GB" sz="2400" b="1" dirty="0" err="1">
                <a:solidFill>
                  <a:schemeClr val="tx2">
                    <a:lumMod val="50000"/>
                  </a:schemeClr>
                </a:solidFill>
                <a:latin typeface="Calibri" pitchFamily="34" charset="0"/>
              </a:rPr>
              <a:t>mettere</a:t>
            </a:r>
            <a:r>
              <a:rPr lang="en-GB" sz="2400" b="1" dirty="0">
                <a:solidFill>
                  <a:schemeClr val="tx2">
                    <a:lumMod val="50000"/>
                  </a:schemeClr>
                </a:solidFill>
                <a:latin typeface="Calibri" pitchFamily="34" charset="0"/>
              </a:rPr>
              <a:t> a </a:t>
            </a:r>
            <a:r>
              <a:rPr lang="en-GB" sz="2400" b="1" dirty="0" err="1">
                <a:solidFill>
                  <a:schemeClr val="tx2">
                    <a:lumMod val="50000"/>
                  </a:schemeClr>
                </a:solidFill>
                <a:latin typeface="Calibri" pitchFamily="34" charset="0"/>
              </a:rPr>
              <a:t>sistema</a:t>
            </a:r>
            <a:r>
              <a:rPr lang="en-GB" sz="2400" b="1" dirty="0">
                <a:solidFill>
                  <a:schemeClr val="tx2">
                    <a:lumMod val="50000"/>
                  </a:schemeClr>
                </a:solidFill>
                <a:latin typeface="Calibri" pitchFamily="34" charset="0"/>
              </a:rPr>
              <a:t> 4 </a:t>
            </a:r>
            <a:r>
              <a:rPr lang="en-GB" sz="2400" b="1" dirty="0" err="1">
                <a:solidFill>
                  <a:schemeClr val="tx2">
                    <a:lumMod val="50000"/>
                  </a:schemeClr>
                </a:solidFill>
                <a:latin typeface="Calibri" pitchFamily="34" charset="0"/>
              </a:rPr>
              <a:t>variabili</a:t>
            </a:r>
            <a:r>
              <a:rPr lang="en-GB" sz="2400" b="1" dirty="0">
                <a:solidFill>
                  <a:schemeClr val="tx2">
                    <a:lumMod val="50000"/>
                  </a:schemeClr>
                </a:solidFill>
                <a:latin typeface="Calibri" pitchFamily="34" charset="0"/>
              </a:rPr>
              <a:t> </a:t>
            </a:r>
            <a:r>
              <a:rPr lang="en-GB" sz="2400" b="1" dirty="0" err="1">
                <a:solidFill>
                  <a:schemeClr val="tx2">
                    <a:lumMod val="50000"/>
                  </a:schemeClr>
                </a:solidFill>
                <a:latin typeface="Calibri" pitchFamily="34" charset="0"/>
              </a:rPr>
              <a:t>chiave</a:t>
            </a:r>
            <a:endParaRPr lang="it-IT" sz="2400" dirty="0">
              <a:solidFill>
                <a:schemeClr val="tx2">
                  <a:lumMod val="50000"/>
                </a:schemeClr>
              </a:solidFill>
              <a:latin typeface="Calibri" pitchFamily="34"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a 5"/>
          <p:cNvGraphicFramePr/>
          <p:nvPr/>
        </p:nvGraphicFramePr>
        <p:xfrm>
          <a:off x="142844" y="285728"/>
          <a:ext cx="8858312" cy="6385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4"/>
          <p:cNvSpPr txBox="1">
            <a:spLocks noChangeArrowheads="1"/>
          </p:cNvSpPr>
          <p:nvPr/>
        </p:nvSpPr>
        <p:spPr bwMode="auto">
          <a:xfrm>
            <a:off x="539750" y="4962525"/>
            <a:ext cx="6911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i="1">
                <a:solidFill>
                  <a:schemeClr val="tx1"/>
                </a:solidFill>
                <a:latin typeface="Arial" panose="020B0604020202020204" pitchFamily="34" charset="0"/>
                <a:ea typeface="ＭＳ Ｐゴシック" panose="020B0600070205080204" pitchFamily="34" charset="-128"/>
              </a:defRPr>
            </a:lvl1pPr>
            <a:lvl2pPr marL="742950" indent="-285750">
              <a:defRPr sz="2400" b="1" i="1">
                <a:solidFill>
                  <a:schemeClr val="tx1"/>
                </a:solidFill>
                <a:latin typeface="Arial" panose="020B0604020202020204" pitchFamily="34" charset="0"/>
                <a:ea typeface="ＭＳ Ｐゴシック" panose="020B0600070205080204" pitchFamily="34" charset="-128"/>
              </a:defRPr>
            </a:lvl2pPr>
            <a:lvl3pPr marL="1143000" indent="-228600">
              <a:defRPr sz="2400" b="1" i="1">
                <a:solidFill>
                  <a:schemeClr val="tx1"/>
                </a:solidFill>
                <a:latin typeface="Arial" panose="020B0604020202020204" pitchFamily="34" charset="0"/>
                <a:ea typeface="ＭＳ Ｐゴシック" panose="020B0600070205080204" pitchFamily="34" charset="-128"/>
              </a:defRPr>
            </a:lvl3pPr>
            <a:lvl4pPr marL="1600200" indent="-228600">
              <a:defRPr sz="2400" b="1" i="1">
                <a:solidFill>
                  <a:schemeClr val="tx1"/>
                </a:solidFill>
                <a:latin typeface="Arial" panose="020B0604020202020204" pitchFamily="34" charset="0"/>
                <a:ea typeface="ＭＳ Ｐゴシック" panose="020B0600070205080204" pitchFamily="34" charset="-128"/>
              </a:defRPr>
            </a:lvl4pPr>
            <a:lvl5pPr marL="2057400" indent="-228600">
              <a:defRPr sz="24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ＭＳ Ｐゴシック" panose="020B0600070205080204" pitchFamily="34" charset="-128"/>
              </a:defRPr>
            </a:lvl9pPr>
          </a:lstStyle>
          <a:p>
            <a:pPr defTabSz="914400" eaLnBrk="1" hangingPunct="1"/>
            <a:r>
              <a:rPr lang="it-IT" altLang="it-IT" sz="2000" b="0" i="0">
                <a:latin typeface="Georgia" panose="02040502050405020303" pitchFamily="18" charset="0"/>
              </a:rPr>
              <a:t>Sergio Vasarri</a:t>
            </a:r>
            <a:r>
              <a:rPr lang="it-IT" altLang="it-IT" b="0" i="0"/>
              <a:t> </a:t>
            </a:r>
            <a:r>
              <a:rPr lang="it-IT" altLang="it-IT" sz="2000" b="0" i="0">
                <a:latin typeface="Georgia" panose="02040502050405020303" pitchFamily="18" charset="0"/>
              </a:rPr>
              <a:t>(</a:t>
            </a:r>
            <a:r>
              <a:rPr lang="it-IT" altLang="it-IT" sz="2000" b="0" i="0">
                <a:latin typeface="Georgia" panose="02040502050405020303" pitchFamily="18" charset="0"/>
                <a:hlinkClick r:id="rId3"/>
              </a:rPr>
              <a:t>sergiovasarri@hotmail.com</a:t>
            </a:r>
            <a:r>
              <a:rPr lang="it-IT" altLang="it-IT" sz="2000" b="0" i="0">
                <a:latin typeface="Georgia" panose="02040502050405020303" pitchFamily="18" charset="0"/>
              </a:rPr>
              <a:t>)</a:t>
            </a:r>
          </a:p>
        </p:txBody>
      </p:sp>
      <p:sp>
        <p:nvSpPr>
          <p:cNvPr id="86019" name="Text Box 4"/>
          <p:cNvSpPr txBox="1">
            <a:spLocks noChangeArrowheads="1"/>
          </p:cNvSpPr>
          <p:nvPr/>
        </p:nvSpPr>
        <p:spPr bwMode="auto">
          <a:xfrm>
            <a:off x="8077200" y="6356350"/>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tx1"/>
                </a:solidFill>
                <a:latin typeface="Arial" panose="020B0604020202020204" pitchFamily="34" charset="0"/>
                <a:ea typeface="ＭＳ Ｐゴシック" panose="020B0600070205080204" pitchFamily="34" charset="-128"/>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tx1"/>
                </a:solidFill>
                <a:latin typeface="Arial" panose="020B0604020202020204" pitchFamily="34" charset="0"/>
                <a:ea typeface="ＭＳ Ｐゴシック" panose="020B0600070205080204" pitchFamily="34" charset="-128"/>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tx1"/>
                </a:solidFill>
                <a:latin typeface="Arial" panose="020B0604020202020204" pitchFamily="34" charset="0"/>
                <a:ea typeface="ＭＳ Ｐゴシック" panose="020B0600070205080204" pitchFamily="34" charset="-128"/>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tx1"/>
                </a:solidFill>
                <a:latin typeface="Arial" panose="020B0604020202020204" pitchFamily="34" charset="0"/>
                <a:ea typeface="ＭＳ Ｐゴシック" panose="020B0600070205080204" pitchFamily="34" charset="-128"/>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b="1" i="1">
                <a:solidFill>
                  <a:schemeClr val="tx1"/>
                </a:solidFill>
                <a:latin typeface="Arial" panose="020B0604020202020204" pitchFamily="34" charset="0"/>
                <a:ea typeface="ＭＳ Ｐゴシック" panose="020B0600070205080204" pitchFamily="34" charset="-128"/>
              </a:defRPr>
            </a:lvl9pPr>
          </a:lstStyle>
          <a:p>
            <a:pPr algn="r" defTabSz="914400" eaLnBrk="1" hangingPunct="1"/>
            <a:fld id="{123AA08F-672D-422C-975D-865386859405}" type="slidenum">
              <a:rPr lang="it-IT" altLang="it-IT" sz="1200" b="0" i="0">
                <a:solidFill>
                  <a:srgbClr val="898989"/>
                </a:solidFill>
                <a:latin typeface="Calibri" panose="020F0502020204030204" pitchFamily="34" charset="0"/>
                <a:cs typeface="Arial" panose="020B0604020202020204" pitchFamily="34" charset="0"/>
              </a:rPr>
              <a:pPr algn="r" defTabSz="914400" eaLnBrk="1" hangingPunct="1"/>
              <a:t>116</a:t>
            </a:fld>
            <a:endParaRPr lang="it-IT" altLang="it-IT" sz="1200" b="0" i="0">
              <a:solidFill>
                <a:srgbClr val="898989"/>
              </a:solidFill>
              <a:latin typeface="Calibri" panose="020F0502020204030204" pitchFamily="34" charset="0"/>
              <a:cs typeface="Arial" panose="020B0604020202020204" pitchFamily="34" charset="0"/>
            </a:endParaRPr>
          </a:p>
        </p:txBody>
      </p:sp>
      <p:sp>
        <p:nvSpPr>
          <p:cNvPr id="86020" name="Text Box 3"/>
          <p:cNvSpPr txBox="1">
            <a:spLocks noChangeArrowheads="1"/>
          </p:cNvSpPr>
          <p:nvPr/>
        </p:nvSpPr>
        <p:spPr bwMode="auto">
          <a:xfrm>
            <a:off x="419100" y="1223963"/>
            <a:ext cx="5135563"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b="1" i="1">
                <a:solidFill>
                  <a:schemeClr val="tx1"/>
                </a:solidFill>
                <a:latin typeface="Arial" panose="020B0604020202020204" pitchFamily="34" charset="0"/>
                <a:ea typeface="ＭＳ Ｐゴシック" panose="020B0600070205080204" pitchFamily="34" charset="-128"/>
              </a:defRPr>
            </a:lvl1pPr>
            <a:lvl2pPr marL="742950" indent="-285750">
              <a:defRPr sz="2400" b="1" i="1">
                <a:solidFill>
                  <a:schemeClr val="tx1"/>
                </a:solidFill>
                <a:latin typeface="Arial" panose="020B0604020202020204" pitchFamily="34" charset="0"/>
                <a:ea typeface="ＭＳ Ｐゴシック" panose="020B0600070205080204" pitchFamily="34" charset="-128"/>
              </a:defRPr>
            </a:lvl2pPr>
            <a:lvl3pPr marL="1143000" indent="-228600">
              <a:defRPr sz="2400" b="1" i="1">
                <a:solidFill>
                  <a:schemeClr val="tx1"/>
                </a:solidFill>
                <a:latin typeface="Arial" panose="020B0604020202020204" pitchFamily="34" charset="0"/>
                <a:ea typeface="ＭＳ Ｐゴシック" panose="020B0600070205080204" pitchFamily="34" charset="-128"/>
              </a:defRPr>
            </a:lvl3pPr>
            <a:lvl4pPr marL="1600200" indent="-228600">
              <a:defRPr sz="2400" b="1" i="1">
                <a:solidFill>
                  <a:schemeClr val="tx1"/>
                </a:solidFill>
                <a:latin typeface="Arial" panose="020B0604020202020204" pitchFamily="34" charset="0"/>
                <a:ea typeface="ＭＳ Ｐゴシック" panose="020B0600070205080204" pitchFamily="34" charset="-128"/>
              </a:defRPr>
            </a:lvl4pPr>
            <a:lvl5pPr marL="2057400" indent="-228600">
              <a:defRPr sz="2400" b="1" 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i="1">
                <a:solidFill>
                  <a:schemeClr val="tx1"/>
                </a:solidFill>
                <a:latin typeface="Arial" panose="020B0604020202020204" pitchFamily="34" charset="0"/>
                <a:ea typeface="ＭＳ Ｐゴシック" panose="020B0600070205080204" pitchFamily="34" charset="-128"/>
              </a:defRPr>
            </a:lvl9pPr>
          </a:lstStyle>
          <a:p>
            <a:pPr defTabSz="914400" eaLnBrk="1" hangingPunct="1">
              <a:lnSpc>
                <a:spcPct val="90000"/>
              </a:lnSpc>
            </a:pPr>
            <a:r>
              <a:rPr lang="it-IT" altLang="it-IT" sz="2800" b="0" i="0" dirty="0">
                <a:latin typeface="Georgia" panose="02040502050405020303" pitchFamily="18" charset="0"/>
                <a:cs typeface="Arial" panose="020B0604020202020204" pitchFamily="34" charset="0"/>
              </a:rPr>
              <a:t>molte grazie per l’attenzione …</a:t>
            </a:r>
          </a:p>
        </p:txBody>
      </p:sp>
      <p:pic>
        <p:nvPicPr>
          <p:cNvPr id="86021" name="Immagine 3" descr="uomo-che-dorme-alla-tabella-di-lavoro-sopra-il-computer-portatile"/>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87675" y="1700213"/>
            <a:ext cx="3813175" cy="270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19894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79512" y="836712"/>
            <a:ext cx="8740080" cy="46966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spcAft>
                <a:spcPts val="1200"/>
              </a:spcAft>
              <a:buClr>
                <a:srgbClr val="FF8000"/>
              </a:buClr>
              <a:buNone/>
            </a:pPr>
            <a:r>
              <a:rPr lang="it-IT" sz="2400" dirty="0" smtClean="0"/>
              <a:t>L'art. 67, par. 5, RDC e l'art. 14, par. 3, del FSE introducono diversi metodi per calcolare i costi semplificati:</a:t>
            </a:r>
          </a:p>
          <a:p>
            <a:pPr algn="just">
              <a:lnSpc>
                <a:spcPct val="90000"/>
              </a:lnSpc>
              <a:spcBef>
                <a:spcPct val="0"/>
              </a:spcBef>
              <a:spcAft>
                <a:spcPts val="1200"/>
              </a:spcAft>
              <a:buClr>
                <a:srgbClr val="FF8000"/>
              </a:buClr>
              <a:buFont typeface="Wingdings" pitchFamily="2" charset="2"/>
              <a:buChar char="ü"/>
            </a:pPr>
            <a:r>
              <a:rPr lang="it-IT" sz="2400" dirty="0" smtClean="0"/>
              <a:t> alcuni di essi si basano su dati statistici, </a:t>
            </a:r>
          </a:p>
          <a:p>
            <a:pPr algn="just">
              <a:lnSpc>
                <a:spcPct val="90000"/>
              </a:lnSpc>
              <a:spcBef>
                <a:spcPct val="0"/>
              </a:spcBef>
              <a:spcAft>
                <a:spcPts val="1200"/>
              </a:spcAft>
              <a:buClr>
                <a:srgbClr val="FF8000"/>
              </a:buClr>
              <a:buFont typeface="Wingdings" pitchFamily="2" charset="2"/>
              <a:buChar char="ü"/>
            </a:pPr>
            <a:r>
              <a:rPr lang="it-IT" sz="2400" dirty="0" smtClean="0"/>
              <a:t> altri su dati dei beneficiari o su elementi inclusi nel regolamento </a:t>
            </a:r>
          </a:p>
          <a:p>
            <a:pPr algn="just">
              <a:lnSpc>
                <a:spcPct val="90000"/>
              </a:lnSpc>
              <a:spcBef>
                <a:spcPct val="0"/>
              </a:spcBef>
              <a:spcAft>
                <a:spcPts val="1200"/>
              </a:spcAft>
              <a:buClr>
                <a:srgbClr val="FF8000"/>
              </a:buClr>
              <a:buNone/>
            </a:pPr>
            <a:r>
              <a:rPr lang="it-IT" sz="2400" dirty="0" smtClean="0"/>
              <a:t>Alcuni consentono parecchia flessibilità, mentre altri assicurano una forte certezza del diritto o possono essere impostati con un onere amministrativo limitato</a:t>
            </a:r>
          </a:p>
          <a:p>
            <a:pPr algn="just">
              <a:lnSpc>
                <a:spcPct val="90000"/>
              </a:lnSpc>
              <a:spcBef>
                <a:spcPct val="0"/>
              </a:spcBef>
              <a:spcAft>
                <a:spcPts val="1200"/>
              </a:spcAft>
              <a:buClr>
                <a:srgbClr val="FF8000"/>
              </a:buClr>
              <a:buNone/>
            </a:pPr>
            <a:r>
              <a:rPr lang="it-IT" sz="2400" dirty="0" smtClean="0"/>
              <a:t>Per le OSC è importante assicurare un'adeguata valutazione ex ante e documentare il metodo, ove necessario, poiché </a:t>
            </a:r>
            <a:r>
              <a:rPr lang="it-IT" sz="2400" b="1" dirty="0" smtClean="0"/>
              <a:t>ex post viene effettuato unicamente il controllo dei risultati ottenuti</a:t>
            </a:r>
            <a:endParaRPr lang="it-IT" altLang="it-IT" sz="2400" u="sng" dirty="0"/>
          </a:p>
        </p:txBody>
      </p:sp>
      <p:sp>
        <p:nvSpPr>
          <p:cNvPr id="4" name="Rectangle 8"/>
          <p:cNvSpPr>
            <a:spLocks noChangeArrowheads="1"/>
          </p:cNvSpPr>
          <p:nvPr/>
        </p:nvSpPr>
        <p:spPr bwMode="auto">
          <a:xfrm>
            <a:off x="197696" y="140603"/>
            <a:ext cx="86227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Inquadramento</a:t>
            </a:r>
            <a:endParaRPr lang="it-IT" altLang="it-IT" sz="2400" b="1"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42844" y="500042"/>
            <a:ext cx="8858312" cy="587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spcAft>
                <a:spcPts val="1200"/>
              </a:spcAft>
              <a:buClr>
                <a:srgbClr val="FF8000"/>
              </a:buClr>
              <a:buNone/>
            </a:pPr>
            <a:r>
              <a:rPr lang="it-IT" sz="2400" dirty="0" smtClean="0"/>
              <a:t>È importante comunicare ai beneficiari, nel documento che specifica le condizioni per il sostegno, i requisiti esatti per comprovare la spesa dichiarata e l'output o il risultato specifico da raggiungere</a:t>
            </a:r>
          </a:p>
          <a:p>
            <a:pPr algn="just">
              <a:lnSpc>
                <a:spcPct val="90000"/>
              </a:lnSpc>
              <a:spcBef>
                <a:spcPct val="0"/>
              </a:spcBef>
              <a:spcAft>
                <a:spcPts val="1200"/>
              </a:spcAft>
              <a:buClr>
                <a:srgbClr val="FF8000"/>
              </a:buClr>
              <a:buNone/>
            </a:pPr>
            <a:r>
              <a:rPr lang="it-IT" sz="2400" dirty="0" smtClean="0"/>
              <a:t>Pertanto, le OSC devono essere definite ex ante e devono essere incluse ad esempio nell'invito a presentare proposte o, </a:t>
            </a:r>
            <a:r>
              <a:rPr lang="it-IT" sz="2400" b="1" dirty="0" smtClean="0"/>
              <a:t>al più tardi, nel documento che specifica le condizioni per il sostegno</a:t>
            </a:r>
          </a:p>
          <a:p>
            <a:pPr algn="just">
              <a:lnSpc>
                <a:spcPct val="90000"/>
              </a:lnSpc>
              <a:spcBef>
                <a:spcPct val="0"/>
              </a:spcBef>
              <a:spcAft>
                <a:spcPts val="1200"/>
              </a:spcAft>
              <a:buClr>
                <a:srgbClr val="FF8000"/>
              </a:buClr>
              <a:buNone/>
            </a:pPr>
            <a:r>
              <a:rPr lang="it-IT" sz="2400" dirty="0" smtClean="0"/>
              <a:t>I metodi e le condizioni pertinenti devono essere inclusi nelle norme di ammissibilità nazionali applicabili al PO a livello nazionale o regionale o al livello specifico di un determinato PO</a:t>
            </a:r>
          </a:p>
          <a:p>
            <a:pPr algn="just">
              <a:lnSpc>
                <a:spcPct val="90000"/>
              </a:lnSpc>
              <a:spcBef>
                <a:spcPct val="0"/>
              </a:spcBef>
              <a:spcAft>
                <a:spcPts val="1200"/>
              </a:spcAft>
              <a:buClr>
                <a:srgbClr val="FF8000"/>
              </a:buClr>
              <a:buNone/>
            </a:pPr>
            <a:r>
              <a:rPr lang="it-IT" sz="2400" dirty="0" smtClean="0"/>
              <a:t>Ciò significa anche che una volta definite le TSCU e il tasso, o l'importo (nel caso di importi forfettari), non possono essere modificati durante o dopo l'implementazione di un'operazione per compensare un aumento dei costi o una sottoutilizzazione del bilancio disponibile</a:t>
            </a:r>
            <a:endParaRPr lang="it-IT" altLang="it-IT" sz="2400" u="sng" dirty="0"/>
          </a:p>
        </p:txBody>
      </p:sp>
      <p:sp>
        <p:nvSpPr>
          <p:cNvPr id="4" name="Rectangle 8"/>
          <p:cNvSpPr>
            <a:spLocks noChangeArrowheads="1"/>
          </p:cNvSpPr>
          <p:nvPr/>
        </p:nvSpPr>
        <p:spPr bwMode="auto">
          <a:xfrm>
            <a:off x="142844" y="1"/>
            <a:ext cx="867762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Inquadramento</a:t>
            </a:r>
            <a:endParaRPr lang="it-IT" altLang="it-IT" sz="2400" b="1"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79512" y="692696"/>
            <a:ext cx="8740080" cy="53860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spcAft>
                <a:spcPts val="1200"/>
              </a:spcAft>
              <a:buClr>
                <a:srgbClr val="FF8000"/>
              </a:buClr>
              <a:buNone/>
            </a:pPr>
            <a:r>
              <a:rPr lang="it-IT" sz="2400" dirty="0" smtClean="0"/>
              <a:t>Poiché le OSC devono essere definite anticipatamente, per le operazioni che sono già state attuate in base ai costi reali va evitata un'applicazione retroattiva poiché ciò comporterebbe un notevole carico di lavoro per le autorità nazionali nell'assicurare la parità di trattamento tra i beneficiari</a:t>
            </a:r>
          </a:p>
          <a:p>
            <a:pPr algn="just">
              <a:lnSpc>
                <a:spcPct val="90000"/>
              </a:lnSpc>
              <a:spcBef>
                <a:spcPct val="0"/>
              </a:spcBef>
              <a:spcAft>
                <a:spcPts val="1200"/>
              </a:spcAft>
              <a:buClr>
                <a:srgbClr val="FF8000"/>
              </a:buClr>
              <a:buNone/>
            </a:pPr>
            <a:r>
              <a:rPr lang="it-IT" sz="2400" dirty="0" smtClean="0"/>
              <a:t>Eccezionalmente, nel caso di operazioni pluriennali, è possibile saldare i conti e le corrispondenti attività dell'operazione alla conclusione di una prima parte dell'operazione stessa ed introdurre quindi l'opzione di un finanziamento a tasso forfettario, di TSCU o di importi forfettari per la parte/il periodo rimanente dell'operazione</a:t>
            </a:r>
          </a:p>
          <a:p>
            <a:pPr algn="just">
              <a:lnSpc>
                <a:spcPct val="90000"/>
              </a:lnSpc>
              <a:spcBef>
                <a:spcPct val="0"/>
              </a:spcBef>
              <a:spcAft>
                <a:spcPts val="1200"/>
              </a:spcAft>
              <a:buClr>
                <a:srgbClr val="FF8000"/>
              </a:buClr>
              <a:buNone/>
            </a:pPr>
            <a:r>
              <a:rPr lang="it-IT" sz="2400" dirty="0" smtClean="0"/>
              <a:t>In questi casi il periodo per il quale sono dichiarati i costi reali dovrebbe essere chiaramente separato dal periodo per il quale sono dichiarati i costi in base alle OSC al fine di evitare che i costi di un progetto siano dichiarati due volte</a:t>
            </a:r>
            <a:endParaRPr lang="it-IT" altLang="it-IT" sz="2400" u="sng" dirty="0"/>
          </a:p>
        </p:txBody>
      </p:sp>
      <p:sp>
        <p:nvSpPr>
          <p:cNvPr id="4" name="Rectangle 8"/>
          <p:cNvSpPr>
            <a:spLocks noChangeArrowheads="1"/>
          </p:cNvSpPr>
          <p:nvPr/>
        </p:nvSpPr>
        <p:spPr bwMode="auto">
          <a:xfrm>
            <a:off x="197696" y="140603"/>
            <a:ext cx="86227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Inquadramento</a:t>
            </a:r>
            <a:endParaRPr lang="it-IT" altLang="it-IT" sz="2400" b="1"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3"/>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0837" name="Rectangle 5"/>
          <p:cNvSpPr>
            <a:spLocks noChangeArrowheads="1"/>
          </p:cNvSpPr>
          <p:nvPr/>
        </p:nvSpPr>
        <p:spPr bwMode="auto">
          <a:xfrm>
            <a:off x="304800" y="533400"/>
            <a:ext cx="8686800" cy="695325"/>
          </a:xfrm>
          <a:prstGeom prst="rect">
            <a:avLst/>
          </a:prstGeom>
          <a:noFill/>
          <a:ln w="9525">
            <a:noFill/>
            <a:miter lim="800000"/>
            <a:headEnd/>
            <a:tailEnd/>
          </a:ln>
          <a:effectLst/>
        </p:spPr>
        <p:txBody>
          <a:bodyPr>
            <a:spAutoFit/>
          </a:bodyPr>
          <a:lstStyle/>
          <a:p>
            <a:pPr eaLnBrk="1" hangingPunct="1">
              <a:lnSpc>
                <a:spcPct val="90000"/>
              </a:lnSpc>
              <a:buClr>
                <a:srgbClr val="FF6600"/>
              </a:buClr>
              <a:defRPr/>
            </a:pPr>
            <a:r>
              <a:rPr kumimoji="1" lang="it-IT">
                <a:solidFill>
                  <a:schemeClr val="tx2"/>
                </a:solidFill>
                <a:effectLst>
                  <a:outerShdw blurRad="38100" dist="38100" dir="2700000" algn="tl">
                    <a:srgbClr val="C0C0C0"/>
                  </a:outerShdw>
                </a:effectLst>
                <a:latin typeface="Verdana" pitchFamily="34" charset="0"/>
                <a:ea typeface="MS PGothic" charset="-128"/>
              </a:rPr>
              <a:t> </a:t>
            </a:r>
            <a:endParaRPr lang="it-IT">
              <a:solidFill>
                <a:srgbClr val="201C7A"/>
              </a:solidFill>
              <a:latin typeface="Verdana" pitchFamily="34" charset="0"/>
              <a:ea typeface="Arial Unicode MS" pitchFamily="34" charset="-128"/>
              <a:cs typeface="Arial Unicode MS" pitchFamily="34" charset="-128"/>
            </a:endParaRPr>
          </a:p>
          <a:p>
            <a:pPr eaLnBrk="1" hangingPunct="1">
              <a:lnSpc>
                <a:spcPct val="90000"/>
              </a:lnSpc>
              <a:buFontTx/>
              <a:buChar char="•"/>
              <a:defRPr/>
            </a:pPr>
            <a:endParaRPr lang="it-IT" sz="2000">
              <a:solidFill>
                <a:srgbClr val="201C7A"/>
              </a:solidFill>
              <a:latin typeface="Verdana" pitchFamily="34" charset="0"/>
              <a:ea typeface="Arial Unicode MS" pitchFamily="34" charset="-128"/>
              <a:cs typeface="Arial Unicode MS" pitchFamily="34" charset="-128"/>
            </a:endParaRPr>
          </a:p>
        </p:txBody>
      </p:sp>
      <p:sp>
        <p:nvSpPr>
          <p:cNvPr id="6148" name="Rectangle 8"/>
          <p:cNvSpPr>
            <a:spLocks noChangeArrowheads="1"/>
          </p:cNvSpPr>
          <p:nvPr/>
        </p:nvSpPr>
        <p:spPr bwMode="auto">
          <a:xfrm>
            <a:off x="611560" y="2276872"/>
            <a:ext cx="8064896" cy="1569660"/>
          </a:xfrm>
          <a:prstGeom prst="rect">
            <a:avLst/>
          </a:prstGeom>
          <a:solidFill>
            <a:srgbClr val="92D050"/>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50000"/>
              </a:spcBef>
              <a:buClr>
                <a:schemeClr val="folHlink"/>
              </a:buClr>
              <a:buSzPct val="75000"/>
              <a:buNone/>
            </a:pPr>
            <a:endParaRPr lang="it-IT" sz="2400" b="1" dirty="0" smtClean="0"/>
          </a:p>
          <a:p>
            <a:pPr lvl="0" algn="ctr">
              <a:spcBef>
                <a:spcPct val="50000"/>
              </a:spcBef>
              <a:buClr>
                <a:schemeClr val="folHlink"/>
              </a:buClr>
              <a:buSzPct val="75000"/>
              <a:buNone/>
            </a:pPr>
            <a:r>
              <a:rPr lang="it-IT" sz="2400" b="1" dirty="0" smtClean="0"/>
              <a:t>I metodi di calcolo</a:t>
            </a:r>
          </a:p>
          <a:p>
            <a:pPr lvl="0" algn="ctr">
              <a:spcBef>
                <a:spcPct val="50000"/>
              </a:spcBef>
              <a:buClr>
                <a:schemeClr val="folHlink"/>
              </a:buClr>
              <a:buSzPct val="75000"/>
              <a:buNone/>
            </a:pPr>
            <a:endParaRPr lang="it-IT" sz="2400" b="1" dirty="0" smtClean="0"/>
          </a:p>
        </p:txBody>
      </p:sp>
      <p:sp>
        <p:nvSpPr>
          <p:cNvPr id="6149" name="Rectangle 10"/>
          <p:cNvSpPr>
            <a:spLocks noChangeArrowheads="1"/>
          </p:cNvSpPr>
          <p:nvPr/>
        </p:nvSpPr>
        <p:spPr bwMode="auto">
          <a:xfrm>
            <a:off x="9525" y="584358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it-IT" altLang="it-IT" sz="2400">
              <a:latin typeface="Times New Roman" panose="02020603050405020304" pitchFamily="18" charset="0"/>
            </a:endParaRPr>
          </a:p>
        </p:txBody>
      </p:sp>
    </p:spTree>
    <p:extLst>
      <p:ext uri="{BB962C8B-B14F-4D97-AF65-F5344CB8AC3E}">
        <p14:creationId xmlns="" xmlns:p14="http://schemas.microsoft.com/office/powerpoint/2010/main" val="2863482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179512" y="714356"/>
            <a:ext cx="8856984" cy="4022640"/>
          </a:xfrm>
          <a:prstGeom prst="rect">
            <a:avLst/>
          </a:prstGeom>
          <a:solidFill>
            <a:schemeClr val="bg1"/>
          </a:solidFill>
          <a:ln w="9525" cap="rnd">
            <a:solidFill>
              <a:srgbClr val="8599BD"/>
            </a:solidFill>
            <a:miter lim="800000"/>
            <a:headEnd/>
            <a:tailEnd/>
          </a:ln>
        </p:spPr>
        <p:txBody>
          <a:bodyPr wrap="square">
            <a:spAutoFit/>
          </a:bodyPr>
          <a:lstStyle/>
          <a:p>
            <a:pPr algn="just">
              <a:lnSpc>
                <a:spcPct val="80000"/>
              </a:lnSpc>
              <a:spcAft>
                <a:spcPts val="600"/>
              </a:spcAft>
              <a:defRPr/>
            </a:pPr>
            <a:r>
              <a:rPr lang="it-IT" sz="2400" dirty="0" smtClean="0">
                <a:latin typeface="Arial" panose="020B0604020202020204" pitchFamily="34" charset="0"/>
                <a:ea typeface="MS PGothic" panose="020B0600070205080204" pitchFamily="34" charset="-128"/>
              </a:rPr>
              <a:t>Un metodo di calcolo giusto, equo e verificabile, </a:t>
            </a:r>
            <a:r>
              <a:rPr lang="it-IT" sz="2400" b="1" dirty="0" smtClean="0">
                <a:latin typeface="Arial" panose="020B0604020202020204" pitchFamily="34" charset="0"/>
                <a:ea typeface="MS PGothic" panose="020B0600070205080204" pitchFamily="34" charset="-128"/>
              </a:rPr>
              <a:t>cosa </a:t>
            </a:r>
            <a:r>
              <a:rPr lang="it-IT" sz="2400" b="1" dirty="0">
                <a:latin typeface="Arial" panose="020B0604020202020204" pitchFamily="34" charset="0"/>
                <a:ea typeface="MS PGothic" panose="020B0600070205080204" pitchFamily="34" charset="-128"/>
              </a:rPr>
              <a:t>vuol </a:t>
            </a:r>
            <a:r>
              <a:rPr lang="it-IT" sz="2400" b="1" dirty="0" smtClean="0">
                <a:latin typeface="Arial" panose="020B0604020202020204" pitchFamily="34" charset="0"/>
                <a:ea typeface="MS PGothic" panose="020B0600070205080204" pitchFamily="34" charset="-128"/>
              </a:rPr>
              <a:t>dire?</a:t>
            </a:r>
            <a:endParaRPr lang="it-IT" sz="2400" b="1" dirty="0">
              <a:latin typeface="Arial" panose="020B0604020202020204" pitchFamily="34" charset="0"/>
              <a:ea typeface="MS PGothic" panose="020B0600070205080204" pitchFamily="34" charset="-128"/>
            </a:endParaRPr>
          </a:p>
          <a:p>
            <a:pPr algn="just" fontAlgn="auto">
              <a:spcBef>
                <a:spcPts val="0"/>
              </a:spcBef>
              <a:spcAft>
                <a:spcPts val="0"/>
              </a:spcAft>
              <a:defRPr/>
            </a:pPr>
            <a:endParaRPr lang="it-IT" sz="2400" dirty="0">
              <a:latin typeface="Arial" panose="020B0604020202020204" pitchFamily="34" charset="0"/>
              <a:ea typeface="MS PGothic" panose="020B0600070205080204" pitchFamily="34" charset="-128"/>
            </a:endParaRPr>
          </a:p>
          <a:p>
            <a:pPr algn="just" fontAlgn="auto">
              <a:spcBef>
                <a:spcPts val="0"/>
              </a:spcBef>
              <a:spcAft>
                <a:spcPts val="1200"/>
              </a:spcAft>
              <a:defRPr/>
            </a:pPr>
            <a:r>
              <a:rPr lang="it-IT" sz="2400" dirty="0">
                <a:latin typeface="Arial" panose="020B0604020202020204" pitchFamily="34" charset="0"/>
                <a:ea typeface="MS PGothic" panose="020B0600070205080204" pitchFamily="34" charset="-128"/>
              </a:rPr>
              <a:t>La declinazione del concetto di “</a:t>
            </a:r>
            <a:r>
              <a:rPr lang="it-IT" sz="2400" b="1" dirty="0">
                <a:latin typeface="Arial" panose="020B0604020202020204" pitchFamily="34" charset="0"/>
                <a:ea typeface="MS PGothic" panose="020B0600070205080204" pitchFamily="34" charset="-128"/>
              </a:rPr>
              <a:t>giusto</a:t>
            </a:r>
            <a:r>
              <a:rPr lang="it-IT" sz="2400" dirty="0">
                <a:latin typeface="Arial" panose="020B0604020202020204" pitchFamily="34" charset="0"/>
                <a:ea typeface="MS PGothic" panose="020B0600070205080204" pitchFamily="34" charset="-128"/>
              </a:rPr>
              <a:t>” impone che </a:t>
            </a:r>
            <a:r>
              <a:rPr lang="it-IT" sz="2400" dirty="0" smtClean="0">
                <a:latin typeface="Arial" panose="020B0604020202020204" pitchFamily="34" charset="0"/>
                <a:ea typeface="MS PGothic" panose="020B0600070205080204" pitchFamily="34" charset="-128"/>
              </a:rPr>
              <a:t>il </a:t>
            </a:r>
            <a:r>
              <a:rPr lang="it-IT" sz="2400" dirty="0">
                <a:latin typeface="Arial" panose="020B0604020202020204" pitchFamily="34" charset="0"/>
                <a:ea typeface="MS PGothic" panose="020B0600070205080204" pitchFamily="34" charset="-128"/>
              </a:rPr>
              <a:t>calcolo debba essere ragionevole, cioè basato sulla realtà, non eccessivo o </a:t>
            </a:r>
            <a:r>
              <a:rPr lang="it-IT" sz="2400" dirty="0" smtClean="0">
                <a:latin typeface="Arial" panose="020B0604020202020204" pitchFamily="34" charset="0"/>
                <a:ea typeface="MS PGothic" panose="020B0600070205080204" pitchFamily="34" charset="-128"/>
              </a:rPr>
              <a:t>estremo</a:t>
            </a:r>
          </a:p>
          <a:p>
            <a:pPr algn="just" fontAlgn="auto">
              <a:spcBef>
                <a:spcPts val="0"/>
              </a:spcBef>
              <a:spcAft>
                <a:spcPts val="1200"/>
              </a:spcAft>
              <a:defRPr/>
            </a:pPr>
            <a:r>
              <a:rPr lang="it-IT" sz="2400" dirty="0" smtClean="0">
                <a:latin typeface="Arial" panose="020B0604020202020204" pitchFamily="34" charset="0"/>
                <a:ea typeface="MS PGothic" panose="020B0600070205080204" pitchFamily="34" charset="-128"/>
              </a:rPr>
              <a:t>Se </a:t>
            </a:r>
            <a:r>
              <a:rPr lang="it-IT" sz="2400" dirty="0">
                <a:latin typeface="Arial" panose="020B0604020202020204" pitchFamily="34" charset="0"/>
                <a:ea typeface="MS PGothic" panose="020B0600070205080204" pitchFamily="34" charset="-128"/>
              </a:rPr>
              <a:t>una data </a:t>
            </a:r>
            <a:r>
              <a:rPr lang="it-IT" sz="2400" dirty="0" smtClean="0">
                <a:latin typeface="Arial" panose="020B0604020202020204" pitchFamily="34" charset="0"/>
                <a:ea typeface="MS PGothic" panose="020B0600070205080204" pitchFamily="34" charset="-128"/>
              </a:rPr>
              <a:t>TSCU è </a:t>
            </a:r>
            <a:r>
              <a:rPr lang="it-IT" sz="2400" dirty="0">
                <a:latin typeface="Arial" panose="020B0604020202020204" pitchFamily="34" charset="0"/>
                <a:ea typeface="MS PGothic" panose="020B0600070205080204" pitchFamily="34" charset="-128"/>
              </a:rPr>
              <a:t>stata in passato di </a:t>
            </a:r>
            <a:r>
              <a:rPr lang="it-IT" sz="2400" dirty="0" smtClean="0">
                <a:latin typeface="Arial" panose="020B0604020202020204" pitchFamily="34" charset="0"/>
                <a:ea typeface="MS PGothic" panose="020B0600070205080204" pitchFamily="34" charset="-128"/>
              </a:rPr>
              <a:t>1-2 </a:t>
            </a:r>
            <a:r>
              <a:rPr lang="it-IT" sz="2400" dirty="0">
                <a:latin typeface="Arial" panose="020B0604020202020204" pitchFamily="34" charset="0"/>
                <a:ea typeface="MS PGothic" panose="020B0600070205080204" pitchFamily="34" charset="-128"/>
              </a:rPr>
              <a:t>euro, i servizi della Commissione non si aspetteranno di vedere una </a:t>
            </a:r>
            <a:r>
              <a:rPr lang="it-IT" sz="2400" dirty="0" smtClean="0">
                <a:latin typeface="Arial" panose="020B0604020202020204" pitchFamily="34" charset="0"/>
                <a:ea typeface="MS PGothic" panose="020B0600070205080204" pitchFamily="34" charset="-128"/>
              </a:rPr>
              <a:t>tabella simile per un importo di </a:t>
            </a:r>
            <a:r>
              <a:rPr lang="it-IT" sz="2400" dirty="0">
                <a:latin typeface="Arial" panose="020B0604020202020204" pitchFamily="34" charset="0"/>
                <a:ea typeface="MS PGothic" panose="020B0600070205080204" pitchFamily="34" charset="-128"/>
              </a:rPr>
              <a:t>7 </a:t>
            </a:r>
            <a:r>
              <a:rPr lang="it-IT" sz="2400" dirty="0" smtClean="0">
                <a:latin typeface="Arial" panose="020B0604020202020204" pitchFamily="34" charset="0"/>
                <a:ea typeface="MS PGothic" panose="020B0600070205080204" pitchFamily="34" charset="-128"/>
              </a:rPr>
              <a:t>euro</a:t>
            </a:r>
          </a:p>
          <a:p>
            <a:pPr algn="just" fontAlgn="auto">
              <a:spcBef>
                <a:spcPts val="0"/>
              </a:spcBef>
              <a:spcAft>
                <a:spcPts val="1200"/>
              </a:spcAft>
              <a:defRPr/>
            </a:pPr>
            <a:r>
              <a:rPr lang="it-IT" sz="2400" dirty="0" smtClean="0">
                <a:latin typeface="Arial" panose="020B0604020202020204" pitchFamily="34" charset="0"/>
                <a:ea typeface="MS PGothic" panose="020B0600070205080204" pitchFamily="34" charset="-128"/>
              </a:rPr>
              <a:t>L’</a:t>
            </a:r>
            <a:r>
              <a:rPr lang="it-IT" sz="2400" dirty="0" err="1" smtClean="0">
                <a:latin typeface="Arial" panose="020B0604020202020204" pitchFamily="34" charset="0"/>
                <a:ea typeface="MS PGothic" panose="020B0600070205080204" pitchFamily="34" charset="-128"/>
              </a:rPr>
              <a:t>AdG</a:t>
            </a:r>
            <a:r>
              <a:rPr lang="it-IT" sz="2400" dirty="0" smtClean="0">
                <a:latin typeface="Arial" panose="020B0604020202020204" pitchFamily="34" charset="0"/>
                <a:ea typeface="MS PGothic" panose="020B0600070205080204" pitchFamily="34" charset="-128"/>
              </a:rPr>
              <a:t> deve </a:t>
            </a:r>
            <a:r>
              <a:rPr lang="it-IT" sz="2400" dirty="0">
                <a:latin typeface="Arial" panose="020B0604020202020204" pitchFamily="34" charset="0"/>
                <a:ea typeface="MS PGothic" panose="020B0600070205080204" pitchFamily="34" charset="-128"/>
              </a:rPr>
              <a:t>essere in grado di </a:t>
            </a:r>
            <a:r>
              <a:rPr lang="it-IT" sz="2400" dirty="0" smtClean="0">
                <a:latin typeface="Arial" panose="020B0604020202020204" pitchFamily="34" charset="0"/>
                <a:ea typeface="MS PGothic" panose="020B0600070205080204" pitchFamily="34" charset="-128"/>
              </a:rPr>
              <a:t>motivare </a:t>
            </a:r>
            <a:r>
              <a:rPr lang="it-IT" sz="2400" dirty="0">
                <a:latin typeface="Arial" panose="020B0604020202020204" pitchFamily="34" charset="0"/>
                <a:ea typeface="MS PGothic" panose="020B0600070205080204" pitchFamily="34" charset="-128"/>
              </a:rPr>
              <a:t>le sue </a:t>
            </a:r>
            <a:r>
              <a:rPr lang="it-IT" sz="2400" dirty="0" smtClean="0">
                <a:latin typeface="Arial" panose="020B0604020202020204" pitchFamily="34" charset="0"/>
                <a:ea typeface="MS PGothic" panose="020B0600070205080204" pitchFamily="34" charset="-128"/>
              </a:rPr>
              <a:t>scelte</a:t>
            </a:r>
            <a:endParaRPr lang="it-IT" sz="2400" dirty="0">
              <a:latin typeface="Arial" panose="020B0604020202020204" pitchFamily="34" charset="0"/>
              <a:ea typeface="MS PGothic" panose="020B0600070205080204" pitchFamily="34" charset="-128"/>
            </a:endParaRPr>
          </a:p>
        </p:txBody>
      </p:sp>
      <p:sp>
        <p:nvSpPr>
          <p:cNvPr id="4" name="Rectangle 8"/>
          <p:cNvSpPr>
            <a:spLocks noChangeArrowheads="1"/>
          </p:cNvSpPr>
          <p:nvPr/>
        </p:nvSpPr>
        <p:spPr bwMode="auto">
          <a:xfrm>
            <a:off x="197696" y="140603"/>
            <a:ext cx="86227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Gli elementi essenziali del metodo di calcolo</a:t>
            </a:r>
            <a:endParaRPr lang="it-IT" altLang="it-IT"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214282" y="908050"/>
            <a:ext cx="8786874" cy="4401205"/>
          </a:xfrm>
          <a:prstGeom prst="rect">
            <a:avLst/>
          </a:prstGeom>
          <a:solidFill>
            <a:schemeClr val="bg1"/>
          </a:solidFill>
          <a:ln w="9525" cap="rnd">
            <a:solidFill>
              <a:srgbClr val="8599BD"/>
            </a:solidFill>
            <a:miter lim="800000"/>
            <a:headEnd/>
            <a:tailEnd/>
          </a:ln>
        </p:spPr>
        <p:txBody>
          <a:bodyPr wrap="square">
            <a:spAutoFit/>
          </a:bodyPr>
          <a:lstStyle/>
          <a:p>
            <a:pPr algn="just" fontAlgn="auto">
              <a:spcBef>
                <a:spcPts val="0"/>
              </a:spcBef>
              <a:spcAft>
                <a:spcPts val="1200"/>
              </a:spcAft>
              <a:defRPr/>
            </a:pPr>
            <a:r>
              <a:rPr lang="it-IT" sz="2400" dirty="0" smtClean="0">
                <a:latin typeface="Arial" panose="020B0604020202020204" pitchFamily="34" charset="0"/>
                <a:ea typeface="MS PGothic" panose="020B0600070205080204" pitchFamily="34" charset="-128"/>
              </a:rPr>
              <a:t>Cosa </a:t>
            </a:r>
            <a:r>
              <a:rPr lang="it-IT" sz="2400" dirty="0">
                <a:latin typeface="Arial" panose="020B0604020202020204" pitchFamily="34" charset="0"/>
                <a:ea typeface="MS PGothic" panose="020B0600070205080204" pitchFamily="34" charset="-128"/>
              </a:rPr>
              <a:t>vuol </a:t>
            </a:r>
            <a:r>
              <a:rPr lang="it-IT" sz="2400" dirty="0" smtClean="0">
                <a:latin typeface="Arial" panose="020B0604020202020204" pitchFamily="34" charset="0"/>
                <a:ea typeface="MS PGothic" panose="020B0600070205080204" pitchFamily="34" charset="-128"/>
              </a:rPr>
              <a:t>dire </a:t>
            </a:r>
            <a:r>
              <a:rPr lang="it-IT" sz="2400" dirty="0">
                <a:latin typeface="Arial" panose="020B0604020202020204" pitchFamily="34" charset="0"/>
                <a:ea typeface="MS PGothic" panose="020B0600070205080204" pitchFamily="34" charset="-128"/>
              </a:rPr>
              <a:t>calcolo giusto, equo e verificabile?</a:t>
            </a:r>
          </a:p>
          <a:p>
            <a:pPr algn="just" fontAlgn="auto">
              <a:spcBef>
                <a:spcPts val="0"/>
              </a:spcBef>
              <a:spcAft>
                <a:spcPts val="1200"/>
              </a:spcAft>
              <a:defRPr/>
            </a:pPr>
            <a:endParaRPr lang="it-IT" sz="2400" dirty="0">
              <a:latin typeface="Arial" panose="020B0604020202020204" pitchFamily="34" charset="0"/>
              <a:ea typeface="MS PGothic" panose="020B0600070205080204" pitchFamily="34" charset="-128"/>
            </a:endParaRPr>
          </a:p>
          <a:p>
            <a:pPr algn="just" fontAlgn="auto">
              <a:spcBef>
                <a:spcPts val="0"/>
              </a:spcBef>
              <a:spcAft>
                <a:spcPts val="1200"/>
              </a:spcAft>
              <a:defRPr/>
            </a:pPr>
            <a:r>
              <a:rPr lang="it-IT" sz="2400" dirty="0">
                <a:latin typeface="Arial" panose="020B0604020202020204" pitchFamily="34" charset="0"/>
                <a:ea typeface="MS PGothic" panose="020B0600070205080204" pitchFamily="34" charset="-128"/>
              </a:rPr>
              <a:t>Il termine "</a:t>
            </a:r>
            <a:r>
              <a:rPr lang="it-IT" sz="2400" b="1" dirty="0">
                <a:latin typeface="Arial" panose="020B0604020202020204" pitchFamily="34" charset="0"/>
                <a:ea typeface="MS PGothic" panose="020B0600070205080204" pitchFamily="34" charset="-128"/>
              </a:rPr>
              <a:t>equo</a:t>
            </a:r>
            <a:r>
              <a:rPr lang="it-IT" sz="2400" dirty="0">
                <a:latin typeface="Arial" panose="020B0604020202020204" pitchFamily="34" charset="0"/>
                <a:ea typeface="MS PGothic" panose="020B0600070205080204" pitchFamily="34" charset="-128"/>
              </a:rPr>
              <a:t>" significa essenzialmente che </a:t>
            </a:r>
            <a:r>
              <a:rPr lang="it-IT" sz="2400" dirty="0" smtClean="0">
                <a:latin typeface="Arial" panose="020B0604020202020204" pitchFamily="34" charset="0"/>
                <a:ea typeface="MS PGothic" panose="020B0600070205080204" pitchFamily="34" charset="-128"/>
              </a:rPr>
              <a:t>non deve </a:t>
            </a:r>
            <a:r>
              <a:rPr lang="it-IT" sz="2400" dirty="0">
                <a:latin typeface="Arial" panose="020B0604020202020204" pitchFamily="34" charset="0"/>
                <a:ea typeface="MS PGothic" panose="020B0600070205080204" pitchFamily="34" charset="-128"/>
              </a:rPr>
              <a:t>favorire alcuni beneficiari o operazioni a discapito di </a:t>
            </a:r>
            <a:r>
              <a:rPr lang="it-IT" sz="2400" dirty="0" smtClean="0">
                <a:latin typeface="Arial" panose="020B0604020202020204" pitchFamily="34" charset="0"/>
                <a:ea typeface="MS PGothic" panose="020B0600070205080204" pitchFamily="34" charset="-128"/>
              </a:rPr>
              <a:t>altri/altre</a:t>
            </a:r>
          </a:p>
          <a:p>
            <a:pPr algn="just" fontAlgn="auto">
              <a:spcBef>
                <a:spcPts val="0"/>
              </a:spcBef>
              <a:spcAft>
                <a:spcPts val="1200"/>
              </a:spcAft>
              <a:defRPr/>
            </a:pPr>
            <a:r>
              <a:rPr lang="it-IT" sz="2400" dirty="0" smtClean="0">
                <a:latin typeface="Arial" panose="020B0604020202020204" pitchFamily="34" charset="0"/>
                <a:ea typeface="MS PGothic" panose="020B0600070205080204" pitchFamily="34" charset="-128"/>
              </a:rPr>
              <a:t>Il </a:t>
            </a:r>
            <a:r>
              <a:rPr lang="it-IT" sz="2400" dirty="0">
                <a:latin typeface="Arial" panose="020B0604020202020204" pitchFamily="34" charset="0"/>
                <a:ea typeface="MS PGothic" panose="020B0600070205080204" pitchFamily="34" charset="-128"/>
              </a:rPr>
              <a:t>calcolo della </a:t>
            </a:r>
            <a:r>
              <a:rPr lang="it-IT" sz="2400" dirty="0" smtClean="0">
                <a:latin typeface="Arial" panose="020B0604020202020204" pitchFamily="34" charset="0"/>
                <a:ea typeface="MS PGothic" panose="020B0600070205080204" pitchFamily="34" charset="-128"/>
              </a:rPr>
              <a:t>TSCU, </a:t>
            </a:r>
            <a:r>
              <a:rPr lang="it-IT" sz="2400" dirty="0">
                <a:latin typeface="Arial" panose="020B0604020202020204" pitchFamily="34" charset="0"/>
                <a:ea typeface="MS PGothic" panose="020B0600070205080204" pitchFamily="34" charset="-128"/>
              </a:rPr>
              <a:t>dell'importo forfettario o del tasso fisso deve garantire un equo trattamento dei beneficiari e/o delle </a:t>
            </a:r>
            <a:r>
              <a:rPr lang="it-IT" sz="2400" dirty="0" smtClean="0">
                <a:latin typeface="Arial" panose="020B0604020202020204" pitchFamily="34" charset="0"/>
                <a:ea typeface="MS PGothic" panose="020B0600070205080204" pitchFamily="34" charset="-128"/>
              </a:rPr>
              <a:t>operazioni</a:t>
            </a:r>
            <a:endParaRPr lang="it-IT" sz="2400" dirty="0">
              <a:latin typeface="Arial" panose="020B0604020202020204" pitchFamily="34" charset="0"/>
              <a:ea typeface="MS PGothic" panose="020B0600070205080204" pitchFamily="34" charset="-128"/>
            </a:endParaRPr>
          </a:p>
          <a:p>
            <a:pPr algn="just" fontAlgn="auto">
              <a:spcBef>
                <a:spcPts val="0"/>
              </a:spcBef>
              <a:spcAft>
                <a:spcPts val="1200"/>
              </a:spcAft>
              <a:defRPr/>
            </a:pPr>
            <a:r>
              <a:rPr lang="it-IT" sz="2400" dirty="0" smtClean="0">
                <a:latin typeface="Arial" panose="020B0604020202020204" pitchFamily="34" charset="0"/>
                <a:ea typeface="MS PGothic" panose="020B0600070205080204" pitchFamily="34" charset="-128"/>
              </a:rPr>
              <a:t>Ad esempio vanno evitate differenze </a:t>
            </a:r>
            <a:r>
              <a:rPr lang="it-IT" sz="2400" dirty="0">
                <a:latin typeface="Arial" panose="020B0604020202020204" pitchFamily="34" charset="0"/>
                <a:ea typeface="MS PGothic" panose="020B0600070205080204" pitchFamily="34" charset="-128"/>
              </a:rPr>
              <a:t>nei tassi o negli importi non giustificate da caratteristiche obiettive dei beneficiari o delle operazioni, oppure da obiettivi espliciti di </a:t>
            </a:r>
            <a:r>
              <a:rPr lang="it-IT" sz="2400" dirty="0" smtClean="0">
                <a:latin typeface="Arial" panose="020B0604020202020204" pitchFamily="34" charset="0"/>
                <a:ea typeface="MS PGothic" panose="020B0600070205080204" pitchFamily="34" charset="-128"/>
              </a:rPr>
              <a:t>programmazione</a:t>
            </a:r>
            <a:endParaRPr lang="it-IT" sz="2400" dirty="0">
              <a:latin typeface="Arial" panose="020B0604020202020204" pitchFamily="34" charset="0"/>
              <a:ea typeface="MS PGothic" panose="020B0600070205080204" pitchFamily="34" charset="-128"/>
            </a:endParaRPr>
          </a:p>
        </p:txBody>
      </p:sp>
      <p:sp>
        <p:nvSpPr>
          <p:cNvPr id="4" name="Rectangle 8"/>
          <p:cNvSpPr>
            <a:spLocks noChangeArrowheads="1"/>
          </p:cNvSpPr>
          <p:nvPr/>
        </p:nvSpPr>
        <p:spPr bwMode="auto">
          <a:xfrm>
            <a:off x="197696" y="140603"/>
            <a:ext cx="86227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Gli elementi essenziali del metodo di calcolo</a:t>
            </a:r>
            <a:endParaRPr lang="it-IT" altLang="it-IT"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214282" y="714356"/>
            <a:ext cx="8715436" cy="5139869"/>
          </a:xfrm>
          <a:prstGeom prst="rect">
            <a:avLst/>
          </a:prstGeom>
          <a:solidFill>
            <a:schemeClr val="bg1"/>
          </a:solidFill>
          <a:ln w="9525" cap="rnd">
            <a:solidFill>
              <a:srgbClr val="8599BD"/>
            </a:solidFill>
            <a:miter lim="800000"/>
            <a:headEnd/>
            <a:tailEnd/>
          </a:ln>
        </p:spPr>
        <p:txBody>
          <a:bodyPr wrap="square">
            <a:spAutoFit/>
          </a:bodyPr>
          <a:lstStyle/>
          <a:p>
            <a:pPr algn="just" fontAlgn="auto">
              <a:spcBef>
                <a:spcPts val="0"/>
              </a:spcBef>
              <a:spcAft>
                <a:spcPts val="1200"/>
              </a:spcAft>
              <a:defRPr/>
            </a:pPr>
            <a:r>
              <a:rPr lang="it-IT" sz="2400" dirty="0" smtClean="0">
                <a:latin typeface="Arial" panose="020B0604020202020204" pitchFamily="34" charset="0"/>
                <a:ea typeface="MS PGothic" panose="020B0600070205080204" pitchFamily="34" charset="-128"/>
              </a:rPr>
              <a:t>Cosa </a:t>
            </a:r>
            <a:r>
              <a:rPr lang="it-IT" sz="2400" dirty="0">
                <a:latin typeface="Arial" panose="020B0604020202020204" pitchFamily="34" charset="0"/>
                <a:ea typeface="MS PGothic" panose="020B0600070205080204" pitchFamily="34" charset="-128"/>
              </a:rPr>
              <a:t>vuol </a:t>
            </a:r>
            <a:r>
              <a:rPr lang="it-IT" sz="2400" dirty="0" smtClean="0">
                <a:latin typeface="Arial" panose="020B0604020202020204" pitchFamily="34" charset="0"/>
                <a:ea typeface="MS PGothic" panose="020B0600070205080204" pitchFamily="34" charset="-128"/>
              </a:rPr>
              <a:t>dire </a:t>
            </a:r>
            <a:r>
              <a:rPr lang="it-IT" sz="2400" dirty="0">
                <a:latin typeface="Arial" panose="020B0604020202020204" pitchFamily="34" charset="0"/>
                <a:ea typeface="MS PGothic" panose="020B0600070205080204" pitchFamily="34" charset="-128"/>
              </a:rPr>
              <a:t>calcolo giusto, equo e verificabile?</a:t>
            </a:r>
          </a:p>
          <a:p>
            <a:pPr algn="just" fontAlgn="auto">
              <a:spcBef>
                <a:spcPts val="0"/>
              </a:spcBef>
              <a:spcAft>
                <a:spcPts val="1200"/>
              </a:spcAft>
              <a:defRPr/>
            </a:pPr>
            <a:endParaRPr lang="it-IT" sz="2400" dirty="0">
              <a:latin typeface="Arial" panose="020B0604020202020204" pitchFamily="34" charset="0"/>
              <a:ea typeface="MS PGothic" panose="020B0600070205080204" pitchFamily="34" charset="-128"/>
            </a:endParaRPr>
          </a:p>
          <a:p>
            <a:pPr algn="just" fontAlgn="auto">
              <a:spcBef>
                <a:spcPts val="0"/>
              </a:spcBef>
              <a:spcAft>
                <a:spcPts val="1200"/>
              </a:spcAft>
              <a:defRPr/>
            </a:pPr>
            <a:r>
              <a:rPr lang="it-IT" sz="2400" dirty="0">
                <a:latin typeface="Arial" panose="020B0604020202020204" pitchFamily="34" charset="0"/>
                <a:ea typeface="MS PGothic" panose="020B0600070205080204" pitchFamily="34" charset="-128"/>
              </a:rPr>
              <a:t>Nel fissare le </a:t>
            </a:r>
            <a:r>
              <a:rPr lang="it-IT" sz="2400" dirty="0" smtClean="0">
                <a:latin typeface="Arial" panose="020B0604020202020204" pitchFamily="34" charset="0"/>
                <a:ea typeface="MS PGothic" panose="020B0600070205080204" pitchFamily="34" charset="-128"/>
              </a:rPr>
              <a:t>TSCU, </a:t>
            </a:r>
            <a:r>
              <a:rPr lang="it-IT" sz="2400" dirty="0">
                <a:latin typeface="Arial" panose="020B0604020202020204" pitchFamily="34" charset="0"/>
                <a:ea typeface="MS PGothic" panose="020B0600070205080204" pitchFamily="34" charset="-128"/>
              </a:rPr>
              <a:t>gli importi forfettari o i tassi fissi per i costi indiretti </a:t>
            </a:r>
            <a:r>
              <a:rPr lang="it-IT" sz="2400" dirty="0" smtClean="0">
                <a:latin typeface="Arial" panose="020B0604020202020204" pitchFamily="34" charset="0"/>
                <a:ea typeface="MS PGothic" panose="020B0600070205080204" pitchFamily="34" charset="-128"/>
              </a:rPr>
              <a:t>l’</a:t>
            </a:r>
            <a:r>
              <a:rPr lang="it-IT" sz="2400" dirty="0" err="1" smtClean="0">
                <a:latin typeface="Arial" panose="020B0604020202020204" pitchFamily="34" charset="0"/>
                <a:ea typeface="MS PGothic" panose="020B0600070205080204" pitchFamily="34" charset="-128"/>
              </a:rPr>
              <a:t>AdG</a:t>
            </a:r>
            <a:r>
              <a:rPr lang="it-IT" sz="2400" dirty="0" smtClean="0">
                <a:latin typeface="Arial" panose="020B0604020202020204" pitchFamily="34" charset="0"/>
                <a:ea typeface="MS PGothic" panose="020B0600070205080204" pitchFamily="34" charset="-128"/>
              </a:rPr>
              <a:t> dovrà </a:t>
            </a:r>
            <a:r>
              <a:rPr lang="it-IT" sz="2400" dirty="0">
                <a:latin typeface="Arial" panose="020B0604020202020204" pitchFamily="34" charset="0"/>
                <a:ea typeface="MS PGothic" panose="020B0600070205080204" pitchFamily="34" charset="-128"/>
              </a:rPr>
              <a:t>adottare una decisione documentata (e non un'accettazione informale</a:t>
            </a:r>
            <a:r>
              <a:rPr lang="it-IT" sz="2400" dirty="0" smtClean="0">
                <a:latin typeface="Arial" panose="020B0604020202020204" pitchFamily="34" charset="0"/>
                <a:ea typeface="MS PGothic" panose="020B0600070205080204" pitchFamily="34" charset="-128"/>
              </a:rPr>
              <a:t>) </a:t>
            </a:r>
            <a:r>
              <a:rPr lang="it-IT" sz="2400" dirty="0">
                <a:latin typeface="Arial" panose="020B0604020202020204" pitchFamily="34" charset="0"/>
                <a:ea typeface="MS PGothic" panose="020B0600070205080204" pitchFamily="34" charset="-128"/>
              </a:rPr>
              <a:t>e tale decisione ragionata dovrà fissare la base da </a:t>
            </a:r>
            <a:r>
              <a:rPr lang="it-IT" sz="2400" dirty="0" smtClean="0">
                <a:latin typeface="Arial" panose="020B0604020202020204" pitchFamily="34" charset="0"/>
                <a:ea typeface="MS PGothic" panose="020B0600070205080204" pitchFamily="34" charset="-128"/>
              </a:rPr>
              <a:t>applicare</a:t>
            </a:r>
            <a:endParaRPr lang="it-IT" sz="2400" dirty="0">
              <a:latin typeface="Arial" panose="020B0604020202020204" pitchFamily="34" charset="0"/>
              <a:ea typeface="MS PGothic" panose="020B0600070205080204" pitchFamily="34" charset="-128"/>
            </a:endParaRPr>
          </a:p>
          <a:p>
            <a:pPr algn="just" fontAlgn="auto">
              <a:spcBef>
                <a:spcPts val="0"/>
              </a:spcBef>
              <a:spcAft>
                <a:spcPts val="1200"/>
              </a:spcAft>
              <a:defRPr/>
            </a:pPr>
            <a:r>
              <a:rPr lang="it-IT" sz="2400" dirty="0">
                <a:latin typeface="Arial" panose="020B0604020202020204" pitchFamily="34" charset="0"/>
                <a:ea typeface="MS PGothic" panose="020B0600070205080204" pitchFamily="34" charset="-128"/>
              </a:rPr>
              <a:t>Il valori individuati in relazione alle diverse </a:t>
            </a:r>
            <a:r>
              <a:rPr lang="it-IT" sz="2400" dirty="0" smtClean="0">
                <a:latin typeface="Arial" panose="020B0604020202020204" pitchFamily="34" charset="0"/>
                <a:ea typeface="MS PGothic" panose="020B0600070205080204" pitchFamily="34" charset="-128"/>
              </a:rPr>
              <a:t>OSC dovranno essere </a:t>
            </a:r>
            <a:r>
              <a:rPr lang="it-IT" sz="2400" dirty="0">
                <a:latin typeface="Arial" panose="020B0604020202020204" pitchFamily="34" charset="0"/>
                <a:ea typeface="MS PGothic" panose="020B0600070205080204" pitchFamily="34" charset="-128"/>
              </a:rPr>
              <a:t>determinati sulla base di documenti probatori, che possono essere verificati, al fine di dare opportuna dimostrazione della base di </a:t>
            </a:r>
            <a:r>
              <a:rPr lang="it-IT" sz="2400" dirty="0" smtClean="0">
                <a:latin typeface="Arial" panose="020B0604020202020204" pitchFamily="34" charset="0"/>
                <a:ea typeface="MS PGothic" panose="020B0600070205080204" pitchFamily="34" charset="-128"/>
              </a:rPr>
              <a:t>calcolo</a:t>
            </a:r>
          </a:p>
          <a:p>
            <a:pPr algn="just" fontAlgn="auto">
              <a:spcBef>
                <a:spcPts val="0"/>
              </a:spcBef>
              <a:spcAft>
                <a:spcPts val="1200"/>
              </a:spcAft>
              <a:defRPr/>
            </a:pPr>
            <a:r>
              <a:rPr lang="it-IT" sz="2400" dirty="0" smtClean="0">
                <a:latin typeface="Arial" panose="020B0604020202020204" pitchFamily="34" charset="0"/>
                <a:ea typeface="MS PGothic" panose="020B0600070205080204" pitchFamily="34" charset="-128"/>
              </a:rPr>
              <a:t>I </a:t>
            </a:r>
            <a:r>
              <a:rPr lang="it-IT" sz="2400" dirty="0">
                <a:latin typeface="Arial" panose="020B0604020202020204" pitchFamily="34" charset="0"/>
                <a:ea typeface="MS PGothic" panose="020B0600070205080204" pitchFamily="34" charset="-128"/>
              </a:rPr>
              <a:t>parametri così definiti saranno formalizzati attraverso una decisione </a:t>
            </a:r>
            <a:r>
              <a:rPr lang="it-IT" sz="2400" dirty="0" smtClean="0">
                <a:latin typeface="Arial" panose="020B0604020202020204" pitchFamily="34" charset="0"/>
                <a:ea typeface="MS PGothic" panose="020B0600070205080204" pitchFamily="34" charset="-128"/>
              </a:rPr>
              <a:t>documentata</a:t>
            </a:r>
            <a:endParaRPr lang="it-IT" sz="2400" dirty="0">
              <a:latin typeface="Arial" panose="020B0604020202020204" pitchFamily="34" charset="0"/>
              <a:ea typeface="MS PGothic" panose="020B0600070205080204" pitchFamily="34" charset="-128"/>
            </a:endParaRPr>
          </a:p>
        </p:txBody>
      </p:sp>
      <p:sp>
        <p:nvSpPr>
          <p:cNvPr id="4" name="Rectangle 8"/>
          <p:cNvSpPr>
            <a:spLocks noChangeArrowheads="1"/>
          </p:cNvSpPr>
          <p:nvPr/>
        </p:nvSpPr>
        <p:spPr bwMode="auto">
          <a:xfrm>
            <a:off x="142844" y="140603"/>
            <a:ext cx="867762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Gli elementi essenziali del metodo di calcolo</a:t>
            </a:r>
            <a:endParaRPr lang="it-IT" altLang="it-IT"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a:spLocks noChangeArrowheads="1"/>
          </p:cNvSpPr>
          <p:nvPr/>
        </p:nvSpPr>
        <p:spPr bwMode="auto">
          <a:xfrm>
            <a:off x="142844" y="566850"/>
            <a:ext cx="8858312" cy="6247864"/>
          </a:xfrm>
          <a:prstGeom prst="rect">
            <a:avLst/>
          </a:prstGeom>
          <a:solidFill>
            <a:schemeClr val="bg1"/>
          </a:solidFill>
          <a:ln w="9525" cap="rnd">
            <a:solidFill>
              <a:srgbClr val="8599BD"/>
            </a:solidFill>
            <a:miter lim="800000"/>
            <a:headEnd/>
            <a:tailEnd/>
          </a:ln>
        </p:spPr>
        <p:txBody>
          <a:bodyPr wrap="square">
            <a:spAutoFit/>
          </a:bodyPr>
          <a:lstStyle/>
          <a:p>
            <a:pPr algn="just" fontAlgn="auto">
              <a:spcBef>
                <a:spcPts val="0"/>
              </a:spcBef>
              <a:spcAft>
                <a:spcPts val="1200"/>
              </a:spcAft>
              <a:defRPr/>
            </a:pPr>
            <a:r>
              <a:rPr lang="it-IT" sz="2400" dirty="0" smtClean="0">
                <a:latin typeface="Arial" panose="020B0604020202020204" pitchFamily="34" charset="0"/>
                <a:ea typeface="MS PGothic" panose="020B0600070205080204" pitchFamily="34" charset="-128"/>
              </a:rPr>
              <a:t>Cosa </a:t>
            </a:r>
            <a:r>
              <a:rPr lang="it-IT" sz="2400" dirty="0">
                <a:latin typeface="Arial" panose="020B0604020202020204" pitchFamily="34" charset="0"/>
                <a:ea typeface="MS PGothic" panose="020B0600070205080204" pitchFamily="34" charset="-128"/>
              </a:rPr>
              <a:t>vuol </a:t>
            </a:r>
            <a:r>
              <a:rPr lang="it-IT" sz="2400" dirty="0" smtClean="0">
                <a:latin typeface="Arial" panose="020B0604020202020204" pitchFamily="34" charset="0"/>
                <a:ea typeface="MS PGothic" panose="020B0600070205080204" pitchFamily="34" charset="-128"/>
              </a:rPr>
              <a:t>dire OSC definite </a:t>
            </a:r>
            <a:r>
              <a:rPr lang="it-IT" sz="2400" dirty="0">
                <a:latin typeface="Arial" panose="020B0604020202020204" pitchFamily="34" charset="0"/>
                <a:ea typeface="MS PGothic" panose="020B0600070205080204" pitchFamily="34" charset="-128"/>
              </a:rPr>
              <a:t>in anticipo?</a:t>
            </a:r>
          </a:p>
          <a:p>
            <a:pPr algn="just" fontAlgn="auto">
              <a:spcBef>
                <a:spcPts val="0"/>
              </a:spcBef>
              <a:spcAft>
                <a:spcPts val="1200"/>
              </a:spcAft>
              <a:defRPr/>
            </a:pPr>
            <a:r>
              <a:rPr lang="it-IT" sz="2400" dirty="0" smtClean="0">
                <a:latin typeface="Arial" panose="020B0604020202020204" pitchFamily="34" charset="0"/>
                <a:ea typeface="MS PGothic" panose="020B0600070205080204" pitchFamily="34" charset="-128"/>
              </a:rPr>
              <a:t>Nella </a:t>
            </a:r>
            <a:r>
              <a:rPr lang="it-IT" sz="2400" dirty="0">
                <a:latin typeface="Arial" panose="020B0604020202020204" pitchFamily="34" charset="0"/>
                <a:ea typeface="MS PGothic" panose="020B0600070205080204" pitchFamily="34" charset="-128"/>
              </a:rPr>
              <a:t>decisione di sovvenzione è importante comunicare ai beneficiari le condizioni esatte per comprovare la spesa dichiarata e l'output o risultato specifico da </a:t>
            </a:r>
            <a:r>
              <a:rPr lang="it-IT" sz="2400" dirty="0" smtClean="0">
                <a:latin typeface="Arial" panose="020B0604020202020204" pitchFamily="34" charset="0"/>
                <a:ea typeface="MS PGothic" panose="020B0600070205080204" pitchFamily="34" charset="-128"/>
              </a:rPr>
              <a:t>raggiungere</a:t>
            </a:r>
            <a:endParaRPr lang="it-IT" sz="2400" dirty="0">
              <a:latin typeface="Arial" panose="020B0604020202020204" pitchFamily="34" charset="0"/>
              <a:ea typeface="MS PGothic" panose="020B0600070205080204" pitchFamily="34" charset="-128"/>
            </a:endParaRPr>
          </a:p>
          <a:p>
            <a:pPr algn="just" fontAlgn="auto">
              <a:spcBef>
                <a:spcPts val="0"/>
              </a:spcBef>
              <a:spcAft>
                <a:spcPts val="1200"/>
              </a:spcAft>
              <a:defRPr/>
            </a:pPr>
            <a:r>
              <a:rPr lang="it-IT" sz="2400" dirty="0">
                <a:latin typeface="Arial" panose="020B0604020202020204" pitchFamily="34" charset="0"/>
                <a:ea typeface="MS PGothic" panose="020B0600070205080204" pitchFamily="34" charset="-128"/>
              </a:rPr>
              <a:t>Di conseguenza, le </a:t>
            </a:r>
            <a:r>
              <a:rPr lang="it-IT" sz="2400" dirty="0" smtClean="0">
                <a:latin typeface="Arial" panose="020B0604020202020204" pitchFamily="34" charset="0"/>
                <a:ea typeface="MS PGothic" panose="020B0600070205080204" pitchFamily="34" charset="-128"/>
              </a:rPr>
              <a:t>OSC devono </a:t>
            </a:r>
            <a:r>
              <a:rPr lang="it-IT" sz="2400" dirty="0">
                <a:latin typeface="Arial" panose="020B0604020202020204" pitchFamily="34" charset="0"/>
                <a:ea typeface="MS PGothic" panose="020B0600070205080204" pitchFamily="34" charset="-128"/>
              </a:rPr>
              <a:t>essere definite a priori e incluse, ad esempio, nell'invito a presentare proposte o, al più tardi, nella decisione di </a:t>
            </a:r>
            <a:r>
              <a:rPr lang="it-IT" sz="2400" dirty="0" smtClean="0">
                <a:latin typeface="Arial" panose="020B0604020202020204" pitchFamily="34" charset="0"/>
                <a:ea typeface="MS PGothic" panose="020B0600070205080204" pitchFamily="34" charset="-128"/>
              </a:rPr>
              <a:t>sovvenzione</a:t>
            </a:r>
            <a:endParaRPr lang="it-IT" sz="2400" dirty="0">
              <a:latin typeface="Arial" panose="020B0604020202020204" pitchFamily="34" charset="0"/>
              <a:ea typeface="MS PGothic" panose="020B0600070205080204" pitchFamily="34" charset="-128"/>
            </a:endParaRPr>
          </a:p>
          <a:p>
            <a:pPr algn="just" fontAlgn="auto">
              <a:spcBef>
                <a:spcPts val="0"/>
              </a:spcBef>
              <a:spcAft>
                <a:spcPts val="1200"/>
              </a:spcAft>
              <a:defRPr/>
            </a:pPr>
            <a:r>
              <a:rPr lang="it-IT" sz="2400" dirty="0">
                <a:latin typeface="Arial" panose="020B0604020202020204" pitchFamily="34" charset="0"/>
                <a:ea typeface="MS PGothic" panose="020B0600070205080204" pitchFamily="34" charset="-128"/>
              </a:rPr>
              <a:t>Ciò significa anche che, una volta fissati, la </a:t>
            </a:r>
            <a:r>
              <a:rPr lang="it-IT" sz="2400" dirty="0" smtClean="0">
                <a:latin typeface="Arial" panose="020B0604020202020204" pitchFamily="34" charset="0"/>
                <a:ea typeface="MS PGothic" panose="020B0600070205080204" pitchFamily="34" charset="-128"/>
              </a:rPr>
              <a:t>TSCU, </a:t>
            </a:r>
            <a:r>
              <a:rPr lang="it-IT" sz="2400" dirty="0">
                <a:latin typeface="Arial" panose="020B0604020202020204" pitchFamily="34" charset="0"/>
                <a:ea typeface="MS PGothic" panose="020B0600070205080204" pitchFamily="34" charset="-128"/>
              </a:rPr>
              <a:t>il tasso o l'importo (nel caso degli importi forfettari) non possono essere modificati durante o dopo l'esecuzione di un'operazione per compensare un aumento dei costi o una sottoutilizzazione della dotazione </a:t>
            </a:r>
            <a:r>
              <a:rPr lang="it-IT" sz="2400" dirty="0" smtClean="0">
                <a:latin typeface="Arial" panose="020B0604020202020204" pitchFamily="34" charset="0"/>
                <a:ea typeface="MS PGothic" panose="020B0600070205080204" pitchFamily="34" charset="-128"/>
              </a:rPr>
              <a:t>disponibile</a:t>
            </a:r>
            <a:endParaRPr lang="it-IT" sz="2400" dirty="0">
              <a:latin typeface="Arial" panose="020B0604020202020204" pitchFamily="34" charset="0"/>
              <a:ea typeface="MS PGothic" panose="020B0600070205080204" pitchFamily="34" charset="-128"/>
            </a:endParaRPr>
          </a:p>
          <a:p>
            <a:pPr algn="just" fontAlgn="auto">
              <a:spcBef>
                <a:spcPts val="0"/>
              </a:spcBef>
              <a:spcAft>
                <a:spcPts val="1200"/>
              </a:spcAft>
              <a:defRPr/>
            </a:pPr>
            <a:r>
              <a:rPr lang="it-IT" sz="2400" dirty="0">
                <a:latin typeface="Arial" panose="020B0604020202020204" pitchFamily="34" charset="0"/>
                <a:ea typeface="MS PGothic" panose="020B0600070205080204" pitchFamily="34" charset="-128"/>
              </a:rPr>
              <a:t>Occorre chiaramente specificare l'ambito delle </a:t>
            </a:r>
            <a:r>
              <a:rPr lang="it-IT" sz="2400" dirty="0" smtClean="0">
                <a:latin typeface="Arial" panose="020B0604020202020204" pitchFamily="34" charset="0"/>
                <a:ea typeface="MS PGothic" panose="020B0600070205080204" pitchFamily="34" charset="-128"/>
              </a:rPr>
              <a:t>OSC </a:t>
            </a:r>
            <a:r>
              <a:rPr lang="it-IT" sz="2400" dirty="0">
                <a:latin typeface="Arial" panose="020B0604020202020204" pitchFamily="34" charset="0"/>
                <a:ea typeface="MS PGothic" panose="020B0600070205080204" pitchFamily="34" charset="-128"/>
              </a:rPr>
              <a:t>da applicare, cioè la categoria dei progetti e le attività dei beneficiari per le quali esse saranno </a:t>
            </a:r>
            <a:r>
              <a:rPr lang="it-IT" sz="2400" dirty="0" smtClean="0">
                <a:latin typeface="Arial" panose="020B0604020202020204" pitchFamily="34" charset="0"/>
                <a:ea typeface="MS PGothic" panose="020B0600070205080204" pitchFamily="34" charset="-128"/>
              </a:rPr>
              <a:t>disponibili</a:t>
            </a:r>
            <a:endParaRPr lang="it-IT" sz="2400" dirty="0">
              <a:latin typeface="Arial" panose="020B0604020202020204" pitchFamily="34" charset="0"/>
              <a:ea typeface="MS PGothic" panose="020B0600070205080204" pitchFamily="34" charset="-128"/>
            </a:endParaRPr>
          </a:p>
        </p:txBody>
      </p:sp>
      <p:sp>
        <p:nvSpPr>
          <p:cNvPr id="4" name="Rectangle 8"/>
          <p:cNvSpPr>
            <a:spLocks noChangeArrowheads="1"/>
          </p:cNvSpPr>
          <p:nvPr/>
        </p:nvSpPr>
        <p:spPr bwMode="auto">
          <a:xfrm>
            <a:off x="142844" y="1"/>
            <a:ext cx="867762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Gli elementi essenziali del metodo di calcolo</a:t>
            </a:r>
            <a:endParaRPr lang="it-IT" altLang="it-IT"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3"/>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0837" name="Rectangle 5"/>
          <p:cNvSpPr>
            <a:spLocks noChangeArrowheads="1"/>
          </p:cNvSpPr>
          <p:nvPr/>
        </p:nvSpPr>
        <p:spPr bwMode="auto">
          <a:xfrm>
            <a:off x="304800" y="533400"/>
            <a:ext cx="8686800" cy="695325"/>
          </a:xfrm>
          <a:prstGeom prst="rect">
            <a:avLst/>
          </a:prstGeom>
          <a:noFill/>
          <a:ln w="9525">
            <a:noFill/>
            <a:miter lim="800000"/>
            <a:headEnd/>
            <a:tailEnd/>
          </a:ln>
          <a:effectLst/>
        </p:spPr>
        <p:txBody>
          <a:bodyPr>
            <a:spAutoFit/>
          </a:bodyPr>
          <a:lstStyle/>
          <a:p>
            <a:pPr eaLnBrk="1" hangingPunct="1">
              <a:lnSpc>
                <a:spcPct val="90000"/>
              </a:lnSpc>
              <a:buClr>
                <a:srgbClr val="FF6600"/>
              </a:buClr>
              <a:defRPr/>
            </a:pPr>
            <a:r>
              <a:rPr kumimoji="1" lang="it-IT">
                <a:solidFill>
                  <a:schemeClr val="tx2"/>
                </a:solidFill>
                <a:effectLst>
                  <a:outerShdw blurRad="38100" dist="38100" dir="2700000" algn="tl">
                    <a:srgbClr val="C0C0C0"/>
                  </a:outerShdw>
                </a:effectLst>
                <a:latin typeface="Verdana" pitchFamily="34" charset="0"/>
                <a:ea typeface="MS PGothic" charset="-128"/>
              </a:rPr>
              <a:t> </a:t>
            </a:r>
            <a:endParaRPr lang="it-IT">
              <a:solidFill>
                <a:srgbClr val="201C7A"/>
              </a:solidFill>
              <a:latin typeface="Verdana" pitchFamily="34" charset="0"/>
              <a:ea typeface="Arial Unicode MS" pitchFamily="34" charset="-128"/>
              <a:cs typeface="Arial Unicode MS" pitchFamily="34" charset="-128"/>
            </a:endParaRPr>
          </a:p>
          <a:p>
            <a:pPr eaLnBrk="1" hangingPunct="1">
              <a:lnSpc>
                <a:spcPct val="90000"/>
              </a:lnSpc>
              <a:buFontTx/>
              <a:buChar char="•"/>
              <a:defRPr/>
            </a:pPr>
            <a:endParaRPr lang="it-IT" sz="2000">
              <a:solidFill>
                <a:srgbClr val="201C7A"/>
              </a:solidFill>
              <a:latin typeface="Verdana" pitchFamily="34" charset="0"/>
              <a:ea typeface="Arial Unicode MS" pitchFamily="34" charset="-128"/>
              <a:cs typeface="Arial Unicode MS" pitchFamily="34" charset="-128"/>
            </a:endParaRPr>
          </a:p>
        </p:txBody>
      </p:sp>
      <p:sp>
        <p:nvSpPr>
          <p:cNvPr id="6148" name="Rectangle 8"/>
          <p:cNvSpPr>
            <a:spLocks noChangeArrowheads="1"/>
          </p:cNvSpPr>
          <p:nvPr/>
        </p:nvSpPr>
        <p:spPr bwMode="auto">
          <a:xfrm>
            <a:off x="611560" y="2276872"/>
            <a:ext cx="8064896" cy="1569660"/>
          </a:xfrm>
          <a:prstGeom prst="rect">
            <a:avLst/>
          </a:prstGeom>
          <a:solidFill>
            <a:srgbClr val="92D050"/>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50000"/>
              </a:spcBef>
              <a:buClr>
                <a:schemeClr val="folHlink"/>
              </a:buClr>
              <a:buSzPct val="75000"/>
              <a:buNone/>
            </a:pPr>
            <a:endParaRPr lang="it-IT" sz="2400" b="1" dirty="0" smtClean="0"/>
          </a:p>
          <a:p>
            <a:pPr lvl="0" algn="ctr">
              <a:spcBef>
                <a:spcPct val="50000"/>
              </a:spcBef>
              <a:buClr>
                <a:schemeClr val="folHlink"/>
              </a:buClr>
              <a:buSzPct val="75000"/>
              <a:buNone/>
            </a:pPr>
            <a:r>
              <a:rPr lang="it-IT" sz="2400" b="1" dirty="0" smtClean="0"/>
              <a:t>Importi forfettari</a:t>
            </a:r>
          </a:p>
          <a:p>
            <a:pPr lvl="0" algn="ctr">
              <a:spcBef>
                <a:spcPct val="50000"/>
              </a:spcBef>
              <a:buClr>
                <a:schemeClr val="folHlink"/>
              </a:buClr>
              <a:buSzPct val="75000"/>
              <a:buNone/>
            </a:pPr>
            <a:endParaRPr lang="it-IT" sz="2400" b="1" dirty="0" smtClean="0"/>
          </a:p>
        </p:txBody>
      </p:sp>
      <p:sp>
        <p:nvSpPr>
          <p:cNvPr id="6149" name="Rectangle 10"/>
          <p:cNvSpPr>
            <a:spLocks noChangeArrowheads="1"/>
          </p:cNvSpPr>
          <p:nvPr/>
        </p:nvSpPr>
        <p:spPr bwMode="auto">
          <a:xfrm>
            <a:off x="9525" y="584358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it-IT" altLang="it-IT" sz="2400">
              <a:latin typeface="Times New Roman" panose="02020603050405020304" pitchFamily="18" charset="0"/>
            </a:endParaRPr>
          </a:p>
        </p:txBody>
      </p:sp>
    </p:spTree>
    <p:extLst>
      <p:ext uri="{BB962C8B-B14F-4D97-AF65-F5344CB8AC3E}">
        <p14:creationId xmlns="" xmlns:p14="http://schemas.microsoft.com/office/powerpoint/2010/main" val="2863482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42844" y="500042"/>
            <a:ext cx="8858312" cy="6180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spcAft>
                <a:spcPts val="600"/>
              </a:spcAft>
              <a:buClr>
                <a:srgbClr val="FF8000"/>
              </a:buClr>
              <a:buNone/>
            </a:pPr>
            <a:r>
              <a:rPr lang="it-IT" sz="2400" dirty="0" smtClean="0"/>
              <a:t>L'RDC specifica diverse possibilità che soddisfano i criteri di giustizia, equità e verificabilità: l’uso di dati statistici e l’uso di dati (storici/prassi) relativi ai diversi beneficiari</a:t>
            </a:r>
          </a:p>
          <a:p>
            <a:pPr algn="just">
              <a:lnSpc>
                <a:spcPct val="90000"/>
              </a:lnSpc>
              <a:spcBef>
                <a:spcPct val="0"/>
              </a:spcBef>
              <a:spcAft>
                <a:spcPts val="600"/>
              </a:spcAft>
              <a:buClr>
                <a:srgbClr val="FF8000"/>
              </a:buClr>
              <a:buNone/>
            </a:pPr>
            <a:endParaRPr lang="it-IT" altLang="it-IT" sz="2400" u="sng" dirty="0" smtClean="0"/>
          </a:p>
          <a:p>
            <a:pPr algn="just">
              <a:lnSpc>
                <a:spcPct val="90000"/>
              </a:lnSpc>
              <a:spcBef>
                <a:spcPct val="0"/>
              </a:spcBef>
              <a:spcAft>
                <a:spcPts val="1200"/>
              </a:spcAft>
              <a:buClr>
                <a:srgbClr val="FF8000"/>
              </a:buClr>
              <a:buNone/>
            </a:pPr>
            <a:r>
              <a:rPr lang="it-IT" sz="2400" b="1" dirty="0" smtClean="0"/>
              <a:t>Dati statistici e informazioni oggettive</a:t>
            </a:r>
            <a:endParaRPr lang="it-IT" altLang="it-IT" sz="2400" b="1" u="sng" dirty="0" smtClean="0"/>
          </a:p>
          <a:p>
            <a:pPr algn="just">
              <a:lnSpc>
                <a:spcPct val="90000"/>
              </a:lnSpc>
              <a:spcBef>
                <a:spcPct val="0"/>
              </a:spcBef>
              <a:spcAft>
                <a:spcPts val="1200"/>
              </a:spcAft>
              <a:buClr>
                <a:srgbClr val="FF8000"/>
              </a:buClr>
              <a:buNone/>
            </a:pPr>
            <a:r>
              <a:rPr lang="it-IT" sz="2400" dirty="0" smtClean="0"/>
              <a:t>I dati statistici o le altre informazioni oggettive possono configurarsi ad esempio in forma di indagini, inviti a presentare proposte, analisi comparative con tipi analoghi di operazioni …</a:t>
            </a:r>
          </a:p>
          <a:p>
            <a:pPr algn="just">
              <a:lnSpc>
                <a:spcPct val="90000"/>
              </a:lnSpc>
              <a:spcBef>
                <a:spcPct val="0"/>
              </a:spcBef>
              <a:spcAft>
                <a:spcPts val="1200"/>
              </a:spcAft>
              <a:buClr>
                <a:srgbClr val="FF8000"/>
              </a:buClr>
              <a:buNone/>
            </a:pPr>
            <a:r>
              <a:rPr lang="it-IT" sz="2400" dirty="0" smtClean="0"/>
              <a:t>In generale ne risultano sistemi standard applicabili a diverse operazioni/diversi beneficiari </a:t>
            </a:r>
          </a:p>
          <a:p>
            <a:pPr algn="just">
              <a:lnSpc>
                <a:spcPct val="90000"/>
              </a:lnSpc>
              <a:spcBef>
                <a:spcPct val="0"/>
              </a:spcBef>
              <a:spcAft>
                <a:spcPts val="1200"/>
              </a:spcAft>
              <a:buClr>
                <a:srgbClr val="FF8000"/>
              </a:buClr>
              <a:buNone/>
            </a:pPr>
            <a:r>
              <a:rPr lang="it-IT" sz="2400" dirty="0" smtClean="0"/>
              <a:t>In effetti, in base all'esperienza della Commissione anche se è possibile usare diversi metodi per definire ex ante gli importi forfettari, le TSCU o i finanziamenti a tasso forfettario, il metodo più comune è dato dall'analisi statistica di dati storici</a:t>
            </a:r>
          </a:p>
          <a:p>
            <a:pPr algn="just">
              <a:lnSpc>
                <a:spcPct val="90000"/>
              </a:lnSpc>
              <a:spcBef>
                <a:spcPct val="0"/>
              </a:spcBef>
              <a:spcAft>
                <a:spcPts val="1200"/>
              </a:spcAft>
              <a:buClr>
                <a:srgbClr val="FF8000"/>
              </a:buClr>
              <a:buNone/>
            </a:pPr>
            <a:r>
              <a:rPr lang="it-IT" sz="2400" dirty="0" smtClean="0"/>
              <a:t>Una delle fonti di dati potrebbe essere la spesa certificata effettuata in passato</a:t>
            </a:r>
            <a:endParaRPr lang="it-IT" altLang="it-IT" sz="2400" u="sng" dirty="0"/>
          </a:p>
        </p:txBody>
      </p:sp>
      <p:sp>
        <p:nvSpPr>
          <p:cNvPr id="4" name="Rectangle 8"/>
          <p:cNvSpPr>
            <a:spLocks noChangeArrowheads="1"/>
          </p:cNvSpPr>
          <p:nvPr/>
        </p:nvSpPr>
        <p:spPr bwMode="auto">
          <a:xfrm>
            <a:off x="142844" y="0"/>
            <a:ext cx="869421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Le caratteristiche delle metodologie</a:t>
            </a:r>
            <a:endParaRPr lang="it-IT" altLang="it-IT" sz="2400" b="1"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79512" y="836712"/>
            <a:ext cx="8740080" cy="4875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spcAft>
                <a:spcPts val="1200"/>
              </a:spcAft>
              <a:buClr>
                <a:srgbClr val="FF8000"/>
              </a:buClr>
              <a:buNone/>
            </a:pPr>
            <a:r>
              <a:rPr lang="it-IT" sz="2400" b="1" dirty="0" smtClean="0"/>
              <a:t>Dati statistici e informazioni oggettive</a:t>
            </a:r>
            <a:endParaRPr lang="it-IT" altLang="it-IT" sz="2400" b="1" u="sng" dirty="0" smtClean="0"/>
          </a:p>
          <a:p>
            <a:pPr algn="just">
              <a:lnSpc>
                <a:spcPct val="90000"/>
              </a:lnSpc>
              <a:spcBef>
                <a:spcPct val="0"/>
              </a:spcBef>
              <a:spcAft>
                <a:spcPts val="1200"/>
              </a:spcAft>
              <a:buClr>
                <a:srgbClr val="FF8000"/>
              </a:buClr>
              <a:buNone/>
            </a:pPr>
            <a:r>
              <a:rPr lang="it-IT" sz="2400" dirty="0" smtClean="0"/>
              <a:t>In alternativa si può anche ricorrere ad inviti a presentare proposte: uno Stato membro pubblica anticipatamente la base su cui calcolerà le sovvenzioni ad importo forfettario e che è a sua volta </a:t>
            </a:r>
            <a:r>
              <a:rPr lang="it-IT" sz="2400" i="1" dirty="0" smtClean="0"/>
              <a:t>giusta, equa e verificabile</a:t>
            </a:r>
          </a:p>
          <a:p>
            <a:pPr algn="just">
              <a:lnSpc>
                <a:spcPct val="90000"/>
              </a:lnSpc>
              <a:spcBef>
                <a:spcPct val="0"/>
              </a:spcBef>
              <a:spcAft>
                <a:spcPts val="1200"/>
              </a:spcAft>
              <a:buClr>
                <a:srgbClr val="FF8000"/>
              </a:buClr>
              <a:buNone/>
            </a:pPr>
            <a:r>
              <a:rPr lang="it-IT" sz="2400" dirty="0" smtClean="0"/>
              <a:t>Ciò significa che i candidati dovrebbero essere a conoscenza dei criteri su cui si baserà la sovvenzione e che tali criteri saranno standardizzati e si applicheranno a tutti i candidati per lo stesso tipo di progetti</a:t>
            </a:r>
          </a:p>
          <a:p>
            <a:pPr algn="just">
              <a:lnSpc>
                <a:spcPct val="90000"/>
              </a:lnSpc>
              <a:spcBef>
                <a:spcPct val="0"/>
              </a:spcBef>
              <a:spcAft>
                <a:spcPts val="1200"/>
              </a:spcAft>
              <a:buClr>
                <a:srgbClr val="FF8000"/>
              </a:buClr>
              <a:buNone/>
            </a:pPr>
            <a:r>
              <a:rPr lang="it-IT" sz="2400" dirty="0" smtClean="0"/>
              <a:t>Un'altra soluzione potrebbe consistere nel fatto che lo Stato membro stabilisca un importo forfettario per un'attività specifica e pubblichi inviti a presentare proposte sulla base di tale importo concedendo il finanziamento alle proposte migliori</a:t>
            </a:r>
            <a:endParaRPr lang="it-IT" altLang="it-IT" sz="2400" u="sng" dirty="0"/>
          </a:p>
        </p:txBody>
      </p:sp>
      <p:sp>
        <p:nvSpPr>
          <p:cNvPr id="4" name="Rectangle 8"/>
          <p:cNvSpPr>
            <a:spLocks noChangeArrowheads="1"/>
          </p:cNvSpPr>
          <p:nvPr/>
        </p:nvSpPr>
        <p:spPr bwMode="auto">
          <a:xfrm>
            <a:off x="197696" y="140603"/>
            <a:ext cx="86227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Le caratteristiche delle metodologie</a:t>
            </a:r>
            <a:endParaRPr lang="it-IT" altLang="it-IT" sz="2400" b="1"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0" y="428604"/>
            <a:ext cx="9072594" cy="635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spcAft>
                <a:spcPts val="600"/>
              </a:spcAft>
              <a:buClr>
                <a:srgbClr val="FF8000"/>
              </a:buClr>
              <a:buNone/>
            </a:pPr>
            <a:r>
              <a:rPr lang="it-IT" sz="2400" b="1" dirty="0" smtClean="0"/>
              <a:t>Dati storici/prassi relativi ai diversi beneficiari</a:t>
            </a:r>
            <a:r>
              <a:rPr lang="it-IT" sz="2400" dirty="0" smtClean="0"/>
              <a:t>, tre tipologie:</a:t>
            </a:r>
            <a:endParaRPr lang="it-IT" altLang="it-IT" sz="2400" b="1" u="sng" dirty="0" smtClean="0"/>
          </a:p>
          <a:p>
            <a:pPr marL="457200" indent="-457200" algn="just">
              <a:lnSpc>
                <a:spcPct val="90000"/>
              </a:lnSpc>
              <a:spcBef>
                <a:spcPct val="0"/>
              </a:spcBef>
              <a:spcAft>
                <a:spcPts val="600"/>
              </a:spcAft>
              <a:buClr>
                <a:srgbClr val="FF8000"/>
              </a:buClr>
              <a:buFont typeface="+mj-lt"/>
              <a:buAutoNum type="arabicPeriod"/>
            </a:pPr>
            <a:r>
              <a:rPr lang="it-IT" sz="2400" dirty="0" smtClean="0"/>
              <a:t>Dati storici verificati dei singoli beneficiari</a:t>
            </a:r>
          </a:p>
          <a:p>
            <a:pPr marL="457200" lvl="0" indent="-457200" algn="just">
              <a:lnSpc>
                <a:spcPct val="90000"/>
              </a:lnSpc>
              <a:spcBef>
                <a:spcPct val="0"/>
              </a:spcBef>
              <a:spcAft>
                <a:spcPts val="600"/>
              </a:spcAft>
              <a:buClr>
                <a:srgbClr val="FF8000"/>
              </a:buClr>
              <a:buFont typeface="+mj-lt"/>
              <a:buAutoNum type="arabicPeriod"/>
            </a:pPr>
            <a:r>
              <a:rPr lang="it-IT" sz="2400" dirty="0" smtClean="0"/>
              <a:t>Applicazione delle normali prassi di contabilità dei costi dei singoli beneficiari</a:t>
            </a:r>
          </a:p>
          <a:p>
            <a:pPr marL="457200" lvl="0" indent="-457200" algn="just">
              <a:lnSpc>
                <a:spcPct val="90000"/>
              </a:lnSpc>
              <a:spcBef>
                <a:spcPct val="0"/>
              </a:spcBef>
              <a:spcAft>
                <a:spcPts val="600"/>
              </a:spcAft>
              <a:buClr>
                <a:srgbClr val="FF8000"/>
              </a:buClr>
              <a:buFont typeface="+mj-lt"/>
              <a:buAutoNum type="arabicPeriod"/>
            </a:pPr>
            <a:r>
              <a:rPr lang="it-IT" sz="2400" dirty="0" smtClean="0"/>
              <a:t>Requisiti comuni per l'uso di dati dei singoli beneficiari</a:t>
            </a:r>
          </a:p>
          <a:p>
            <a:pPr algn="just">
              <a:lnSpc>
                <a:spcPct val="90000"/>
              </a:lnSpc>
              <a:spcBef>
                <a:spcPct val="0"/>
              </a:spcBef>
              <a:buClr>
                <a:srgbClr val="FF8000"/>
              </a:buClr>
              <a:buNone/>
            </a:pPr>
            <a:endParaRPr lang="it-IT" altLang="it-IT" sz="2400" b="1" u="sng" dirty="0" smtClean="0"/>
          </a:p>
          <a:p>
            <a:pPr algn="just">
              <a:lnSpc>
                <a:spcPct val="90000"/>
              </a:lnSpc>
              <a:spcBef>
                <a:spcPct val="0"/>
              </a:spcBef>
              <a:spcAft>
                <a:spcPts val="600"/>
              </a:spcAft>
              <a:buClr>
                <a:srgbClr val="FF8000"/>
              </a:buClr>
              <a:buNone/>
            </a:pPr>
            <a:r>
              <a:rPr lang="it-IT" sz="2400" b="1" dirty="0" smtClean="0"/>
              <a:t>Dati storici verificati dei singoli beneficiari</a:t>
            </a:r>
            <a:endParaRPr lang="it-IT" altLang="it-IT" sz="2400" b="1" u="sng" dirty="0" smtClean="0"/>
          </a:p>
          <a:p>
            <a:pPr algn="just">
              <a:lnSpc>
                <a:spcPct val="90000"/>
              </a:lnSpc>
              <a:spcBef>
                <a:spcPct val="0"/>
              </a:spcBef>
              <a:spcAft>
                <a:spcPts val="600"/>
              </a:spcAft>
              <a:buClr>
                <a:srgbClr val="FF8000"/>
              </a:buClr>
              <a:buNone/>
            </a:pPr>
            <a:r>
              <a:rPr lang="it-IT" sz="2400" dirty="0" smtClean="0"/>
              <a:t>Si otterrà un sistema ad hoc specifico per ciascun beneficiario (eventualmente tali dati possono coprire solo il centro di costo o il dipartimento del beneficiario coinvolti nell'operazione)</a:t>
            </a:r>
          </a:p>
          <a:p>
            <a:pPr algn="just">
              <a:lnSpc>
                <a:spcPct val="90000"/>
              </a:lnSpc>
              <a:spcBef>
                <a:spcPct val="0"/>
              </a:spcBef>
              <a:spcAft>
                <a:spcPts val="600"/>
              </a:spcAft>
              <a:buClr>
                <a:srgbClr val="FF8000"/>
              </a:buClr>
              <a:buNone/>
            </a:pPr>
            <a:r>
              <a:rPr lang="it-IT" sz="2400" dirty="0" smtClean="0"/>
              <a:t>Questo metodo si basa sull'ottenimento dal beneficiario dei dati contabili del passato relativi a costi reali sostenuti per le categorie di costi ammissibili nell'ambito dei costi semplificati, ciò implica:</a:t>
            </a:r>
          </a:p>
          <a:p>
            <a:pPr algn="just">
              <a:lnSpc>
                <a:spcPct val="90000"/>
              </a:lnSpc>
              <a:spcBef>
                <a:spcPct val="0"/>
              </a:spcBef>
              <a:spcAft>
                <a:spcPts val="600"/>
              </a:spcAft>
              <a:buClr>
                <a:srgbClr val="FF8000"/>
              </a:buClr>
              <a:buFont typeface="Wingdings" pitchFamily="2" charset="2"/>
              <a:buChar char="ü"/>
            </a:pPr>
            <a:r>
              <a:rPr lang="it-IT" sz="2400" dirty="0" smtClean="0"/>
              <a:t> l'esistenza, al livello del beneficiario, di un sistema contabile analitico accettabile</a:t>
            </a:r>
          </a:p>
          <a:p>
            <a:pPr algn="just">
              <a:lnSpc>
                <a:spcPct val="90000"/>
              </a:lnSpc>
              <a:spcBef>
                <a:spcPct val="0"/>
              </a:spcBef>
              <a:spcAft>
                <a:spcPts val="600"/>
              </a:spcAft>
              <a:buClr>
                <a:srgbClr val="FF8000"/>
              </a:buClr>
              <a:buFont typeface="Wingdings" pitchFamily="2" charset="2"/>
              <a:buChar char="ü"/>
            </a:pPr>
            <a:r>
              <a:rPr lang="it-IT" sz="2400" dirty="0" smtClean="0"/>
              <a:t> che tutte le spese non ammissibili siano escluse dai calcoli effettuati per le OSC</a:t>
            </a:r>
            <a:endParaRPr lang="it-IT" altLang="it-IT" sz="2400" b="1" u="sng" dirty="0"/>
          </a:p>
        </p:txBody>
      </p:sp>
      <p:sp>
        <p:nvSpPr>
          <p:cNvPr id="4" name="Rectangle 8"/>
          <p:cNvSpPr>
            <a:spLocks noChangeArrowheads="1"/>
          </p:cNvSpPr>
          <p:nvPr/>
        </p:nvSpPr>
        <p:spPr bwMode="auto">
          <a:xfrm>
            <a:off x="0" y="0"/>
            <a:ext cx="883705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Le caratteristiche delle metodologie</a:t>
            </a:r>
            <a:endParaRPr lang="it-IT" altLang="it-IT" sz="2400" b="1"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79512" y="836712"/>
            <a:ext cx="8740080" cy="55153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spcAft>
                <a:spcPts val="1200"/>
              </a:spcAft>
              <a:buClr>
                <a:srgbClr val="FF8000"/>
              </a:buClr>
              <a:buNone/>
            </a:pPr>
            <a:r>
              <a:rPr lang="it-IT" sz="2400" dirty="0" smtClean="0"/>
              <a:t>Se un’</a:t>
            </a:r>
            <a:r>
              <a:rPr lang="it-IT" sz="2400" dirty="0" err="1" smtClean="0"/>
              <a:t>AdG</a:t>
            </a:r>
            <a:r>
              <a:rPr lang="it-IT" sz="2400" dirty="0" smtClean="0"/>
              <a:t> decide di usare questo metodo essa deve descrivere:</a:t>
            </a:r>
          </a:p>
          <a:p>
            <a:pPr algn="just">
              <a:lnSpc>
                <a:spcPct val="90000"/>
              </a:lnSpc>
              <a:spcBef>
                <a:spcPct val="0"/>
              </a:spcBef>
              <a:spcAft>
                <a:spcPts val="1200"/>
              </a:spcAft>
              <a:buClr>
                <a:srgbClr val="FF8000"/>
              </a:buClr>
              <a:buFont typeface="Wingdings" pitchFamily="2" charset="2"/>
              <a:buChar char="ü"/>
            </a:pPr>
            <a:r>
              <a:rPr lang="it-IT" sz="2400" dirty="0" smtClean="0"/>
              <a:t> le categorie di costi coperti;</a:t>
            </a:r>
          </a:p>
          <a:p>
            <a:pPr algn="just">
              <a:lnSpc>
                <a:spcPct val="90000"/>
              </a:lnSpc>
              <a:spcBef>
                <a:spcPct val="0"/>
              </a:spcBef>
              <a:spcAft>
                <a:spcPts val="1200"/>
              </a:spcAft>
              <a:buClr>
                <a:srgbClr val="FF8000"/>
              </a:buClr>
              <a:buFont typeface="Wingdings" pitchFamily="2" charset="2"/>
              <a:buChar char="ü"/>
            </a:pPr>
            <a:r>
              <a:rPr lang="it-IT" sz="2400" dirty="0" smtClean="0"/>
              <a:t> il metodo di calcolo usato;</a:t>
            </a:r>
          </a:p>
          <a:p>
            <a:pPr algn="just">
              <a:lnSpc>
                <a:spcPct val="90000"/>
              </a:lnSpc>
              <a:spcBef>
                <a:spcPct val="0"/>
              </a:spcBef>
              <a:spcAft>
                <a:spcPts val="1200"/>
              </a:spcAft>
              <a:buClr>
                <a:srgbClr val="FF8000"/>
              </a:buClr>
              <a:buFont typeface="Wingdings" pitchFamily="2" charset="2"/>
              <a:buChar char="ü"/>
            </a:pPr>
            <a:r>
              <a:rPr lang="it-IT" sz="2400" dirty="0" smtClean="0"/>
              <a:t> la lunghezza delle serie da ottenere: si devono ottenere dati contabili relativi a </a:t>
            </a:r>
            <a:r>
              <a:rPr lang="it-IT" sz="2400" b="1" dirty="0" smtClean="0"/>
              <a:t>un periodo di almeno tre anni </a:t>
            </a:r>
            <a:r>
              <a:rPr lang="it-IT" sz="2400" dirty="0" smtClean="0"/>
              <a:t>in modo da identificare le eventuali circostanze eccezionali che si siano ripercosse sui costi reali in un anno determinato nonché le tendenze degli importi dei costi. Il periodo di riferimento triennale è usato per tener conto delle fluttuazioni annuali;</a:t>
            </a:r>
          </a:p>
          <a:p>
            <a:pPr algn="just">
              <a:lnSpc>
                <a:spcPct val="90000"/>
              </a:lnSpc>
              <a:spcBef>
                <a:spcPct val="0"/>
              </a:spcBef>
              <a:spcAft>
                <a:spcPts val="1200"/>
              </a:spcAft>
              <a:buClr>
                <a:srgbClr val="FF8000"/>
              </a:buClr>
              <a:buFont typeface="Wingdings" pitchFamily="2" charset="2"/>
              <a:buChar char="ü"/>
            </a:pPr>
            <a:r>
              <a:rPr lang="it-IT" sz="2400" dirty="0" smtClean="0"/>
              <a:t> l'importo di riferimento da applicarsi, ad esempio i costi medi nel periodo di riferimento o i costi registrati negli ultimi anni;</a:t>
            </a:r>
          </a:p>
          <a:p>
            <a:pPr algn="just">
              <a:lnSpc>
                <a:spcPct val="90000"/>
              </a:lnSpc>
              <a:spcBef>
                <a:spcPct val="0"/>
              </a:spcBef>
              <a:spcAft>
                <a:spcPts val="1200"/>
              </a:spcAft>
              <a:buClr>
                <a:srgbClr val="FF8000"/>
              </a:buClr>
              <a:buFont typeface="Wingdings" pitchFamily="2" charset="2"/>
              <a:buChar char="ü"/>
            </a:pPr>
            <a:r>
              <a:rPr lang="it-IT" sz="2400" dirty="0" smtClean="0"/>
              <a:t> gli eventuali adattamenti necessari per aggiornare l'importo di riferimento.</a:t>
            </a:r>
          </a:p>
        </p:txBody>
      </p:sp>
      <p:sp>
        <p:nvSpPr>
          <p:cNvPr id="4" name="Rectangle 8"/>
          <p:cNvSpPr>
            <a:spLocks noChangeArrowheads="1"/>
          </p:cNvSpPr>
          <p:nvPr/>
        </p:nvSpPr>
        <p:spPr bwMode="auto">
          <a:xfrm>
            <a:off x="197696" y="140603"/>
            <a:ext cx="8622776" cy="424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buClr>
                <a:srgbClr val="FF8000"/>
              </a:buClr>
              <a:buNone/>
            </a:pPr>
            <a:r>
              <a:rPr lang="it-IT" sz="2400" b="1" dirty="0" smtClean="0"/>
              <a:t>Dati storici verificati dei singoli beneficiari</a:t>
            </a:r>
            <a:endParaRPr lang="it-IT" altLang="it-IT" sz="2400" b="1" u="sng" dirty="0" smtClean="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1196752"/>
            <a:ext cx="8928992" cy="35455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spcAft>
                <a:spcPts val="1200"/>
              </a:spcAft>
              <a:buClr>
                <a:srgbClr val="FF8000"/>
              </a:buClr>
              <a:buNone/>
            </a:pPr>
            <a:r>
              <a:rPr lang="it-IT" sz="2400" dirty="0" smtClean="0"/>
              <a:t>Le normali prassi di contabilità sono quelle che il beneficiario usa per contabilizzare le sue attività e finanze usuali nel quotidiano (non correlate a un sostegno dell'UE)</a:t>
            </a:r>
          </a:p>
          <a:p>
            <a:pPr algn="just">
              <a:lnSpc>
                <a:spcPct val="90000"/>
              </a:lnSpc>
              <a:spcBef>
                <a:spcPct val="0"/>
              </a:spcBef>
              <a:spcAft>
                <a:spcPts val="1200"/>
              </a:spcAft>
              <a:buClr>
                <a:srgbClr val="FF8000"/>
              </a:buClr>
              <a:buNone/>
            </a:pPr>
            <a:r>
              <a:rPr lang="it-IT" sz="2400" dirty="0" smtClean="0"/>
              <a:t>Questi metodi devono essere conformi alle regole e alle norme nazionali in materia di contabilità</a:t>
            </a:r>
          </a:p>
          <a:p>
            <a:pPr algn="just">
              <a:lnSpc>
                <a:spcPct val="90000"/>
              </a:lnSpc>
              <a:spcBef>
                <a:spcPct val="0"/>
              </a:spcBef>
              <a:spcAft>
                <a:spcPts val="1200"/>
              </a:spcAft>
              <a:buClr>
                <a:srgbClr val="FF8000"/>
              </a:buClr>
              <a:buNone/>
            </a:pPr>
            <a:r>
              <a:rPr lang="it-IT" sz="2400" dirty="0" smtClean="0"/>
              <a:t>La durata del loro uso non è fondamentale</a:t>
            </a:r>
          </a:p>
          <a:p>
            <a:pPr algn="just">
              <a:lnSpc>
                <a:spcPct val="90000"/>
              </a:lnSpc>
              <a:spcBef>
                <a:spcPct val="0"/>
              </a:spcBef>
              <a:spcAft>
                <a:spcPts val="1200"/>
              </a:spcAft>
              <a:buClr>
                <a:srgbClr val="FF8000"/>
              </a:buClr>
              <a:buNone/>
            </a:pPr>
            <a:r>
              <a:rPr lang="it-IT" sz="2400" dirty="0" smtClean="0"/>
              <a:t>Un metodo di contabilità non è "normale" se è stato messo a punto espressamente per una determinata operazione o per un sostegno dell'UE</a:t>
            </a:r>
          </a:p>
        </p:txBody>
      </p:sp>
      <p:sp>
        <p:nvSpPr>
          <p:cNvPr id="4" name="Rectangle 8"/>
          <p:cNvSpPr>
            <a:spLocks noChangeArrowheads="1"/>
          </p:cNvSpPr>
          <p:nvPr/>
        </p:nvSpPr>
        <p:spPr bwMode="auto">
          <a:xfrm>
            <a:off x="142844" y="140603"/>
            <a:ext cx="8858312"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buClr>
                <a:srgbClr val="FF8000"/>
              </a:buClr>
              <a:buNone/>
            </a:pPr>
            <a:r>
              <a:rPr lang="it-IT" sz="2400" b="1" dirty="0" smtClean="0"/>
              <a:t>Applicazione delle normali prassi di contabilità dei costi dei singoli beneficiari</a:t>
            </a:r>
            <a:endParaRPr lang="it-IT" altLang="it-IT" sz="2400" b="1" u="sng" dirty="0" smtClean="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332656"/>
            <a:ext cx="8928992" cy="6584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spcAft>
                <a:spcPts val="1200"/>
              </a:spcAft>
              <a:buClr>
                <a:srgbClr val="FF8000"/>
              </a:buClr>
              <a:buNone/>
            </a:pPr>
            <a:r>
              <a:rPr lang="it-IT" sz="2400" dirty="0" smtClean="0"/>
              <a:t>Gli importi dei costi ottenuti applicando pratiche di contabilità dei costi si discostano in generale dai costi reali e sono inoltre specifici per i singoli beneficiari (o addirittura per i singoli reparti) per una determinata operazione e per un determinato (breve) periodo (i dati usati riguardano un unico anno)</a:t>
            </a:r>
            <a:endParaRPr lang="it-IT" altLang="it-IT" sz="2400" u="sng" dirty="0" smtClean="0"/>
          </a:p>
          <a:p>
            <a:pPr algn="just">
              <a:lnSpc>
                <a:spcPct val="90000"/>
              </a:lnSpc>
              <a:spcBef>
                <a:spcPct val="0"/>
              </a:spcBef>
              <a:spcAft>
                <a:spcPts val="1200"/>
              </a:spcAft>
              <a:buClr>
                <a:srgbClr val="FF8000"/>
              </a:buClr>
              <a:buNone/>
            </a:pPr>
            <a:r>
              <a:rPr lang="it-IT" sz="2400" dirty="0" smtClean="0"/>
              <a:t>Pertanto, per assicurare la parità di trattamento e per far sì che la sovvenzione non copra costi non ammissibili, il documento che specifica le condizioni del sostegno e autorizza i beneficiari a usare le loro prassi di contabilità dei costi deve fissare delle </a:t>
            </a:r>
            <a:r>
              <a:rPr lang="it-IT" sz="2400" b="1" dirty="0" smtClean="0"/>
              <a:t>condizioni minime</a:t>
            </a:r>
            <a:endParaRPr lang="it-IT" sz="2400" dirty="0" smtClean="0"/>
          </a:p>
          <a:p>
            <a:pPr algn="just">
              <a:lnSpc>
                <a:spcPct val="90000"/>
              </a:lnSpc>
              <a:spcBef>
                <a:spcPct val="0"/>
              </a:spcBef>
              <a:spcAft>
                <a:spcPts val="1200"/>
              </a:spcAft>
              <a:buClr>
                <a:srgbClr val="FF8000"/>
              </a:buClr>
              <a:buNone/>
            </a:pPr>
            <a:r>
              <a:rPr lang="it-IT" sz="2400" dirty="0" smtClean="0"/>
              <a:t>Tali condizioni minime intendono assicurare che le prassi per la contabilità dei costi si traducano, nella teoria e nella pratica, in un sistema giusto, equo e verificabile</a:t>
            </a:r>
          </a:p>
          <a:p>
            <a:pPr algn="just">
              <a:lnSpc>
                <a:spcPct val="90000"/>
              </a:lnSpc>
              <a:spcBef>
                <a:spcPct val="0"/>
              </a:spcBef>
              <a:spcAft>
                <a:spcPts val="1200"/>
              </a:spcAft>
              <a:buClr>
                <a:srgbClr val="FF8000"/>
              </a:buClr>
              <a:buNone/>
            </a:pPr>
            <a:r>
              <a:rPr lang="it-IT" sz="2400" dirty="0" smtClean="0"/>
              <a:t>Ciò comporta: </a:t>
            </a:r>
          </a:p>
          <a:p>
            <a:pPr algn="just">
              <a:lnSpc>
                <a:spcPct val="90000"/>
              </a:lnSpc>
              <a:spcBef>
                <a:spcPct val="0"/>
              </a:spcBef>
              <a:spcAft>
                <a:spcPts val="1200"/>
              </a:spcAft>
              <a:buClr>
                <a:srgbClr val="FF8000"/>
              </a:buClr>
              <a:buFont typeface="Wingdings" pitchFamily="2" charset="2"/>
              <a:buChar char="ü"/>
            </a:pPr>
            <a:r>
              <a:rPr lang="it-IT" sz="2400" dirty="0" smtClean="0"/>
              <a:t> l'esistenza, a livello del beneficiario, di un sistema di contabilità analitica accettabile </a:t>
            </a:r>
          </a:p>
          <a:p>
            <a:pPr algn="just">
              <a:lnSpc>
                <a:spcPct val="90000"/>
              </a:lnSpc>
              <a:spcBef>
                <a:spcPct val="0"/>
              </a:spcBef>
              <a:spcAft>
                <a:spcPts val="1200"/>
              </a:spcAft>
              <a:buClr>
                <a:srgbClr val="FF8000"/>
              </a:buClr>
              <a:buFont typeface="Wingdings" pitchFamily="2" charset="2"/>
              <a:buChar char="ü"/>
            </a:pPr>
            <a:r>
              <a:rPr lang="it-IT" sz="2400" dirty="0" smtClean="0"/>
              <a:t> ogni spesa non ammissibile sia esclusa dal calcolo</a:t>
            </a:r>
            <a:endParaRPr lang="it-IT" altLang="it-IT" sz="2400" u="sng" dirty="0"/>
          </a:p>
        </p:txBody>
      </p:sp>
      <p:sp>
        <p:nvSpPr>
          <p:cNvPr id="4" name="Rectangle 8"/>
          <p:cNvSpPr>
            <a:spLocks noChangeArrowheads="1"/>
          </p:cNvSpPr>
          <p:nvPr/>
        </p:nvSpPr>
        <p:spPr bwMode="auto">
          <a:xfrm>
            <a:off x="107504" y="0"/>
            <a:ext cx="90364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buClr>
                <a:srgbClr val="FF8000"/>
              </a:buClr>
              <a:buNone/>
            </a:pPr>
            <a:r>
              <a:rPr lang="it-IT" sz="2000" b="1" dirty="0" smtClean="0"/>
              <a:t>Applicazione normali prassi di contabilità dei costi dei singoli beneficiari</a:t>
            </a:r>
            <a:endParaRPr lang="it-IT" altLang="it-IT" sz="2000" b="1" u="sng" dirty="0" smtClean="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764704"/>
            <a:ext cx="8928992" cy="4567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spcAft>
                <a:spcPts val="1200"/>
              </a:spcAft>
              <a:buClr>
                <a:srgbClr val="FF8000"/>
              </a:buClr>
              <a:buNone/>
            </a:pPr>
            <a:r>
              <a:rPr lang="it-IT" sz="2400" dirty="0" smtClean="0"/>
              <a:t>A seconda della garanzia ottenuta dall’</a:t>
            </a:r>
            <a:r>
              <a:rPr lang="it-IT" sz="2400" dirty="0" err="1" smtClean="0"/>
              <a:t>AdG</a:t>
            </a:r>
            <a:r>
              <a:rPr lang="it-IT" sz="2400" dirty="0" smtClean="0"/>
              <a:t> quanto al sistema di gestione interna e di controllo del beneficiario, può essere necessario che i dati dei singoli beneficiari siano certificati da un revisore dei conti esterno o, nel caso di enti pubblici, da un contabile indipendente in modo da assicurare l'affidabilità dei dati di riferimento usati dall'</a:t>
            </a:r>
            <a:r>
              <a:rPr lang="it-IT" sz="2400" dirty="0" err="1" smtClean="0"/>
              <a:t>AdG</a:t>
            </a:r>
            <a:r>
              <a:rPr lang="it-IT" sz="2400" dirty="0" smtClean="0"/>
              <a:t> </a:t>
            </a:r>
          </a:p>
          <a:p>
            <a:pPr algn="just">
              <a:lnSpc>
                <a:spcPct val="90000"/>
              </a:lnSpc>
              <a:spcBef>
                <a:spcPct val="0"/>
              </a:spcBef>
              <a:spcAft>
                <a:spcPts val="1200"/>
              </a:spcAft>
              <a:buClr>
                <a:srgbClr val="FF8000"/>
              </a:buClr>
              <a:buNone/>
            </a:pPr>
            <a:r>
              <a:rPr lang="it-IT" sz="2400" dirty="0" smtClean="0"/>
              <a:t>La certificazione dei dati storici può avvenire nel contesto degli </a:t>
            </a:r>
            <a:r>
              <a:rPr lang="it-IT" sz="2400" dirty="0" err="1" smtClean="0"/>
              <a:t>audit</a:t>
            </a:r>
            <a:r>
              <a:rPr lang="it-IT" sz="2400" dirty="0" smtClean="0"/>
              <a:t> obbligatori o degli </a:t>
            </a:r>
            <a:r>
              <a:rPr lang="it-IT" sz="2400" dirty="0" err="1" smtClean="0"/>
              <a:t>audit</a:t>
            </a:r>
            <a:r>
              <a:rPr lang="it-IT" sz="2400" dirty="0" smtClean="0"/>
              <a:t> contrattuali: ogni certificazione effettuata in tal modo richiede una conoscenza approfondita da parte del revisore esterno o del revisore indipendente dei regolamenti dei Fondi SIE, ad esempio per quanto concerne la pista di controllo, l'ammissibilità dei costi di base e la normativa applicabile</a:t>
            </a:r>
            <a:endParaRPr lang="it-IT" altLang="it-IT" sz="2400" u="sng" dirty="0"/>
          </a:p>
        </p:txBody>
      </p:sp>
      <p:sp>
        <p:nvSpPr>
          <p:cNvPr id="4" name="Rectangle 8"/>
          <p:cNvSpPr>
            <a:spLocks noChangeArrowheads="1"/>
          </p:cNvSpPr>
          <p:nvPr/>
        </p:nvSpPr>
        <p:spPr bwMode="auto">
          <a:xfrm>
            <a:off x="107504" y="140603"/>
            <a:ext cx="8712968" cy="424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buClr>
                <a:srgbClr val="FF8000"/>
              </a:buClr>
              <a:buNone/>
            </a:pPr>
            <a:r>
              <a:rPr lang="it-IT" sz="2400" b="1" dirty="0" smtClean="0"/>
              <a:t>Requisiti comuni per l'uso di dati dei singoli beneficiari</a:t>
            </a:r>
            <a:endParaRPr lang="it-IT" altLang="it-IT" sz="2400" b="1" u="sng" dirty="0" smtClean="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764704"/>
            <a:ext cx="8928992" cy="4056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spcAft>
                <a:spcPts val="1200"/>
              </a:spcAft>
              <a:buClr>
                <a:srgbClr val="FF8000"/>
              </a:buClr>
              <a:buNone/>
            </a:pPr>
            <a:r>
              <a:rPr lang="it-IT" sz="2400" dirty="0" smtClean="0"/>
              <a:t>Se il rischio di errore o di irregolarità nei dati contabili passati che vengono utilizzati è ritenuto basso, il metodo di calcolo può fondarsi su dati non sottoposti a revisione ex ante</a:t>
            </a:r>
          </a:p>
          <a:p>
            <a:pPr algn="just">
              <a:lnSpc>
                <a:spcPct val="90000"/>
              </a:lnSpc>
              <a:spcBef>
                <a:spcPct val="0"/>
              </a:spcBef>
              <a:spcAft>
                <a:spcPts val="1200"/>
              </a:spcAft>
              <a:buClr>
                <a:srgbClr val="FF8000"/>
              </a:buClr>
              <a:buNone/>
            </a:pPr>
            <a:r>
              <a:rPr lang="it-IT" sz="2400" dirty="0" smtClean="0"/>
              <a:t>L‘</a:t>
            </a:r>
            <a:r>
              <a:rPr lang="it-IT" sz="2400" dirty="0" err="1" smtClean="0"/>
              <a:t>AdG</a:t>
            </a:r>
            <a:r>
              <a:rPr lang="it-IT" sz="2400" dirty="0" smtClean="0"/>
              <a:t> dovrebbe essere in grado di dimostrare, in modo obiettivo, che il rischio è effettivamente basso e che essa ritiene che il sistema contabile del beneficiario sia affidabile, completo e accurato</a:t>
            </a:r>
          </a:p>
          <a:p>
            <a:pPr algn="just">
              <a:lnSpc>
                <a:spcPct val="90000"/>
              </a:lnSpc>
              <a:spcBef>
                <a:spcPct val="0"/>
              </a:spcBef>
              <a:spcAft>
                <a:spcPts val="1200"/>
              </a:spcAft>
              <a:buClr>
                <a:srgbClr val="FF8000"/>
              </a:buClr>
              <a:buNone/>
            </a:pPr>
            <a:r>
              <a:rPr lang="it-IT" sz="2400" dirty="0" smtClean="0"/>
              <a:t>In tutti i casi l'</a:t>
            </a:r>
            <a:r>
              <a:rPr lang="it-IT" sz="2400" dirty="0" err="1" smtClean="0"/>
              <a:t>AdG</a:t>
            </a:r>
            <a:r>
              <a:rPr lang="it-IT" sz="2400" dirty="0" smtClean="0"/>
              <a:t> deve analizzare e convalidare i vari dati relativi ai singoli beneficiari seguendo un approccio caso per caso al più tardi allorché stila il documento che specifica le condizioni per il sostegno al beneficiario</a:t>
            </a:r>
            <a:endParaRPr lang="it-IT" altLang="it-IT" sz="2400" u="sng" dirty="0"/>
          </a:p>
        </p:txBody>
      </p:sp>
      <p:sp>
        <p:nvSpPr>
          <p:cNvPr id="4" name="Rectangle 8"/>
          <p:cNvSpPr>
            <a:spLocks noChangeArrowheads="1"/>
          </p:cNvSpPr>
          <p:nvPr/>
        </p:nvSpPr>
        <p:spPr bwMode="auto">
          <a:xfrm>
            <a:off x="107504" y="140603"/>
            <a:ext cx="8712968" cy="424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buClr>
                <a:srgbClr val="FF8000"/>
              </a:buClr>
              <a:buNone/>
            </a:pPr>
            <a:r>
              <a:rPr lang="it-IT" sz="2400" b="1" dirty="0" smtClean="0"/>
              <a:t>Requisiti comuni per l'uso di dati dei singoli beneficiari</a:t>
            </a:r>
            <a:endParaRPr lang="it-IT" altLang="it-IT" sz="2400" b="1" u="sng" dirty="0" smtClean="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1052736"/>
            <a:ext cx="8928992" cy="47397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ts val="0"/>
              </a:spcBef>
              <a:spcAft>
                <a:spcPts val="1200"/>
              </a:spcAft>
              <a:buClr>
                <a:srgbClr val="FF8000"/>
              </a:buClr>
              <a:buNone/>
            </a:pPr>
            <a:r>
              <a:rPr lang="it-IT" sz="2400" dirty="0" smtClean="0"/>
              <a:t>Metodi utilizzati in altre politiche UE (art. 67, par. 5, lettera b) RDC)</a:t>
            </a:r>
          </a:p>
          <a:p>
            <a:pPr algn="just">
              <a:lnSpc>
                <a:spcPct val="90000"/>
              </a:lnSpc>
              <a:spcBef>
                <a:spcPts val="0"/>
              </a:spcBef>
              <a:spcAft>
                <a:spcPts val="1200"/>
              </a:spcAft>
              <a:buClr>
                <a:srgbClr val="FF8000"/>
              </a:buClr>
              <a:buNone/>
            </a:pPr>
            <a:endParaRPr lang="it-IT" sz="2400" dirty="0" smtClean="0"/>
          </a:p>
          <a:p>
            <a:pPr algn="just">
              <a:lnSpc>
                <a:spcPct val="90000"/>
              </a:lnSpc>
              <a:spcBef>
                <a:spcPts val="0"/>
              </a:spcBef>
              <a:spcAft>
                <a:spcPts val="1200"/>
              </a:spcAft>
              <a:buClr>
                <a:srgbClr val="FF8000"/>
              </a:buClr>
              <a:buNone/>
            </a:pPr>
            <a:r>
              <a:rPr lang="it-IT" sz="2400" dirty="0" smtClean="0"/>
              <a:t>Se si riutilizza un metodo UE esistente l’</a:t>
            </a:r>
            <a:r>
              <a:rPr lang="it-IT" sz="2400" dirty="0" err="1" smtClean="0"/>
              <a:t>AdG</a:t>
            </a:r>
            <a:r>
              <a:rPr lang="it-IT" sz="2400" dirty="0" smtClean="0"/>
              <a:t> deve assicurare e documentare:</a:t>
            </a:r>
          </a:p>
          <a:p>
            <a:pPr lvl="0" algn="just">
              <a:spcBef>
                <a:spcPts val="0"/>
              </a:spcBef>
              <a:spcAft>
                <a:spcPts val="1200"/>
              </a:spcAft>
              <a:buFont typeface="Wingdings" pitchFamily="2" charset="2"/>
              <a:buChar char="ü"/>
            </a:pPr>
            <a:r>
              <a:rPr lang="it-IT" sz="2400" dirty="0" smtClean="0"/>
              <a:t> che è stata riutilizzata la totalità del metodo (ad esempio la definizione di costi diretti/indiretti, di spesa ammissibile, il campo di applicazione) e non soltanto i suoi risultati (il tasso di </a:t>
            </a:r>
            <a:r>
              <a:rPr lang="it-IT" sz="2400" dirty="0" err="1" smtClean="0"/>
              <a:t>X%</a:t>
            </a:r>
            <a:r>
              <a:rPr lang="it-IT" sz="2400" dirty="0" smtClean="0"/>
              <a:t>)</a:t>
            </a:r>
          </a:p>
          <a:p>
            <a:pPr lvl="0" algn="just">
              <a:spcBef>
                <a:spcPts val="0"/>
              </a:spcBef>
              <a:spcAft>
                <a:spcPts val="1200"/>
              </a:spcAft>
              <a:buFont typeface="Wingdings" pitchFamily="2" charset="2"/>
              <a:buChar char="ü"/>
            </a:pPr>
            <a:r>
              <a:rPr lang="it-IT" sz="2400" dirty="0" smtClean="0"/>
              <a:t> che il metodo sarà applicato a operazioni e beneficiari analoghi</a:t>
            </a:r>
          </a:p>
          <a:p>
            <a:pPr algn="just">
              <a:spcBef>
                <a:spcPts val="0"/>
              </a:spcBef>
              <a:spcAft>
                <a:spcPts val="1200"/>
              </a:spcAft>
              <a:buFont typeface="Wingdings" pitchFamily="2" charset="2"/>
              <a:buChar char="ü"/>
            </a:pPr>
            <a:r>
              <a:rPr lang="it-IT" sz="2400" dirty="0" smtClean="0"/>
              <a:t> il riferimento al metodo usato nell'ambito di altre politiche UE</a:t>
            </a:r>
          </a:p>
        </p:txBody>
      </p:sp>
      <p:sp>
        <p:nvSpPr>
          <p:cNvPr id="4" name="Rectangle 8"/>
          <p:cNvSpPr>
            <a:spLocks noChangeArrowheads="1"/>
          </p:cNvSpPr>
          <p:nvPr/>
        </p:nvSpPr>
        <p:spPr bwMode="auto">
          <a:xfrm>
            <a:off x="107504" y="140603"/>
            <a:ext cx="8712968"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indent="0" algn="just">
              <a:lnSpc>
                <a:spcPct val="90000"/>
              </a:lnSpc>
              <a:spcBef>
                <a:spcPct val="0"/>
              </a:spcBef>
              <a:buClr>
                <a:srgbClr val="FF8000"/>
              </a:buClr>
              <a:buNone/>
            </a:pPr>
            <a:r>
              <a:rPr lang="it-IT" sz="2400" b="1" dirty="0" smtClean="0"/>
              <a:t>Uso di tabelle standard di costi unitari, importi forfettari e tassi forfettari tratti da altri ambiti</a:t>
            </a:r>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836712"/>
            <a:ext cx="8928992" cy="5718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buClr>
                <a:srgbClr val="FF8000"/>
              </a:buClr>
              <a:buNone/>
            </a:pPr>
            <a:r>
              <a:rPr lang="it-IT" sz="2400" dirty="0" smtClean="0"/>
              <a:t>Metodi utilizzati in altre politiche UE (art. 67, par. 5, lettera b) RDC)</a:t>
            </a:r>
          </a:p>
          <a:p>
            <a:pPr algn="just">
              <a:lnSpc>
                <a:spcPct val="90000"/>
              </a:lnSpc>
              <a:spcBef>
                <a:spcPct val="0"/>
              </a:spcBef>
              <a:buClr>
                <a:srgbClr val="FF8000"/>
              </a:buClr>
              <a:buNone/>
            </a:pPr>
            <a:endParaRPr lang="it-IT" sz="2400" dirty="0" smtClean="0"/>
          </a:p>
          <a:p>
            <a:pPr algn="just">
              <a:lnSpc>
                <a:spcPct val="90000"/>
              </a:lnSpc>
              <a:spcBef>
                <a:spcPct val="0"/>
              </a:spcBef>
              <a:spcAft>
                <a:spcPts val="1200"/>
              </a:spcAft>
              <a:buClr>
                <a:srgbClr val="FF8000"/>
              </a:buClr>
              <a:buNone/>
            </a:pPr>
            <a:r>
              <a:rPr lang="it-IT" sz="2400" dirty="0" smtClean="0"/>
              <a:t>Tutti i metodi UE applicabili potrebbero essere utilizzati per operazioni e beneficiari simili, ma i metodi applicati tra il 2007 e il 2013 interrotti dopo il 2013 non saranno utilizzabili</a:t>
            </a:r>
          </a:p>
          <a:p>
            <a:pPr algn="just">
              <a:lnSpc>
                <a:spcPct val="90000"/>
              </a:lnSpc>
              <a:spcBef>
                <a:spcPct val="0"/>
              </a:spcBef>
              <a:spcAft>
                <a:spcPts val="1200"/>
              </a:spcAft>
              <a:buClr>
                <a:srgbClr val="FF8000"/>
              </a:buClr>
              <a:buNone/>
            </a:pPr>
            <a:r>
              <a:rPr lang="it-IT" sz="2400" dirty="0" smtClean="0"/>
              <a:t>Se il metodo è modificato durante il periodo di programmazione, la stessa modifica si applica ai progetti di Fondi SIE selezionati dopo la modifica</a:t>
            </a:r>
          </a:p>
          <a:p>
            <a:pPr algn="just">
              <a:lnSpc>
                <a:spcPct val="90000"/>
              </a:lnSpc>
              <a:spcBef>
                <a:spcPct val="0"/>
              </a:spcBef>
              <a:spcAft>
                <a:spcPts val="1200"/>
              </a:spcAft>
              <a:buClr>
                <a:srgbClr val="FF8000"/>
              </a:buClr>
              <a:buNone/>
            </a:pPr>
            <a:r>
              <a:rPr lang="it-IT" sz="2400" dirty="0" smtClean="0"/>
              <a:t>L'obiettivo principale di questo metodo è armonizzare le regole tra le diverse politiche dell'UE: l'intento è chiarire che, laddove la Commissione abbia già sviluppato costi semplificati per un determinato tipo di beneficiario e di operazione nell'ambito di una politica dell'UE, lo Stato membro/la Commissione non ha bisogno di duplicare tale sforzo e può riutilizzare direttamente il metodo e i suoi risultati</a:t>
            </a:r>
          </a:p>
        </p:txBody>
      </p:sp>
      <p:sp>
        <p:nvSpPr>
          <p:cNvPr id="4" name="Rectangle 8"/>
          <p:cNvSpPr>
            <a:spLocks noChangeArrowheads="1"/>
          </p:cNvSpPr>
          <p:nvPr/>
        </p:nvSpPr>
        <p:spPr bwMode="auto">
          <a:xfrm>
            <a:off x="107504" y="0"/>
            <a:ext cx="8822214"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indent="0" algn="just">
              <a:lnSpc>
                <a:spcPct val="90000"/>
              </a:lnSpc>
              <a:spcBef>
                <a:spcPct val="0"/>
              </a:spcBef>
              <a:buClr>
                <a:srgbClr val="FF8000"/>
              </a:buClr>
              <a:buNone/>
            </a:pPr>
            <a:r>
              <a:rPr lang="it-IT" sz="2400" b="1" dirty="0" smtClean="0"/>
              <a:t>Uso di tabelle standard di costi unitari, importi forfettari e tassi forfettari tratti da altri ambiti</a:t>
            </a:r>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79512" y="836712"/>
            <a:ext cx="8740080" cy="52075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spcAft>
                <a:spcPts val="1200"/>
              </a:spcAft>
              <a:buClr>
                <a:srgbClr val="FF8000"/>
              </a:buClr>
              <a:buNone/>
            </a:pPr>
            <a:r>
              <a:rPr lang="it-IT" sz="2400" dirty="0" smtClean="0"/>
              <a:t>Nel caso di importi forfettari, tutti i costi ammissibili o parte dei costi ammissibili di un'operazione sono calcolati sulla base di un importo forfettario predeterminato (la definizione dell'importo forfettario deve essere giustificata dall‘</a:t>
            </a:r>
            <a:r>
              <a:rPr lang="it-IT" sz="2400" dirty="0" err="1" smtClean="0"/>
              <a:t>AdG</a:t>
            </a:r>
            <a:r>
              <a:rPr lang="it-IT" sz="2400" dirty="0" smtClean="0"/>
              <a:t>) conformemente ai termini predefiniti dell'accordo sulle attività e/o sugli output</a:t>
            </a:r>
          </a:p>
          <a:p>
            <a:pPr algn="just">
              <a:lnSpc>
                <a:spcPct val="90000"/>
              </a:lnSpc>
              <a:spcBef>
                <a:spcPct val="0"/>
              </a:spcBef>
              <a:spcAft>
                <a:spcPts val="1200"/>
              </a:spcAft>
              <a:buClr>
                <a:srgbClr val="FF8000"/>
              </a:buClr>
              <a:buNone/>
            </a:pPr>
            <a:r>
              <a:rPr lang="it-IT" sz="2400" dirty="0" smtClean="0"/>
              <a:t>La sovvenzione è versata se i termini predefiniti dell'accordo sulle attività e/o sugli output sono rispettati</a:t>
            </a:r>
          </a:p>
          <a:p>
            <a:pPr algn="just">
              <a:lnSpc>
                <a:spcPct val="90000"/>
              </a:lnSpc>
              <a:spcBef>
                <a:spcPct val="0"/>
              </a:spcBef>
              <a:spcAft>
                <a:spcPts val="1200"/>
              </a:spcAft>
              <a:buClr>
                <a:srgbClr val="FF8000"/>
              </a:buClr>
              <a:buNone/>
            </a:pPr>
            <a:r>
              <a:rPr lang="it-IT" sz="2400" dirty="0" smtClean="0"/>
              <a:t>La possibilità di usare importi forfettari rappresenta un'applicazione del principio di proporzionalità volto ad alleggerire il carico amministrativo che grava sulle piccole operazioni e a consentire un migliore accesso ai Fondi SIE</a:t>
            </a:r>
          </a:p>
          <a:p>
            <a:pPr algn="just">
              <a:lnSpc>
                <a:spcPct val="90000"/>
              </a:lnSpc>
              <a:spcBef>
                <a:spcPct val="0"/>
              </a:spcBef>
              <a:spcAft>
                <a:spcPts val="1200"/>
              </a:spcAft>
              <a:buClr>
                <a:srgbClr val="FF8000"/>
              </a:buClr>
              <a:buNone/>
            </a:pPr>
            <a:r>
              <a:rPr lang="it-IT" sz="2400" dirty="0" smtClean="0"/>
              <a:t>Questo è il motivo per cui gli importi forfettari che rientrano nel campo di applicazione dell'art 67, par. 1, lettera c), RDC sono limitati a somme inferiori a EUR 100.000 di contributo pubblico</a:t>
            </a:r>
          </a:p>
        </p:txBody>
      </p:sp>
      <p:sp>
        <p:nvSpPr>
          <p:cNvPr id="4" name="Rectangle 8"/>
          <p:cNvSpPr>
            <a:spLocks noChangeArrowheads="1"/>
          </p:cNvSpPr>
          <p:nvPr/>
        </p:nvSpPr>
        <p:spPr bwMode="auto">
          <a:xfrm>
            <a:off x="197696" y="140603"/>
            <a:ext cx="86227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Importi forfettari</a:t>
            </a:r>
            <a:endParaRPr lang="it-IT" altLang="it-IT" sz="2400" b="1"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785794"/>
            <a:ext cx="8928992" cy="5746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buClr>
                <a:srgbClr val="FF8000"/>
              </a:buClr>
              <a:buNone/>
            </a:pPr>
            <a:r>
              <a:rPr lang="it-IT" sz="2400" dirty="0" smtClean="0"/>
              <a:t>Metodi utilizzati in altre politiche UE (art. 68, par. 1, lettera c) RDC)</a:t>
            </a:r>
          </a:p>
          <a:p>
            <a:pPr algn="just">
              <a:lnSpc>
                <a:spcPct val="90000"/>
              </a:lnSpc>
              <a:spcBef>
                <a:spcPct val="0"/>
              </a:spcBef>
              <a:buClr>
                <a:srgbClr val="FF8000"/>
              </a:buClr>
              <a:buNone/>
            </a:pPr>
            <a:endParaRPr lang="it-IT" sz="2400" dirty="0" smtClean="0"/>
          </a:p>
          <a:p>
            <a:pPr algn="just">
              <a:spcBef>
                <a:spcPct val="0"/>
              </a:spcBef>
              <a:spcAft>
                <a:spcPts val="600"/>
              </a:spcAft>
              <a:buClr>
                <a:srgbClr val="FF8000"/>
              </a:buClr>
              <a:buNone/>
            </a:pPr>
            <a:r>
              <a:rPr lang="it-IT" sz="2400" b="1" dirty="0" smtClean="0"/>
              <a:t>Orizzonte 2020</a:t>
            </a:r>
            <a:r>
              <a:rPr lang="it-IT" sz="2400" dirty="0" smtClean="0"/>
              <a:t>: il regolamento delegato definisce le condizioni a cui un tasso forfettario del 25% per i costi indiretti può essere applicato alle operazioni a valere sui Fondi SIE corrispondenti alle possibilità offerte in Orizzonte 2020. Vanno applicati tutti gli elementi della metodologia per l'uso del tasso forfettario enunciati in tale regolamento</a:t>
            </a:r>
          </a:p>
          <a:p>
            <a:pPr lvl="0" algn="just">
              <a:buNone/>
            </a:pPr>
            <a:r>
              <a:rPr lang="it-IT" sz="2400" b="1" dirty="0" smtClean="0"/>
              <a:t>LIFE</a:t>
            </a:r>
            <a:r>
              <a:rPr lang="it-IT" sz="2400" dirty="0" smtClean="0"/>
              <a:t>: il regolamento delegato definisce le condizioni alle quali i progetti analoghi a LIFE possono far uso del tasso forfettario del 7% dei costi diretti</a:t>
            </a:r>
          </a:p>
          <a:p>
            <a:pPr lvl="0" algn="just">
              <a:buNone/>
            </a:pPr>
            <a:r>
              <a:rPr lang="it-IT" sz="2400" dirty="0" smtClean="0"/>
              <a:t>In entrambi i casi, nel documento che specifica le condizioni per il sostegno va indicato un riferimento al regolamento delegato e all'articolo pertinente</a:t>
            </a:r>
          </a:p>
        </p:txBody>
      </p:sp>
      <p:sp>
        <p:nvSpPr>
          <p:cNvPr id="4" name="Rectangle 8"/>
          <p:cNvSpPr>
            <a:spLocks noChangeArrowheads="1"/>
          </p:cNvSpPr>
          <p:nvPr/>
        </p:nvSpPr>
        <p:spPr bwMode="auto">
          <a:xfrm>
            <a:off x="107504" y="0"/>
            <a:ext cx="8712968"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indent="0" algn="just">
              <a:lnSpc>
                <a:spcPct val="90000"/>
              </a:lnSpc>
              <a:spcBef>
                <a:spcPct val="0"/>
              </a:spcBef>
              <a:buClr>
                <a:srgbClr val="FF8000"/>
              </a:buClr>
              <a:buNone/>
            </a:pPr>
            <a:r>
              <a:rPr lang="it-IT" sz="2400" b="1" dirty="0" smtClean="0"/>
              <a:t>Uso di tabelle standard di costi unitari, importi forfettari e tassi forfettari tratti da altri ambiti</a:t>
            </a:r>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1052736"/>
            <a:ext cx="8928992" cy="4056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buClr>
                <a:srgbClr val="FF8000"/>
              </a:buClr>
              <a:buNone/>
            </a:pPr>
            <a:r>
              <a:rPr lang="it-IT" sz="2400" dirty="0" smtClean="0"/>
              <a:t>Metodi utilizzati dagli Stati membri (art. 67, par 5, lettera b) RDC)</a:t>
            </a:r>
          </a:p>
          <a:p>
            <a:pPr algn="just">
              <a:lnSpc>
                <a:spcPct val="90000"/>
              </a:lnSpc>
              <a:spcBef>
                <a:spcPct val="0"/>
              </a:spcBef>
              <a:buClr>
                <a:srgbClr val="FF8000"/>
              </a:buClr>
              <a:buNone/>
            </a:pPr>
            <a:endParaRPr lang="it-IT" sz="2400" dirty="0" smtClean="0"/>
          </a:p>
          <a:p>
            <a:pPr algn="just">
              <a:lnSpc>
                <a:spcPct val="90000"/>
              </a:lnSpc>
              <a:spcBef>
                <a:spcPct val="0"/>
              </a:spcBef>
              <a:spcAft>
                <a:spcPts val="1200"/>
              </a:spcAft>
              <a:buClr>
                <a:srgbClr val="FF8000"/>
              </a:buClr>
              <a:buNone/>
            </a:pPr>
            <a:r>
              <a:rPr lang="it-IT" sz="2400" dirty="0" smtClean="0"/>
              <a:t>Il principio è lo stesso di quello per le opzioni usate nelle politiche UE (sempre art. 67, 5, b), ma invece di ricalcare metodi UE, si fa riferimento ai metodi nazionali</a:t>
            </a:r>
          </a:p>
          <a:p>
            <a:pPr algn="just">
              <a:lnSpc>
                <a:spcPct val="90000"/>
              </a:lnSpc>
              <a:spcBef>
                <a:spcPct val="0"/>
              </a:spcBef>
              <a:spcAft>
                <a:spcPts val="1200"/>
              </a:spcAft>
              <a:buClr>
                <a:srgbClr val="FF8000"/>
              </a:buClr>
              <a:buNone/>
            </a:pPr>
            <a:r>
              <a:rPr lang="it-IT" sz="2400" dirty="0" smtClean="0"/>
              <a:t>I tassi, ma anche i costi unitari o gli importi forfettari usati nell'ambito dei sistemi nazionali di sostegno (come ad esempio borse, diarie), possono essere usati senza effettuare calcoli aggiuntivi</a:t>
            </a:r>
          </a:p>
          <a:p>
            <a:pPr algn="just">
              <a:lnSpc>
                <a:spcPct val="90000"/>
              </a:lnSpc>
              <a:spcBef>
                <a:spcPct val="0"/>
              </a:spcBef>
              <a:spcAft>
                <a:spcPts val="1200"/>
              </a:spcAft>
              <a:buClr>
                <a:srgbClr val="FF8000"/>
              </a:buClr>
              <a:buNone/>
            </a:pPr>
            <a:r>
              <a:rPr lang="it-IT" sz="2400" dirty="0" smtClean="0"/>
              <a:t>Non sarà sottoposta ad </a:t>
            </a:r>
            <a:r>
              <a:rPr lang="it-IT" sz="2400" dirty="0" err="1" smtClean="0"/>
              <a:t>audit</a:t>
            </a:r>
            <a:r>
              <a:rPr lang="it-IT" sz="2400" dirty="0" smtClean="0"/>
              <a:t> la metodologia nazionale usata, bensì soltanto la sua applicazione</a:t>
            </a:r>
          </a:p>
        </p:txBody>
      </p:sp>
      <p:sp>
        <p:nvSpPr>
          <p:cNvPr id="4" name="Rectangle 8"/>
          <p:cNvSpPr>
            <a:spLocks noChangeArrowheads="1"/>
          </p:cNvSpPr>
          <p:nvPr/>
        </p:nvSpPr>
        <p:spPr bwMode="auto">
          <a:xfrm>
            <a:off x="107504" y="140603"/>
            <a:ext cx="8712968"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indent="0" algn="just">
              <a:lnSpc>
                <a:spcPct val="90000"/>
              </a:lnSpc>
              <a:spcBef>
                <a:spcPct val="0"/>
              </a:spcBef>
              <a:buClr>
                <a:srgbClr val="FF8000"/>
              </a:buClr>
              <a:buNone/>
            </a:pPr>
            <a:r>
              <a:rPr lang="it-IT" sz="2400" b="1" dirty="0" smtClean="0"/>
              <a:t>Uso di tabelle standard di costi unitari, importi forfettari e tassi forfettari tratti da altri ambiti</a:t>
            </a:r>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785794"/>
            <a:ext cx="8928992" cy="587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buClr>
                <a:srgbClr val="FF8000"/>
              </a:buClr>
              <a:buNone/>
            </a:pPr>
            <a:r>
              <a:rPr lang="it-IT" sz="2400" dirty="0" smtClean="0"/>
              <a:t>Metodi utilizzati dagli Stati membri (art. 67, par 5, lettera b) RDC)</a:t>
            </a:r>
          </a:p>
          <a:p>
            <a:pPr algn="just">
              <a:lnSpc>
                <a:spcPct val="90000"/>
              </a:lnSpc>
              <a:spcBef>
                <a:spcPct val="0"/>
              </a:spcBef>
              <a:buClr>
                <a:srgbClr val="FF8000"/>
              </a:buClr>
              <a:buNone/>
            </a:pPr>
            <a:endParaRPr lang="it-IT" sz="2400" dirty="0" smtClean="0"/>
          </a:p>
          <a:p>
            <a:pPr algn="just">
              <a:lnSpc>
                <a:spcPct val="90000"/>
              </a:lnSpc>
              <a:spcBef>
                <a:spcPct val="0"/>
              </a:spcBef>
              <a:spcAft>
                <a:spcPts val="1200"/>
              </a:spcAft>
              <a:buClr>
                <a:srgbClr val="FF8000"/>
              </a:buClr>
              <a:buNone/>
            </a:pPr>
            <a:r>
              <a:rPr lang="it-IT" sz="2400" dirty="0" smtClean="0"/>
              <a:t>Tutti i metodi nazionali applicabili potrebbero essere usati per tipi analoghi di operazioni e di beneficiari che ricevono il sostegno dei Fondi SIE </a:t>
            </a:r>
            <a:r>
              <a:rPr lang="it-IT" sz="2400" b="1" dirty="0" smtClean="0"/>
              <a:t>a condizione che tali metodi siano anche in uso per operazioni sostenute esclusivamente da fondi nazionali senza alcun tipo di sostegno UE o aiuto esterno</a:t>
            </a:r>
            <a:endParaRPr lang="it-IT" sz="2400" dirty="0" smtClean="0"/>
          </a:p>
          <a:p>
            <a:pPr algn="just">
              <a:lnSpc>
                <a:spcPct val="90000"/>
              </a:lnSpc>
              <a:spcBef>
                <a:spcPct val="0"/>
              </a:spcBef>
              <a:spcAft>
                <a:spcPts val="1200"/>
              </a:spcAft>
              <a:buClr>
                <a:srgbClr val="FF8000"/>
              </a:buClr>
              <a:buNone/>
            </a:pPr>
            <a:r>
              <a:rPr lang="it-IT" sz="2400" dirty="0" smtClean="0"/>
              <a:t>In altri termini, i metodi usati soltanto ai fini di un PO Fondi SIE non sono considerati nazionali, sono accettabili i metodi usati per le operazioni nazionali e per quelle sostenute dal PO</a:t>
            </a:r>
          </a:p>
          <a:p>
            <a:pPr algn="just">
              <a:lnSpc>
                <a:spcPct val="90000"/>
              </a:lnSpc>
              <a:spcBef>
                <a:spcPct val="0"/>
              </a:spcBef>
              <a:spcAft>
                <a:spcPts val="1200"/>
              </a:spcAft>
              <a:buClr>
                <a:srgbClr val="FF8000"/>
              </a:buClr>
              <a:buNone/>
            </a:pPr>
            <a:r>
              <a:rPr lang="it-IT" sz="2400" dirty="0" smtClean="0"/>
              <a:t>Non è possibile inoltre usare i metodi nazionali che siano stati interrotti: se il metodo è modificato/interrotto durante il periodo di programmazione la stessa modifica si applica anche ai progetti dei Fondi SIE </a:t>
            </a:r>
            <a:r>
              <a:rPr lang="it-IT" sz="2400" i="1" dirty="0" smtClean="0"/>
              <a:t>selezionati </a:t>
            </a:r>
            <a:r>
              <a:rPr lang="it-IT" sz="2400" dirty="0" smtClean="0"/>
              <a:t>dopo la modifica/interruzione</a:t>
            </a:r>
          </a:p>
          <a:p>
            <a:pPr algn="just">
              <a:lnSpc>
                <a:spcPct val="90000"/>
              </a:lnSpc>
              <a:spcBef>
                <a:spcPct val="0"/>
              </a:spcBef>
              <a:spcAft>
                <a:spcPts val="1200"/>
              </a:spcAft>
              <a:buClr>
                <a:srgbClr val="FF8000"/>
              </a:buClr>
              <a:buNone/>
            </a:pPr>
            <a:r>
              <a:rPr lang="it-IT" sz="2400" dirty="0" smtClean="0"/>
              <a:t>Possono essere usati anche altri metodi di calcolo regionali o locali ma vanno applicati all'ambito geografico in cui sono in uso</a:t>
            </a:r>
          </a:p>
        </p:txBody>
      </p:sp>
      <p:sp>
        <p:nvSpPr>
          <p:cNvPr id="4" name="Rectangle 8"/>
          <p:cNvSpPr>
            <a:spLocks noChangeArrowheads="1"/>
          </p:cNvSpPr>
          <p:nvPr/>
        </p:nvSpPr>
        <p:spPr bwMode="auto">
          <a:xfrm>
            <a:off x="107504" y="0"/>
            <a:ext cx="8712968"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indent="0" algn="just">
              <a:lnSpc>
                <a:spcPct val="90000"/>
              </a:lnSpc>
              <a:spcBef>
                <a:spcPct val="0"/>
              </a:spcBef>
              <a:buClr>
                <a:srgbClr val="FF8000"/>
              </a:buClr>
              <a:buNone/>
            </a:pPr>
            <a:r>
              <a:rPr lang="it-IT" sz="2400" b="1" dirty="0" smtClean="0"/>
              <a:t>Uso di tabelle standard di costi unitari, importi forfettari e tassi forfettari tratti da altri ambiti</a:t>
            </a:r>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692696"/>
            <a:ext cx="8928992" cy="6273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spcAft>
                <a:spcPts val="1200"/>
              </a:spcAft>
              <a:buClr>
                <a:srgbClr val="FF8000"/>
              </a:buClr>
              <a:buNone/>
            </a:pPr>
            <a:r>
              <a:rPr lang="it-IT" sz="2400" dirty="0" smtClean="0"/>
              <a:t>Metodi utilizzati dagli Stati membri (art. 67, par 5, lettera b) RDC)</a:t>
            </a:r>
          </a:p>
          <a:p>
            <a:pPr algn="just">
              <a:lnSpc>
                <a:spcPct val="90000"/>
              </a:lnSpc>
              <a:spcBef>
                <a:spcPts val="0"/>
              </a:spcBef>
              <a:spcAft>
                <a:spcPts val="1200"/>
              </a:spcAft>
              <a:buClr>
                <a:srgbClr val="FF8000"/>
              </a:buClr>
              <a:buNone/>
            </a:pPr>
            <a:r>
              <a:rPr lang="it-IT" sz="2400" dirty="0" smtClean="0"/>
              <a:t>Quando riutilizza un metodo nazionale esistente, l’</a:t>
            </a:r>
            <a:r>
              <a:rPr lang="it-IT" sz="2400" dirty="0" err="1" smtClean="0"/>
              <a:t>AdG</a:t>
            </a:r>
            <a:r>
              <a:rPr lang="it-IT" sz="2400" dirty="0" smtClean="0"/>
              <a:t> deve assicurare e documentare le stesse informazioni prescritte per il riutilizzo di un metodo UE:</a:t>
            </a:r>
          </a:p>
          <a:p>
            <a:pPr marL="0" lvl="1" algn="just">
              <a:lnSpc>
                <a:spcPct val="90000"/>
              </a:lnSpc>
              <a:spcBef>
                <a:spcPts val="0"/>
              </a:spcBef>
              <a:spcAft>
                <a:spcPts val="1200"/>
              </a:spcAft>
              <a:buClr>
                <a:srgbClr val="FF8000"/>
              </a:buClr>
              <a:buFont typeface="Wingdings" pitchFamily="2" charset="2"/>
              <a:buChar char="ü"/>
            </a:pPr>
            <a:r>
              <a:rPr lang="it-IT" sz="2400" dirty="0" smtClean="0"/>
              <a:t> la totalità del metodo è riutilizzata (ad esempio e laddove applicabile, la spesa ammissibile, il campo di applicazione) e non solo i suoi risultati (importo forfettario o EUR X)</a:t>
            </a:r>
          </a:p>
          <a:p>
            <a:pPr marL="0" lvl="1" algn="just">
              <a:lnSpc>
                <a:spcPct val="90000"/>
              </a:lnSpc>
              <a:spcBef>
                <a:spcPts val="0"/>
              </a:spcBef>
              <a:spcAft>
                <a:spcPts val="1200"/>
              </a:spcAft>
              <a:buClr>
                <a:srgbClr val="FF8000"/>
              </a:buClr>
              <a:buFont typeface="Wingdings" pitchFamily="2" charset="2"/>
              <a:buChar char="ü"/>
            </a:pPr>
            <a:r>
              <a:rPr lang="it-IT" sz="2400" dirty="0" smtClean="0"/>
              <a:t> si applica alla stessa zona geografica o a una più ristretta (di conseguenza, una metodologia applicata soltanto in una regione può essere riutilizzata dalla regione interessata ma non da un'altra regione di quello Stato membro in cui non è applicabile la metodologia nazionale)</a:t>
            </a:r>
          </a:p>
          <a:p>
            <a:pPr marL="0" lvl="1" algn="just">
              <a:lnSpc>
                <a:spcPct val="90000"/>
              </a:lnSpc>
              <a:spcBef>
                <a:spcPts val="0"/>
              </a:spcBef>
              <a:spcAft>
                <a:spcPts val="1200"/>
              </a:spcAft>
              <a:buClr>
                <a:srgbClr val="FF8000"/>
              </a:buClr>
              <a:buFont typeface="Wingdings" pitchFamily="2" charset="2"/>
              <a:buChar char="ü"/>
            </a:pPr>
            <a:r>
              <a:rPr lang="it-IT" sz="2400" dirty="0" smtClean="0"/>
              <a:t> il metodo deve essere applicato a tipi analoghi di operazioni e beneficiari</a:t>
            </a:r>
          </a:p>
          <a:p>
            <a:pPr marL="0" lvl="1" algn="just">
              <a:lnSpc>
                <a:spcPct val="90000"/>
              </a:lnSpc>
              <a:spcBef>
                <a:spcPts val="0"/>
              </a:spcBef>
              <a:spcAft>
                <a:spcPts val="1200"/>
              </a:spcAft>
              <a:buClr>
                <a:srgbClr val="FF8000"/>
              </a:buClr>
              <a:buFont typeface="Wingdings" pitchFamily="2" charset="2"/>
              <a:buChar char="ü"/>
            </a:pPr>
            <a:r>
              <a:rPr lang="it-IT" sz="2400" dirty="0" smtClean="0"/>
              <a:t> si deve fornire giustificazione del fatto che il metodo è in uso per operazioni sostenute esclusivamente da fondi nazionali</a:t>
            </a:r>
          </a:p>
        </p:txBody>
      </p:sp>
      <p:sp>
        <p:nvSpPr>
          <p:cNvPr id="4" name="Rectangle 8"/>
          <p:cNvSpPr>
            <a:spLocks noChangeArrowheads="1"/>
          </p:cNvSpPr>
          <p:nvPr/>
        </p:nvSpPr>
        <p:spPr bwMode="auto">
          <a:xfrm>
            <a:off x="107504" y="0"/>
            <a:ext cx="8822214"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indent="0" algn="just">
              <a:lnSpc>
                <a:spcPct val="90000"/>
              </a:lnSpc>
              <a:spcBef>
                <a:spcPct val="0"/>
              </a:spcBef>
              <a:buClr>
                <a:srgbClr val="FF8000"/>
              </a:buClr>
              <a:buNone/>
            </a:pPr>
            <a:r>
              <a:rPr lang="it-IT" sz="2400" b="1" dirty="0" smtClean="0"/>
              <a:t>Uso di tabelle standard di costi unitari, importi forfettari e tassi forfettari tratti da altri ambiti</a:t>
            </a:r>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1052736"/>
            <a:ext cx="8928992" cy="29054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buClr>
                <a:srgbClr val="FF8000"/>
              </a:buClr>
              <a:buNone/>
            </a:pPr>
            <a:r>
              <a:rPr lang="it-IT" sz="2400" b="1" dirty="0" smtClean="0"/>
              <a:t>Esempio (FESR/FSE) </a:t>
            </a:r>
          </a:p>
          <a:p>
            <a:pPr algn="just">
              <a:lnSpc>
                <a:spcPct val="90000"/>
              </a:lnSpc>
              <a:spcBef>
                <a:spcPct val="0"/>
              </a:spcBef>
              <a:buClr>
                <a:srgbClr val="FF8000"/>
              </a:buClr>
              <a:buNone/>
            </a:pPr>
            <a:endParaRPr lang="it-IT" sz="2400" b="1" dirty="0" smtClean="0"/>
          </a:p>
          <a:p>
            <a:pPr algn="just">
              <a:lnSpc>
                <a:spcPct val="90000"/>
              </a:lnSpc>
              <a:spcBef>
                <a:spcPct val="0"/>
              </a:spcBef>
              <a:spcAft>
                <a:spcPts val="1200"/>
              </a:spcAft>
              <a:buClr>
                <a:srgbClr val="FF8000"/>
              </a:buClr>
              <a:buNone/>
            </a:pPr>
            <a:r>
              <a:rPr lang="it-IT" sz="2400" dirty="0" smtClean="0"/>
              <a:t>Nel settore della ricerca, un sistema a tasso forfettario sostiene la costituzione di reti tra università a condizione che l'operazione riguardi le università di almeno tre Stati membri che hanno pubblicato almeno dieci opere nell'ultimo triennio</a:t>
            </a:r>
          </a:p>
          <a:p>
            <a:pPr algn="just">
              <a:lnSpc>
                <a:spcPct val="90000"/>
              </a:lnSpc>
              <a:spcBef>
                <a:spcPct val="0"/>
              </a:spcBef>
              <a:spcAft>
                <a:spcPts val="1200"/>
              </a:spcAft>
              <a:buClr>
                <a:srgbClr val="FF8000"/>
              </a:buClr>
              <a:buNone/>
            </a:pPr>
            <a:r>
              <a:rPr lang="it-IT" sz="2400" dirty="0" smtClean="0"/>
              <a:t>Per le operazioni che soddisfano questi criteri è possibile usare lo stesso metodo</a:t>
            </a:r>
          </a:p>
        </p:txBody>
      </p:sp>
      <p:sp>
        <p:nvSpPr>
          <p:cNvPr id="4" name="Rectangle 8"/>
          <p:cNvSpPr>
            <a:spLocks noChangeArrowheads="1"/>
          </p:cNvSpPr>
          <p:nvPr/>
        </p:nvSpPr>
        <p:spPr bwMode="auto">
          <a:xfrm>
            <a:off x="107504" y="140603"/>
            <a:ext cx="8712968"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indent="0" algn="just">
              <a:lnSpc>
                <a:spcPct val="90000"/>
              </a:lnSpc>
              <a:spcBef>
                <a:spcPct val="0"/>
              </a:spcBef>
              <a:buClr>
                <a:srgbClr val="FF8000"/>
              </a:buClr>
              <a:buNone/>
            </a:pPr>
            <a:r>
              <a:rPr lang="it-IT" sz="2400" b="1" dirty="0" smtClean="0"/>
              <a:t>Uso di tabelle standard di costi unitari, importi forfettari e tassi forfettari tratti da altri ambiti</a:t>
            </a:r>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1052736"/>
            <a:ext cx="8928992" cy="43888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buClr>
                <a:srgbClr val="FF8000"/>
              </a:buClr>
              <a:buNone/>
            </a:pPr>
            <a:r>
              <a:rPr lang="it-IT" sz="2400" dirty="0" smtClean="0"/>
              <a:t>Tassi previsti dall'RDC o dalle norme specifiche di ciascun fondo (art. 67, par. 5, lettera d) RDC)</a:t>
            </a:r>
          </a:p>
          <a:p>
            <a:pPr algn="just">
              <a:lnSpc>
                <a:spcPct val="90000"/>
              </a:lnSpc>
              <a:spcBef>
                <a:spcPct val="0"/>
              </a:spcBef>
              <a:buClr>
                <a:srgbClr val="FF8000"/>
              </a:buClr>
              <a:buNone/>
            </a:pPr>
            <a:endParaRPr lang="it-IT" sz="2400" dirty="0" smtClean="0"/>
          </a:p>
          <a:p>
            <a:pPr algn="just">
              <a:lnSpc>
                <a:spcPct val="90000"/>
              </a:lnSpc>
              <a:spcBef>
                <a:spcPct val="0"/>
              </a:spcBef>
              <a:spcAft>
                <a:spcPts val="1200"/>
              </a:spcAft>
              <a:buClr>
                <a:srgbClr val="FF8000"/>
              </a:buClr>
              <a:buNone/>
            </a:pPr>
            <a:r>
              <a:rPr lang="it-IT" sz="2400" dirty="0" smtClean="0"/>
              <a:t>L'RDC e i regolamenti specifici per ciascun fondo indicano un numero di tassi concepiti per fornire agli Stati membri una serie di sistemi "pronti all'uso“</a:t>
            </a:r>
          </a:p>
          <a:p>
            <a:pPr algn="just">
              <a:lnSpc>
                <a:spcPct val="90000"/>
              </a:lnSpc>
              <a:spcBef>
                <a:spcPct val="0"/>
              </a:spcBef>
              <a:spcAft>
                <a:spcPts val="1200"/>
              </a:spcAft>
              <a:buClr>
                <a:srgbClr val="FF8000"/>
              </a:buClr>
              <a:buNone/>
            </a:pPr>
            <a:r>
              <a:rPr lang="it-IT" sz="2400" dirty="0" smtClean="0"/>
              <a:t>L'intenzione è assicurare il massimo di certezza del diritto e ridurre il carico di lavoro iniziale o il fabbisogno di dati per la messa a punto del sistema poiché non occorre eseguire un calcolo per determinare i tassi applicabili</a:t>
            </a:r>
          </a:p>
          <a:p>
            <a:pPr algn="just">
              <a:lnSpc>
                <a:spcPct val="90000"/>
              </a:lnSpc>
              <a:spcBef>
                <a:spcPct val="0"/>
              </a:spcBef>
              <a:spcAft>
                <a:spcPts val="1200"/>
              </a:spcAft>
              <a:buClr>
                <a:srgbClr val="FF8000"/>
              </a:buClr>
              <a:buNone/>
            </a:pPr>
            <a:r>
              <a:rPr lang="it-IT" sz="2400" dirty="0" smtClean="0"/>
              <a:t>Questi metodi però mancano di flessibilità e non sono adatti per tutti i tipi di operazioni</a:t>
            </a:r>
          </a:p>
        </p:txBody>
      </p:sp>
      <p:sp>
        <p:nvSpPr>
          <p:cNvPr id="4" name="Rectangle 8"/>
          <p:cNvSpPr>
            <a:spLocks noChangeArrowheads="1"/>
          </p:cNvSpPr>
          <p:nvPr/>
        </p:nvSpPr>
        <p:spPr bwMode="auto">
          <a:xfrm>
            <a:off x="107504" y="140603"/>
            <a:ext cx="8712968"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indent="0" algn="just">
              <a:lnSpc>
                <a:spcPct val="90000"/>
              </a:lnSpc>
              <a:spcBef>
                <a:spcPct val="0"/>
              </a:spcBef>
              <a:buClr>
                <a:srgbClr val="FF8000"/>
              </a:buClr>
              <a:buNone/>
            </a:pPr>
            <a:r>
              <a:rPr lang="it-IT" sz="2400" b="1" dirty="0" smtClean="0"/>
              <a:t>Uso di tabelle standard di costi unitari, importi forfettari e tassi forfettari tratti da altri ambiti</a:t>
            </a:r>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1052736"/>
            <a:ext cx="8928992" cy="45427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buClr>
                <a:srgbClr val="FF8000"/>
              </a:buClr>
              <a:buNone/>
            </a:pPr>
            <a:r>
              <a:rPr lang="it-IT" sz="2400" dirty="0" smtClean="0"/>
              <a:t>Tassi previsti dall'RDC o dalle norme specifiche di ciascun fondo (art. 67, par. 5, lettera d) RDC)</a:t>
            </a:r>
          </a:p>
          <a:p>
            <a:pPr algn="just">
              <a:lnSpc>
                <a:spcPct val="90000"/>
              </a:lnSpc>
              <a:spcBef>
                <a:spcPct val="0"/>
              </a:spcBef>
              <a:buClr>
                <a:srgbClr val="FF8000"/>
              </a:buClr>
              <a:buNone/>
            </a:pPr>
            <a:endParaRPr lang="it-IT" sz="2400" dirty="0" smtClean="0"/>
          </a:p>
          <a:p>
            <a:pPr algn="just">
              <a:lnSpc>
                <a:spcPct val="90000"/>
              </a:lnSpc>
              <a:spcBef>
                <a:spcPct val="0"/>
              </a:spcBef>
              <a:spcAft>
                <a:spcPts val="1200"/>
              </a:spcAft>
              <a:buClr>
                <a:srgbClr val="FF8000"/>
              </a:buClr>
              <a:buNone/>
            </a:pPr>
            <a:r>
              <a:rPr lang="it-IT" sz="2400" dirty="0" smtClean="0"/>
              <a:t>Quello indicato all'art. 68, par 1, lettera b), RDC si applica ai cinque Fondi SIE: per le operazioni che originano costi indiretti, i costi indiretti possono essere calcolati al 15% dei costi diretti ammissibili per il personale</a:t>
            </a:r>
          </a:p>
          <a:p>
            <a:pPr algn="just">
              <a:lnSpc>
                <a:spcPct val="90000"/>
              </a:lnSpc>
              <a:spcBef>
                <a:spcPct val="0"/>
              </a:spcBef>
              <a:spcAft>
                <a:spcPts val="1200"/>
              </a:spcAft>
              <a:buClr>
                <a:srgbClr val="FF8000"/>
              </a:buClr>
              <a:buNone/>
            </a:pPr>
            <a:r>
              <a:rPr lang="it-IT" sz="2400" dirty="0" smtClean="0"/>
              <a:t>Si tratta di un tasso massimo</a:t>
            </a:r>
          </a:p>
          <a:p>
            <a:pPr algn="just">
              <a:lnSpc>
                <a:spcPct val="90000"/>
              </a:lnSpc>
              <a:spcBef>
                <a:spcPct val="0"/>
              </a:spcBef>
              <a:spcAft>
                <a:spcPts val="1200"/>
              </a:spcAft>
              <a:buClr>
                <a:srgbClr val="FF8000"/>
              </a:buClr>
              <a:buNone/>
            </a:pPr>
            <a:r>
              <a:rPr lang="it-IT" sz="2400" dirty="0" smtClean="0"/>
              <a:t>Se l’</a:t>
            </a:r>
            <a:r>
              <a:rPr lang="it-IT" sz="2400" dirty="0" err="1" smtClean="0"/>
              <a:t>AdG</a:t>
            </a:r>
            <a:r>
              <a:rPr lang="it-IT" sz="2400" dirty="0" smtClean="0"/>
              <a:t> decide di non applicare lo stesso tasso a tutti i beneficiari deve essere in grado di comprovare che è stato rispettato il principio della parità di trattamento</a:t>
            </a:r>
          </a:p>
          <a:p>
            <a:pPr algn="just">
              <a:lnSpc>
                <a:spcPct val="90000"/>
              </a:lnSpc>
              <a:spcBef>
                <a:spcPct val="0"/>
              </a:spcBef>
              <a:spcAft>
                <a:spcPts val="1200"/>
              </a:spcAft>
              <a:buClr>
                <a:srgbClr val="FF8000"/>
              </a:buClr>
              <a:buNone/>
            </a:pPr>
            <a:r>
              <a:rPr lang="it-IT" sz="2400" dirty="0" smtClean="0"/>
              <a:t>Lo stesso vale per l'art. 14, par 2, del FSE e per l'art.19 ETC </a:t>
            </a:r>
          </a:p>
        </p:txBody>
      </p:sp>
      <p:sp>
        <p:nvSpPr>
          <p:cNvPr id="4" name="Rectangle 8"/>
          <p:cNvSpPr>
            <a:spLocks noChangeArrowheads="1"/>
          </p:cNvSpPr>
          <p:nvPr/>
        </p:nvSpPr>
        <p:spPr bwMode="auto">
          <a:xfrm>
            <a:off x="107504" y="140603"/>
            <a:ext cx="8712968"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indent="0" algn="just">
              <a:lnSpc>
                <a:spcPct val="90000"/>
              </a:lnSpc>
              <a:spcBef>
                <a:spcPct val="0"/>
              </a:spcBef>
              <a:buClr>
                <a:srgbClr val="FF8000"/>
              </a:buClr>
              <a:buNone/>
            </a:pPr>
            <a:r>
              <a:rPr lang="it-IT" sz="2400" b="1" dirty="0" smtClean="0"/>
              <a:t>Uso di tabelle standard di costi unitari, importi forfettari e tassi forfettari tratti da altri ambiti</a:t>
            </a:r>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1000108"/>
            <a:ext cx="8928992" cy="53614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spcAft>
                <a:spcPts val="1200"/>
              </a:spcAft>
              <a:buClr>
                <a:srgbClr val="FF8000"/>
              </a:buClr>
              <a:buNone/>
            </a:pPr>
            <a:r>
              <a:rPr lang="it-IT" sz="2400" dirty="0" smtClean="0"/>
              <a:t>L'art. 67 dell'RDC non specifica nessuna disposizione in merito all'adattamento delle OSC, pertanto non è obbligatorio farlo</a:t>
            </a:r>
          </a:p>
          <a:p>
            <a:pPr algn="just">
              <a:lnSpc>
                <a:spcPct val="90000"/>
              </a:lnSpc>
              <a:spcBef>
                <a:spcPct val="0"/>
              </a:spcBef>
              <a:spcAft>
                <a:spcPts val="1200"/>
              </a:spcAft>
              <a:buClr>
                <a:srgbClr val="FF8000"/>
              </a:buClr>
              <a:buNone/>
            </a:pPr>
            <a:r>
              <a:rPr lang="it-IT" sz="2400" dirty="0" smtClean="0"/>
              <a:t>L’</a:t>
            </a:r>
            <a:r>
              <a:rPr lang="it-IT" sz="2400" dirty="0" err="1" smtClean="0"/>
              <a:t>AdG</a:t>
            </a:r>
            <a:r>
              <a:rPr lang="it-IT" sz="2400" dirty="0" smtClean="0"/>
              <a:t> può però ritenerlo necessario per adattare le OSC ad una nuova procedura oppure farlo periodicamente per tener conto di un'indicizzazione o di mutamenti d'ordine economico, come ad esempio quelli relativi ai costi energetici, ai livelli retributivi, ecc</a:t>
            </a:r>
          </a:p>
          <a:p>
            <a:pPr algn="just">
              <a:lnSpc>
                <a:spcPct val="90000"/>
              </a:lnSpc>
              <a:spcBef>
                <a:spcPct val="0"/>
              </a:spcBef>
              <a:spcAft>
                <a:spcPts val="1200"/>
              </a:spcAft>
              <a:buClr>
                <a:srgbClr val="FF8000"/>
              </a:buClr>
              <a:buNone/>
            </a:pPr>
            <a:r>
              <a:rPr lang="it-IT" sz="2400" dirty="0" smtClean="0"/>
              <a:t>La Commissione suggerisce di inserire nella metodologia degli adattamenti automatici (in funzione ad esempio dell'inflazione o dell'evoluzione delle retribuzioni)</a:t>
            </a:r>
          </a:p>
          <a:p>
            <a:pPr algn="just">
              <a:lnSpc>
                <a:spcPct val="90000"/>
              </a:lnSpc>
              <a:spcBef>
                <a:spcPct val="0"/>
              </a:spcBef>
              <a:spcAft>
                <a:spcPts val="1200"/>
              </a:spcAft>
              <a:buClr>
                <a:srgbClr val="FF8000"/>
              </a:buClr>
              <a:buNone/>
            </a:pPr>
            <a:r>
              <a:rPr lang="it-IT" sz="2400" dirty="0" smtClean="0"/>
              <a:t>I tassi adattati vanno applicati soltanto ai progetti da attuarsi in futuro, non retroattivamente</a:t>
            </a:r>
          </a:p>
          <a:p>
            <a:pPr algn="just">
              <a:lnSpc>
                <a:spcPct val="90000"/>
              </a:lnSpc>
              <a:spcBef>
                <a:spcPct val="0"/>
              </a:spcBef>
              <a:spcAft>
                <a:spcPts val="1200"/>
              </a:spcAft>
              <a:buClr>
                <a:srgbClr val="FF8000"/>
              </a:buClr>
              <a:buNone/>
            </a:pPr>
            <a:r>
              <a:rPr lang="it-IT" sz="2400" dirty="0" smtClean="0"/>
              <a:t>Nel caso l’</a:t>
            </a:r>
            <a:r>
              <a:rPr lang="it-IT" sz="2400" dirty="0" err="1" smtClean="0"/>
              <a:t>AdG</a:t>
            </a:r>
            <a:r>
              <a:rPr lang="it-IT" sz="2400" dirty="0" smtClean="0"/>
              <a:t> proceda a revisioni, deve disporre di un'adeguata documentazione d'appoggio per giustificare i tassi adattati</a:t>
            </a:r>
          </a:p>
        </p:txBody>
      </p:sp>
      <p:sp>
        <p:nvSpPr>
          <p:cNvPr id="4" name="Rectangle 8"/>
          <p:cNvSpPr>
            <a:spLocks noChangeArrowheads="1"/>
          </p:cNvSpPr>
          <p:nvPr/>
        </p:nvSpPr>
        <p:spPr bwMode="auto">
          <a:xfrm>
            <a:off x="107504" y="142852"/>
            <a:ext cx="8712968"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indent="0" algn="just">
              <a:lnSpc>
                <a:spcPct val="90000"/>
              </a:lnSpc>
              <a:spcBef>
                <a:spcPct val="0"/>
              </a:spcBef>
              <a:buClr>
                <a:srgbClr val="FF8000"/>
              </a:buClr>
              <a:buNone/>
            </a:pPr>
            <a:r>
              <a:rPr lang="it-IT" sz="2400" b="1" dirty="0" smtClean="0"/>
              <a:t>Adattamento del tasso forfettario per i costi indiretti, degli importi forfettari e delle tabelle standard di costi unitari</a:t>
            </a:r>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1052736"/>
            <a:ext cx="8928992" cy="53737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buClr>
                <a:srgbClr val="FF8000"/>
              </a:buClr>
              <a:buNone/>
            </a:pPr>
            <a:r>
              <a:rPr lang="it-IT" sz="2400" dirty="0" smtClean="0"/>
              <a:t>L'art. 67, par. 5, RDC definisce quattro modi per stabilire OSC e prevede anche che i regolamenti specifici per i singoli fondi possano stabilire metodi addizionali</a:t>
            </a:r>
          </a:p>
          <a:p>
            <a:pPr algn="just">
              <a:buNone/>
            </a:pPr>
            <a:r>
              <a:rPr lang="it-IT" sz="2400" b="1" dirty="0" smtClean="0"/>
              <a:t>Specifico per il FSE</a:t>
            </a:r>
            <a:endParaRPr lang="it-IT" sz="2400" dirty="0" smtClean="0"/>
          </a:p>
          <a:p>
            <a:pPr algn="just">
              <a:buNone/>
            </a:pPr>
            <a:r>
              <a:rPr lang="it-IT" sz="2400" dirty="0" smtClean="0"/>
              <a:t>L'art. 14, par. 3, Regolamento FSE aggiunge un'ulteriore possibilità per il FSE che comporta il calcolo in riferimento a un progetto di bilancio nel caso di sovvenzioni e di assistenza rimborsabile per un importo inferiore a EUR 100.000 di sostegno pubblico. Tale importo va considerato come il massimo sostegno pubblico da versarsi al beneficiario come indicato nel documento che specifica le condizioni per il sostegno al beneficiario </a:t>
            </a:r>
          </a:p>
          <a:p>
            <a:pPr algn="just">
              <a:buNone/>
            </a:pPr>
            <a:r>
              <a:rPr lang="it-IT" sz="2400" dirty="0" smtClean="0"/>
              <a:t>Esso non comprende l'eventuale contributo pubblico apportato dal beneficiario né le indennità o le retribuzioni versate da terzi a favore dei partecipanti ad un'operazione</a:t>
            </a:r>
          </a:p>
        </p:txBody>
      </p:sp>
      <p:sp>
        <p:nvSpPr>
          <p:cNvPr id="4" name="Rectangle 8"/>
          <p:cNvSpPr>
            <a:spLocks noChangeArrowheads="1"/>
          </p:cNvSpPr>
          <p:nvPr/>
        </p:nvSpPr>
        <p:spPr bwMode="auto">
          <a:xfrm>
            <a:off x="107504" y="140603"/>
            <a:ext cx="8712968"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indent="0" algn="just">
              <a:lnSpc>
                <a:spcPct val="90000"/>
              </a:lnSpc>
              <a:spcBef>
                <a:spcPct val="0"/>
              </a:spcBef>
              <a:buClr>
                <a:srgbClr val="FF8000"/>
              </a:buClr>
              <a:buNone/>
            </a:pPr>
            <a:r>
              <a:rPr lang="it-IT" sz="2400" b="1" dirty="0" smtClean="0"/>
              <a:t>Metodi specifici per determinare gli importi stabiliti conformemente alle norme dei singoli fondi</a:t>
            </a:r>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857232"/>
            <a:ext cx="8928992" cy="59263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buNone/>
            </a:pPr>
            <a:r>
              <a:rPr lang="it-IT" sz="2400" b="1" dirty="0" smtClean="0"/>
              <a:t>Specifico per il FSE</a:t>
            </a:r>
            <a:endParaRPr lang="it-IT" sz="2400" dirty="0" smtClean="0"/>
          </a:p>
          <a:p>
            <a:pPr algn="just">
              <a:lnSpc>
                <a:spcPct val="90000"/>
              </a:lnSpc>
              <a:spcBef>
                <a:spcPct val="0"/>
              </a:spcBef>
              <a:buClr>
                <a:srgbClr val="FF8000"/>
              </a:buClr>
              <a:buNone/>
            </a:pPr>
            <a:endParaRPr lang="it-IT" sz="2400" dirty="0" smtClean="0"/>
          </a:p>
          <a:p>
            <a:pPr algn="just">
              <a:lnSpc>
                <a:spcPct val="90000"/>
              </a:lnSpc>
              <a:spcBef>
                <a:spcPct val="0"/>
              </a:spcBef>
              <a:spcAft>
                <a:spcPts val="1200"/>
              </a:spcAft>
              <a:buClr>
                <a:srgbClr val="FF8000"/>
              </a:buClr>
              <a:buNone/>
            </a:pPr>
            <a:r>
              <a:rPr lang="it-IT" sz="2400" dirty="0" smtClean="0"/>
              <a:t>Questa possibilità estremamente flessibile è destinata ad agevolare l'implementazione dell'uso obbligatorio delle OSC per le piccole operazioni del FSE</a:t>
            </a:r>
          </a:p>
          <a:p>
            <a:pPr algn="just">
              <a:lnSpc>
                <a:spcPct val="90000"/>
              </a:lnSpc>
              <a:spcBef>
                <a:spcPct val="0"/>
              </a:spcBef>
              <a:spcAft>
                <a:spcPts val="1200"/>
              </a:spcAft>
              <a:buClr>
                <a:srgbClr val="FF8000"/>
              </a:buClr>
              <a:buNone/>
            </a:pPr>
            <a:r>
              <a:rPr lang="it-IT" sz="2400" dirty="0" smtClean="0"/>
              <a:t>Tale metodo consente di calcolare alcuni costi semplificati anche se non si è istituito un sistema generale o se l'operazione è molto specifica</a:t>
            </a:r>
          </a:p>
          <a:p>
            <a:pPr algn="just">
              <a:lnSpc>
                <a:spcPct val="90000"/>
              </a:lnSpc>
              <a:spcBef>
                <a:spcPct val="0"/>
              </a:spcBef>
              <a:spcAft>
                <a:spcPts val="1200"/>
              </a:spcAft>
              <a:buClr>
                <a:srgbClr val="FF8000"/>
              </a:buClr>
              <a:buNone/>
            </a:pPr>
            <a:r>
              <a:rPr lang="it-IT" sz="2400" dirty="0" smtClean="0"/>
              <a:t>Il progetto di bilancio verrà usato per calcolare i costi semplificati specifici legati a questa operazione o a questo progetto</a:t>
            </a:r>
          </a:p>
          <a:p>
            <a:pPr algn="just">
              <a:lnSpc>
                <a:spcPct val="90000"/>
              </a:lnSpc>
              <a:spcBef>
                <a:spcPct val="0"/>
              </a:spcBef>
              <a:spcAft>
                <a:spcPts val="1200"/>
              </a:spcAft>
              <a:buClr>
                <a:srgbClr val="FF8000"/>
              </a:buClr>
              <a:buNone/>
            </a:pPr>
            <a:r>
              <a:rPr lang="it-IT" sz="2400" dirty="0" smtClean="0"/>
              <a:t>Il bilancio verrà conservato in archivio dall’</a:t>
            </a:r>
            <a:r>
              <a:rPr lang="it-IT" sz="2400" dirty="0" err="1" smtClean="0"/>
              <a:t>AdG</a:t>
            </a:r>
            <a:r>
              <a:rPr lang="it-IT" sz="2400" dirty="0" smtClean="0"/>
              <a:t> quale documento d'appoggio per giustificare i costi semplificati usati</a:t>
            </a:r>
          </a:p>
          <a:p>
            <a:pPr algn="just">
              <a:lnSpc>
                <a:spcPct val="90000"/>
              </a:lnSpc>
              <a:spcBef>
                <a:spcPct val="0"/>
              </a:spcBef>
              <a:spcAft>
                <a:spcPts val="1200"/>
              </a:spcAft>
              <a:buClr>
                <a:srgbClr val="FF8000"/>
              </a:buClr>
              <a:buNone/>
            </a:pPr>
            <a:r>
              <a:rPr lang="it-IT" sz="2400" dirty="0" smtClean="0"/>
              <a:t>La gestione finanziaria e la verifica gestionale dell'operazione/progetto si baseranno soltanto su OSC, non sul bilancio stesso</a:t>
            </a:r>
          </a:p>
        </p:txBody>
      </p:sp>
      <p:sp>
        <p:nvSpPr>
          <p:cNvPr id="4" name="Rectangle 8"/>
          <p:cNvSpPr>
            <a:spLocks noChangeArrowheads="1"/>
          </p:cNvSpPr>
          <p:nvPr/>
        </p:nvSpPr>
        <p:spPr bwMode="auto">
          <a:xfrm>
            <a:off x="107504" y="0"/>
            <a:ext cx="8712968"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indent="0" algn="just">
              <a:lnSpc>
                <a:spcPct val="90000"/>
              </a:lnSpc>
              <a:spcBef>
                <a:spcPct val="0"/>
              </a:spcBef>
              <a:buClr>
                <a:srgbClr val="FF8000"/>
              </a:buClr>
              <a:buNone/>
            </a:pPr>
            <a:r>
              <a:rPr lang="it-IT" sz="2400" b="1" dirty="0" smtClean="0"/>
              <a:t>Metodi specifici per determinare gli importi stabiliti conformemente alle norme dei singoli fondi</a:t>
            </a:r>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79512" y="692696"/>
            <a:ext cx="8740080" cy="60163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spcAft>
                <a:spcPts val="1200"/>
              </a:spcAft>
              <a:buClr>
                <a:srgbClr val="FF8000"/>
              </a:buClr>
              <a:buNone/>
            </a:pPr>
            <a:r>
              <a:rPr lang="it-IT" sz="2400" dirty="0" smtClean="0"/>
              <a:t>Questo importo corrisponde al contributo pubblico </a:t>
            </a:r>
            <a:r>
              <a:rPr lang="it-IT" sz="2400" i="1" dirty="0" smtClean="0"/>
              <a:t>versato al o dal beneficiario </a:t>
            </a:r>
            <a:r>
              <a:rPr lang="it-IT" sz="2400" dirty="0" smtClean="0"/>
              <a:t>per l'attività sostenuta a importo forfettario (escludendo le eventuali partecipazioni private)</a:t>
            </a:r>
          </a:p>
          <a:p>
            <a:pPr algn="just">
              <a:lnSpc>
                <a:spcPct val="90000"/>
              </a:lnSpc>
              <a:spcBef>
                <a:spcPct val="0"/>
              </a:spcBef>
              <a:spcAft>
                <a:spcPts val="1200"/>
              </a:spcAft>
              <a:buClr>
                <a:srgbClr val="FF8000"/>
              </a:buClr>
              <a:buNone/>
            </a:pPr>
            <a:r>
              <a:rPr lang="it-IT" sz="2400" dirty="0" smtClean="0"/>
              <a:t>L'importo non comprende le indennità o le retribuzioni versate da </a:t>
            </a:r>
            <a:r>
              <a:rPr lang="it-IT" sz="2400" i="1" dirty="0" smtClean="0"/>
              <a:t>terzi </a:t>
            </a:r>
            <a:r>
              <a:rPr lang="it-IT" sz="2400" dirty="0" smtClean="0"/>
              <a:t>ai partecipanti ad un'operazione </a:t>
            </a:r>
          </a:p>
          <a:p>
            <a:pPr algn="just">
              <a:lnSpc>
                <a:spcPct val="90000"/>
              </a:lnSpc>
              <a:spcBef>
                <a:spcPct val="0"/>
              </a:spcBef>
              <a:spcAft>
                <a:spcPts val="1200"/>
              </a:spcAft>
              <a:buClr>
                <a:srgbClr val="FF8000"/>
              </a:buClr>
              <a:buNone/>
            </a:pPr>
            <a:r>
              <a:rPr lang="it-IT" sz="2400" dirty="0" smtClean="0"/>
              <a:t>Anche se è possibile combinare diversi importi forfettari per coprire diverse categorie di costi ammissibili o diversi progetti nell'ambito della stessa operazione, il totale degli importi forfettari non deve superare EUR 100.000 di contributo pubblico per un determinato organismo che riceve la sovvenzione o l'assistenza rimborsabile</a:t>
            </a:r>
          </a:p>
          <a:p>
            <a:pPr algn="just">
              <a:lnSpc>
                <a:spcPct val="90000"/>
              </a:lnSpc>
              <a:spcBef>
                <a:spcPct val="0"/>
              </a:spcBef>
              <a:spcAft>
                <a:spcPts val="1200"/>
              </a:spcAft>
              <a:buClr>
                <a:srgbClr val="FF8000"/>
              </a:buClr>
              <a:buNone/>
            </a:pPr>
            <a:r>
              <a:rPr lang="it-IT" sz="2400" dirty="0" smtClean="0"/>
              <a:t>Tuttavia, nell'ambito di un progetto, gli importi forfettari che non superano gli EUR 100.000 di contributo pubblico possono essere combinati con i costi reali e/o altre opzioni di costi semplificati fino a un totale che non superi gli EUR 100.000 di contributo pubblico</a:t>
            </a:r>
          </a:p>
        </p:txBody>
      </p:sp>
      <p:sp>
        <p:nvSpPr>
          <p:cNvPr id="4" name="Rectangle 8"/>
          <p:cNvSpPr>
            <a:spLocks noChangeArrowheads="1"/>
          </p:cNvSpPr>
          <p:nvPr/>
        </p:nvSpPr>
        <p:spPr bwMode="auto">
          <a:xfrm>
            <a:off x="197696" y="140603"/>
            <a:ext cx="86227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Importi forfettari</a:t>
            </a:r>
            <a:endParaRPr lang="it-IT" altLang="it-IT" sz="2400" b="1" dirty="0" smtClean="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1052736"/>
            <a:ext cx="8928992" cy="49859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1200"/>
              </a:spcAft>
              <a:buNone/>
            </a:pPr>
            <a:r>
              <a:rPr lang="it-IT" sz="2400" b="1" dirty="0" smtClean="0"/>
              <a:t>Specifico per il FSE</a:t>
            </a:r>
          </a:p>
          <a:p>
            <a:pPr algn="just">
              <a:spcBef>
                <a:spcPts val="0"/>
              </a:spcBef>
              <a:spcAft>
                <a:spcPts val="1200"/>
              </a:spcAft>
              <a:buNone/>
            </a:pPr>
            <a:r>
              <a:rPr lang="it-IT" sz="2400" dirty="0" smtClean="0"/>
              <a:t>Il bilancio va valutato sulla stessa base di come lo si valuta quando si usano i costi reali: a tal proposito è consigliabile che l’</a:t>
            </a:r>
            <a:r>
              <a:rPr lang="it-IT" sz="2400" dirty="0" err="1" smtClean="0"/>
              <a:t>AdG</a:t>
            </a:r>
            <a:r>
              <a:rPr lang="it-IT" sz="2400" dirty="0" smtClean="0"/>
              <a:t> stabilisca parametri o livelli massimi dei costi da utilizzare per comparare almeno i più importanti costi iscritti a bilancio</a:t>
            </a:r>
          </a:p>
          <a:p>
            <a:pPr algn="just">
              <a:spcBef>
                <a:spcPts val="0"/>
              </a:spcBef>
              <a:spcAft>
                <a:spcPts val="1200"/>
              </a:spcAft>
              <a:buNone/>
            </a:pPr>
            <a:r>
              <a:rPr lang="it-IT" sz="2400" dirty="0" smtClean="0"/>
              <a:t>L'assenza di simili parametri o di livelli massimi dei costi renderebbe difficoltoso per qualsiasi </a:t>
            </a:r>
            <a:r>
              <a:rPr lang="it-IT" sz="2400" dirty="0" err="1" smtClean="0"/>
              <a:t>AdG</a:t>
            </a:r>
            <a:r>
              <a:rPr lang="it-IT" sz="2400" dirty="0" smtClean="0"/>
              <a:t> assicurare la parità di trattamento e il rispetto della sana gestione finanziaria</a:t>
            </a:r>
          </a:p>
          <a:p>
            <a:pPr algn="just">
              <a:spcBef>
                <a:spcPts val="0"/>
              </a:spcBef>
              <a:spcAft>
                <a:spcPts val="1200"/>
              </a:spcAft>
              <a:buNone/>
            </a:pPr>
            <a:r>
              <a:rPr lang="it-IT" sz="2400" dirty="0" smtClean="0"/>
              <a:t>Anche se la cosa è raccomandata, all'atto della valutazione del bilancio non sarà necessario che l’</a:t>
            </a:r>
            <a:r>
              <a:rPr lang="it-IT" sz="2400" dirty="0" err="1" smtClean="0"/>
              <a:t>AdG</a:t>
            </a:r>
            <a:r>
              <a:rPr lang="it-IT" sz="2400" dirty="0" smtClean="0"/>
              <a:t> confronti il progetto di bilancio dettagliato proposto dal beneficiario potenziale con operazioni analoghe</a:t>
            </a:r>
          </a:p>
        </p:txBody>
      </p:sp>
      <p:sp>
        <p:nvSpPr>
          <p:cNvPr id="4" name="Rectangle 8"/>
          <p:cNvSpPr>
            <a:spLocks noChangeArrowheads="1"/>
          </p:cNvSpPr>
          <p:nvPr/>
        </p:nvSpPr>
        <p:spPr bwMode="auto">
          <a:xfrm>
            <a:off x="107504" y="140603"/>
            <a:ext cx="8712968"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indent="0" algn="just">
              <a:lnSpc>
                <a:spcPct val="90000"/>
              </a:lnSpc>
              <a:spcBef>
                <a:spcPct val="0"/>
              </a:spcBef>
              <a:buClr>
                <a:srgbClr val="FF8000"/>
              </a:buClr>
              <a:buNone/>
            </a:pPr>
            <a:r>
              <a:rPr lang="it-IT" sz="2400" b="1" dirty="0" smtClean="0"/>
              <a:t>Metodi specifici per determinare gli importi stabiliti conformemente alle norme dei singoli fondi</a:t>
            </a:r>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1052736"/>
            <a:ext cx="8928992" cy="46166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1200"/>
              </a:spcAft>
              <a:buNone/>
            </a:pPr>
            <a:r>
              <a:rPr lang="it-IT" sz="2400" b="1" dirty="0" smtClean="0"/>
              <a:t>Esempio dell'uso di un progetto di bilancio (specifico per il FSE): </a:t>
            </a:r>
            <a:r>
              <a:rPr lang="it-IT" sz="2400" dirty="0" smtClean="0"/>
              <a:t>un beneficiario intende organizzare un seminario per 50 partecipanti al fine di presentare nuovi strumenti attuativi</a:t>
            </a:r>
          </a:p>
          <a:p>
            <a:pPr algn="just">
              <a:spcBef>
                <a:spcPts val="0"/>
              </a:spcBef>
              <a:spcAft>
                <a:spcPts val="1200"/>
              </a:spcAft>
              <a:buNone/>
            </a:pPr>
            <a:r>
              <a:rPr lang="it-IT" sz="2400" dirty="0" smtClean="0"/>
              <a:t>Il personale impiega del tempo per pianificare e organizzare l'evento, si affitta una sala, alcuni relatori vengono dall'estero e si devono pubblicare gli atti dell'evento</a:t>
            </a:r>
          </a:p>
          <a:p>
            <a:pPr algn="just">
              <a:spcBef>
                <a:spcPts val="0"/>
              </a:spcBef>
              <a:spcAft>
                <a:spcPts val="1200"/>
              </a:spcAft>
              <a:buNone/>
            </a:pPr>
            <a:r>
              <a:rPr lang="it-IT" sz="2400" dirty="0" smtClean="0"/>
              <a:t>Vi sono inoltre costi indiretti relativi al personale (costi di contabilità, direzione, ecc.) nonché all'elettricità, al telefono, all'assistenza informatica, ecc.</a:t>
            </a:r>
          </a:p>
          <a:p>
            <a:pPr algn="just">
              <a:spcBef>
                <a:spcPts val="0"/>
              </a:spcBef>
              <a:spcAft>
                <a:spcPts val="1200"/>
              </a:spcAft>
              <a:buNone/>
            </a:pPr>
            <a:r>
              <a:rPr lang="it-IT" sz="2400" dirty="0" smtClean="0"/>
              <a:t>Il progetto di bilancio è discusso e concordato tra l’</a:t>
            </a:r>
            <a:r>
              <a:rPr lang="it-IT" sz="2400" dirty="0" err="1" smtClean="0"/>
              <a:t>AdG</a:t>
            </a:r>
            <a:r>
              <a:rPr lang="it-IT" sz="2400" dirty="0" smtClean="0"/>
              <a:t> e il beneficiario: il calcolo dell'OSC si baserà su tali dati</a:t>
            </a:r>
          </a:p>
        </p:txBody>
      </p:sp>
      <p:sp>
        <p:nvSpPr>
          <p:cNvPr id="4" name="Rectangle 8"/>
          <p:cNvSpPr>
            <a:spLocks noChangeArrowheads="1"/>
          </p:cNvSpPr>
          <p:nvPr/>
        </p:nvSpPr>
        <p:spPr bwMode="auto">
          <a:xfrm>
            <a:off x="107504" y="140603"/>
            <a:ext cx="8712968"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indent="0" algn="just">
              <a:lnSpc>
                <a:spcPct val="90000"/>
              </a:lnSpc>
              <a:spcBef>
                <a:spcPct val="0"/>
              </a:spcBef>
              <a:buClr>
                <a:srgbClr val="FF8000"/>
              </a:buClr>
              <a:buNone/>
            </a:pPr>
            <a:r>
              <a:rPr lang="it-IT" sz="2400" b="1" dirty="0" smtClean="0"/>
              <a:t>Metodi specifici per determinare gli importi stabiliti conformemente alle norme dei singoli fondi</a:t>
            </a:r>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1052736"/>
            <a:ext cx="8928992" cy="904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buNone/>
            </a:pPr>
            <a:r>
              <a:rPr lang="it-IT" sz="2400" b="1" dirty="0" smtClean="0"/>
              <a:t>Esempio dell'uso di un progetto di bilancio (FSE)</a:t>
            </a:r>
          </a:p>
          <a:p>
            <a:pPr algn="just">
              <a:buNone/>
            </a:pPr>
            <a:r>
              <a:rPr lang="it-IT" sz="2400" dirty="0" smtClean="0"/>
              <a:t>Il progetto di bilancio si configura così:</a:t>
            </a:r>
            <a:endParaRPr lang="it-IT" sz="2400" dirty="0"/>
          </a:p>
        </p:txBody>
      </p:sp>
      <p:sp>
        <p:nvSpPr>
          <p:cNvPr id="4" name="Rectangle 8"/>
          <p:cNvSpPr>
            <a:spLocks noChangeArrowheads="1"/>
          </p:cNvSpPr>
          <p:nvPr/>
        </p:nvSpPr>
        <p:spPr bwMode="auto">
          <a:xfrm>
            <a:off x="107504" y="140603"/>
            <a:ext cx="8712968"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indent="0" algn="just">
              <a:lnSpc>
                <a:spcPct val="90000"/>
              </a:lnSpc>
              <a:spcBef>
                <a:spcPct val="0"/>
              </a:spcBef>
              <a:buClr>
                <a:srgbClr val="FF8000"/>
              </a:buClr>
              <a:buNone/>
            </a:pPr>
            <a:r>
              <a:rPr lang="it-IT" sz="2400" b="1" dirty="0" smtClean="0"/>
              <a:t>Metodi specifici per determinare gli importi stabiliti conformemente alle norme dei singoli fondi</a:t>
            </a:r>
          </a:p>
        </p:txBody>
      </p:sp>
      <p:graphicFrame>
        <p:nvGraphicFramePr>
          <p:cNvPr id="5" name="Tabella 4"/>
          <p:cNvGraphicFramePr>
            <a:graphicFrameLocks noGrp="1"/>
          </p:cNvGraphicFramePr>
          <p:nvPr/>
        </p:nvGraphicFramePr>
        <p:xfrm>
          <a:off x="251520" y="2132853"/>
          <a:ext cx="8640959" cy="3816426"/>
        </p:xfrm>
        <a:graphic>
          <a:graphicData uri="http://schemas.openxmlformats.org/drawingml/2006/table">
            <a:tbl>
              <a:tblPr/>
              <a:tblGrid>
                <a:gridCol w="3456384">
                  <a:extLst>
                    <a:ext uri="{9D8B030D-6E8A-4147-A177-3AD203B41FA5}">
                      <a16:colId xmlns="" xmlns:a16="http://schemas.microsoft.com/office/drawing/2014/main" val="20000"/>
                    </a:ext>
                  </a:extLst>
                </a:gridCol>
                <a:gridCol w="1170396">
                  <a:extLst>
                    <a:ext uri="{9D8B030D-6E8A-4147-A177-3AD203B41FA5}">
                      <a16:colId xmlns="" xmlns:a16="http://schemas.microsoft.com/office/drawing/2014/main" val="20001"/>
                    </a:ext>
                  </a:extLst>
                </a:gridCol>
                <a:gridCol w="197756">
                  <a:extLst>
                    <a:ext uri="{9D8B030D-6E8A-4147-A177-3AD203B41FA5}">
                      <a16:colId xmlns="" xmlns:a16="http://schemas.microsoft.com/office/drawing/2014/main" val="20002"/>
                    </a:ext>
                  </a:extLst>
                </a:gridCol>
                <a:gridCol w="2808312">
                  <a:extLst>
                    <a:ext uri="{9D8B030D-6E8A-4147-A177-3AD203B41FA5}">
                      <a16:colId xmlns="" xmlns:a16="http://schemas.microsoft.com/office/drawing/2014/main" val="20003"/>
                    </a:ext>
                  </a:extLst>
                </a:gridCol>
                <a:gridCol w="1008111">
                  <a:extLst>
                    <a:ext uri="{9D8B030D-6E8A-4147-A177-3AD203B41FA5}">
                      <a16:colId xmlns="" xmlns:a16="http://schemas.microsoft.com/office/drawing/2014/main" val="20004"/>
                    </a:ext>
                  </a:extLst>
                </a:gridCol>
              </a:tblGrid>
              <a:tr h="597711">
                <a:tc>
                  <a:txBody>
                    <a:bodyPr/>
                    <a:lstStyle/>
                    <a:p>
                      <a:pPr marL="73025">
                        <a:spcBef>
                          <a:spcPts val="340"/>
                        </a:spcBef>
                        <a:spcAft>
                          <a:spcPts val="0"/>
                        </a:spcAft>
                      </a:pPr>
                      <a:r>
                        <a:rPr lang="it-IT" sz="2400" i="1" dirty="0">
                          <a:latin typeface="Gill Sans MT"/>
                          <a:cs typeface="MS UI Gothic"/>
                        </a:rPr>
                        <a:t>Costi diretti totali</a:t>
                      </a:r>
                      <a:endParaRPr lang="it-IT" sz="2400" dirty="0">
                        <a:latin typeface="MS UI Gothic"/>
                        <a:cs typeface="MS UI Gothic"/>
                      </a:endParaRPr>
                    </a:p>
                  </a:txBody>
                  <a:tcPr marL="0" marR="0" marT="0" marB="0">
                    <a:lnL w="12700" cap="flat" cmpd="sng" algn="ctr">
                      <a:solidFill>
                        <a:srgbClr val="0074AC"/>
                      </a:solidFill>
                      <a:prstDash val="solid"/>
                      <a:round/>
                      <a:headEnd type="none" w="med" len="med"/>
                      <a:tailEnd type="none" w="med" len="med"/>
                    </a:lnL>
                    <a:lnR w="12700" cap="flat" cmpd="sng" algn="ctr">
                      <a:solidFill>
                        <a:srgbClr val="0074AC"/>
                      </a:solidFill>
                      <a:prstDash val="solid"/>
                      <a:round/>
                      <a:headEnd type="none" w="med" len="med"/>
                      <a:tailEnd type="none" w="med" len="med"/>
                    </a:lnR>
                    <a:lnT w="12700" cap="flat" cmpd="sng" algn="ctr">
                      <a:solidFill>
                        <a:srgbClr val="0074AC"/>
                      </a:solidFill>
                      <a:prstDash val="solid"/>
                      <a:round/>
                      <a:headEnd type="none" w="med" len="med"/>
                      <a:tailEnd type="none" w="med" len="med"/>
                    </a:lnT>
                    <a:lnB w="12700" cap="flat" cmpd="sng" algn="ctr">
                      <a:solidFill>
                        <a:srgbClr val="0074AC"/>
                      </a:solidFill>
                      <a:prstDash val="solid"/>
                      <a:round/>
                      <a:headEnd type="none" w="med" len="med"/>
                      <a:tailEnd type="none" w="med" len="med"/>
                    </a:lnB>
                    <a:solidFill>
                      <a:srgbClr val="DEE8F3"/>
                    </a:solidFill>
                  </a:tcPr>
                </a:tc>
                <a:tc>
                  <a:txBody>
                    <a:bodyPr/>
                    <a:lstStyle/>
                    <a:p>
                      <a:pPr marL="65405" marR="68580" algn="r">
                        <a:spcBef>
                          <a:spcPts val="340"/>
                        </a:spcBef>
                        <a:spcAft>
                          <a:spcPts val="0"/>
                        </a:spcAft>
                      </a:pPr>
                      <a:r>
                        <a:rPr lang="it-IT" sz="2400" i="1">
                          <a:latin typeface="Gill Sans MT"/>
                          <a:cs typeface="MS UI Gothic"/>
                        </a:rPr>
                        <a:t>45 000</a:t>
                      </a:r>
                      <a:endParaRPr lang="it-IT" sz="2400">
                        <a:latin typeface="MS UI Gothic"/>
                        <a:cs typeface="MS UI Gothic"/>
                      </a:endParaRPr>
                    </a:p>
                  </a:txBody>
                  <a:tcPr marL="0" marR="0" marT="0" marB="0">
                    <a:lnL w="12700" cap="flat" cmpd="sng" algn="ctr">
                      <a:solidFill>
                        <a:srgbClr val="0074AC"/>
                      </a:solidFill>
                      <a:prstDash val="solid"/>
                      <a:round/>
                      <a:headEnd type="none" w="med" len="med"/>
                      <a:tailEnd type="none" w="med" len="med"/>
                    </a:lnL>
                    <a:lnR w="12700" cap="flat" cmpd="sng" algn="ctr">
                      <a:solidFill>
                        <a:srgbClr val="0074AC"/>
                      </a:solidFill>
                      <a:prstDash val="solid"/>
                      <a:round/>
                      <a:headEnd type="none" w="med" len="med"/>
                      <a:tailEnd type="none" w="med" len="med"/>
                    </a:lnR>
                    <a:lnT w="12700" cap="flat" cmpd="sng" algn="ctr">
                      <a:solidFill>
                        <a:srgbClr val="0074AC"/>
                      </a:solidFill>
                      <a:prstDash val="solid"/>
                      <a:round/>
                      <a:headEnd type="none" w="med" len="med"/>
                      <a:tailEnd type="none" w="med" len="med"/>
                    </a:lnT>
                    <a:lnB w="12700" cap="flat" cmpd="sng" algn="ctr">
                      <a:solidFill>
                        <a:srgbClr val="0074AC"/>
                      </a:solidFill>
                      <a:prstDash val="solid"/>
                      <a:round/>
                      <a:headEnd type="none" w="med" len="med"/>
                      <a:tailEnd type="none" w="med" len="med"/>
                    </a:lnB>
                    <a:solidFill>
                      <a:srgbClr val="DEE8F3"/>
                    </a:solidFill>
                  </a:tcPr>
                </a:tc>
                <a:tc rowSpan="3">
                  <a:txBody>
                    <a:bodyPr/>
                    <a:lstStyle/>
                    <a:p>
                      <a:pPr marL="65405">
                        <a:spcAft>
                          <a:spcPts val="0"/>
                        </a:spcAft>
                      </a:pPr>
                      <a:endParaRPr lang="it-IT" sz="800">
                        <a:latin typeface="Times New Roman"/>
                        <a:cs typeface="MS UI Gothic"/>
                      </a:endParaRPr>
                    </a:p>
                  </a:txBody>
                  <a:tcPr marL="0" marR="0" marT="0" marB="0">
                    <a:lnL w="12700" cap="flat" cmpd="sng" algn="ctr">
                      <a:solidFill>
                        <a:srgbClr val="0074AC"/>
                      </a:solidFill>
                      <a:prstDash val="solid"/>
                      <a:round/>
                      <a:headEnd type="none" w="med" len="med"/>
                      <a:tailEnd type="none" w="med" len="med"/>
                    </a:lnL>
                    <a:lnR w="12700" cap="flat" cmpd="sng" algn="ctr">
                      <a:solidFill>
                        <a:srgbClr val="0074AC"/>
                      </a:solidFill>
                      <a:prstDash val="solid"/>
                      <a:round/>
                      <a:headEnd type="none" w="med" len="med"/>
                      <a:tailEnd type="none" w="med" len="med"/>
                    </a:lnR>
                    <a:lnT>
                      <a:noFill/>
                    </a:lnT>
                    <a:lnB>
                      <a:noFill/>
                    </a:lnB>
                    <a:solidFill>
                      <a:srgbClr val="F6F6F6"/>
                    </a:solidFill>
                  </a:tcPr>
                </a:tc>
                <a:tc>
                  <a:txBody>
                    <a:bodyPr/>
                    <a:lstStyle/>
                    <a:p>
                      <a:pPr marL="72390">
                        <a:spcBef>
                          <a:spcPts val="340"/>
                        </a:spcBef>
                        <a:spcAft>
                          <a:spcPts val="0"/>
                        </a:spcAft>
                      </a:pPr>
                      <a:r>
                        <a:rPr lang="it-IT" sz="2400" i="1" dirty="0">
                          <a:latin typeface="Gill Sans MT"/>
                          <a:cs typeface="MS UI Gothic"/>
                        </a:rPr>
                        <a:t>Costi indiretti totali</a:t>
                      </a:r>
                      <a:endParaRPr lang="it-IT" sz="2400" dirty="0">
                        <a:latin typeface="MS UI Gothic"/>
                        <a:cs typeface="MS UI Gothic"/>
                      </a:endParaRPr>
                    </a:p>
                  </a:txBody>
                  <a:tcPr marL="0" marR="0" marT="0" marB="0">
                    <a:lnL w="12700" cap="flat" cmpd="sng" algn="ctr">
                      <a:solidFill>
                        <a:srgbClr val="0074AC"/>
                      </a:solidFill>
                      <a:prstDash val="solid"/>
                      <a:round/>
                      <a:headEnd type="none" w="med" len="med"/>
                      <a:tailEnd type="none" w="med" len="med"/>
                    </a:lnL>
                    <a:lnR w="12700" cap="flat" cmpd="sng" algn="ctr">
                      <a:solidFill>
                        <a:srgbClr val="0074AC"/>
                      </a:solidFill>
                      <a:prstDash val="solid"/>
                      <a:round/>
                      <a:headEnd type="none" w="med" len="med"/>
                      <a:tailEnd type="none" w="med" len="med"/>
                    </a:lnR>
                    <a:lnT w="12700" cap="flat" cmpd="sng" algn="ctr">
                      <a:solidFill>
                        <a:srgbClr val="0074AC"/>
                      </a:solidFill>
                      <a:prstDash val="solid"/>
                      <a:round/>
                      <a:headEnd type="none" w="med" len="med"/>
                      <a:tailEnd type="none" w="med" len="med"/>
                    </a:lnT>
                    <a:lnB w="12700" cap="flat" cmpd="sng" algn="ctr">
                      <a:solidFill>
                        <a:srgbClr val="0074AC"/>
                      </a:solidFill>
                      <a:prstDash val="solid"/>
                      <a:round/>
                      <a:headEnd type="none" w="med" len="med"/>
                      <a:tailEnd type="none" w="med" len="med"/>
                    </a:lnB>
                    <a:solidFill>
                      <a:srgbClr val="DEE8F3"/>
                    </a:solidFill>
                  </a:tcPr>
                </a:tc>
                <a:tc>
                  <a:txBody>
                    <a:bodyPr/>
                    <a:lstStyle/>
                    <a:p>
                      <a:pPr marL="65405" marR="67945" algn="r">
                        <a:spcBef>
                          <a:spcPts val="340"/>
                        </a:spcBef>
                        <a:spcAft>
                          <a:spcPts val="0"/>
                        </a:spcAft>
                      </a:pPr>
                      <a:r>
                        <a:rPr lang="it-IT" sz="2400" i="1">
                          <a:latin typeface="Gill Sans MT"/>
                          <a:cs typeface="MS UI Gothic"/>
                        </a:rPr>
                        <a:t>7 000</a:t>
                      </a:r>
                      <a:endParaRPr lang="it-IT" sz="2400">
                        <a:latin typeface="MS UI Gothic"/>
                        <a:cs typeface="MS UI Gothic"/>
                      </a:endParaRPr>
                    </a:p>
                  </a:txBody>
                  <a:tcPr marL="0" marR="0" marT="0" marB="0">
                    <a:lnL w="12700" cap="flat" cmpd="sng" algn="ctr">
                      <a:solidFill>
                        <a:srgbClr val="0074AC"/>
                      </a:solidFill>
                      <a:prstDash val="solid"/>
                      <a:round/>
                      <a:headEnd type="none" w="med" len="med"/>
                      <a:tailEnd type="none" w="med" len="med"/>
                    </a:lnL>
                    <a:lnR w="12700" cap="flat" cmpd="sng" algn="ctr">
                      <a:solidFill>
                        <a:srgbClr val="0074AC"/>
                      </a:solidFill>
                      <a:prstDash val="solid"/>
                      <a:round/>
                      <a:headEnd type="none" w="med" len="med"/>
                      <a:tailEnd type="none" w="med" len="med"/>
                    </a:lnR>
                    <a:lnT w="12700" cap="flat" cmpd="sng" algn="ctr">
                      <a:solidFill>
                        <a:srgbClr val="0074AC"/>
                      </a:solidFill>
                      <a:prstDash val="solid"/>
                      <a:round/>
                      <a:headEnd type="none" w="med" len="med"/>
                      <a:tailEnd type="none" w="med" len="med"/>
                    </a:lnT>
                    <a:lnB w="12700" cap="flat" cmpd="sng" algn="ctr">
                      <a:solidFill>
                        <a:srgbClr val="0074AC"/>
                      </a:solidFill>
                      <a:prstDash val="solid"/>
                      <a:round/>
                      <a:headEnd type="none" w="med" len="med"/>
                      <a:tailEnd type="none" w="med" len="med"/>
                    </a:lnB>
                    <a:solidFill>
                      <a:srgbClr val="DEE8F3"/>
                    </a:solidFill>
                  </a:tcPr>
                </a:tc>
                <a:extLst>
                  <a:ext uri="{0D108BD9-81ED-4DB2-BD59-A6C34878D82A}">
                    <a16:rowId xmlns="" xmlns:a16="http://schemas.microsoft.com/office/drawing/2014/main" val="10000"/>
                  </a:ext>
                </a:extLst>
              </a:tr>
              <a:tr h="826088">
                <a:tc>
                  <a:txBody>
                    <a:bodyPr/>
                    <a:lstStyle/>
                    <a:p>
                      <a:pPr marL="73025">
                        <a:spcBef>
                          <a:spcPts val="595"/>
                        </a:spcBef>
                        <a:spcAft>
                          <a:spcPts val="0"/>
                        </a:spcAft>
                      </a:pPr>
                      <a:r>
                        <a:rPr lang="it-IT" sz="2400" dirty="0">
                          <a:latin typeface="MS UI Gothic"/>
                          <a:cs typeface="MS UI Gothic"/>
                        </a:rPr>
                        <a:t>Costi diretti per il personale</a:t>
                      </a:r>
                    </a:p>
                  </a:txBody>
                  <a:tcPr marL="0" marR="0" marT="0" marB="0">
                    <a:lnL w="12700" cap="flat" cmpd="sng" algn="ctr">
                      <a:solidFill>
                        <a:srgbClr val="0074AC"/>
                      </a:solidFill>
                      <a:prstDash val="solid"/>
                      <a:round/>
                      <a:headEnd type="none" w="med" len="med"/>
                      <a:tailEnd type="none" w="med" len="med"/>
                    </a:lnL>
                    <a:lnR w="12700" cap="flat" cmpd="sng" algn="ctr">
                      <a:solidFill>
                        <a:srgbClr val="0074AC"/>
                      </a:solidFill>
                      <a:prstDash val="solid"/>
                      <a:round/>
                      <a:headEnd type="none" w="med" len="med"/>
                      <a:tailEnd type="none" w="med" len="med"/>
                    </a:lnR>
                    <a:lnT w="12700" cap="flat" cmpd="sng" algn="ctr">
                      <a:solidFill>
                        <a:srgbClr val="0074AC"/>
                      </a:solidFill>
                      <a:prstDash val="solid"/>
                      <a:round/>
                      <a:headEnd type="none" w="med" len="med"/>
                      <a:tailEnd type="none" w="med" len="med"/>
                    </a:lnT>
                    <a:lnB w="12700" cap="flat" cmpd="sng" algn="ctr">
                      <a:solidFill>
                        <a:srgbClr val="0074AC"/>
                      </a:solidFill>
                      <a:prstDash val="solid"/>
                      <a:round/>
                      <a:headEnd type="none" w="med" len="med"/>
                      <a:tailEnd type="none" w="med" len="med"/>
                    </a:lnB>
                    <a:solidFill>
                      <a:srgbClr val="F6F6F6"/>
                    </a:solidFill>
                  </a:tcPr>
                </a:tc>
                <a:tc>
                  <a:txBody>
                    <a:bodyPr/>
                    <a:lstStyle/>
                    <a:p>
                      <a:pPr marL="65405" marR="67310" algn="r">
                        <a:spcBef>
                          <a:spcPts val="595"/>
                        </a:spcBef>
                        <a:spcAft>
                          <a:spcPts val="0"/>
                        </a:spcAft>
                      </a:pPr>
                      <a:r>
                        <a:rPr lang="it-IT" sz="2400">
                          <a:latin typeface="MS UI Gothic"/>
                          <a:cs typeface="MS UI Gothic"/>
                        </a:rPr>
                        <a:t>30 000</a:t>
                      </a:r>
                    </a:p>
                  </a:txBody>
                  <a:tcPr marL="0" marR="0" marT="0" marB="0">
                    <a:lnL w="12700" cap="flat" cmpd="sng" algn="ctr">
                      <a:solidFill>
                        <a:srgbClr val="0074AC"/>
                      </a:solidFill>
                      <a:prstDash val="solid"/>
                      <a:round/>
                      <a:headEnd type="none" w="med" len="med"/>
                      <a:tailEnd type="none" w="med" len="med"/>
                    </a:lnL>
                    <a:lnR w="12700" cap="flat" cmpd="sng" algn="ctr">
                      <a:solidFill>
                        <a:srgbClr val="0074AC"/>
                      </a:solidFill>
                      <a:prstDash val="solid"/>
                      <a:round/>
                      <a:headEnd type="none" w="med" len="med"/>
                      <a:tailEnd type="none" w="med" len="med"/>
                    </a:lnR>
                    <a:lnT w="12700" cap="flat" cmpd="sng" algn="ctr">
                      <a:solidFill>
                        <a:srgbClr val="0074AC"/>
                      </a:solidFill>
                      <a:prstDash val="solid"/>
                      <a:round/>
                      <a:headEnd type="none" w="med" len="med"/>
                      <a:tailEnd type="none" w="med" len="med"/>
                    </a:lnT>
                    <a:lnB w="12700" cap="flat" cmpd="sng" algn="ctr">
                      <a:solidFill>
                        <a:srgbClr val="0074AC"/>
                      </a:solidFill>
                      <a:prstDash val="solid"/>
                      <a:round/>
                      <a:headEnd type="none" w="med" len="med"/>
                      <a:tailEnd type="none" w="med" len="med"/>
                    </a:lnB>
                    <a:solidFill>
                      <a:srgbClr val="F6F6F6"/>
                    </a:solidFill>
                  </a:tcPr>
                </a:tc>
                <a:tc vMerge="1">
                  <a:txBody>
                    <a:bodyPr/>
                    <a:lstStyle/>
                    <a:p>
                      <a:endParaRPr lang="it-IT"/>
                    </a:p>
                  </a:txBody>
                  <a:tcPr/>
                </a:tc>
                <a:tc>
                  <a:txBody>
                    <a:bodyPr/>
                    <a:lstStyle/>
                    <a:p>
                      <a:pPr marL="72390" marR="420370">
                        <a:lnSpc>
                          <a:spcPts val="1100"/>
                        </a:lnSpc>
                        <a:spcBef>
                          <a:spcPts val="65"/>
                        </a:spcBef>
                        <a:spcAft>
                          <a:spcPts val="0"/>
                        </a:spcAft>
                      </a:pPr>
                      <a:endParaRPr lang="it-IT" sz="2400" dirty="0" smtClean="0">
                        <a:latin typeface="MS UI Gothic"/>
                        <a:cs typeface="MS UI Gothic"/>
                      </a:endParaRPr>
                    </a:p>
                    <a:p>
                      <a:pPr marL="73025" marR="420370" algn="l" defTabSz="914400" rtl="0" eaLnBrk="1" latinLnBrk="0" hangingPunct="1">
                        <a:lnSpc>
                          <a:spcPts val="1100"/>
                        </a:lnSpc>
                        <a:spcBef>
                          <a:spcPts val="595"/>
                        </a:spcBef>
                        <a:spcAft>
                          <a:spcPts val="0"/>
                        </a:spcAft>
                      </a:pPr>
                      <a:r>
                        <a:rPr lang="it-IT" sz="2400" kern="1200" dirty="0" smtClean="0">
                          <a:solidFill>
                            <a:schemeClr val="tx1"/>
                          </a:solidFill>
                          <a:latin typeface="MS UI Gothic"/>
                          <a:ea typeface="+mn-ea"/>
                          <a:cs typeface="MS UI Gothic"/>
                        </a:rPr>
                        <a:t>Costi </a:t>
                      </a:r>
                      <a:r>
                        <a:rPr lang="it-IT" sz="2400" kern="1200" dirty="0">
                          <a:solidFill>
                            <a:schemeClr val="tx1"/>
                          </a:solidFill>
                          <a:latin typeface="MS UI Gothic"/>
                          <a:ea typeface="+mn-ea"/>
                          <a:cs typeface="MS UI Gothic"/>
                        </a:rPr>
                        <a:t>indiretti </a:t>
                      </a:r>
                      <a:r>
                        <a:rPr lang="it-IT" sz="2400" kern="1200" dirty="0" smtClean="0">
                          <a:solidFill>
                            <a:schemeClr val="tx1"/>
                          </a:solidFill>
                          <a:latin typeface="MS UI Gothic"/>
                          <a:ea typeface="+mn-ea"/>
                          <a:cs typeface="MS UI Gothic"/>
                        </a:rPr>
                        <a:t>per</a:t>
                      </a:r>
                    </a:p>
                    <a:p>
                      <a:pPr marL="73025" marR="420370" algn="l" defTabSz="914400" rtl="0" eaLnBrk="1" latinLnBrk="0" hangingPunct="1">
                        <a:lnSpc>
                          <a:spcPts val="1100"/>
                        </a:lnSpc>
                        <a:spcBef>
                          <a:spcPts val="595"/>
                        </a:spcBef>
                        <a:spcAft>
                          <a:spcPts val="0"/>
                        </a:spcAft>
                      </a:pPr>
                      <a:r>
                        <a:rPr lang="it-IT" sz="2400" kern="1200" dirty="0" smtClean="0">
                          <a:solidFill>
                            <a:schemeClr val="tx1"/>
                          </a:solidFill>
                          <a:latin typeface="MS UI Gothic"/>
                          <a:ea typeface="+mn-ea"/>
                          <a:cs typeface="MS UI Gothic"/>
                        </a:rPr>
                        <a:t>il </a:t>
                      </a:r>
                      <a:r>
                        <a:rPr lang="it-IT" sz="2400" kern="1200" dirty="0">
                          <a:solidFill>
                            <a:schemeClr val="tx1"/>
                          </a:solidFill>
                          <a:latin typeface="MS UI Gothic"/>
                          <a:ea typeface="+mn-ea"/>
                          <a:cs typeface="MS UI Gothic"/>
                        </a:rPr>
                        <a:t>personale</a:t>
                      </a:r>
                    </a:p>
                  </a:txBody>
                  <a:tcPr marL="0" marR="0" marT="0" marB="0">
                    <a:lnL w="12700" cap="flat" cmpd="sng" algn="ctr">
                      <a:solidFill>
                        <a:srgbClr val="0074AC"/>
                      </a:solidFill>
                      <a:prstDash val="solid"/>
                      <a:round/>
                      <a:headEnd type="none" w="med" len="med"/>
                      <a:tailEnd type="none" w="med" len="med"/>
                    </a:lnL>
                    <a:lnR w="12700" cap="flat" cmpd="sng" algn="ctr">
                      <a:solidFill>
                        <a:srgbClr val="0074AC"/>
                      </a:solidFill>
                      <a:prstDash val="solid"/>
                      <a:round/>
                      <a:headEnd type="none" w="med" len="med"/>
                      <a:tailEnd type="none" w="med" len="med"/>
                    </a:lnR>
                    <a:lnT w="12700" cap="flat" cmpd="sng" algn="ctr">
                      <a:solidFill>
                        <a:srgbClr val="0074AC"/>
                      </a:solidFill>
                      <a:prstDash val="solid"/>
                      <a:round/>
                      <a:headEnd type="none" w="med" len="med"/>
                      <a:tailEnd type="none" w="med" len="med"/>
                    </a:lnT>
                    <a:lnB w="12700" cap="flat" cmpd="sng" algn="ctr">
                      <a:solidFill>
                        <a:srgbClr val="0074AC"/>
                      </a:solidFill>
                      <a:prstDash val="solid"/>
                      <a:round/>
                      <a:headEnd type="none" w="med" len="med"/>
                      <a:tailEnd type="none" w="med" len="med"/>
                    </a:lnB>
                    <a:solidFill>
                      <a:srgbClr val="F6F6F6"/>
                    </a:solidFill>
                  </a:tcPr>
                </a:tc>
                <a:tc>
                  <a:txBody>
                    <a:bodyPr/>
                    <a:lstStyle/>
                    <a:p>
                      <a:pPr marL="65405" marR="67945" algn="r">
                        <a:spcBef>
                          <a:spcPts val="595"/>
                        </a:spcBef>
                        <a:spcAft>
                          <a:spcPts val="0"/>
                        </a:spcAft>
                      </a:pPr>
                      <a:r>
                        <a:rPr lang="it-IT" sz="2400">
                          <a:latin typeface="MS UI Gothic"/>
                          <a:cs typeface="MS UI Gothic"/>
                        </a:rPr>
                        <a:t>4 000</a:t>
                      </a:r>
                    </a:p>
                  </a:txBody>
                  <a:tcPr marL="0" marR="0" marT="0" marB="0">
                    <a:lnL w="12700" cap="flat" cmpd="sng" algn="ctr">
                      <a:solidFill>
                        <a:srgbClr val="0074AC"/>
                      </a:solidFill>
                      <a:prstDash val="solid"/>
                      <a:round/>
                      <a:headEnd type="none" w="med" len="med"/>
                      <a:tailEnd type="none" w="med" len="med"/>
                    </a:lnL>
                    <a:lnR w="12700" cap="flat" cmpd="sng" algn="ctr">
                      <a:solidFill>
                        <a:srgbClr val="0074AC"/>
                      </a:solidFill>
                      <a:prstDash val="solid"/>
                      <a:round/>
                      <a:headEnd type="none" w="med" len="med"/>
                      <a:tailEnd type="none" w="med" len="med"/>
                    </a:lnR>
                    <a:lnT w="12700" cap="flat" cmpd="sng" algn="ctr">
                      <a:solidFill>
                        <a:srgbClr val="0074AC"/>
                      </a:solidFill>
                      <a:prstDash val="solid"/>
                      <a:round/>
                      <a:headEnd type="none" w="med" len="med"/>
                      <a:tailEnd type="none" w="med" len="med"/>
                    </a:lnT>
                    <a:lnB w="12700" cap="flat" cmpd="sng" algn="ctr">
                      <a:solidFill>
                        <a:srgbClr val="0074AC"/>
                      </a:solidFill>
                      <a:prstDash val="solid"/>
                      <a:round/>
                      <a:headEnd type="none" w="med" len="med"/>
                      <a:tailEnd type="none" w="med" len="med"/>
                    </a:lnB>
                    <a:solidFill>
                      <a:srgbClr val="F6F6F6"/>
                    </a:solidFill>
                  </a:tcPr>
                </a:tc>
                <a:extLst>
                  <a:ext uri="{0D108BD9-81ED-4DB2-BD59-A6C34878D82A}">
                    <a16:rowId xmlns="" xmlns:a16="http://schemas.microsoft.com/office/drawing/2014/main" val="10001"/>
                  </a:ext>
                </a:extLst>
              </a:tr>
              <a:tr h="597711">
                <a:tc>
                  <a:txBody>
                    <a:bodyPr/>
                    <a:lstStyle/>
                    <a:p>
                      <a:pPr marL="73025">
                        <a:spcBef>
                          <a:spcPts val="275"/>
                        </a:spcBef>
                        <a:spcAft>
                          <a:spcPts val="0"/>
                        </a:spcAft>
                      </a:pPr>
                      <a:r>
                        <a:rPr lang="it-IT" sz="2400" dirty="0">
                          <a:latin typeface="MS UI Gothic"/>
                          <a:cs typeface="MS UI Gothic"/>
                        </a:rPr>
                        <a:t>Costi per le sale</a:t>
                      </a:r>
                    </a:p>
                  </a:txBody>
                  <a:tcPr marL="0" marR="0" marT="0" marB="0">
                    <a:lnL w="12700" cap="flat" cmpd="sng" algn="ctr">
                      <a:solidFill>
                        <a:srgbClr val="0074AC"/>
                      </a:solidFill>
                      <a:prstDash val="solid"/>
                      <a:round/>
                      <a:headEnd type="none" w="med" len="med"/>
                      <a:tailEnd type="none" w="med" len="med"/>
                    </a:lnL>
                    <a:lnR w="12700" cap="flat" cmpd="sng" algn="ctr">
                      <a:solidFill>
                        <a:srgbClr val="0074AC"/>
                      </a:solidFill>
                      <a:prstDash val="solid"/>
                      <a:round/>
                      <a:headEnd type="none" w="med" len="med"/>
                      <a:tailEnd type="none" w="med" len="med"/>
                    </a:lnR>
                    <a:lnT w="12700" cap="flat" cmpd="sng" algn="ctr">
                      <a:solidFill>
                        <a:srgbClr val="0074AC"/>
                      </a:solidFill>
                      <a:prstDash val="solid"/>
                      <a:round/>
                      <a:headEnd type="none" w="med" len="med"/>
                      <a:tailEnd type="none" w="med" len="med"/>
                    </a:lnT>
                    <a:lnB w="12700" cap="flat" cmpd="sng" algn="ctr">
                      <a:solidFill>
                        <a:srgbClr val="0074AC"/>
                      </a:solidFill>
                      <a:prstDash val="solid"/>
                      <a:round/>
                      <a:headEnd type="none" w="med" len="med"/>
                      <a:tailEnd type="none" w="med" len="med"/>
                    </a:lnB>
                    <a:solidFill>
                      <a:srgbClr val="DEE8F3"/>
                    </a:solidFill>
                  </a:tcPr>
                </a:tc>
                <a:tc>
                  <a:txBody>
                    <a:bodyPr/>
                    <a:lstStyle/>
                    <a:p>
                      <a:pPr marL="65405" marR="68580" algn="r">
                        <a:spcBef>
                          <a:spcPts val="275"/>
                        </a:spcBef>
                        <a:spcAft>
                          <a:spcPts val="0"/>
                        </a:spcAft>
                      </a:pPr>
                      <a:r>
                        <a:rPr lang="it-IT" sz="2400" dirty="0">
                          <a:latin typeface="MS UI Gothic"/>
                          <a:cs typeface="MS UI Gothic"/>
                        </a:rPr>
                        <a:t>4 000</a:t>
                      </a:r>
                    </a:p>
                  </a:txBody>
                  <a:tcPr marL="0" marR="0" marT="0" marB="0">
                    <a:lnL w="12700" cap="flat" cmpd="sng" algn="ctr">
                      <a:solidFill>
                        <a:srgbClr val="0074AC"/>
                      </a:solidFill>
                      <a:prstDash val="solid"/>
                      <a:round/>
                      <a:headEnd type="none" w="med" len="med"/>
                      <a:tailEnd type="none" w="med" len="med"/>
                    </a:lnL>
                    <a:lnR w="12700" cap="flat" cmpd="sng" algn="ctr">
                      <a:solidFill>
                        <a:srgbClr val="0074AC"/>
                      </a:solidFill>
                      <a:prstDash val="solid"/>
                      <a:round/>
                      <a:headEnd type="none" w="med" len="med"/>
                      <a:tailEnd type="none" w="med" len="med"/>
                    </a:lnR>
                    <a:lnT w="12700" cap="flat" cmpd="sng" algn="ctr">
                      <a:solidFill>
                        <a:srgbClr val="0074AC"/>
                      </a:solidFill>
                      <a:prstDash val="solid"/>
                      <a:round/>
                      <a:headEnd type="none" w="med" len="med"/>
                      <a:tailEnd type="none" w="med" len="med"/>
                    </a:lnT>
                    <a:lnB w="12700" cap="flat" cmpd="sng" algn="ctr">
                      <a:solidFill>
                        <a:srgbClr val="0074AC"/>
                      </a:solidFill>
                      <a:prstDash val="solid"/>
                      <a:round/>
                      <a:headEnd type="none" w="med" len="med"/>
                      <a:tailEnd type="none" w="med" len="med"/>
                    </a:lnB>
                    <a:solidFill>
                      <a:srgbClr val="DEE8F3"/>
                    </a:solidFill>
                  </a:tcPr>
                </a:tc>
                <a:tc vMerge="1">
                  <a:txBody>
                    <a:bodyPr/>
                    <a:lstStyle/>
                    <a:p>
                      <a:endParaRPr lang="it-IT"/>
                    </a:p>
                  </a:txBody>
                  <a:tcPr/>
                </a:tc>
                <a:tc>
                  <a:txBody>
                    <a:bodyPr/>
                    <a:lstStyle/>
                    <a:p>
                      <a:pPr marL="72390">
                        <a:spcBef>
                          <a:spcPts val="275"/>
                        </a:spcBef>
                        <a:spcAft>
                          <a:spcPts val="0"/>
                        </a:spcAft>
                      </a:pPr>
                      <a:r>
                        <a:rPr lang="it-IT" sz="2400" dirty="0">
                          <a:latin typeface="MS UI Gothic"/>
                          <a:cs typeface="MS UI Gothic"/>
                        </a:rPr>
                        <a:t>Elettricità, telefono</a:t>
                      </a:r>
                    </a:p>
                  </a:txBody>
                  <a:tcPr marL="0" marR="0" marT="0" marB="0">
                    <a:lnL w="12700" cap="flat" cmpd="sng" algn="ctr">
                      <a:solidFill>
                        <a:srgbClr val="0074AC"/>
                      </a:solidFill>
                      <a:prstDash val="solid"/>
                      <a:round/>
                      <a:headEnd type="none" w="med" len="med"/>
                      <a:tailEnd type="none" w="med" len="med"/>
                    </a:lnL>
                    <a:lnR w="12700" cap="flat" cmpd="sng" algn="ctr">
                      <a:solidFill>
                        <a:srgbClr val="0074AC"/>
                      </a:solidFill>
                      <a:prstDash val="solid"/>
                      <a:round/>
                      <a:headEnd type="none" w="med" len="med"/>
                      <a:tailEnd type="none" w="med" len="med"/>
                    </a:lnR>
                    <a:lnT w="12700" cap="flat" cmpd="sng" algn="ctr">
                      <a:solidFill>
                        <a:srgbClr val="0074AC"/>
                      </a:solidFill>
                      <a:prstDash val="solid"/>
                      <a:round/>
                      <a:headEnd type="none" w="med" len="med"/>
                      <a:tailEnd type="none" w="med" len="med"/>
                    </a:lnT>
                    <a:lnB w="12700" cap="flat" cmpd="sng" algn="ctr">
                      <a:solidFill>
                        <a:srgbClr val="0074AC"/>
                      </a:solidFill>
                      <a:prstDash val="solid"/>
                      <a:round/>
                      <a:headEnd type="none" w="med" len="med"/>
                      <a:tailEnd type="none" w="med" len="med"/>
                    </a:lnB>
                    <a:solidFill>
                      <a:srgbClr val="DEE8F3"/>
                    </a:solidFill>
                  </a:tcPr>
                </a:tc>
                <a:tc>
                  <a:txBody>
                    <a:bodyPr/>
                    <a:lstStyle/>
                    <a:p>
                      <a:pPr marL="65405" marR="67945" algn="r">
                        <a:spcBef>
                          <a:spcPts val="275"/>
                        </a:spcBef>
                        <a:spcAft>
                          <a:spcPts val="0"/>
                        </a:spcAft>
                      </a:pPr>
                      <a:r>
                        <a:rPr lang="it-IT" sz="2400" dirty="0">
                          <a:latin typeface="MS UI Gothic"/>
                          <a:cs typeface="MS UI Gothic"/>
                        </a:rPr>
                        <a:t>3 000</a:t>
                      </a:r>
                    </a:p>
                  </a:txBody>
                  <a:tcPr marL="0" marR="0" marT="0" marB="0">
                    <a:lnL w="12700" cap="flat" cmpd="sng" algn="ctr">
                      <a:solidFill>
                        <a:srgbClr val="0074AC"/>
                      </a:solidFill>
                      <a:prstDash val="solid"/>
                      <a:round/>
                      <a:headEnd type="none" w="med" len="med"/>
                      <a:tailEnd type="none" w="med" len="med"/>
                    </a:lnL>
                    <a:lnR w="12700" cap="flat" cmpd="sng" algn="ctr">
                      <a:solidFill>
                        <a:srgbClr val="0074AC"/>
                      </a:solidFill>
                      <a:prstDash val="solid"/>
                      <a:round/>
                      <a:headEnd type="none" w="med" len="med"/>
                      <a:tailEnd type="none" w="med" len="med"/>
                    </a:lnR>
                    <a:lnT w="12700" cap="flat" cmpd="sng" algn="ctr">
                      <a:solidFill>
                        <a:srgbClr val="0074AC"/>
                      </a:solidFill>
                      <a:prstDash val="solid"/>
                      <a:round/>
                      <a:headEnd type="none" w="med" len="med"/>
                      <a:tailEnd type="none" w="med" len="med"/>
                    </a:lnT>
                    <a:lnB w="12700" cap="flat" cmpd="sng" algn="ctr">
                      <a:solidFill>
                        <a:srgbClr val="0074AC"/>
                      </a:solidFill>
                      <a:prstDash val="solid"/>
                      <a:round/>
                      <a:headEnd type="none" w="med" len="med"/>
                      <a:tailEnd type="none" w="med" len="med"/>
                    </a:lnB>
                    <a:solidFill>
                      <a:srgbClr val="DEE8F3"/>
                    </a:solidFill>
                  </a:tcPr>
                </a:tc>
                <a:extLst>
                  <a:ext uri="{0D108BD9-81ED-4DB2-BD59-A6C34878D82A}">
                    <a16:rowId xmlns="" xmlns:a16="http://schemas.microsoft.com/office/drawing/2014/main" val="10002"/>
                  </a:ext>
                </a:extLst>
              </a:tr>
              <a:tr h="597711">
                <a:tc>
                  <a:txBody>
                    <a:bodyPr/>
                    <a:lstStyle/>
                    <a:p>
                      <a:pPr marL="73025">
                        <a:spcBef>
                          <a:spcPts val="275"/>
                        </a:spcBef>
                        <a:spcAft>
                          <a:spcPts val="0"/>
                        </a:spcAft>
                      </a:pPr>
                      <a:r>
                        <a:rPr lang="it-IT" sz="2400">
                          <a:latin typeface="MS UI Gothic"/>
                          <a:cs typeface="MS UI Gothic"/>
                        </a:rPr>
                        <a:t>Costi di viaggio</a:t>
                      </a:r>
                    </a:p>
                  </a:txBody>
                  <a:tcPr marL="0" marR="0" marT="0" marB="0">
                    <a:lnL w="12700" cap="flat" cmpd="sng" algn="ctr">
                      <a:solidFill>
                        <a:srgbClr val="0074AC"/>
                      </a:solidFill>
                      <a:prstDash val="solid"/>
                      <a:round/>
                      <a:headEnd type="none" w="med" len="med"/>
                      <a:tailEnd type="none" w="med" len="med"/>
                    </a:lnL>
                    <a:lnR w="12700" cap="flat" cmpd="sng" algn="ctr">
                      <a:solidFill>
                        <a:srgbClr val="0074AC"/>
                      </a:solidFill>
                      <a:prstDash val="solid"/>
                      <a:round/>
                      <a:headEnd type="none" w="med" len="med"/>
                      <a:tailEnd type="none" w="med" len="med"/>
                    </a:lnR>
                    <a:lnT w="12700" cap="flat" cmpd="sng" algn="ctr">
                      <a:solidFill>
                        <a:srgbClr val="0074AC"/>
                      </a:solidFill>
                      <a:prstDash val="solid"/>
                      <a:round/>
                      <a:headEnd type="none" w="med" len="med"/>
                      <a:tailEnd type="none" w="med" len="med"/>
                    </a:lnT>
                    <a:lnB w="12700" cap="flat" cmpd="sng" algn="ctr">
                      <a:solidFill>
                        <a:srgbClr val="0074AC"/>
                      </a:solidFill>
                      <a:prstDash val="solid"/>
                      <a:round/>
                      <a:headEnd type="none" w="med" len="med"/>
                      <a:tailEnd type="none" w="med" len="med"/>
                    </a:lnB>
                    <a:solidFill>
                      <a:srgbClr val="F6F6F6"/>
                    </a:solidFill>
                  </a:tcPr>
                </a:tc>
                <a:tc>
                  <a:txBody>
                    <a:bodyPr/>
                    <a:lstStyle/>
                    <a:p>
                      <a:pPr marL="65405" marR="68580" algn="r">
                        <a:spcBef>
                          <a:spcPts val="275"/>
                        </a:spcBef>
                        <a:spcAft>
                          <a:spcPts val="0"/>
                        </a:spcAft>
                      </a:pPr>
                      <a:r>
                        <a:rPr lang="it-IT" sz="2400" dirty="0">
                          <a:latin typeface="MS UI Gothic"/>
                          <a:cs typeface="MS UI Gothic"/>
                        </a:rPr>
                        <a:t>5 000</a:t>
                      </a:r>
                    </a:p>
                  </a:txBody>
                  <a:tcPr marL="0" marR="0" marT="0" marB="0">
                    <a:lnL w="12700" cap="flat" cmpd="sng" algn="ctr">
                      <a:solidFill>
                        <a:srgbClr val="0074AC"/>
                      </a:solidFill>
                      <a:prstDash val="solid"/>
                      <a:round/>
                      <a:headEnd type="none" w="med" len="med"/>
                      <a:tailEnd type="none" w="med" len="med"/>
                    </a:lnL>
                    <a:lnR w="12700" cap="flat" cmpd="sng" algn="ctr">
                      <a:solidFill>
                        <a:srgbClr val="0074AC"/>
                      </a:solidFill>
                      <a:prstDash val="solid"/>
                      <a:round/>
                      <a:headEnd type="none" w="med" len="med"/>
                      <a:tailEnd type="none" w="med" len="med"/>
                    </a:lnR>
                    <a:lnT w="12700" cap="flat" cmpd="sng" algn="ctr">
                      <a:solidFill>
                        <a:srgbClr val="0074AC"/>
                      </a:solidFill>
                      <a:prstDash val="solid"/>
                      <a:round/>
                      <a:headEnd type="none" w="med" len="med"/>
                      <a:tailEnd type="none" w="med" len="med"/>
                    </a:lnT>
                    <a:lnB w="12700" cap="flat" cmpd="sng" algn="ctr">
                      <a:solidFill>
                        <a:srgbClr val="0074AC"/>
                      </a:solidFill>
                      <a:prstDash val="solid"/>
                      <a:round/>
                      <a:headEnd type="none" w="med" len="med"/>
                      <a:tailEnd type="none" w="med" len="med"/>
                    </a:lnB>
                    <a:solidFill>
                      <a:srgbClr val="F6F6F6"/>
                    </a:solidFill>
                  </a:tcPr>
                </a:tc>
                <a:tc rowSpan="3" gridSpan="3">
                  <a:txBody>
                    <a:bodyPr/>
                    <a:lstStyle/>
                    <a:p>
                      <a:pPr marL="65405">
                        <a:spcAft>
                          <a:spcPts val="0"/>
                        </a:spcAft>
                      </a:pPr>
                      <a:endParaRPr lang="it-IT" sz="800" dirty="0">
                        <a:latin typeface="Times New Roman"/>
                        <a:cs typeface="MS UI Gothic"/>
                      </a:endParaRPr>
                    </a:p>
                  </a:txBody>
                  <a:tcPr marL="0" marR="0" marT="0" marB="0">
                    <a:lnL w="12700" cap="flat" cmpd="sng" algn="ctr">
                      <a:solidFill>
                        <a:srgbClr val="0074AC"/>
                      </a:solidFill>
                      <a:prstDash val="solid"/>
                      <a:round/>
                      <a:headEnd type="none" w="med" len="med"/>
                      <a:tailEnd type="none" w="med" len="med"/>
                    </a:lnL>
                    <a:lnR>
                      <a:noFill/>
                    </a:lnR>
                    <a:lnT>
                      <a:noFill/>
                    </a:lnT>
                    <a:lnB>
                      <a:noFill/>
                    </a:lnB>
                    <a:solidFill>
                      <a:srgbClr val="F6F6F6"/>
                    </a:solidFill>
                  </a:tcPr>
                </a:tc>
                <a:tc rowSpan="3" hMerge="1">
                  <a:txBody>
                    <a:bodyPr/>
                    <a:lstStyle/>
                    <a:p>
                      <a:endParaRPr lang="it-IT"/>
                    </a:p>
                  </a:txBody>
                  <a:tcPr/>
                </a:tc>
                <a:tc rowSpan="3" hMerge="1">
                  <a:txBody>
                    <a:bodyPr/>
                    <a:lstStyle/>
                    <a:p>
                      <a:endParaRPr lang="it-IT"/>
                    </a:p>
                  </a:txBody>
                  <a:tcPr/>
                </a:tc>
                <a:extLst>
                  <a:ext uri="{0D108BD9-81ED-4DB2-BD59-A6C34878D82A}">
                    <a16:rowId xmlns="" xmlns:a16="http://schemas.microsoft.com/office/drawing/2014/main" val="10003"/>
                  </a:ext>
                </a:extLst>
              </a:tr>
              <a:tr h="597711">
                <a:tc>
                  <a:txBody>
                    <a:bodyPr/>
                    <a:lstStyle/>
                    <a:p>
                      <a:pPr marL="73025">
                        <a:spcBef>
                          <a:spcPts val="275"/>
                        </a:spcBef>
                        <a:spcAft>
                          <a:spcPts val="0"/>
                        </a:spcAft>
                      </a:pPr>
                      <a:r>
                        <a:rPr lang="it-IT" sz="2400">
                          <a:latin typeface="MS UI Gothic"/>
                          <a:cs typeface="MS UI Gothic"/>
                        </a:rPr>
                        <a:t>Pasti</a:t>
                      </a:r>
                    </a:p>
                  </a:txBody>
                  <a:tcPr marL="0" marR="0" marT="0" marB="0">
                    <a:lnL w="12700" cap="flat" cmpd="sng" algn="ctr">
                      <a:solidFill>
                        <a:srgbClr val="0074AC"/>
                      </a:solidFill>
                      <a:prstDash val="solid"/>
                      <a:round/>
                      <a:headEnd type="none" w="med" len="med"/>
                      <a:tailEnd type="none" w="med" len="med"/>
                    </a:lnL>
                    <a:lnR w="12700" cap="flat" cmpd="sng" algn="ctr">
                      <a:solidFill>
                        <a:srgbClr val="0074AC"/>
                      </a:solidFill>
                      <a:prstDash val="solid"/>
                      <a:round/>
                      <a:headEnd type="none" w="med" len="med"/>
                      <a:tailEnd type="none" w="med" len="med"/>
                    </a:lnR>
                    <a:lnT w="12700" cap="flat" cmpd="sng" algn="ctr">
                      <a:solidFill>
                        <a:srgbClr val="0074AC"/>
                      </a:solidFill>
                      <a:prstDash val="solid"/>
                      <a:round/>
                      <a:headEnd type="none" w="med" len="med"/>
                      <a:tailEnd type="none" w="med" len="med"/>
                    </a:lnT>
                    <a:lnB w="12700" cap="flat" cmpd="sng" algn="ctr">
                      <a:solidFill>
                        <a:srgbClr val="0074AC"/>
                      </a:solidFill>
                      <a:prstDash val="solid"/>
                      <a:round/>
                      <a:headEnd type="none" w="med" len="med"/>
                      <a:tailEnd type="none" w="med" len="med"/>
                    </a:lnB>
                    <a:solidFill>
                      <a:srgbClr val="DEE8F3"/>
                    </a:solidFill>
                  </a:tcPr>
                </a:tc>
                <a:tc>
                  <a:txBody>
                    <a:bodyPr/>
                    <a:lstStyle/>
                    <a:p>
                      <a:pPr marL="65405" marR="68580" algn="r">
                        <a:spcBef>
                          <a:spcPts val="275"/>
                        </a:spcBef>
                        <a:spcAft>
                          <a:spcPts val="0"/>
                        </a:spcAft>
                      </a:pPr>
                      <a:r>
                        <a:rPr lang="it-IT" sz="2400" dirty="0">
                          <a:latin typeface="MS UI Gothic"/>
                          <a:cs typeface="MS UI Gothic"/>
                        </a:rPr>
                        <a:t>1 000</a:t>
                      </a:r>
                    </a:p>
                  </a:txBody>
                  <a:tcPr marL="0" marR="0" marT="0" marB="0">
                    <a:lnL w="12700" cap="flat" cmpd="sng" algn="ctr">
                      <a:solidFill>
                        <a:srgbClr val="0074AC"/>
                      </a:solidFill>
                      <a:prstDash val="solid"/>
                      <a:round/>
                      <a:headEnd type="none" w="med" len="med"/>
                      <a:tailEnd type="none" w="med" len="med"/>
                    </a:lnL>
                    <a:lnR w="12700" cap="flat" cmpd="sng" algn="ctr">
                      <a:solidFill>
                        <a:srgbClr val="0074AC"/>
                      </a:solidFill>
                      <a:prstDash val="solid"/>
                      <a:round/>
                      <a:headEnd type="none" w="med" len="med"/>
                      <a:tailEnd type="none" w="med" len="med"/>
                    </a:lnR>
                    <a:lnT w="12700" cap="flat" cmpd="sng" algn="ctr">
                      <a:solidFill>
                        <a:srgbClr val="0074AC"/>
                      </a:solidFill>
                      <a:prstDash val="solid"/>
                      <a:round/>
                      <a:headEnd type="none" w="med" len="med"/>
                      <a:tailEnd type="none" w="med" len="med"/>
                    </a:lnT>
                    <a:lnB w="12700" cap="flat" cmpd="sng" algn="ctr">
                      <a:solidFill>
                        <a:srgbClr val="0074AC"/>
                      </a:solidFill>
                      <a:prstDash val="solid"/>
                      <a:round/>
                      <a:headEnd type="none" w="med" len="med"/>
                      <a:tailEnd type="none" w="med" len="med"/>
                    </a:lnB>
                    <a:solidFill>
                      <a:srgbClr val="DEE8F3"/>
                    </a:solidFill>
                  </a:tcPr>
                </a:tc>
                <a:tc gridSpan="3" vMerge="1">
                  <a:txBody>
                    <a:bodyPr/>
                    <a:lstStyle/>
                    <a:p>
                      <a:endParaRPr lang="it-IT"/>
                    </a:p>
                  </a:txBody>
                  <a:tcPr/>
                </a:tc>
                <a:tc hMerge="1" vMerge="1">
                  <a:txBody>
                    <a:bodyPr/>
                    <a:lstStyle/>
                    <a:p>
                      <a:endParaRPr lang="it-IT"/>
                    </a:p>
                  </a:txBody>
                  <a:tcPr/>
                </a:tc>
                <a:tc hMerge="1" vMerge="1">
                  <a:txBody>
                    <a:bodyPr/>
                    <a:lstStyle/>
                    <a:p>
                      <a:endParaRPr lang="it-IT"/>
                    </a:p>
                  </a:txBody>
                  <a:tcPr/>
                </a:tc>
                <a:extLst>
                  <a:ext uri="{0D108BD9-81ED-4DB2-BD59-A6C34878D82A}">
                    <a16:rowId xmlns="" xmlns:a16="http://schemas.microsoft.com/office/drawing/2014/main" val="10004"/>
                  </a:ext>
                </a:extLst>
              </a:tr>
              <a:tr h="599494">
                <a:tc>
                  <a:txBody>
                    <a:bodyPr/>
                    <a:lstStyle/>
                    <a:p>
                      <a:pPr marL="73025">
                        <a:spcBef>
                          <a:spcPts val="275"/>
                        </a:spcBef>
                        <a:spcAft>
                          <a:spcPts val="0"/>
                        </a:spcAft>
                      </a:pPr>
                      <a:r>
                        <a:rPr lang="it-IT" sz="2400">
                          <a:latin typeface="MS UI Gothic"/>
                          <a:cs typeface="MS UI Gothic"/>
                        </a:rPr>
                        <a:t>Informazione/pubblicità</a:t>
                      </a:r>
                    </a:p>
                  </a:txBody>
                  <a:tcPr marL="0" marR="0" marT="0" marB="0">
                    <a:lnL w="12700" cap="flat" cmpd="sng" algn="ctr">
                      <a:solidFill>
                        <a:srgbClr val="0074AC"/>
                      </a:solidFill>
                      <a:prstDash val="solid"/>
                      <a:round/>
                      <a:headEnd type="none" w="med" len="med"/>
                      <a:tailEnd type="none" w="med" len="med"/>
                    </a:lnL>
                    <a:lnR w="12700" cap="flat" cmpd="sng" algn="ctr">
                      <a:solidFill>
                        <a:srgbClr val="0074AC"/>
                      </a:solidFill>
                      <a:prstDash val="solid"/>
                      <a:round/>
                      <a:headEnd type="none" w="med" len="med"/>
                      <a:tailEnd type="none" w="med" len="med"/>
                    </a:lnR>
                    <a:lnT w="12700" cap="flat" cmpd="sng" algn="ctr">
                      <a:solidFill>
                        <a:srgbClr val="0074AC"/>
                      </a:solidFill>
                      <a:prstDash val="solid"/>
                      <a:round/>
                      <a:headEnd type="none" w="med" len="med"/>
                      <a:tailEnd type="none" w="med" len="med"/>
                    </a:lnT>
                    <a:lnB w="12700" cap="flat" cmpd="sng" algn="ctr">
                      <a:solidFill>
                        <a:srgbClr val="0074AC"/>
                      </a:solidFill>
                      <a:prstDash val="solid"/>
                      <a:round/>
                      <a:headEnd type="none" w="med" len="med"/>
                      <a:tailEnd type="none" w="med" len="med"/>
                    </a:lnB>
                    <a:solidFill>
                      <a:srgbClr val="F6F6F6"/>
                    </a:solidFill>
                  </a:tcPr>
                </a:tc>
                <a:tc>
                  <a:txBody>
                    <a:bodyPr/>
                    <a:lstStyle/>
                    <a:p>
                      <a:pPr marL="65405" marR="67310" algn="r">
                        <a:spcBef>
                          <a:spcPts val="275"/>
                        </a:spcBef>
                        <a:spcAft>
                          <a:spcPts val="0"/>
                        </a:spcAft>
                      </a:pPr>
                      <a:r>
                        <a:rPr lang="it-IT" sz="2400" dirty="0">
                          <a:latin typeface="MS UI Gothic"/>
                          <a:cs typeface="MS UI Gothic"/>
                        </a:rPr>
                        <a:t>5 000</a:t>
                      </a:r>
                    </a:p>
                  </a:txBody>
                  <a:tcPr marL="0" marR="0" marT="0" marB="0">
                    <a:lnL w="12700" cap="flat" cmpd="sng" algn="ctr">
                      <a:solidFill>
                        <a:srgbClr val="0074AC"/>
                      </a:solidFill>
                      <a:prstDash val="solid"/>
                      <a:round/>
                      <a:headEnd type="none" w="med" len="med"/>
                      <a:tailEnd type="none" w="med" len="med"/>
                    </a:lnL>
                    <a:lnR w="12700" cap="flat" cmpd="sng" algn="ctr">
                      <a:solidFill>
                        <a:srgbClr val="0074AC"/>
                      </a:solidFill>
                      <a:prstDash val="solid"/>
                      <a:round/>
                      <a:headEnd type="none" w="med" len="med"/>
                      <a:tailEnd type="none" w="med" len="med"/>
                    </a:lnR>
                    <a:lnT w="12700" cap="flat" cmpd="sng" algn="ctr">
                      <a:solidFill>
                        <a:srgbClr val="0074AC"/>
                      </a:solidFill>
                      <a:prstDash val="solid"/>
                      <a:round/>
                      <a:headEnd type="none" w="med" len="med"/>
                      <a:tailEnd type="none" w="med" len="med"/>
                    </a:lnT>
                    <a:lnB w="12700" cap="flat" cmpd="sng" algn="ctr">
                      <a:solidFill>
                        <a:srgbClr val="0074AC"/>
                      </a:solidFill>
                      <a:prstDash val="solid"/>
                      <a:round/>
                      <a:headEnd type="none" w="med" len="med"/>
                      <a:tailEnd type="none" w="med" len="med"/>
                    </a:lnB>
                    <a:solidFill>
                      <a:srgbClr val="F6F6F6"/>
                    </a:solidFill>
                  </a:tcPr>
                </a:tc>
                <a:tc gridSpan="3" vMerge="1">
                  <a:txBody>
                    <a:bodyPr/>
                    <a:lstStyle/>
                    <a:p>
                      <a:endParaRPr lang="it-IT"/>
                    </a:p>
                  </a:txBody>
                  <a:tcPr/>
                </a:tc>
                <a:tc hMerge="1" vMerge="1">
                  <a:txBody>
                    <a:bodyPr/>
                    <a:lstStyle/>
                    <a:p>
                      <a:endParaRPr lang="it-IT"/>
                    </a:p>
                  </a:txBody>
                  <a:tcPr/>
                </a:tc>
                <a:tc hMerge="1" vMerge="1">
                  <a:txBody>
                    <a:bodyPr/>
                    <a:lstStyle/>
                    <a:p>
                      <a:endParaRPr lang="it-IT"/>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1000108"/>
            <a:ext cx="8928992" cy="4924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1200"/>
              </a:spcAft>
              <a:buNone/>
            </a:pPr>
            <a:r>
              <a:rPr lang="it-IT" sz="2400" dirty="0" smtClean="0"/>
              <a:t>L’</a:t>
            </a:r>
            <a:r>
              <a:rPr lang="it-IT" sz="2400" dirty="0" err="1" smtClean="0"/>
              <a:t>AdG</a:t>
            </a:r>
            <a:r>
              <a:rPr lang="it-IT" sz="2400" dirty="0" smtClean="0"/>
              <a:t> può decidere di calcolare la sovvenzione in base a un costo unitario in funzione del numero di partecipanti al seminario: costo unitario = EUR 52.000/50 = EUR 1.040 / partecipante</a:t>
            </a:r>
          </a:p>
          <a:p>
            <a:pPr algn="just">
              <a:spcBef>
                <a:spcPts val="0"/>
              </a:spcBef>
              <a:spcAft>
                <a:spcPts val="1200"/>
              </a:spcAft>
              <a:buNone/>
            </a:pPr>
            <a:r>
              <a:rPr lang="it-IT" sz="2400" dirty="0" smtClean="0"/>
              <a:t>Il documento stabilito tra </a:t>
            </a:r>
            <a:r>
              <a:rPr lang="it-IT" sz="2400" dirty="0" err="1" smtClean="0"/>
              <a:t>AdG</a:t>
            </a:r>
            <a:r>
              <a:rPr lang="it-IT" sz="2400" dirty="0" smtClean="0"/>
              <a:t> e beneficiario in cui si indicano le regole applicabili deve specificare: </a:t>
            </a:r>
          </a:p>
          <a:p>
            <a:pPr algn="just">
              <a:spcBef>
                <a:spcPts val="0"/>
              </a:spcBef>
              <a:spcAft>
                <a:spcPts val="1200"/>
              </a:spcAft>
              <a:buFont typeface="Wingdings" pitchFamily="2" charset="2"/>
              <a:buChar char="ü"/>
            </a:pPr>
            <a:r>
              <a:rPr lang="it-IT" sz="2400" dirty="0" smtClean="0"/>
              <a:t> la definizione delle TSCU (cos'è un partecipante)</a:t>
            </a:r>
          </a:p>
          <a:p>
            <a:pPr algn="just">
              <a:spcBef>
                <a:spcPts val="0"/>
              </a:spcBef>
              <a:spcAft>
                <a:spcPts val="1200"/>
              </a:spcAft>
              <a:buFont typeface="Wingdings" pitchFamily="2" charset="2"/>
              <a:buChar char="ü"/>
            </a:pPr>
            <a:r>
              <a:rPr lang="it-IT" sz="2400" dirty="0" smtClean="0"/>
              <a:t> il numero massimo (minimo) di partecipanti</a:t>
            </a:r>
          </a:p>
          <a:p>
            <a:pPr algn="just">
              <a:spcBef>
                <a:spcPts val="0"/>
              </a:spcBef>
              <a:spcAft>
                <a:spcPts val="1200"/>
              </a:spcAft>
              <a:buFont typeface="Wingdings" pitchFamily="2" charset="2"/>
              <a:buChar char="ü"/>
            </a:pPr>
            <a:r>
              <a:rPr lang="it-IT" sz="2400" dirty="0" smtClean="0"/>
              <a:t> come va giustificato il costo unitario (EUR 1.040)</a:t>
            </a:r>
          </a:p>
          <a:p>
            <a:pPr algn="just">
              <a:spcBef>
                <a:spcPts val="0"/>
              </a:spcBef>
              <a:spcAft>
                <a:spcPts val="1200"/>
              </a:spcAft>
              <a:buNone/>
            </a:pPr>
            <a:r>
              <a:rPr lang="it-IT" sz="2400" dirty="0" smtClean="0"/>
              <a:t>Nel documento che specifica le condizioni per il sostegno va indicato un riferimento all'art. 14, par. 3, FSE</a:t>
            </a:r>
            <a:endParaRPr lang="it-IT" sz="2400" dirty="0"/>
          </a:p>
        </p:txBody>
      </p:sp>
      <p:sp>
        <p:nvSpPr>
          <p:cNvPr id="4" name="Rectangle 8"/>
          <p:cNvSpPr>
            <a:spLocks noChangeArrowheads="1"/>
          </p:cNvSpPr>
          <p:nvPr/>
        </p:nvSpPr>
        <p:spPr bwMode="auto">
          <a:xfrm>
            <a:off x="107504" y="142852"/>
            <a:ext cx="8893652" cy="757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indent="0" algn="just">
              <a:lnSpc>
                <a:spcPct val="90000"/>
              </a:lnSpc>
              <a:spcBef>
                <a:spcPct val="0"/>
              </a:spcBef>
              <a:buClr>
                <a:srgbClr val="FF8000"/>
              </a:buClr>
              <a:buNone/>
            </a:pPr>
            <a:r>
              <a:rPr lang="it-IT" sz="2400" b="1" dirty="0" smtClean="0"/>
              <a:t>Metodi specifici per determinare gli importi stabiliti conformemente alle norme dei singoli fondi</a:t>
            </a:r>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3"/>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0837" name="Rectangle 5"/>
          <p:cNvSpPr>
            <a:spLocks noChangeArrowheads="1"/>
          </p:cNvSpPr>
          <p:nvPr/>
        </p:nvSpPr>
        <p:spPr bwMode="auto">
          <a:xfrm>
            <a:off x="304800" y="533400"/>
            <a:ext cx="8686800" cy="695325"/>
          </a:xfrm>
          <a:prstGeom prst="rect">
            <a:avLst/>
          </a:prstGeom>
          <a:noFill/>
          <a:ln w="9525">
            <a:noFill/>
            <a:miter lim="800000"/>
            <a:headEnd/>
            <a:tailEnd/>
          </a:ln>
          <a:effectLst/>
        </p:spPr>
        <p:txBody>
          <a:bodyPr>
            <a:spAutoFit/>
          </a:bodyPr>
          <a:lstStyle/>
          <a:p>
            <a:pPr eaLnBrk="1" hangingPunct="1">
              <a:lnSpc>
                <a:spcPct val="90000"/>
              </a:lnSpc>
              <a:buClr>
                <a:srgbClr val="FF6600"/>
              </a:buClr>
              <a:defRPr/>
            </a:pPr>
            <a:r>
              <a:rPr kumimoji="1" lang="it-IT">
                <a:solidFill>
                  <a:schemeClr val="tx2"/>
                </a:solidFill>
                <a:effectLst>
                  <a:outerShdw blurRad="38100" dist="38100" dir="2700000" algn="tl">
                    <a:srgbClr val="C0C0C0"/>
                  </a:outerShdw>
                </a:effectLst>
                <a:latin typeface="Verdana" pitchFamily="34" charset="0"/>
                <a:ea typeface="MS PGothic" charset="-128"/>
              </a:rPr>
              <a:t> </a:t>
            </a:r>
            <a:endParaRPr lang="it-IT">
              <a:solidFill>
                <a:srgbClr val="201C7A"/>
              </a:solidFill>
              <a:latin typeface="Verdana" pitchFamily="34" charset="0"/>
              <a:ea typeface="Arial Unicode MS" pitchFamily="34" charset="-128"/>
              <a:cs typeface="Arial Unicode MS" pitchFamily="34" charset="-128"/>
            </a:endParaRPr>
          </a:p>
          <a:p>
            <a:pPr eaLnBrk="1" hangingPunct="1">
              <a:lnSpc>
                <a:spcPct val="90000"/>
              </a:lnSpc>
              <a:buFontTx/>
              <a:buChar char="•"/>
              <a:defRPr/>
            </a:pPr>
            <a:endParaRPr lang="it-IT" sz="2000">
              <a:solidFill>
                <a:srgbClr val="201C7A"/>
              </a:solidFill>
              <a:latin typeface="Verdana" pitchFamily="34" charset="0"/>
              <a:ea typeface="Arial Unicode MS" pitchFamily="34" charset="-128"/>
              <a:cs typeface="Arial Unicode MS" pitchFamily="34" charset="-128"/>
            </a:endParaRPr>
          </a:p>
        </p:txBody>
      </p:sp>
      <p:sp>
        <p:nvSpPr>
          <p:cNvPr id="6148" name="Rectangle 8"/>
          <p:cNvSpPr>
            <a:spLocks noChangeArrowheads="1"/>
          </p:cNvSpPr>
          <p:nvPr/>
        </p:nvSpPr>
        <p:spPr bwMode="auto">
          <a:xfrm>
            <a:off x="611560" y="2276872"/>
            <a:ext cx="8064896" cy="1569660"/>
          </a:xfrm>
          <a:prstGeom prst="rect">
            <a:avLst/>
          </a:prstGeom>
          <a:solidFill>
            <a:schemeClr val="accent2">
              <a:lumMod val="20000"/>
              <a:lumOff val="80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50000"/>
              </a:spcBef>
              <a:buClr>
                <a:schemeClr val="folHlink"/>
              </a:buClr>
              <a:buSzPct val="75000"/>
              <a:buNone/>
            </a:pPr>
            <a:endParaRPr lang="it-IT" sz="2400" b="1" dirty="0" smtClean="0"/>
          </a:p>
          <a:p>
            <a:pPr lvl="0" algn="ctr">
              <a:spcBef>
                <a:spcPct val="50000"/>
              </a:spcBef>
              <a:buClr>
                <a:schemeClr val="folHlink"/>
              </a:buClr>
              <a:buSzPct val="75000"/>
              <a:buNone/>
            </a:pPr>
            <a:r>
              <a:rPr lang="it-IT" sz="2400" b="1" dirty="0" smtClean="0"/>
              <a:t>Le implicazioni in termini di gestione e controllo</a:t>
            </a:r>
          </a:p>
          <a:p>
            <a:pPr lvl="0" algn="ctr">
              <a:spcBef>
                <a:spcPct val="50000"/>
              </a:spcBef>
              <a:buClr>
                <a:schemeClr val="folHlink"/>
              </a:buClr>
              <a:buSzPct val="75000"/>
              <a:buNone/>
            </a:pPr>
            <a:endParaRPr lang="it-IT" sz="2400" b="1" dirty="0" smtClean="0"/>
          </a:p>
        </p:txBody>
      </p:sp>
      <p:sp>
        <p:nvSpPr>
          <p:cNvPr id="6149" name="Rectangle 10"/>
          <p:cNvSpPr>
            <a:spLocks noChangeArrowheads="1"/>
          </p:cNvSpPr>
          <p:nvPr/>
        </p:nvSpPr>
        <p:spPr bwMode="auto">
          <a:xfrm>
            <a:off x="9525" y="584358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it-IT" altLang="it-IT" sz="2400">
              <a:latin typeface="Times New Roman" panose="02020603050405020304" pitchFamily="18" charset="0"/>
            </a:endParaRPr>
          </a:p>
        </p:txBody>
      </p:sp>
    </p:spTree>
    <p:extLst>
      <p:ext uri="{BB962C8B-B14F-4D97-AF65-F5344CB8AC3E}">
        <p14:creationId xmlns="" xmlns:p14="http://schemas.microsoft.com/office/powerpoint/2010/main" val="28634824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512" y="260648"/>
            <a:ext cx="8712968" cy="382797"/>
          </a:xfrm>
          <a:prstGeom prst="rect">
            <a:avLst/>
          </a:prstGeom>
        </p:spPr>
        <p:txBody>
          <a:bodyPr vert="horz" wrap="square" lIns="0" tIns="13335" rIns="0" bIns="0" rtlCol="0">
            <a:spAutoFit/>
          </a:bodyPr>
          <a:lstStyle/>
          <a:p>
            <a:pPr marL="12700" algn="just">
              <a:lnSpc>
                <a:spcPct val="100000"/>
              </a:lnSpc>
              <a:spcBef>
                <a:spcPts val="105"/>
              </a:spcBef>
            </a:pPr>
            <a:r>
              <a:rPr lang="it-IT" sz="2400" kern="1200" dirty="0" smtClean="0">
                <a:solidFill>
                  <a:schemeClr val="tx1"/>
                </a:solidFill>
                <a:latin typeface="Arial" panose="020B0604020202020204" pitchFamily="34" charset="0"/>
                <a:ea typeface="MS PGothic" panose="020B0600070205080204" pitchFamily="34" charset="-128"/>
                <a:cs typeface="Arial" charset="0"/>
              </a:rPr>
              <a:t>Conseguenze per i Controlli</a:t>
            </a:r>
            <a:endParaRPr lang="it-IT" sz="2400" kern="1200" dirty="0">
              <a:solidFill>
                <a:schemeClr val="tx1"/>
              </a:solidFill>
              <a:latin typeface="Arial" panose="020B0604020202020204" pitchFamily="34" charset="0"/>
              <a:ea typeface="MS PGothic" panose="020B0600070205080204" pitchFamily="34" charset="-128"/>
              <a:cs typeface="Arial" charset="0"/>
            </a:endParaRPr>
          </a:p>
        </p:txBody>
      </p:sp>
      <p:sp>
        <p:nvSpPr>
          <p:cNvPr id="3" name="object 3"/>
          <p:cNvSpPr txBox="1"/>
          <p:nvPr/>
        </p:nvSpPr>
        <p:spPr>
          <a:xfrm>
            <a:off x="179512" y="908720"/>
            <a:ext cx="8784976" cy="3643946"/>
          </a:xfrm>
          <a:prstGeom prst="rect">
            <a:avLst/>
          </a:prstGeom>
        </p:spPr>
        <p:txBody>
          <a:bodyPr vert="horz" wrap="square" lIns="0" tIns="12065" rIns="0" bIns="0" rtlCol="0">
            <a:spAutoFit/>
          </a:bodyPr>
          <a:lstStyle/>
          <a:p>
            <a:pPr marR="5080" algn="just">
              <a:lnSpc>
                <a:spcPct val="100000"/>
              </a:lnSpc>
              <a:spcBef>
                <a:spcPts val="0"/>
              </a:spcBef>
              <a:spcAft>
                <a:spcPts val="1200"/>
              </a:spcAft>
              <a:tabLst>
                <a:tab pos="354965" algn="l"/>
                <a:tab pos="355600" algn="l"/>
              </a:tabLst>
            </a:pPr>
            <a:r>
              <a:rPr lang="it-IT" sz="2400" dirty="0" smtClean="0">
                <a:latin typeface="Arial" panose="020B0604020202020204" pitchFamily="34" charset="0"/>
                <a:ea typeface="MS PGothic" panose="020B0600070205080204" pitchFamily="34" charset="-128"/>
              </a:rPr>
              <a:t>Dal punto di vista dell'</a:t>
            </a:r>
            <a:r>
              <a:rPr lang="it-IT" sz="2400" dirty="0" err="1" smtClean="0">
                <a:latin typeface="Arial" panose="020B0604020202020204" pitchFamily="34" charset="0"/>
                <a:ea typeface="MS PGothic" panose="020B0600070205080204" pitchFamily="34" charset="-128"/>
              </a:rPr>
              <a:t>audit</a:t>
            </a:r>
            <a:r>
              <a:rPr lang="it-IT" sz="2400" dirty="0" smtClean="0">
                <a:latin typeface="Arial" panose="020B0604020202020204" pitchFamily="34" charset="0"/>
                <a:ea typeface="MS PGothic" panose="020B0600070205080204" pitchFamily="34" charset="-128"/>
              </a:rPr>
              <a:t> e del controllo, le disposizioni per le OSC denotano uno </a:t>
            </a:r>
            <a:r>
              <a:rPr lang="it-IT" sz="2400" b="1" dirty="0" smtClean="0">
                <a:latin typeface="Arial" panose="020B0604020202020204" pitchFamily="34" charset="0"/>
                <a:ea typeface="MS PGothic" panose="020B0600070205080204" pitchFamily="34" charset="-128"/>
              </a:rPr>
              <a:t>scostamento dal principio dei costi reali</a:t>
            </a:r>
          </a:p>
          <a:p>
            <a:pPr marR="5080" algn="just">
              <a:spcBef>
                <a:spcPts val="0"/>
              </a:spcBef>
              <a:spcAft>
                <a:spcPts val="1200"/>
              </a:spcAft>
              <a:tabLst>
                <a:tab pos="354965" algn="l"/>
                <a:tab pos="355600" algn="l"/>
              </a:tabLst>
            </a:pPr>
            <a:r>
              <a:rPr lang="it-IT" sz="2400" dirty="0" smtClean="0">
                <a:latin typeface="Arial" panose="020B0604020202020204" pitchFamily="34" charset="0"/>
                <a:ea typeface="MS PGothic" panose="020B0600070205080204" pitchFamily="34" charset="-128"/>
              </a:rPr>
              <a:t>Il finanziamento a tasso forfettario, le TSCU e gli importi forfettari comportano </a:t>
            </a:r>
            <a:r>
              <a:rPr lang="it-IT" sz="2400" b="1" dirty="0" smtClean="0">
                <a:latin typeface="Arial" panose="020B0604020202020204" pitchFamily="34" charset="0"/>
                <a:ea typeface="MS PGothic" panose="020B0600070205080204" pitchFamily="34" charset="-128"/>
              </a:rPr>
              <a:t>approssimazioni ex ante dei costi</a:t>
            </a:r>
            <a:r>
              <a:rPr lang="it-IT" sz="2400" dirty="0" smtClean="0">
                <a:latin typeface="Arial" panose="020B0604020202020204" pitchFamily="34" charset="0"/>
                <a:ea typeface="MS PGothic" panose="020B0600070205080204" pitchFamily="34" charset="-128"/>
              </a:rPr>
              <a:t> basate, ad esempio, su medie e su indagini di dati storici o di prezzi di mercato</a:t>
            </a:r>
          </a:p>
          <a:p>
            <a:pPr marR="5080" algn="just">
              <a:spcBef>
                <a:spcPts val="0"/>
              </a:spcBef>
              <a:spcAft>
                <a:spcPts val="1200"/>
              </a:spcAft>
              <a:tabLst>
                <a:tab pos="354965" algn="l"/>
                <a:tab pos="355600" algn="l"/>
              </a:tabLst>
            </a:pPr>
            <a:r>
              <a:rPr lang="it-IT" sz="2400" dirty="0" smtClean="0"/>
              <a:t>Un elemento intrinseco dei tassi forfettari è che essi, per definizione, "</a:t>
            </a:r>
            <a:r>
              <a:rPr lang="it-IT" sz="2400" b="1" dirty="0" smtClean="0"/>
              <a:t>sovracompensano</a:t>
            </a:r>
            <a:r>
              <a:rPr lang="it-IT" sz="2400" dirty="0" smtClean="0"/>
              <a:t>" o "</a:t>
            </a:r>
            <a:r>
              <a:rPr lang="it-IT" sz="2400" b="1" dirty="0" err="1" smtClean="0"/>
              <a:t>sottocompensano</a:t>
            </a:r>
            <a:r>
              <a:rPr lang="it-IT" sz="2400" dirty="0" smtClean="0"/>
              <a:t>" i costi in cui si è incorsi per l'operazione sostenuta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79512" y="836712"/>
            <a:ext cx="8740080" cy="3902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spcAft>
                <a:spcPts val="1200"/>
              </a:spcAft>
              <a:buClr>
                <a:srgbClr val="FF8000"/>
              </a:buClr>
              <a:buNone/>
            </a:pPr>
            <a:r>
              <a:rPr lang="it-IT" sz="2400" dirty="0" smtClean="0"/>
              <a:t>Quando si usano costi semplificati, per determinare la legittimità e la regolarità della spesa, gli incaricati delle verifiche gestionali e degli </a:t>
            </a:r>
            <a:r>
              <a:rPr lang="it-IT" sz="2400" dirty="0" err="1" smtClean="0"/>
              <a:t>audit</a:t>
            </a:r>
            <a:r>
              <a:rPr lang="it-IT" sz="2400" dirty="0" smtClean="0"/>
              <a:t> non devono verificare i costi reali che sottendono le categorie di spesa calcolate in base a un tasso forfettario, a TSCU o a importi forfettari</a:t>
            </a:r>
          </a:p>
          <a:p>
            <a:pPr algn="just">
              <a:lnSpc>
                <a:spcPct val="90000"/>
              </a:lnSpc>
              <a:spcBef>
                <a:spcPct val="0"/>
              </a:spcBef>
              <a:spcAft>
                <a:spcPts val="1200"/>
              </a:spcAft>
              <a:buClr>
                <a:srgbClr val="FF8000"/>
              </a:buClr>
              <a:buNone/>
            </a:pPr>
            <a:r>
              <a:rPr lang="it-IT" sz="2400" dirty="0" smtClean="0"/>
              <a:t>La Commissione e le autorità nazionali controllano il calcolo dei costi delle operazioni ed effettuano </a:t>
            </a:r>
            <a:r>
              <a:rPr lang="it-IT" sz="2400" dirty="0" err="1" smtClean="0"/>
              <a:t>audit</a:t>
            </a:r>
            <a:r>
              <a:rPr lang="it-IT" sz="2400" dirty="0" smtClean="0"/>
              <a:t> di legittimità e regolarità: questi </a:t>
            </a:r>
            <a:r>
              <a:rPr lang="it-IT" sz="2400" dirty="0" err="1" smtClean="0"/>
              <a:t>audit</a:t>
            </a:r>
            <a:r>
              <a:rPr lang="it-IT" sz="2400" dirty="0" smtClean="0"/>
              <a:t> sono condotti in maniera diversa sulla base del metodo di calcolo usato per stabilire i costi semplificati e non sulla base della documentazione finanziaria d'appoggio per ciascun progetto</a:t>
            </a:r>
          </a:p>
        </p:txBody>
      </p:sp>
      <p:sp>
        <p:nvSpPr>
          <p:cNvPr id="4" name="Rectangle 8"/>
          <p:cNvSpPr>
            <a:spLocks noChangeArrowheads="1"/>
          </p:cNvSpPr>
          <p:nvPr/>
        </p:nvSpPr>
        <p:spPr bwMode="auto">
          <a:xfrm>
            <a:off x="197696" y="140603"/>
            <a:ext cx="86227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Approccio generale per il controllo e l'</a:t>
            </a:r>
            <a:r>
              <a:rPr lang="it-IT" sz="2400" b="1" dirty="0" err="1" smtClean="0"/>
              <a:t>audit</a:t>
            </a:r>
            <a:r>
              <a:rPr lang="it-IT" sz="2400" b="1" dirty="0" smtClean="0"/>
              <a:t> delle OSC</a:t>
            </a:r>
            <a:endParaRPr lang="it-IT" altLang="it-IT" sz="2400" b="1"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79512" y="836712"/>
            <a:ext cx="8740080" cy="4056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spcAft>
                <a:spcPts val="1200"/>
              </a:spcAft>
              <a:buClr>
                <a:srgbClr val="FF8000"/>
              </a:buClr>
              <a:buNone/>
            </a:pPr>
            <a:r>
              <a:rPr lang="it-IT" sz="2400" dirty="0" smtClean="0"/>
              <a:t>A condizione che lo Stato membro abbia posto in atto una metodologia stabilita conformemente alle disposizioni degli art. 67 e 68 RDC, tenendo conto delle raccomandazioni e delle pratiche ottimali EGESIF, e che non vi siano indicazioni di frode o d'abuso, la Commissione non mette in questione il sistema applicato</a:t>
            </a:r>
          </a:p>
          <a:p>
            <a:pPr algn="just">
              <a:lnSpc>
                <a:spcPct val="90000"/>
              </a:lnSpc>
              <a:spcBef>
                <a:spcPct val="0"/>
              </a:spcBef>
              <a:spcAft>
                <a:spcPts val="1200"/>
              </a:spcAft>
              <a:buClr>
                <a:srgbClr val="FF8000"/>
              </a:buClr>
              <a:buNone/>
            </a:pPr>
            <a:endParaRPr lang="it-IT" altLang="it-IT" sz="2400" u="sng" dirty="0" smtClean="0"/>
          </a:p>
          <a:p>
            <a:pPr algn="just">
              <a:lnSpc>
                <a:spcPct val="90000"/>
              </a:lnSpc>
              <a:spcBef>
                <a:spcPct val="0"/>
              </a:spcBef>
              <a:spcAft>
                <a:spcPts val="1200"/>
              </a:spcAft>
              <a:buClr>
                <a:srgbClr val="FF8000"/>
              </a:buClr>
              <a:buNone/>
            </a:pPr>
            <a:r>
              <a:rPr lang="it-IT" sz="2400" dirty="0" smtClean="0"/>
              <a:t>Le OSC non esonerano dall'obbligo di osservare appieno tutte le norme UE e nazionali applicabili come quelle in materia di pubblicità, di appalti pubblici, di pari opportunità, di ambiente sostenibile, di aiuti di Stato</a:t>
            </a:r>
            <a:endParaRPr lang="it-IT" altLang="it-IT" sz="2400" u="sng" dirty="0"/>
          </a:p>
        </p:txBody>
      </p:sp>
      <p:sp>
        <p:nvSpPr>
          <p:cNvPr id="4" name="Rectangle 8"/>
          <p:cNvSpPr>
            <a:spLocks noChangeArrowheads="1"/>
          </p:cNvSpPr>
          <p:nvPr/>
        </p:nvSpPr>
        <p:spPr bwMode="auto">
          <a:xfrm>
            <a:off x="197696" y="140603"/>
            <a:ext cx="86227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Approccio generale per il controllo e l'</a:t>
            </a:r>
            <a:r>
              <a:rPr lang="it-IT" sz="2400" b="1" dirty="0" err="1" smtClean="0"/>
              <a:t>audit</a:t>
            </a:r>
            <a:r>
              <a:rPr lang="it-IT" sz="2400" b="1" dirty="0" smtClean="0"/>
              <a:t> delle OSC</a:t>
            </a:r>
            <a:endParaRPr lang="it-IT" altLang="it-IT" sz="2400" b="1" dirty="0" smtClean="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620688"/>
            <a:ext cx="8928992" cy="49675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buNone/>
            </a:pPr>
            <a:r>
              <a:rPr lang="it-IT" sz="2400" dirty="0" smtClean="0"/>
              <a:t>La metodologia di controllo applicata quando si è fatto ricorso a un finanziamento a tasso forfettario, a TSCU e ad importi forfettari consisterà nelle seguenti verifiche:</a:t>
            </a:r>
          </a:p>
          <a:p>
            <a:pPr marL="360000" indent="-457200" algn="just">
              <a:buFont typeface="+mj-lt"/>
              <a:buAutoNum type="arabicPeriod"/>
            </a:pPr>
            <a:r>
              <a:rPr lang="it-IT" sz="2400" dirty="0" smtClean="0"/>
              <a:t>verifica del metodo di calcolo per stabilire il finanziamento a tasso forfettario, TSCU o importi forfettari da stabilirsi sulla base di uno o più dei metodi specificati all'art. 67, par. 5, RDC. Tale verifica va fatta a livello di </a:t>
            </a:r>
            <a:r>
              <a:rPr lang="it-IT" sz="2400" dirty="0" err="1" smtClean="0"/>
              <a:t>AdG</a:t>
            </a:r>
            <a:r>
              <a:rPr lang="it-IT" sz="2400" dirty="0" smtClean="0"/>
              <a:t> e/o di beneficiario (per i sistemi basati sui dati propri del beneficiario conformemente all'art. 67, par. 5, lettera a), punti </a:t>
            </a:r>
            <a:r>
              <a:rPr lang="it-IT" sz="2400" dirty="0" err="1" smtClean="0"/>
              <a:t>ii</a:t>
            </a:r>
            <a:r>
              <a:rPr lang="it-IT" sz="2400" dirty="0" smtClean="0"/>
              <a:t>) e </a:t>
            </a:r>
            <a:r>
              <a:rPr lang="it-IT" sz="2400" dirty="0" err="1" smtClean="0"/>
              <a:t>iii</a:t>
            </a:r>
            <a:r>
              <a:rPr lang="it-IT" sz="2400" dirty="0" smtClean="0"/>
              <a:t>)). Le verifiche possono variare conformemente al metodo prescelto e saranno ridotte alla definizione di categorie di costi in caso di applicazione degli art. 68, par. 1), lettera b) RDC, 14, par. 2, FSE e 19 ETC</a:t>
            </a:r>
            <a:endParaRPr lang="it-IT" altLang="it-IT" sz="2400" u="sng" dirty="0"/>
          </a:p>
        </p:txBody>
      </p:sp>
      <p:sp>
        <p:nvSpPr>
          <p:cNvPr id="4" name="Rectangle 8"/>
          <p:cNvSpPr>
            <a:spLocks noChangeArrowheads="1"/>
          </p:cNvSpPr>
          <p:nvPr/>
        </p:nvSpPr>
        <p:spPr bwMode="auto">
          <a:xfrm>
            <a:off x="107504" y="140603"/>
            <a:ext cx="87129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Approccio generale per il controllo e l'</a:t>
            </a:r>
            <a:r>
              <a:rPr lang="it-IT" sz="2400" b="1" dirty="0" err="1" smtClean="0"/>
              <a:t>audit</a:t>
            </a:r>
            <a:r>
              <a:rPr lang="it-IT" sz="2400" b="1" dirty="0" smtClean="0"/>
              <a:t> delle OSC</a:t>
            </a:r>
            <a:endParaRPr lang="it-IT" altLang="it-IT" sz="2400" b="1" dirty="0" smtClean="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79512" y="836712"/>
            <a:ext cx="8856984" cy="42350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buClr>
                <a:srgbClr val="FF8000"/>
              </a:buClr>
              <a:buNone/>
            </a:pPr>
            <a:r>
              <a:rPr lang="it-IT" sz="2400" dirty="0" smtClean="0"/>
              <a:t>Verifiche:</a:t>
            </a:r>
          </a:p>
          <a:p>
            <a:pPr algn="just">
              <a:lnSpc>
                <a:spcPct val="90000"/>
              </a:lnSpc>
              <a:spcBef>
                <a:spcPct val="0"/>
              </a:spcBef>
              <a:buClr>
                <a:srgbClr val="FF8000"/>
              </a:buClr>
              <a:buNone/>
            </a:pPr>
            <a:endParaRPr lang="it-IT" sz="2400" dirty="0" smtClean="0"/>
          </a:p>
          <a:p>
            <a:pPr lvl="0" algn="just">
              <a:spcBef>
                <a:spcPts val="0"/>
              </a:spcBef>
              <a:spcAft>
                <a:spcPts val="1200"/>
              </a:spcAft>
              <a:buNone/>
            </a:pPr>
            <a:r>
              <a:rPr lang="it-IT" sz="2400" dirty="0" smtClean="0"/>
              <a:t>2. verifica dell'applicazione corretta del metodo stabilito attraverso l'esame degli output/dei risultati del progetto nel caso di costi unitari e importi forfettari</a:t>
            </a:r>
          </a:p>
          <a:p>
            <a:pPr lvl="0" algn="just">
              <a:spcBef>
                <a:spcPts val="0"/>
              </a:spcBef>
              <a:spcAft>
                <a:spcPts val="1200"/>
              </a:spcAft>
              <a:buNone/>
            </a:pPr>
            <a:r>
              <a:rPr lang="it-IT" sz="2400" dirty="0" smtClean="0"/>
              <a:t>3. in caso di finanziamento a tasso forfettario, verifica secondo il principio del "costo reale" delle categorie di costi ammissibili cui è applicato il tasso (o del loro calcolo se sono usate altre OSC per calcolarle) e, se del caso, di altre categorie di costi ammissibili non prese in conto nel sistema di finanziamento a tasso forfettario</a:t>
            </a:r>
          </a:p>
        </p:txBody>
      </p:sp>
      <p:sp>
        <p:nvSpPr>
          <p:cNvPr id="4" name="Rectangle 8"/>
          <p:cNvSpPr>
            <a:spLocks noChangeArrowheads="1"/>
          </p:cNvSpPr>
          <p:nvPr/>
        </p:nvSpPr>
        <p:spPr bwMode="auto">
          <a:xfrm>
            <a:off x="197696" y="140603"/>
            <a:ext cx="86227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Approccio generale per il controllo e l'</a:t>
            </a:r>
            <a:r>
              <a:rPr lang="it-IT" sz="2400" b="1" dirty="0" err="1" smtClean="0"/>
              <a:t>audit</a:t>
            </a:r>
            <a:r>
              <a:rPr lang="it-IT" sz="2400" b="1" dirty="0" smtClean="0"/>
              <a:t> delle OSC</a:t>
            </a:r>
            <a:endParaRPr lang="it-IT" altLang="it-IT" sz="2400" b="1" dirty="0" smtClean="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857232"/>
            <a:ext cx="8965090" cy="52075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ts val="0"/>
              </a:spcBef>
              <a:spcAft>
                <a:spcPts val="1200"/>
              </a:spcAft>
              <a:buClr>
                <a:srgbClr val="FF8000"/>
              </a:buClr>
              <a:buNone/>
            </a:pPr>
            <a:r>
              <a:rPr lang="it-IT" sz="2400" dirty="0" smtClean="0"/>
              <a:t>Il ricorso a importi forfettari può avvenire anche nel caso di sovvenzioni in cui le TSCU non rappresentano una soluzione appropriata, ad esempio per la produzione di un kit di strumenti, l'organizzazione di un seminario locale di piccola entità, ecc</a:t>
            </a:r>
          </a:p>
          <a:p>
            <a:pPr algn="just">
              <a:spcBef>
                <a:spcPts val="0"/>
              </a:spcBef>
              <a:spcAft>
                <a:spcPts val="1200"/>
              </a:spcAft>
              <a:buNone/>
            </a:pPr>
            <a:r>
              <a:rPr lang="it-IT" sz="2400" b="1" dirty="0" smtClean="0"/>
              <a:t>FESR</a:t>
            </a:r>
            <a:r>
              <a:rPr lang="it-IT" sz="2400" dirty="0" smtClean="0"/>
              <a:t>: per promuovere i prodotti locali, un gruppo di piccole imprese desidera partecipare a una fiera commerciale</a:t>
            </a:r>
          </a:p>
          <a:p>
            <a:pPr algn="just">
              <a:spcBef>
                <a:spcPts val="0"/>
              </a:spcBef>
              <a:spcAft>
                <a:spcPts val="1200"/>
              </a:spcAft>
              <a:buNone/>
            </a:pPr>
            <a:r>
              <a:rPr lang="it-IT" sz="2400" dirty="0" smtClean="0"/>
              <a:t>Considerato il basso costo dell'operazione, l‘</a:t>
            </a:r>
            <a:r>
              <a:rPr lang="it-IT" sz="2400" dirty="0" err="1" smtClean="0"/>
              <a:t>AdG</a:t>
            </a:r>
            <a:r>
              <a:rPr lang="it-IT" sz="2400" dirty="0" smtClean="0"/>
              <a:t> decide di usare un importo forfettario per il calcolo del sostegno pubblico: a tal fine il gruppo di imprese è invitato a proporre un bilancio relativo ai costi d'affitto, di montaggio e di gestione dello stand</a:t>
            </a:r>
          </a:p>
          <a:p>
            <a:pPr algn="just">
              <a:spcBef>
                <a:spcPts val="0"/>
              </a:spcBef>
              <a:spcAft>
                <a:spcPts val="1200"/>
              </a:spcAft>
              <a:buNone/>
            </a:pPr>
            <a:r>
              <a:rPr lang="it-IT" sz="2400" dirty="0" smtClean="0"/>
              <a:t>Sulla base di tale proposta si stabilisce l'importo forfettario di € 20.000: il pagamento al beneficiario verrà effettuato in base alla prova di partecipazione alla fiera</a:t>
            </a:r>
          </a:p>
        </p:txBody>
      </p:sp>
      <p:sp>
        <p:nvSpPr>
          <p:cNvPr id="4" name="Rectangle 8"/>
          <p:cNvSpPr>
            <a:spLocks noChangeArrowheads="1"/>
          </p:cNvSpPr>
          <p:nvPr/>
        </p:nvSpPr>
        <p:spPr bwMode="auto">
          <a:xfrm>
            <a:off x="107504" y="0"/>
            <a:ext cx="876679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Importi forfettari - Esempio FESR </a:t>
            </a:r>
            <a:endParaRPr lang="it-IT" altLang="it-IT" sz="2400" b="1" dirty="0" smtClean="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836712"/>
            <a:ext cx="8928992" cy="4721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spcAft>
                <a:spcPts val="1200"/>
              </a:spcAft>
              <a:buClr>
                <a:srgbClr val="FF8000"/>
              </a:buClr>
              <a:buNone/>
            </a:pPr>
            <a:r>
              <a:rPr lang="it-IT" sz="2400" dirty="0" smtClean="0"/>
              <a:t>All'atto di sottoporre ad </a:t>
            </a:r>
            <a:r>
              <a:rPr lang="it-IT" sz="2400" dirty="0" err="1" smtClean="0"/>
              <a:t>audit</a:t>
            </a:r>
            <a:r>
              <a:rPr lang="it-IT" sz="2400" dirty="0" smtClean="0"/>
              <a:t> il metodo di calcolo, la Commissione si concentra sulla verifica del rispetto delle diverse condizioni e non pone in questione le ragioni per la selezione di un metodo specifico rispetto a un altro</a:t>
            </a:r>
          </a:p>
          <a:p>
            <a:pPr algn="just">
              <a:lnSpc>
                <a:spcPct val="90000"/>
              </a:lnSpc>
              <a:spcBef>
                <a:spcPct val="0"/>
              </a:spcBef>
              <a:spcAft>
                <a:spcPts val="1200"/>
              </a:spcAft>
              <a:buClr>
                <a:srgbClr val="FF8000"/>
              </a:buClr>
              <a:buNone/>
            </a:pPr>
            <a:r>
              <a:rPr lang="it-IT" sz="2400" dirty="0" smtClean="0"/>
              <a:t>L’</a:t>
            </a:r>
            <a:r>
              <a:rPr lang="it-IT" sz="2400" dirty="0" err="1" smtClean="0"/>
              <a:t>AdG</a:t>
            </a:r>
            <a:r>
              <a:rPr lang="it-IT" sz="2400" dirty="0" smtClean="0"/>
              <a:t> deve conservare registri adeguati del metodo di calcolo e deve essere in grado di dimostrare la base su cui si sono decisi i tassi forfettari, le TSCU o gli importi forfettari</a:t>
            </a:r>
          </a:p>
          <a:p>
            <a:pPr algn="just">
              <a:lnSpc>
                <a:spcPct val="90000"/>
              </a:lnSpc>
              <a:spcBef>
                <a:spcPct val="0"/>
              </a:spcBef>
              <a:spcAft>
                <a:spcPts val="1200"/>
              </a:spcAft>
              <a:buClr>
                <a:srgbClr val="FF8000"/>
              </a:buClr>
              <a:buNone/>
            </a:pPr>
            <a:r>
              <a:rPr lang="it-IT" sz="2400" dirty="0" smtClean="0"/>
              <a:t>In caso di combinazione di opzioni, oltre ai controlli richiesti per i singoli tipi di OSC, i responsabili delle verifiche gestionali e degli </a:t>
            </a:r>
            <a:r>
              <a:rPr lang="it-IT" sz="2400" dirty="0" err="1" smtClean="0"/>
              <a:t>audit</a:t>
            </a:r>
            <a:r>
              <a:rPr lang="it-IT" sz="2400" dirty="0" smtClean="0"/>
              <a:t> dovrebbero verificare che le metodologie usate assicurino che parti della spesa di un'operazione non siano state addebitate usando più di un tipo di opzione con conseguente doppia dichiarazione dei costi</a:t>
            </a:r>
          </a:p>
        </p:txBody>
      </p:sp>
      <p:sp>
        <p:nvSpPr>
          <p:cNvPr id="4" name="Rectangle 8"/>
          <p:cNvSpPr>
            <a:spLocks noChangeArrowheads="1"/>
          </p:cNvSpPr>
          <p:nvPr/>
        </p:nvSpPr>
        <p:spPr bwMode="auto">
          <a:xfrm>
            <a:off x="107504" y="140603"/>
            <a:ext cx="87129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Approccio generale per il controllo e l'</a:t>
            </a:r>
            <a:r>
              <a:rPr lang="it-IT" sz="2400" b="1" dirty="0" err="1" smtClean="0"/>
              <a:t>audit</a:t>
            </a:r>
            <a:r>
              <a:rPr lang="it-IT" sz="2400" b="1" dirty="0" smtClean="0"/>
              <a:t> delle OSC</a:t>
            </a:r>
            <a:endParaRPr lang="it-IT" altLang="it-IT" sz="2400" b="1" dirty="0" smtClean="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79512" y="692696"/>
            <a:ext cx="8856984" cy="5201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1200"/>
              </a:spcAft>
              <a:buNone/>
            </a:pPr>
            <a:r>
              <a:rPr lang="it-IT" sz="2400" dirty="0" smtClean="0"/>
              <a:t>Quando si usano costi unitari o importi forfettari:</a:t>
            </a:r>
          </a:p>
          <a:p>
            <a:pPr lvl="0" algn="just">
              <a:spcBef>
                <a:spcPts val="0"/>
              </a:spcBef>
              <a:spcAft>
                <a:spcPts val="1200"/>
              </a:spcAft>
              <a:buFont typeface="Wingdings" pitchFamily="2" charset="2"/>
              <a:buChar char="ü"/>
            </a:pPr>
            <a:r>
              <a:rPr lang="it-IT" sz="2400" dirty="0" smtClean="0"/>
              <a:t> la base di calcolo dei costi unitari o degli importi forfettari usati in un'operazione deve essere chiara e fare riferimento a una o più delle modalità specificate all'art. 67, par. 5, RDC</a:t>
            </a:r>
          </a:p>
          <a:p>
            <a:pPr lvl="0" algn="just">
              <a:spcBef>
                <a:spcPts val="0"/>
              </a:spcBef>
              <a:spcAft>
                <a:spcPts val="1200"/>
              </a:spcAft>
              <a:buFont typeface="Wingdings" pitchFamily="2" charset="2"/>
              <a:buChar char="ü"/>
            </a:pPr>
            <a:r>
              <a:rPr lang="it-IT" sz="2400" dirty="0" smtClean="0"/>
              <a:t> considerato che i pagamenti saranno calcolati sulla base delle quantità/della realizzazione di un'operazione è essenziale acquisire prova del fatto che le attività o gli output addotti siano stati realizzati nei fatti. In particolare, le quantità dichiarate/le prove del completamento dell'operazione andrebbero certificate dal beneficiario, giustificate e conservate in archivio in vista di verifiche e </a:t>
            </a:r>
            <a:r>
              <a:rPr lang="it-IT" sz="2400" dirty="0" err="1" smtClean="0"/>
              <a:t>audit</a:t>
            </a:r>
            <a:r>
              <a:rPr lang="it-IT" sz="2400" dirty="0" smtClean="0"/>
              <a:t> futuri. Le verifiche effettuate da organismi intermedi, </a:t>
            </a:r>
            <a:r>
              <a:rPr lang="it-IT" sz="2400" dirty="0" err="1" smtClean="0"/>
              <a:t>AdG</a:t>
            </a:r>
            <a:r>
              <a:rPr lang="it-IT" sz="2400" dirty="0" smtClean="0"/>
              <a:t> o revisione richiedono documenti d'appoggio per giustificare le quantità dichiarate dal beneficiario</a:t>
            </a:r>
          </a:p>
        </p:txBody>
      </p:sp>
      <p:sp>
        <p:nvSpPr>
          <p:cNvPr id="4" name="Rectangle 8"/>
          <p:cNvSpPr>
            <a:spLocks noChangeArrowheads="1"/>
          </p:cNvSpPr>
          <p:nvPr/>
        </p:nvSpPr>
        <p:spPr bwMode="auto">
          <a:xfrm>
            <a:off x="179512" y="140603"/>
            <a:ext cx="864096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Conseguenze in termini di gestione finanziaria</a:t>
            </a:r>
            <a:endParaRPr lang="it-IT" altLang="it-IT" sz="2400" b="1"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692696"/>
            <a:ext cx="8928992" cy="541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buNone/>
            </a:pPr>
            <a:r>
              <a:rPr lang="it-IT" sz="2400" dirty="0" smtClean="0"/>
              <a:t>Una conseguenza è che il nocciolo delle verifiche di cui all'art. 125, par. 4, lettera a), RDC (applicabile al FSE, al FESR al FC e al FEAMP) e all'art. 58 </a:t>
            </a:r>
            <a:r>
              <a:rPr lang="it-IT" sz="2400" dirty="0" err="1" smtClean="0"/>
              <a:t>Reg</a:t>
            </a:r>
            <a:r>
              <a:rPr lang="it-IT" sz="2400" dirty="0" smtClean="0"/>
              <a:t> 1306/2013 (applicabile al FEASR) si sposterà, in particolare per le operazioni "intangibili", dalla predominanza delle verifiche finanziarie (che giustificano i costi reali ma anche forniscono elementi concordanti a riprova del fatto che l'operazione è stata realizzata) verso gli aspetti tecnici e fisici delle operazioni, </a:t>
            </a:r>
            <a:r>
              <a:rPr lang="it-IT" sz="2400" b="1" dirty="0" smtClean="0"/>
              <a:t>con una particolare attenzione per i controlli in loco in corso d'opera</a:t>
            </a:r>
          </a:p>
          <a:p>
            <a:pPr algn="just">
              <a:buNone/>
            </a:pPr>
            <a:endParaRPr lang="it-IT" sz="2400" b="1" dirty="0" smtClean="0"/>
          </a:p>
          <a:p>
            <a:pPr algn="just">
              <a:buNone/>
            </a:pPr>
            <a:r>
              <a:rPr lang="it-IT" sz="2400" dirty="0" smtClean="0"/>
              <a:t>A queste condizioni, i costi calcolati e rimborsati sulla base di un costo unitario/di un importo forfettario sono considerati come spesa comprovata allo stesso modo dei costi reali corroborati da fatture</a:t>
            </a:r>
          </a:p>
        </p:txBody>
      </p:sp>
      <p:sp>
        <p:nvSpPr>
          <p:cNvPr id="4" name="Rectangle 8"/>
          <p:cNvSpPr>
            <a:spLocks noChangeArrowheads="1"/>
          </p:cNvSpPr>
          <p:nvPr/>
        </p:nvSpPr>
        <p:spPr bwMode="auto">
          <a:xfrm>
            <a:off x="107504" y="140603"/>
            <a:ext cx="87129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Conseguenze in termini di gestione finanziaria</a:t>
            </a:r>
            <a:endParaRPr lang="it-IT" altLang="it-IT" sz="2400" b="1"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692696"/>
            <a:ext cx="8928992" cy="47212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spcAft>
                <a:spcPts val="1200"/>
              </a:spcAft>
              <a:buClr>
                <a:srgbClr val="FF8000"/>
              </a:buClr>
              <a:buNone/>
            </a:pPr>
            <a:r>
              <a:rPr lang="it-IT" sz="2400" dirty="0" smtClean="0"/>
              <a:t>Il fatto di semplificare la giustificazione delle categorie di costo calcolate comporta tuttavia </a:t>
            </a:r>
            <a:r>
              <a:rPr lang="it-IT" sz="2400" b="1" dirty="0" smtClean="0"/>
              <a:t>un'attenta verifica delle altre categorie di costo, conformemente al documento che specifica le condizioni per il sostegno</a:t>
            </a:r>
          </a:p>
          <a:p>
            <a:pPr algn="just">
              <a:lnSpc>
                <a:spcPct val="90000"/>
              </a:lnSpc>
              <a:spcBef>
                <a:spcPct val="0"/>
              </a:spcBef>
              <a:spcAft>
                <a:spcPts val="1200"/>
              </a:spcAft>
              <a:buClr>
                <a:srgbClr val="FF8000"/>
              </a:buClr>
              <a:buNone/>
            </a:pPr>
            <a:r>
              <a:rPr lang="it-IT" sz="2400" dirty="0" smtClean="0"/>
              <a:t>Tale verifica è tesa a giustificare l'importo delle categorie di costo calcolate e costituisce parte dei controlli gestionali (art. 125, par. 4, lettera a), RDC e art. 59 </a:t>
            </a:r>
            <a:r>
              <a:rPr lang="it-IT" sz="2400" dirty="0" err="1" smtClean="0"/>
              <a:t>Reg</a:t>
            </a:r>
            <a:r>
              <a:rPr lang="it-IT" sz="2400" dirty="0" smtClean="0"/>
              <a:t> 1306/2013)</a:t>
            </a:r>
          </a:p>
          <a:p>
            <a:pPr algn="just">
              <a:lnSpc>
                <a:spcPct val="90000"/>
              </a:lnSpc>
              <a:spcBef>
                <a:spcPct val="0"/>
              </a:spcBef>
              <a:spcAft>
                <a:spcPts val="1200"/>
              </a:spcAft>
              <a:buClr>
                <a:srgbClr val="FF8000"/>
              </a:buClr>
              <a:buNone/>
            </a:pPr>
            <a:r>
              <a:rPr lang="it-IT" sz="2400" dirty="0" smtClean="0"/>
              <a:t>Un'eventuale riduzione dell'importo accettato in seguito a queste verifiche per le categorie di costi ammissibili cui si applica il tasso forfettario (ad esempio in relazione al bilancio stimato o a seguito di una correzione finanziaria) si rifletterà proporzionalmente sull'importo accettato per le categorie calcolate a tasso forfettario</a:t>
            </a:r>
          </a:p>
        </p:txBody>
      </p:sp>
      <p:sp>
        <p:nvSpPr>
          <p:cNvPr id="4" name="Rectangle 8"/>
          <p:cNvSpPr>
            <a:spLocks noChangeArrowheads="1"/>
          </p:cNvSpPr>
          <p:nvPr/>
        </p:nvSpPr>
        <p:spPr bwMode="auto">
          <a:xfrm>
            <a:off x="107504" y="140603"/>
            <a:ext cx="87129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Conseguenze in termini di gestione finanziaria</a:t>
            </a:r>
            <a:endParaRPr lang="it-IT" altLang="it-IT" sz="2400" b="1"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71406" y="500042"/>
            <a:ext cx="8965090" cy="635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buClr>
                <a:srgbClr val="FF8000"/>
              </a:buClr>
              <a:buNone/>
            </a:pPr>
            <a:r>
              <a:rPr lang="it-IT" sz="2400" dirty="0" smtClean="0"/>
              <a:t>Certificazione della spesa</a:t>
            </a:r>
          </a:p>
          <a:p>
            <a:pPr algn="just">
              <a:lnSpc>
                <a:spcPct val="90000"/>
              </a:lnSpc>
              <a:spcBef>
                <a:spcPct val="0"/>
              </a:spcBef>
              <a:spcAft>
                <a:spcPts val="1200"/>
              </a:spcAft>
              <a:buClr>
                <a:srgbClr val="FF8000"/>
              </a:buClr>
              <a:buNone/>
            </a:pPr>
            <a:r>
              <a:rPr lang="it-IT" sz="2400" dirty="0" smtClean="0"/>
              <a:t>Le OSC modificano il concetto di spesa "sostenuta" dai beneficiari che deve essere certificata nella dichiarazione di spesa</a:t>
            </a:r>
          </a:p>
          <a:p>
            <a:pPr algn="just">
              <a:lnSpc>
                <a:spcPct val="90000"/>
              </a:lnSpc>
              <a:spcBef>
                <a:spcPct val="0"/>
              </a:spcBef>
              <a:spcAft>
                <a:spcPts val="1200"/>
              </a:spcAft>
              <a:buClr>
                <a:srgbClr val="FF8000"/>
              </a:buClr>
              <a:buNone/>
            </a:pPr>
            <a:r>
              <a:rPr lang="it-IT" sz="2400" dirty="0" smtClean="0"/>
              <a:t>Gli Stati membri hanno ancora la possibilità di versare acconti ai beneficiari oltre ai pagamenti intermedi o a quelli finali, ma la definizione di ciò che si considera un acconto sarà diversa</a:t>
            </a:r>
          </a:p>
          <a:p>
            <a:pPr algn="just">
              <a:lnSpc>
                <a:spcPct val="90000"/>
              </a:lnSpc>
              <a:spcBef>
                <a:spcPct val="0"/>
              </a:spcBef>
              <a:spcAft>
                <a:spcPts val="1200"/>
              </a:spcAft>
              <a:buClr>
                <a:srgbClr val="FF8000"/>
              </a:buClr>
              <a:buNone/>
            </a:pPr>
            <a:r>
              <a:rPr lang="it-IT" sz="2400" b="1" dirty="0" smtClean="0"/>
              <a:t>Esempio</a:t>
            </a:r>
            <a:r>
              <a:rPr lang="it-IT" sz="2400" dirty="0" smtClean="0"/>
              <a:t>. Nel caso di tasso forfettario per costi indiretti questi ultimi sono considerati "sostenuti" in proporzione ai costi diretti: </a:t>
            </a:r>
          </a:p>
          <a:p>
            <a:pPr algn="just">
              <a:lnSpc>
                <a:spcPct val="90000"/>
              </a:lnSpc>
              <a:spcBef>
                <a:spcPct val="0"/>
              </a:spcBef>
              <a:spcAft>
                <a:spcPts val="1200"/>
              </a:spcAft>
              <a:buClr>
                <a:srgbClr val="FF8000"/>
              </a:buClr>
              <a:buFont typeface="Wingdings" pitchFamily="2" charset="2"/>
              <a:buChar char="ü"/>
            </a:pPr>
            <a:r>
              <a:rPr lang="it-IT" sz="2400" dirty="0" smtClean="0"/>
              <a:t> se il 45% dei costi diretti è sostenuto dal beneficiario, il 45% dei costi indiretti (e in tutti i casi non oltre il 25% dei costi diretti) può essere considerato pagato</a:t>
            </a:r>
          </a:p>
          <a:p>
            <a:pPr algn="just">
              <a:lnSpc>
                <a:spcPct val="90000"/>
              </a:lnSpc>
              <a:spcBef>
                <a:spcPct val="0"/>
              </a:spcBef>
              <a:spcAft>
                <a:spcPts val="1200"/>
              </a:spcAft>
              <a:buClr>
                <a:srgbClr val="FF8000"/>
              </a:buClr>
              <a:buFont typeface="Wingdings" pitchFamily="2" charset="2"/>
              <a:buChar char="ü"/>
            </a:pPr>
            <a:r>
              <a:rPr lang="it-IT" sz="2400" dirty="0" smtClean="0"/>
              <a:t> se il grosso dei "costi indiretti" è stato contabilizzato nella fase iniziale senza che siano stati sostenuti i relativi costi diretti, essi non devono essere certificati alla Commissione al momento della dichiarazione della spesa correlata poiché sarebbero considerati alla stregua di un anticipo versato al beneficiario</a:t>
            </a:r>
          </a:p>
        </p:txBody>
      </p:sp>
      <p:sp>
        <p:nvSpPr>
          <p:cNvPr id="4" name="Rectangle 8"/>
          <p:cNvSpPr>
            <a:spLocks noChangeArrowheads="1"/>
          </p:cNvSpPr>
          <p:nvPr/>
        </p:nvSpPr>
        <p:spPr bwMode="auto">
          <a:xfrm>
            <a:off x="142844" y="1"/>
            <a:ext cx="867762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Conseguenze in termini di gestione finanziaria</a:t>
            </a:r>
            <a:endParaRPr lang="it-IT" altLang="it-IT" sz="2400" b="1"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0" y="428604"/>
            <a:ext cx="9072594" cy="6180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lnSpc>
                <a:spcPct val="90000"/>
              </a:lnSpc>
              <a:spcBef>
                <a:spcPct val="0"/>
              </a:spcBef>
              <a:spcAft>
                <a:spcPts val="1200"/>
              </a:spcAft>
              <a:buClr>
                <a:srgbClr val="FF8000"/>
              </a:buClr>
              <a:buNone/>
            </a:pPr>
            <a:r>
              <a:rPr lang="it-IT" sz="2400" dirty="0" smtClean="0"/>
              <a:t>Certificazione della spesa</a:t>
            </a:r>
          </a:p>
          <a:p>
            <a:pPr algn="just">
              <a:lnSpc>
                <a:spcPct val="90000"/>
              </a:lnSpc>
              <a:spcBef>
                <a:spcPct val="0"/>
              </a:spcBef>
              <a:spcAft>
                <a:spcPts val="1200"/>
              </a:spcAft>
              <a:buClr>
                <a:srgbClr val="FF8000"/>
              </a:buClr>
              <a:buNone/>
            </a:pPr>
            <a:r>
              <a:rPr lang="it-IT" sz="2400" dirty="0" smtClean="0"/>
              <a:t>In caso di TSCU e importi forfettari non c’è quindi una "spesa pagata" nel senso usuale: essa è calcolata in base alle quantità dichiarate e certificate e non sui pagamenti fatti ai beneficiari</a:t>
            </a:r>
          </a:p>
          <a:p>
            <a:pPr algn="just">
              <a:lnSpc>
                <a:spcPct val="90000"/>
              </a:lnSpc>
              <a:spcBef>
                <a:spcPct val="0"/>
              </a:spcBef>
              <a:spcAft>
                <a:spcPts val="1200"/>
              </a:spcAft>
              <a:buClr>
                <a:srgbClr val="FF8000"/>
              </a:buClr>
              <a:buNone/>
            </a:pPr>
            <a:r>
              <a:rPr lang="it-IT" sz="2400" dirty="0" smtClean="0"/>
              <a:t>Anche se esse possono coincidere, la spesa da certificarsi alla Commissione è calcolata sulla base delle quantità certificate e non dei pagamenti versati al beneficiario</a:t>
            </a:r>
          </a:p>
          <a:p>
            <a:pPr algn="just">
              <a:lnSpc>
                <a:spcPct val="90000"/>
              </a:lnSpc>
              <a:spcBef>
                <a:spcPct val="0"/>
              </a:spcBef>
              <a:spcAft>
                <a:spcPts val="1200"/>
              </a:spcAft>
              <a:buClr>
                <a:srgbClr val="FF8000"/>
              </a:buClr>
              <a:buNone/>
            </a:pPr>
            <a:r>
              <a:rPr lang="it-IT" sz="2400" dirty="0" smtClean="0"/>
              <a:t>Esempio. I pagamenti ai beneficiari potrebbero avvenire su base mensile (rate mensili pari a 1/10 della sovvenzione pagate per 9 mesi + pagamento finale) senza nessuna giustificazione delle quantità, tranne che per il pagamento finale</a:t>
            </a:r>
          </a:p>
          <a:p>
            <a:pPr algn="just">
              <a:lnSpc>
                <a:spcPct val="90000"/>
              </a:lnSpc>
              <a:spcBef>
                <a:spcPct val="0"/>
              </a:spcBef>
              <a:spcAft>
                <a:spcPts val="1200"/>
              </a:spcAft>
              <a:buClr>
                <a:srgbClr val="FF8000"/>
              </a:buClr>
              <a:buNone/>
            </a:pPr>
            <a:r>
              <a:rPr lang="it-IT" sz="2400" dirty="0" smtClean="0"/>
              <a:t>Tale sistema sarebbe ritenuto accettabile, ma le rate mensili sono considerate acconti e non vanno certificate alla Commissione</a:t>
            </a:r>
          </a:p>
          <a:p>
            <a:pPr algn="just">
              <a:lnSpc>
                <a:spcPct val="90000"/>
              </a:lnSpc>
              <a:spcBef>
                <a:spcPct val="0"/>
              </a:spcBef>
              <a:spcAft>
                <a:spcPts val="1200"/>
              </a:spcAft>
              <a:buClr>
                <a:srgbClr val="FF8000"/>
              </a:buClr>
              <a:buNone/>
            </a:pPr>
            <a:r>
              <a:rPr lang="it-IT" sz="2400" dirty="0" smtClean="0"/>
              <a:t>Per dichiarare la spesa relativa all'operazione, le autorità nazionali dovrebbero attendere il pagamento finale in relazione al quale le quantità sono certificate e verificate</a:t>
            </a:r>
          </a:p>
        </p:txBody>
      </p:sp>
      <p:sp>
        <p:nvSpPr>
          <p:cNvPr id="4" name="Rectangle 8"/>
          <p:cNvSpPr>
            <a:spLocks noChangeArrowheads="1"/>
          </p:cNvSpPr>
          <p:nvPr/>
        </p:nvSpPr>
        <p:spPr bwMode="auto">
          <a:xfrm>
            <a:off x="0" y="1"/>
            <a:ext cx="882047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Conseguenze in termini di gestione finanziaria</a:t>
            </a:r>
            <a:endParaRPr lang="it-IT" altLang="it-IT" sz="2400" b="1"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428604"/>
            <a:ext cx="8965090" cy="63555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600"/>
              </a:spcAft>
              <a:buNone/>
            </a:pPr>
            <a:r>
              <a:rPr lang="it-IT" sz="2400" dirty="0" smtClean="0"/>
              <a:t>Le ADG che usano </a:t>
            </a:r>
            <a:r>
              <a:rPr lang="it-IT" sz="2400" b="1" u="sng" dirty="0" smtClean="0"/>
              <a:t>tassi forfettari</a:t>
            </a:r>
            <a:r>
              <a:rPr lang="it-IT" sz="2400" dirty="0" smtClean="0"/>
              <a:t> devono fare particolare attenzione ai seguenti punti:</a:t>
            </a:r>
          </a:p>
          <a:p>
            <a:pPr marL="0" lvl="3" indent="0" algn="just">
              <a:lnSpc>
                <a:spcPct val="90000"/>
              </a:lnSpc>
              <a:spcBef>
                <a:spcPts val="0"/>
              </a:spcBef>
              <a:spcAft>
                <a:spcPts val="600"/>
              </a:spcAft>
              <a:buClr>
                <a:srgbClr val="FF8000"/>
              </a:buClr>
              <a:buNone/>
            </a:pPr>
            <a:endParaRPr lang="it-IT" sz="2400" b="1" dirty="0" smtClean="0"/>
          </a:p>
          <a:p>
            <a:pPr marL="0" lvl="3" indent="0" algn="just">
              <a:lnSpc>
                <a:spcPct val="90000"/>
              </a:lnSpc>
              <a:spcBef>
                <a:spcPts val="0"/>
              </a:spcBef>
              <a:spcAft>
                <a:spcPts val="600"/>
              </a:spcAft>
              <a:buClr>
                <a:srgbClr val="FF8000"/>
              </a:buClr>
              <a:buNone/>
            </a:pPr>
            <a:r>
              <a:rPr lang="it-IT" sz="2400" b="1" dirty="0" smtClean="0"/>
              <a:t>Definizioni rispettive delle categorie di spesa</a:t>
            </a:r>
          </a:p>
          <a:p>
            <a:pPr algn="just">
              <a:lnSpc>
                <a:spcPct val="90000"/>
              </a:lnSpc>
              <a:spcBef>
                <a:spcPts val="0"/>
              </a:spcBef>
              <a:spcAft>
                <a:spcPts val="600"/>
              </a:spcAft>
              <a:buClr>
                <a:srgbClr val="FF8000"/>
              </a:buClr>
              <a:buNone/>
            </a:pPr>
            <a:r>
              <a:rPr lang="it-IT" sz="2400" dirty="0" smtClean="0"/>
              <a:t>Queste definizioni devono essere chiare per tutti gli </a:t>
            </a:r>
            <a:r>
              <a:rPr lang="it-IT" sz="2400" dirty="0" err="1" smtClean="0"/>
              <a:t>stakeholder</a:t>
            </a:r>
            <a:r>
              <a:rPr lang="it-IT" sz="2400" dirty="0" smtClean="0"/>
              <a:t> del sistema e non vi devono essere sovrapposizioni tra di esse, non vi devono essere neanche sovrapposizioni tra i costi semplificati e i costi reali</a:t>
            </a:r>
          </a:p>
          <a:p>
            <a:pPr algn="just">
              <a:lnSpc>
                <a:spcPct val="90000"/>
              </a:lnSpc>
              <a:spcBef>
                <a:spcPts val="0"/>
              </a:spcBef>
              <a:spcAft>
                <a:spcPts val="600"/>
              </a:spcAft>
              <a:buClr>
                <a:srgbClr val="FF8000"/>
              </a:buClr>
              <a:buNone/>
            </a:pPr>
            <a:r>
              <a:rPr lang="it-IT" sz="2400" dirty="0" smtClean="0"/>
              <a:t>La Commissione ha fornito un'ampia definizione dei costi diretti/indiretti e dei costi per il personale, ma tali definizioni devono essere rapportate dall’</a:t>
            </a:r>
            <a:r>
              <a:rPr lang="it-IT" sz="2400" dirty="0" err="1" smtClean="0"/>
              <a:t>AdG</a:t>
            </a:r>
            <a:r>
              <a:rPr lang="it-IT" sz="2400" dirty="0" smtClean="0"/>
              <a:t> al contesto nazionale/del PO</a:t>
            </a:r>
          </a:p>
          <a:p>
            <a:pPr algn="just">
              <a:lnSpc>
                <a:spcPct val="90000"/>
              </a:lnSpc>
              <a:spcBef>
                <a:spcPts val="0"/>
              </a:spcBef>
              <a:spcAft>
                <a:spcPts val="600"/>
              </a:spcAft>
              <a:buClr>
                <a:srgbClr val="FF8000"/>
              </a:buClr>
              <a:buNone/>
            </a:pPr>
            <a:endParaRPr lang="it-IT" sz="2400" dirty="0" smtClean="0"/>
          </a:p>
          <a:p>
            <a:pPr marL="0" lvl="3" indent="0" algn="just">
              <a:lnSpc>
                <a:spcPct val="90000"/>
              </a:lnSpc>
              <a:spcBef>
                <a:spcPts val="0"/>
              </a:spcBef>
              <a:spcAft>
                <a:spcPts val="600"/>
              </a:spcAft>
              <a:buClr>
                <a:srgbClr val="FF8000"/>
              </a:buClr>
              <a:buNone/>
            </a:pPr>
            <a:r>
              <a:rPr lang="it-IT" sz="2400" b="1" dirty="0" smtClean="0"/>
              <a:t>Uso dell'esperienza corrente</a:t>
            </a:r>
          </a:p>
          <a:p>
            <a:pPr algn="just">
              <a:lnSpc>
                <a:spcPct val="90000"/>
              </a:lnSpc>
              <a:spcBef>
                <a:spcPts val="0"/>
              </a:spcBef>
              <a:spcAft>
                <a:spcPts val="600"/>
              </a:spcAft>
              <a:buClr>
                <a:srgbClr val="FF8000"/>
              </a:buClr>
              <a:buNone/>
            </a:pPr>
            <a:r>
              <a:rPr lang="it-IT" sz="2400" dirty="0" smtClean="0"/>
              <a:t>I tassi forfettari per costi indiretti FSE e FESR valutati e approvati dalla Commissione nel 2007-2013, restano validi nel 2014-2020 se i nuovi PO usano lo stesso sistema e continuano a sostenere lo stesso tipo di operazioni nella stessa zona geografica</a:t>
            </a:r>
          </a:p>
        </p:txBody>
      </p:sp>
      <p:sp>
        <p:nvSpPr>
          <p:cNvPr id="4" name="Rectangle 8"/>
          <p:cNvSpPr>
            <a:spLocks noChangeArrowheads="1"/>
          </p:cNvSpPr>
          <p:nvPr/>
        </p:nvSpPr>
        <p:spPr bwMode="auto">
          <a:xfrm>
            <a:off x="107504" y="1"/>
            <a:ext cx="87129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Punti di attenzione per le </a:t>
            </a:r>
            <a:r>
              <a:rPr lang="it-IT" sz="2400" b="1" dirty="0" err="1" smtClean="0"/>
              <a:t>AdG</a:t>
            </a:r>
            <a:endParaRPr lang="it-IT" altLang="it-IT" sz="2400" b="1"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428604"/>
            <a:ext cx="8965090" cy="62909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1200"/>
              </a:spcAft>
              <a:buNone/>
            </a:pPr>
            <a:r>
              <a:rPr lang="it-IT" sz="2400" dirty="0" smtClean="0"/>
              <a:t>Le ADG che usano </a:t>
            </a:r>
            <a:r>
              <a:rPr lang="it-IT" sz="2400" b="1" u="sng" dirty="0" smtClean="0"/>
              <a:t>tabelle standard di costi unitari</a:t>
            </a:r>
            <a:r>
              <a:rPr lang="it-IT" sz="2400" dirty="0" smtClean="0"/>
              <a:t> devono fare particolare attenzione ai seguenti punti:</a:t>
            </a:r>
          </a:p>
          <a:p>
            <a:pPr algn="just">
              <a:spcBef>
                <a:spcPts val="0"/>
              </a:spcBef>
              <a:spcAft>
                <a:spcPts val="1200"/>
              </a:spcAft>
              <a:buNone/>
            </a:pPr>
            <a:r>
              <a:rPr lang="it-IT" sz="2400" b="1" dirty="0" smtClean="0"/>
              <a:t>Correlazione tra le quantità realizzate e i pagamenti</a:t>
            </a:r>
          </a:p>
          <a:p>
            <a:pPr algn="just">
              <a:lnSpc>
                <a:spcPct val="90000"/>
              </a:lnSpc>
              <a:spcBef>
                <a:spcPts val="0"/>
              </a:spcBef>
              <a:spcAft>
                <a:spcPts val="1200"/>
              </a:spcAft>
              <a:buClr>
                <a:srgbClr val="FF8000"/>
              </a:buClr>
              <a:buNone/>
            </a:pPr>
            <a:r>
              <a:rPr lang="it-IT" sz="2400" dirty="0" smtClean="0"/>
              <a:t>Allorché le quantità dichiarate calano (rispetto al massimale stabilito inizialmente), anche i costi ammissibili calano "indipendentemente" dal costo reale dell'operazione</a:t>
            </a:r>
          </a:p>
          <a:p>
            <a:pPr algn="just">
              <a:lnSpc>
                <a:spcPct val="90000"/>
              </a:lnSpc>
              <a:spcBef>
                <a:spcPts val="0"/>
              </a:spcBef>
              <a:spcAft>
                <a:spcPts val="1200"/>
              </a:spcAft>
              <a:buClr>
                <a:srgbClr val="FF8000"/>
              </a:buClr>
              <a:buNone/>
            </a:pPr>
            <a:endParaRPr lang="it-IT" sz="2400" dirty="0" smtClean="0"/>
          </a:p>
          <a:p>
            <a:pPr algn="just">
              <a:lnSpc>
                <a:spcPct val="90000"/>
              </a:lnSpc>
              <a:spcBef>
                <a:spcPts val="0"/>
              </a:spcBef>
              <a:spcAft>
                <a:spcPts val="1200"/>
              </a:spcAft>
              <a:buClr>
                <a:srgbClr val="FF8000"/>
              </a:buClr>
              <a:buNone/>
            </a:pPr>
            <a:r>
              <a:rPr lang="it-IT" sz="2400" dirty="0" smtClean="0"/>
              <a:t>Tuttavia il sistema di gestione dovrebbe anche essere in grado di differenziare i casi in cui gli obiettivi quantitativi (indipendentemente se siano basati su attività o su risultati) non vengano raggiunti a causa di fattori esterni che esulano dal controllo del beneficiario, dai casi di colpa del beneficiario</a:t>
            </a:r>
          </a:p>
          <a:p>
            <a:pPr algn="just">
              <a:lnSpc>
                <a:spcPct val="90000"/>
              </a:lnSpc>
              <a:spcBef>
                <a:spcPts val="0"/>
              </a:spcBef>
              <a:spcAft>
                <a:spcPts val="1200"/>
              </a:spcAft>
              <a:buClr>
                <a:srgbClr val="FF8000"/>
              </a:buClr>
              <a:buNone/>
            </a:pPr>
            <a:r>
              <a:rPr lang="it-IT" sz="2400" dirty="0" smtClean="0"/>
              <a:t>Tali "eccezioni" devono essere </a:t>
            </a:r>
            <a:r>
              <a:rPr lang="it-IT" sz="2400" b="1" dirty="0" smtClean="0"/>
              <a:t>chiaramente definite ex ante </a:t>
            </a:r>
            <a:r>
              <a:rPr lang="it-IT" sz="2400" dirty="0" smtClean="0"/>
              <a:t>nel documento che specifica le condizioni per il sostegno o in un atto avente pari effetto giuridico e devono valere per tutte le operazioni analoghe</a:t>
            </a:r>
          </a:p>
        </p:txBody>
      </p:sp>
      <p:sp>
        <p:nvSpPr>
          <p:cNvPr id="4" name="Rectangle 8"/>
          <p:cNvSpPr>
            <a:spLocks noChangeArrowheads="1"/>
          </p:cNvSpPr>
          <p:nvPr/>
        </p:nvSpPr>
        <p:spPr bwMode="auto">
          <a:xfrm>
            <a:off x="107504" y="1"/>
            <a:ext cx="87129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Punti di attenzione per le </a:t>
            </a:r>
            <a:r>
              <a:rPr lang="it-IT" sz="2400" b="1" dirty="0" err="1" smtClean="0"/>
              <a:t>AdG</a:t>
            </a:r>
            <a:endParaRPr lang="it-IT" altLang="it-IT" sz="2400" b="1"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620688"/>
            <a:ext cx="8965090" cy="52752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buNone/>
            </a:pPr>
            <a:r>
              <a:rPr lang="it-IT" sz="2400" b="1" dirty="0" smtClean="0"/>
              <a:t>Correlazione tra le quantità realizzate e i pagamenti</a:t>
            </a:r>
          </a:p>
          <a:p>
            <a:pPr algn="just">
              <a:buNone/>
            </a:pPr>
            <a:endParaRPr lang="it-IT" sz="2400" dirty="0" smtClean="0"/>
          </a:p>
          <a:p>
            <a:pPr algn="just">
              <a:spcBef>
                <a:spcPts val="0"/>
              </a:spcBef>
              <a:spcAft>
                <a:spcPts val="1200"/>
              </a:spcAft>
              <a:buNone/>
            </a:pPr>
            <a:r>
              <a:rPr lang="it-IT" sz="2400" b="1" dirty="0" smtClean="0"/>
              <a:t>Esempio (FSE)</a:t>
            </a:r>
          </a:p>
          <a:p>
            <a:pPr algn="just">
              <a:spcBef>
                <a:spcPts val="0"/>
              </a:spcBef>
              <a:spcAft>
                <a:spcPts val="1200"/>
              </a:spcAft>
              <a:buNone/>
            </a:pPr>
            <a:r>
              <a:rPr lang="it-IT" sz="2400" dirty="0" smtClean="0"/>
              <a:t>Se il pagamento è effettuato sulla base di "ore x tirocinanti" i costi non andrebbero ridotti a motivo dell'assenza ingiustificata dei partecipanti</a:t>
            </a:r>
          </a:p>
          <a:p>
            <a:pPr algn="just">
              <a:spcBef>
                <a:spcPts val="0"/>
              </a:spcBef>
              <a:spcAft>
                <a:spcPts val="1200"/>
              </a:spcAft>
              <a:buNone/>
            </a:pPr>
            <a:r>
              <a:rPr lang="it-IT" sz="2400" dirty="0" smtClean="0"/>
              <a:t>Inoltre, il documento che specifica le condizioni per il sostegno dovrebbe chiarire il numero massimo di assenze autorizzate, il numero minimo di ore di formazione che un tirocinante deve frequentare per rimanere ammissibile, il tipo di sistema di formazione (partecipazione obbligatoria dall'inizio della formazione, sostituzione dei tirocinanti che abbandonano la formazione, ecc.)</a:t>
            </a:r>
          </a:p>
        </p:txBody>
      </p:sp>
      <p:sp>
        <p:nvSpPr>
          <p:cNvPr id="4" name="Rectangle 8"/>
          <p:cNvSpPr>
            <a:spLocks noChangeArrowheads="1"/>
          </p:cNvSpPr>
          <p:nvPr/>
        </p:nvSpPr>
        <p:spPr bwMode="auto">
          <a:xfrm>
            <a:off x="107504" y="1"/>
            <a:ext cx="87129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Punti di attenzione per le </a:t>
            </a:r>
            <a:r>
              <a:rPr lang="it-IT" sz="2400" b="1" dirty="0" err="1" smtClean="0"/>
              <a:t>AdG</a:t>
            </a:r>
            <a:endParaRPr lang="it-IT" altLang="it-IT" sz="2400" b="1"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71406" y="428604"/>
            <a:ext cx="9001188" cy="6247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1200"/>
              </a:spcAft>
              <a:buNone/>
            </a:pPr>
            <a:r>
              <a:rPr lang="it-IT" sz="2400" dirty="0" smtClean="0"/>
              <a:t>Le ADG che usano </a:t>
            </a:r>
            <a:r>
              <a:rPr lang="it-IT" sz="2400" b="1" u="sng" dirty="0" smtClean="0"/>
              <a:t>tabelle standard di costi unitari</a:t>
            </a:r>
            <a:r>
              <a:rPr lang="it-IT" sz="2400" dirty="0" smtClean="0"/>
              <a:t> devono fare particolare attenzione ai seguenti punti:</a:t>
            </a:r>
          </a:p>
          <a:p>
            <a:pPr algn="just">
              <a:spcBef>
                <a:spcPts val="0"/>
              </a:spcBef>
              <a:spcAft>
                <a:spcPts val="1200"/>
              </a:spcAft>
              <a:buNone/>
            </a:pPr>
            <a:r>
              <a:rPr lang="it-IT" sz="2400" b="1" dirty="0" smtClean="0"/>
              <a:t>Giustificazione delle quantità dichiarate</a:t>
            </a:r>
          </a:p>
          <a:p>
            <a:pPr algn="just">
              <a:spcBef>
                <a:spcPts val="0"/>
              </a:spcBef>
              <a:spcAft>
                <a:spcPts val="1200"/>
              </a:spcAft>
              <a:buNone/>
            </a:pPr>
            <a:r>
              <a:rPr lang="it-IT" sz="2400" dirty="0" smtClean="0"/>
              <a:t>Certi tipi di TSCU potrebbero essere più difficili da giustificare di altre: pertanto la scelta del costo unitario da usare avrà un notevole impatto in termini di semplificazione, carico di lavoro amministrativo e rischio di errori per </a:t>
            </a:r>
            <a:r>
              <a:rPr lang="it-IT" sz="2400" dirty="0" err="1" smtClean="0"/>
              <a:t>AdG</a:t>
            </a:r>
            <a:r>
              <a:rPr lang="it-IT" sz="2400" dirty="0" smtClean="0"/>
              <a:t> e beneficiari</a:t>
            </a:r>
          </a:p>
          <a:p>
            <a:pPr algn="just">
              <a:spcBef>
                <a:spcPts val="0"/>
              </a:spcBef>
              <a:spcAft>
                <a:spcPts val="1200"/>
              </a:spcAft>
              <a:buNone/>
            </a:pPr>
            <a:r>
              <a:rPr lang="it-IT" sz="2400" b="1" dirty="0" smtClean="0"/>
              <a:t>Esempio (FSE): </a:t>
            </a:r>
            <a:r>
              <a:rPr lang="it-IT" sz="2400" dirty="0" smtClean="0"/>
              <a:t>se si fissano costi unitari per calcolare i costi del numero di persone che ottengono un posto di lavoro e lo mantengono per un periodo definito, l'unica prova richiesta consisterebbe nella giustificazione dell'ammissibilità della persona alla luce di criteri predefiniti, la prova dell'assunzione e del suo rapporto di lavoro per almeno sei mesi</a:t>
            </a:r>
          </a:p>
          <a:p>
            <a:pPr algn="just">
              <a:spcBef>
                <a:spcPts val="0"/>
              </a:spcBef>
              <a:spcAft>
                <a:spcPts val="1200"/>
              </a:spcAft>
              <a:buNone/>
            </a:pPr>
            <a:r>
              <a:rPr lang="it-IT" sz="2400" dirty="0" smtClean="0"/>
              <a:t>Questi tipi di tabelle sono chiaramente orientati al "risultato" e più facili da giustificare, ma coprono solo un aspetto dell'operazione</a:t>
            </a:r>
          </a:p>
        </p:txBody>
      </p:sp>
      <p:sp>
        <p:nvSpPr>
          <p:cNvPr id="4" name="Rectangle 8"/>
          <p:cNvSpPr>
            <a:spLocks noChangeArrowheads="1"/>
          </p:cNvSpPr>
          <p:nvPr/>
        </p:nvSpPr>
        <p:spPr bwMode="auto">
          <a:xfrm>
            <a:off x="71406" y="1"/>
            <a:ext cx="874906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Punti di attenzione per le </a:t>
            </a:r>
            <a:r>
              <a:rPr lang="it-IT" sz="2400" b="1" dirty="0" err="1" smtClean="0"/>
              <a:t>AdG</a:t>
            </a:r>
            <a:endParaRPr lang="it-IT" altLang="it-IT" sz="2400" b="1"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476672"/>
            <a:ext cx="8856984" cy="594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1200"/>
              </a:spcAft>
              <a:buNone/>
            </a:pPr>
            <a:r>
              <a:rPr lang="it-IT" sz="2400" dirty="0" smtClean="0"/>
              <a:t>Una ONG che gestisce servizi per l'infanzia chiede un sostegno per avviare una nuova attività e domanda un importo forfettario presentando un progetto di bilancio dettagliato per l'avvio dell'attività e per il suo esercizio nell'arco di un anno. Dopo l'anno iniziale, l'attività verrebbe gestita in modo indipendente</a:t>
            </a:r>
          </a:p>
          <a:p>
            <a:pPr algn="just">
              <a:spcBef>
                <a:spcPts val="0"/>
              </a:spcBef>
              <a:spcAft>
                <a:spcPts val="1200"/>
              </a:spcAft>
              <a:buNone/>
            </a:pPr>
            <a:r>
              <a:rPr lang="it-IT" sz="2400" dirty="0" smtClean="0"/>
              <a:t>Ad esempio, l'importo forfettario potrebbe coprire la spesa connessa alla retribuzione di una persona incaricata di assistere i bambini per un anno, l'ammortamento di nuove attrezzature, i costi pubblicitari connessi alla nuova attività e i costi indiretti connessi alla gestione, alla contabilità, all'acqua, all'elettricità, al riscaldamento, all'affitto, ecc.</a:t>
            </a:r>
          </a:p>
          <a:p>
            <a:pPr algn="just">
              <a:spcBef>
                <a:spcPts val="0"/>
              </a:spcBef>
              <a:spcAft>
                <a:spcPts val="1200"/>
              </a:spcAft>
              <a:buNone/>
            </a:pPr>
            <a:r>
              <a:rPr lang="it-IT" sz="2400" dirty="0" smtClean="0"/>
              <a:t>In base ad un progetto di bilancio dettagliato e rispetto a operazioni simili, l‘</a:t>
            </a:r>
            <a:r>
              <a:rPr lang="it-IT" sz="2400" dirty="0" err="1" smtClean="0"/>
              <a:t>AdG</a:t>
            </a:r>
            <a:r>
              <a:rPr lang="it-IT" sz="2400" dirty="0" smtClean="0"/>
              <a:t> concede un importo forfettario di EUR 47.500 a copertura di tutti i costi suddetti per l’assistenza di un numero convenzionale di bambini stimato in 10</a:t>
            </a:r>
          </a:p>
        </p:txBody>
      </p:sp>
      <p:sp>
        <p:nvSpPr>
          <p:cNvPr id="4" name="Rectangle 8"/>
          <p:cNvSpPr>
            <a:spLocks noChangeArrowheads="1"/>
          </p:cNvSpPr>
          <p:nvPr/>
        </p:nvSpPr>
        <p:spPr bwMode="auto">
          <a:xfrm>
            <a:off x="107504" y="0"/>
            <a:ext cx="869478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Importi forfettari - Esempio FSE 1 </a:t>
            </a:r>
            <a:endParaRPr lang="it-IT" altLang="it-IT" sz="2400" b="1" dirty="0" smtClean="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428604"/>
            <a:ext cx="8965090" cy="63401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1200"/>
              </a:spcAft>
              <a:buNone/>
            </a:pPr>
            <a:r>
              <a:rPr lang="it-IT" sz="2400" dirty="0" smtClean="0"/>
              <a:t>Le ADG che usano </a:t>
            </a:r>
            <a:r>
              <a:rPr lang="it-IT" sz="2400" b="1" u="sng" dirty="0" smtClean="0"/>
              <a:t>tabelle standard di costi unitari</a:t>
            </a:r>
            <a:r>
              <a:rPr lang="it-IT" sz="2400" dirty="0" smtClean="0"/>
              <a:t> devono fare particolare attenzione ai seguenti punti:</a:t>
            </a:r>
          </a:p>
          <a:p>
            <a:pPr algn="just">
              <a:spcBef>
                <a:spcPts val="0"/>
              </a:spcBef>
              <a:spcAft>
                <a:spcPts val="1200"/>
              </a:spcAft>
              <a:buNone/>
            </a:pPr>
            <a:r>
              <a:rPr lang="it-IT" sz="2400" b="1" dirty="0" smtClean="0"/>
              <a:t>Scelta delle tabelle standard di costi unitari </a:t>
            </a:r>
          </a:p>
          <a:p>
            <a:pPr algn="just">
              <a:spcBef>
                <a:spcPts val="0"/>
              </a:spcBef>
              <a:spcAft>
                <a:spcPts val="1200"/>
              </a:spcAft>
              <a:buNone/>
            </a:pPr>
            <a:r>
              <a:rPr lang="it-IT" sz="2400" dirty="0" smtClean="0"/>
              <a:t>In linea generale la scelta delle TSCU dovrebbe rispecchiare l'attività/le attività del tipo d'operazione finanziata: non sarebbe appropriato calcolare i costi di tutte le operazioni conformemente a un risultato determinato se l'attività finanziata non è direttamente correlata a tale risultato, poiché quest'ultimo potrebbe essere condizionato da diversi altri eventi esterni</a:t>
            </a:r>
          </a:p>
          <a:p>
            <a:pPr algn="just">
              <a:spcBef>
                <a:spcPts val="0"/>
              </a:spcBef>
              <a:spcAft>
                <a:spcPts val="1200"/>
              </a:spcAft>
              <a:buNone/>
            </a:pPr>
            <a:r>
              <a:rPr lang="it-IT" sz="2400" dirty="0" smtClean="0"/>
              <a:t>Un'ideale TSCU potrebbe avere le seguenti qualità: </a:t>
            </a:r>
          </a:p>
          <a:p>
            <a:pPr algn="just">
              <a:spcBef>
                <a:spcPts val="0"/>
              </a:spcBef>
              <a:spcAft>
                <a:spcPts val="1200"/>
              </a:spcAft>
              <a:buFont typeface="Wingdings" pitchFamily="2" charset="2"/>
              <a:buChar char="ü"/>
            </a:pPr>
            <a:r>
              <a:rPr lang="it-IT" sz="2400" dirty="0" smtClean="0"/>
              <a:t> chiara e diretta correlazione con l'operazione</a:t>
            </a:r>
          </a:p>
          <a:p>
            <a:pPr algn="just">
              <a:spcBef>
                <a:spcPts val="0"/>
              </a:spcBef>
              <a:spcAft>
                <a:spcPts val="1200"/>
              </a:spcAft>
              <a:buFont typeface="Wingdings" pitchFamily="2" charset="2"/>
              <a:buChar char="ü"/>
            </a:pPr>
            <a:r>
              <a:rPr lang="it-IT" sz="2400" dirty="0" smtClean="0"/>
              <a:t> quantità facili da giustificare</a:t>
            </a:r>
          </a:p>
          <a:p>
            <a:pPr algn="just">
              <a:spcBef>
                <a:spcPts val="0"/>
              </a:spcBef>
              <a:spcAft>
                <a:spcPts val="1200"/>
              </a:spcAft>
              <a:buFont typeface="Wingdings" pitchFamily="2" charset="2"/>
              <a:buChar char="ü"/>
            </a:pPr>
            <a:r>
              <a:rPr lang="it-IT" sz="2400" dirty="0" smtClean="0"/>
              <a:t> equilibrio economico per l'operazione e il beneficiario </a:t>
            </a:r>
          </a:p>
          <a:p>
            <a:pPr algn="just">
              <a:spcBef>
                <a:spcPts val="0"/>
              </a:spcBef>
              <a:spcAft>
                <a:spcPts val="1200"/>
              </a:spcAft>
              <a:buFont typeface="Wingdings" pitchFamily="2" charset="2"/>
              <a:buChar char="ü"/>
            </a:pPr>
            <a:r>
              <a:rPr lang="it-IT" sz="2400" dirty="0" smtClean="0"/>
              <a:t> riduzione del rischio di "scrematura" dei partecipanti</a:t>
            </a:r>
          </a:p>
        </p:txBody>
      </p:sp>
      <p:sp>
        <p:nvSpPr>
          <p:cNvPr id="4" name="Rectangle 8"/>
          <p:cNvSpPr>
            <a:spLocks noChangeArrowheads="1"/>
          </p:cNvSpPr>
          <p:nvPr/>
        </p:nvSpPr>
        <p:spPr bwMode="auto">
          <a:xfrm>
            <a:off x="107504" y="1"/>
            <a:ext cx="87129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Punti di attenzione per le </a:t>
            </a:r>
            <a:r>
              <a:rPr lang="it-IT" sz="2400" b="1" dirty="0" err="1" smtClean="0"/>
              <a:t>AdG</a:t>
            </a:r>
            <a:endParaRPr lang="it-IT" altLang="it-IT" sz="2400" b="1"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836712"/>
            <a:ext cx="8965090" cy="3724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1200"/>
              </a:spcAft>
              <a:buNone/>
            </a:pPr>
            <a:r>
              <a:rPr lang="it-IT" sz="2400" dirty="0" smtClean="0"/>
              <a:t>Le ADG che usano </a:t>
            </a:r>
            <a:r>
              <a:rPr lang="it-IT" sz="2400" b="1" u="sng" dirty="0" smtClean="0"/>
              <a:t>tabelle standard di costi unitari</a:t>
            </a:r>
            <a:r>
              <a:rPr lang="it-IT" sz="2400" dirty="0" smtClean="0"/>
              <a:t> devono fare particolare attenzione ai seguenti punti:</a:t>
            </a:r>
          </a:p>
          <a:p>
            <a:pPr algn="just">
              <a:spcBef>
                <a:spcPts val="0"/>
              </a:spcBef>
              <a:spcAft>
                <a:spcPts val="1200"/>
              </a:spcAft>
              <a:buNone/>
            </a:pPr>
            <a:r>
              <a:rPr lang="it-IT" sz="2400" b="1" dirty="0" smtClean="0"/>
              <a:t>Scelta delle tabelle standard di costi unitari </a:t>
            </a:r>
          </a:p>
          <a:p>
            <a:pPr algn="just">
              <a:spcBef>
                <a:spcPts val="0"/>
              </a:spcBef>
              <a:spcAft>
                <a:spcPts val="1200"/>
              </a:spcAft>
              <a:buNone/>
            </a:pPr>
            <a:r>
              <a:rPr lang="it-IT" sz="2400" dirty="0" smtClean="0"/>
              <a:t>Nel caso delle TSCU il nucleo delle verifiche in forza dell'art. 125, par 4, lettera a), RDC e dell'art. 62 </a:t>
            </a:r>
            <a:r>
              <a:rPr lang="it-IT" sz="2400" dirty="0" err="1" smtClean="0"/>
              <a:t>Reg</a:t>
            </a:r>
            <a:r>
              <a:rPr lang="it-IT" sz="2400" dirty="0" smtClean="0"/>
              <a:t> 1305/2013 si sposterà, soprattutto per le operazioni immateriali, dagli aspetti prettamente finanziari agli aspetti tecnici e fisici con una particolare attenzione per i controlli in loco durante l'implementazione </a:t>
            </a:r>
          </a:p>
        </p:txBody>
      </p:sp>
      <p:sp>
        <p:nvSpPr>
          <p:cNvPr id="4" name="Rectangle 8"/>
          <p:cNvSpPr>
            <a:spLocks noChangeArrowheads="1"/>
          </p:cNvSpPr>
          <p:nvPr/>
        </p:nvSpPr>
        <p:spPr bwMode="auto">
          <a:xfrm>
            <a:off x="107504" y="188640"/>
            <a:ext cx="87129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Punti di attenzione per le </a:t>
            </a:r>
            <a:r>
              <a:rPr lang="it-IT" sz="2400" b="1" dirty="0" err="1" smtClean="0"/>
              <a:t>AdG</a:t>
            </a:r>
            <a:endParaRPr lang="it-IT" altLang="it-IT" sz="2400" b="1"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79512" y="764704"/>
            <a:ext cx="8893082" cy="477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1200"/>
              </a:spcAft>
              <a:buNone/>
            </a:pPr>
            <a:r>
              <a:rPr lang="it-IT" sz="2400" dirty="0" smtClean="0"/>
              <a:t>Le ADG che usano </a:t>
            </a:r>
            <a:r>
              <a:rPr lang="it-IT" sz="2400" b="1" u="sng" dirty="0" smtClean="0"/>
              <a:t>importi forfettari</a:t>
            </a:r>
            <a:r>
              <a:rPr lang="it-IT" sz="2400" dirty="0" smtClean="0"/>
              <a:t> devono fare particolare attenzione ai seguenti punti:</a:t>
            </a:r>
          </a:p>
          <a:p>
            <a:pPr algn="just">
              <a:spcBef>
                <a:spcPts val="0"/>
              </a:spcBef>
              <a:spcAft>
                <a:spcPts val="1200"/>
              </a:spcAft>
              <a:buNone/>
            </a:pPr>
            <a:r>
              <a:rPr lang="it-IT" sz="2400" b="1" dirty="0" smtClean="0"/>
              <a:t>Correlazione tra l'operazione realizzata e i pagamenti</a:t>
            </a:r>
          </a:p>
          <a:p>
            <a:pPr algn="just">
              <a:spcBef>
                <a:spcPts val="0"/>
              </a:spcBef>
              <a:spcAft>
                <a:spcPts val="1200"/>
              </a:spcAft>
              <a:buNone/>
            </a:pPr>
            <a:r>
              <a:rPr lang="it-IT" sz="2400" dirty="0" smtClean="0"/>
              <a:t>La differenza principale tra un sistema di importi forfettari e uno di tabelle standard di costi unitari è che </a:t>
            </a:r>
            <a:r>
              <a:rPr lang="it-IT" sz="2400" b="1" dirty="0" smtClean="0"/>
              <a:t>il calcolo dei costi non è proporzionale alle quantità</a:t>
            </a:r>
            <a:r>
              <a:rPr lang="it-IT" sz="2400" dirty="0" smtClean="0"/>
              <a:t>:</a:t>
            </a:r>
          </a:p>
          <a:p>
            <a:pPr algn="just">
              <a:spcBef>
                <a:spcPts val="0"/>
              </a:spcBef>
              <a:spcAft>
                <a:spcPts val="1200"/>
              </a:spcAft>
              <a:buFont typeface="Wingdings" pitchFamily="2" charset="2"/>
              <a:buChar char="ü"/>
            </a:pPr>
            <a:r>
              <a:rPr lang="it-IT" sz="2400" dirty="0" smtClean="0"/>
              <a:t> nel caso delle TSCU, quando calano le quantità calano in proporzione anche i costi</a:t>
            </a:r>
          </a:p>
          <a:p>
            <a:pPr algn="just">
              <a:spcBef>
                <a:spcPts val="0"/>
              </a:spcBef>
              <a:spcAft>
                <a:spcPts val="1200"/>
              </a:spcAft>
              <a:buFont typeface="Wingdings" pitchFamily="2" charset="2"/>
              <a:buChar char="ü"/>
            </a:pPr>
            <a:r>
              <a:rPr lang="it-IT" sz="2400" dirty="0" smtClean="0"/>
              <a:t> nel caso degli importi forfettari questa "correlazione proporzionale" tra quantità e pagamenti non si applica. Il calcolo dei costi si basa su un approccio </a:t>
            </a:r>
            <a:r>
              <a:rPr lang="it-IT" sz="2400" b="1" dirty="0" smtClean="0"/>
              <a:t>"binario"</a:t>
            </a:r>
            <a:endParaRPr lang="it-IT" sz="2400" b="1" dirty="0"/>
          </a:p>
        </p:txBody>
      </p:sp>
      <p:sp>
        <p:nvSpPr>
          <p:cNvPr id="4" name="Rectangle 8"/>
          <p:cNvSpPr>
            <a:spLocks noChangeArrowheads="1"/>
          </p:cNvSpPr>
          <p:nvPr/>
        </p:nvSpPr>
        <p:spPr bwMode="auto">
          <a:xfrm>
            <a:off x="179512" y="116632"/>
            <a:ext cx="86227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Punti di attenzione per le </a:t>
            </a:r>
            <a:r>
              <a:rPr lang="it-IT" sz="2400" b="1" dirty="0" err="1" smtClean="0"/>
              <a:t>AdG</a:t>
            </a:r>
            <a:endParaRPr lang="it-IT" altLang="it-IT" sz="2400" b="1"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79512" y="620688"/>
            <a:ext cx="8893082" cy="49859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1200"/>
              </a:spcAft>
              <a:buNone/>
            </a:pPr>
            <a:r>
              <a:rPr lang="it-IT" sz="2400" dirty="0" smtClean="0"/>
              <a:t>Le ADG che usano </a:t>
            </a:r>
            <a:r>
              <a:rPr lang="it-IT" sz="2400" b="1" u="sng" dirty="0" smtClean="0"/>
              <a:t>importi forfettari</a:t>
            </a:r>
            <a:r>
              <a:rPr lang="it-IT" sz="2400" dirty="0" smtClean="0"/>
              <a:t> devono fare particolare attenzione ai seguenti punti:</a:t>
            </a:r>
          </a:p>
          <a:p>
            <a:pPr marL="0" lvl="3" indent="0" algn="just">
              <a:spcBef>
                <a:spcPts val="0"/>
              </a:spcBef>
              <a:spcAft>
                <a:spcPts val="1200"/>
              </a:spcAft>
              <a:buNone/>
            </a:pPr>
            <a:r>
              <a:rPr lang="it-IT" sz="2400" b="1" dirty="0" smtClean="0"/>
              <a:t>Giustificazione dei costi</a:t>
            </a:r>
          </a:p>
          <a:p>
            <a:pPr marL="0" lvl="3" indent="0" algn="just">
              <a:spcBef>
                <a:spcPts val="0"/>
              </a:spcBef>
              <a:spcAft>
                <a:spcPts val="1200"/>
              </a:spcAft>
              <a:buNone/>
            </a:pPr>
            <a:r>
              <a:rPr lang="it-IT" sz="2400" dirty="0" smtClean="0"/>
              <a:t>Il documento che specifica le condizioni per il sostegno al beneficiario dovrebbe essere redatto in modo estremamente attento per definire la base su cui saranno calcolati i costi indicando il modo in cui essi saranno ridotti se gli obiettivi non verranno raggiunti</a:t>
            </a:r>
          </a:p>
          <a:p>
            <a:pPr marL="0" lvl="3" indent="0" algn="just">
              <a:spcBef>
                <a:spcPts val="0"/>
              </a:spcBef>
              <a:spcAft>
                <a:spcPts val="1200"/>
              </a:spcAft>
              <a:buNone/>
            </a:pPr>
            <a:r>
              <a:rPr lang="it-IT" sz="2400" dirty="0" smtClean="0"/>
              <a:t>Questo aspetto della riduzione dei costi è essenziale nel caso di importi forfettari per i problemi potenziali che potrebbero essere determinati da un approccio binario che non preveda alternative tra pagare lo 0% o il 100% della sovvenzione</a:t>
            </a:r>
          </a:p>
        </p:txBody>
      </p:sp>
      <p:sp>
        <p:nvSpPr>
          <p:cNvPr id="4" name="Rectangle 8"/>
          <p:cNvSpPr>
            <a:spLocks noChangeArrowheads="1"/>
          </p:cNvSpPr>
          <p:nvPr/>
        </p:nvSpPr>
        <p:spPr bwMode="auto">
          <a:xfrm>
            <a:off x="179512" y="116632"/>
            <a:ext cx="86227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Punti di attenzione per le </a:t>
            </a:r>
            <a:r>
              <a:rPr lang="it-IT" sz="2400" b="1" dirty="0" err="1" smtClean="0"/>
              <a:t>AdG</a:t>
            </a:r>
            <a:endParaRPr lang="it-IT" altLang="it-IT" sz="2400" b="1"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428604"/>
            <a:ext cx="8965090" cy="62232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buNone/>
            </a:pPr>
            <a:r>
              <a:rPr lang="it-IT" sz="2400" dirty="0" smtClean="0"/>
              <a:t>Le ADG che usano </a:t>
            </a:r>
            <a:r>
              <a:rPr lang="it-IT" sz="2400" b="1" u="sng" dirty="0" smtClean="0"/>
              <a:t>importi forfettari</a:t>
            </a:r>
            <a:r>
              <a:rPr lang="it-IT" sz="2400" dirty="0" smtClean="0"/>
              <a:t> devono fare particolare attenzione ai seguenti punti:</a:t>
            </a:r>
          </a:p>
          <a:p>
            <a:pPr marL="0" lvl="3" indent="0" algn="just">
              <a:buNone/>
            </a:pPr>
            <a:r>
              <a:rPr lang="it-IT" sz="2400" b="1" dirty="0" smtClean="0"/>
              <a:t>Giustificazione dei costi</a:t>
            </a:r>
          </a:p>
          <a:p>
            <a:pPr marL="0" lvl="3" indent="0" algn="just">
              <a:buNone/>
            </a:pPr>
            <a:r>
              <a:rPr lang="it-IT" sz="2400" dirty="0" smtClean="0"/>
              <a:t>Va posta attenzione alla possibilità di applicare </a:t>
            </a:r>
            <a:r>
              <a:rPr lang="it-IT" sz="2400" i="1" dirty="0" smtClean="0"/>
              <a:t>nella pratica </a:t>
            </a:r>
            <a:r>
              <a:rPr lang="it-IT" sz="2400" dirty="0" smtClean="0"/>
              <a:t>il pagamento dell'importo forfettario: considerato che certi importi forfettari potrebbero essere totalmente funzionali alle quantità, vi è il rischio di una formulazione troppo generale o troppo qualitativa di attività/output/risultati da implementare/raggiungere per dar luogo al pagamento, il che potrebbe rendere impossibile fare pagamenti su una base trasparente o equa</a:t>
            </a:r>
          </a:p>
          <a:p>
            <a:pPr marL="0" lvl="3" indent="0" algn="just">
              <a:buNone/>
            </a:pPr>
            <a:r>
              <a:rPr lang="it-IT" sz="2400" dirty="0" smtClean="0"/>
              <a:t>Direttamente correlata alla formulazione di attività/output/risultati è la questione della documentazione d'appoggio necessaria per valutarli: essa andrebbe anche indicata nel documento che specifica le condizioni per il sostegno. Nel caso di operazioni immateriali questo punto è della massima importanza per garantire che un'operazione sia stata effettivamente organizzata</a:t>
            </a:r>
            <a:endParaRPr lang="it-IT" sz="2400" b="1" dirty="0" smtClean="0"/>
          </a:p>
        </p:txBody>
      </p:sp>
      <p:sp>
        <p:nvSpPr>
          <p:cNvPr id="4" name="Rectangle 8"/>
          <p:cNvSpPr>
            <a:spLocks noChangeArrowheads="1"/>
          </p:cNvSpPr>
          <p:nvPr/>
        </p:nvSpPr>
        <p:spPr bwMode="auto">
          <a:xfrm>
            <a:off x="107504" y="1"/>
            <a:ext cx="87129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Punti di attenzione per le </a:t>
            </a:r>
            <a:r>
              <a:rPr lang="it-IT" sz="2400" b="1" dirty="0" err="1" smtClean="0"/>
              <a:t>AdG</a:t>
            </a:r>
            <a:endParaRPr lang="it-IT" altLang="it-IT" sz="2400" b="1"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79512" y="692696"/>
            <a:ext cx="8893082" cy="53676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1200"/>
              </a:spcAft>
              <a:buNone/>
            </a:pPr>
            <a:r>
              <a:rPr lang="it-IT" sz="2400" dirty="0" smtClean="0"/>
              <a:t>Le ADG che usano </a:t>
            </a:r>
            <a:r>
              <a:rPr lang="it-IT" sz="2400" b="1" u="sng" dirty="0" smtClean="0"/>
              <a:t>importi forfettari</a:t>
            </a:r>
            <a:r>
              <a:rPr lang="it-IT" sz="2400" dirty="0" smtClean="0"/>
              <a:t> devono fare particolare attenzione ai seguenti punti:</a:t>
            </a:r>
          </a:p>
          <a:p>
            <a:pPr algn="just">
              <a:spcBef>
                <a:spcPts val="0"/>
              </a:spcBef>
              <a:spcAft>
                <a:spcPts val="1200"/>
              </a:spcAft>
              <a:buNone/>
            </a:pPr>
            <a:r>
              <a:rPr lang="it-IT" sz="2400" b="1" dirty="0" smtClean="0"/>
              <a:t>Scelta delle attività/ output/ risultati</a:t>
            </a:r>
          </a:p>
          <a:p>
            <a:pPr algn="just">
              <a:spcBef>
                <a:spcPts val="0"/>
              </a:spcBef>
              <a:spcAft>
                <a:spcPts val="1200"/>
              </a:spcAft>
              <a:buNone/>
            </a:pPr>
            <a:r>
              <a:rPr lang="it-IT" sz="2400" dirty="0" smtClean="0"/>
              <a:t>La scelta di attività/output/risultati coperti da un importo forfettario segue gli stessi principi come nel caso delle TSCU:</a:t>
            </a:r>
          </a:p>
          <a:p>
            <a:pPr lvl="0" algn="just">
              <a:spcBef>
                <a:spcPts val="0"/>
              </a:spcBef>
              <a:spcAft>
                <a:spcPts val="1200"/>
              </a:spcAft>
              <a:buFont typeface="Wingdings" pitchFamily="2" charset="2"/>
              <a:buChar char="ü"/>
            </a:pPr>
            <a:r>
              <a:rPr lang="it-IT" sz="2400" dirty="0" smtClean="0"/>
              <a:t> essa dovrebbe rispecchiare il tipo di operazione finanziata, tentando di mitigare i fattori esterni che potrebbero ripercuotersi sulla realizzazione dell'operazione</a:t>
            </a:r>
          </a:p>
          <a:p>
            <a:pPr lvl="0" algn="just">
              <a:spcBef>
                <a:spcPts val="0"/>
              </a:spcBef>
              <a:spcAft>
                <a:spcPts val="1200"/>
              </a:spcAft>
              <a:buFont typeface="Wingdings" pitchFamily="2" charset="2"/>
              <a:buChar char="ü"/>
            </a:pPr>
            <a:r>
              <a:rPr lang="it-IT" sz="2400" dirty="0" smtClean="0"/>
              <a:t> gli importi forfettari esclusivamente basati sul "risultato" sono estremamente rischiosi e non dovrebbero incrementare il rischio di un approccio "eccessivamente binario"</a:t>
            </a:r>
          </a:p>
          <a:p>
            <a:pPr algn="just">
              <a:buNone/>
            </a:pPr>
            <a:endParaRPr lang="it-IT" sz="2400" b="1" dirty="0" smtClean="0"/>
          </a:p>
        </p:txBody>
      </p:sp>
      <p:sp>
        <p:nvSpPr>
          <p:cNvPr id="4" name="Rectangle 8"/>
          <p:cNvSpPr>
            <a:spLocks noChangeArrowheads="1"/>
          </p:cNvSpPr>
          <p:nvPr/>
        </p:nvSpPr>
        <p:spPr bwMode="auto">
          <a:xfrm>
            <a:off x="179512" y="116632"/>
            <a:ext cx="86227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Punti di attenzione per le </a:t>
            </a:r>
            <a:r>
              <a:rPr lang="it-IT" sz="2400" b="1" dirty="0" err="1" smtClean="0"/>
              <a:t>AdG</a:t>
            </a:r>
            <a:endParaRPr lang="it-IT" altLang="it-IT" sz="2400" b="1"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512" y="94320"/>
            <a:ext cx="8640960" cy="382797"/>
          </a:xfrm>
          <a:prstGeom prst="rect">
            <a:avLst/>
          </a:prstGeom>
        </p:spPr>
        <p:txBody>
          <a:bodyPr vert="horz" wrap="square" lIns="0" tIns="13335" rIns="0" bIns="0" rtlCol="0">
            <a:spAutoFit/>
          </a:bodyPr>
          <a:lstStyle/>
          <a:p>
            <a:pPr marL="12700" algn="just">
              <a:lnSpc>
                <a:spcPct val="100000"/>
              </a:lnSpc>
              <a:spcBef>
                <a:spcPts val="105"/>
              </a:spcBef>
            </a:pPr>
            <a:r>
              <a:rPr lang="it-IT" sz="2400" kern="1200" dirty="0" smtClean="0">
                <a:solidFill>
                  <a:schemeClr val="tx1"/>
                </a:solidFill>
                <a:latin typeface="Arial" panose="020B0604020202020204" pitchFamily="34" charset="0"/>
                <a:ea typeface="MS PGothic" panose="020B0600070205080204" pitchFamily="34" charset="-128"/>
                <a:cs typeface="Arial" charset="0"/>
              </a:rPr>
              <a:t>Progetto a Costi Reali (1 caso)</a:t>
            </a:r>
            <a:endParaRPr lang="it-IT" sz="2400" kern="1200" dirty="0">
              <a:solidFill>
                <a:schemeClr val="tx1"/>
              </a:solidFill>
              <a:latin typeface="Arial" panose="020B0604020202020204" pitchFamily="34" charset="0"/>
              <a:ea typeface="MS PGothic" panose="020B0600070205080204" pitchFamily="34" charset="-128"/>
              <a:cs typeface="Arial" charset="0"/>
            </a:endParaRPr>
          </a:p>
        </p:txBody>
      </p:sp>
      <p:sp>
        <p:nvSpPr>
          <p:cNvPr id="3" name="object 3"/>
          <p:cNvSpPr txBox="1"/>
          <p:nvPr/>
        </p:nvSpPr>
        <p:spPr>
          <a:xfrm>
            <a:off x="179512" y="620688"/>
            <a:ext cx="8856984" cy="6159124"/>
          </a:xfrm>
          <a:prstGeom prst="rect">
            <a:avLst/>
          </a:prstGeom>
        </p:spPr>
        <p:txBody>
          <a:bodyPr vert="horz" wrap="square" lIns="0" tIns="13335" rIns="0" bIns="0" rtlCol="0">
            <a:spAutoFit/>
          </a:bodyPr>
          <a:lstStyle/>
          <a:p>
            <a:pPr marR="144780" algn="just">
              <a:spcBef>
                <a:spcPts val="0"/>
              </a:spcBef>
              <a:spcAft>
                <a:spcPts val="1200"/>
              </a:spcAft>
              <a:tabLst>
                <a:tab pos="354965" algn="l"/>
                <a:tab pos="355600" algn="l"/>
              </a:tabLst>
            </a:pPr>
            <a:r>
              <a:rPr lang="it-IT" sz="2400" dirty="0" smtClean="0">
                <a:latin typeface="Arial" panose="020B0604020202020204" pitchFamily="34" charset="0"/>
                <a:ea typeface="MS PGothic" panose="020B0600070205080204" pitchFamily="34" charset="-128"/>
              </a:rPr>
              <a:t>Il presente caso concreto fornisce l'esempio di una sovvenzione concessa ad un beneficiario che intende organizzare “un seminario per 50 partecipanti per presentare dei nuovi strumenti attuativi”</a:t>
            </a:r>
          </a:p>
          <a:p>
            <a:pPr marR="144780" algn="just">
              <a:lnSpc>
                <a:spcPct val="100000"/>
              </a:lnSpc>
              <a:spcBef>
                <a:spcPts val="0"/>
              </a:spcBef>
              <a:spcAft>
                <a:spcPts val="1200"/>
              </a:spcAft>
              <a:tabLst>
                <a:tab pos="354965" algn="l"/>
                <a:tab pos="355600" algn="l"/>
              </a:tabLst>
            </a:pPr>
            <a:r>
              <a:rPr lang="it-IT" sz="2400" dirty="0" smtClean="0">
                <a:latin typeface="Arial" panose="020B0604020202020204" pitchFamily="34" charset="0"/>
                <a:ea typeface="MS PGothic" panose="020B0600070205080204" pitchFamily="34" charset="-128"/>
              </a:rPr>
              <a:t>Il personale impiega del tempo per la pianificazione e l'organizzazione dell'evento, si affitta una sala, alcuni oratori vengono dall'estero, e si dovranno pubblicare gli atti dell'evento realizzato</a:t>
            </a:r>
          </a:p>
          <a:p>
            <a:pPr marR="144780" algn="just">
              <a:lnSpc>
                <a:spcPct val="100000"/>
              </a:lnSpc>
              <a:spcBef>
                <a:spcPts val="0"/>
              </a:spcBef>
              <a:spcAft>
                <a:spcPts val="1200"/>
              </a:spcAft>
              <a:tabLst>
                <a:tab pos="354965" algn="l"/>
                <a:tab pos="355600" algn="l"/>
              </a:tabLst>
            </a:pPr>
            <a:r>
              <a:rPr lang="it-IT" sz="2400" dirty="0" smtClean="0">
                <a:latin typeface="Arial" panose="020B0604020202020204" pitchFamily="34" charset="0"/>
                <a:ea typeface="MS PGothic" panose="020B0600070205080204" pitchFamily="34" charset="-128"/>
              </a:rPr>
              <a:t>Inoltre, vi sono costi indiretti legati al personale (costi di contabilità, direttore, etc.), nonché all'elettricità, al telefono, all'assistenza  informatica, etc.</a:t>
            </a:r>
          </a:p>
          <a:p>
            <a:pPr algn="just">
              <a:lnSpc>
                <a:spcPct val="100000"/>
              </a:lnSpc>
              <a:spcBef>
                <a:spcPts val="0"/>
              </a:spcBef>
              <a:spcAft>
                <a:spcPts val="1200"/>
              </a:spcAft>
              <a:tabLst>
                <a:tab pos="354965" algn="l"/>
                <a:tab pos="355600" algn="l"/>
              </a:tabLst>
            </a:pPr>
            <a:r>
              <a:rPr lang="it-IT" sz="2400" dirty="0" smtClean="0">
                <a:latin typeface="Arial" panose="020B0604020202020204" pitchFamily="34" charset="0"/>
                <a:ea typeface="MS PGothic" panose="020B0600070205080204" pitchFamily="34" charset="-128"/>
              </a:rPr>
              <a:t>Il progetto di bilancio a "costi reali" si configura come nelle tabelle che seguono, e tale formato verrà mantenuto per le 3 possibilità ed opzioni seguenti, in modo che le differenze possano essere visualizzate più chiaramente: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9552" y="116632"/>
            <a:ext cx="7931150" cy="382156"/>
          </a:xfrm>
          <a:prstGeom prst="rect">
            <a:avLst/>
          </a:prstGeom>
        </p:spPr>
        <p:txBody>
          <a:bodyPr vert="horz" wrap="square" lIns="0" tIns="12700" rIns="0" bIns="0" rtlCol="0">
            <a:spAutoFit/>
          </a:bodyPr>
          <a:lstStyle/>
          <a:p>
            <a:pPr marL="12700">
              <a:lnSpc>
                <a:spcPct val="100000"/>
              </a:lnSpc>
              <a:spcBef>
                <a:spcPts val="100"/>
              </a:spcBef>
            </a:pPr>
            <a:r>
              <a:rPr lang="it-IT" sz="2400" kern="1200" dirty="0" smtClean="0">
                <a:solidFill>
                  <a:schemeClr val="tx1"/>
                </a:solidFill>
                <a:latin typeface="Arial" panose="020B0604020202020204" pitchFamily="34" charset="0"/>
                <a:ea typeface="MS PGothic" panose="020B0600070205080204" pitchFamily="34" charset="-128"/>
                <a:cs typeface="Arial" charset="0"/>
              </a:rPr>
              <a:t>Progetto a Costi Reali: tabelle dei costi</a:t>
            </a:r>
            <a:endParaRPr lang="it-IT" sz="2400" kern="1200" dirty="0">
              <a:solidFill>
                <a:schemeClr val="tx1"/>
              </a:solidFill>
              <a:latin typeface="Arial" panose="020B0604020202020204" pitchFamily="34" charset="0"/>
              <a:ea typeface="MS PGothic" panose="020B0600070205080204" pitchFamily="34" charset="-128"/>
              <a:cs typeface="Arial" charset="0"/>
            </a:endParaRPr>
          </a:p>
        </p:txBody>
      </p:sp>
      <p:graphicFrame>
        <p:nvGraphicFramePr>
          <p:cNvPr id="3" name="object 3"/>
          <p:cNvGraphicFramePr>
            <a:graphicFrameLocks noGrp="1"/>
          </p:cNvGraphicFramePr>
          <p:nvPr/>
        </p:nvGraphicFramePr>
        <p:xfrm>
          <a:off x="251520" y="764705"/>
          <a:ext cx="8712968" cy="5610817"/>
        </p:xfrm>
        <a:graphic>
          <a:graphicData uri="http://schemas.openxmlformats.org/drawingml/2006/table">
            <a:tbl>
              <a:tblPr firstRow="1" bandRow="1">
                <a:tableStyleId>{2D5ABB26-0587-4C30-8999-92F81FD0307C}</a:tableStyleId>
              </a:tblPr>
              <a:tblGrid>
                <a:gridCol w="2592288"/>
                <a:gridCol w="1764196"/>
                <a:gridCol w="2628292"/>
                <a:gridCol w="1728192"/>
              </a:tblGrid>
              <a:tr h="1037001">
                <a:tc gridSpan="2">
                  <a:txBody>
                    <a:bodyPr/>
                    <a:lstStyle/>
                    <a:p>
                      <a:pPr>
                        <a:lnSpc>
                          <a:spcPct val="100000"/>
                        </a:lnSpc>
                        <a:spcBef>
                          <a:spcPts val="35"/>
                        </a:spcBef>
                      </a:pPr>
                      <a:endParaRPr sz="2150" dirty="0">
                        <a:latin typeface="Times New Roman"/>
                        <a:cs typeface="Times New Roman"/>
                      </a:endParaRPr>
                    </a:p>
                    <a:p>
                      <a:pPr marL="1010285">
                        <a:lnSpc>
                          <a:spcPct val="100000"/>
                        </a:lnSpc>
                      </a:pPr>
                      <a:r>
                        <a:rPr sz="1800" b="1" spc="-5" dirty="0">
                          <a:solidFill>
                            <a:srgbClr val="FFFFFF"/>
                          </a:solidFill>
                          <a:latin typeface="Tahoma"/>
                          <a:cs typeface="Tahoma"/>
                        </a:rPr>
                        <a:t>Costi Totali</a:t>
                      </a:r>
                      <a:r>
                        <a:rPr sz="1800" b="1" spc="-35" dirty="0">
                          <a:solidFill>
                            <a:srgbClr val="FFFFFF"/>
                          </a:solidFill>
                          <a:latin typeface="Tahoma"/>
                          <a:cs typeface="Tahoma"/>
                        </a:rPr>
                        <a:t> </a:t>
                      </a:r>
                      <a:r>
                        <a:rPr sz="1800" b="1" spc="-5" dirty="0">
                          <a:solidFill>
                            <a:srgbClr val="FFFFFF"/>
                          </a:solidFill>
                          <a:latin typeface="Tahoma"/>
                          <a:cs typeface="Tahoma"/>
                        </a:rPr>
                        <a:t>Diretti</a:t>
                      </a:r>
                      <a:endParaRPr sz="1800" dirty="0">
                        <a:latin typeface="Tahoma"/>
                        <a:cs typeface="Tahoma"/>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hMerge="1">
                  <a:txBody>
                    <a:bodyPr/>
                    <a:lstStyle/>
                    <a:p>
                      <a:endParaRPr/>
                    </a:p>
                  </a:txBody>
                  <a:tcPr marL="0" marR="0" marT="0" marB="0"/>
                </a:tc>
                <a:tc gridSpan="2">
                  <a:txBody>
                    <a:bodyPr/>
                    <a:lstStyle/>
                    <a:p>
                      <a:pPr>
                        <a:lnSpc>
                          <a:spcPct val="100000"/>
                        </a:lnSpc>
                        <a:spcBef>
                          <a:spcPts val="35"/>
                        </a:spcBef>
                      </a:pPr>
                      <a:endParaRPr sz="2150">
                        <a:latin typeface="Times New Roman"/>
                        <a:cs typeface="Times New Roman"/>
                      </a:endParaRPr>
                    </a:p>
                    <a:p>
                      <a:pPr marL="918844">
                        <a:lnSpc>
                          <a:spcPct val="100000"/>
                        </a:lnSpc>
                      </a:pPr>
                      <a:r>
                        <a:rPr sz="1800" b="1" spc="-5" dirty="0">
                          <a:solidFill>
                            <a:srgbClr val="FFFFFF"/>
                          </a:solidFill>
                          <a:latin typeface="Tahoma"/>
                          <a:cs typeface="Tahoma"/>
                        </a:rPr>
                        <a:t>Costi Totali</a:t>
                      </a:r>
                      <a:r>
                        <a:rPr sz="1800" b="1" spc="-35" dirty="0">
                          <a:solidFill>
                            <a:srgbClr val="FFFFFF"/>
                          </a:solidFill>
                          <a:latin typeface="Tahoma"/>
                          <a:cs typeface="Tahoma"/>
                        </a:rPr>
                        <a:t> </a:t>
                      </a:r>
                      <a:r>
                        <a:rPr sz="1800" b="1" spc="-5" dirty="0">
                          <a:solidFill>
                            <a:srgbClr val="FFFFFF"/>
                          </a:solidFill>
                          <a:latin typeface="Tahoma"/>
                          <a:cs typeface="Tahoma"/>
                        </a:rPr>
                        <a:t>indiretti</a:t>
                      </a:r>
                      <a:endParaRPr sz="1800">
                        <a:latin typeface="Tahoma"/>
                        <a:cs typeface="Tahoma"/>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D"/>
                    </a:solidFill>
                  </a:tcPr>
                </a:tc>
                <a:tc hMerge="1">
                  <a:txBody>
                    <a:bodyPr/>
                    <a:lstStyle/>
                    <a:p>
                      <a:endParaRPr/>
                    </a:p>
                  </a:txBody>
                  <a:tcPr marL="0" marR="0" marT="0" marB="0"/>
                </a:tc>
              </a:tr>
              <a:tr h="742662">
                <a:tc>
                  <a:txBody>
                    <a:bodyPr/>
                    <a:lstStyle/>
                    <a:p>
                      <a:pPr marL="90805" marR="412115">
                        <a:lnSpc>
                          <a:spcPct val="100000"/>
                        </a:lnSpc>
                        <a:spcBef>
                          <a:spcPts val="345"/>
                        </a:spcBef>
                      </a:pPr>
                      <a:r>
                        <a:rPr sz="1800" spc="-5" dirty="0">
                          <a:latin typeface="Tahoma"/>
                          <a:cs typeface="Tahoma"/>
                        </a:rPr>
                        <a:t>Costi </a:t>
                      </a:r>
                      <a:r>
                        <a:rPr sz="1800" spc="-10" dirty="0" err="1">
                          <a:latin typeface="Tahoma"/>
                          <a:cs typeface="Tahoma"/>
                        </a:rPr>
                        <a:t>Diretti</a:t>
                      </a:r>
                      <a:r>
                        <a:rPr sz="1800" spc="-10" dirty="0">
                          <a:latin typeface="Tahoma"/>
                          <a:cs typeface="Tahoma"/>
                        </a:rPr>
                        <a:t> </a:t>
                      </a:r>
                      <a:r>
                        <a:rPr sz="1800" spc="-5" dirty="0" smtClean="0">
                          <a:latin typeface="Tahoma"/>
                          <a:cs typeface="Tahoma"/>
                        </a:rPr>
                        <a:t>per </a:t>
                      </a:r>
                      <a:r>
                        <a:rPr sz="1800" spc="-5" dirty="0">
                          <a:latin typeface="Tahoma"/>
                          <a:cs typeface="Tahoma"/>
                        </a:rPr>
                        <a:t>il</a:t>
                      </a:r>
                      <a:r>
                        <a:rPr sz="1800" spc="-45" dirty="0">
                          <a:latin typeface="Tahoma"/>
                          <a:cs typeface="Tahoma"/>
                        </a:rPr>
                        <a:t> </a:t>
                      </a:r>
                      <a:r>
                        <a:rPr sz="1800" spc="-10" dirty="0">
                          <a:latin typeface="Tahoma"/>
                          <a:cs typeface="Tahoma"/>
                        </a:rPr>
                        <a:t>Personale</a:t>
                      </a:r>
                      <a:endParaRPr sz="1800" dirty="0">
                        <a:latin typeface="Tahoma"/>
                        <a:cs typeface="Tahoma"/>
                      </a:endParaRPr>
                    </a:p>
                  </a:txBody>
                  <a:tcPr marL="0" marR="0" marT="438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R="84455" algn="r">
                        <a:lnSpc>
                          <a:spcPct val="100000"/>
                        </a:lnSpc>
                        <a:spcBef>
                          <a:spcPts val="345"/>
                        </a:spcBef>
                      </a:pPr>
                      <a:r>
                        <a:rPr sz="1800" dirty="0">
                          <a:latin typeface="Tahoma"/>
                          <a:cs typeface="Tahoma"/>
                        </a:rPr>
                        <a:t>28</a:t>
                      </a:r>
                      <a:r>
                        <a:rPr sz="1800" spc="-10" dirty="0">
                          <a:latin typeface="Tahoma"/>
                          <a:cs typeface="Tahoma"/>
                        </a:rPr>
                        <a:t>.</a:t>
                      </a:r>
                      <a:r>
                        <a:rPr sz="1800" dirty="0">
                          <a:latin typeface="Tahoma"/>
                          <a:cs typeface="Tahoma"/>
                        </a:rPr>
                        <a:t>000</a:t>
                      </a:r>
                      <a:endParaRPr sz="1800">
                        <a:latin typeface="Tahoma"/>
                        <a:cs typeface="Tahoma"/>
                      </a:endParaRPr>
                    </a:p>
                  </a:txBody>
                  <a:tcPr marL="0" marR="0" marT="438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L="90805" marR="602615">
                        <a:lnSpc>
                          <a:spcPct val="100000"/>
                        </a:lnSpc>
                        <a:spcBef>
                          <a:spcPts val="345"/>
                        </a:spcBef>
                      </a:pPr>
                      <a:r>
                        <a:rPr sz="1800" spc="-5" dirty="0">
                          <a:latin typeface="Tahoma"/>
                          <a:cs typeface="Tahoma"/>
                        </a:rPr>
                        <a:t>Costi</a:t>
                      </a:r>
                      <a:r>
                        <a:rPr sz="1800" spc="-75" dirty="0">
                          <a:latin typeface="Tahoma"/>
                          <a:cs typeface="Tahoma"/>
                        </a:rPr>
                        <a:t> </a:t>
                      </a:r>
                      <a:r>
                        <a:rPr sz="1800" spc="-10" dirty="0" err="1">
                          <a:latin typeface="Tahoma"/>
                          <a:cs typeface="Tahoma"/>
                        </a:rPr>
                        <a:t>Indiretti</a:t>
                      </a:r>
                      <a:r>
                        <a:rPr sz="1800" spc="-10" dirty="0">
                          <a:latin typeface="Tahoma"/>
                          <a:cs typeface="Tahoma"/>
                        </a:rPr>
                        <a:t> </a:t>
                      </a:r>
                      <a:r>
                        <a:rPr sz="1800" spc="-5" dirty="0" smtClean="0">
                          <a:latin typeface="Tahoma"/>
                          <a:cs typeface="Tahoma"/>
                        </a:rPr>
                        <a:t>del</a:t>
                      </a:r>
                      <a:r>
                        <a:rPr sz="1800" spc="-45" dirty="0" smtClean="0">
                          <a:latin typeface="Tahoma"/>
                          <a:cs typeface="Tahoma"/>
                        </a:rPr>
                        <a:t> </a:t>
                      </a:r>
                      <a:r>
                        <a:rPr sz="1800" spc="-10" dirty="0">
                          <a:latin typeface="Tahoma"/>
                          <a:cs typeface="Tahoma"/>
                        </a:rPr>
                        <a:t>Personale</a:t>
                      </a:r>
                      <a:endParaRPr sz="1800" dirty="0">
                        <a:latin typeface="Tahoma"/>
                        <a:cs typeface="Tahoma"/>
                      </a:endParaRPr>
                    </a:p>
                  </a:txBody>
                  <a:tcPr marL="0" marR="0" marT="438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c>
                  <a:txBody>
                    <a:bodyPr/>
                    <a:lstStyle/>
                    <a:p>
                      <a:pPr marR="85090" algn="r">
                        <a:lnSpc>
                          <a:spcPct val="100000"/>
                        </a:lnSpc>
                        <a:spcBef>
                          <a:spcPts val="345"/>
                        </a:spcBef>
                      </a:pPr>
                      <a:r>
                        <a:rPr sz="1800" spc="-15" dirty="0">
                          <a:latin typeface="Tahoma"/>
                          <a:cs typeface="Tahoma"/>
                        </a:rPr>
                        <a:t>4</a:t>
                      </a:r>
                      <a:r>
                        <a:rPr sz="1800" spc="-10" dirty="0">
                          <a:latin typeface="Tahoma"/>
                          <a:cs typeface="Tahoma"/>
                        </a:rPr>
                        <a:t>.</a:t>
                      </a:r>
                      <a:r>
                        <a:rPr sz="1800" dirty="0">
                          <a:latin typeface="Tahoma"/>
                          <a:cs typeface="Tahoma"/>
                        </a:rPr>
                        <a:t>000</a:t>
                      </a:r>
                      <a:endParaRPr sz="1800">
                        <a:latin typeface="Tahoma"/>
                        <a:cs typeface="Tahoma"/>
                      </a:endParaRPr>
                    </a:p>
                  </a:txBody>
                  <a:tcPr marL="0" marR="0" marT="438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8E8"/>
                    </a:solidFill>
                  </a:tcPr>
                </a:tc>
              </a:tr>
              <a:tr h="742648">
                <a:tc>
                  <a:txBody>
                    <a:bodyPr/>
                    <a:lstStyle/>
                    <a:p>
                      <a:pPr marL="90805">
                        <a:lnSpc>
                          <a:spcPct val="100000"/>
                        </a:lnSpc>
                        <a:spcBef>
                          <a:spcPts val="345"/>
                        </a:spcBef>
                      </a:pPr>
                      <a:r>
                        <a:rPr sz="1800" spc="-5" dirty="0">
                          <a:latin typeface="Tahoma"/>
                          <a:cs typeface="Tahoma"/>
                        </a:rPr>
                        <a:t>Costi di</a:t>
                      </a:r>
                      <a:r>
                        <a:rPr sz="1800" spc="-35" dirty="0">
                          <a:latin typeface="Tahoma"/>
                          <a:cs typeface="Tahoma"/>
                        </a:rPr>
                        <a:t> </a:t>
                      </a:r>
                      <a:r>
                        <a:rPr sz="1800" spc="-5" dirty="0">
                          <a:latin typeface="Tahoma"/>
                          <a:cs typeface="Tahoma"/>
                        </a:rPr>
                        <a:t>Viaggio</a:t>
                      </a:r>
                      <a:endParaRPr sz="1800" dirty="0">
                        <a:latin typeface="Tahoma"/>
                        <a:cs typeface="Tahoma"/>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R="85090" algn="r">
                        <a:lnSpc>
                          <a:spcPct val="100000"/>
                        </a:lnSpc>
                        <a:spcBef>
                          <a:spcPts val="345"/>
                        </a:spcBef>
                      </a:pPr>
                      <a:r>
                        <a:rPr sz="1800" dirty="0">
                          <a:latin typeface="Tahoma"/>
                          <a:cs typeface="Tahoma"/>
                        </a:rPr>
                        <a:t>5</a:t>
                      </a:r>
                      <a:r>
                        <a:rPr sz="1800" spc="-10" dirty="0">
                          <a:latin typeface="Tahoma"/>
                          <a:cs typeface="Tahoma"/>
                        </a:rPr>
                        <a:t>.</a:t>
                      </a:r>
                      <a:r>
                        <a:rPr sz="1800" dirty="0">
                          <a:latin typeface="Tahoma"/>
                          <a:cs typeface="Tahoma"/>
                        </a:rPr>
                        <a:t>000</a:t>
                      </a:r>
                      <a:endParaRPr sz="1800">
                        <a:latin typeface="Tahoma"/>
                        <a:cs typeface="Tahoma"/>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L="90805" marR="601345">
                        <a:lnSpc>
                          <a:spcPct val="100000"/>
                        </a:lnSpc>
                        <a:spcBef>
                          <a:spcPts val="345"/>
                        </a:spcBef>
                      </a:pPr>
                      <a:r>
                        <a:rPr sz="1800" spc="-5" dirty="0">
                          <a:latin typeface="Tahoma"/>
                          <a:cs typeface="Tahoma"/>
                        </a:rPr>
                        <a:t>Elettricità,  </a:t>
                      </a:r>
                      <a:r>
                        <a:rPr sz="1800" spc="-30" dirty="0">
                          <a:latin typeface="Tahoma"/>
                          <a:cs typeface="Tahoma"/>
                        </a:rPr>
                        <a:t>Telefono,</a:t>
                      </a:r>
                      <a:r>
                        <a:rPr sz="1800" spc="-70" dirty="0">
                          <a:latin typeface="Tahoma"/>
                          <a:cs typeface="Tahoma"/>
                        </a:rPr>
                        <a:t> </a:t>
                      </a:r>
                      <a:r>
                        <a:rPr sz="1800" spc="-5" dirty="0">
                          <a:latin typeface="Tahoma"/>
                          <a:cs typeface="Tahoma"/>
                        </a:rPr>
                        <a:t>etc.</a:t>
                      </a:r>
                      <a:endParaRPr sz="1800">
                        <a:latin typeface="Tahoma"/>
                        <a:cs typeface="Tahoma"/>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R="85090" algn="r">
                        <a:lnSpc>
                          <a:spcPct val="100000"/>
                        </a:lnSpc>
                        <a:spcBef>
                          <a:spcPts val="345"/>
                        </a:spcBef>
                      </a:pPr>
                      <a:r>
                        <a:rPr sz="1800" dirty="0">
                          <a:latin typeface="Tahoma"/>
                          <a:cs typeface="Tahoma"/>
                        </a:rPr>
                        <a:t>1</a:t>
                      </a:r>
                      <a:r>
                        <a:rPr sz="1800" spc="-10" dirty="0">
                          <a:latin typeface="Tahoma"/>
                          <a:cs typeface="Tahoma"/>
                        </a:rPr>
                        <a:t>.</a:t>
                      </a:r>
                      <a:r>
                        <a:rPr sz="1800" dirty="0">
                          <a:latin typeface="Tahoma"/>
                          <a:cs typeface="Tahoma"/>
                        </a:rPr>
                        <a:t>000</a:t>
                      </a:r>
                      <a:endParaRPr sz="1800">
                        <a:latin typeface="Tahoma"/>
                        <a:cs typeface="Tahoma"/>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r h="430267">
                <a:tc>
                  <a:txBody>
                    <a:bodyPr/>
                    <a:lstStyle/>
                    <a:p>
                      <a:pPr marL="90805">
                        <a:lnSpc>
                          <a:spcPct val="100000"/>
                        </a:lnSpc>
                        <a:spcBef>
                          <a:spcPts val="345"/>
                        </a:spcBef>
                      </a:pPr>
                      <a:r>
                        <a:rPr sz="1800" spc="-10" dirty="0">
                          <a:latin typeface="Tahoma"/>
                          <a:cs typeface="Tahoma"/>
                        </a:rPr>
                        <a:t>Pasti</a:t>
                      </a:r>
                      <a:endParaRPr sz="1800">
                        <a:latin typeface="Tahoma"/>
                        <a:cs typeface="Tahoma"/>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R="85090" algn="r">
                        <a:lnSpc>
                          <a:spcPct val="100000"/>
                        </a:lnSpc>
                        <a:spcBef>
                          <a:spcPts val="345"/>
                        </a:spcBef>
                      </a:pPr>
                      <a:r>
                        <a:rPr sz="1800" dirty="0">
                          <a:latin typeface="Tahoma"/>
                          <a:cs typeface="Tahoma"/>
                        </a:rPr>
                        <a:t>1</a:t>
                      </a:r>
                      <a:r>
                        <a:rPr sz="1800" spc="-10" dirty="0">
                          <a:latin typeface="Tahoma"/>
                          <a:cs typeface="Tahoma"/>
                        </a:rPr>
                        <a:t>.</a:t>
                      </a:r>
                      <a:r>
                        <a:rPr sz="1800" dirty="0">
                          <a:latin typeface="Tahoma"/>
                          <a:cs typeface="Tahoma"/>
                        </a:rPr>
                        <a:t>000</a:t>
                      </a:r>
                      <a:endParaRPr sz="1800">
                        <a:latin typeface="Tahoma"/>
                        <a:cs typeface="Tahoma"/>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L="90805">
                        <a:lnSpc>
                          <a:spcPct val="100000"/>
                        </a:lnSpc>
                        <a:spcBef>
                          <a:spcPts val="345"/>
                        </a:spcBef>
                      </a:pPr>
                      <a:r>
                        <a:rPr sz="1800" b="1" dirty="0">
                          <a:latin typeface="Tahoma"/>
                          <a:cs typeface="Tahoma"/>
                        </a:rPr>
                        <a:t>TOTALE</a:t>
                      </a:r>
                      <a:endParaRPr sz="1800">
                        <a:latin typeface="Tahoma"/>
                        <a:cs typeface="Tahoma"/>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R="85725" algn="r">
                        <a:lnSpc>
                          <a:spcPct val="100000"/>
                        </a:lnSpc>
                        <a:spcBef>
                          <a:spcPts val="345"/>
                        </a:spcBef>
                      </a:pPr>
                      <a:r>
                        <a:rPr sz="1800" b="1" spc="5" dirty="0">
                          <a:latin typeface="Tahoma"/>
                          <a:cs typeface="Tahoma"/>
                        </a:rPr>
                        <a:t>5</a:t>
                      </a:r>
                      <a:r>
                        <a:rPr sz="1800" b="1" dirty="0">
                          <a:latin typeface="Tahoma"/>
                          <a:cs typeface="Tahoma"/>
                        </a:rPr>
                        <a:t>.</a:t>
                      </a:r>
                      <a:r>
                        <a:rPr sz="1800" b="1" spc="5" dirty="0">
                          <a:latin typeface="Tahoma"/>
                          <a:cs typeface="Tahoma"/>
                        </a:rPr>
                        <a:t>000</a:t>
                      </a:r>
                      <a:endParaRPr sz="1800">
                        <a:latin typeface="Tahoma"/>
                        <a:cs typeface="Tahoma"/>
                      </a:endParaRPr>
                    </a:p>
                  </a:txBody>
                  <a:tcPr marL="0" marR="0" marT="438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r>
              <a:tr h="742662">
                <a:tc>
                  <a:txBody>
                    <a:bodyPr/>
                    <a:lstStyle/>
                    <a:p>
                      <a:pPr marL="90805" marR="698500">
                        <a:lnSpc>
                          <a:spcPct val="100000"/>
                        </a:lnSpc>
                        <a:spcBef>
                          <a:spcPts val="350"/>
                        </a:spcBef>
                      </a:pPr>
                      <a:r>
                        <a:rPr sz="1800" spc="-15" dirty="0" err="1">
                          <a:latin typeface="Tahoma"/>
                          <a:cs typeface="Tahoma"/>
                        </a:rPr>
                        <a:t>I</a:t>
                      </a:r>
                      <a:r>
                        <a:rPr sz="1800" dirty="0" err="1">
                          <a:latin typeface="Tahoma"/>
                          <a:cs typeface="Tahoma"/>
                        </a:rPr>
                        <a:t>n</a:t>
                      </a:r>
                      <a:r>
                        <a:rPr sz="1800" spc="-10" dirty="0" err="1">
                          <a:latin typeface="Tahoma"/>
                          <a:cs typeface="Tahoma"/>
                        </a:rPr>
                        <a:t>fo</a:t>
                      </a:r>
                      <a:r>
                        <a:rPr sz="1800" dirty="0" err="1">
                          <a:latin typeface="Tahoma"/>
                          <a:cs typeface="Tahoma"/>
                        </a:rPr>
                        <a:t>rmaz</a:t>
                      </a:r>
                      <a:r>
                        <a:rPr sz="1800" spc="-5" dirty="0" err="1">
                          <a:latin typeface="Tahoma"/>
                          <a:cs typeface="Tahoma"/>
                        </a:rPr>
                        <a:t>i</a:t>
                      </a:r>
                      <a:r>
                        <a:rPr sz="1800" spc="-10" dirty="0" err="1">
                          <a:latin typeface="Tahoma"/>
                          <a:cs typeface="Tahoma"/>
                        </a:rPr>
                        <a:t>o</a:t>
                      </a:r>
                      <a:r>
                        <a:rPr sz="1800" dirty="0" err="1">
                          <a:latin typeface="Tahoma"/>
                          <a:cs typeface="Tahoma"/>
                        </a:rPr>
                        <a:t>ni</a:t>
                      </a:r>
                      <a:r>
                        <a:rPr sz="1800" dirty="0">
                          <a:latin typeface="Tahoma"/>
                          <a:cs typeface="Tahoma"/>
                        </a:rPr>
                        <a:t> </a:t>
                      </a:r>
                      <a:r>
                        <a:rPr sz="1800" dirty="0" smtClean="0">
                          <a:latin typeface="Tahoma"/>
                          <a:cs typeface="Tahoma"/>
                        </a:rPr>
                        <a:t>e</a:t>
                      </a:r>
                      <a:r>
                        <a:rPr sz="1800" spc="-40" dirty="0" smtClean="0">
                          <a:latin typeface="Tahoma"/>
                          <a:cs typeface="Tahoma"/>
                        </a:rPr>
                        <a:t> </a:t>
                      </a:r>
                      <a:r>
                        <a:rPr sz="1800" spc="-5" dirty="0">
                          <a:latin typeface="Tahoma"/>
                          <a:cs typeface="Tahoma"/>
                        </a:rPr>
                        <a:t>Pubblicità</a:t>
                      </a:r>
                      <a:endParaRPr sz="1800" dirty="0">
                        <a:latin typeface="Tahoma"/>
                        <a:cs typeface="Tahoma"/>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R="85090" algn="r">
                        <a:lnSpc>
                          <a:spcPct val="100000"/>
                        </a:lnSpc>
                        <a:spcBef>
                          <a:spcPts val="350"/>
                        </a:spcBef>
                      </a:pPr>
                      <a:r>
                        <a:rPr sz="1800" dirty="0">
                          <a:latin typeface="Tahoma"/>
                          <a:cs typeface="Tahoma"/>
                        </a:rPr>
                        <a:t>5</a:t>
                      </a:r>
                      <a:r>
                        <a:rPr sz="1800" spc="-10" dirty="0">
                          <a:latin typeface="Tahoma"/>
                          <a:cs typeface="Tahoma"/>
                        </a:rPr>
                        <a:t>.</a:t>
                      </a:r>
                      <a:r>
                        <a:rPr sz="1800" dirty="0">
                          <a:latin typeface="Tahoma"/>
                          <a:cs typeface="Tahoma"/>
                        </a:rPr>
                        <a:t>000</a:t>
                      </a: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r h="742648">
                <a:tc>
                  <a:txBody>
                    <a:bodyPr/>
                    <a:lstStyle/>
                    <a:p>
                      <a:pPr marL="90170" marR="577850">
                        <a:lnSpc>
                          <a:spcPct val="100000"/>
                        </a:lnSpc>
                        <a:spcBef>
                          <a:spcPts val="350"/>
                        </a:spcBef>
                      </a:pPr>
                      <a:r>
                        <a:rPr sz="1800" spc="-5" dirty="0">
                          <a:latin typeface="Tahoma"/>
                          <a:cs typeface="Tahoma"/>
                        </a:rPr>
                        <a:t>Compensi</a:t>
                      </a:r>
                      <a:r>
                        <a:rPr sz="1800" spc="-75" dirty="0">
                          <a:latin typeface="Tahoma"/>
                          <a:cs typeface="Tahoma"/>
                        </a:rPr>
                        <a:t> </a:t>
                      </a:r>
                      <a:r>
                        <a:rPr sz="1800" spc="-5" dirty="0">
                          <a:latin typeface="Tahoma"/>
                          <a:cs typeface="Tahoma"/>
                        </a:rPr>
                        <a:t>per </a:t>
                      </a:r>
                      <a:r>
                        <a:rPr sz="1800" dirty="0" err="1" smtClean="0">
                          <a:latin typeface="Tahoma"/>
                          <a:cs typeface="Tahoma"/>
                        </a:rPr>
                        <a:t>i</a:t>
                      </a:r>
                      <a:r>
                        <a:rPr sz="1800" spc="-30" dirty="0" smtClean="0">
                          <a:latin typeface="Tahoma"/>
                          <a:cs typeface="Tahoma"/>
                        </a:rPr>
                        <a:t> </a:t>
                      </a:r>
                      <a:r>
                        <a:rPr sz="1800" spc="-5" dirty="0">
                          <a:latin typeface="Tahoma"/>
                          <a:cs typeface="Tahoma"/>
                        </a:rPr>
                        <a:t>relatori</a:t>
                      </a:r>
                      <a:endParaRPr sz="1800" dirty="0">
                        <a:latin typeface="Tahoma"/>
                        <a:cs typeface="Tahoma"/>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marR="85090" algn="r">
                        <a:lnSpc>
                          <a:spcPct val="100000"/>
                        </a:lnSpc>
                        <a:spcBef>
                          <a:spcPts val="350"/>
                        </a:spcBef>
                      </a:pPr>
                      <a:r>
                        <a:rPr sz="1800" dirty="0">
                          <a:latin typeface="Tahoma"/>
                          <a:cs typeface="Tahoma"/>
                        </a:rPr>
                        <a:t>6</a:t>
                      </a:r>
                      <a:r>
                        <a:rPr sz="1800" spc="-10" dirty="0">
                          <a:latin typeface="Tahoma"/>
                          <a:cs typeface="Tahoma"/>
                        </a:rPr>
                        <a:t>.</a:t>
                      </a:r>
                      <a:r>
                        <a:rPr sz="1800" dirty="0">
                          <a:latin typeface="Tahoma"/>
                          <a:cs typeface="Tahoma"/>
                        </a:rPr>
                        <a:t>000</a:t>
                      </a: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r>
              <a:tr h="430281">
                <a:tc>
                  <a:txBody>
                    <a:bodyPr/>
                    <a:lstStyle/>
                    <a:p>
                      <a:pPr marL="90170">
                        <a:lnSpc>
                          <a:spcPct val="100000"/>
                        </a:lnSpc>
                        <a:spcBef>
                          <a:spcPts val="350"/>
                        </a:spcBef>
                      </a:pPr>
                      <a:r>
                        <a:rPr sz="1800" b="1" dirty="0">
                          <a:latin typeface="Tahoma"/>
                          <a:cs typeface="Tahoma"/>
                        </a:rPr>
                        <a:t>TOTALE</a:t>
                      </a:r>
                      <a:endParaRPr sz="1800">
                        <a:latin typeface="Tahoma"/>
                        <a:cs typeface="Tahoma"/>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marR="85725" algn="r">
                        <a:lnSpc>
                          <a:spcPct val="100000"/>
                        </a:lnSpc>
                        <a:spcBef>
                          <a:spcPts val="350"/>
                        </a:spcBef>
                      </a:pPr>
                      <a:r>
                        <a:rPr sz="1800" b="1" spc="5" dirty="0">
                          <a:latin typeface="Tahoma"/>
                          <a:cs typeface="Tahoma"/>
                        </a:rPr>
                        <a:t>45</a:t>
                      </a:r>
                      <a:r>
                        <a:rPr sz="1800" b="1" dirty="0">
                          <a:latin typeface="Tahoma"/>
                          <a:cs typeface="Tahoma"/>
                        </a:rPr>
                        <a:t>.</a:t>
                      </a:r>
                      <a:r>
                        <a:rPr sz="1800" b="1" spc="5" dirty="0">
                          <a:latin typeface="Tahoma"/>
                          <a:cs typeface="Tahoma"/>
                        </a:rPr>
                        <a:t>000</a:t>
                      </a:r>
                      <a:endParaRPr sz="1800">
                        <a:latin typeface="Tahoma"/>
                        <a:cs typeface="Tahoma"/>
                      </a:endParaRPr>
                    </a:p>
                  </a:txBody>
                  <a:tcPr marL="0" marR="0" marT="444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c>
                  <a:txBody>
                    <a:bodyPr/>
                    <a:lstStyle/>
                    <a:p>
                      <a:pPr>
                        <a:lnSpc>
                          <a:spcPct val="100000"/>
                        </a:lnSpc>
                      </a:pPr>
                      <a:endParaRPr sz="19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DF4"/>
                    </a:solidFill>
                  </a:tcPr>
                </a:tc>
              </a:tr>
              <a:tr h="742648">
                <a:tc gridSpan="4">
                  <a:txBody>
                    <a:bodyPr/>
                    <a:lstStyle/>
                    <a:p>
                      <a:pPr>
                        <a:lnSpc>
                          <a:spcPct val="100000"/>
                        </a:lnSpc>
                        <a:spcBef>
                          <a:spcPts val="35"/>
                        </a:spcBef>
                      </a:pPr>
                      <a:endParaRPr sz="2150" dirty="0">
                        <a:latin typeface="Times New Roman"/>
                        <a:cs typeface="Times New Roman"/>
                      </a:endParaRPr>
                    </a:p>
                    <a:p>
                      <a:pPr marL="90170">
                        <a:lnSpc>
                          <a:spcPct val="100000"/>
                        </a:lnSpc>
                        <a:tabLst>
                          <a:tab pos="7317105" algn="l"/>
                        </a:tabLst>
                      </a:pPr>
                      <a:r>
                        <a:rPr sz="1800" b="1" dirty="0">
                          <a:latin typeface="Tahoma"/>
                          <a:cs typeface="Tahoma"/>
                        </a:rPr>
                        <a:t>TOTALE</a:t>
                      </a:r>
                      <a:r>
                        <a:rPr sz="1800" b="1" spc="-15" dirty="0">
                          <a:latin typeface="Tahoma"/>
                          <a:cs typeface="Tahoma"/>
                        </a:rPr>
                        <a:t> </a:t>
                      </a:r>
                      <a:r>
                        <a:rPr sz="1800" b="1" spc="-5" dirty="0">
                          <a:latin typeface="Tahoma"/>
                          <a:cs typeface="Tahoma"/>
                        </a:rPr>
                        <a:t>COMPLESSIVO</a:t>
                      </a:r>
                      <a:r>
                        <a:rPr sz="1800" b="1" spc="5" dirty="0">
                          <a:latin typeface="Tahoma"/>
                          <a:cs typeface="Tahoma"/>
                        </a:rPr>
                        <a:t> </a:t>
                      </a:r>
                      <a:r>
                        <a:rPr sz="1800" b="1" dirty="0">
                          <a:latin typeface="Tahoma"/>
                          <a:cs typeface="Tahoma"/>
                        </a:rPr>
                        <a:t>PROGETTO	50.000</a:t>
                      </a:r>
                      <a:endParaRPr sz="1800" dirty="0">
                        <a:latin typeface="Tahoma"/>
                        <a:cs typeface="Tahoma"/>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8E8"/>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504" y="152636"/>
            <a:ext cx="8553956" cy="382797"/>
          </a:xfrm>
          <a:prstGeom prst="rect">
            <a:avLst/>
          </a:prstGeom>
        </p:spPr>
        <p:txBody>
          <a:bodyPr vert="horz" wrap="square" lIns="0" tIns="13335" rIns="0" bIns="0" rtlCol="0">
            <a:spAutoFit/>
          </a:bodyPr>
          <a:lstStyle/>
          <a:p>
            <a:pPr marL="12700" algn="just">
              <a:spcBef>
                <a:spcPts val="100"/>
              </a:spcBef>
            </a:pPr>
            <a:r>
              <a:rPr lang="it-IT" sz="2400" kern="1200" dirty="0" smtClean="0">
                <a:solidFill>
                  <a:schemeClr val="tx1"/>
                </a:solidFill>
                <a:latin typeface="Arial" panose="020B0604020202020204" pitchFamily="34" charset="0"/>
                <a:ea typeface="MS PGothic" panose="020B0600070205080204" pitchFamily="34" charset="-128"/>
                <a:cs typeface="Arial" charset="0"/>
              </a:rPr>
              <a:t>Tabelle Standard di Costi Unitari (2 caso)</a:t>
            </a:r>
            <a:endParaRPr lang="it-IT" sz="2400" kern="1200" dirty="0">
              <a:solidFill>
                <a:schemeClr val="tx1"/>
              </a:solidFill>
              <a:latin typeface="Arial" panose="020B0604020202020204" pitchFamily="34" charset="0"/>
              <a:ea typeface="MS PGothic" panose="020B0600070205080204" pitchFamily="34" charset="-128"/>
              <a:cs typeface="Arial" charset="0"/>
            </a:endParaRPr>
          </a:p>
        </p:txBody>
      </p:sp>
      <p:sp>
        <p:nvSpPr>
          <p:cNvPr id="3" name="object 3"/>
          <p:cNvSpPr txBox="1"/>
          <p:nvPr/>
        </p:nvSpPr>
        <p:spPr>
          <a:xfrm>
            <a:off x="107504" y="692696"/>
            <a:ext cx="8928992" cy="5891998"/>
          </a:xfrm>
          <a:prstGeom prst="rect">
            <a:avLst/>
          </a:prstGeom>
        </p:spPr>
        <p:txBody>
          <a:bodyPr vert="horz" wrap="square" lIns="0" tIns="13335" rIns="0" bIns="0" rtlCol="0">
            <a:spAutoFit/>
          </a:bodyPr>
          <a:lstStyle/>
          <a:p>
            <a:pPr marR="144780" algn="just">
              <a:spcBef>
                <a:spcPts val="0"/>
              </a:spcBef>
              <a:spcAft>
                <a:spcPts val="1200"/>
              </a:spcAft>
              <a:tabLst>
                <a:tab pos="354965" algn="l"/>
                <a:tab pos="355600" algn="l"/>
              </a:tabLst>
            </a:pPr>
            <a:r>
              <a:rPr lang="it-IT" sz="2400" dirty="0" smtClean="0">
                <a:latin typeface="Arial" panose="020B0604020202020204" pitchFamily="34" charset="0"/>
                <a:ea typeface="MS PGothic" panose="020B0600070205080204" pitchFamily="34" charset="-128"/>
              </a:rPr>
              <a:t>Tutta o parte della spesa ammissibile è calcolata sulla base di attività, output o risultati quantificati, moltiplicati per un costo unitario definito previamente, ex art. 67, par 1, lett. b, RDC</a:t>
            </a:r>
          </a:p>
          <a:p>
            <a:pPr marR="144780" algn="just">
              <a:spcBef>
                <a:spcPts val="0"/>
              </a:spcBef>
              <a:spcAft>
                <a:spcPts val="1200"/>
              </a:spcAft>
              <a:tabLst>
                <a:tab pos="354965" algn="l"/>
                <a:tab pos="355600" algn="l"/>
              </a:tabLst>
            </a:pPr>
            <a:r>
              <a:rPr lang="it-IT" sz="2400" dirty="0" smtClean="0">
                <a:latin typeface="Arial" panose="020B0604020202020204" pitchFamily="34" charset="0"/>
                <a:ea typeface="MS PGothic" panose="020B0600070205080204" pitchFamily="34" charset="-128"/>
              </a:rPr>
              <a:t>Per il seminario, si potrebbe stabilire un costo unitario di EUR 1.000 per persona che vi partecipa (in base a uno dei metodi di calcolo di cui all'art. 67, par. 5, RDC)</a:t>
            </a:r>
          </a:p>
          <a:p>
            <a:pPr marR="144780" algn="just">
              <a:spcBef>
                <a:spcPts val="0"/>
              </a:spcBef>
              <a:spcAft>
                <a:spcPts val="1200"/>
              </a:spcAft>
              <a:tabLst>
                <a:tab pos="354965" algn="l"/>
                <a:tab pos="355600" algn="l"/>
              </a:tabLst>
            </a:pPr>
            <a:r>
              <a:rPr lang="it-IT" sz="2400" dirty="0" smtClean="0">
                <a:latin typeface="Arial" panose="020B0604020202020204" pitchFamily="34" charset="0"/>
                <a:ea typeface="MS PGothic" panose="020B0600070205080204" pitchFamily="34" charset="-128"/>
              </a:rPr>
              <a:t>Pertanto, il progetto di bilancio sarebbe il seguente:</a:t>
            </a:r>
          </a:p>
          <a:p>
            <a:pPr marR="144780" algn="just">
              <a:spcBef>
                <a:spcPts val="0"/>
              </a:spcBef>
              <a:spcAft>
                <a:spcPts val="1200"/>
              </a:spcAft>
              <a:buFont typeface="Wingdings" pitchFamily="2" charset="2"/>
              <a:buChar char="ü"/>
              <a:tabLst>
                <a:tab pos="354965" algn="l"/>
                <a:tab pos="355600" algn="l"/>
              </a:tabLst>
            </a:pPr>
            <a:r>
              <a:rPr lang="it-IT" sz="2400" dirty="0" smtClean="0">
                <a:latin typeface="Arial" panose="020B0604020202020204" pitchFamily="34" charset="0"/>
                <a:ea typeface="MS PGothic" panose="020B0600070205080204" pitchFamily="34" charset="-128"/>
              </a:rPr>
              <a:t> numero massimo di persone che frequentano il seminario = 50</a:t>
            </a:r>
          </a:p>
          <a:p>
            <a:pPr marR="144780" algn="just">
              <a:spcBef>
                <a:spcPts val="0"/>
              </a:spcBef>
              <a:spcAft>
                <a:spcPts val="1200"/>
              </a:spcAft>
              <a:buFont typeface="Wingdings" pitchFamily="2" charset="2"/>
              <a:buChar char="ü"/>
              <a:tabLst>
                <a:tab pos="354965" algn="l"/>
                <a:tab pos="355600" algn="l"/>
              </a:tabLst>
            </a:pPr>
            <a:r>
              <a:rPr lang="it-IT" sz="2400" dirty="0" smtClean="0">
                <a:latin typeface="Arial" panose="020B0604020202020204" pitchFamily="34" charset="0"/>
                <a:ea typeface="MS PGothic" panose="020B0600070205080204" pitchFamily="34" charset="-128"/>
              </a:rPr>
              <a:t> costo unitario per persona frequentante il seminario = € 1.000</a:t>
            </a:r>
          </a:p>
          <a:p>
            <a:pPr marR="144780" algn="just">
              <a:spcBef>
                <a:spcPts val="0"/>
              </a:spcBef>
              <a:spcAft>
                <a:spcPts val="1200"/>
              </a:spcAft>
              <a:buFont typeface="Wingdings" pitchFamily="2" charset="2"/>
              <a:buChar char="ü"/>
              <a:tabLst>
                <a:tab pos="354965" algn="l"/>
                <a:tab pos="355600" algn="l"/>
              </a:tabLst>
            </a:pPr>
            <a:r>
              <a:rPr lang="it-IT" sz="2400" dirty="0" smtClean="0">
                <a:latin typeface="Arial" panose="020B0604020202020204" pitchFamily="34" charset="0"/>
                <a:ea typeface="MS PGothic" panose="020B0600070205080204" pitchFamily="34" charset="-128"/>
              </a:rPr>
              <a:t> costi ammissibili totali = 50 x EUR 1.000 = EUR 50.000</a:t>
            </a:r>
          </a:p>
          <a:p>
            <a:pPr marR="144780" algn="just">
              <a:spcBef>
                <a:spcPts val="0"/>
              </a:spcBef>
              <a:spcAft>
                <a:spcPts val="1200"/>
              </a:spcAft>
              <a:tabLst>
                <a:tab pos="354965" algn="l"/>
                <a:tab pos="355600" algn="l"/>
              </a:tabLst>
            </a:pPr>
            <a:endParaRPr lang="it-IT" sz="1000" dirty="0" smtClean="0">
              <a:latin typeface="Arial" panose="020B0604020202020204" pitchFamily="34" charset="0"/>
              <a:ea typeface="MS PGothic" panose="020B0600070205080204" pitchFamily="34" charset="-128"/>
            </a:endParaRPr>
          </a:p>
          <a:p>
            <a:pPr marR="144780" algn="just">
              <a:spcBef>
                <a:spcPts val="0"/>
              </a:spcBef>
              <a:spcAft>
                <a:spcPts val="1200"/>
              </a:spcAft>
              <a:tabLst>
                <a:tab pos="354965" algn="l"/>
                <a:tab pos="355600" algn="l"/>
              </a:tabLst>
            </a:pPr>
            <a:r>
              <a:rPr lang="it-IT" sz="2400" dirty="0" smtClean="0">
                <a:latin typeface="Arial" panose="020B0604020202020204" pitchFamily="34" charset="0"/>
                <a:ea typeface="MS PGothic" panose="020B0600070205080204" pitchFamily="34" charset="-128"/>
              </a:rPr>
              <a:t>Quindi, se 48 persone frequenteranno il seminario, il costo  ammissibile sarà uguale a: 48 x EUR 1.000 = EUR 48.000</a:t>
            </a:r>
            <a:endParaRPr lang="it-IT" sz="2400" dirty="0">
              <a:latin typeface="Arial" panose="020B0604020202020204" pitchFamily="34" charset="0"/>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520" y="116632"/>
            <a:ext cx="8712968" cy="382797"/>
          </a:xfrm>
          <a:prstGeom prst="rect">
            <a:avLst/>
          </a:prstGeom>
        </p:spPr>
        <p:txBody>
          <a:bodyPr vert="horz" wrap="square" lIns="0" tIns="13335" rIns="0" bIns="0" rtlCol="0">
            <a:spAutoFit/>
          </a:bodyPr>
          <a:lstStyle/>
          <a:p>
            <a:pPr marL="12700" algn="just">
              <a:lnSpc>
                <a:spcPct val="100000"/>
              </a:lnSpc>
              <a:spcBef>
                <a:spcPts val="105"/>
              </a:spcBef>
            </a:pPr>
            <a:r>
              <a:rPr lang="it-IT" sz="2400" kern="1200" dirty="0" smtClean="0">
                <a:solidFill>
                  <a:schemeClr val="tx1"/>
                </a:solidFill>
                <a:latin typeface="Arial" panose="020B0604020202020204" pitchFamily="34" charset="0"/>
                <a:ea typeface="MS PGothic" panose="020B0600070205080204" pitchFamily="34" charset="-128"/>
                <a:cs typeface="Arial" charset="0"/>
              </a:rPr>
              <a:t>Pista di Controllo del caso 2</a:t>
            </a:r>
            <a:endParaRPr lang="it-IT" sz="2400" kern="1200" dirty="0">
              <a:solidFill>
                <a:schemeClr val="tx1"/>
              </a:solidFill>
              <a:latin typeface="Arial" panose="020B0604020202020204" pitchFamily="34" charset="0"/>
              <a:ea typeface="MS PGothic" panose="020B0600070205080204" pitchFamily="34" charset="-128"/>
              <a:cs typeface="Arial" charset="0"/>
            </a:endParaRPr>
          </a:p>
        </p:txBody>
      </p:sp>
      <p:sp>
        <p:nvSpPr>
          <p:cNvPr id="3" name="object 3"/>
          <p:cNvSpPr txBox="1"/>
          <p:nvPr/>
        </p:nvSpPr>
        <p:spPr>
          <a:xfrm>
            <a:off x="251520" y="836712"/>
            <a:ext cx="8640960" cy="5214889"/>
          </a:xfrm>
          <a:prstGeom prst="rect">
            <a:avLst/>
          </a:prstGeom>
        </p:spPr>
        <p:txBody>
          <a:bodyPr vert="horz" wrap="square" lIns="0" tIns="13335" rIns="0" bIns="0" rtlCol="0">
            <a:spAutoFit/>
          </a:bodyPr>
          <a:lstStyle/>
          <a:p>
            <a:pPr marR="144780" algn="just">
              <a:lnSpc>
                <a:spcPct val="100000"/>
              </a:lnSpc>
              <a:spcBef>
                <a:spcPts val="0"/>
              </a:spcBef>
              <a:spcAft>
                <a:spcPts val="1200"/>
              </a:spcAft>
              <a:tabLst>
                <a:tab pos="354965" algn="l"/>
                <a:tab pos="355600" algn="l"/>
              </a:tabLst>
            </a:pPr>
            <a:r>
              <a:rPr lang="it-IT" sz="2400" dirty="0" smtClean="0">
                <a:latin typeface="Arial" panose="020B0604020202020204" pitchFamily="34" charset="0"/>
                <a:ea typeface="MS PGothic" panose="020B0600070205080204" pitchFamily="34" charset="-128"/>
              </a:rPr>
              <a:t>La Pista di Controllo consiste in:</a:t>
            </a:r>
          </a:p>
          <a:p>
            <a:pPr marR="144780" algn="just">
              <a:lnSpc>
                <a:spcPct val="100000"/>
              </a:lnSpc>
              <a:spcBef>
                <a:spcPts val="0"/>
              </a:spcBef>
              <a:spcAft>
                <a:spcPts val="1200"/>
              </a:spcAft>
              <a:buFont typeface="Wingdings" pitchFamily="2" charset="2"/>
              <a:buChar char="ü"/>
              <a:tabLst>
                <a:tab pos="354965" algn="l"/>
                <a:tab pos="355600" algn="l"/>
              </a:tabLst>
            </a:pPr>
            <a:r>
              <a:rPr lang="it-IT" sz="2400" dirty="0" smtClean="0">
                <a:latin typeface="Arial" panose="020B0604020202020204" pitchFamily="34" charset="0"/>
                <a:ea typeface="MS PGothic" panose="020B0600070205080204" pitchFamily="34" charset="-128"/>
              </a:rPr>
              <a:t> la metodologia usata per determinare il valore della TSCU andrebbe documentata e conservata</a:t>
            </a:r>
          </a:p>
          <a:p>
            <a:pPr marR="144780" algn="just">
              <a:lnSpc>
                <a:spcPct val="100000"/>
              </a:lnSpc>
              <a:spcBef>
                <a:spcPts val="0"/>
              </a:spcBef>
              <a:spcAft>
                <a:spcPts val="1200"/>
              </a:spcAft>
              <a:buFont typeface="Wingdings" pitchFamily="2" charset="2"/>
              <a:buChar char="ü"/>
              <a:tabLst>
                <a:tab pos="354965" algn="l"/>
                <a:tab pos="355600" algn="l"/>
              </a:tabLst>
            </a:pPr>
            <a:r>
              <a:rPr lang="it-IT" sz="2400" dirty="0" smtClean="0">
                <a:latin typeface="Arial" panose="020B0604020202020204" pitchFamily="34" charset="0"/>
                <a:ea typeface="MS PGothic" panose="020B0600070205080204" pitchFamily="34" charset="-128"/>
              </a:rPr>
              <a:t> il documento che specifica le condizioni per il sostegno deve  indicare con chiarezza la TSCU ed i fattori che autorizzano il pagamento</a:t>
            </a:r>
          </a:p>
          <a:p>
            <a:pPr marR="144780" algn="just">
              <a:lnSpc>
                <a:spcPct val="100000"/>
              </a:lnSpc>
              <a:spcBef>
                <a:spcPts val="0"/>
              </a:spcBef>
              <a:spcAft>
                <a:spcPts val="1200"/>
              </a:spcAft>
              <a:buFont typeface="Wingdings" pitchFamily="2" charset="2"/>
              <a:buChar char="ü"/>
              <a:tabLst>
                <a:tab pos="354965" algn="l"/>
                <a:tab pos="355600" algn="l"/>
              </a:tabLst>
            </a:pPr>
            <a:r>
              <a:rPr lang="it-IT" sz="2400" dirty="0" smtClean="0">
                <a:latin typeface="Arial" panose="020B0604020202020204" pitchFamily="34" charset="0"/>
                <a:ea typeface="MS PGothic" panose="020B0600070205080204" pitchFamily="34" charset="-128"/>
              </a:rPr>
              <a:t> la prova della partecipazione al seminario (fogli di presenza)</a:t>
            </a:r>
          </a:p>
          <a:p>
            <a:pPr marR="144780" algn="just">
              <a:lnSpc>
                <a:spcPct val="100000"/>
              </a:lnSpc>
              <a:spcBef>
                <a:spcPts val="0"/>
              </a:spcBef>
              <a:spcAft>
                <a:spcPts val="1200"/>
              </a:spcAft>
              <a:buFont typeface="Wingdings" pitchFamily="2" charset="2"/>
              <a:buChar char="ü"/>
              <a:tabLst>
                <a:tab pos="354965" algn="l"/>
                <a:tab pos="355600" algn="l"/>
              </a:tabLst>
            </a:pPr>
            <a:r>
              <a:rPr lang="it-IT" sz="2400" dirty="0" smtClean="0">
                <a:latin typeface="Arial" panose="020B0604020202020204" pitchFamily="34" charset="0"/>
                <a:ea typeface="MS PGothic" panose="020B0600070205080204" pitchFamily="34" charset="-128"/>
              </a:rPr>
              <a:t> in questo caso, non è necessario verificare l'ammissibilità  dei partecipanti in base a un profilo specifico (cardiologi, informatici, etc.)</a:t>
            </a:r>
          </a:p>
          <a:p>
            <a:pPr marR="144780" algn="just">
              <a:lnSpc>
                <a:spcPct val="100000"/>
              </a:lnSpc>
              <a:spcBef>
                <a:spcPts val="0"/>
              </a:spcBef>
              <a:spcAft>
                <a:spcPts val="1200"/>
              </a:spcAft>
              <a:buFont typeface="Wingdings" pitchFamily="2" charset="2"/>
              <a:buChar char="ü"/>
              <a:tabLst>
                <a:tab pos="354965" algn="l"/>
                <a:tab pos="355600" algn="l"/>
              </a:tabLst>
            </a:pPr>
            <a:r>
              <a:rPr lang="it-IT" sz="2400" dirty="0" smtClean="0">
                <a:latin typeface="Arial" panose="020B0604020202020204" pitchFamily="34" charset="0"/>
                <a:ea typeface="MS PGothic" panose="020B0600070205080204" pitchFamily="34" charset="-128"/>
              </a:rPr>
              <a:t> nel caso in cui i partecipanti prescelti dovessero rispondere a un profilo specifico, andrebbe verificata la loro ammissibilità</a:t>
            </a:r>
            <a:endParaRPr lang="it-IT" sz="2400" dirty="0">
              <a:latin typeface="Arial" panose="020B0604020202020204" pitchFamily="34" charset="0"/>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764704"/>
            <a:ext cx="8856984" cy="33547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1200"/>
              </a:spcAft>
              <a:buNone/>
            </a:pPr>
            <a:r>
              <a:rPr lang="it-IT" sz="2400" dirty="0" smtClean="0"/>
              <a:t>Alla fine dell'operazione, se venisse assistito il numero convenzionale di bambini stimato (10), tale importo verrebbe versato alla ONG in base all'output</a:t>
            </a:r>
          </a:p>
          <a:p>
            <a:pPr algn="just">
              <a:spcBef>
                <a:spcPts val="0"/>
              </a:spcBef>
              <a:spcAft>
                <a:spcPts val="1200"/>
              </a:spcAft>
              <a:buNone/>
            </a:pPr>
            <a:r>
              <a:rPr lang="it-IT" sz="2400" dirty="0" smtClean="0"/>
              <a:t>Di conseguenza non sarebbe necessario giustificare i costi effettivi sostenuti per tale attività</a:t>
            </a:r>
          </a:p>
          <a:p>
            <a:pPr algn="just">
              <a:spcBef>
                <a:spcPts val="0"/>
              </a:spcBef>
              <a:spcAft>
                <a:spcPts val="1200"/>
              </a:spcAft>
              <a:buNone/>
            </a:pPr>
            <a:r>
              <a:rPr lang="it-IT" sz="2400" dirty="0" smtClean="0"/>
              <a:t>Resta il fatto però che se i bambini assistiti fossero soltanto 9, i costi ammissibili sarebbero pari a zero e l'importo forfettario non verrebbe pagato</a:t>
            </a:r>
          </a:p>
        </p:txBody>
      </p:sp>
      <p:sp>
        <p:nvSpPr>
          <p:cNvPr id="4" name="Rectangle 8"/>
          <p:cNvSpPr>
            <a:spLocks noChangeArrowheads="1"/>
          </p:cNvSpPr>
          <p:nvPr/>
        </p:nvSpPr>
        <p:spPr bwMode="auto">
          <a:xfrm>
            <a:off x="107504" y="0"/>
            <a:ext cx="869478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Importi forfettari - Esempio FSE 1 </a:t>
            </a:r>
            <a:endParaRPr lang="it-IT" altLang="it-IT" sz="2400" b="1" dirty="0" smtClean="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512" y="188640"/>
            <a:ext cx="8784976" cy="382797"/>
          </a:xfrm>
          <a:prstGeom prst="rect">
            <a:avLst/>
          </a:prstGeom>
        </p:spPr>
        <p:txBody>
          <a:bodyPr vert="horz" wrap="square" lIns="0" tIns="13335" rIns="0" bIns="0" rtlCol="0">
            <a:spAutoFit/>
          </a:bodyPr>
          <a:lstStyle/>
          <a:p>
            <a:pPr marL="12700" algn="just">
              <a:lnSpc>
                <a:spcPct val="100000"/>
              </a:lnSpc>
              <a:spcBef>
                <a:spcPts val="105"/>
              </a:spcBef>
            </a:pPr>
            <a:r>
              <a:rPr lang="it-IT" sz="2400" kern="1200" dirty="0" smtClean="0">
                <a:solidFill>
                  <a:schemeClr val="tx1"/>
                </a:solidFill>
                <a:latin typeface="Arial" panose="020B0604020202020204" pitchFamily="34" charset="0"/>
                <a:ea typeface="MS PGothic" panose="020B0600070205080204" pitchFamily="34" charset="-128"/>
                <a:cs typeface="Arial" charset="0"/>
              </a:rPr>
              <a:t>Somme Forfettarie (3 caso) (1)</a:t>
            </a:r>
            <a:endParaRPr lang="it-IT" sz="2400" kern="1200" dirty="0">
              <a:solidFill>
                <a:schemeClr val="tx1"/>
              </a:solidFill>
              <a:latin typeface="Arial" panose="020B0604020202020204" pitchFamily="34" charset="0"/>
              <a:ea typeface="MS PGothic" panose="020B0600070205080204" pitchFamily="34" charset="-128"/>
              <a:cs typeface="Arial" charset="0"/>
            </a:endParaRPr>
          </a:p>
        </p:txBody>
      </p:sp>
      <p:sp>
        <p:nvSpPr>
          <p:cNvPr id="3" name="object 3"/>
          <p:cNvSpPr txBox="1"/>
          <p:nvPr/>
        </p:nvSpPr>
        <p:spPr>
          <a:xfrm>
            <a:off x="179512" y="692696"/>
            <a:ext cx="8784976" cy="4753224"/>
          </a:xfrm>
          <a:prstGeom prst="rect">
            <a:avLst/>
          </a:prstGeom>
        </p:spPr>
        <p:txBody>
          <a:bodyPr vert="horz" wrap="square" lIns="0" tIns="13335" rIns="0" bIns="0" rtlCol="0">
            <a:spAutoFit/>
          </a:bodyPr>
          <a:lstStyle/>
          <a:p>
            <a:pPr marR="144780" algn="just">
              <a:lnSpc>
                <a:spcPct val="100000"/>
              </a:lnSpc>
              <a:spcBef>
                <a:spcPts val="0"/>
              </a:spcBef>
              <a:spcAft>
                <a:spcPts val="1200"/>
              </a:spcAft>
              <a:tabLst>
                <a:tab pos="354965" algn="l"/>
                <a:tab pos="355600" algn="l"/>
              </a:tabLst>
            </a:pPr>
            <a:r>
              <a:rPr lang="it-IT" sz="2400" dirty="0" smtClean="0">
                <a:latin typeface="Arial" panose="020B0604020202020204" pitchFamily="34" charset="0"/>
                <a:ea typeface="MS PGothic" panose="020B0600070205080204" pitchFamily="34" charset="-128"/>
              </a:rPr>
              <a:t>Tutta o parte della spesa ammissibile dell’operazione è rimborsata sulla base di un importo unico prestabilito conformemente ai  termini predefiniti dell'accordo, quanto sulle attività e/o sugli output (corrispondente ad 1 unità), ex art. 67, par 1, lett. c, RDC</a:t>
            </a:r>
          </a:p>
          <a:p>
            <a:pPr marR="144780" algn="just">
              <a:lnSpc>
                <a:spcPct val="100000"/>
              </a:lnSpc>
              <a:spcBef>
                <a:spcPts val="0"/>
              </a:spcBef>
              <a:spcAft>
                <a:spcPts val="1200"/>
              </a:spcAft>
              <a:tabLst>
                <a:tab pos="354965" algn="l"/>
                <a:tab pos="355600" algn="l"/>
              </a:tabLst>
            </a:pPr>
            <a:r>
              <a:rPr lang="it-IT" sz="2400" dirty="0" smtClean="0">
                <a:latin typeface="Arial" panose="020B0604020202020204" pitchFamily="34" charset="0"/>
                <a:ea typeface="MS PGothic" panose="020B0600070205080204" pitchFamily="34" charset="-128"/>
              </a:rPr>
              <a:t>La sovvenzione è pagata se i termini predefiniti dell'accordo  sulle attività e/o sull’output sono rispettati</a:t>
            </a:r>
          </a:p>
          <a:p>
            <a:pPr marR="144780" algn="just">
              <a:lnSpc>
                <a:spcPct val="100000"/>
              </a:lnSpc>
              <a:spcBef>
                <a:spcPts val="0"/>
              </a:spcBef>
              <a:spcAft>
                <a:spcPts val="1200"/>
              </a:spcAft>
              <a:tabLst>
                <a:tab pos="354965" algn="l"/>
                <a:tab pos="355600" algn="l"/>
              </a:tabLst>
            </a:pPr>
            <a:r>
              <a:rPr lang="it-IT" sz="2400" dirty="0" smtClean="0">
                <a:latin typeface="Arial" panose="020B0604020202020204" pitchFamily="34" charset="0"/>
                <a:ea typeface="MS PGothic" panose="020B0600070205080204" pitchFamily="34" charset="-128"/>
              </a:rPr>
              <a:t>Un importo forfettario di Euro 50.000 potrebbe essere definito per l'organizzazione del seminario (indipendentemente dal numero dei partecipanti) di presentazione dei nuovi strumenti attuativi, importo calcolato in base ai metodi di calcolo specificati all'art. 67, par 5, RDC</a:t>
            </a:r>
            <a:endParaRPr lang="it-IT" sz="2400" dirty="0">
              <a:latin typeface="Arial" panose="020B0604020202020204" pitchFamily="34" charset="0"/>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504" y="116632"/>
            <a:ext cx="8856984" cy="382797"/>
          </a:xfrm>
          <a:prstGeom prst="rect">
            <a:avLst/>
          </a:prstGeom>
        </p:spPr>
        <p:txBody>
          <a:bodyPr vert="horz" wrap="square" lIns="0" tIns="13335" rIns="0" bIns="0" rtlCol="0">
            <a:spAutoFit/>
          </a:bodyPr>
          <a:lstStyle/>
          <a:p>
            <a:pPr marL="12700" algn="just">
              <a:lnSpc>
                <a:spcPct val="100000"/>
              </a:lnSpc>
              <a:spcBef>
                <a:spcPts val="105"/>
              </a:spcBef>
            </a:pPr>
            <a:r>
              <a:rPr lang="it-IT" sz="2400" kern="1200" dirty="0" smtClean="0">
                <a:solidFill>
                  <a:schemeClr val="tx1"/>
                </a:solidFill>
                <a:latin typeface="Arial" panose="020B0604020202020204" pitchFamily="34" charset="0"/>
                <a:ea typeface="MS PGothic" panose="020B0600070205080204" pitchFamily="34" charset="-128"/>
                <a:cs typeface="Arial" charset="0"/>
              </a:rPr>
              <a:t>Somme Forfettarie (3 caso) (2)</a:t>
            </a:r>
            <a:endParaRPr lang="it-IT" sz="2400" kern="1200" dirty="0">
              <a:solidFill>
                <a:schemeClr val="tx1"/>
              </a:solidFill>
              <a:latin typeface="Arial" panose="020B0604020202020204" pitchFamily="34" charset="0"/>
              <a:ea typeface="MS PGothic" panose="020B0600070205080204" pitchFamily="34" charset="-128"/>
              <a:cs typeface="Arial" charset="0"/>
            </a:endParaRPr>
          </a:p>
        </p:txBody>
      </p:sp>
      <p:sp>
        <p:nvSpPr>
          <p:cNvPr id="3" name="object 3"/>
          <p:cNvSpPr txBox="1"/>
          <p:nvPr/>
        </p:nvSpPr>
        <p:spPr>
          <a:xfrm>
            <a:off x="107504" y="764704"/>
            <a:ext cx="8856984" cy="4476225"/>
          </a:xfrm>
          <a:prstGeom prst="rect">
            <a:avLst/>
          </a:prstGeom>
        </p:spPr>
        <p:txBody>
          <a:bodyPr vert="horz" wrap="square" lIns="0" tIns="13335" rIns="0" bIns="0" rtlCol="0">
            <a:spAutoFit/>
          </a:bodyPr>
          <a:lstStyle/>
          <a:p>
            <a:pPr marR="144780" algn="just">
              <a:spcBef>
                <a:spcPts val="0"/>
              </a:spcBef>
              <a:spcAft>
                <a:spcPts val="1200"/>
              </a:spcAft>
              <a:tabLst>
                <a:tab pos="354965" algn="l"/>
                <a:tab pos="355600" algn="l"/>
              </a:tabLst>
            </a:pPr>
            <a:r>
              <a:rPr lang="it-IT" sz="2400" dirty="0" smtClean="0">
                <a:latin typeface="Arial" panose="020B0604020202020204" pitchFamily="34" charset="0"/>
                <a:ea typeface="MS PGothic" panose="020B0600070205080204" pitchFamily="34" charset="-128"/>
              </a:rPr>
              <a:t>Il progetto di bilancio sarebbe il seguente:</a:t>
            </a:r>
          </a:p>
          <a:p>
            <a:pPr marR="144780" algn="just">
              <a:spcBef>
                <a:spcPts val="0"/>
              </a:spcBef>
              <a:spcAft>
                <a:spcPts val="1200"/>
              </a:spcAft>
              <a:buFont typeface="Wingdings" pitchFamily="2" charset="2"/>
              <a:buChar char="ü"/>
              <a:tabLst>
                <a:tab pos="354965" algn="l"/>
                <a:tab pos="355600" algn="l"/>
              </a:tabLst>
            </a:pPr>
            <a:r>
              <a:rPr lang="it-IT" sz="2400" dirty="0" smtClean="0">
                <a:latin typeface="Arial" panose="020B0604020202020204" pitchFamily="34" charset="0"/>
                <a:ea typeface="MS PGothic" panose="020B0600070205080204" pitchFamily="34" charset="-128"/>
              </a:rPr>
              <a:t> l’obiettivo dell'importo forfettario consiste nell’organizzare un seminario per presentare i nuovi strumenti attuativi</a:t>
            </a:r>
          </a:p>
          <a:p>
            <a:pPr marR="144780" algn="just">
              <a:spcBef>
                <a:spcPts val="0"/>
              </a:spcBef>
              <a:spcAft>
                <a:spcPts val="1200"/>
              </a:spcAft>
              <a:buFont typeface="Wingdings" pitchFamily="2" charset="2"/>
              <a:buChar char="ü"/>
              <a:tabLst>
                <a:tab pos="354965" algn="l"/>
                <a:tab pos="355600" algn="l"/>
              </a:tabLst>
            </a:pPr>
            <a:r>
              <a:rPr lang="it-IT" sz="2400" dirty="0" smtClean="0">
                <a:latin typeface="Arial" panose="020B0604020202020204" pitchFamily="34" charset="0"/>
                <a:ea typeface="MS PGothic" panose="020B0600070205080204" pitchFamily="34" charset="-128"/>
              </a:rPr>
              <a:t> costo ammissibile totale = Euro 50.000</a:t>
            </a:r>
          </a:p>
          <a:p>
            <a:pPr marR="144780" algn="just">
              <a:spcBef>
                <a:spcPts val="0"/>
              </a:spcBef>
              <a:spcAft>
                <a:spcPts val="1200"/>
              </a:spcAft>
              <a:tabLst>
                <a:tab pos="354965" algn="l"/>
                <a:tab pos="355600" algn="l"/>
              </a:tabLst>
            </a:pPr>
            <a:endParaRPr lang="it-IT" sz="2400" dirty="0" smtClean="0">
              <a:latin typeface="Arial" panose="020B0604020202020204" pitchFamily="34" charset="0"/>
              <a:ea typeface="MS PGothic" panose="020B0600070205080204" pitchFamily="34" charset="-128"/>
            </a:endParaRPr>
          </a:p>
          <a:p>
            <a:pPr marR="144780" algn="just">
              <a:spcBef>
                <a:spcPts val="0"/>
              </a:spcBef>
              <a:spcAft>
                <a:spcPts val="1200"/>
              </a:spcAft>
              <a:tabLst>
                <a:tab pos="354965" algn="l"/>
                <a:tab pos="355600" algn="l"/>
              </a:tabLst>
            </a:pPr>
            <a:r>
              <a:rPr lang="it-IT" sz="2400" dirty="0" smtClean="0">
                <a:latin typeface="Arial" panose="020B0604020202020204" pitchFamily="34" charset="0"/>
                <a:ea typeface="MS PGothic" panose="020B0600070205080204" pitchFamily="34" charset="-128"/>
              </a:rPr>
              <a:t>Se il seminario è effettivamente organizzato e vi vengono presentati i nuovi strumenti attuativi, l'importo forfettario di Euro 50.000 è ammissibile al pagamento ed alla rendicontazione</a:t>
            </a:r>
          </a:p>
          <a:p>
            <a:pPr marR="144780" algn="just">
              <a:spcBef>
                <a:spcPts val="0"/>
              </a:spcBef>
              <a:spcAft>
                <a:spcPts val="1200"/>
              </a:spcAft>
              <a:tabLst>
                <a:tab pos="354965" algn="l"/>
                <a:tab pos="355600" algn="l"/>
              </a:tabLst>
            </a:pPr>
            <a:r>
              <a:rPr lang="it-IT" sz="2400" dirty="0" smtClean="0">
                <a:latin typeface="Arial" panose="020B0604020202020204" pitchFamily="34" charset="0"/>
                <a:ea typeface="MS PGothic" panose="020B0600070205080204" pitchFamily="34" charset="-128"/>
              </a:rPr>
              <a:t>Se il seminario non è organizzato, o non vi vengono presentati i nuovi strumenti attuativi non viene pagato nulla</a:t>
            </a:r>
            <a:endParaRPr lang="it-IT" sz="2400" dirty="0">
              <a:latin typeface="Arial" panose="020B0604020202020204" pitchFamily="34" charset="0"/>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520" y="116632"/>
            <a:ext cx="8712968" cy="382797"/>
          </a:xfrm>
          <a:prstGeom prst="rect">
            <a:avLst/>
          </a:prstGeom>
        </p:spPr>
        <p:txBody>
          <a:bodyPr vert="horz" wrap="square" lIns="0" tIns="13335" rIns="0" bIns="0" rtlCol="0">
            <a:spAutoFit/>
          </a:bodyPr>
          <a:lstStyle/>
          <a:p>
            <a:pPr marL="12700" algn="just">
              <a:lnSpc>
                <a:spcPct val="100000"/>
              </a:lnSpc>
              <a:spcBef>
                <a:spcPts val="105"/>
              </a:spcBef>
            </a:pPr>
            <a:r>
              <a:rPr lang="it-IT" sz="2400" kern="1200" dirty="0" smtClean="0">
                <a:solidFill>
                  <a:schemeClr val="tx1"/>
                </a:solidFill>
                <a:latin typeface="Arial" panose="020B0604020202020204" pitchFamily="34" charset="0"/>
                <a:ea typeface="MS PGothic" panose="020B0600070205080204" pitchFamily="34" charset="-128"/>
                <a:cs typeface="Arial" charset="0"/>
              </a:rPr>
              <a:t>Pista di Controllo del caso 3</a:t>
            </a:r>
            <a:endParaRPr lang="it-IT" sz="2400" kern="1200" dirty="0">
              <a:solidFill>
                <a:schemeClr val="tx1"/>
              </a:solidFill>
              <a:latin typeface="Arial" panose="020B0604020202020204" pitchFamily="34" charset="0"/>
              <a:ea typeface="MS PGothic" panose="020B0600070205080204" pitchFamily="34" charset="-128"/>
              <a:cs typeface="Arial" charset="0"/>
            </a:endParaRPr>
          </a:p>
        </p:txBody>
      </p:sp>
      <p:sp>
        <p:nvSpPr>
          <p:cNvPr id="3" name="object 3"/>
          <p:cNvSpPr txBox="1"/>
          <p:nvPr/>
        </p:nvSpPr>
        <p:spPr>
          <a:xfrm>
            <a:off x="251520" y="836712"/>
            <a:ext cx="8640960" cy="4844275"/>
          </a:xfrm>
          <a:prstGeom prst="rect">
            <a:avLst/>
          </a:prstGeom>
        </p:spPr>
        <p:txBody>
          <a:bodyPr vert="horz" wrap="square" lIns="0" tIns="12065" rIns="0" bIns="0" rtlCol="0">
            <a:spAutoFit/>
          </a:bodyPr>
          <a:lstStyle/>
          <a:p>
            <a:pPr marL="355600" marR="144780" indent="-342900" algn="just">
              <a:spcBef>
                <a:spcPts val="0"/>
              </a:spcBef>
              <a:spcAft>
                <a:spcPts val="1200"/>
              </a:spcAft>
              <a:tabLst>
                <a:tab pos="354965" algn="l"/>
                <a:tab pos="355600" algn="l"/>
              </a:tabLst>
            </a:pPr>
            <a:r>
              <a:rPr lang="it-IT" sz="2400" dirty="0" smtClean="0">
                <a:latin typeface="Arial" panose="020B0604020202020204" pitchFamily="34" charset="0"/>
                <a:ea typeface="MS PGothic" panose="020B0600070205080204" pitchFamily="34" charset="-128"/>
              </a:rPr>
              <a:t>La Pista di Controllo consiste in:</a:t>
            </a:r>
          </a:p>
          <a:p>
            <a:pPr marL="355600" marR="144780" indent="-342900" algn="just">
              <a:spcBef>
                <a:spcPts val="0"/>
              </a:spcBef>
              <a:spcAft>
                <a:spcPts val="1200"/>
              </a:spcAft>
              <a:buFont typeface="Wingdings" pitchFamily="2" charset="2"/>
              <a:buChar char="ü"/>
              <a:tabLst>
                <a:tab pos="354965" algn="l"/>
                <a:tab pos="355600" algn="l"/>
              </a:tabLst>
            </a:pPr>
            <a:r>
              <a:rPr lang="it-IT" sz="2400" dirty="0" smtClean="0">
                <a:latin typeface="Arial" panose="020B0604020202020204" pitchFamily="34" charset="0"/>
                <a:ea typeface="MS PGothic" panose="020B0600070205080204" pitchFamily="34" charset="-128"/>
              </a:rPr>
              <a:t>la metodologia usata per determinare il valore della somma forfettaria andrebbe documentata e conservata</a:t>
            </a:r>
          </a:p>
          <a:p>
            <a:pPr marR="144780" algn="just">
              <a:spcBef>
                <a:spcPts val="0"/>
              </a:spcBef>
              <a:spcAft>
                <a:spcPts val="1200"/>
              </a:spcAft>
              <a:buClr>
                <a:srgbClr val="002060"/>
              </a:buClr>
              <a:buFont typeface="Wingdings" pitchFamily="2" charset="2"/>
              <a:buChar char="ü"/>
              <a:tabLst>
                <a:tab pos="354965" algn="l"/>
                <a:tab pos="355600" algn="l"/>
              </a:tabLst>
            </a:pPr>
            <a:endParaRPr lang="it-IT" sz="2400" dirty="0" smtClean="0">
              <a:latin typeface="Arial" panose="020B0604020202020204" pitchFamily="34" charset="0"/>
              <a:ea typeface="MS PGothic" panose="020B0600070205080204" pitchFamily="34" charset="-128"/>
            </a:endParaRPr>
          </a:p>
          <a:p>
            <a:pPr marL="355600" marR="144780" indent="-342900" algn="just">
              <a:spcBef>
                <a:spcPts val="0"/>
              </a:spcBef>
              <a:spcAft>
                <a:spcPts val="1200"/>
              </a:spcAft>
              <a:buFont typeface="Wingdings" pitchFamily="2" charset="2"/>
              <a:buChar char="ü"/>
              <a:tabLst>
                <a:tab pos="354965" algn="l"/>
                <a:tab pos="355600" algn="l"/>
              </a:tabLst>
            </a:pPr>
            <a:r>
              <a:rPr lang="it-IT" sz="2400" dirty="0" smtClean="0">
                <a:latin typeface="Arial" panose="020B0604020202020204" pitchFamily="34" charset="0"/>
                <a:ea typeface="MS PGothic" panose="020B0600070205080204" pitchFamily="34" charset="-128"/>
              </a:rPr>
              <a:t>Il documento che specifica le condizioni per il sostegno deve essere formulato chiaramente per quanto concerne gli importi forfettari e i fattori che autorizzano il pagamento</a:t>
            </a:r>
          </a:p>
          <a:p>
            <a:pPr marR="144780" algn="just">
              <a:spcBef>
                <a:spcPts val="0"/>
              </a:spcBef>
              <a:spcAft>
                <a:spcPts val="1200"/>
              </a:spcAft>
              <a:buClr>
                <a:srgbClr val="002060"/>
              </a:buClr>
              <a:buFont typeface="Wingdings" pitchFamily="2" charset="2"/>
              <a:buChar char="ü"/>
              <a:tabLst>
                <a:tab pos="354965" algn="l"/>
                <a:tab pos="355600" algn="l"/>
              </a:tabLst>
            </a:pPr>
            <a:endParaRPr lang="it-IT" sz="2400" dirty="0" smtClean="0">
              <a:latin typeface="Arial" panose="020B0604020202020204" pitchFamily="34" charset="0"/>
              <a:ea typeface="MS PGothic" panose="020B0600070205080204" pitchFamily="34" charset="-128"/>
            </a:endParaRPr>
          </a:p>
          <a:p>
            <a:pPr marL="355600" marR="144780" indent="-342900" algn="just">
              <a:spcBef>
                <a:spcPts val="0"/>
              </a:spcBef>
              <a:spcAft>
                <a:spcPts val="1200"/>
              </a:spcAft>
              <a:buFont typeface="Wingdings" pitchFamily="2" charset="2"/>
              <a:buChar char="ü"/>
              <a:tabLst>
                <a:tab pos="354965" algn="l"/>
                <a:tab pos="355600" algn="l"/>
              </a:tabLst>
            </a:pPr>
            <a:r>
              <a:rPr lang="it-IT" sz="2400" dirty="0" smtClean="0">
                <a:latin typeface="Arial" panose="020B0604020202020204" pitchFamily="34" charset="0"/>
                <a:ea typeface="MS PGothic" panose="020B0600070205080204" pitchFamily="34" charset="-128"/>
              </a:rPr>
              <a:t>è necessario fornire la prova dello svolgimento del seminario e del suo contenuto (articoli di giornale, inviti, programma, fotografie, video, etc.)</a:t>
            </a:r>
            <a:endParaRPr lang="it-IT" sz="2400" dirty="0">
              <a:latin typeface="Arial" panose="020B0604020202020204" pitchFamily="34" charset="0"/>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512" y="116632"/>
            <a:ext cx="8568952" cy="382797"/>
          </a:xfrm>
          <a:prstGeom prst="rect">
            <a:avLst/>
          </a:prstGeom>
        </p:spPr>
        <p:txBody>
          <a:bodyPr vert="horz" wrap="square" lIns="0" tIns="13335" rIns="0" bIns="0" rtlCol="0">
            <a:spAutoFit/>
          </a:bodyPr>
          <a:lstStyle/>
          <a:p>
            <a:pPr marL="12700" algn="just">
              <a:lnSpc>
                <a:spcPct val="100000"/>
              </a:lnSpc>
              <a:spcBef>
                <a:spcPts val="105"/>
              </a:spcBef>
            </a:pPr>
            <a:r>
              <a:rPr lang="it-IT" sz="2400" kern="1200" dirty="0" smtClean="0">
                <a:solidFill>
                  <a:schemeClr val="tx1"/>
                </a:solidFill>
                <a:latin typeface="Arial" panose="020B0604020202020204" pitchFamily="34" charset="0"/>
                <a:ea typeface="MS PGothic" panose="020B0600070205080204" pitchFamily="34" charset="-128"/>
                <a:cs typeface="Arial" charset="0"/>
              </a:rPr>
              <a:t>Tasso Forfettario (4 caso)</a:t>
            </a:r>
            <a:endParaRPr lang="it-IT" sz="2400" kern="1200" dirty="0">
              <a:solidFill>
                <a:schemeClr val="tx1"/>
              </a:solidFill>
              <a:latin typeface="Arial" panose="020B0604020202020204" pitchFamily="34" charset="0"/>
              <a:ea typeface="MS PGothic" panose="020B0600070205080204" pitchFamily="34" charset="-128"/>
              <a:cs typeface="Arial" charset="0"/>
            </a:endParaRPr>
          </a:p>
        </p:txBody>
      </p:sp>
      <p:sp>
        <p:nvSpPr>
          <p:cNvPr id="3" name="object 3"/>
          <p:cNvSpPr txBox="1"/>
          <p:nvPr/>
        </p:nvSpPr>
        <p:spPr>
          <a:xfrm>
            <a:off x="179512" y="620688"/>
            <a:ext cx="8784976" cy="6169577"/>
          </a:xfrm>
          <a:prstGeom prst="rect">
            <a:avLst/>
          </a:prstGeom>
        </p:spPr>
        <p:txBody>
          <a:bodyPr vert="horz" wrap="square" lIns="0" tIns="13335" rIns="0" bIns="0" rtlCol="0">
            <a:spAutoFit/>
          </a:bodyPr>
          <a:lstStyle/>
          <a:p>
            <a:pPr marR="144780" algn="just">
              <a:spcBef>
                <a:spcPts val="0"/>
              </a:spcBef>
              <a:spcAft>
                <a:spcPts val="1200"/>
              </a:spcAft>
              <a:tabLst>
                <a:tab pos="354965" algn="l"/>
                <a:tab pos="355600" algn="l"/>
              </a:tabLst>
            </a:pPr>
            <a:r>
              <a:rPr lang="it-IT" sz="2400" dirty="0" smtClean="0">
                <a:latin typeface="Arial" panose="020B0604020202020204" pitchFamily="34" charset="0"/>
                <a:ea typeface="MS PGothic" panose="020B0600070205080204" pitchFamily="34" charset="-128"/>
              </a:rPr>
              <a:t>Le categorie specifiche di costi ammissibili, chiaramente identificate in precedenza, vengono calcolate applicando una percentuale fissata “ex ante” ad una o più delle categorie di costi ammissibili</a:t>
            </a:r>
          </a:p>
          <a:p>
            <a:pPr marR="144780" algn="just">
              <a:spcBef>
                <a:spcPts val="0"/>
              </a:spcBef>
              <a:spcAft>
                <a:spcPts val="1200"/>
              </a:spcAft>
              <a:tabLst>
                <a:tab pos="354965" algn="l"/>
                <a:tab pos="355600" algn="l"/>
              </a:tabLst>
            </a:pPr>
            <a:r>
              <a:rPr lang="it-IT" sz="2400" dirty="0" smtClean="0">
                <a:latin typeface="Arial" panose="020B0604020202020204" pitchFamily="34" charset="0"/>
                <a:ea typeface="MS PGothic" panose="020B0600070205080204" pitchFamily="34" charset="-128"/>
              </a:rPr>
              <a:t>All'atto di applicare i sistemi di finanziamento a tasso forfettario occorre sempre comparare tutti gli elementi del metodo, e non soltanto i tassi:</a:t>
            </a:r>
          </a:p>
          <a:p>
            <a:pPr marR="144780" algn="just">
              <a:spcBef>
                <a:spcPts val="0"/>
              </a:spcBef>
              <a:spcAft>
                <a:spcPts val="1200"/>
              </a:spcAft>
              <a:buFont typeface="Wingdings" pitchFamily="2" charset="2"/>
              <a:buChar char="ü"/>
              <a:tabLst>
                <a:tab pos="354965" algn="l"/>
                <a:tab pos="355600" algn="l"/>
              </a:tabLst>
            </a:pPr>
            <a:r>
              <a:rPr lang="it-IT" sz="2400" dirty="0" smtClean="0">
                <a:latin typeface="Arial" panose="020B0604020202020204" pitchFamily="34" charset="0"/>
                <a:ea typeface="MS PGothic" panose="020B0600070205080204" pitchFamily="34" charset="-128"/>
              </a:rPr>
              <a:t> le categorie dei costi ammissibili in base alle quali il tasso viene  applicato per calcolare gli importi ammissibili</a:t>
            </a:r>
          </a:p>
          <a:p>
            <a:pPr marR="144780" algn="just">
              <a:spcBef>
                <a:spcPts val="0"/>
              </a:spcBef>
              <a:spcAft>
                <a:spcPts val="1200"/>
              </a:spcAft>
              <a:buFont typeface="Wingdings" pitchFamily="2" charset="2"/>
              <a:buChar char="ü"/>
              <a:tabLst>
                <a:tab pos="354965" algn="l"/>
                <a:tab pos="355600" algn="l"/>
              </a:tabLst>
            </a:pPr>
            <a:r>
              <a:rPr lang="it-IT" sz="2400" dirty="0" smtClean="0">
                <a:latin typeface="Arial" panose="020B0604020202020204" pitchFamily="34" charset="0"/>
                <a:ea typeface="MS PGothic" panose="020B0600070205080204" pitchFamily="34" charset="-128"/>
              </a:rPr>
              <a:t> il tasso forfettario stesso individuato ed applicato</a:t>
            </a:r>
          </a:p>
          <a:p>
            <a:pPr marR="144780" algn="just">
              <a:spcBef>
                <a:spcPts val="0"/>
              </a:spcBef>
              <a:spcAft>
                <a:spcPts val="1200"/>
              </a:spcAft>
              <a:buFont typeface="Wingdings" pitchFamily="2" charset="2"/>
              <a:buChar char="ü"/>
              <a:tabLst>
                <a:tab pos="354965" algn="l"/>
                <a:tab pos="355600" algn="l"/>
              </a:tabLst>
            </a:pPr>
            <a:r>
              <a:rPr lang="it-IT" sz="2400" dirty="0" smtClean="0">
                <a:latin typeface="Arial" panose="020B0604020202020204" pitchFamily="34" charset="0"/>
                <a:ea typeface="MS PGothic" panose="020B0600070205080204" pitchFamily="34" charset="-128"/>
              </a:rPr>
              <a:t> le categorie dei costi ammissibili calcolate a tasso forfettario</a:t>
            </a:r>
          </a:p>
          <a:p>
            <a:pPr marR="144780" algn="just">
              <a:spcBef>
                <a:spcPts val="0"/>
              </a:spcBef>
              <a:spcAft>
                <a:spcPts val="1200"/>
              </a:spcAft>
              <a:buFont typeface="Wingdings" pitchFamily="2" charset="2"/>
              <a:buChar char="ü"/>
              <a:tabLst>
                <a:tab pos="354965" algn="l"/>
                <a:tab pos="355600" algn="l"/>
              </a:tabLst>
            </a:pPr>
            <a:r>
              <a:rPr lang="it-IT" sz="2400" dirty="0" smtClean="0">
                <a:latin typeface="Arial" panose="020B0604020202020204" pitchFamily="34" charset="0"/>
                <a:ea typeface="MS PGothic" panose="020B0600070205080204" pitchFamily="34" charset="-128"/>
              </a:rPr>
              <a:t> se del caso, categorie di costi ammissibili cui non si applica il tasso forfettario, e che non saranno calcolate applicando il tasso forfettario</a:t>
            </a:r>
            <a:endParaRPr lang="it-IT" sz="2400" dirty="0">
              <a:latin typeface="Arial" panose="020B0604020202020204" pitchFamily="34" charset="0"/>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520" y="188640"/>
            <a:ext cx="7720330" cy="382797"/>
          </a:xfrm>
          <a:prstGeom prst="rect">
            <a:avLst/>
          </a:prstGeom>
        </p:spPr>
        <p:txBody>
          <a:bodyPr vert="horz" wrap="square" lIns="0" tIns="13335" rIns="0" bIns="0" rtlCol="0">
            <a:spAutoFit/>
          </a:bodyPr>
          <a:lstStyle/>
          <a:p>
            <a:pPr marL="12700" algn="just">
              <a:lnSpc>
                <a:spcPct val="100000"/>
              </a:lnSpc>
              <a:spcBef>
                <a:spcPts val="105"/>
              </a:spcBef>
            </a:pPr>
            <a:r>
              <a:rPr lang="it-IT" sz="2400" kern="1200" dirty="0" smtClean="0">
                <a:solidFill>
                  <a:schemeClr val="tx1"/>
                </a:solidFill>
                <a:latin typeface="Arial" panose="020B0604020202020204" pitchFamily="34" charset="0"/>
                <a:ea typeface="MS PGothic" panose="020B0600070205080204" pitchFamily="34" charset="-128"/>
                <a:cs typeface="Arial" charset="0"/>
              </a:rPr>
              <a:t>Tasso Forfettario (4 caso) - Opzione 1</a:t>
            </a:r>
            <a:endParaRPr lang="it-IT" sz="2400" kern="1200" dirty="0">
              <a:solidFill>
                <a:schemeClr val="tx1"/>
              </a:solidFill>
              <a:latin typeface="Arial" panose="020B0604020202020204" pitchFamily="34" charset="0"/>
              <a:ea typeface="MS PGothic" panose="020B0600070205080204" pitchFamily="34" charset="-128"/>
              <a:cs typeface="Arial" charset="0"/>
            </a:endParaRPr>
          </a:p>
        </p:txBody>
      </p:sp>
      <p:sp>
        <p:nvSpPr>
          <p:cNvPr id="3" name="object 3"/>
          <p:cNvSpPr txBox="1"/>
          <p:nvPr/>
        </p:nvSpPr>
        <p:spPr>
          <a:xfrm>
            <a:off x="251520" y="764704"/>
            <a:ext cx="8712968" cy="3644587"/>
          </a:xfrm>
          <a:prstGeom prst="rect">
            <a:avLst/>
          </a:prstGeom>
        </p:spPr>
        <p:txBody>
          <a:bodyPr vert="horz" wrap="square" lIns="0" tIns="12700" rIns="0" bIns="0" rtlCol="0">
            <a:spAutoFit/>
          </a:bodyPr>
          <a:lstStyle/>
          <a:p>
            <a:pPr marR="144780" algn="just">
              <a:lnSpc>
                <a:spcPct val="100000"/>
              </a:lnSpc>
              <a:spcBef>
                <a:spcPts val="0"/>
              </a:spcBef>
              <a:spcAft>
                <a:spcPts val="1200"/>
              </a:spcAft>
              <a:tabLst>
                <a:tab pos="354965" algn="l"/>
                <a:tab pos="355600" algn="l"/>
              </a:tabLst>
            </a:pPr>
            <a:r>
              <a:rPr lang="it-IT" sz="2400" dirty="0" smtClean="0">
                <a:latin typeface="Arial" panose="020B0604020202020204" pitchFamily="34" charset="0"/>
                <a:ea typeface="MS PGothic" panose="020B0600070205080204" pitchFamily="34" charset="-128"/>
              </a:rPr>
              <a:t>Tasso Forfettario - Opzione 1 - Determinato caso per caso giustificando il metodo di calcolo ex art. 67, par 1, lettera d), RDC:</a:t>
            </a:r>
          </a:p>
          <a:p>
            <a:pPr marR="144780" algn="just">
              <a:lnSpc>
                <a:spcPct val="100000"/>
              </a:lnSpc>
              <a:spcBef>
                <a:spcPts val="0"/>
              </a:spcBef>
              <a:spcAft>
                <a:spcPts val="1200"/>
              </a:spcAft>
              <a:buFont typeface="Wingdings" pitchFamily="2" charset="2"/>
              <a:buChar char="ü"/>
              <a:tabLst>
                <a:tab pos="354965" algn="l"/>
                <a:tab pos="355600" algn="l"/>
              </a:tabLst>
            </a:pPr>
            <a:r>
              <a:rPr lang="it-IT" sz="2400" dirty="0" smtClean="0">
                <a:latin typeface="Arial" panose="020B0604020202020204" pitchFamily="34" charset="0"/>
                <a:ea typeface="MS PGothic" panose="020B0600070205080204" pitchFamily="34" charset="-128"/>
              </a:rPr>
              <a:t> lo Stato Membro determina un sistema a tasso forfettario in cui un tasso è calcolato secondo un metodo giusto, equo e verificabile, ad esempio un tasso del 48%, conformemente a uno dei metodi di cui all'art. 67,  par 5, lettere a), b), c), d), RDC</a:t>
            </a:r>
          </a:p>
          <a:p>
            <a:pPr marR="144780" algn="just">
              <a:lnSpc>
                <a:spcPct val="100000"/>
              </a:lnSpc>
              <a:spcBef>
                <a:spcPts val="0"/>
              </a:spcBef>
              <a:spcAft>
                <a:spcPts val="1200"/>
              </a:spcAft>
              <a:buFont typeface="Wingdings" pitchFamily="2" charset="2"/>
              <a:buChar char="ü"/>
              <a:tabLst>
                <a:tab pos="354965" algn="l"/>
                <a:tab pos="355600" algn="l"/>
              </a:tabLst>
            </a:pPr>
            <a:r>
              <a:rPr lang="it-IT" sz="2400" dirty="0" smtClean="0">
                <a:latin typeface="Arial" panose="020B0604020202020204" pitchFamily="34" charset="0"/>
                <a:ea typeface="MS PGothic" panose="020B0600070205080204" pitchFamily="34" charset="-128"/>
              </a:rPr>
              <a:t> è applicato a tutti i costi per il personale (diretti e indiretti) per calcolare gli altri costi</a:t>
            </a:r>
            <a:endParaRPr lang="it-IT" sz="2400" dirty="0">
              <a:latin typeface="Arial" panose="020B0604020202020204" pitchFamily="34" charset="0"/>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520" y="260648"/>
            <a:ext cx="7720330" cy="382797"/>
          </a:xfrm>
          <a:prstGeom prst="rect">
            <a:avLst/>
          </a:prstGeom>
        </p:spPr>
        <p:txBody>
          <a:bodyPr vert="horz" wrap="square" lIns="0" tIns="13335" rIns="0" bIns="0" rtlCol="0">
            <a:spAutoFit/>
          </a:bodyPr>
          <a:lstStyle/>
          <a:p>
            <a:pPr marL="12700" algn="just">
              <a:lnSpc>
                <a:spcPct val="100000"/>
              </a:lnSpc>
              <a:spcBef>
                <a:spcPts val="105"/>
              </a:spcBef>
            </a:pPr>
            <a:r>
              <a:rPr lang="it-IT" sz="2400" kern="1200" dirty="0" smtClean="0">
                <a:solidFill>
                  <a:schemeClr val="tx1"/>
                </a:solidFill>
                <a:latin typeface="Arial" panose="020B0604020202020204" pitchFamily="34" charset="0"/>
                <a:ea typeface="MS PGothic" panose="020B0600070205080204" pitchFamily="34" charset="-128"/>
                <a:cs typeface="Arial" charset="0"/>
              </a:rPr>
              <a:t>Tasso Forfettario (4 caso) - Opzione 2</a:t>
            </a:r>
            <a:endParaRPr lang="it-IT" sz="2400" kern="1200" dirty="0">
              <a:solidFill>
                <a:schemeClr val="tx1"/>
              </a:solidFill>
              <a:latin typeface="Arial" panose="020B0604020202020204" pitchFamily="34" charset="0"/>
              <a:ea typeface="MS PGothic" panose="020B0600070205080204" pitchFamily="34" charset="-128"/>
              <a:cs typeface="Arial" charset="0"/>
            </a:endParaRPr>
          </a:p>
        </p:txBody>
      </p:sp>
      <p:sp>
        <p:nvSpPr>
          <p:cNvPr id="3" name="object 3"/>
          <p:cNvSpPr txBox="1"/>
          <p:nvPr/>
        </p:nvSpPr>
        <p:spPr>
          <a:xfrm>
            <a:off x="251520" y="908720"/>
            <a:ext cx="8640960" cy="3490699"/>
          </a:xfrm>
          <a:prstGeom prst="rect">
            <a:avLst/>
          </a:prstGeom>
        </p:spPr>
        <p:txBody>
          <a:bodyPr vert="horz" wrap="square" lIns="0" tIns="12700" rIns="0" bIns="0" rtlCol="0">
            <a:spAutoFit/>
          </a:bodyPr>
          <a:lstStyle/>
          <a:p>
            <a:pPr marR="144780" algn="just">
              <a:spcBef>
                <a:spcPts val="0"/>
              </a:spcBef>
              <a:spcAft>
                <a:spcPts val="1200"/>
              </a:spcAft>
              <a:tabLst>
                <a:tab pos="354965" algn="l"/>
                <a:tab pos="355600" algn="l"/>
              </a:tabLst>
            </a:pPr>
            <a:r>
              <a:rPr lang="it-IT" sz="2400" dirty="0" smtClean="0">
                <a:latin typeface="Arial" panose="020B0604020202020204" pitchFamily="34" charset="0"/>
                <a:ea typeface="MS PGothic" panose="020B0600070205080204" pitchFamily="34" charset="-128"/>
              </a:rPr>
              <a:t>Tasso Forfettario - Opzione 2 - Finanziamento a tasso forfettario per i costi indiretti ex art. 68, par 1, lettera a), del RDC:</a:t>
            </a:r>
          </a:p>
          <a:p>
            <a:pPr marR="144780" algn="just">
              <a:spcBef>
                <a:spcPts val="0"/>
              </a:spcBef>
              <a:spcAft>
                <a:spcPts val="1200"/>
              </a:spcAft>
              <a:buFont typeface="Wingdings" pitchFamily="2" charset="2"/>
              <a:buChar char="ü"/>
              <a:tabLst>
                <a:tab pos="354965" algn="l"/>
                <a:tab pos="355600" algn="l"/>
              </a:tabLst>
            </a:pPr>
            <a:r>
              <a:rPr lang="it-IT" sz="2400" dirty="0" smtClean="0">
                <a:latin typeface="Arial" panose="020B0604020202020204" pitchFamily="34" charset="0"/>
                <a:ea typeface="MS PGothic" panose="020B0600070205080204" pitchFamily="34" charset="-128"/>
              </a:rPr>
              <a:t> ai sensi dell'art. 68, par 1, lettera a), RDC, lo Stato Membro determina un sistema a tasso forfettario in cui un tasso forfettario (fino al 25%), in questo caso valutato per esempio al 18,5%, viene calcolato conformemente ad uno dei metodi di cui all'art. 67, par 5, lettere a), b), c), RDC, ed è applicato ai costi diretti</a:t>
            </a:r>
            <a:endParaRPr lang="it-IT" sz="2400" dirty="0">
              <a:latin typeface="Arial" panose="020B0604020202020204" pitchFamily="34" charset="0"/>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520" y="188640"/>
            <a:ext cx="7720330" cy="382797"/>
          </a:xfrm>
          <a:prstGeom prst="rect">
            <a:avLst/>
          </a:prstGeom>
        </p:spPr>
        <p:txBody>
          <a:bodyPr vert="horz" wrap="square" lIns="0" tIns="13335" rIns="0" bIns="0" rtlCol="0">
            <a:spAutoFit/>
          </a:bodyPr>
          <a:lstStyle/>
          <a:p>
            <a:pPr marL="12700" algn="just">
              <a:lnSpc>
                <a:spcPct val="100000"/>
              </a:lnSpc>
              <a:spcBef>
                <a:spcPts val="105"/>
              </a:spcBef>
            </a:pPr>
            <a:r>
              <a:rPr lang="it-IT" sz="2400" kern="1200" dirty="0" smtClean="0">
                <a:solidFill>
                  <a:schemeClr val="tx1"/>
                </a:solidFill>
                <a:latin typeface="Arial" panose="020B0604020202020204" pitchFamily="34" charset="0"/>
                <a:ea typeface="MS PGothic" panose="020B0600070205080204" pitchFamily="34" charset="-128"/>
                <a:cs typeface="Arial" charset="0"/>
              </a:rPr>
              <a:t>Tasso Forfettario (4 caso) - Opzione 3</a:t>
            </a:r>
            <a:endParaRPr lang="it-IT" sz="2400" kern="1200" dirty="0">
              <a:solidFill>
                <a:schemeClr val="tx1"/>
              </a:solidFill>
              <a:latin typeface="Arial" panose="020B0604020202020204" pitchFamily="34" charset="0"/>
              <a:ea typeface="MS PGothic" panose="020B0600070205080204" pitchFamily="34" charset="-128"/>
              <a:cs typeface="Arial" charset="0"/>
            </a:endParaRPr>
          </a:p>
        </p:txBody>
      </p:sp>
      <p:sp>
        <p:nvSpPr>
          <p:cNvPr id="3" name="object 3"/>
          <p:cNvSpPr txBox="1"/>
          <p:nvPr/>
        </p:nvSpPr>
        <p:spPr>
          <a:xfrm>
            <a:off x="251520" y="980728"/>
            <a:ext cx="8712968" cy="3275256"/>
          </a:xfrm>
          <a:prstGeom prst="rect">
            <a:avLst/>
          </a:prstGeom>
        </p:spPr>
        <p:txBody>
          <a:bodyPr vert="horz" wrap="square" lIns="0" tIns="12700" rIns="0" bIns="0" rtlCol="0">
            <a:spAutoFit/>
          </a:bodyPr>
          <a:lstStyle/>
          <a:p>
            <a:pPr algn="just">
              <a:lnSpc>
                <a:spcPct val="100000"/>
              </a:lnSpc>
              <a:spcBef>
                <a:spcPts val="0"/>
              </a:spcBef>
              <a:spcAft>
                <a:spcPts val="1200"/>
              </a:spcAft>
              <a:tabLst>
                <a:tab pos="354965" algn="l"/>
                <a:tab pos="355600" algn="l"/>
              </a:tabLst>
            </a:pPr>
            <a:r>
              <a:rPr lang="it-IT" sz="2400" dirty="0" smtClean="0">
                <a:latin typeface="Arial" panose="020B0604020202020204" pitchFamily="34" charset="0"/>
                <a:ea typeface="MS PGothic" panose="020B0600070205080204" pitchFamily="34" charset="-128"/>
              </a:rPr>
              <a:t>Tasso Forfettario - Opzione 3 - Finanziamento a tasso forfettario per i costi indiretti ex art. 68, par 1, lettera b), RDC :</a:t>
            </a:r>
          </a:p>
          <a:p>
            <a:pPr marR="5080" algn="just">
              <a:lnSpc>
                <a:spcPct val="100000"/>
              </a:lnSpc>
              <a:spcBef>
                <a:spcPts val="0"/>
              </a:spcBef>
              <a:spcAft>
                <a:spcPts val="1200"/>
              </a:spcAft>
              <a:buFont typeface="Wingdings" pitchFamily="2" charset="2"/>
              <a:buChar char="ü"/>
              <a:tabLst>
                <a:tab pos="354965" algn="l"/>
                <a:tab pos="355600" algn="l"/>
              </a:tabLst>
            </a:pPr>
            <a:r>
              <a:rPr lang="it-IT" sz="2400" dirty="0" smtClean="0">
                <a:latin typeface="Arial" panose="020B0604020202020204" pitchFamily="34" charset="0"/>
                <a:ea typeface="MS PGothic" panose="020B0600070205080204" pitchFamily="34" charset="-128"/>
              </a:rPr>
              <a:t> lo Stato Membro può decidere di optare per il sistema a tasso forfettario di cui all'art. 68, par 1, lettera b), RDC, ossia il tasso forfettario del 15% per calcolare i costi indiretti è applicabile soltanto ai costi diretti del personale</a:t>
            </a:r>
          </a:p>
          <a:p>
            <a:pPr marR="5080" algn="just">
              <a:lnSpc>
                <a:spcPct val="100000"/>
              </a:lnSpc>
              <a:spcBef>
                <a:spcPts val="0"/>
              </a:spcBef>
              <a:spcAft>
                <a:spcPts val="1200"/>
              </a:spcAft>
              <a:buFont typeface="Wingdings" pitchFamily="2" charset="2"/>
              <a:buChar char="ü"/>
              <a:tabLst>
                <a:tab pos="354965" algn="l"/>
                <a:tab pos="355600" algn="l"/>
              </a:tabLst>
            </a:pPr>
            <a:r>
              <a:rPr lang="it-IT" sz="2400" dirty="0" smtClean="0">
                <a:latin typeface="Arial" panose="020B0604020202020204" pitchFamily="34" charset="0"/>
                <a:ea typeface="MS PGothic" panose="020B0600070205080204" pitchFamily="34" charset="-128"/>
              </a:rPr>
              <a:t> in tal caso, non occorre giustificare il tasso del 15%,  considerato che esso è specificato nel RDC</a:t>
            </a:r>
            <a:endParaRPr lang="it-IT" sz="2400" dirty="0">
              <a:latin typeface="Arial" panose="020B0604020202020204" pitchFamily="34" charset="0"/>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512" y="188640"/>
            <a:ext cx="8784976" cy="382797"/>
          </a:xfrm>
          <a:prstGeom prst="rect">
            <a:avLst/>
          </a:prstGeom>
        </p:spPr>
        <p:txBody>
          <a:bodyPr vert="horz" wrap="square" lIns="0" tIns="13335" rIns="0" bIns="0" rtlCol="0">
            <a:spAutoFit/>
          </a:bodyPr>
          <a:lstStyle/>
          <a:p>
            <a:pPr marL="12700" algn="just">
              <a:lnSpc>
                <a:spcPct val="100000"/>
              </a:lnSpc>
              <a:spcBef>
                <a:spcPts val="105"/>
              </a:spcBef>
            </a:pPr>
            <a:r>
              <a:rPr lang="it-IT" sz="2400" kern="1200" dirty="0" smtClean="0">
                <a:solidFill>
                  <a:schemeClr val="tx1"/>
                </a:solidFill>
                <a:latin typeface="Arial" panose="020B0604020202020204" pitchFamily="34" charset="0"/>
                <a:ea typeface="MS PGothic" panose="020B0600070205080204" pitchFamily="34" charset="-128"/>
                <a:cs typeface="Arial" charset="0"/>
              </a:rPr>
              <a:t>Tasso Forfettario (4 caso) - Opzione 4</a:t>
            </a:r>
            <a:endParaRPr lang="it-IT" sz="2400" kern="1200" dirty="0">
              <a:solidFill>
                <a:schemeClr val="tx1"/>
              </a:solidFill>
              <a:latin typeface="Arial" panose="020B0604020202020204" pitchFamily="34" charset="0"/>
              <a:ea typeface="MS PGothic" panose="020B0600070205080204" pitchFamily="34" charset="-128"/>
              <a:cs typeface="Arial" charset="0"/>
            </a:endParaRPr>
          </a:p>
        </p:txBody>
      </p:sp>
      <p:sp>
        <p:nvSpPr>
          <p:cNvPr id="3" name="object 3"/>
          <p:cNvSpPr txBox="1"/>
          <p:nvPr/>
        </p:nvSpPr>
        <p:spPr>
          <a:xfrm>
            <a:off x="179512" y="908720"/>
            <a:ext cx="8784976" cy="3644587"/>
          </a:xfrm>
          <a:prstGeom prst="rect">
            <a:avLst/>
          </a:prstGeom>
        </p:spPr>
        <p:txBody>
          <a:bodyPr vert="horz" wrap="square" lIns="0" tIns="12700" rIns="0" bIns="0" rtlCol="0">
            <a:spAutoFit/>
          </a:bodyPr>
          <a:lstStyle/>
          <a:p>
            <a:pPr algn="just">
              <a:lnSpc>
                <a:spcPct val="100000"/>
              </a:lnSpc>
              <a:spcBef>
                <a:spcPts val="0"/>
              </a:spcBef>
              <a:spcAft>
                <a:spcPts val="1200"/>
              </a:spcAft>
              <a:tabLst>
                <a:tab pos="354965" algn="l"/>
                <a:tab pos="355600" algn="l"/>
              </a:tabLst>
            </a:pPr>
            <a:r>
              <a:rPr lang="it-IT" sz="2400" dirty="0" smtClean="0">
                <a:latin typeface="Arial" panose="020B0604020202020204" pitchFamily="34" charset="0"/>
                <a:ea typeface="MS PGothic" panose="020B0600070205080204" pitchFamily="34" charset="-128"/>
              </a:rPr>
              <a:t>Tasso Forfettario - Opzione 4 - Finanziamento a tasso forfettario, di cui all'art. 14, par 2, </a:t>
            </a:r>
            <a:r>
              <a:rPr lang="it-IT" sz="2400" dirty="0" err="1" smtClean="0">
                <a:latin typeface="Arial" panose="020B0604020202020204" pitchFamily="34" charset="0"/>
                <a:ea typeface="MS PGothic" panose="020B0600070205080204" pitchFamily="34" charset="-128"/>
              </a:rPr>
              <a:t>Reg</a:t>
            </a:r>
            <a:r>
              <a:rPr lang="it-IT" sz="2400" dirty="0" smtClean="0">
                <a:latin typeface="Arial" panose="020B0604020202020204" pitchFamily="34" charset="0"/>
                <a:ea typeface="MS PGothic" panose="020B0600070205080204" pitchFamily="34" charset="-128"/>
              </a:rPr>
              <a:t> FSE, esteso anche al FESR dal Reg. Omnibus 2018, art. 68 </a:t>
            </a:r>
            <a:r>
              <a:rPr lang="it-IT" sz="2400" dirty="0" err="1" smtClean="0">
                <a:latin typeface="Arial" panose="020B0604020202020204" pitchFamily="34" charset="0"/>
                <a:ea typeface="MS PGothic" panose="020B0600070205080204" pitchFamily="34" charset="-128"/>
              </a:rPr>
              <a:t>ter</a:t>
            </a:r>
            <a:r>
              <a:rPr lang="it-IT" sz="2400" dirty="0" smtClean="0">
                <a:latin typeface="Arial" panose="020B0604020202020204" pitchFamily="34" charset="0"/>
                <a:ea typeface="MS PGothic" panose="020B0600070205080204" pitchFamily="34" charset="-128"/>
              </a:rPr>
              <a:t>, 1:</a:t>
            </a:r>
          </a:p>
          <a:p>
            <a:pPr algn="just">
              <a:lnSpc>
                <a:spcPct val="100000"/>
              </a:lnSpc>
              <a:spcBef>
                <a:spcPts val="0"/>
              </a:spcBef>
              <a:spcAft>
                <a:spcPts val="1200"/>
              </a:spcAft>
              <a:buFont typeface="Wingdings" pitchFamily="2" charset="2"/>
              <a:buChar char="ü"/>
              <a:tabLst>
                <a:tab pos="354965" algn="l"/>
                <a:tab pos="355600" algn="l"/>
              </a:tabLst>
            </a:pPr>
            <a:r>
              <a:rPr lang="it-IT" sz="2400" dirty="0" smtClean="0">
                <a:latin typeface="Arial" panose="020B0604020202020204" pitchFamily="34" charset="0"/>
                <a:ea typeface="MS PGothic" panose="020B0600070205080204" pitchFamily="34" charset="-128"/>
              </a:rPr>
              <a:t> lo Stato Membro può decidere di optare per il sistema a tasso forfettario di cui all'art. 14, par. 2, </a:t>
            </a:r>
            <a:r>
              <a:rPr lang="it-IT" sz="2400" dirty="0" err="1" smtClean="0">
                <a:latin typeface="Arial" panose="020B0604020202020204" pitchFamily="34" charset="0"/>
                <a:ea typeface="MS PGothic" panose="020B0600070205080204" pitchFamily="34" charset="-128"/>
              </a:rPr>
              <a:t>Reg</a:t>
            </a:r>
            <a:r>
              <a:rPr lang="it-IT" sz="2400" dirty="0" smtClean="0">
                <a:latin typeface="Arial" panose="020B0604020202020204" pitchFamily="34" charset="0"/>
                <a:ea typeface="MS PGothic" panose="020B0600070205080204" pitchFamily="34" charset="-128"/>
              </a:rPr>
              <a:t> FSE, il tasso forfettario del 40% è applicabile soltanto ai costi diretti per il personale per calcolare tutti gli altri costi dell‘operazione</a:t>
            </a:r>
          </a:p>
          <a:p>
            <a:pPr algn="just">
              <a:lnSpc>
                <a:spcPct val="100000"/>
              </a:lnSpc>
              <a:spcBef>
                <a:spcPts val="0"/>
              </a:spcBef>
              <a:spcAft>
                <a:spcPts val="1200"/>
              </a:spcAft>
              <a:buFont typeface="Wingdings" pitchFamily="2" charset="2"/>
              <a:buChar char="ü"/>
              <a:tabLst>
                <a:tab pos="354965" algn="l"/>
                <a:tab pos="355600" algn="l"/>
              </a:tabLst>
            </a:pPr>
            <a:r>
              <a:rPr lang="it-IT" sz="2400" dirty="0" smtClean="0">
                <a:latin typeface="Arial" panose="020B0604020202020204" pitchFamily="34" charset="0"/>
                <a:ea typeface="MS PGothic" panose="020B0600070205080204" pitchFamily="34" charset="-128"/>
              </a:rPr>
              <a:t> in tal caso, non occorre giustificare il tasso del 40%, considerato che è specificato dai Regolamenti</a:t>
            </a:r>
            <a:endParaRPr lang="it-IT" sz="2400" dirty="0">
              <a:latin typeface="Arial" panose="020B0604020202020204" pitchFamily="34" charset="0"/>
              <a:ea typeface="MS PGothic" panose="020B0600070205080204" pitchFamily="34" charset="-128"/>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3"/>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0837" name="Rectangle 5"/>
          <p:cNvSpPr>
            <a:spLocks noChangeArrowheads="1"/>
          </p:cNvSpPr>
          <p:nvPr/>
        </p:nvSpPr>
        <p:spPr bwMode="auto">
          <a:xfrm>
            <a:off x="304800" y="533400"/>
            <a:ext cx="8686800" cy="695325"/>
          </a:xfrm>
          <a:prstGeom prst="rect">
            <a:avLst/>
          </a:prstGeom>
          <a:noFill/>
          <a:ln w="9525">
            <a:noFill/>
            <a:miter lim="800000"/>
            <a:headEnd/>
            <a:tailEnd/>
          </a:ln>
          <a:effectLst/>
        </p:spPr>
        <p:txBody>
          <a:bodyPr>
            <a:spAutoFit/>
          </a:bodyPr>
          <a:lstStyle/>
          <a:p>
            <a:pPr eaLnBrk="1" hangingPunct="1">
              <a:lnSpc>
                <a:spcPct val="90000"/>
              </a:lnSpc>
              <a:buClr>
                <a:srgbClr val="FF6600"/>
              </a:buClr>
              <a:defRPr/>
            </a:pPr>
            <a:r>
              <a:rPr kumimoji="1" lang="it-IT">
                <a:solidFill>
                  <a:schemeClr val="tx2"/>
                </a:solidFill>
                <a:effectLst>
                  <a:outerShdw blurRad="38100" dist="38100" dir="2700000" algn="tl">
                    <a:srgbClr val="C0C0C0"/>
                  </a:outerShdw>
                </a:effectLst>
                <a:latin typeface="Verdana" pitchFamily="34" charset="0"/>
                <a:ea typeface="MS PGothic" charset="-128"/>
              </a:rPr>
              <a:t> </a:t>
            </a:r>
            <a:endParaRPr lang="it-IT">
              <a:solidFill>
                <a:srgbClr val="201C7A"/>
              </a:solidFill>
              <a:latin typeface="Verdana" pitchFamily="34" charset="0"/>
              <a:ea typeface="Arial Unicode MS" pitchFamily="34" charset="-128"/>
              <a:cs typeface="Arial Unicode MS" pitchFamily="34" charset="-128"/>
            </a:endParaRPr>
          </a:p>
          <a:p>
            <a:pPr eaLnBrk="1" hangingPunct="1">
              <a:lnSpc>
                <a:spcPct val="90000"/>
              </a:lnSpc>
              <a:buFontTx/>
              <a:buChar char="•"/>
              <a:defRPr/>
            </a:pPr>
            <a:endParaRPr lang="it-IT" sz="2000">
              <a:solidFill>
                <a:srgbClr val="201C7A"/>
              </a:solidFill>
              <a:latin typeface="Verdana" pitchFamily="34" charset="0"/>
              <a:ea typeface="Arial Unicode MS" pitchFamily="34" charset="-128"/>
              <a:cs typeface="Arial Unicode MS" pitchFamily="34" charset="-128"/>
            </a:endParaRPr>
          </a:p>
        </p:txBody>
      </p:sp>
      <p:sp>
        <p:nvSpPr>
          <p:cNvPr id="6148" name="Rectangle 8"/>
          <p:cNvSpPr>
            <a:spLocks noChangeArrowheads="1"/>
          </p:cNvSpPr>
          <p:nvPr/>
        </p:nvSpPr>
        <p:spPr bwMode="auto">
          <a:xfrm>
            <a:off x="611560" y="2276872"/>
            <a:ext cx="8064896" cy="1569660"/>
          </a:xfrm>
          <a:prstGeom prst="rect">
            <a:avLst/>
          </a:prstGeom>
          <a:solidFill>
            <a:schemeClr val="accent2">
              <a:lumMod val="20000"/>
              <a:lumOff val="80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50000"/>
              </a:spcBef>
              <a:buClr>
                <a:schemeClr val="folHlink"/>
              </a:buClr>
              <a:buSzPct val="75000"/>
              <a:buNone/>
            </a:pPr>
            <a:endParaRPr lang="it-IT" sz="2400" b="1" dirty="0" smtClean="0"/>
          </a:p>
          <a:p>
            <a:pPr lvl="0" algn="ctr">
              <a:spcBef>
                <a:spcPct val="50000"/>
              </a:spcBef>
              <a:buClr>
                <a:schemeClr val="folHlink"/>
              </a:buClr>
              <a:buSzPct val="75000"/>
              <a:buNone/>
            </a:pPr>
            <a:r>
              <a:rPr lang="it-IT" sz="2400" b="1" dirty="0" smtClean="0"/>
              <a:t>Le implicazioni per gli </a:t>
            </a:r>
            <a:r>
              <a:rPr lang="it-IT" sz="2400" b="1" dirty="0" err="1" smtClean="0"/>
              <a:t>audit</a:t>
            </a:r>
            <a:endParaRPr lang="it-IT" sz="2400" b="1" dirty="0" smtClean="0"/>
          </a:p>
          <a:p>
            <a:pPr lvl="0" algn="ctr">
              <a:spcBef>
                <a:spcPct val="50000"/>
              </a:spcBef>
              <a:buClr>
                <a:schemeClr val="folHlink"/>
              </a:buClr>
              <a:buSzPct val="75000"/>
              <a:buNone/>
            </a:pPr>
            <a:endParaRPr lang="it-IT" sz="2400" b="1" dirty="0" smtClean="0"/>
          </a:p>
        </p:txBody>
      </p:sp>
      <p:sp>
        <p:nvSpPr>
          <p:cNvPr id="6149" name="Rectangle 10"/>
          <p:cNvSpPr>
            <a:spLocks noChangeArrowheads="1"/>
          </p:cNvSpPr>
          <p:nvPr/>
        </p:nvSpPr>
        <p:spPr bwMode="auto">
          <a:xfrm>
            <a:off x="9525" y="584358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it-IT" altLang="it-IT" sz="2400">
              <a:latin typeface="Times New Roman" panose="02020603050405020304" pitchFamily="18" charset="0"/>
            </a:endParaRPr>
          </a:p>
        </p:txBody>
      </p:sp>
    </p:spTree>
    <p:extLst>
      <p:ext uri="{BB962C8B-B14F-4D97-AF65-F5344CB8AC3E}">
        <p14:creationId xmlns="" xmlns:p14="http://schemas.microsoft.com/office/powerpoint/2010/main" val="286348241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71406" y="571480"/>
            <a:ext cx="9001188" cy="594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1200"/>
              </a:spcAft>
              <a:buNone/>
            </a:pPr>
            <a:r>
              <a:rPr lang="it-IT" sz="2400" dirty="0" smtClean="0"/>
              <a:t>Le verifiche gestionali condotte nella fase di selezione delle operazioni e durante la loro implementazione </a:t>
            </a:r>
            <a:r>
              <a:rPr lang="it-IT" sz="2400" dirty="0" err="1" smtClean="0"/>
              <a:t>copriranno</a:t>
            </a:r>
            <a:r>
              <a:rPr lang="it-IT" sz="2400" dirty="0" smtClean="0"/>
              <a:t> sia il metodo di calcolo, per assicurare che sia stato usato uno dei metodi di calcolo di cui all'art. 67, par. 5, RDC (compresi i metodi specifici per i singoli fondi) sia la corretta applicazione del sistema di finanziamento a tasso forfettario, il che significa sottoporre a </a:t>
            </a:r>
            <a:r>
              <a:rPr lang="it-IT" sz="2400" dirty="0" err="1" smtClean="0"/>
              <a:t>audit</a:t>
            </a:r>
            <a:r>
              <a:rPr lang="it-IT" sz="2400" dirty="0" smtClean="0"/>
              <a:t> le categorie di costi dell'operazione cui si applica il finanziamento a tasso forfettario</a:t>
            </a:r>
          </a:p>
          <a:p>
            <a:pPr algn="just">
              <a:spcBef>
                <a:spcPts val="0"/>
              </a:spcBef>
              <a:spcAft>
                <a:spcPts val="1200"/>
              </a:spcAft>
              <a:buNone/>
            </a:pPr>
            <a:r>
              <a:rPr lang="it-IT" sz="2400" dirty="0" smtClean="0"/>
              <a:t>Le verifiche dei metodi di calcolo sono condotte in generale a livello dell’</a:t>
            </a:r>
            <a:r>
              <a:rPr lang="it-IT" sz="2400" dirty="0" err="1" smtClean="0"/>
              <a:t>AdG</a:t>
            </a:r>
            <a:r>
              <a:rPr lang="it-IT" sz="2400" dirty="0" smtClean="0"/>
              <a:t> (a seconda dei metodi usati) o dell'organismo intermedio, mentre il controllo dell'applicazione del sistema a tasso forfettario avviene a livello di beneficiari</a:t>
            </a:r>
          </a:p>
          <a:p>
            <a:pPr algn="just">
              <a:spcBef>
                <a:spcPts val="0"/>
              </a:spcBef>
              <a:spcAft>
                <a:spcPts val="1200"/>
              </a:spcAft>
              <a:buNone/>
            </a:pPr>
            <a:r>
              <a:rPr lang="it-IT" sz="2400" dirty="0" smtClean="0"/>
              <a:t>Gli </a:t>
            </a:r>
            <a:r>
              <a:rPr lang="it-IT" sz="2400" dirty="0" err="1" smtClean="0"/>
              <a:t>audit</a:t>
            </a:r>
            <a:r>
              <a:rPr lang="it-IT" sz="2400" dirty="0" smtClean="0"/>
              <a:t> realizzati dall'autorità di </a:t>
            </a:r>
            <a:r>
              <a:rPr lang="it-IT" sz="2400" dirty="0" err="1" smtClean="0"/>
              <a:t>audit</a:t>
            </a:r>
            <a:r>
              <a:rPr lang="it-IT" sz="2400" dirty="0" smtClean="0"/>
              <a:t> e/o dalla Commissione sono finalizzati ad accertare anche questi aspetti se coperti dai rispettivi campioni</a:t>
            </a:r>
            <a:endParaRPr lang="it-IT" sz="2400" b="1" dirty="0" smtClean="0"/>
          </a:p>
        </p:txBody>
      </p:sp>
      <p:sp>
        <p:nvSpPr>
          <p:cNvPr id="4" name="Rectangle 8"/>
          <p:cNvSpPr>
            <a:spLocks noChangeArrowheads="1"/>
          </p:cNvSpPr>
          <p:nvPr/>
        </p:nvSpPr>
        <p:spPr bwMode="auto">
          <a:xfrm>
            <a:off x="71406" y="0"/>
            <a:ext cx="876565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indent="0" algn="just">
              <a:spcBef>
                <a:spcPct val="50000"/>
              </a:spcBef>
              <a:buClr>
                <a:schemeClr val="folHlink"/>
              </a:buClr>
              <a:buSzPct val="75000"/>
              <a:buNone/>
            </a:pPr>
            <a:r>
              <a:rPr lang="it-IT" sz="2400" b="1" dirty="0" err="1" smtClean="0"/>
              <a:t>Audit</a:t>
            </a:r>
            <a:r>
              <a:rPr lang="it-IT" sz="2400" b="1" dirty="0" smtClean="0"/>
              <a:t> e approccio di controllo -  tasso forfettario</a:t>
            </a:r>
            <a:endParaRPr lang="it-IT" altLang="it-IT" sz="2400" b="1"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476672"/>
            <a:ext cx="8928992" cy="58785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1200"/>
              </a:spcAft>
              <a:buNone/>
            </a:pPr>
            <a:r>
              <a:rPr lang="it-IT" sz="2400" dirty="0" smtClean="0"/>
              <a:t>Una ONG intende organizzare un seminario locale e produrre un kit di strumenti sulla situazione socioeconomica di comunità a rischio marginalità sociale in una regione di uno Stato membro</a:t>
            </a:r>
          </a:p>
          <a:p>
            <a:pPr algn="just">
              <a:spcBef>
                <a:spcPts val="0"/>
              </a:spcBef>
              <a:spcAft>
                <a:spcPts val="1200"/>
              </a:spcAft>
              <a:buNone/>
            </a:pPr>
            <a:r>
              <a:rPr lang="it-IT" sz="2400" dirty="0" smtClean="0"/>
              <a:t>Il documento che specifica le condizioni per il sostegno dovrà contenere un progetto di bilancio dettagliato e gli obiettivi della sovvenzione: </a:t>
            </a:r>
          </a:p>
          <a:p>
            <a:pPr algn="just">
              <a:spcBef>
                <a:spcPts val="0"/>
              </a:spcBef>
              <a:spcAft>
                <a:spcPts val="1200"/>
              </a:spcAft>
              <a:buNone/>
            </a:pPr>
            <a:r>
              <a:rPr lang="it-IT" sz="2400" dirty="0" smtClean="0"/>
              <a:t>1) l'organizzazione del seminario </a:t>
            </a:r>
          </a:p>
          <a:p>
            <a:pPr algn="just">
              <a:spcBef>
                <a:spcPts val="0"/>
              </a:spcBef>
              <a:spcAft>
                <a:spcPts val="1200"/>
              </a:spcAft>
              <a:buNone/>
            </a:pPr>
            <a:r>
              <a:rPr lang="it-IT" sz="2400" dirty="0" smtClean="0"/>
              <a:t>2) la produzione di un kit di strumenti per sensibilizzare i datori di lavoro della regione sui problemi specifici della comunità a rischio marginalità sociale</a:t>
            </a:r>
          </a:p>
          <a:p>
            <a:pPr algn="just">
              <a:spcBef>
                <a:spcPts val="0"/>
              </a:spcBef>
              <a:spcAft>
                <a:spcPts val="1200"/>
              </a:spcAft>
              <a:buNone/>
            </a:pPr>
            <a:r>
              <a:rPr lang="it-IT" sz="2400" dirty="0" smtClean="0"/>
              <a:t>Tenuto conto della portata e dell'obiettivo dell'operazione (piccola operazione con costi non facilmente quantificabili mediante TSCU) e della natura del beneficiario (ONG locale) l’</a:t>
            </a:r>
            <a:r>
              <a:rPr lang="it-IT" sz="2400" dirty="0" err="1" smtClean="0"/>
              <a:t>AdG</a:t>
            </a:r>
            <a:r>
              <a:rPr lang="it-IT" sz="2400" dirty="0" smtClean="0"/>
              <a:t> decide di utilizzare l'opzione "importo forfettario"</a:t>
            </a:r>
          </a:p>
        </p:txBody>
      </p:sp>
      <p:sp>
        <p:nvSpPr>
          <p:cNvPr id="4" name="Rectangle 8"/>
          <p:cNvSpPr>
            <a:spLocks noChangeArrowheads="1"/>
          </p:cNvSpPr>
          <p:nvPr/>
        </p:nvSpPr>
        <p:spPr bwMode="auto">
          <a:xfrm>
            <a:off x="107504" y="0"/>
            <a:ext cx="869478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Importi forfettari - Esempio FSE 2 </a:t>
            </a:r>
            <a:endParaRPr lang="it-IT" altLang="it-IT" sz="2400" b="1" dirty="0" smtClean="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71406" y="357166"/>
            <a:ext cx="9072594" cy="6463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1200"/>
              </a:spcAft>
              <a:buNone/>
            </a:pPr>
            <a:r>
              <a:rPr lang="it-IT" sz="2400" dirty="0" smtClean="0"/>
              <a:t>I sistemi nazionali devono fornire una definizione chiara e univoca delle categorie di costi o un elenco prestabilito di tutte le categorie di costi ammissibili su cui si basa il tasso forfettario (se del caso le altre categorie di costi ammissibili: il tasso non è applicato ad esse e non vengono calcolate con tasso forfettario)</a:t>
            </a:r>
          </a:p>
          <a:p>
            <a:pPr algn="just">
              <a:spcBef>
                <a:spcPts val="0"/>
              </a:spcBef>
              <a:spcAft>
                <a:spcPts val="1200"/>
              </a:spcAft>
              <a:buNone/>
            </a:pPr>
            <a:r>
              <a:rPr lang="it-IT" sz="2400" dirty="0" smtClean="0"/>
              <a:t>Gli incaricati delle verifiche gestionali controlleranno la corretta classificazione dei costi e l'assenza di doppie dichiarazioni dei costi, ad esempio sia come costi diretti sia come costi indiretti</a:t>
            </a:r>
          </a:p>
          <a:p>
            <a:pPr algn="just">
              <a:spcBef>
                <a:spcPts val="0"/>
              </a:spcBef>
              <a:spcAft>
                <a:spcPts val="1200"/>
              </a:spcAft>
              <a:buNone/>
            </a:pPr>
            <a:r>
              <a:rPr lang="it-IT" sz="2400" dirty="0" smtClean="0"/>
              <a:t>Soltanto le voci di spesa che sono categorie non calcolate di costi sono soggette ad </a:t>
            </a:r>
            <a:r>
              <a:rPr lang="it-IT" sz="2400" dirty="0" err="1" smtClean="0"/>
              <a:t>audit</a:t>
            </a:r>
            <a:r>
              <a:rPr lang="it-IT" sz="2400" dirty="0" smtClean="0"/>
              <a:t> e a controllo della documentazione finanziaria  d'appoggio (se non sono calcolate in base a un importo forfettario o a un costo unitario) poiché il beneficiario non è tenuto a rendicontare o comprovare le categorie di costi calcolate in base a un tasso forfettario</a:t>
            </a:r>
          </a:p>
          <a:p>
            <a:pPr algn="just">
              <a:spcBef>
                <a:spcPts val="0"/>
              </a:spcBef>
              <a:spcAft>
                <a:spcPts val="1200"/>
              </a:spcAft>
              <a:buNone/>
            </a:pPr>
            <a:r>
              <a:rPr lang="it-IT" sz="2400" dirty="0" smtClean="0"/>
              <a:t>Gli </a:t>
            </a:r>
            <a:r>
              <a:rPr lang="it-IT" sz="2400" dirty="0" err="1" smtClean="0"/>
              <a:t>audit</a:t>
            </a:r>
            <a:r>
              <a:rPr lang="it-IT" sz="2400" dirty="0" smtClean="0"/>
              <a:t> condotti da </a:t>
            </a:r>
            <a:r>
              <a:rPr lang="it-IT" sz="2400" dirty="0" err="1" smtClean="0"/>
              <a:t>AdA</a:t>
            </a:r>
            <a:r>
              <a:rPr lang="it-IT" sz="2400" dirty="0" smtClean="0"/>
              <a:t> e/o Commissione verificheranno anche questi aspetti se coperti dai rispettivi campioni</a:t>
            </a:r>
          </a:p>
        </p:txBody>
      </p:sp>
      <p:sp>
        <p:nvSpPr>
          <p:cNvPr id="4" name="Rectangle 8"/>
          <p:cNvSpPr>
            <a:spLocks noChangeArrowheads="1"/>
          </p:cNvSpPr>
          <p:nvPr/>
        </p:nvSpPr>
        <p:spPr bwMode="auto">
          <a:xfrm>
            <a:off x="71406" y="0"/>
            <a:ext cx="876565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indent="0" algn="just">
              <a:spcBef>
                <a:spcPct val="50000"/>
              </a:spcBef>
              <a:buClr>
                <a:schemeClr val="folHlink"/>
              </a:buClr>
              <a:buSzPct val="75000"/>
              <a:buNone/>
            </a:pPr>
            <a:r>
              <a:rPr lang="it-IT" sz="2400" b="1" dirty="0" err="1" smtClean="0"/>
              <a:t>Audit</a:t>
            </a:r>
            <a:r>
              <a:rPr lang="it-IT" sz="2400" b="1" dirty="0" smtClean="0"/>
              <a:t> e approccio di controllo -  tasso forfettario</a:t>
            </a:r>
            <a:endParaRPr lang="it-IT" altLang="it-IT" sz="2400" b="1"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71406" y="714356"/>
            <a:ext cx="8893082" cy="4770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1200"/>
              </a:spcAft>
              <a:buNone/>
            </a:pPr>
            <a:r>
              <a:rPr lang="it-IT" sz="2400" dirty="0" smtClean="0"/>
              <a:t>Le autorità nazionali possono dichiarare soltanto i costi calcolati unitamente ai costi usati per calcolarli ("costi di base")</a:t>
            </a:r>
          </a:p>
          <a:p>
            <a:pPr algn="just">
              <a:spcBef>
                <a:spcPts val="0"/>
              </a:spcBef>
              <a:spcAft>
                <a:spcPts val="1200"/>
              </a:spcAft>
              <a:buNone/>
            </a:pPr>
            <a:r>
              <a:rPr lang="it-IT" sz="2400" dirty="0" smtClean="0"/>
              <a:t>Tra le risultanze che potrebbero essere considerate alla stregua di irregolarità vi sono:</a:t>
            </a:r>
          </a:p>
          <a:p>
            <a:pPr lvl="0" algn="just">
              <a:spcBef>
                <a:spcPts val="0"/>
              </a:spcBef>
              <a:spcAft>
                <a:spcPts val="1200"/>
              </a:spcAft>
              <a:buFont typeface="Wingdings" pitchFamily="2" charset="2"/>
              <a:buChar char="ü"/>
            </a:pPr>
            <a:r>
              <a:rPr lang="it-IT" sz="2400" dirty="0" smtClean="0"/>
              <a:t> la metodologia usata per calcolare le OSC non rispetta le condizioni regolamentari</a:t>
            </a:r>
          </a:p>
          <a:p>
            <a:pPr lvl="0" algn="just">
              <a:spcBef>
                <a:spcPts val="0"/>
              </a:spcBef>
              <a:spcAft>
                <a:spcPts val="1200"/>
              </a:spcAft>
              <a:buFont typeface="Wingdings" pitchFamily="2" charset="2"/>
              <a:buChar char="ü"/>
            </a:pPr>
            <a:r>
              <a:rPr lang="it-IT" sz="2400" dirty="0" smtClean="0"/>
              <a:t> i risultati del metodo di calcolo non sono stati rispettati all'atto di stabilire i tassi</a:t>
            </a:r>
          </a:p>
          <a:p>
            <a:pPr lvl="0" algn="just">
              <a:spcBef>
                <a:spcPts val="0"/>
              </a:spcBef>
              <a:spcAft>
                <a:spcPts val="1200"/>
              </a:spcAft>
              <a:buFont typeface="Wingdings" pitchFamily="2" charset="2"/>
              <a:buChar char="ü"/>
            </a:pPr>
            <a:r>
              <a:rPr lang="it-IT" sz="2400" dirty="0" smtClean="0"/>
              <a:t> un beneficiario non ha rispettato i tassi fissati o ha dichiarato costi non ammissibili che non rientravano nelle categorie di costi ammissibili stabilite dall'autorità di gestione</a:t>
            </a:r>
          </a:p>
        </p:txBody>
      </p:sp>
      <p:sp>
        <p:nvSpPr>
          <p:cNvPr id="4" name="Rectangle 8"/>
          <p:cNvSpPr>
            <a:spLocks noChangeArrowheads="1"/>
          </p:cNvSpPr>
          <p:nvPr/>
        </p:nvSpPr>
        <p:spPr bwMode="auto">
          <a:xfrm>
            <a:off x="142844" y="142852"/>
            <a:ext cx="869421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indent="0" algn="just">
              <a:spcBef>
                <a:spcPct val="50000"/>
              </a:spcBef>
              <a:buClr>
                <a:schemeClr val="folHlink"/>
              </a:buClr>
              <a:buSzPct val="75000"/>
              <a:buNone/>
            </a:pPr>
            <a:r>
              <a:rPr lang="it-IT" sz="2400" b="1" dirty="0" err="1" smtClean="0"/>
              <a:t>Audit</a:t>
            </a:r>
            <a:r>
              <a:rPr lang="it-IT" sz="2400" b="1" dirty="0" smtClean="0"/>
              <a:t> e approccio di controllo -  tasso forfettario</a:t>
            </a:r>
            <a:endParaRPr lang="it-IT" altLang="it-IT" sz="2400" b="1"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71406" y="714356"/>
            <a:ext cx="8893082" cy="58785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1200"/>
              </a:spcAft>
              <a:buNone/>
            </a:pPr>
            <a:r>
              <a:rPr lang="it-IT" sz="2400" dirty="0" smtClean="0"/>
              <a:t>Tra le risultanze che potrebbero essere considerate alla stregua di irregolarità vi sono:</a:t>
            </a:r>
          </a:p>
          <a:p>
            <a:pPr lvl="0" algn="just">
              <a:spcBef>
                <a:spcPts val="0"/>
              </a:spcBef>
              <a:spcAft>
                <a:spcPts val="1200"/>
              </a:spcAft>
              <a:buFont typeface="Wingdings" pitchFamily="2" charset="2"/>
              <a:buChar char="ü"/>
            </a:pPr>
            <a:r>
              <a:rPr lang="it-IT" sz="2400" dirty="0" smtClean="0"/>
              <a:t> doppia dichiarazione della stessa voce di spesa: come "costo di base" (calcolato secondo il principio del costo reale o in base a un importo forfettario o a un costo unitario) e come costo "calcolato" (compreso nel tasso forfettario)</a:t>
            </a:r>
          </a:p>
          <a:p>
            <a:pPr lvl="0" algn="just">
              <a:spcBef>
                <a:spcPts val="0"/>
              </a:spcBef>
              <a:spcAft>
                <a:spcPts val="1200"/>
              </a:spcAft>
              <a:buFont typeface="Wingdings" pitchFamily="2" charset="2"/>
              <a:buChar char="ü"/>
            </a:pPr>
            <a:r>
              <a:rPr lang="it-IT" sz="2400" dirty="0" smtClean="0"/>
              <a:t> allorché i "costi di base" sono ridotti senza che si sia operata una riduzione proporzionale dei costi ammissibili "calcolati"</a:t>
            </a:r>
          </a:p>
          <a:p>
            <a:pPr algn="just">
              <a:spcBef>
                <a:spcPts val="0"/>
              </a:spcBef>
              <a:spcAft>
                <a:spcPts val="1200"/>
              </a:spcAft>
              <a:buNone/>
            </a:pPr>
            <a:endParaRPr lang="it-IT" sz="2400" dirty="0" smtClean="0"/>
          </a:p>
          <a:p>
            <a:pPr algn="just">
              <a:spcBef>
                <a:spcPts val="0"/>
              </a:spcBef>
              <a:spcAft>
                <a:spcPts val="1200"/>
              </a:spcAft>
              <a:buNone/>
            </a:pPr>
            <a:r>
              <a:rPr lang="it-IT" sz="2400" dirty="0" smtClean="0"/>
              <a:t>Se i revisori contabili e i controllori rilevano un'irregolarità nelle categorie dei costi ammissibili cui si applica il tasso, dovrebbe essere apportata una riduzione proporzionale dei costi ammissibili calcolati poiché altrimenti questi supererebbero il tasso forfettario stabilito dal sistema</a:t>
            </a:r>
          </a:p>
        </p:txBody>
      </p:sp>
      <p:sp>
        <p:nvSpPr>
          <p:cNvPr id="4" name="Rectangle 8"/>
          <p:cNvSpPr>
            <a:spLocks noChangeArrowheads="1"/>
          </p:cNvSpPr>
          <p:nvPr/>
        </p:nvSpPr>
        <p:spPr bwMode="auto">
          <a:xfrm>
            <a:off x="107504" y="142852"/>
            <a:ext cx="872955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indent="0" algn="just">
              <a:spcBef>
                <a:spcPct val="50000"/>
              </a:spcBef>
              <a:buClr>
                <a:schemeClr val="folHlink"/>
              </a:buClr>
              <a:buSzPct val="75000"/>
              <a:buNone/>
            </a:pPr>
            <a:r>
              <a:rPr lang="it-IT" sz="2400" b="1" dirty="0" err="1" smtClean="0"/>
              <a:t>Audit</a:t>
            </a:r>
            <a:r>
              <a:rPr lang="it-IT" sz="2400" b="1" dirty="0" smtClean="0"/>
              <a:t> e approccio di controllo -  tasso forfettario</a:t>
            </a:r>
            <a:endParaRPr lang="it-IT" altLang="it-IT" sz="2400" b="1" dirty="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71406" y="714357"/>
            <a:ext cx="8893082" cy="13542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1200"/>
              </a:spcAft>
              <a:buNone/>
            </a:pPr>
            <a:r>
              <a:rPr lang="it-IT" sz="2400" dirty="0" smtClean="0"/>
              <a:t>Un comune riceve una sovvenzione per un importo massimo di € 1.000.000 di costi ammissibili per la costruzione di una strada</a:t>
            </a:r>
            <a:endParaRPr lang="it-IT" sz="5400" dirty="0" smtClean="0"/>
          </a:p>
          <a:p>
            <a:pPr algn="just">
              <a:spcBef>
                <a:spcPts val="0"/>
              </a:spcBef>
              <a:spcAft>
                <a:spcPts val="1200"/>
              </a:spcAft>
              <a:buNone/>
            </a:pPr>
            <a:r>
              <a:rPr lang="it-IT" sz="2400" dirty="0" smtClean="0"/>
              <a:t>La richiesta di pagamento per il progetto si configura così:</a:t>
            </a:r>
            <a:endParaRPr lang="it-IT" sz="5400" dirty="0" smtClean="0"/>
          </a:p>
        </p:txBody>
      </p:sp>
      <p:sp>
        <p:nvSpPr>
          <p:cNvPr id="4" name="Rectangle 8"/>
          <p:cNvSpPr>
            <a:spLocks noChangeArrowheads="1"/>
          </p:cNvSpPr>
          <p:nvPr/>
        </p:nvSpPr>
        <p:spPr bwMode="auto">
          <a:xfrm>
            <a:off x="107504" y="142852"/>
            <a:ext cx="872955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None/>
            </a:pPr>
            <a:r>
              <a:rPr lang="it-IT" sz="2400" b="1" dirty="0" err="1" smtClean="0"/>
              <a:t>Audit</a:t>
            </a:r>
            <a:r>
              <a:rPr lang="it-IT" sz="2400" b="1" dirty="0" smtClean="0"/>
              <a:t> e approccio di controllo - Esempio (FESR)</a:t>
            </a:r>
            <a:endParaRPr lang="it-IT" altLang="it-IT" sz="2400" b="1" dirty="0"/>
          </a:p>
        </p:txBody>
      </p:sp>
      <p:graphicFrame>
        <p:nvGraphicFramePr>
          <p:cNvPr id="5" name="Tabella 4"/>
          <p:cNvGraphicFramePr>
            <a:graphicFrameLocks noGrp="1"/>
          </p:cNvGraphicFramePr>
          <p:nvPr/>
        </p:nvGraphicFramePr>
        <p:xfrm>
          <a:off x="142844" y="2204865"/>
          <a:ext cx="8786874" cy="4350723"/>
        </p:xfrm>
        <a:graphic>
          <a:graphicData uri="http://schemas.openxmlformats.org/drawingml/2006/table">
            <a:tbl>
              <a:tblPr/>
              <a:tblGrid>
                <a:gridCol w="4332708">
                  <a:extLst>
                    <a:ext uri="{9D8B030D-6E8A-4147-A177-3AD203B41FA5}">
                      <a16:colId xmlns="" xmlns:a16="http://schemas.microsoft.com/office/drawing/2014/main" val="20000"/>
                    </a:ext>
                  </a:extLst>
                </a:gridCol>
                <a:gridCol w="4454166">
                  <a:extLst>
                    <a:ext uri="{9D8B030D-6E8A-4147-A177-3AD203B41FA5}">
                      <a16:colId xmlns="" xmlns:a16="http://schemas.microsoft.com/office/drawing/2014/main" val="20001"/>
                    </a:ext>
                  </a:extLst>
                </a:gridCol>
              </a:tblGrid>
              <a:tr h="1030895">
                <a:tc>
                  <a:txBody>
                    <a:bodyPr/>
                    <a:lstStyle/>
                    <a:p>
                      <a:pPr marL="143510">
                        <a:spcBef>
                          <a:spcPts val="385"/>
                        </a:spcBef>
                        <a:spcAft>
                          <a:spcPts val="0"/>
                        </a:spcAft>
                      </a:pPr>
                      <a:r>
                        <a:rPr lang="it-IT" sz="2400" b="1" dirty="0">
                          <a:latin typeface="Arial"/>
                          <a:cs typeface="MS UI Gothic"/>
                        </a:rPr>
                        <a:t>Progetto 1: lavori</a:t>
                      </a:r>
                      <a:endParaRPr lang="it-IT" sz="2400" dirty="0">
                        <a:latin typeface="MS UI Gothic"/>
                        <a:cs typeface="MS UI Gothic"/>
                      </a:endParaRPr>
                    </a:p>
                    <a:p>
                      <a:pPr marL="143510">
                        <a:spcBef>
                          <a:spcPts val="10"/>
                        </a:spcBef>
                        <a:spcAft>
                          <a:spcPts val="0"/>
                        </a:spcAft>
                      </a:pPr>
                      <a:r>
                        <a:rPr lang="it-IT" sz="2400" dirty="0">
                          <a:latin typeface="MS UI Gothic"/>
                          <a:cs typeface="MS UI Gothic"/>
                        </a:rPr>
                        <a:t>(appalto pubblico)</a:t>
                      </a:r>
                    </a:p>
                  </a:txBody>
                  <a:tcPr marL="0" marR="0" marT="0" marB="0">
                    <a:lnL w="12700" cap="flat" cmpd="sng" algn="ctr">
                      <a:solidFill>
                        <a:srgbClr val="E5A200"/>
                      </a:solidFill>
                      <a:prstDash val="solid"/>
                      <a:round/>
                      <a:headEnd type="none" w="med" len="med"/>
                      <a:tailEnd type="none" w="med" len="med"/>
                    </a:lnL>
                    <a:lnR w="12700" cap="flat" cmpd="sng" algn="ctr">
                      <a:solidFill>
                        <a:srgbClr val="E5A200"/>
                      </a:solidFill>
                      <a:prstDash val="solid"/>
                      <a:round/>
                      <a:headEnd type="none" w="med" len="med"/>
                      <a:tailEnd type="none" w="med" len="med"/>
                    </a:lnR>
                    <a:lnT w="12700" cap="flat" cmpd="sng" algn="ctr">
                      <a:solidFill>
                        <a:srgbClr val="E5A200"/>
                      </a:solidFill>
                      <a:prstDash val="solid"/>
                      <a:round/>
                      <a:headEnd type="none" w="med" len="med"/>
                      <a:tailEnd type="none" w="med" len="med"/>
                    </a:lnT>
                    <a:lnB w="12700" cap="flat" cmpd="sng" algn="ctr">
                      <a:solidFill>
                        <a:srgbClr val="E5A200"/>
                      </a:solidFill>
                      <a:prstDash val="solid"/>
                      <a:round/>
                      <a:headEnd type="none" w="med" len="med"/>
                      <a:tailEnd type="none" w="med" len="med"/>
                    </a:lnB>
                    <a:solidFill>
                      <a:srgbClr val="FCF0DD"/>
                    </a:solidFill>
                  </a:tcPr>
                </a:tc>
                <a:tc>
                  <a:txBody>
                    <a:bodyPr/>
                    <a:lstStyle/>
                    <a:p>
                      <a:pPr marL="143510">
                        <a:spcBef>
                          <a:spcPts val="385"/>
                        </a:spcBef>
                        <a:spcAft>
                          <a:spcPts val="0"/>
                        </a:spcAft>
                      </a:pPr>
                      <a:r>
                        <a:rPr lang="it-IT" sz="2400" b="1">
                          <a:latin typeface="Arial"/>
                          <a:cs typeface="MS UI Gothic"/>
                        </a:rPr>
                        <a:t>EUR 700 000</a:t>
                      </a:r>
                      <a:endParaRPr lang="it-IT" sz="2400">
                        <a:latin typeface="MS UI Gothic"/>
                        <a:cs typeface="MS UI Gothic"/>
                      </a:endParaRPr>
                    </a:p>
                  </a:txBody>
                  <a:tcPr marL="0" marR="0" marT="0" marB="0">
                    <a:lnL w="12700" cap="flat" cmpd="sng" algn="ctr">
                      <a:solidFill>
                        <a:srgbClr val="E5A200"/>
                      </a:solidFill>
                      <a:prstDash val="solid"/>
                      <a:round/>
                      <a:headEnd type="none" w="med" len="med"/>
                      <a:tailEnd type="none" w="med" len="med"/>
                    </a:lnL>
                    <a:lnR w="12700" cap="flat" cmpd="sng" algn="ctr">
                      <a:solidFill>
                        <a:srgbClr val="E5A200"/>
                      </a:solidFill>
                      <a:prstDash val="solid"/>
                      <a:round/>
                      <a:headEnd type="none" w="med" len="med"/>
                      <a:tailEnd type="none" w="med" len="med"/>
                    </a:lnR>
                    <a:lnT w="12700" cap="flat" cmpd="sng" algn="ctr">
                      <a:solidFill>
                        <a:srgbClr val="E5A200"/>
                      </a:solidFill>
                      <a:prstDash val="solid"/>
                      <a:round/>
                      <a:headEnd type="none" w="med" len="med"/>
                      <a:tailEnd type="none" w="med" len="med"/>
                    </a:lnT>
                    <a:lnB w="12700" cap="flat" cmpd="sng" algn="ctr">
                      <a:solidFill>
                        <a:srgbClr val="E5A200"/>
                      </a:solidFill>
                      <a:prstDash val="solid"/>
                      <a:round/>
                      <a:headEnd type="none" w="med" len="med"/>
                      <a:tailEnd type="none" w="med" len="med"/>
                    </a:lnB>
                    <a:solidFill>
                      <a:srgbClr val="FCF0DD"/>
                    </a:solidFill>
                  </a:tcPr>
                </a:tc>
                <a:extLst>
                  <a:ext uri="{0D108BD9-81ED-4DB2-BD59-A6C34878D82A}">
                    <a16:rowId xmlns="" xmlns:a16="http://schemas.microsoft.com/office/drawing/2014/main" val="10000"/>
                  </a:ext>
                </a:extLst>
              </a:tr>
              <a:tr h="637150">
                <a:tc>
                  <a:txBody>
                    <a:bodyPr/>
                    <a:lstStyle/>
                    <a:p>
                      <a:pPr marL="143510">
                        <a:spcBef>
                          <a:spcPts val="385"/>
                        </a:spcBef>
                        <a:spcAft>
                          <a:spcPts val="0"/>
                        </a:spcAft>
                      </a:pPr>
                      <a:r>
                        <a:rPr lang="it-IT" sz="2400" b="1" dirty="0">
                          <a:latin typeface="Arial"/>
                          <a:cs typeface="MS UI Gothic"/>
                        </a:rPr>
                        <a:t>Progetto 2: altri costi:</a:t>
                      </a:r>
                      <a:endParaRPr lang="it-IT" sz="2400" dirty="0">
                        <a:latin typeface="MS UI Gothic"/>
                        <a:cs typeface="MS UI Gothic"/>
                      </a:endParaRPr>
                    </a:p>
                  </a:txBody>
                  <a:tcPr marL="0" marR="0" marT="0" marB="0">
                    <a:lnL w="12700" cap="flat" cmpd="sng" algn="ctr">
                      <a:solidFill>
                        <a:srgbClr val="E5A200"/>
                      </a:solidFill>
                      <a:prstDash val="solid"/>
                      <a:round/>
                      <a:headEnd type="none" w="med" len="med"/>
                      <a:tailEnd type="none" w="med" len="med"/>
                    </a:lnL>
                    <a:lnR w="12700" cap="flat" cmpd="sng" algn="ctr">
                      <a:solidFill>
                        <a:srgbClr val="E5A200"/>
                      </a:solidFill>
                      <a:prstDash val="solid"/>
                      <a:round/>
                      <a:headEnd type="none" w="med" len="med"/>
                      <a:tailEnd type="none" w="med" len="med"/>
                    </a:lnR>
                    <a:lnT w="12700" cap="flat" cmpd="sng" algn="ctr">
                      <a:solidFill>
                        <a:srgbClr val="E5A200"/>
                      </a:solidFill>
                      <a:prstDash val="solid"/>
                      <a:round/>
                      <a:headEnd type="none" w="med" len="med"/>
                      <a:tailEnd type="none" w="med" len="med"/>
                    </a:lnT>
                    <a:lnB w="12700" cap="flat" cmpd="sng" algn="ctr">
                      <a:solidFill>
                        <a:srgbClr val="E5A200"/>
                      </a:solidFill>
                      <a:prstDash val="solid"/>
                      <a:round/>
                      <a:headEnd type="none" w="med" len="med"/>
                      <a:tailEnd type="none" w="med" len="med"/>
                    </a:lnB>
                    <a:solidFill>
                      <a:srgbClr val="F6F6F6"/>
                    </a:solidFill>
                  </a:tcPr>
                </a:tc>
                <a:tc>
                  <a:txBody>
                    <a:bodyPr/>
                    <a:lstStyle/>
                    <a:p>
                      <a:pPr marL="143510">
                        <a:spcBef>
                          <a:spcPts val="385"/>
                        </a:spcBef>
                        <a:spcAft>
                          <a:spcPts val="0"/>
                        </a:spcAft>
                      </a:pPr>
                      <a:r>
                        <a:rPr lang="it-IT" sz="2400" b="1">
                          <a:latin typeface="Arial"/>
                          <a:cs typeface="MS UI Gothic"/>
                        </a:rPr>
                        <a:t>EUR 300 000</a:t>
                      </a:r>
                      <a:endParaRPr lang="it-IT" sz="2400">
                        <a:latin typeface="MS UI Gothic"/>
                        <a:cs typeface="MS UI Gothic"/>
                      </a:endParaRPr>
                    </a:p>
                  </a:txBody>
                  <a:tcPr marL="0" marR="0" marT="0" marB="0">
                    <a:lnL w="12700" cap="flat" cmpd="sng" algn="ctr">
                      <a:solidFill>
                        <a:srgbClr val="E5A200"/>
                      </a:solidFill>
                      <a:prstDash val="solid"/>
                      <a:round/>
                      <a:headEnd type="none" w="med" len="med"/>
                      <a:tailEnd type="none" w="med" len="med"/>
                    </a:lnL>
                    <a:lnR w="12700" cap="flat" cmpd="sng" algn="ctr">
                      <a:solidFill>
                        <a:srgbClr val="E5A200"/>
                      </a:solidFill>
                      <a:prstDash val="solid"/>
                      <a:round/>
                      <a:headEnd type="none" w="med" len="med"/>
                      <a:tailEnd type="none" w="med" len="med"/>
                    </a:lnR>
                    <a:lnT w="12700" cap="flat" cmpd="sng" algn="ctr">
                      <a:solidFill>
                        <a:srgbClr val="E5A200"/>
                      </a:solidFill>
                      <a:prstDash val="solid"/>
                      <a:round/>
                      <a:headEnd type="none" w="med" len="med"/>
                      <a:tailEnd type="none" w="med" len="med"/>
                    </a:lnT>
                    <a:lnB w="12700" cap="flat" cmpd="sng" algn="ctr">
                      <a:solidFill>
                        <a:srgbClr val="E5A200"/>
                      </a:solidFill>
                      <a:prstDash val="solid"/>
                      <a:round/>
                      <a:headEnd type="none" w="med" len="med"/>
                      <a:tailEnd type="none" w="med" len="med"/>
                    </a:lnB>
                    <a:solidFill>
                      <a:srgbClr val="F6F6F6"/>
                    </a:solidFill>
                  </a:tcPr>
                </a:tc>
                <a:extLst>
                  <a:ext uri="{0D108BD9-81ED-4DB2-BD59-A6C34878D82A}">
                    <a16:rowId xmlns="" xmlns:a16="http://schemas.microsoft.com/office/drawing/2014/main" val="10001"/>
                  </a:ext>
                </a:extLst>
              </a:tr>
              <a:tr h="637150">
                <a:tc>
                  <a:txBody>
                    <a:bodyPr/>
                    <a:lstStyle/>
                    <a:p>
                      <a:pPr marL="65405" marR="139065" algn="r">
                        <a:spcBef>
                          <a:spcPts val="390"/>
                        </a:spcBef>
                        <a:spcAft>
                          <a:spcPts val="0"/>
                        </a:spcAft>
                      </a:pPr>
                      <a:r>
                        <a:rPr lang="it-IT" sz="2400" i="1" dirty="0">
                          <a:latin typeface="Gill Sans MT"/>
                          <a:cs typeface="MS UI Gothic"/>
                        </a:rPr>
                        <a:t>Costi diretti per il personale (tipo 1)</a:t>
                      </a:r>
                      <a:endParaRPr lang="it-IT" sz="2400" dirty="0">
                        <a:latin typeface="MS UI Gothic"/>
                        <a:cs typeface="MS UI Gothic"/>
                      </a:endParaRPr>
                    </a:p>
                  </a:txBody>
                  <a:tcPr marL="0" marR="0" marT="0" marB="0">
                    <a:lnL w="12700" cap="flat" cmpd="sng" algn="ctr">
                      <a:solidFill>
                        <a:srgbClr val="E5A200"/>
                      </a:solidFill>
                      <a:prstDash val="solid"/>
                      <a:round/>
                      <a:headEnd type="none" w="med" len="med"/>
                      <a:tailEnd type="none" w="med" len="med"/>
                    </a:lnL>
                    <a:lnR w="12700" cap="flat" cmpd="sng" algn="ctr">
                      <a:solidFill>
                        <a:srgbClr val="E5A200"/>
                      </a:solidFill>
                      <a:prstDash val="solid"/>
                      <a:round/>
                      <a:headEnd type="none" w="med" len="med"/>
                      <a:tailEnd type="none" w="med" len="med"/>
                    </a:lnR>
                    <a:lnT w="12700" cap="flat" cmpd="sng" algn="ctr">
                      <a:solidFill>
                        <a:srgbClr val="E5A200"/>
                      </a:solidFill>
                      <a:prstDash val="solid"/>
                      <a:round/>
                      <a:headEnd type="none" w="med" len="med"/>
                      <a:tailEnd type="none" w="med" len="med"/>
                    </a:lnT>
                    <a:lnB w="12700" cap="flat" cmpd="sng" algn="ctr">
                      <a:solidFill>
                        <a:srgbClr val="E5A200"/>
                      </a:solidFill>
                      <a:prstDash val="solid"/>
                      <a:round/>
                      <a:headEnd type="none" w="med" len="med"/>
                      <a:tailEnd type="none" w="med" len="med"/>
                    </a:lnB>
                    <a:solidFill>
                      <a:srgbClr val="FCF0DD"/>
                    </a:solidFill>
                  </a:tcPr>
                </a:tc>
                <a:tc>
                  <a:txBody>
                    <a:bodyPr/>
                    <a:lstStyle/>
                    <a:p>
                      <a:pPr marL="143510">
                        <a:spcBef>
                          <a:spcPts val="390"/>
                        </a:spcBef>
                        <a:spcAft>
                          <a:spcPts val="0"/>
                        </a:spcAft>
                      </a:pPr>
                      <a:r>
                        <a:rPr lang="it-IT" sz="2400" i="1">
                          <a:latin typeface="Gill Sans MT"/>
                          <a:cs typeface="MS UI Gothic"/>
                        </a:rPr>
                        <a:t>EUR 50 000</a:t>
                      </a:r>
                      <a:endParaRPr lang="it-IT" sz="2400">
                        <a:latin typeface="MS UI Gothic"/>
                        <a:cs typeface="MS UI Gothic"/>
                      </a:endParaRPr>
                    </a:p>
                  </a:txBody>
                  <a:tcPr marL="0" marR="0" marT="0" marB="0">
                    <a:lnL w="12700" cap="flat" cmpd="sng" algn="ctr">
                      <a:solidFill>
                        <a:srgbClr val="E5A200"/>
                      </a:solidFill>
                      <a:prstDash val="solid"/>
                      <a:round/>
                      <a:headEnd type="none" w="med" len="med"/>
                      <a:tailEnd type="none" w="med" len="med"/>
                    </a:lnL>
                    <a:lnR w="12700" cap="flat" cmpd="sng" algn="ctr">
                      <a:solidFill>
                        <a:srgbClr val="E5A200"/>
                      </a:solidFill>
                      <a:prstDash val="solid"/>
                      <a:round/>
                      <a:headEnd type="none" w="med" len="med"/>
                      <a:tailEnd type="none" w="med" len="med"/>
                    </a:lnR>
                    <a:lnT w="12700" cap="flat" cmpd="sng" algn="ctr">
                      <a:solidFill>
                        <a:srgbClr val="E5A200"/>
                      </a:solidFill>
                      <a:prstDash val="solid"/>
                      <a:round/>
                      <a:headEnd type="none" w="med" len="med"/>
                      <a:tailEnd type="none" w="med" len="med"/>
                    </a:lnT>
                    <a:lnB w="12700" cap="flat" cmpd="sng" algn="ctr">
                      <a:solidFill>
                        <a:srgbClr val="E5A200"/>
                      </a:solidFill>
                      <a:prstDash val="solid"/>
                      <a:round/>
                      <a:headEnd type="none" w="med" len="med"/>
                      <a:tailEnd type="none" w="med" len="med"/>
                    </a:lnB>
                    <a:solidFill>
                      <a:srgbClr val="FCF0DD"/>
                    </a:solidFill>
                  </a:tcPr>
                </a:tc>
                <a:extLst>
                  <a:ext uri="{0D108BD9-81ED-4DB2-BD59-A6C34878D82A}">
                    <a16:rowId xmlns="" xmlns:a16="http://schemas.microsoft.com/office/drawing/2014/main" val="10002"/>
                  </a:ext>
                </a:extLst>
              </a:tr>
              <a:tr h="637150">
                <a:tc>
                  <a:txBody>
                    <a:bodyPr/>
                    <a:lstStyle/>
                    <a:p>
                      <a:pPr marL="65405" marR="139065" algn="r">
                        <a:spcBef>
                          <a:spcPts val="390"/>
                        </a:spcBef>
                        <a:spcAft>
                          <a:spcPts val="0"/>
                        </a:spcAft>
                      </a:pPr>
                      <a:r>
                        <a:rPr lang="it-IT" sz="2400" i="1" dirty="0">
                          <a:latin typeface="Gill Sans MT"/>
                          <a:cs typeface="MS UI Gothic"/>
                        </a:rPr>
                        <a:t>Altri costi diretti (tipo 3)</a:t>
                      </a:r>
                      <a:endParaRPr lang="it-IT" sz="2400" dirty="0">
                        <a:latin typeface="MS UI Gothic"/>
                        <a:cs typeface="MS UI Gothic"/>
                      </a:endParaRPr>
                    </a:p>
                  </a:txBody>
                  <a:tcPr marL="0" marR="0" marT="0" marB="0">
                    <a:lnL w="12700" cap="flat" cmpd="sng" algn="ctr">
                      <a:solidFill>
                        <a:srgbClr val="E5A200"/>
                      </a:solidFill>
                      <a:prstDash val="solid"/>
                      <a:round/>
                      <a:headEnd type="none" w="med" len="med"/>
                      <a:tailEnd type="none" w="med" len="med"/>
                    </a:lnL>
                    <a:lnR w="12700" cap="flat" cmpd="sng" algn="ctr">
                      <a:solidFill>
                        <a:srgbClr val="E5A200"/>
                      </a:solidFill>
                      <a:prstDash val="solid"/>
                      <a:round/>
                      <a:headEnd type="none" w="med" len="med"/>
                      <a:tailEnd type="none" w="med" len="med"/>
                    </a:lnR>
                    <a:lnT w="12700" cap="flat" cmpd="sng" algn="ctr">
                      <a:solidFill>
                        <a:srgbClr val="E5A200"/>
                      </a:solidFill>
                      <a:prstDash val="solid"/>
                      <a:round/>
                      <a:headEnd type="none" w="med" len="med"/>
                      <a:tailEnd type="none" w="med" len="med"/>
                    </a:lnT>
                    <a:lnB w="12700" cap="flat" cmpd="sng" algn="ctr">
                      <a:solidFill>
                        <a:srgbClr val="E5A200"/>
                      </a:solidFill>
                      <a:prstDash val="solid"/>
                      <a:round/>
                      <a:headEnd type="none" w="med" len="med"/>
                      <a:tailEnd type="none" w="med" len="med"/>
                    </a:lnB>
                    <a:solidFill>
                      <a:srgbClr val="F6F6F6"/>
                    </a:solidFill>
                  </a:tcPr>
                </a:tc>
                <a:tc>
                  <a:txBody>
                    <a:bodyPr/>
                    <a:lstStyle/>
                    <a:p>
                      <a:pPr marL="143510">
                        <a:spcBef>
                          <a:spcPts val="390"/>
                        </a:spcBef>
                        <a:spcAft>
                          <a:spcPts val="0"/>
                        </a:spcAft>
                      </a:pPr>
                      <a:r>
                        <a:rPr lang="it-IT" sz="2400" i="1" dirty="0">
                          <a:latin typeface="Gill Sans MT"/>
                          <a:cs typeface="MS UI Gothic"/>
                        </a:rPr>
                        <a:t>EUR 242 500</a:t>
                      </a:r>
                      <a:endParaRPr lang="it-IT" sz="2400" dirty="0">
                        <a:latin typeface="MS UI Gothic"/>
                        <a:cs typeface="MS UI Gothic"/>
                      </a:endParaRPr>
                    </a:p>
                  </a:txBody>
                  <a:tcPr marL="0" marR="0" marT="0" marB="0">
                    <a:lnL w="12700" cap="flat" cmpd="sng" algn="ctr">
                      <a:solidFill>
                        <a:srgbClr val="E5A200"/>
                      </a:solidFill>
                      <a:prstDash val="solid"/>
                      <a:round/>
                      <a:headEnd type="none" w="med" len="med"/>
                      <a:tailEnd type="none" w="med" len="med"/>
                    </a:lnL>
                    <a:lnR w="12700" cap="flat" cmpd="sng" algn="ctr">
                      <a:solidFill>
                        <a:srgbClr val="E5A200"/>
                      </a:solidFill>
                      <a:prstDash val="solid"/>
                      <a:round/>
                      <a:headEnd type="none" w="med" len="med"/>
                      <a:tailEnd type="none" w="med" len="med"/>
                    </a:lnR>
                    <a:lnT w="12700" cap="flat" cmpd="sng" algn="ctr">
                      <a:solidFill>
                        <a:srgbClr val="E5A200"/>
                      </a:solidFill>
                      <a:prstDash val="solid"/>
                      <a:round/>
                      <a:headEnd type="none" w="med" len="med"/>
                      <a:tailEnd type="none" w="med" len="med"/>
                    </a:lnT>
                    <a:lnB w="12700" cap="flat" cmpd="sng" algn="ctr">
                      <a:solidFill>
                        <a:srgbClr val="E5A200"/>
                      </a:solidFill>
                      <a:prstDash val="solid"/>
                      <a:round/>
                      <a:headEnd type="none" w="med" len="med"/>
                      <a:tailEnd type="none" w="med" len="med"/>
                    </a:lnB>
                    <a:solidFill>
                      <a:srgbClr val="F6F6F6"/>
                    </a:solidFill>
                  </a:tcPr>
                </a:tc>
                <a:extLst>
                  <a:ext uri="{0D108BD9-81ED-4DB2-BD59-A6C34878D82A}">
                    <a16:rowId xmlns="" xmlns:a16="http://schemas.microsoft.com/office/drawing/2014/main" val="10003"/>
                  </a:ext>
                </a:extLst>
              </a:tr>
              <a:tr h="771228">
                <a:tc>
                  <a:txBody>
                    <a:bodyPr/>
                    <a:lstStyle/>
                    <a:p>
                      <a:pPr marL="65405" marR="139065" algn="r">
                        <a:spcBef>
                          <a:spcPts val="390"/>
                        </a:spcBef>
                        <a:spcAft>
                          <a:spcPts val="0"/>
                        </a:spcAft>
                      </a:pPr>
                      <a:r>
                        <a:rPr lang="it-IT" sz="2400" i="1">
                          <a:latin typeface="Gill Sans MT"/>
                          <a:cs typeface="MS UI Gothic"/>
                        </a:rPr>
                        <a:t>Costi indiretti (tipo 2)</a:t>
                      </a:r>
                      <a:endParaRPr lang="it-IT" sz="2400">
                        <a:latin typeface="MS UI Gothic"/>
                        <a:cs typeface="MS UI Gothic"/>
                      </a:endParaRPr>
                    </a:p>
                  </a:txBody>
                  <a:tcPr marL="0" marR="0" marT="0" marB="0">
                    <a:lnL w="12700" cap="flat" cmpd="sng" algn="ctr">
                      <a:solidFill>
                        <a:srgbClr val="E5A200"/>
                      </a:solidFill>
                      <a:prstDash val="solid"/>
                      <a:round/>
                      <a:headEnd type="none" w="med" len="med"/>
                      <a:tailEnd type="none" w="med" len="med"/>
                    </a:lnL>
                    <a:lnR w="12700" cap="flat" cmpd="sng" algn="ctr">
                      <a:solidFill>
                        <a:srgbClr val="E5A200"/>
                      </a:solidFill>
                      <a:prstDash val="solid"/>
                      <a:round/>
                      <a:headEnd type="none" w="med" len="med"/>
                      <a:tailEnd type="none" w="med" len="med"/>
                    </a:lnR>
                    <a:lnT w="12700" cap="flat" cmpd="sng" algn="ctr">
                      <a:solidFill>
                        <a:srgbClr val="E5A200"/>
                      </a:solidFill>
                      <a:prstDash val="solid"/>
                      <a:round/>
                      <a:headEnd type="none" w="med" len="med"/>
                      <a:tailEnd type="none" w="med" len="med"/>
                    </a:lnT>
                    <a:lnB w="12700" cap="flat" cmpd="sng" algn="ctr">
                      <a:solidFill>
                        <a:srgbClr val="E5A200"/>
                      </a:solidFill>
                      <a:prstDash val="solid"/>
                      <a:round/>
                      <a:headEnd type="none" w="med" len="med"/>
                      <a:tailEnd type="none" w="med" len="med"/>
                    </a:lnB>
                    <a:solidFill>
                      <a:srgbClr val="FCF0DD"/>
                    </a:solidFill>
                  </a:tcPr>
                </a:tc>
                <a:tc>
                  <a:txBody>
                    <a:bodyPr/>
                    <a:lstStyle/>
                    <a:p>
                      <a:pPr marL="143510">
                        <a:spcBef>
                          <a:spcPts val="390"/>
                        </a:spcBef>
                        <a:spcAft>
                          <a:spcPts val="0"/>
                        </a:spcAft>
                      </a:pPr>
                      <a:r>
                        <a:rPr lang="it-IT" sz="2400" i="1" dirty="0">
                          <a:latin typeface="Gill Sans MT"/>
                          <a:cs typeface="MS UI Gothic"/>
                        </a:rPr>
                        <a:t>Costi diretti per il personale x 15% = EUR 7 500</a:t>
                      </a:r>
                      <a:endParaRPr lang="it-IT" sz="2400" dirty="0">
                        <a:latin typeface="MS UI Gothic"/>
                        <a:cs typeface="MS UI Gothic"/>
                      </a:endParaRPr>
                    </a:p>
                  </a:txBody>
                  <a:tcPr marL="0" marR="0" marT="0" marB="0">
                    <a:lnL w="12700" cap="flat" cmpd="sng" algn="ctr">
                      <a:solidFill>
                        <a:srgbClr val="E5A200"/>
                      </a:solidFill>
                      <a:prstDash val="solid"/>
                      <a:round/>
                      <a:headEnd type="none" w="med" len="med"/>
                      <a:tailEnd type="none" w="med" len="med"/>
                    </a:lnL>
                    <a:lnR w="12700" cap="flat" cmpd="sng" algn="ctr">
                      <a:solidFill>
                        <a:srgbClr val="E5A200"/>
                      </a:solidFill>
                      <a:prstDash val="solid"/>
                      <a:round/>
                      <a:headEnd type="none" w="med" len="med"/>
                      <a:tailEnd type="none" w="med" len="med"/>
                    </a:lnR>
                    <a:lnT w="12700" cap="flat" cmpd="sng" algn="ctr">
                      <a:solidFill>
                        <a:srgbClr val="E5A200"/>
                      </a:solidFill>
                      <a:prstDash val="solid"/>
                      <a:round/>
                      <a:headEnd type="none" w="med" len="med"/>
                      <a:tailEnd type="none" w="med" len="med"/>
                    </a:lnT>
                    <a:lnB w="12700" cap="flat" cmpd="sng" algn="ctr">
                      <a:solidFill>
                        <a:srgbClr val="E5A200"/>
                      </a:solidFill>
                      <a:prstDash val="solid"/>
                      <a:round/>
                      <a:headEnd type="none" w="med" len="med"/>
                      <a:tailEnd type="none" w="med" len="med"/>
                    </a:lnB>
                    <a:solidFill>
                      <a:srgbClr val="FCF0DD"/>
                    </a:solidFill>
                  </a:tcPr>
                </a:tc>
                <a:extLst>
                  <a:ext uri="{0D108BD9-81ED-4DB2-BD59-A6C34878D82A}">
                    <a16:rowId xmlns="" xmlns:a16="http://schemas.microsoft.com/office/drawing/2014/main" val="10004"/>
                  </a:ext>
                </a:extLst>
              </a:tr>
              <a:tr h="637150">
                <a:tc>
                  <a:txBody>
                    <a:bodyPr/>
                    <a:lstStyle/>
                    <a:p>
                      <a:pPr marL="143510">
                        <a:spcBef>
                          <a:spcPts val="385"/>
                        </a:spcBef>
                        <a:spcAft>
                          <a:spcPts val="0"/>
                        </a:spcAft>
                      </a:pPr>
                      <a:r>
                        <a:rPr lang="it-IT" sz="2400" b="1">
                          <a:latin typeface="Arial"/>
                          <a:cs typeface="MS UI Gothic"/>
                        </a:rPr>
                        <a:t>Costi totali dichiarati</a:t>
                      </a:r>
                      <a:endParaRPr lang="it-IT" sz="2400">
                        <a:latin typeface="MS UI Gothic"/>
                        <a:cs typeface="MS UI Gothic"/>
                      </a:endParaRPr>
                    </a:p>
                  </a:txBody>
                  <a:tcPr marL="0" marR="0" marT="0" marB="0">
                    <a:lnL w="12700" cap="flat" cmpd="sng" algn="ctr">
                      <a:solidFill>
                        <a:srgbClr val="E5A200"/>
                      </a:solidFill>
                      <a:prstDash val="solid"/>
                      <a:round/>
                      <a:headEnd type="none" w="med" len="med"/>
                      <a:tailEnd type="none" w="med" len="med"/>
                    </a:lnL>
                    <a:lnR w="12700" cap="flat" cmpd="sng" algn="ctr">
                      <a:solidFill>
                        <a:srgbClr val="E5A200"/>
                      </a:solidFill>
                      <a:prstDash val="solid"/>
                      <a:round/>
                      <a:headEnd type="none" w="med" len="med"/>
                      <a:tailEnd type="none" w="med" len="med"/>
                    </a:lnR>
                    <a:lnT w="12700" cap="flat" cmpd="sng" algn="ctr">
                      <a:solidFill>
                        <a:srgbClr val="E5A200"/>
                      </a:solidFill>
                      <a:prstDash val="solid"/>
                      <a:round/>
                      <a:headEnd type="none" w="med" len="med"/>
                      <a:tailEnd type="none" w="med" len="med"/>
                    </a:lnT>
                    <a:lnB w="12700" cap="flat" cmpd="sng" algn="ctr">
                      <a:solidFill>
                        <a:srgbClr val="E5A200"/>
                      </a:solidFill>
                      <a:prstDash val="solid"/>
                      <a:round/>
                      <a:headEnd type="none" w="med" len="med"/>
                      <a:tailEnd type="none" w="med" len="med"/>
                    </a:lnB>
                    <a:solidFill>
                      <a:srgbClr val="F6F6F6"/>
                    </a:solidFill>
                  </a:tcPr>
                </a:tc>
                <a:tc>
                  <a:txBody>
                    <a:bodyPr/>
                    <a:lstStyle/>
                    <a:p>
                      <a:pPr marL="143510">
                        <a:spcBef>
                          <a:spcPts val="385"/>
                        </a:spcBef>
                        <a:spcAft>
                          <a:spcPts val="0"/>
                        </a:spcAft>
                      </a:pPr>
                      <a:r>
                        <a:rPr lang="it-IT" sz="2400" b="1" dirty="0">
                          <a:latin typeface="Arial"/>
                          <a:cs typeface="MS UI Gothic"/>
                        </a:rPr>
                        <a:t>EUR 1 000 </a:t>
                      </a:r>
                      <a:r>
                        <a:rPr lang="it-IT" sz="2400" b="1" dirty="0" err="1">
                          <a:latin typeface="Arial"/>
                          <a:cs typeface="MS UI Gothic"/>
                        </a:rPr>
                        <a:t>000</a:t>
                      </a:r>
                      <a:endParaRPr lang="it-IT" sz="2400" dirty="0">
                        <a:latin typeface="MS UI Gothic"/>
                        <a:cs typeface="MS UI Gothic"/>
                      </a:endParaRPr>
                    </a:p>
                  </a:txBody>
                  <a:tcPr marL="0" marR="0" marT="0" marB="0">
                    <a:lnL w="12700" cap="flat" cmpd="sng" algn="ctr">
                      <a:solidFill>
                        <a:srgbClr val="E5A200"/>
                      </a:solidFill>
                      <a:prstDash val="solid"/>
                      <a:round/>
                      <a:headEnd type="none" w="med" len="med"/>
                      <a:tailEnd type="none" w="med" len="med"/>
                    </a:lnL>
                    <a:lnR w="12700" cap="flat" cmpd="sng" algn="ctr">
                      <a:solidFill>
                        <a:srgbClr val="E5A200"/>
                      </a:solidFill>
                      <a:prstDash val="solid"/>
                      <a:round/>
                      <a:headEnd type="none" w="med" len="med"/>
                      <a:tailEnd type="none" w="med" len="med"/>
                    </a:lnR>
                    <a:lnT w="12700" cap="flat" cmpd="sng" algn="ctr">
                      <a:solidFill>
                        <a:srgbClr val="E5A200"/>
                      </a:solidFill>
                      <a:prstDash val="solid"/>
                      <a:round/>
                      <a:headEnd type="none" w="med" len="med"/>
                      <a:tailEnd type="none" w="med" len="med"/>
                    </a:lnT>
                    <a:lnB w="12700" cap="flat" cmpd="sng" algn="ctr">
                      <a:solidFill>
                        <a:srgbClr val="E5A200"/>
                      </a:solidFill>
                      <a:prstDash val="solid"/>
                      <a:round/>
                      <a:headEnd type="none" w="med" len="med"/>
                      <a:tailEnd type="none" w="med" len="med"/>
                    </a:lnB>
                    <a:solidFill>
                      <a:srgbClr val="F6F6F6"/>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71406" y="714357"/>
            <a:ext cx="8893082" cy="1723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1200"/>
              </a:spcAft>
              <a:buNone/>
            </a:pPr>
            <a:r>
              <a:rPr lang="it-IT" sz="2400" dirty="0" smtClean="0"/>
              <a:t>La spesa dichiarata dal beneficiario è verificata dall’</a:t>
            </a:r>
            <a:r>
              <a:rPr lang="it-IT" sz="2400" dirty="0" err="1" smtClean="0"/>
              <a:t>AdG</a:t>
            </a:r>
            <a:r>
              <a:rPr lang="it-IT" sz="2400" dirty="0" smtClean="0"/>
              <a:t>: la spesa non ammissibile è individuata nei costi diretti per il personale dichiarati</a:t>
            </a:r>
          </a:p>
          <a:p>
            <a:pPr algn="just">
              <a:spcBef>
                <a:spcPts val="0"/>
              </a:spcBef>
              <a:spcAft>
                <a:spcPts val="1200"/>
              </a:spcAft>
              <a:buNone/>
            </a:pPr>
            <a:r>
              <a:rPr lang="it-IT" sz="2400" dirty="0" smtClean="0"/>
              <a:t>La richiesta di pagamento accettata si configura così:</a:t>
            </a:r>
            <a:endParaRPr lang="it-IT" sz="5400" dirty="0" smtClean="0"/>
          </a:p>
        </p:txBody>
      </p:sp>
      <p:sp>
        <p:nvSpPr>
          <p:cNvPr id="4" name="Rectangle 8"/>
          <p:cNvSpPr>
            <a:spLocks noChangeArrowheads="1"/>
          </p:cNvSpPr>
          <p:nvPr/>
        </p:nvSpPr>
        <p:spPr bwMode="auto">
          <a:xfrm>
            <a:off x="107504" y="142852"/>
            <a:ext cx="872955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None/>
            </a:pPr>
            <a:r>
              <a:rPr lang="it-IT" sz="2400" b="1" dirty="0" err="1" smtClean="0"/>
              <a:t>Audit</a:t>
            </a:r>
            <a:r>
              <a:rPr lang="it-IT" sz="2400" b="1" dirty="0" smtClean="0"/>
              <a:t> e approccio di controllo - Esempio (FESR)</a:t>
            </a:r>
            <a:endParaRPr lang="it-IT" altLang="it-IT" sz="2400" b="1" dirty="0"/>
          </a:p>
        </p:txBody>
      </p:sp>
      <p:graphicFrame>
        <p:nvGraphicFramePr>
          <p:cNvPr id="6" name="Tabella 5"/>
          <p:cNvGraphicFramePr>
            <a:graphicFrameLocks noGrp="1"/>
          </p:cNvGraphicFramePr>
          <p:nvPr/>
        </p:nvGraphicFramePr>
        <p:xfrm>
          <a:off x="214282" y="2500306"/>
          <a:ext cx="8786874" cy="4188199"/>
        </p:xfrm>
        <a:graphic>
          <a:graphicData uri="http://schemas.openxmlformats.org/drawingml/2006/table">
            <a:tbl>
              <a:tblPr/>
              <a:tblGrid>
                <a:gridCol w="4332708">
                  <a:extLst>
                    <a:ext uri="{9D8B030D-6E8A-4147-A177-3AD203B41FA5}">
                      <a16:colId xmlns="" xmlns:a16="http://schemas.microsoft.com/office/drawing/2014/main" val="20000"/>
                    </a:ext>
                  </a:extLst>
                </a:gridCol>
                <a:gridCol w="4454166">
                  <a:extLst>
                    <a:ext uri="{9D8B030D-6E8A-4147-A177-3AD203B41FA5}">
                      <a16:colId xmlns="" xmlns:a16="http://schemas.microsoft.com/office/drawing/2014/main" val="20001"/>
                    </a:ext>
                  </a:extLst>
                </a:gridCol>
              </a:tblGrid>
              <a:tr h="995523">
                <a:tc>
                  <a:txBody>
                    <a:bodyPr/>
                    <a:lstStyle/>
                    <a:p>
                      <a:pPr marL="143510">
                        <a:spcBef>
                          <a:spcPts val="385"/>
                        </a:spcBef>
                        <a:spcAft>
                          <a:spcPts val="0"/>
                        </a:spcAft>
                      </a:pPr>
                      <a:r>
                        <a:rPr lang="it-IT" sz="2400" b="1" dirty="0">
                          <a:latin typeface="Arial"/>
                          <a:cs typeface="MS UI Gothic"/>
                        </a:rPr>
                        <a:t>Progetto 1: lavori</a:t>
                      </a:r>
                      <a:endParaRPr lang="it-IT" sz="2400" dirty="0">
                        <a:latin typeface="MS UI Gothic"/>
                        <a:cs typeface="MS UI Gothic"/>
                      </a:endParaRPr>
                    </a:p>
                    <a:p>
                      <a:pPr marL="143510">
                        <a:spcBef>
                          <a:spcPts val="10"/>
                        </a:spcBef>
                        <a:spcAft>
                          <a:spcPts val="0"/>
                        </a:spcAft>
                      </a:pPr>
                      <a:r>
                        <a:rPr lang="it-IT" sz="2400" dirty="0">
                          <a:latin typeface="MS UI Gothic"/>
                          <a:cs typeface="MS UI Gothic"/>
                        </a:rPr>
                        <a:t>(appalto pubblico)</a:t>
                      </a:r>
                    </a:p>
                  </a:txBody>
                  <a:tcPr marL="0" marR="0" marT="0" marB="0">
                    <a:lnL w="12700" cap="flat" cmpd="sng" algn="ctr">
                      <a:solidFill>
                        <a:srgbClr val="E5A200"/>
                      </a:solidFill>
                      <a:prstDash val="solid"/>
                      <a:round/>
                      <a:headEnd type="none" w="med" len="med"/>
                      <a:tailEnd type="none" w="med" len="med"/>
                    </a:lnL>
                    <a:lnR w="12700" cap="flat" cmpd="sng" algn="ctr">
                      <a:solidFill>
                        <a:srgbClr val="E5A200"/>
                      </a:solidFill>
                      <a:prstDash val="solid"/>
                      <a:round/>
                      <a:headEnd type="none" w="med" len="med"/>
                      <a:tailEnd type="none" w="med" len="med"/>
                    </a:lnR>
                    <a:lnT w="12700" cap="flat" cmpd="sng" algn="ctr">
                      <a:solidFill>
                        <a:srgbClr val="E5A200"/>
                      </a:solidFill>
                      <a:prstDash val="solid"/>
                      <a:round/>
                      <a:headEnd type="none" w="med" len="med"/>
                      <a:tailEnd type="none" w="med" len="med"/>
                    </a:lnT>
                    <a:lnB w="12700" cap="flat" cmpd="sng" algn="ctr">
                      <a:solidFill>
                        <a:srgbClr val="E5A200"/>
                      </a:solidFill>
                      <a:prstDash val="solid"/>
                      <a:round/>
                      <a:headEnd type="none" w="med" len="med"/>
                      <a:tailEnd type="none" w="med" len="med"/>
                    </a:lnB>
                    <a:solidFill>
                      <a:srgbClr val="FCF0DD"/>
                    </a:solidFill>
                  </a:tcPr>
                </a:tc>
                <a:tc>
                  <a:txBody>
                    <a:bodyPr/>
                    <a:lstStyle/>
                    <a:p>
                      <a:pPr marL="143510">
                        <a:spcBef>
                          <a:spcPts val="385"/>
                        </a:spcBef>
                        <a:spcAft>
                          <a:spcPts val="0"/>
                        </a:spcAft>
                      </a:pPr>
                      <a:r>
                        <a:rPr lang="it-IT" sz="2400" b="1">
                          <a:latin typeface="Arial"/>
                          <a:cs typeface="MS UI Gothic"/>
                        </a:rPr>
                        <a:t>EUR 700 000</a:t>
                      </a:r>
                      <a:endParaRPr lang="it-IT" sz="2400">
                        <a:latin typeface="MS UI Gothic"/>
                        <a:cs typeface="MS UI Gothic"/>
                      </a:endParaRPr>
                    </a:p>
                  </a:txBody>
                  <a:tcPr marL="0" marR="0" marT="0" marB="0">
                    <a:lnL w="12700" cap="flat" cmpd="sng" algn="ctr">
                      <a:solidFill>
                        <a:srgbClr val="E5A200"/>
                      </a:solidFill>
                      <a:prstDash val="solid"/>
                      <a:round/>
                      <a:headEnd type="none" w="med" len="med"/>
                      <a:tailEnd type="none" w="med" len="med"/>
                    </a:lnL>
                    <a:lnR w="12700" cap="flat" cmpd="sng" algn="ctr">
                      <a:solidFill>
                        <a:srgbClr val="E5A200"/>
                      </a:solidFill>
                      <a:prstDash val="solid"/>
                      <a:round/>
                      <a:headEnd type="none" w="med" len="med"/>
                      <a:tailEnd type="none" w="med" len="med"/>
                    </a:lnR>
                    <a:lnT w="12700" cap="flat" cmpd="sng" algn="ctr">
                      <a:solidFill>
                        <a:srgbClr val="E5A200"/>
                      </a:solidFill>
                      <a:prstDash val="solid"/>
                      <a:round/>
                      <a:headEnd type="none" w="med" len="med"/>
                      <a:tailEnd type="none" w="med" len="med"/>
                    </a:lnT>
                    <a:lnB w="12700" cap="flat" cmpd="sng" algn="ctr">
                      <a:solidFill>
                        <a:srgbClr val="E5A200"/>
                      </a:solidFill>
                      <a:prstDash val="solid"/>
                      <a:round/>
                      <a:headEnd type="none" w="med" len="med"/>
                      <a:tailEnd type="none" w="med" len="med"/>
                    </a:lnB>
                    <a:solidFill>
                      <a:srgbClr val="FCF0DD"/>
                    </a:solidFill>
                  </a:tcPr>
                </a:tc>
                <a:extLst>
                  <a:ext uri="{0D108BD9-81ED-4DB2-BD59-A6C34878D82A}">
                    <a16:rowId xmlns="" xmlns:a16="http://schemas.microsoft.com/office/drawing/2014/main" val="10000"/>
                  </a:ext>
                </a:extLst>
              </a:tr>
              <a:tr h="615289">
                <a:tc>
                  <a:txBody>
                    <a:bodyPr/>
                    <a:lstStyle/>
                    <a:p>
                      <a:pPr marL="143510">
                        <a:spcBef>
                          <a:spcPts val="385"/>
                        </a:spcBef>
                        <a:spcAft>
                          <a:spcPts val="0"/>
                        </a:spcAft>
                      </a:pPr>
                      <a:r>
                        <a:rPr lang="it-IT" sz="2400" b="1" dirty="0">
                          <a:latin typeface="Arial"/>
                          <a:cs typeface="MS UI Gothic"/>
                        </a:rPr>
                        <a:t>Progetto 2: altri costi:</a:t>
                      </a:r>
                      <a:endParaRPr lang="it-IT" sz="2400" dirty="0">
                        <a:latin typeface="MS UI Gothic"/>
                        <a:cs typeface="MS UI Gothic"/>
                      </a:endParaRPr>
                    </a:p>
                  </a:txBody>
                  <a:tcPr marL="0" marR="0" marT="0" marB="0">
                    <a:lnL w="12700" cap="flat" cmpd="sng" algn="ctr">
                      <a:solidFill>
                        <a:srgbClr val="E5A200"/>
                      </a:solidFill>
                      <a:prstDash val="solid"/>
                      <a:round/>
                      <a:headEnd type="none" w="med" len="med"/>
                      <a:tailEnd type="none" w="med" len="med"/>
                    </a:lnL>
                    <a:lnR w="12700" cap="flat" cmpd="sng" algn="ctr">
                      <a:solidFill>
                        <a:srgbClr val="E5A200"/>
                      </a:solidFill>
                      <a:prstDash val="solid"/>
                      <a:round/>
                      <a:headEnd type="none" w="med" len="med"/>
                      <a:tailEnd type="none" w="med" len="med"/>
                    </a:lnR>
                    <a:lnT w="12700" cap="flat" cmpd="sng" algn="ctr">
                      <a:solidFill>
                        <a:srgbClr val="E5A200"/>
                      </a:solidFill>
                      <a:prstDash val="solid"/>
                      <a:round/>
                      <a:headEnd type="none" w="med" len="med"/>
                      <a:tailEnd type="none" w="med" len="med"/>
                    </a:lnT>
                    <a:lnB w="12700" cap="flat" cmpd="sng" algn="ctr">
                      <a:solidFill>
                        <a:srgbClr val="E5A200"/>
                      </a:solidFill>
                      <a:prstDash val="solid"/>
                      <a:round/>
                      <a:headEnd type="none" w="med" len="med"/>
                      <a:tailEnd type="none" w="med" len="med"/>
                    </a:lnB>
                    <a:solidFill>
                      <a:srgbClr val="F6F6F6"/>
                    </a:solidFill>
                  </a:tcPr>
                </a:tc>
                <a:tc>
                  <a:txBody>
                    <a:bodyPr/>
                    <a:lstStyle/>
                    <a:p>
                      <a:pPr marL="143510">
                        <a:spcBef>
                          <a:spcPts val="385"/>
                        </a:spcBef>
                        <a:spcAft>
                          <a:spcPts val="0"/>
                        </a:spcAft>
                      </a:pPr>
                      <a:r>
                        <a:rPr lang="it-IT" sz="2400" b="1">
                          <a:latin typeface="Arial"/>
                          <a:cs typeface="MS UI Gothic"/>
                        </a:rPr>
                        <a:t>EUR 288 500</a:t>
                      </a:r>
                      <a:endParaRPr lang="it-IT" sz="2400">
                        <a:latin typeface="MS UI Gothic"/>
                        <a:cs typeface="MS UI Gothic"/>
                      </a:endParaRPr>
                    </a:p>
                  </a:txBody>
                  <a:tcPr marL="0" marR="0" marT="0" marB="0">
                    <a:lnL w="12700" cap="flat" cmpd="sng" algn="ctr">
                      <a:solidFill>
                        <a:srgbClr val="E5A200"/>
                      </a:solidFill>
                      <a:prstDash val="solid"/>
                      <a:round/>
                      <a:headEnd type="none" w="med" len="med"/>
                      <a:tailEnd type="none" w="med" len="med"/>
                    </a:lnL>
                    <a:lnR w="12700" cap="flat" cmpd="sng" algn="ctr">
                      <a:solidFill>
                        <a:srgbClr val="E5A200"/>
                      </a:solidFill>
                      <a:prstDash val="solid"/>
                      <a:round/>
                      <a:headEnd type="none" w="med" len="med"/>
                      <a:tailEnd type="none" w="med" len="med"/>
                    </a:lnR>
                    <a:lnT w="12700" cap="flat" cmpd="sng" algn="ctr">
                      <a:solidFill>
                        <a:srgbClr val="E5A200"/>
                      </a:solidFill>
                      <a:prstDash val="solid"/>
                      <a:round/>
                      <a:headEnd type="none" w="med" len="med"/>
                      <a:tailEnd type="none" w="med" len="med"/>
                    </a:lnT>
                    <a:lnB w="12700" cap="flat" cmpd="sng" algn="ctr">
                      <a:solidFill>
                        <a:srgbClr val="E5A200"/>
                      </a:solidFill>
                      <a:prstDash val="solid"/>
                      <a:round/>
                      <a:headEnd type="none" w="med" len="med"/>
                      <a:tailEnd type="none" w="med" len="med"/>
                    </a:lnB>
                    <a:solidFill>
                      <a:srgbClr val="F6F6F6"/>
                    </a:solidFill>
                  </a:tcPr>
                </a:tc>
                <a:extLst>
                  <a:ext uri="{0D108BD9-81ED-4DB2-BD59-A6C34878D82A}">
                    <a16:rowId xmlns="" xmlns:a16="http://schemas.microsoft.com/office/drawing/2014/main" val="10001"/>
                  </a:ext>
                </a:extLst>
              </a:tr>
              <a:tr h="615289">
                <a:tc>
                  <a:txBody>
                    <a:bodyPr/>
                    <a:lstStyle/>
                    <a:p>
                      <a:pPr marL="65405" marR="139065" algn="r">
                        <a:spcBef>
                          <a:spcPts val="390"/>
                        </a:spcBef>
                        <a:spcAft>
                          <a:spcPts val="0"/>
                        </a:spcAft>
                      </a:pPr>
                      <a:r>
                        <a:rPr lang="it-IT" sz="2400" i="1" dirty="0">
                          <a:latin typeface="Gill Sans MT"/>
                          <a:cs typeface="MS UI Gothic"/>
                        </a:rPr>
                        <a:t>Costi diretti per il personale (tipo 1)</a:t>
                      </a:r>
                      <a:endParaRPr lang="it-IT" sz="2400" dirty="0">
                        <a:latin typeface="MS UI Gothic"/>
                        <a:cs typeface="MS UI Gothic"/>
                      </a:endParaRPr>
                    </a:p>
                  </a:txBody>
                  <a:tcPr marL="0" marR="0" marT="0" marB="0">
                    <a:lnL w="12700" cap="flat" cmpd="sng" algn="ctr">
                      <a:solidFill>
                        <a:srgbClr val="E5A200"/>
                      </a:solidFill>
                      <a:prstDash val="solid"/>
                      <a:round/>
                      <a:headEnd type="none" w="med" len="med"/>
                      <a:tailEnd type="none" w="med" len="med"/>
                    </a:lnL>
                    <a:lnR w="12700" cap="flat" cmpd="sng" algn="ctr">
                      <a:solidFill>
                        <a:srgbClr val="E5A200"/>
                      </a:solidFill>
                      <a:prstDash val="solid"/>
                      <a:round/>
                      <a:headEnd type="none" w="med" len="med"/>
                      <a:tailEnd type="none" w="med" len="med"/>
                    </a:lnR>
                    <a:lnT w="12700" cap="flat" cmpd="sng" algn="ctr">
                      <a:solidFill>
                        <a:srgbClr val="E5A200"/>
                      </a:solidFill>
                      <a:prstDash val="solid"/>
                      <a:round/>
                      <a:headEnd type="none" w="med" len="med"/>
                      <a:tailEnd type="none" w="med" len="med"/>
                    </a:lnT>
                    <a:lnB w="12700" cap="flat" cmpd="sng" algn="ctr">
                      <a:solidFill>
                        <a:srgbClr val="E5A200"/>
                      </a:solidFill>
                      <a:prstDash val="solid"/>
                      <a:round/>
                      <a:headEnd type="none" w="med" len="med"/>
                      <a:tailEnd type="none" w="med" len="med"/>
                    </a:lnB>
                    <a:solidFill>
                      <a:srgbClr val="FCF0DD"/>
                    </a:solidFill>
                  </a:tcPr>
                </a:tc>
                <a:tc>
                  <a:txBody>
                    <a:bodyPr/>
                    <a:lstStyle/>
                    <a:p>
                      <a:pPr marL="143510">
                        <a:spcBef>
                          <a:spcPts val="390"/>
                        </a:spcBef>
                        <a:spcAft>
                          <a:spcPts val="0"/>
                        </a:spcAft>
                      </a:pPr>
                      <a:r>
                        <a:rPr lang="it-IT" sz="2400" i="1" dirty="0">
                          <a:latin typeface="Gill Sans MT"/>
                          <a:cs typeface="MS UI Gothic"/>
                        </a:rPr>
                        <a:t>EUR 40 000</a:t>
                      </a:r>
                      <a:endParaRPr lang="it-IT" sz="2400" dirty="0">
                        <a:latin typeface="MS UI Gothic"/>
                        <a:cs typeface="MS UI Gothic"/>
                      </a:endParaRPr>
                    </a:p>
                  </a:txBody>
                  <a:tcPr marL="0" marR="0" marT="0" marB="0">
                    <a:lnL w="12700" cap="flat" cmpd="sng" algn="ctr">
                      <a:solidFill>
                        <a:srgbClr val="E5A200"/>
                      </a:solidFill>
                      <a:prstDash val="solid"/>
                      <a:round/>
                      <a:headEnd type="none" w="med" len="med"/>
                      <a:tailEnd type="none" w="med" len="med"/>
                    </a:lnL>
                    <a:lnR w="12700" cap="flat" cmpd="sng" algn="ctr">
                      <a:solidFill>
                        <a:srgbClr val="E5A200"/>
                      </a:solidFill>
                      <a:prstDash val="solid"/>
                      <a:round/>
                      <a:headEnd type="none" w="med" len="med"/>
                      <a:tailEnd type="none" w="med" len="med"/>
                    </a:lnR>
                    <a:lnT w="12700" cap="flat" cmpd="sng" algn="ctr">
                      <a:solidFill>
                        <a:srgbClr val="E5A200"/>
                      </a:solidFill>
                      <a:prstDash val="solid"/>
                      <a:round/>
                      <a:headEnd type="none" w="med" len="med"/>
                      <a:tailEnd type="none" w="med" len="med"/>
                    </a:lnT>
                    <a:lnB w="12700" cap="flat" cmpd="sng" algn="ctr">
                      <a:solidFill>
                        <a:srgbClr val="E5A200"/>
                      </a:solidFill>
                      <a:prstDash val="solid"/>
                      <a:round/>
                      <a:headEnd type="none" w="med" len="med"/>
                      <a:tailEnd type="none" w="med" len="med"/>
                    </a:lnB>
                    <a:solidFill>
                      <a:srgbClr val="FCF0DD"/>
                    </a:solidFill>
                  </a:tcPr>
                </a:tc>
                <a:extLst>
                  <a:ext uri="{0D108BD9-81ED-4DB2-BD59-A6C34878D82A}">
                    <a16:rowId xmlns="" xmlns:a16="http://schemas.microsoft.com/office/drawing/2014/main" val="10002"/>
                  </a:ext>
                </a:extLst>
              </a:tr>
              <a:tr h="615289">
                <a:tc>
                  <a:txBody>
                    <a:bodyPr/>
                    <a:lstStyle/>
                    <a:p>
                      <a:pPr marL="65405" marR="139065" algn="r">
                        <a:spcBef>
                          <a:spcPts val="390"/>
                        </a:spcBef>
                        <a:spcAft>
                          <a:spcPts val="0"/>
                        </a:spcAft>
                      </a:pPr>
                      <a:r>
                        <a:rPr lang="it-IT" sz="2400" i="1">
                          <a:latin typeface="Gill Sans MT"/>
                          <a:cs typeface="MS UI Gothic"/>
                        </a:rPr>
                        <a:t>Altri costi diretti (tipo 3)</a:t>
                      </a:r>
                      <a:endParaRPr lang="it-IT" sz="2400">
                        <a:latin typeface="MS UI Gothic"/>
                        <a:cs typeface="MS UI Gothic"/>
                      </a:endParaRPr>
                    </a:p>
                  </a:txBody>
                  <a:tcPr marL="0" marR="0" marT="0" marB="0">
                    <a:lnL w="12700" cap="flat" cmpd="sng" algn="ctr">
                      <a:solidFill>
                        <a:srgbClr val="E5A200"/>
                      </a:solidFill>
                      <a:prstDash val="solid"/>
                      <a:round/>
                      <a:headEnd type="none" w="med" len="med"/>
                      <a:tailEnd type="none" w="med" len="med"/>
                    </a:lnL>
                    <a:lnR w="12700" cap="flat" cmpd="sng" algn="ctr">
                      <a:solidFill>
                        <a:srgbClr val="E5A200"/>
                      </a:solidFill>
                      <a:prstDash val="solid"/>
                      <a:round/>
                      <a:headEnd type="none" w="med" len="med"/>
                      <a:tailEnd type="none" w="med" len="med"/>
                    </a:lnR>
                    <a:lnT w="12700" cap="flat" cmpd="sng" algn="ctr">
                      <a:solidFill>
                        <a:srgbClr val="E5A200"/>
                      </a:solidFill>
                      <a:prstDash val="solid"/>
                      <a:round/>
                      <a:headEnd type="none" w="med" len="med"/>
                      <a:tailEnd type="none" w="med" len="med"/>
                    </a:lnT>
                    <a:lnB w="12700" cap="flat" cmpd="sng" algn="ctr">
                      <a:solidFill>
                        <a:srgbClr val="E5A200"/>
                      </a:solidFill>
                      <a:prstDash val="solid"/>
                      <a:round/>
                      <a:headEnd type="none" w="med" len="med"/>
                      <a:tailEnd type="none" w="med" len="med"/>
                    </a:lnB>
                    <a:solidFill>
                      <a:srgbClr val="F6F6F6"/>
                    </a:solidFill>
                  </a:tcPr>
                </a:tc>
                <a:tc>
                  <a:txBody>
                    <a:bodyPr/>
                    <a:lstStyle/>
                    <a:p>
                      <a:pPr marL="143510">
                        <a:spcBef>
                          <a:spcPts val="390"/>
                        </a:spcBef>
                        <a:spcAft>
                          <a:spcPts val="0"/>
                        </a:spcAft>
                      </a:pPr>
                      <a:r>
                        <a:rPr lang="it-IT" sz="2400" i="1" dirty="0">
                          <a:latin typeface="Gill Sans MT"/>
                          <a:cs typeface="MS UI Gothic"/>
                        </a:rPr>
                        <a:t>EUR 242 500</a:t>
                      </a:r>
                      <a:endParaRPr lang="it-IT" sz="2400" dirty="0">
                        <a:latin typeface="MS UI Gothic"/>
                        <a:cs typeface="MS UI Gothic"/>
                      </a:endParaRPr>
                    </a:p>
                  </a:txBody>
                  <a:tcPr marL="0" marR="0" marT="0" marB="0">
                    <a:lnL w="12700" cap="flat" cmpd="sng" algn="ctr">
                      <a:solidFill>
                        <a:srgbClr val="E5A200"/>
                      </a:solidFill>
                      <a:prstDash val="solid"/>
                      <a:round/>
                      <a:headEnd type="none" w="med" len="med"/>
                      <a:tailEnd type="none" w="med" len="med"/>
                    </a:lnL>
                    <a:lnR w="12700" cap="flat" cmpd="sng" algn="ctr">
                      <a:solidFill>
                        <a:srgbClr val="E5A200"/>
                      </a:solidFill>
                      <a:prstDash val="solid"/>
                      <a:round/>
                      <a:headEnd type="none" w="med" len="med"/>
                      <a:tailEnd type="none" w="med" len="med"/>
                    </a:lnR>
                    <a:lnT w="12700" cap="flat" cmpd="sng" algn="ctr">
                      <a:solidFill>
                        <a:srgbClr val="E5A200"/>
                      </a:solidFill>
                      <a:prstDash val="solid"/>
                      <a:round/>
                      <a:headEnd type="none" w="med" len="med"/>
                      <a:tailEnd type="none" w="med" len="med"/>
                    </a:lnT>
                    <a:lnB w="12700" cap="flat" cmpd="sng" algn="ctr">
                      <a:solidFill>
                        <a:srgbClr val="E5A200"/>
                      </a:solidFill>
                      <a:prstDash val="solid"/>
                      <a:round/>
                      <a:headEnd type="none" w="med" len="med"/>
                      <a:tailEnd type="none" w="med" len="med"/>
                    </a:lnB>
                    <a:solidFill>
                      <a:srgbClr val="F6F6F6"/>
                    </a:solidFill>
                  </a:tcPr>
                </a:tc>
                <a:extLst>
                  <a:ext uri="{0D108BD9-81ED-4DB2-BD59-A6C34878D82A}">
                    <a16:rowId xmlns="" xmlns:a16="http://schemas.microsoft.com/office/drawing/2014/main" val="10003"/>
                  </a:ext>
                </a:extLst>
              </a:tr>
              <a:tr h="615289">
                <a:tc>
                  <a:txBody>
                    <a:bodyPr/>
                    <a:lstStyle/>
                    <a:p>
                      <a:pPr marL="65405" marR="139065" algn="r">
                        <a:spcBef>
                          <a:spcPts val="390"/>
                        </a:spcBef>
                        <a:spcAft>
                          <a:spcPts val="0"/>
                        </a:spcAft>
                      </a:pPr>
                      <a:r>
                        <a:rPr lang="it-IT" sz="2400" i="1">
                          <a:latin typeface="Gill Sans MT"/>
                          <a:cs typeface="MS UI Gothic"/>
                        </a:rPr>
                        <a:t>Costi indiretti (tipo 2)</a:t>
                      </a:r>
                      <a:endParaRPr lang="it-IT" sz="2400">
                        <a:latin typeface="MS UI Gothic"/>
                        <a:cs typeface="MS UI Gothic"/>
                      </a:endParaRPr>
                    </a:p>
                  </a:txBody>
                  <a:tcPr marL="0" marR="0" marT="0" marB="0">
                    <a:lnL w="12700" cap="flat" cmpd="sng" algn="ctr">
                      <a:solidFill>
                        <a:srgbClr val="E5A200"/>
                      </a:solidFill>
                      <a:prstDash val="solid"/>
                      <a:round/>
                      <a:headEnd type="none" w="med" len="med"/>
                      <a:tailEnd type="none" w="med" len="med"/>
                    </a:lnL>
                    <a:lnR w="12700" cap="flat" cmpd="sng" algn="ctr">
                      <a:solidFill>
                        <a:srgbClr val="E5A200"/>
                      </a:solidFill>
                      <a:prstDash val="solid"/>
                      <a:round/>
                      <a:headEnd type="none" w="med" len="med"/>
                      <a:tailEnd type="none" w="med" len="med"/>
                    </a:lnR>
                    <a:lnT w="12700" cap="flat" cmpd="sng" algn="ctr">
                      <a:solidFill>
                        <a:srgbClr val="E5A200"/>
                      </a:solidFill>
                      <a:prstDash val="solid"/>
                      <a:round/>
                      <a:headEnd type="none" w="med" len="med"/>
                      <a:tailEnd type="none" w="med" len="med"/>
                    </a:lnT>
                    <a:lnB w="12700" cap="flat" cmpd="sng" algn="ctr">
                      <a:solidFill>
                        <a:srgbClr val="E5A200"/>
                      </a:solidFill>
                      <a:prstDash val="solid"/>
                      <a:round/>
                      <a:headEnd type="none" w="med" len="med"/>
                      <a:tailEnd type="none" w="med" len="med"/>
                    </a:lnB>
                    <a:solidFill>
                      <a:srgbClr val="FCF0DD"/>
                    </a:solidFill>
                  </a:tcPr>
                </a:tc>
                <a:tc>
                  <a:txBody>
                    <a:bodyPr/>
                    <a:lstStyle/>
                    <a:p>
                      <a:pPr marL="143510">
                        <a:spcBef>
                          <a:spcPts val="390"/>
                        </a:spcBef>
                        <a:spcAft>
                          <a:spcPts val="0"/>
                        </a:spcAft>
                      </a:pPr>
                      <a:r>
                        <a:rPr lang="it-IT" sz="2400" i="1" dirty="0">
                          <a:latin typeface="Gill Sans MT"/>
                          <a:cs typeface="MS UI Gothic"/>
                        </a:rPr>
                        <a:t>Costi diretti per il personale x 15% = EUR 6 000</a:t>
                      </a:r>
                      <a:endParaRPr lang="it-IT" sz="2400" dirty="0">
                        <a:latin typeface="MS UI Gothic"/>
                        <a:cs typeface="MS UI Gothic"/>
                      </a:endParaRPr>
                    </a:p>
                  </a:txBody>
                  <a:tcPr marL="0" marR="0" marT="0" marB="0">
                    <a:lnL w="12700" cap="flat" cmpd="sng" algn="ctr">
                      <a:solidFill>
                        <a:srgbClr val="E5A200"/>
                      </a:solidFill>
                      <a:prstDash val="solid"/>
                      <a:round/>
                      <a:headEnd type="none" w="med" len="med"/>
                      <a:tailEnd type="none" w="med" len="med"/>
                    </a:lnL>
                    <a:lnR w="12700" cap="flat" cmpd="sng" algn="ctr">
                      <a:solidFill>
                        <a:srgbClr val="E5A200"/>
                      </a:solidFill>
                      <a:prstDash val="solid"/>
                      <a:round/>
                      <a:headEnd type="none" w="med" len="med"/>
                      <a:tailEnd type="none" w="med" len="med"/>
                    </a:lnR>
                    <a:lnT w="12700" cap="flat" cmpd="sng" algn="ctr">
                      <a:solidFill>
                        <a:srgbClr val="E5A200"/>
                      </a:solidFill>
                      <a:prstDash val="solid"/>
                      <a:round/>
                      <a:headEnd type="none" w="med" len="med"/>
                      <a:tailEnd type="none" w="med" len="med"/>
                    </a:lnT>
                    <a:lnB w="12700" cap="flat" cmpd="sng" algn="ctr">
                      <a:solidFill>
                        <a:srgbClr val="E5A200"/>
                      </a:solidFill>
                      <a:prstDash val="solid"/>
                      <a:round/>
                      <a:headEnd type="none" w="med" len="med"/>
                      <a:tailEnd type="none" w="med" len="med"/>
                    </a:lnB>
                    <a:solidFill>
                      <a:srgbClr val="FCF0DD"/>
                    </a:solidFill>
                  </a:tcPr>
                </a:tc>
                <a:extLst>
                  <a:ext uri="{0D108BD9-81ED-4DB2-BD59-A6C34878D82A}">
                    <a16:rowId xmlns="" xmlns:a16="http://schemas.microsoft.com/office/drawing/2014/main" val="10004"/>
                  </a:ext>
                </a:extLst>
              </a:tr>
              <a:tr h="615289">
                <a:tc>
                  <a:txBody>
                    <a:bodyPr/>
                    <a:lstStyle/>
                    <a:p>
                      <a:pPr marL="143510">
                        <a:spcBef>
                          <a:spcPts val="385"/>
                        </a:spcBef>
                        <a:spcAft>
                          <a:spcPts val="0"/>
                        </a:spcAft>
                      </a:pPr>
                      <a:r>
                        <a:rPr lang="it-IT" sz="2400" b="1">
                          <a:latin typeface="Arial"/>
                          <a:cs typeface="MS UI Gothic"/>
                        </a:rPr>
                        <a:t>Costi totali dichiarati</a:t>
                      </a:r>
                      <a:endParaRPr lang="it-IT" sz="2400">
                        <a:latin typeface="MS UI Gothic"/>
                        <a:cs typeface="MS UI Gothic"/>
                      </a:endParaRPr>
                    </a:p>
                  </a:txBody>
                  <a:tcPr marL="0" marR="0" marT="0" marB="0">
                    <a:lnL w="12700" cap="flat" cmpd="sng" algn="ctr">
                      <a:solidFill>
                        <a:srgbClr val="E5A200"/>
                      </a:solidFill>
                      <a:prstDash val="solid"/>
                      <a:round/>
                      <a:headEnd type="none" w="med" len="med"/>
                      <a:tailEnd type="none" w="med" len="med"/>
                    </a:lnL>
                    <a:lnR w="12700" cap="flat" cmpd="sng" algn="ctr">
                      <a:solidFill>
                        <a:srgbClr val="E5A200"/>
                      </a:solidFill>
                      <a:prstDash val="solid"/>
                      <a:round/>
                      <a:headEnd type="none" w="med" len="med"/>
                      <a:tailEnd type="none" w="med" len="med"/>
                    </a:lnR>
                    <a:lnT w="12700" cap="flat" cmpd="sng" algn="ctr">
                      <a:solidFill>
                        <a:srgbClr val="E5A200"/>
                      </a:solidFill>
                      <a:prstDash val="solid"/>
                      <a:round/>
                      <a:headEnd type="none" w="med" len="med"/>
                      <a:tailEnd type="none" w="med" len="med"/>
                    </a:lnT>
                    <a:lnB w="12700" cap="flat" cmpd="sng" algn="ctr">
                      <a:solidFill>
                        <a:srgbClr val="E5A200"/>
                      </a:solidFill>
                      <a:prstDash val="solid"/>
                      <a:round/>
                      <a:headEnd type="none" w="med" len="med"/>
                      <a:tailEnd type="none" w="med" len="med"/>
                    </a:lnB>
                    <a:solidFill>
                      <a:srgbClr val="F6F6F6"/>
                    </a:solidFill>
                  </a:tcPr>
                </a:tc>
                <a:tc>
                  <a:txBody>
                    <a:bodyPr/>
                    <a:lstStyle/>
                    <a:p>
                      <a:pPr marL="143510">
                        <a:spcBef>
                          <a:spcPts val="385"/>
                        </a:spcBef>
                        <a:spcAft>
                          <a:spcPts val="0"/>
                        </a:spcAft>
                      </a:pPr>
                      <a:r>
                        <a:rPr lang="it-IT" sz="2400" b="1" dirty="0">
                          <a:latin typeface="Arial"/>
                          <a:cs typeface="MS UI Gothic"/>
                        </a:rPr>
                        <a:t>EUR 988 500</a:t>
                      </a:r>
                      <a:endParaRPr lang="it-IT" sz="2400" dirty="0">
                        <a:latin typeface="MS UI Gothic"/>
                        <a:cs typeface="MS UI Gothic"/>
                      </a:endParaRPr>
                    </a:p>
                  </a:txBody>
                  <a:tcPr marL="0" marR="0" marT="0" marB="0">
                    <a:lnL w="12700" cap="flat" cmpd="sng" algn="ctr">
                      <a:solidFill>
                        <a:srgbClr val="E5A200"/>
                      </a:solidFill>
                      <a:prstDash val="solid"/>
                      <a:round/>
                      <a:headEnd type="none" w="med" len="med"/>
                      <a:tailEnd type="none" w="med" len="med"/>
                    </a:lnL>
                    <a:lnR w="12700" cap="flat" cmpd="sng" algn="ctr">
                      <a:solidFill>
                        <a:srgbClr val="E5A200"/>
                      </a:solidFill>
                      <a:prstDash val="solid"/>
                      <a:round/>
                      <a:headEnd type="none" w="med" len="med"/>
                      <a:tailEnd type="none" w="med" len="med"/>
                    </a:lnR>
                    <a:lnT w="12700" cap="flat" cmpd="sng" algn="ctr">
                      <a:solidFill>
                        <a:srgbClr val="E5A200"/>
                      </a:solidFill>
                      <a:prstDash val="solid"/>
                      <a:round/>
                      <a:headEnd type="none" w="med" len="med"/>
                      <a:tailEnd type="none" w="med" len="med"/>
                    </a:lnT>
                    <a:lnB w="12700" cap="flat" cmpd="sng" algn="ctr">
                      <a:solidFill>
                        <a:srgbClr val="E5A200"/>
                      </a:solidFill>
                      <a:prstDash val="solid"/>
                      <a:round/>
                      <a:headEnd type="none" w="med" len="med"/>
                      <a:tailEnd type="none" w="med" len="med"/>
                    </a:lnB>
                    <a:solidFill>
                      <a:srgbClr val="F6F6F6"/>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71406" y="714357"/>
            <a:ext cx="8893082" cy="49859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1200"/>
              </a:spcAft>
              <a:buNone/>
            </a:pPr>
            <a:r>
              <a:rPr lang="it-IT" sz="2400" dirty="0" smtClean="0"/>
              <a:t>Gli </a:t>
            </a:r>
            <a:r>
              <a:rPr lang="it-IT" sz="2400" dirty="0" err="1" smtClean="0"/>
              <a:t>audit</a:t>
            </a:r>
            <a:r>
              <a:rPr lang="it-IT" sz="2400" dirty="0" smtClean="0"/>
              <a:t> e i controlli riguardano il metodo di calcolo usato per pervenire alle TSCU o agli importi forfettari, nonché la corretta applicazione del metodo nell'ambito dei singoli progetti</a:t>
            </a:r>
          </a:p>
          <a:p>
            <a:pPr algn="just">
              <a:spcBef>
                <a:spcPts val="0"/>
              </a:spcBef>
              <a:spcAft>
                <a:spcPts val="1200"/>
              </a:spcAft>
              <a:buNone/>
            </a:pPr>
            <a:r>
              <a:rPr lang="it-IT" sz="2400" dirty="0" smtClean="0"/>
              <a:t>Le verifiche del metodo di calcolo sono effettuate di norma a livello di </a:t>
            </a:r>
            <a:r>
              <a:rPr lang="it-IT" sz="2400" dirty="0" err="1" smtClean="0"/>
              <a:t>AdG</a:t>
            </a:r>
            <a:r>
              <a:rPr lang="it-IT" sz="2400" dirty="0" smtClean="0"/>
              <a:t>/OI mentre la corretta applicazione del costo unitario/importo forfettario è verificata a livello del beneficiario</a:t>
            </a:r>
          </a:p>
          <a:p>
            <a:pPr algn="just">
              <a:spcBef>
                <a:spcPts val="0"/>
              </a:spcBef>
              <a:spcAft>
                <a:spcPts val="1200"/>
              </a:spcAft>
              <a:buNone/>
            </a:pPr>
            <a:r>
              <a:rPr lang="it-IT" sz="2400" dirty="0" smtClean="0"/>
              <a:t>Se i risultati del controllo indicano un errore di calcolo, la correzione viene effettuata soltanto in proporzione all'errore</a:t>
            </a:r>
          </a:p>
          <a:p>
            <a:pPr algn="just">
              <a:spcBef>
                <a:spcPts val="0"/>
              </a:spcBef>
              <a:spcAft>
                <a:spcPts val="1200"/>
              </a:spcAft>
              <a:buNone/>
            </a:pPr>
            <a:r>
              <a:rPr lang="it-IT" sz="2400" dirty="0" smtClean="0"/>
              <a:t>In una situazione in cui gli output/i risultati che danno origine al pagamento non siano giustificati, si applica una correzione totale dell'importo forfettario/delle TSCU versati e dei costi dichiarati</a:t>
            </a:r>
          </a:p>
        </p:txBody>
      </p:sp>
      <p:sp>
        <p:nvSpPr>
          <p:cNvPr id="4" name="Rectangle 8"/>
          <p:cNvSpPr>
            <a:spLocks noChangeArrowheads="1"/>
          </p:cNvSpPr>
          <p:nvPr/>
        </p:nvSpPr>
        <p:spPr bwMode="auto">
          <a:xfrm>
            <a:off x="107504" y="142852"/>
            <a:ext cx="872955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None/>
            </a:pPr>
            <a:r>
              <a:rPr lang="it-IT" sz="2400" b="1" dirty="0" err="1" smtClean="0"/>
              <a:t>Audit</a:t>
            </a:r>
            <a:r>
              <a:rPr lang="it-IT" sz="2400" b="1" dirty="0" smtClean="0"/>
              <a:t> e approccio di controllo - TSCU e importi forfettari</a:t>
            </a:r>
            <a:endParaRPr lang="it-IT" altLang="it-IT" sz="2400" b="1" dirty="0" smtClean="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71406" y="714357"/>
            <a:ext cx="8893082" cy="6537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1200"/>
              </a:spcAft>
              <a:buNone/>
            </a:pPr>
            <a:r>
              <a:rPr lang="it-IT" sz="2400" dirty="0" smtClean="0"/>
              <a:t>L'obiettivo principale dei controlli e degli </a:t>
            </a:r>
            <a:r>
              <a:rPr lang="it-IT" sz="2400" dirty="0" err="1" smtClean="0"/>
              <a:t>audit</a:t>
            </a:r>
            <a:r>
              <a:rPr lang="it-IT" sz="2400" dirty="0" smtClean="0"/>
              <a:t> è verificare se le condizioni fissate in termini di output o di risultati per il rimborso dei costi siano soddisfatte. Il revisore di conti o il controllore verificano se l'importo dichiarato è pari al tasso standard per unità di prodotto o servizio moltiplicato per le unità effettivamente fornite o per il completamento (della fase) del progetto sostenuto mediante un importo forfettario</a:t>
            </a:r>
          </a:p>
          <a:p>
            <a:pPr algn="just">
              <a:spcBef>
                <a:spcPts val="0"/>
              </a:spcBef>
              <a:spcAft>
                <a:spcPts val="1200"/>
              </a:spcAft>
              <a:buNone/>
            </a:pPr>
            <a:r>
              <a:rPr lang="it-IT" sz="2400" dirty="0" smtClean="0"/>
              <a:t>Se nell'invito a presentare proposte o nel documento che specifica le condizioni per il sostegno sono fissate altre condizioni i revisori dei conti verificheranno anche il rispetto di tali condizioni</a:t>
            </a:r>
          </a:p>
          <a:p>
            <a:pPr algn="just">
              <a:spcBef>
                <a:spcPts val="0"/>
              </a:spcBef>
              <a:spcAft>
                <a:spcPts val="1200"/>
              </a:spcAft>
              <a:buNone/>
            </a:pPr>
            <a:r>
              <a:rPr lang="it-IT" sz="2400" dirty="0" smtClean="0"/>
              <a:t>I revisori dei conti e i controllori non devono accettare costi unitari o importi forfettari che siano stati pagati e dichiarati alla Commissione in anticipo senza che sia stata previamente realizzata la corrispondente parte del progetto</a:t>
            </a:r>
          </a:p>
          <a:p>
            <a:pPr algn="just">
              <a:buNone/>
            </a:pPr>
            <a:endParaRPr lang="it-IT" sz="2400" dirty="0" smtClean="0"/>
          </a:p>
        </p:txBody>
      </p:sp>
      <p:sp>
        <p:nvSpPr>
          <p:cNvPr id="4" name="Rectangle 8"/>
          <p:cNvSpPr>
            <a:spLocks noChangeArrowheads="1"/>
          </p:cNvSpPr>
          <p:nvPr/>
        </p:nvSpPr>
        <p:spPr bwMode="auto">
          <a:xfrm>
            <a:off x="107504" y="142852"/>
            <a:ext cx="872955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None/>
            </a:pPr>
            <a:r>
              <a:rPr lang="it-IT" sz="2400" b="1" dirty="0" err="1" smtClean="0"/>
              <a:t>Audit</a:t>
            </a:r>
            <a:r>
              <a:rPr lang="it-IT" sz="2400" b="1" dirty="0" smtClean="0"/>
              <a:t> e approccio di controllo - TSCU e importi forfettari</a:t>
            </a:r>
            <a:endParaRPr lang="it-IT" altLang="it-IT" sz="2400" b="1" dirty="0" smtClean="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71406" y="714357"/>
            <a:ext cx="8893082" cy="35086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1200"/>
              </a:spcAft>
              <a:buNone/>
            </a:pPr>
            <a:r>
              <a:rPr lang="it-IT" sz="2400" dirty="0" smtClean="0"/>
              <a:t>I tassi stabiliti conformemente a TSCU o importi forfettari possono comprendere una componente per i costi indiretti</a:t>
            </a:r>
          </a:p>
          <a:p>
            <a:pPr algn="just">
              <a:spcBef>
                <a:spcPts val="0"/>
              </a:spcBef>
              <a:spcAft>
                <a:spcPts val="1200"/>
              </a:spcAft>
              <a:buNone/>
            </a:pPr>
            <a:r>
              <a:rPr lang="it-IT" sz="2400" dirty="0" smtClean="0"/>
              <a:t>Tra le risultanze che potrebbero essere considerate alla stregua di irregolarità vi sono:</a:t>
            </a:r>
          </a:p>
          <a:p>
            <a:pPr lvl="0" algn="just">
              <a:spcBef>
                <a:spcPts val="0"/>
              </a:spcBef>
              <a:spcAft>
                <a:spcPts val="1200"/>
              </a:spcAft>
              <a:buFont typeface="Wingdings" pitchFamily="2" charset="2"/>
              <a:buChar char="ü"/>
            </a:pPr>
            <a:r>
              <a:rPr lang="it-IT" sz="2400" dirty="0" smtClean="0"/>
              <a:t> mancata presa in considerazione dei risultati ottenuti all'atto di applicare il metodo di calcolo stabilito per il rimborso dei costi</a:t>
            </a:r>
          </a:p>
          <a:p>
            <a:pPr algn="just">
              <a:spcBef>
                <a:spcPts val="0"/>
              </a:spcBef>
              <a:spcAft>
                <a:spcPts val="1200"/>
              </a:spcAft>
              <a:buFont typeface="Wingdings" pitchFamily="2" charset="2"/>
              <a:buChar char="ü"/>
            </a:pPr>
            <a:r>
              <a:rPr lang="it-IT" sz="2400" dirty="0" smtClean="0"/>
              <a:t> assenza di documenti d'appoggio atti a giustificare gli output o output soltanto parzialmente giustificati ma pagati nella totalità</a:t>
            </a:r>
          </a:p>
        </p:txBody>
      </p:sp>
      <p:sp>
        <p:nvSpPr>
          <p:cNvPr id="4" name="Rectangle 8"/>
          <p:cNvSpPr>
            <a:spLocks noChangeArrowheads="1"/>
          </p:cNvSpPr>
          <p:nvPr/>
        </p:nvSpPr>
        <p:spPr bwMode="auto">
          <a:xfrm>
            <a:off x="107504" y="142852"/>
            <a:ext cx="872955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None/>
            </a:pPr>
            <a:r>
              <a:rPr lang="it-IT" sz="2400" b="1" dirty="0" err="1" smtClean="0"/>
              <a:t>Audit</a:t>
            </a:r>
            <a:r>
              <a:rPr lang="it-IT" sz="2400" b="1" dirty="0" smtClean="0"/>
              <a:t> e approccio di controllo - TSCU e importi forfettari</a:t>
            </a:r>
            <a:endParaRPr lang="it-IT" altLang="it-IT" sz="2400" b="1" dirty="0" smtClean="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71406" y="500042"/>
            <a:ext cx="9001188" cy="6247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1200"/>
              </a:spcAft>
              <a:buNone/>
            </a:pPr>
            <a:r>
              <a:rPr lang="it-IT" sz="2400" b="1" dirty="0" smtClean="0"/>
              <a:t>Esempio (FSE): </a:t>
            </a:r>
            <a:r>
              <a:rPr lang="it-IT" sz="2400" dirty="0" smtClean="0"/>
              <a:t>un costo unitario di EUR 5.000 è pagato per ciascun tirocinante che completa un corso di formazione</a:t>
            </a:r>
          </a:p>
          <a:p>
            <a:pPr algn="just">
              <a:spcBef>
                <a:spcPts val="0"/>
              </a:spcBef>
              <a:spcAft>
                <a:spcPts val="1200"/>
              </a:spcAft>
              <a:buNone/>
            </a:pPr>
            <a:r>
              <a:rPr lang="it-IT" sz="2400" dirty="0" smtClean="0"/>
              <a:t>La formazione inizia a gennaio e finisce a giugno; ci si attende che 20 persone frequentino il corso; l'importo della spesa ammissibile è 20 x € 5.000 = € 10.0000</a:t>
            </a:r>
          </a:p>
          <a:p>
            <a:pPr algn="just">
              <a:spcBef>
                <a:spcPts val="0"/>
              </a:spcBef>
              <a:spcAft>
                <a:spcPts val="1200"/>
              </a:spcAft>
              <a:buNone/>
            </a:pPr>
            <a:r>
              <a:rPr lang="it-IT" sz="2400" dirty="0" smtClean="0"/>
              <a:t>Ogni mese l'erogatore della formazione invia fattura pari al 10% della sovvenzione: € 10.000 a fine gennaio, € 10.000 a fine febbraio, ecc.</a:t>
            </a:r>
          </a:p>
          <a:p>
            <a:pPr algn="just">
              <a:spcBef>
                <a:spcPts val="0"/>
              </a:spcBef>
              <a:spcAft>
                <a:spcPts val="1200"/>
              </a:spcAft>
              <a:buNone/>
            </a:pPr>
            <a:r>
              <a:rPr lang="it-IT" sz="2400" dirty="0" smtClean="0"/>
              <a:t>Considerato però che nessun tirocinante ha completato la formazione entro la fine di giugno, i pagamenti sono considerati acconti e non possono essere dichiarati alla Commissione</a:t>
            </a:r>
          </a:p>
          <a:p>
            <a:pPr algn="just">
              <a:spcBef>
                <a:spcPts val="0"/>
              </a:spcBef>
              <a:spcAft>
                <a:spcPts val="1200"/>
              </a:spcAft>
              <a:buNone/>
            </a:pPr>
            <a:r>
              <a:rPr lang="it-IT" sz="2400" dirty="0" smtClean="0"/>
              <a:t>Solo una volta dimostrato che i tirocinanti hanno completato la formazione è possibile certificare un importo alla Commissione: ad esempio se 15 persone hanno completato la formazione si potranno certificare alla Commissione 15 x € 5.000 = € 75.000</a:t>
            </a:r>
          </a:p>
        </p:txBody>
      </p:sp>
      <p:sp>
        <p:nvSpPr>
          <p:cNvPr id="4" name="Rectangle 8"/>
          <p:cNvSpPr>
            <a:spLocks noChangeArrowheads="1"/>
          </p:cNvSpPr>
          <p:nvPr/>
        </p:nvSpPr>
        <p:spPr bwMode="auto">
          <a:xfrm>
            <a:off x="107504" y="0"/>
            <a:ext cx="872955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buNone/>
            </a:pPr>
            <a:r>
              <a:rPr lang="it-IT" sz="2400" b="1" dirty="0" err="1" smtClean="0"/>
              <a:t>Audit</a:t>
            </a:r>
            <a:r>
              <a:rPr lang="it-IT" sz="2400" b="1" dirty="0" smtClean="0"/>
              <a:t> e approccio di controllo - TSCU e importi forfettari</a:t>
            </a:r>
            <a:endParaRPr lang="it-IT" altLang="it-IT" sz="2400" b="1" dirty="0" smtClean="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3"/>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120837" name="Rectangle 5"/>
          <p:cNvSpPr>
            <a:spLocks noChangeArrowheads="1"/>
          </p:cNvSpPr>
          <p:nvPr/>
        </p:nvSpPr>
        <p:spPr bwMode="auto">
          <a:xfrm>
            <a:off x="304800" y="533400"/>
            <a:ext cx="8686800" cy="695325"/>
          </a:xfrm>
          <a:prstGeom prst="rect">
            <a:avLst/>
          </a:prstGeom>
          <a:noFill/>
          <a:ln w="9525">
            <a:noFill/>
            <a:miter lim="800000"/>
            <a:headEnd/>
            <a:tailEnd/>
          </a:ln>
          <a:effectLst/>
        </p:spPr>
        <p:txBody>
          <a:bodyPr>
            <a:spAutoFit/>
          </a:bodyPr>
          <a:lstStyle/>
          <a:p>
            <a:pPr eaLnBrk="1" hangingPunct="1">
              <a:lnSpc>
                <a:spcPct val="90000"/>
              </a:lnSpc>
              <a:buClr>
                <a:srgbClr val="FF6600"/>
              </a:buClr>
              <a:defRPr/>
            </a:pPr>
            <a:r>
              <a:rPr kumimoji="1" lang="it-IT">
                <a:solidFill>
                  <a:schemeClr val="tx2"/>
                </a:solidFill>
                <a:effectLst>
                  <a:outerShdw blurRad="38100" dist="38100" dir="2700000" algn="tl">
                    <a:srgbClr val="C0C0C0"/>
                  </a:outerShdw>
                </a:effectLst>
                <a:latin typeface="Verdana" pitchFamily="34" charset="0"/>
                <a:ea typeface="MS PGothic" charset="-128"/>
              </a:rPr>
              <a:t> </a:t>
            </a:r>
            <a:endParaRPr lang="it-IT">
              <a:solidFill>
                <a:srgbClr val="201C7A"/>
              </a:solidFill>
              <a:latin typeface="Verdana" pitchFamily="34" charset="0"/>
              <a:ea typeface="Arial Unicode MS" pitchFamily="34" charset="-128"/>
              <a:cs typeface="Arial Unicode MS" pitchFamily="34" charset="-128"/>
            </a:endParaRPr>
          </a:p>
          <a:p>
            <a:pPr eaLnBrk="1" hangingPunct="1">
              <a:lnSpc>
                <a:spcPct val="90000"/>
              </a:lnSpc>
              <a:buFontTx/>
              <a:buChar char="•"/>
              <a:defRPr/>
            </a:pPr>
            <a:endParaRPr lang="it-IT" sz="2000">
              <a:solidFill>
                <a:srgbClr val="201C7A"/>
              </a:solidFill>
              <a:latin typeface="Verdana" pitchFamily="34" charset="0"/>
              <a:ea typeface="Arial Unicode MS" pitchFamily="34" charset="-128"/>
              <a:cs typeface="Arial Unicode MS" pitchFamily="34" charset="-128"/>
            </a:endParaRPr>
          </a:p>
        </p:txBody>
      </p:sp>
      <p:sp>
        <p:nvSpPr>
          <p:cNvPr id="6148" name="Rectangle 8"/>
          <p:cNvSpPr>
            <a:spLocks noChangeArrowheads="1"/>
          </p:cNvSpPr>
          <p:nvPr/>
        </p:nvSpPr>
        <p:spPr bwMode="auto">
          <a:xfrm>
            <a:off x="611560" y="2276872"/>
            <a:ext cx="8064896" cy="1902059"/>
          </a:xfrm>
          <a:prstGeom prst="rect">
            <a:avLst/>
          </a:prstGeom>
          <a:solidFill>
            <a:schemeClr val="accent2">
              <a:lumMod val="20000"/>
              <a:lumOff val="80000"/>
            </a:schemeClr>
          </a:solidFill>
          <a:ln>
            <a:noFill/>
          </a:ln>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50000"/>
              </a:spcBef>
              <a:buClr>
                <a:schemeClr val="folHlink"/>
              </a:buClr>
              <a:buSzPct val="75000"/>
              <a:buNone/>
            </a:pPr>
            <a:endParaRPr lang="it-IT" sz="2400" b="1" dirty="0" smtClean="0"/>
          </a:p>
          <a:p>
            <a:pPr marL="342900" indent="-342900" algn="ctr">
              <a:buNone/>
              <a:defRPr/>
            </a:pPr>
            <a:r>
              <a:rPr lang="it-IT" sz="2400" b="1" dirty="0" smtClean="0"/>
              <a:t>La definizione di un sistema di </a:t>
            </a:r>
          </a:p>
          <a:p>
            <a:pPr marL="342900" indent="-342900" algn="ctr">
              <a:buNone/>
              <a:defRPr/>
            </a:pPr>
            <a:r>
              <a:rPr lang="it-IT" sz="2400" b="1" dirty="0" smtClean="0"/>
              <a:t>opzioni semplificate di costo</a:t>
            </a:r>
            <a:endParaRPr lang="it-IT" sz="1400" dirty="0" smtClean="0">
              <a:solidFill>
                <a:schemeClr val="accent1">
                  <a:lumMod val="50000"/>
                </a:schemeClr>
              </a:solidFill>
            </a:endParaRPr>
          </a:p>
          <a:p>
            <a:pPr lvl="0" algn="ctr">
              <a:spcBef>
                <a:spcPct val="50000"/>
              </a:spcBef>
              <a:buClr>
                <a:schemeClr val="folHlink"/>
              </a:buClr>
              <a:buSzPct val="75000"/>
              <a:buNone/>
            </a:pPr>
            <a:endParaRPr lang="it-IT" sz="2400" b="1" dirty="0" smtClean="0"/>
          </a:p>
        </p:txBody>
      </p:sp>
      <p:sp>
        <p:nvSpPr>
          <p:cNvPr id="6149" name="Rectangle 10"/>
          <p:cNvSpPr>
            <a:spLocks noChangeArrowheads="1"/>
          </p:cNvSpPr>
          <p:nvPr/>
        </p:nvSpPr>
        <p:spPr bwMode="auto">
          <a:xfrm>
            <a:off x="9525" y="5843588"/>
            <a:ext cx="184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it-IT" altLang="it-IT" sz="2400">
              <a:latin typeface="Times New Roman" panose="02020603050405020304" pitchFamily="18" charset="0"/>
            </a:endParaRPr>
          </a:p>
        </p:txBody>
      </p:sp>
    </p:spTree>
    <p:extLst>
      <p:ext uri="{BB962C8B-B14F-4D97-AF65-F5344CB8AC3E}">
        <p14:creationId xmlns="" xmlns:p14="http://schemas.microsoft.com/office/powerpoint/2010/main" val="2863482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2"/>
          <p:cNvSpPr>
            <a:spLocks/>
          </p:cNvSpPr>
          <p:nvPr/>
        </p:nvSpPr>
        <p:spPr bwMode="auto">
          <a:xfrm>
            <a:off x="4330700" y="1404938"/>
            <a:ext cx="3175" cy="6350"/>
          </a:xfrm>
          <a:custGeom>
            <a:avLst/>
            <a:gdLst>
              <a:gd name="T0" fmla="*/ 0 w 2"/>
              <a:gd name="T1" fmla="*/ 0 h 4"/>
              <a:gd name="T2" fmla="*/ 2147483646 w 2"/>
              <a:gd name="T3" fmla="*/ 0 h 4"/>
              <a:gd name="T4" fmla="*/ 2147483646 w 2"/>
              <a:gd name="T5" fmla="*/ 2147483646 h 4"/>
              <a:gd name="T6" fmla="*/ 0 w 2"/>
              <a:gd name="T7" fmla="*/ 0 h 4"/>
              <a:gd name="T8" fmla="*/ 0 60000 65536"/>
              <a:gd name="T9" fmla="*/ 0 60000 65536"/>
              <a:gd name="T10" fmla="*/ 0 60000 65536"/>
              <a:gd name="T11" fmla="*/ 0 60000 65536"/>
              <a:gd name="T12" fmla="*/ 0 w 2"/>
              <a:gd name="T13" fmla="*/ 0 h 4"/>
              <a:gd name="T14" fmla="*/ 2 w 2"/>
              <a:gd name="T15" fmla="*/ 4 h 4"/>
            </a:gdLst>
            <a:ahLst/>
            <a:cxnLst>
              <a:cxn ang="T8">
                <a:pos x="T0" y="T1"/>
              </a:cxn>
              <a:cxn ang="T9">
                <a:pos x="T2" y="T3"/>
              </a:cxn>
              <a:cxn ang="T10">
                <a:pos x="T4" y="T5"/>
              </a:cxn>
              <a:cxn ang="T11">
                <a:pos x="T6" y="T7"/>
              </a:cxn>
            </a:cxnLst>
            <a:rect l="T12" t="T13" r="T14" b="T15"/>
            <a:pathLst>
              <a:path w="2" h="4">
                <a:moveTo>
                  <a:pt x="0" y="0"/>
                </a:moveTo>
                <a:lnTo>
                  <a:pt x="2" y="0"/>
                </a:lnTo>
                <a:lnTo>
                  <a:pt x="2" y="4"/>
                </a:lnTo>
                <a:lnTo>
                  <a:pt x="0" y="0"/>
                </a:lnTo>
                <a:close/>
              </a:path>
            </a:pathLst>
          </a:custGeom>
          <a:solidFill>
            <a:srgbClr val="85858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it-IT"/>
          </a:p>
        </p:txBody>
      </p:sp>
      <p:sp>
        <p:nvSpPr>
          <p:cNvPr id="7171" name="Rectangle 3"/>
          <p:cNvSpPr>
            <a:spLocks noChangeArrowheads="1"/>
          </p:cNvSpPr>
          <p:nvPr/>
        </p:nvSpPr>
        <p:spPr bwMode="auto">
          <a:xfrm>
            <a:off x="107504" y="476672"/>
            <a:ext cx="8928992" cy="63094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tabLst>
                <a:tab pos="765175" algn="l"/>
              </a:tabLst>
              <a:defRPr sz="3200">
                <a:solidFill>
                  <a:schemeClr val="tx1"/>
                </a:solidFill>
                <a:latin typeface="Arial" panose="020B0604020202020204" pitchFamily="34" charset="0"/>
                <a:ea typeface="MS PGothic" panose="020B0600070205080204" pitchFamily="34" charset="-128"/>
              </a:defRPr>
            </a:lvl1pPr>
            <a:lvl2pPr>
              <a:spcBef>
                <a:spcPct val="20000"/>
              </a:spcBef>
              <a:buChar char="–"/>
              <a:tabLst>
                <a:tab pos="765175" algn="l"/>
              </a:tabLst>
              <a:defRPr sz="2800">
                <a:solidFill>
                  <a:schemeClr val="tx1"/>
                </a:solidFill>
                <a:latin typeface="Arial" panose="020B0604020202020204" pitchFamily="34" charset="0"/>
                <a:ea typeface="MS PGothic" panose="020B0600070205080204" pitchFamily="34" charset="-128"/>
              </a:defRPr>
            </a:lvl2pPr>
            <a:lvl3pPr>
              <a:spcBef>
                <a:spcPct val="20000"/>
              </a:spcBef>
              <a:buChar char="•"/>
              <a:tabLst>
                <a:tab pos="765175" algn="l"/>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765175" algn="l"/>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765175" algn="l"/>
              </a:tabLst>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1200"/>
              </a:spcAft>
              <a:buNone/>
            </a:pPr>
            <a:r>
              <a:rPr lang="it-IT" sz="2400" dirty="0" smtClean="0"/>
              <a:t>Per calcolare l'importo forfettario, l‘</a:t>
            </a:r>
            <a:r>
              <a:rPr lang="it-IT" sz="2400" dirty="0" err="1" smtClean="0"/>
              <a:t>AdG</a:t>
            </a:r>
            <a:r>
              <a:rPr lang="it-IT" sz="2400" dirty="0" smtClean="0"/>
              <a:t> richiederà un progetto di bilancio dettagliato per ognuna delle operazioni: dopo aver negoziato il progetto di bilancio dettagliato, l'importo forfettario è fissato a € 45.000, suddiviso in due progetti, € 25.000 per il seminario e € 20.000 per il kit di strumenti.</a:t>
            </a:r>
          </a:p>
          <a:p>
            <a:pPr algn="just">
              <a:spcBef>
                <a:spcPts val="0"/>
              </a:spcBef>
              <a:spcAft>
                <a:spcPts val="1200"/>
              </a:spcAft>
              <a:buNone/>
            </a:pPr>
            <a:r>
              <a:rPr lang="it-IT" sz="2400" dirty="0" smtClean="0"/>
              <a:t>Se le condizioni del documento che specifica le condizioni per il sostegno sono rispettate (organizzazione seminario, produzione kit di strumenti) al termine € 45.000 saranno considerati costi ammissibili: il documento giustificativo richiesto per il pagamento della sovvenzione (che dovrà essere conservato) sarà la prova che il seminario è stato organizzato e che il kit integrale e definitivo di strumenti è stato prodotto</a:t>
            </a:r>
          </a:p>
          <a:p>
            <a:pPr algn="just">
              <a:spcBef>
                <a:spcPts val="0"/>
              </a:spcBef>
              <a:spcAft>
                <a:spcPts val="1200"/>
              </a:spcAft>
              <a:buNone/>
            </a:pPr>
            <a:r>
              <a:rPr lang="it-IT" sz="2400" dirty="0" smtClean="0"/>
              <a:t>Se viene realizzato soltanto uno dei progetti (ad esempio il seminario), la sovvenzione sarà ridotta a tale parte (€ 25.000) in funzione di quanto concordato nel documento che specifica le condizioni per il sostegno</a:t>
            </a:r>
          </a:p>
        </p:txBody>
      </p:sp>
      <p:sp>
        <p:nvSpPr>
          <p:cNvPr id="4" name="Rectangle 8"/>
          <p:cNvSpPr>
            <a:spLocks noChangeArrowheads="1"/>
          </p:cNvSpPr>
          <p:nvPr/>
        </p:nvSpPr>
        <p:spPr bwMode="auto">
          <a:xfrm>
            <a:off x="107504" y="0"/>
            <a:ext cx="869478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50000"/>
              </a:spcBef>
              <a:buClr>
                <a:schemeClr val="folHlink"/>
              </a:buClr>
              <a:buSzPct val="75000"/>
              <a:buNone/>
            </a:pPr>
            <a:r>
              <a:rPr lang="it-IT" sz="2400" b="1" dirty="0" smtClean="0"/>
              <a:t>Importi forfettari - Esempio FSE 2 </a:t>
            </a:r>
            <a:endParaRPr lang="it-IT" altLang="it-IT" sz="2400" b="1" dirty="0" smtClean="0"/>
          </a:p>
        </p:txBody>
      </p:sp>
    </p:spTree>
    <p:extLst>
      <p:ext uri="{BB962C8B-B14F-4D97-AF65-F5344CB8AC3E}">
        <p14:creationId xmlns="" xmlns:p14="http://schemas.microsoft.com/office/powerpoint/2010/main" val="60784471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a:spLocks noChangeArrowheads="1"/>
          </p:cNvSpPr>
          <p:nvPr/>
        </p:nvSpPr>
        <p:spPr bwMode="auto">
          <a:xfrm>
            <a:off x="142844" y="71414"/>
            <a:ext cx="9001156" cy="461665"/>
          </a:xfrm>
          <a:prstGeom prst="rect">
            <a:avLst/>
          </a:prstGeom>
          <a:solidFill>
            <a:schemeClr val="bg1"/>
          </a:solidFill>
          <a:ln w="9525" cap="rnd">
            <a:noFill/>
            <a:miter lim="800000"/>
            <a:headEnd/>
            <a:tailEnd/>
          </a:ln>
        </p:spPr>
        <p:txBody>
          <a:bodyPr wrap="square">
            <a:spAutoFit/>
          </a:bodyPr>
          <a:lstStyle/>
          <a:p>
            <a:pPr algn="just">
              <a:defRPr/>
            </a:pPr>
            <a:r>
              <a:rPr lang="en-GB" sz="2400" b="1" dirty="0" smtClean="0">
                <a:latin typeface="Calibri" pitchFamily="34" charset="0"/>
              </a:rPr>
              <a:t>Il </a:t>
            </a:r>
            <a:r>
              <a:rPr lang="en-GB" sz="2400" b="1" dirty="0" err="1">
                <a:latin typeface="Calibri" pitchFamily="34" charset="0"/>
              </a:rPr>
              <a:t>processo</a:t>
            </a:r>
            <a:r>
              <a:rPr lang="en-GB" sz="2400" b="1" dirty="0">
                <a:latin typeface="Calibri" pitchFamily="34" charset="0"/>
              </a:rPr>
              <a:t> </a:t>
            </a:r>
            <a:r>
              <a:rPr lang="en-GB" sz="2400" b="1" dirty="0" err="1">
                <a:latin typeface="Calibri" pitchFamily="34" charset="0"/>
              </a:rPr>
              <a:t>di</a:t>
            </a:r>
            <a:r>
              <a:rPr lang="en-GB" sz="2400" b="1" dirty="0">
                <a:latin typeface="Calibri" pitchFamily="34" charset="0"/>
              </a:rPr>
              <a:t> decision making: chi </a:t>
            </a:r>
            <a:r>
              <a:rPr lang="en-GB" sz="2400" b="1" dirty="0" err="1">
                <a:latin typeface="Calibri" pitchFamily="34" charset="0"/>
              </a:rPr>
              <a:t>coinvolgere</a:t>
            </a:r>
            <a:r>
              <a:rPr lang="en-GB" sz="2400" b="1" dirty="0">
                <a:latin typeface="Calibri" pitchFamily="34" charset="0"/>
              </a:rPr>
              <a:t> e in </a:t>
            </a:r>
            <a:r>
              <a:rPr lang="en-GB" sz="2400" b="1" dirty="0" err="1">
                <a:latin typeface="Calibri" pitchFamily="34" charset="0"/>
              </a:rPr>
              <a:t>quale</a:t>
            </a:r>
            <a:r>
              <a:rPr lang="en-GB" sz="2400" b="1" dirty="0">
                <a:latin typeface="Calibri" pitchFamily="34" charset="0"/>
              </a:rPr>
              <a:t> </a:t>
            </a:r>
            <a:r>
              <a:rPr lang="en-GB" sz="2400" b="1" dirty="0" err="1">
                <a:latin typeface="Calibri" pitchFamily="34" charset="0"/>
              </a:rPr>
              <a:t>misura</a:t>
            </a:r>
            <a:r>
              <a:rPr lang="en-GB" sz="2400" b="1" dirty="0" smtClean="0">
                <a:latin typeface="Calibri" pitchFamily="34" charset="0"/>
              </a:rPr>
              <a:t>?</a:t>
            </a:r>
            <a:endParaRPr lang="en-GB" sz="2400" b="1" dirty="0">
              <a:latin typeface="Calibri" pitchFamily="34" charset="0"/>
            </a:endParaRPr>
          </a:p>
        </p:txBody>
      </p:sp>
      <p:pic>
        <p:nvPicPr>
          <p:cNvPr id="30725" name="Picture 8"/>
          <p:cNvPicPr>
            <a:picLocks noChangeAspect="1" noChangeArrowheads="1"/>
          </p:cNvPicPr>
          <p:nvPr/>
        </p:nvPicPr>
        <p:blipFill>
          <a:blip r:embed="rId2" cstate="print"/>
          <a:srcRect/>
          <a:stretch>
            <a:fillRect/>
          </a:stretch>
        </p:blipFill>
        <p:spPr bwMode="auto">
          <a:xfrm>
            <a:off x="0" y="500042"/>
            <a:ext cx="9148763" cy="60245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egnaposto numero diapositiva 8"/>
          <p:cNvSpPr>
            <a:spLocks noGrp="1"/>
          </p:cNvSpPr>
          <p:nvPr>
            <p:ph type="sldNum" sz="quarter" idx="12"/>
          </p:nvPr>
        </p:nvSpPr>
        <p:spPr>
          <a:noFill/>
        </p:spPr>
        <p:txBody>
          <a:bodyPr/>
          <a:lstStyle/>
          <a:p>
            <a:fld id="{FD870EF7-31B8-4391-A827-204D1EC31CFB}" type="slidenum">
              <a:rPr lang="it-IT" smtClean="0"/>
              <a:pPr/>
              <a:t>91</a:t>
            </a:fld>
            <a:endParaRPr lang="it-IT" smtClean="0"/>
          </a:p>
        </p:txBody>
      </p:sp>
      <p:sp>
        <p:nvSpPr>
          <p:cNvPr id="31748" name="CasellaDiTesto 4"/>
          <p:cNvSpPr txBox="1">
            <a:spLocks noChangeArrowheads="1"/>
          </p:cNvSpPr>
          <p:nvPr/>
        </p:nvSpPr>
        <p:spPr bwMode="auto">
          <a:xfrm>
            <a:off x="323850" y="142852"/>
            <a:ext cx="8458200" cy="830997"/>
          </a:xfrm>
          <a:prstGeom prst="rect">
            <a:avLst/>
          </a:prstGeom>
          <a:solidFill>
            <a:schemeClr val="bg1"/>
          </a:solidFill>
          <a:ln w="9525" cap="rnd">
            <a:noFill/>
            <a:miter lim="800000"/>
            <a:headEnd/>
            <a:tailEnd/>
          </a:ln>
        </p:spPr>
        <p:txBody>
          <a:bodyPr wrap="square">
            <a:spAutoFit/>
          </a:bodyPr>
          <a:lstStyle/>
          <a:p>
            <a:pPr marL="0" lvl="1" algn="just"/>
            <a:r>
              <a:rPr lang="en-GB" sz="2400" b="1" dirty="0" smtClean="0">
                <a:latin typeface="Arial" panose="020B0604020202020204" pitchFamily="34" charset="0"/>
                <a:ea typeface="MS PGothic" panose="020B0600070205080204" pitchFamily="34" charset="-128"/>
              </a:rPr>
              <a:t>Il </a:t>
            </a:r>
            <a:r>
              <a:rPr lang="en-GB" sz="2400" b="1" dirty="0" err="1">
                <a:latin typeface="Arial" panose="020B0604020202020204" pitchFamily="34" charset="0"/>
                <a:ea typeface="MS PGothic" panose="020B0600070205080204" pitchFamily="34" charset="-128"/>
              </a:rPr>
              <a:t>processo</a:t>
            </a:r>
            <a:r>
              <a:rPr lang="en-GB" sz="2400" b="1" dirty="0">
                <a:latin typeface="Arial" panose="020B0604020202020204" pitchFamily="34" charset="0"/>
                <a:ea typeface="MS PGothic" panose="020B0600070205080204" pitchFamily="34" charset="-128"/>
              </a:rPr>
              <a:t> </a:t>
            </a:r>
            <a:r>
              <a:rPr lang="en-GB" sz="2400" b="1" dirty="0" err="1">
                <a:latin typeface="Arial" panose="020B0604020202020204" pitchFamily="34" charset="0"/>
                <a:ea typeface="MS PGothic" panose="020B0600070205080204" pitchFamily="34" charset="-128"/>
              </a:rPr>
              <a:t>di</a:t>
            </a:r>
            <a:r>
              <a:rPr lang="en-GB" sz="2400" b="1" dirty="0">
                <a:latin typeface="Arial" panose="020B0604020202020204" pitchFamily="34" charset="0"/>
                <a:ea typeface="MS PGothic" panose="020B0600070205080204" pitchFamily="34" charset="-128"/>
              </a:rPr>
              <a:t> decision making: </a:t>
            </a:r>
            <a:endParaRPr lang="en-GB" sz="2400" b="1" dirty="0" smtClean="0">
              <a:latin typeface="Arial" panose="020B0604020202020204" pitchFamily="34" charset="0"/>
              <a:ea typeface="MS PGothic" panose="020B0600070205080204" pitchFamily="34" charset="-128"/>
            </a:endParaRPr>
          </a:p>
          <a:p>
            <a:pPr marL="0" lvl="1" algn="just"/>
            <a:r>
              <a:rPr lang="en-GB" sz="2400" b="1" dirty="0" err="1" smtClean="0">
                <a:latin typeface="Arial" panose="020B0604020202020204" pitchFamily="34" charset="0"/>
                <a:ea typeface="MS PGothic" panose="020B0600070205080204" pitchFamily="34" charset="-128"/>
              </a:rPr>
              <a:t>l’assunzione</a:t>
            </a:r>
            <a:r>
              <a:rPr lang="en-GB" sz="2400" b="1" dirty="0" smtClean="0">
                <a:latin typeface="Arial" panose="020B0604020202020204" pitchFamily="34" charset="0"/>
                <a:ea typeface="MS PGothic" panose="020B0600070205080204" pitchFamily="34" charset="-128"/>
              </a:rPr>
              <a:t> </a:t>
            </a:r>
            <a:r>
              <a:rPr lang="en-GB" sz="2400" b="1" dirty="0" err="1">
                <a:latin typeface="Arial" panose="020B0604020202020204" pitchFamily="34" charset="0"/>
                <a:ea typeface="MS PGothic" panose="020B0600070205080204" pitchFamily="34" charset="-128"/>
              </a:rPr>
              <a:t>di</a:t>
            </a:r>
            <a:r>
              <a:rPr lang="en-GB" sz="2400" b="1" dirty="0">
                <a:latin typeface="Arial" panose="020B0604020202020204" pitchFamily="34" charset="0"/>
                <a:ea typeface="MS PGothic" panose="020B0600070205080204" pitchFamily="34" charset="-128"/>
              </a:rPr>
              <a:t> </a:t>
            </a:r>
            <a:r>
              <a:rPr lang="en-GB" sz="2400" b="1" dirty="0" err="1">
                <a:latin typeface="Arial" panose="020B0604020202020204" pitchFamily="34" charset="0"/>
                <a:ea typeface="MS PGothic" panose="020B0600070205080204" pitchFamily="34" charset="-128"/>
              </a:rPr>
              <a:t>scelte</a:t>
            </a:r>
            <a:r>
              <a:rPr lang="en-GB" sz="2400" b="1" dirty="0">
                <a:latin typeface="Arial" panose="020B0604020202020204" pitchFamily="34" charset="0"/>
                <a:ea typeface="MS PGothic" panose="020B0600070205080204" pitchFamily="34" charset="-128"/>
              </a:rPr>
              <a:t> </a:t>
            </a:r>
            <a:r>
              <a:rPr lang="en-GB" sz="2400" b="1" dirty="0" err="1" smtClean="0">
                <a:latin typeface="Arial" panose="020B0604020202020204" pitchFamily="34" charset="0"/>
                <a:ea typeface="MS PGothic" panose="020B0600070205080204" pitchFamily="34" charset="-128"/>
              </a:rPr>
              <a:t>condivise</a:t>
            </a:r>
            <a:endParaRPr lang="it-IT" sz="2400" b="1" dirty="0">
              <a:latin typeface="Arial" panose="020B0604020202020204" pitchFamily="34" charset="0"/>
              <a:ea typeface="MS PGothic" panose="020B0600070205080204" pitchFamily="34" charset="-128"/>
            </a:endParaRPr>
          </a:p>
        </p:txBody>
      </p:sp>
      <p:sp>
        <p:nvSpPr>
          <p:cNvPr id="6" name="Rettangolo arrotondato 5"/>
          <p:cNvSpPr/>
          <p:nvPr/>
        </p:nvSpPr>
        <p:spPr>
          <a:xfrm>
            <a:off x="179388" y="1214422"/>
            <a:ext cx="3887787" cy="5383228"/>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solidFill>
                <a:srgbClr val="262673"/>
              </a:solidFill>
              <a:latin typeface="Calibri" pitchFamily="34" charset="0"/>
            </a:endParaRPr>
          </a:p>
          <a:p>
            <a:pPr algn="ctr">
              <a:defRPr/>
            </a:pPr>
            <a:r>
              <a:rPr lang="en-US" sz="2000" b="1" dirty="0" err="1">
                <a:solidFill>
                  <a:srgbClr val="262673"/>
                </a:solidFill>
                <a:latin typeface="Calibri" pitchFamily="34" charset="0"/>
              </a:rPr>
              <a:t>Posizioni</a:t>
            </a:r>
            <a:r>
              <a:rPr lang="en-US" sz="2000" b="1" dirty="0">
                <a:solidFill>
                  <a:srgbClr val="262673"/>
                </a:solidFill>
                <a:latin typeface="Calibri" pitchFamily="34" charset="0"/>
              </a:rPr>
              <a:t> </a:t>
            </a:r>
            <a:r>
              <a:rPr lang="en-US" sz="2000" b="1" dirty="0" err="1">
                <a:solidFill>
                  <a:srgbClr val="262673"/>
                </a:solidFill>
                <a:latin typeface="Calibri" pitchFamily="34" charset="0"/>
              </a:rPr>
              <a:t>contrarie</a:t>
            </a:r>
            <a:r>
              <a:rPr lang="en-US" sz="2000" b="1" dirty="0">
                <a:solidFill>
                  <a:srgbClr val="262673"/>
                </a:solidFill>
                <a:latin typeface="Calibri" pitchFamily="34" charset="0"/>
              </a:rPr>
              <a:t> </a:t>
            </a:r>
            <a:r>
              <a:rPr lang="en-US" sz="2000" b="1" dirty="0" err="1">
                <a:solidFill>
                  <a:srgbClr val="262673"/>
                </a:solidFill>
                <a:latin typeface="Calibri" pitchFamily="34" charset="0"/>
              </a:rPr>
              <a:t>più</a:t>
            </a:r>
            <a:r>
              <a:rPr lang="en-US" sz="2000" b="1" dirty="0">
                <a:solidFill>
                  <a:srgbClr val="262673"/>
                </a:solidFill>
                <a:latin typeface="Calibri" pitchFamily="34" charset="0"/>
              </a:rPr>
              <a:t> </a:t>
            </a:r>
            <a:r>
              <a:rPr lang="en-US" sz="2000" b="1" dirty="0" err="1">
                <a:solidFill>
                  <a:srgbClr val="262673"/>
                </a:solidFill>
                <a:latin typeface="Calibri" pitchFamily="34" charset="0"/>
              </a:rPr>
              <a:t>frequenti</a:t>
            </a:r>
            <a:r>
              <a:rPr lang="en-US" sz="2000" b="1" dirty="0">
                <a:solidFill>
                  <a:srgbClr val="262673"/>
                </a:solidFill>
                <a:latin typeface="Calibri" pitchFamily="34" charset="0"/>
              </a:rPr>
              <a:t>:</a:t>
            </a:r>
          </a:p>
          <a:p>
            <a:pPr algn="ctr">
              <a:defRPr/>
            </a:pPr>
            <a:endParaRPr lang="en-US" b="1" dirty="0">
              <a:solidFill>
                <a:srgbClr val="262673"/>
              </a:solidFill>
              <a:latin typeface="Calibri" pitchFamily="34" charset="0"/>
            </a:endParaRPr>
          </a:p>
          <a:p>
            <a:pPr marL="177800" indent="-177800">
              <a:defRPr/>
            </a:pPr>
            <a:r>
              <a:rPr lang="en-US" b="1" dirty="0">
                <a:solidFill>
                  <a:srgbClr val="262673"/>
                </a:solidFill>
                <a:latin typeface="Calibri" pitchFamily="34" charset="0"/>
              </a:rPr>
              <a:t>-	</a:t>
            </a:r>
            <a:r>
              <a:rPr lang="it-IT" dirty="0">
                <a:solidFill>
                  <a:srgbClr val="262673"/>
                </a:solidFill>
                <a:latin typeface="Calibri" pitchFamily="34" charset="0"/>
              </a:rPr>
              <a:t>Rischio di un </a:t>
            </a:r>
            <a:r>
              <a:rPr lang="it-IT" b="1" dirty="0">
                <a:solidFill>
                  <a:srgbClr val="262673"/>
                </a:solidFill>
                <a:latin typeface="Calibri" pitchFamily="34" charset="0"/>
              </a:rPr>
              <a:t>uso distorto delle risorse </a:t>
            </a:r>
            <a:r>
              <a:rPr lang="it-IT" dirty="0">
                <a:solidFill>
                  <a:srgbClr val="262673"/>
                </a:solidFill>
                <a:latin typeface="Calibri" pitchFamily="34" charset="0"/>
              </a:rPr>
              <a:t>da parte dei beneficiari</a:t>
            </a:r>
          </a:p>
          <a:p>
            <a:pPr marL="177800" indent="-177800">
              <a:defRPr/>
            </a:pPr>
            <a:r>
              <a:rPr lang="en-US" b="1" dirty="0">
                <a:solidFill>
                  <a:srgbClr val="262673"/>
                </a:solidFill>
                <a:latin typeface="Calibri" pitchFamily="34" charset="0"/>
              </a:rPr>
              <a:t>-	</a:t>
            </a:r>
            <a:r>
              <a:rPr lang="it-IT" b="1" dirty="0">
                <a:solidFill>
                  <a:srgbClr val="262673"/>
                </a:solidFill>
                <a:latin typeface="Calibri" pitchFamily="34" charset="0"/>
              </a:rPr>
              <a:t>Insussistenza dei presupposti </a:t>
            </a:r>
            <a:r>
              <a:rPr lang="it-IT" dirty="0">
                <a:solidFill>
                  <a:srgbClr val="262673"/>
                </a:solidFill>
                <a:latin typeface="Calibri" pitchFamily="34" charset="0"/>
              </a:rPr>
              <a:t>per la definizione del sistema (la metodologia è troppo complessa, mancano dei riferimenti certi,  mancano basi dati omogenee e coerenti)</a:t>
            </a:r>
          </a:p>
          <a:p>
            <a:pPr marL="177800" indent="-177800">
              <a:defRPr/>
            </a:pPr>
            <a:r>
              <a:rPr lang="en-US" b="1" dirty="0">
                <a:solidFill>
                  <a:srgbClr val="262673"/>
                </a:solidFill>
                <a:latin typeface="Calibri" pitchFamily="34" charset="0"/>
              </a:rPr>
              <a:t>-	</a:t>
            </a:r>
            <a:r>
              <a:rPr lang="it-IT" b="1" dirty="0">
                <a:solidFill>
                  <a:srgbClr val="262673"/>
                </a:solidFill>
                <a:latin typeface="Calibri" pitchFamily="34" charset="0"/>
              </a:rPr>
              <a:t>Elevata complessità dei processi di gestione</a:t>
            </a:r>
            <a:r>
              <a:rPr lang="it-IT" dirty="0">
                <a:solidFill>
                  <a:srgbClr val="262673"/>
                </a:solidFill>
                <a:latin typeface="Calibri" pitchFamily="34" charset="0"/>
              </a:rPr>
              <a:t>, che comporta eccessivi “investimenti”, sul piano organizzativo e tecnico, per l’implementazione del sistema</a:t>
            </a:r>
            <a:endParaRPr lang="en-US" dirty="0">
              <a:solidFill>
                <a:srgbClr val="262673"/>
              </a:solidFill>
              <a:latin typeface="Calibri" pitchFamily="34" charset="0"/>
            </a:endParaRPr>
          </a:p>
        </p:txBody>
      </p:sp>
      <p:sp>
        <p:nvSpPr>
          <p:cNvPr id="8" name="Rettangolo arrotondato 7"/>
          <p:cNvSpPr/>
          <p:nvPr/>
        </p:nvSpPr>
        <p:spPr>
          <a:xfrm>
            <a:off x="5076825" y="1214422"/>
            <a:ext cx="3889375" cy="5383228"/>
          </a:xfrm>
          <a:prstGeom prst="roundRect">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b="1" dirty="0">
                <a:solidFill>
                  <a:schemeClr val="accent1">
                    <a:lumMod val="50000"/>
                  </a:schemeClr>
                </a:solidFill>
                <a:latin typeface="Calibri" pitchFamily="34" charset="0"/>
              </a:rPr>
              <a:t>Presupposti per una corretta valutazione </a:t>
            </a:r>
          </a:p>
          <a:p>
            <a:pPr algn="ctr">
              <a:defRPr/>
            </a:pPr>
            <a:endParaRPr lang="en-US" dirty="0">
              <a:solidFill>
                <a:schemeClr val="accent1">
                  <a:lumMod val="50000"/>
                </a:schemeClr>
              </a:solidFill>
              <a:latin typeface="Calibri" pitchFamily="34" charset="0"/>
            </a:endParaRPr>
          </a:p>
          <a:p>
            <a:pPr marL="273050" indent="-177800">
              <a:buFontTx/>
              <a:buChar char="-"/>
              <a:tabLst>
                <a:tab pos="273050" algn="l"/>
              </a:tabLst>
              <a:defRPr/>
            </a:pPr>
            <a:r>
              <a:rPr lang="it-IT" b="1" dirty="0">
                <a:solidFill>
                  <a:schemeClr val="accent1">
                    <a:lumMod val="50000"/>
                  </a:schemeClr>
                </a:solidFill>
                <a:latin typeface="Calibri" pitchFamily="34" charset="0"/>
              </a:rPr>
              <a:t>una adeguata conoscenza e padronanza delle norme dei documenti interpretativi, </a:t>
            </a:r>
            <a:r>
              <a:rPr lang="it-IT" dirty="0">
                <a:solidFill>
                  <a:schemeClr val="accent1">
                    <a:lumMod val="50000"/>
                  </a:schemeClr>
                </a:solidFill>
                <a:latin typeface="Calibri" pitchFamily="34" charset="0"/>
              </a:rPr>
              <a:t>non solo a livello tecnico (disposizioni puntuali), ma soprattutto sul piano degli obiettivi e delle logiche sottesi alle norme stesse</a:t>
            </a:r>
            <a:endParaRPr lang="en-US" dirty="0">
              <a:solidFill>
                <a:schemeClr val="accent1">
                  <a:lumMod val="50000"/>
                </a:schemeClr>
              </a:solidFill>
              <a:latin typeface="Calibri" pitchFamily="34" charset="0"/>
            </a:endParaRPr>
          </a:p>
          <a:p>
            <a:pPr marL="273050" indent="-177800">
              <a:buFontTx/>
              <a:buChar char="-"/>
              <a:tabLst>
                <a:tab pos="273050" algn="l"/>
              </a:tabLst>
              <a:defRPr/>
            </a:pPr>
            <a:r>
              <a:rPr lang="it-IT" b="1" dirty="0">
                <a:solidFill>
                  <a:schemeClr val="accent1">
                    <a:lumMod val="50000"/>
                  </a:schemeClr>
                </a:solidFill>
                <a:latin typeface="Calibri" pitchFamily="34" charset="0"/>
              </a:rPr>
              <a:t>la volontà di compiere quello che </a:t>
            </a:r>
            <a:r>
              <a:rPr lang="it-IT" b="1" dirty="0" smtClean="0">
                <a:solidFill>
                  <a:schemeClr val="accent1">
                    <a:lumMod val="50000"/>
                  </a:schemeClr>
                </a:solidFill>
                <a:latin typeface="Calibri" pitchFamily="34" charset="0"/>
              </a:rPr>
              <a:t>potrebbe essere un </a:t>
            </a:r>
            <a:r>
              <a:rPr lang="it-IT" b="1" dirty="0">
                <a:solidFill>
                  <a:schemeClr val="accent1">
                    <a:lumMod val="50000"/>
                  </a:schemeClr>
                </a:solidFill>
                <a:latin typeface="Calibri" pitchFamily="34" charset="0"/>
              </a:rPr>
              <a:t>vero e proprio “salto culturale”</a:t>
            </a:r>
          </a:p>
        </p:txBody>
      </p:sp>
      <p:sp>
        <p:nvSpPr>
          <p:cNvPr id="9" name="Freccia bidirezionale orizzontale 8"/>
          <p:cNvSpPr/>
          <p:nvPr/>
        </p:nvSpPr>
        <p:spPr>
          <a:xfrm>
            <a:off x="4068763" y="2898775"/>
            <a:ext cx="1008062" cy="5762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a:spLocks noChangeArrowheads="1"/>
          </p:cNvSpPr>
          <p:nvPr/>
        </p:nvSpPr>
        <p:spPr bwMode="auto">
          <a:xfrm>
            <a:off x="323850" y="285728"/>
            <a:ext cx="8458200" cy="1046440"/>
          </a:xfrm>
          <a:prstGeom prst="rect">
            <a:avLst/>
          </a:prstGeom>
          <a:solidFill>
            <a:schemeClr val="bg1"/>
          </a:solidFill>
          <a:ln w="9525" cap="rnd">
            <a:solidFill>
              <a:schemeClr val="bg1"/>
            </a:solidFill>
            <a:miter lim="800000"/>
            <a:headEnd/>
            <a:tailEnd/>
          </a:ln>
        </p:spPr>
        <p:txBody>
          <a:bodyPr wrap="square">
            <a:spAutoFit/>
          </a:bodyPr>
          <a:lstStyle/>
          <a:p>
            <a:pPr marL="342900" indent="-342900" algn="ctr">
              <a:defRPr/>
            </a:pPr>
            <a:r>
              <a:rPr lang="it-IT" sz="2400" b="1" dirty="0"/>
              <a:t>La “mappa del </a:t>
            </a:r>
            <a:r>
              <a:rPr lang="it-IT" sz="2400" b="1" dirty="0" smtClean="0"/>
              <a:t>processo” </a:t>
            </a:r>
            <a:r>
              <a:rPr lang="it-IT" sz="2400" b="1" dirty="0"/>
              <a:t>di definizione </a:t>
            </a:r>
            <a:r>
              <a:rPr lang="it-IT" sz="2400" b="1" dirty="0" smtClean="0"/>
              <a:t>di un sistema di OSC</a:t>
            </a:r>
            <a:endParaRPr lang="it-IT" sz="2400" b="1" dirty="0"/>
          </a:p>
          <a:p>
            <a:pPr marL="0" lvl="1" indent="177800">
              <a:defRPr/>
            </a:pPr>
            <a:endParaRPr lang="it-IT" sz="1400" dirty="0">
              <a:solidFill>
                <a:schemeClr val="accent1">
                  <a:lumMod val="50000"/>
                </a:schemeClr>
              </a:solidFill>
            </a:endParaRPr>
          </a:p>
        </p:txBody>
      </p:sp>
      <p:sp>
        <p:nvSpPr>
          <p:cNvPr id="6" name="Rettangolo arrotondato 5"/>
          <p:cNvSpPr/>
          <p:nvPr/>
        </p:nvSpPr>
        <p:spPr>
          <a:xfrm>
            <a:off x="1444294" y="1285860"/>
            <a:ext cx="7056438" cy="714380"/>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2400" b="1" dirty="0" err="1" smtClean="0">
                <a:solidFill>
                  <a:schemeClr val="tx2">
                    <a:lumMod val="50000"/>
                  </a:schemeClr>
                </a:solidFill>
                <a:latin typeface="Calibri" pitchFamily="34" charset="0"/>
              </a:rPr>
              <a:t>Selezione</a:t>
            </a:r>
            <a:r>
              <a:rPr lang="en-GB" sz="2400" b="1" dirty="0" smtClean="0">
                <a:solidFill>
                  <a:schemeClr val="tx2">
                    <a:lumMod val="50000"/>
                  </a:schemeClr>
                </a:solidFill>
                <a:latin typeface="Calibri" pitchFamily="34" charset="0"/>
              </a:rPr>
              <a:t> e </a:t>
            </a:r>
            <a:r>
              <a:rPr lang="en-GB" sz="2400" b="1" dirty="0" err="1" smtClean="0">
                <a:solidFill>
                  <a:schemeClr val="tx2">
                    <a:lumMod val="50000"/>
                  </a:schemeClr>
                </a:solidFill>
                <a:latin typeface="Calibri" pitchFamily="34" charset="0"/>
              </a:rPr>
              <a:t>definizione</a:t>
            </a:r>
            <a:r>
              <a:rPr lang="en-GB" sz="2400" b="1" dirty="0" smtClean="0">
                <a:solidFill>
                  <a:schemeClr val="tx2">
                    <a:lumMod val="50000"/>
                  </a:schemeClr>
                </a:solidFill>
                <a:latin typeface="Calibri" pitchFamily="34" charset="0"/>
              </a:rPr>
              <a:t> </a:t>
            </a:r>
            <a:r>
              <a:rPr lang="en-GB" sz="2400" b="1" dirty="0" err="1" smtClean="0">
                <a:solidFill>
                  <a:schemeClr val="tx2">
                    <a:lumMod val="50000"/>
                  </a:schemeClr>
                </a:solidFill>
                <a:latin typeface="Calibri" pitchFamily="34" charset="0"/>
              </a:rPr>
              <a:t>delle</a:t>
            </a:r>
            <a:r>
              <a:rPr lang="en-GB" sz="2400" b="1" dirty="0" smtClean="0">
                <a:solidFill>
                  <a:schemeClr val="tx2">
                    <a:lumMod val="50000"/>
                  </a:schemeClr>
                </a:solidFill>
                <a:latin typeface="Calibri" pitchFamily="34" charset="0"/>
              </a:rPr>
              <a:t> </a:t>
            </a:r>
            <a:r>
              <a:rPr lang="en-GB" sz="2400" b="1" dirty="0" err="1" smtClean="0">
                <a:solidFill>
                  <a:schemeClr val="tx2">
                    <a:lumMod val="50000"/>
                  </a:schemeClr>
                </a:solidFill>
                <a:latin typeface="Calibri" pitchFamily="34" charset="0"/>
              </a:rPr>
              <a:t>azioni</a:t>
            </a:r>
            <a:r>
              <a:rPr lang="en-GB" sz="2400" b="1" dirty="0" smtClean="0">
                <a:solidFill>
                  <a:schemeClr val="tx2">
                    <a:lumMod val="50000"/>
                  </a:schemeClr>
                </a:solidFill>
                <a:latin typeface="Calibri" pitchFamily="34" charset="0"/>
              </a:rPr>
              <a:t> </a:t>
            </a:r>
            <a:r>
              <a:rPr lang="en-GB" sz="2400" b="1" dirty="0" err="1" smtClean="0">
                <a:solidFill>
                  <a:schemeClr val="tx2">
                    <a:lumMod val="50000"/>
                  </a:schemeClr>
                </a:solidFill>
                <a:latin typeface="Calibri" pitchFamily="34" charset="0"/>
              </a:rPr>
              <a:t>oggetto</a:t>
            </a:r>
            <a:r>
              <a:rPr lang="en-GB" sz="2400" b="1" dirty="0" smtClean="0">
                <a:solidFill>
                  <a:schemeClr val="tx2">
                    <a:lumMod val="50000"/>
                  </a:schemeClr>
                </a:solidFill>
                <a:latin typeface="Calibri" pitchFamily="34" charset="0"/>
              </a:rPr>
              <a:t> </a:t>
            </a:r>
            <a:r>
              <a:rPr lang="en-GB" sz="2400" b="1" dirty="0" err="1" smtClean="0">
                <a:solidFill>
                  <a:schemeClr val="tx2">
                    <a:lumMod val="50000"/>
                  </a:schemeClr>
                </a:solidFill>
                <a:latin typeface="Calibri" pitchFamily="34" charset="0"/>
              </a:rPr>
              <a:t>di</a:t>
            </a:r>
            <a:r>
              <a:rPr lang="en-GB" sz="2400" b="1" dirty="0" smtClean="0">
                <a:solidFill>
                  <a:schemeClr val="tx2">
                    <a:lumMod val="50000"/>
                  </a:schemeClr>
                </a:solidFill>
                <a:latin typeface="Calibri" pitchFamily="34" charset="0"/>
              </a:rPr>
              <a:t> </a:t>
            </a:r>
            <a:r>
              <a:rPr lang="en-GB" sz="2400" b="1" dirty="0" err="1" smtClean="0">
                <a:solidFill>
                  <a:schemeClr val="tx2">
                    <a:lumMod val="50000"/>
                  </a:schemeClr>
                </a:solidFill>
                <a:latin typeface="Calibri" pitchFamily="34" charset="0"/>
              </a:rPr>
              <a:t>standardizzazione</a:t>
            </a:r>
            <a:endParaRPr lang="it-IT" sz="2400" b="1" dirty="0">
              <a:solidFill>
                <a:schemeClr val="tx2">
                  <a:lumMod val="50000"/>
                </a:schemeClr>
              </a:solidFill>
              <a:latin typeface="Calibri" pitchFamily="34" charset="0"/>
            </a:endParaRPr>
          </a:p>
        </p:txBody>
      </p:sp>
      <p:sp>
        <p:nvSpPr>
          <p:cNvPr id="8" name="Rettangolo arrotondato 7"/>
          <p:cNvSpPr/>
          <p:nvPr/>
        </p:nvSpPr>
        <p:spPr>
          <a:xfrm>
            <a:off x="1428728" y="2285992"/>
            <a:ext cx="7058025" cy="533473"/>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2400" b="1" dirty="0" err="1" smtClean="0">
                <a:solidFill>
                  <a:schemeClr val="tx2">
                    <a:lumMod val="50000"/>
                  </a:schemeClr>
                </a:solidFill>
                <a:latin typeface="Calibri" pitchFamily="34" charset="0"/>
              </a:rPr>
              <a:t>Identificazione</a:t>
            </a:r>
            <a:r>
              <a:rPr lang="en-GB" sz="2400" b="1" dirty="0" smtClean="0">
                <a:solidFill>
                  <a:schemeClr val="tx2">
                    <a:lumMod val="50000"/>
                  </a:schemeClr>
                </a:solidFill>
                <a:latin typeface="Calibri" pitchFamily="34" charset="0"/>
              </a:rPr>
              <a:t> </a:t>
            </a:r>
            <a:r>
              <a:rPr lang="en-GB" sz="2400" b="1" dirty="0" err="1" smtClean="0">
                <a:solidFill>
                  <a:schemeClr val="tx2">
                    <a:lumMod val="50000"/>
                  </a:schemeClr>
                </a:solidFill>
                <a:latin typeface="Calibri" pitchFamily="34" charset="0"/>
              </a:rPr>
              <a:t>dei</a:t>
            </a:r>
            <a:r>
              <a:rPr lang="en-GB" sz="2400" b="1" dirty="0" smtClean="0">
                <a:solidFill>
                  <a:schemeClr val="tx2">
                    <a:lumMod val="50000"/>
                  </a:schemeClr>
                </a:solidFill>
                <a:latin typeface="Calibri" pitchFamily="34" charset="0"/>
              </a:rPr>
              <a:t> </a:t>
            </a:r>
            <a:r>
              <a:rPr lang="en-GB" sz="2400" b="1" dirty="0" err="1" smtClean="0">
                <a:solidFill>
                  <a:schemeClr val="tx2">
                    <a:lumMod val="50000"/>
                  </a:schemeClr>
                </a:solidFill>
                <a:latin typeface="Calibri" pitchFamily="34" charset="0"/>
              </a:rPr>
              <a:t>parametri</a:t>
            </a:r>
            <a:r>
              <a:rPr lang="en-GB" sz="2400" b="1" dirty="0" smtClean="0">
                <a:solidFill>
                  <a:schemeClr val="tx2">
                    <a:lumMod val="50000"/>
                  </a:schemeClr>
                </a:solidFill>
                <a:latin typeface="Calibri" pitchFamily="34" charset="0"/>
              </a:rPr>
              <a:t> standard </a:t>
            </a:r>
          </a:p>
        </p:txBody>
      </p:sp>
      <p:sp>
        <p:nvSpPr>
          <p:cNvPr id="9" name="Rettangolo arrotondato 8"/>
          <p:cNvSpPr/>
          <p:nvPr/>
        </p:nvSpPr>
        <p:spPr>
          <a:xfrm>
            <a:off x="1428728" y="3071810"/>
            <a:ext cx="7056437" cy="578998"/>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2400" b="1" dirty="0" err="1" smtClean="0">
                <a:solidFill>
                  <a:schemeClr val="tx2">
                    <a:lumMod val="50000"/>
                  </a:schemeClr>
                </a:solidFill>
                <a:latin typeface="Calibri" pitchFamily="34" charset="0"/>
              </a:rPr>
              <a:t>Determinazione</a:t>
            </a:r>
            <a:r>
              <a:rPr lang="en-GB" sz="2400" b="1" dirty="0" smtClean="0">
                <a:solidFill>
                  <a:schemeClr val="tx2">
                    <a:lumMod val="50000"/>
                  </a:schemeClr>
                </a:solidFill>
                <a:latin typeface="Calibri" pitchFamily="34" charset="0"/>
              </a:rPr>
              <a:t> del </a:t>
            </a:r>
            <a:r>
              <a:rPr lang="en-GB" sz="2400" b="1" dirty="0" err="1" smtClean="0">
                <a:solidFill>
                  <a:schemeClr val="tx2">
                    <a:lumMod val="50000"/>
                  </a:schemeClr>
                </a:solidFill>
                <a:latin typeface="Calibri" pitchFamily="34" charset="0"/>
              </a:rPr>
              <a:t>valore</a:t>
            </a:r>
            <a:r>
              <a:rPr lang="en-GB" sz="2400" b="1" dirty="0" smtClean="0">
                <a:solidFill>
                  <a:schemeClr val="tx2">
                    <a:lumMod val="50000"/>
                  </a:schemeClr>
                </a:solidFill>
                <a:latin typeface="Calibri" pitchFamily="34" charset="0"/>
              </a:rPr>
              <a:t> </a:t>
            </a:r>
            <a:r>
              <a:rPr lang="en-GB" sz="2400" b="1" dirty="0" err="1" smtClean="0">
                <a:solidFill>
                  <a:schemeClr val="tx2">
                    <a:lumMod val="50000"/>
                  </a:schemeClr>
                </a:solidFill>
                <a:latin typeface="Calibri" pitchFamily="34" charset="0"/>
              </a:rPr>
              <a:t>degli</a:t>
            </a:r>
            <a:r>
              <a:rPr lang="en-GB" sz="2400" b="1" dirty="0" smtClean="0">
                <a:solidFill>
                  <a:schemeClr val="tx2">
                    <a:lumMod val="50000"/>
                  </a:schemeClr>
                </a:solidFill>
                <a:latin typeface="Calibri" pitchFamily="34" charset="0"/>
              </a:rPr>
              <a:t> standard </a:t>
            </a:r>
            <a:r>
              <a:rPr lang="en-GB" sz="2400" b="1" dirty="0" err="1" smtClean="0">
                <a:solidFill>
                  <a:schemeClr val="tx2">
                    <a:lumMod val="50000"/>
                  </a:schemeClr>
                </a:solidFill>
                <a:latin typeface="Calibri" pitchFamily="34" charset="0"/>
              </a:rPr>
              <a:t>di</a:t>
            </a:r>
            <a:r>
              <a:rPr lang="en-GB" sz="2400" b="1" dirty="0" smtClean="0">
                <a:solidFill>
                  <a:schemeClr val="tx2">
                    <a:lumMod val="50000"/>
                  </a:schemeClr>
                </a:solidFill>
                <a:latin typeface="Calibri" pitchFamily="34" charset="0"/>
              </a:rPr>
              <a:t> </a:t>
            </a:r>
            <a:r>
              <a:rPr lang="en-GB" sz="2400" b="1" dirty="0" err="1" smtClean="0">
                <a:solidFill>
                  <a:schemeClr val="tx2">
                    <a:lumMod val="50000"/>
                  </a:schemeClr>
                </a:solidFill>
                <a:latin typeface="Calibri" pitchFamily="34" charset="0"/>
              </a:rPr>
              <a:t>costo</a:t>
            </a:r>
            <a:endParaRPr lang="it-IT" sz="2400" b="1" dirty="0">
              <a:solidFill>
                <a:schemeClr val="tx2">
                  <a:lumMod val="50000"/>
                </a:schemeClr>
              </a:solidFill>
              <a:latin typeface="Calibri" pitchFamily="34" charset="0"/>
            </a:endParaRPr>
          </a:p>
        </p:txBody>
      </p:sp>
      <p:sp>
        <p:nvSpPr>
          <p:cNvPr id="10" name="Rettangolo arrotondato 9"/>
          <p:cNvSpPr/>
          <p:nvPr/>
        </p:nvSpPr>
        <p:spPr>
          <a:xfrm>
            <a:off x="1428728" y="3857628"/>
            <a:ext cx="7056437" cy="725231"/>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2400" b="1" dirty="0" err="1" smtClean="0">
                <a:solidFill>
                  <a:schemeClr val="tx2">
                    <a:lumMod val="50000"/>
                  </a:schemeClr>
                </a:solidFill>
                <a:latin typeface="Calibri" pitchFamily="34" charset="0"/>
              </a:rPr>
              <a:t>Definizione</a:t>
            </a:r>
            <a:r>
              <a:rPr lang="en-GB" sz="2400" b="1" dirty="0" smtClean="0">
                <a:solidFill>
                  <a:schemeClr val="tx2">
                    <a:lumMod val="50000"/>
                  </a:schemeClr>
                </a:solidFill>
                <a:latin typeface="Calibri" pitchFamily="34" charset="0"/>
              </a:rPr>
              <a:t> </a:t>
            </a:r>
            <a:r>
              <a:rPr lang="en-GB" sz="2400" b="1" dirty="0" err="1" smtClean="0">
                <a:solidFill>
                  <a:schemeClr val="tx2">
                    <a:lumMod val="50000"/>
                  </a:schemeClr>
                </a:solidFill>
                <a:latin typeface="Calibri" pitchFamily="34" charset="0"/>
              </a:rPr>
              <a:t>dei</a:t>
            </a:r>
            <a:r>
              <a:rPr lang="en-GB" sz="2400" b="1" dirty="0" smtClean="0">
                <a:solidFill>
                  <a:schemeClr val="tx2">
                    <a:lumMod val="50000"/>
                  </a:schemeClr>
                </a:solidFill>
                <a:latin typeface="Calibri" pitchFamily="34" charset="0"/>
              </a:rPr>
              <a:t> </a:t>
            </a:r>
            <a:r>
              <a:rPr lang="en-GB" sz="2400" b="1" dirty="0" err="1" smtClean="0">
                <a:solidFill>
                  <a:schemeClr val="tx2">
                    <a:lumMod val="50000"/>
                  </a:schemeClr>
                </a:solidFill>
                <a:latin typeface="Calibri" pitchFamily="34" charset="0"/>
              </a:rPr>
              <a:t>criteri</a:t>
            </a:r>
            <a:r>
              <a:rPr lang="en-GB" sz="2400" b="1" dirty="0" smtClean="0">
                <a:solidFill>
                  <a:schemeClr val="tx2">
                    <a:lumMod val="50000"/>
                  </a:schemeClr>
                </a:solidFill>
                <a:latin typeface="Calibri" pitchFamily="34" charset="0"/>
              </a:rPr>
              <a:t>/ </a:t>
            </a:r>
            <a:r>
              <a:rPr lang="en-GB" sz="2400" b="1" dirty="0" err="1" smtClean="0">
                <a:solidFill>
                  <a:schemeClr val="tx2">
                    <a:lumMod val="50000"/>
                  </a:schemeClr>
                </a:solidFill>
                <a:latin typeface="Calibri" pitchFamily="34" charset="0"/>
              </a:rPr>
              <a:t>delle</a:t>
            </a:r>
            <a:r>
              <a:rPr lang="en-GB" sz="2400" b="1" dirty="0" smtClean="0">
                <a:solidFill>
                  <a:schemeClr val="tx2">
                    <a:lumMod val="50000"/>
                  </a:schemeClr>
                </a:solidFill>
                <a:latin typeface="Calibri" pitchFamily="34" charset="0"/>
              </a:rPr>
              <a:t> </a:t>
            </a:r>
            <a:r>
              <a:rPr lang="en-GB" sz="2400" b="1" dirty="0" err="1" smtClean="0">
                <a:solidFill>
                  <a:schemeClr val="tx2">
                    <a:lumMod val="50000"/>
                  </a:schemeClr>
                </a:solidFill>
                <a:latin typeface="Calibri" pitchFamily="34" charset="0"/>
              </a:rPr>
              <a:t>condizioni</a:t>
            </a:r>
            <a:r>
              <a:rPr lang="en-GB" sz="2400" b="1" dirty="0" smtClean="0">
                <a:solidFill>
                  <a:schemeClr val="tx2">
                    <a:lumMod val="50000"/>
                  </a:schemeClr>
                </a:solidFill>
                <a:latin typeface="Calibri" pitchFamily="34" charset="0"/>
              </a:rPr>
              <a:t> per la </a:t>
            </a:r>
            <a:r>
              <a:rPr lang="en-GB" sz="2400" b="1" dirty="0" err="1" smtClean="0">
                <a:solidFill>
                  <a:schemeClr val="tx2">
                    <a:lumMod val="50000"/>
                  </a:schemeClr>
                </a:solidFill>
                <a:latin typeface="Calibri" pitchFamily="34" charset="0"/>
              </a:rPr>
              <a:t>determinazione</a:t>
            </a:r>
            <a:r>
              <a:rPr lang="en-GB" sz="2400" b="1" dirty="0" smtClean="0">
                <a:solidFill>
                  <a:schemeClr val="tx2">
                    <a:lumMod val="50000"/>
                  </a:schemeClr>
                </a:solidFill>
                <a:latin typeface="Calibri" pitchFamily="34" charset="0"/>
              </a:rPr>
              <a:t> del </a:t>
            </a:r>
            <a:r>
              <a:rPr lang="en-GB" sz="2400" b="1" dirty="0" err="1" smtClean="0">
                <a:solidFill>
                  <a:schemeClr val="tx2">
                    <a:lumMod val="50000"/>
                  </a:schemeClr>
                </a:solidFill>
                <a:latin typeface="Calibri" pitchFamily="34" charset="0"/>
              </a:rPr>
              <a:t>valore</a:t>
            </a:r>
            <a:r>
              <a:rPr lang="en-GB" sz="2400" b="1" dirty="0" smtClean="0">
                <a:solidFill>
                  <a:schemeClr val="tx2">
                    <a:lumMod val="50000"/>
                  </a:schemeClr>
                </a:solidFill>
                <a:latin typeface="Calibri" pitchFamily="34" charset="0"/>
              </a:rPr>
              <a:t> </a:t>
            </a:r>
            <a:r>
              <a:rPr lang="en-GB" sz="2400" b="1" dirty="0" err="1" smtClean="0">
                <a:solidFill>
                  <a:schemeClr val="tx2">
                    <a:lumMod val="50000"/>
                  </a:schemeClr>
                </a:solidFill>
                <a:latin typeface="Calibri" pitchFamily="34" charset="0"/>
              </a:rPr>
              <a:t>della</a:t>
            </a:r>
            <a:r>
              <a:rPr lang="en-GB" sz="2400" b="1" dirty="0" smtClean="0">
                <a:solidFill>
                  <a:schemeClr val="tx2">
                    <a:lumMod val="50000"/>
                  </a:schemeClr>
                </a:solidFill>
                <a:latin typeface="Calibri" pitchFamily="34" charset="0"/>
              </a:rPr>
              <a:t> </a:t>
            </a:r>
            <a:r>
              <a:rPr lang="en-GB" sz="2400" b="1" dirty="0" err="1" smtClean="0">
                <a:solidFill>
                  <a:schemeClr val="tx2">
                    <a:lumMod val="50000"/>
                  </a:schemeClr>
                </a:solidFill>
                <a:latin typeface="Calibri" pitchFamily="34" charset="0"/>
              </a:rPr>
              <a:t>sovvenzione</a:t>
            </a:r>
            <a:endParaRPr lang="it-IT" sz="2400" b="1" dirty="0">
              <a:solidFill>
                <a:schemeClr val="tx2">
                  <a:lumMod val="50000"/>
                </a:schemeClr>
              </a:solidFill>
              <a:latin typeface="Calibri" pitchFamily="34" charset="0"/>
            </a:endParaRPr>
          </a:p>
        </p:txBody>
      </p:sp>
      <p:sp>
        <p:nvSpPr>
          <p:cNvPr id="11" name="Rettangolo arrotondato 10"/>
          <p:cNvSpPr/>
          <p:nvPr/>
        </p:nvSpPr>
        <p:spPr>
          <a:xfrm>
            <a:off x="1449057" y="4714884"/>
            <a:ext cx="7056437" cy="567109"/>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2400" b="1" dirty="0" err="1" smtClean="0">
                <a:solidFill>
                  <a:schemeClr val="tx2">
                    <a:lumMod val="50000"/>
                  </a:schemeClr>
                </a:solidFill>
                <a:latin typeface="Calibri" pitchFamily="34" charset="0"/>
              </a:rPr>
              <a:t>Orientamento</a:t>
            </a:r>
            <a:r>
              <a:rPr lang="en-GB" sz="2400" b="1" dirty="0" smtClean="0">
                <a:solidFill>
                  <a:schemeClr val="tx2">
                    <a:lumMod val="50000"/>
                  </a:schemeClr>
                </a:solidFill>
                <a:latin typeface="Calibri" pitchFamily="34" charset="0"/>
              </a:rPr>
              <a:t> del </a:t>
            </a:r>
            <a:r>
              <a:rPr lang="en-GB" sz="2400" b="1" dirty="0" err="1" smtClean="0">
                <a:solidFill>
                  <a:schemeClr val="tx2">
                    <a:lumMod val="50000"/>
                  </a:schemeClr>
                </a:solidFill>
                <a:latin typeface="Calibri" pitchFamily="34" charset="0"/>
              </a:rPr>
              <a:t>sistema</a:t>
            </a:r>
            <a:r>
              <a:rPr lang="en-GB" sz="2400" b="1" dirty="0" smtClean="0">
                <a:solidFill>
                  <a:schemeClr val="tx2">
                    <a:lumMod val="50000"/>
                  </a:schemeClr>
                </a:solidFill>
                <a:latin typeface="Calibri" pitchFamily="34" charset="0"/>
              </a:rPr>
              <a:t>: </a:t>
            </a:r>
            <a:r>
              <a:rPr lang="en-GB" sz="2400" b="1" dirty="0" err="1" smtClean="0">
                <a:solidFill>
                  <a:schemeClr val="tx2">
                    <a:lumMod val="50000"/>
                  </a:schemeClr>
                </a:solidFill>
                <a:latin typeface="Calibri" pitchFamily="34" charset="0"/>
              </a:rPr>
              <a:t>processo</a:t>
            </a:r>
            <a:r>
              <a:rPr lang="en-GB" sz="2400" b="1" dirty="0" smtClean="0">
                <a:solidFill>
                  <a:schemeClr val="tx2">
                    <a:lumMod val="50000"/>
                  </a:schemeClr>
                </a:solidFill>
                <a:latin typeface="Calibri" pitchFamily="34" charset="0"/>
              </a:rPr>
              <a:t> e/o </a:t>
            </a:r>
            <a:r>
              <a:rPr lang="en-GB" sz="2400" b="1" dirty="0" err="1" smtClean="0">
                <a:solidFill>
                  <a:schemeClr val="tx2">
                    <a:lumMod val="50000"/>
                  </a:schemeClr>
                </a:solidFill>
                <a:latin typeface="Calibri" pitchFamily="34" charset="0"/>
              </a:rPr>
              <a:t>risultato</a:t>
            </a:r>
            <a:endParaRPr lang="it-IT" sz="2400" b="1" dirty="0">
              <a:solidFill>
                <a:schemeClr val="tx2">
                  <a:lumMod val="50000"/>
                </a:schemeClr>
              </a:solidFill>
              <a:latin typeface="Calibri" pitchFamily="34" charset="0"/>
            </a:endParaRPr>
          </a:p>
        </p:txBody>
      </p:sp>
      <p:sp>
        <p:nvSpPr>
          <p:cNvPr id="12" name="Rettangolo arrotondato 11"/>
          <p:cNvSpPr/>
          <p:nvPr/>
        </p:nvSpPr>
        <p:spPr>
          <a:xfrm>
            <a:off x="500034" y="1428736"/>
            <a:ext cx="638175" cy="391547"/>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1800" b="1" smtClean="0">
                <a:solidFill>
                  <a:schemeClr val="tx2">
                    <a:lumMod val="50000"/>
                  </a:schemeClr>
                </a:solidFill>
                <a:latin typeface="Calibri" pitchFamily="34" charset="0"/>
              </a:rPr>
              <a:t>1</a:t>
            </a:r>
            <a:endParaRPr lang="it-IT" sz="1800" b="1">
              <a:solidFill>
                <a:schemeClr val="tx2">
                  <a:lumMod val="50000"/>
                </a:schemeClr>
              </a:solidFill>
              <a:latin typeface="Calibri" pitchFamily="34" charset="0"/>
            </a:endParaRPr>
          </a:p>
        </p:txBody>
      </p:sp>
      <p:sp>
        <p:nvSpPr>
          <p:cNvPr id="13" name="Rettangolo arrotondato 12"/>
          <p:cNvSpPr/>
          <p:nvPr/>
        </p:nvSpPr>
        <p:spPr>
          <a:xfrm>
            <a:off x="500034" y="2357430"/>
            <a:ext cx="639763" cy="390597"/>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1800" b="1" smtClean="0">
                <a:solidFill>
                  <a:schemeClr val="tx2">
                    <a:lumMod val="50000"/>
                  </a:schemeClr>
                </a:solidFill>
                <a:latin typeface="Calibri" pitchFamily="34" charset="0"/>
              </a:rPr>
              <a:t>2</a:t>
            </a:r>
            <a:endParaRPr lang="it-IT" sz="1800" b="1">
              <a:solidFill>
                <a:schemeClr val="tx2">
                  <a:lumMod val="50000"/>
                </a:schemeClr>
              </a:solidFill>
              <a:latin typeface="Calibri" pitchFamily="34" charset="0"/>
            </a:endParaRPr>
          </a:p>
        </p:txBody>
      </p:sp>
      <p:sp>
        <p:nvSpPr>
          <p:cNvPr id="14" name="Rettangolo arrotondato 13"/>
          <p:cNvSpPr/>
          <p:nvPr/>
        </p:nvSpPr>
        <p:spPr>
          <a:xfrm>
            <a:off x="500034" y="3143248"/>
            <a:ext cx="639762" cy="390597"/>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1800" b="1" smtClean="0">
                <a:solidFill>
                  <a:schemeClr val="tx2">
                    <a:lumMod val="50000"/>
                  </a:schemeClr>
                </a:solidFill>
                <a:latin typeface="Calibri" pitchFamily="34" charset="0"/>
              </a:rPr>
              <a:t>3</a:t>
            </a:r>
            <a:endParaRPr lang="it-IT" sz="1800" b="1">
              <a:solidFill>
                <a:schemeClr val="tx2">
                  <a:lumMod val="50000"/>
                </a:schemeClr>
              </a:solidFill>
              <a:latin typeface="Calibri" pitchFamily="34" charset="0"/>
            </a:endParaRPr>
          </a:p>
        </p:txBody>
      </p:sp>
      <p:sp>
        <p:nvSpPr>
          <p:cNvPr id="15" name="Rettangolo arrotondato 14"/>
          <p:cNvSpPr/>
          <p:nvPr/>
        </p:nvSpPr>
        <p:spPr>
          <a:xfrm>
            <a:off x="500034" y="3929066"/>
            <a:ext cx="639762" cy="486582"/>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1800" b="1" smtClean="0">
                <a:solidFill>
                  <a:schemeClr val="tx2">
                    <a:lumMod val="50000"/>
                  </a:schemeClr>
                </a:solidFill>
                <a:latin typeface="Calibri" pitchFamily="34" charset="0"/>
              </a:rPr>
              <a:t>4</a:t>
            </a:r>
            <a:endParaRPr lang="it-IT" sz="1800" b="1">
              <a:solidFill>
                <a:schemeClr val="tx2">
                  <a:lumMod val="50000"/>
                </a:schemeClr>
              </a:solidFill>
              <a:latin typeface="Calibri" pitchFamily="34" charset="0"/>
            </a:endParaRPr>
          </a:p>
        </p:txBody>
      </p:sp>
      <p:sp>
        <p:nvSpPr>
          <p:cNvPr id="16" name="Rettangolo arrotondato 15"/>
          <p:cNvSpPr/>
          <p:nvPr/>
        </p:nvSpPr>
        <p:spPr>
          <a:xfrm>
            <a:off x="500034" y="4786322"/>
            <a:ext cx="639762" cy="390597"/>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1800" b="1" smtClean="0">
                <a:solidFill>
                  <a:schemeClr val="tx2">
                    <a:lumMod val="50000"/>
                  </a:schemeClr>
                </a:solidFill>
                <a:latin typeface="Calibri" pitchFamily="34" charset="0"/>
              </a:rPr>
              <a:t>5</a:t>
            </a:r>
            <a:endParaRPr lang="it-IT" sz="1800" b="1">
              <a:solidFill>
                <a:schemeClr val="tx2">
                  <a:lumMod val="50000"/>
                </a:schemeClr>
              </a:solidFill>
              <a:latin typeface="Calibri" pitchFamily="34" charset="0"/>
            </a:endParaRPr>
          </a:p>
        </p:txBody>
      </p:sp>
      <p:sp>
        <p:nvSpPr>
          <p:cNvPr id="17" name="Rettangolo arrotondato 16"/>
          <p:cNvSpPr/>
          <p:nvPr/>
        </p:nvSpPr>
        <p:spPr>
          <a:xfrm>
            <a:off x="1462727" y="5464288"/>
            <a:ext cx="7056438" cy="536480"/>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2400" b="1" dirty="0" err="1" smtClean="0">
                <a:solidFill>
                  <a:schemeClr val="tx2">
                    <a:lumMod val="50000"/>
                  </a:schemeClr>
                </a:solidFill>
                <a:latin typeface="Calibri" pitchFamily="34" charset="0"/>
              </a:rPr>
              <a:t>Disciplina</a:t>
            </a:r>
            <a:r>
              <a:rPr lang="en-GB" sz="2400" b="1" dirty="0" smtClean="0">
                <a:solidFill>
                  <a:schemeClr val="tx2">
                    <a:lumMod val="50000"/>
                  </a:schemeClr>
                </a:solidFill>
                <a:latin typeface="Calibri" pitchFamily="34" charset="0"/>
              </a:rPr>
              <a:t> </a:t>
            </a:r>
            <a:r>
              <a:rPr lang="en-GB" sz="2400" b="1" dirty="0" err="1" smtClean="0">
                <a:solidFill>
                  <a:schemeClr val="tx2">
                    <a:lumMod val="50000"/>
                  </a:schemeClr>
                </a:solidFill>
                <a:latin typeface="Calibri" pitchFamily="34" charset="0"/>
              </a:rPr>
              <a:t>delle</a:t>
            </a:r>
            <a:r>
              <a:rPr lang="en-GB" sz="2400" b="1" dirty="0" smtClean="0">
                <a:solidFill>
                  <a:schemeClr val="tx2">
                    <a:lumMod val="50000"/>
                  </a:schemeClr>
                </a:solidFill>
                <a:latin typeface="Calibri" pitchFamily="34" charset="0"/>
              </a:rPr>
              <a:t> </a:t>
            </a:r>
            <a:r>
              <a:rPr lang="en-GB" sz="2400" b="1" dirty="0" err="1" smtClean="0">
                <a:solidFill>
                  <a:schemeClr val="tx2">
                    <a:lumMod val="50000"/>
                  </a:schemeClr>
                </a:solidFill>
                <a:latin typeface="Calibri" pitchFamily="34" charset="0"/>
              </a:rPr>
              <a:t>irregolarità</a:t>
            </a:r>
            <a:r>
              <a:rPr lang="en-GB" sz="2400" b="1" dirty="0" smtClean="0">
                <a:solidFill>
                  <a:schemeClr val="tx2">
                    <a:lumMod val="50000"/>
                  </a:schemeClr>
                </a:solidFill>
                <a:latin typeface="Calibri" pitchFamily="34" charset="0"/>
              </a:rPr>
              <a:t>/non </a:t>
            </a:r>
            <a:r>
              <a:rPr lang="en-GB" sz="2400" b="1" dirty="0" err="1" smtClean="0">
                <a:solidFill>
                  <a:schemeClr val="tx2">
                    <a:lumMod val="50000"/>
                  </a:schemeClr>
                </a:solidFill>
                <a:latin typeface="Calibri" pitchFamily="34" charset="0"/>
              </a:rPr>
              <a:t>conformità</a:t>
            </a:r>
            <a:endParaRPr lang="it-IT" sz="2400" b="1" dirty="0">
              <a:solidFill>
                <a:schemeClr val="tx2">
                  <a:lumMod val="50000"/>
                </a:schemeClr>
              </a:solidFill>
              <a:latin typeface="Calibri" pitchFamily="34" charset="0"/>
            </a:endParaRPr>
          </a:p>
        </p:txBody>
      </p:sp>
      <p:sp>
        <p:nvSpPr>
          <p:cNvPr id="18" name="Rettangolo arrotondato 17"/>
          <p:cNvSpPr/>
          <p:nvPr/>
        </p:nvSpPr>
        <p:spPr>
          <a:xfrm>
            <a:off x="500034" y="5500702"/>
            <a:ext cx="639763" cy="390596"/>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1800" b="1" smtClean="0">
                <a:solidFill>
                  <a:schemeClr val="tx2">
                    <a:lumMod val="50000"/>
                  </a:schemeClr>
                </a:solidFill>
                <a:latin typeface="Calibri" pitchFamily="34" charset="0"/>
              </a:rPr>
              <a:t>6</a:t>
            </a:r>
            <a:endParaRPr lang="it-IT" sz="1800" b="1">
              <a:solidFill>
                <a:schemeClr val="tx2">
                  <a:lumMod val="50000"/>
                </a:schemeClr>
              </a:solidFill>
              <a:latin typeface="Calibri" pitchFamily="34"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a:spLocks noChangeArrowheads="1"/>
          </p:cNvSpPr>
          <p:nvPr/>
        </p:nvSpPr>
        <p:spPr bwMode="auto">
          <a:xfrm>
            <a:off x="323850" y="908050"/>
            <a:ext cx="8605868" cy="4431983"/>
          </a:xfrm>
          <a:prstGeom prst="rect">
            <a:avLst/>
          </a:prstGeom>
          <a:solidFill>
            <a:schemeClr val="bg1"/>
          </a:solidFill>
          <a:ln w="9525" cap="rnd">
            <a:solidFill>
              <a:srgbClr val="8599BD"/>
            </a:solidFill>
            <a:miter lim="800000"/>
            <a:headEnd/>
            <a:tailEnd/>
          </a:ln>
        </p:spPr>
        <p:txBody>
          <a:bodyPr wrap="square">
            <a:spAutoFit/>
          </a:bodyPr>
          <a:lstStyle/>
          <a:p>
            <a:pPr marL="342900" indent="-342900" algn="just">
              <a:defRPr/>
            </a:pPr>
            <a:endParaRPr lang="it-IT" b="1" dirty="0">
              <a:solidFill>
                <a:srgbClr val="669900"/>
              </a:solidFill>
              <a:latin typeface="Calibri" pitchFamily="34" charset="0"/>
            </a:endParaRPr>
          </a:p>
          <a:p>
            <a:pPr marL="342900" indent="-342900" algn="ctr">
              <a:defRPr/>
            </a:pPr>
            <a:endParaRPr lang="it-IT" sz="2800" b="1" dirty="0">
              <a:solidFill>
                <a:srgbClr val="669900"/>
              </a:solidFill>
              <a:latin typeface="Calibri" pitchFamily="34" charset="0"/>
            </a:endParaRPr>
          </a:p>
          <a:p>
            <a:pPr marL="342900" indent="-342900" algn="ctr">
              <a:defRPr/>
            </a:pPr>
            <a:endParaRPr lang="it-IT" sz="2800" b="1" dirty="0">
              <a:solidFill>
                <a:srgbClr val="669900"/>
              </a:solidFill>
              <a:latin typeface="Calibri" pitchFamily="34" charset="0"/>
            </a:endParaRPr>
          </a:p>
          <a:p>
            <a:pPr marL="342900" indent="-342900" algn="ctr">
              <a:defRPr/>
            </a:pPr>
            <a:endParaRPr lang="it-IT" sz="2800" b="1" dirty="0">
              <a:solidFill>
                <a:srgbClr val="669900"/>
              </a:solidFill>
              <a:latin typeface="Calibri" pitchFamily="34" charset="0"/>
            </a:endParaRPr>
          </a:p>
          <a:p>
            <a:pPr algn="just">
              <a:defRPr/>
            </a:pPr>
            <a:endParaRPr lang="en-GB" dirty="0">
              <a:solidFill>
                <a:schemeClr val="accent1">
                  <a:lumMod val="50000"/>
                </a:schemeClr>
              </a:solidFill>
            </a:endParaRPr>
          </a:p>
          <a:p>
            <a:pPr marL="95250" algn="just">
              <a:defRPr/>
            </a:pPr>
            <a:r>
              <a:rPr lang="it-IT" sz="2400" dirty="0">
                <a:latin typeface="Calibri" pitchFamily="34" charset="0"/>
              </a:rPr>
              <a:t>Dal punto di vista logico e metodologico, </a:t>
            </a:r>
            <a:r>
              <a:rPr lang="it-IT" sz="2400" b="1" dirty="0">
                <a:latin typeface="Calibri" pitchFamily="34" charset="0"/>
              </a:rPr>
              <a:t>la corretta ed efficace implementazione delle </a:t>
            </a:r>
            <a:r>
              <a:rPr lang="it-IT" sz="2400" b="1" dirty="0" smtClean="0">
                <a:latin typeface="Calibri" pitchFamily="34" charset="0"/>
              </a:rPr>
              <a:t>OSC richiede </a:t>
            </a:r>
            <a:r>
              <a:rPr lang="it-IT" sz="2400" b="1" dirty="0">
                <a:latin typeface="Calibri" pitchFamily="34" charset="0"/>
              </a:rPr>
              <a:t>la definizione preliminare dello standard del servizio cui afferisce</a:t>
            </a:r>
            <a:r>
              <a:rPr lang="it-IT" sz="2400" dirty="0">
                <a:latin typeface="Calibri" pitchFamily="34" charset="0"/>
              </a:rPr>
              <a:t>. L’oggetto del processo di </a:t>
            </a:r>
            <a:r>
              <a:rPr lang="it-IT" sz="2400" dirty="0" smtClean="0">
                <a:latin typeface="Calibri" pitchFamily="34" charset="0"/>
              </a:rPr>
              <a:t>semplificazione </a:t>
            </a:r>
            <a:r>
              <a:rPr lang="it-IT" sz="2400" dirty="0">
                <a:latin typeface="Calibri" pitchFamily="34" charset="0"/>
              </a:rPr>
              <a:t>amministrativa rappresenta, in questo senso, il punto di partenza imprescindibile per giungere ad una sua corretta e coerente quantificazione </a:t>
            </a:r>
            <a:r>
              <a:rPr lang="it-IT" sz="2400" dirty="0" smtClean="0">
                <a:latin typeface="Calibri" pitchFamily="34" charset="0"/>
              </a:rPr>
              <a:t>economica</a:t>
            </a:r>
            <a:endParaRPr lang="it-IT" sz="2400" dirty="0">
              <a:latin typeface="Calibri" pitchFamily="34" charset="0"/>
            </a:endParaRPr>
          </a:p>
          <a:p>
            <a:pPr algn="just">
              <a:defRPr/>
            </a:pPr>
            <a:endParaRPr lang="en-GB" dirty="0">
              <a:solidFill>
                <a:schemeClr val="accent2">
                  <a:lumMod val="75000"/>
                </a:schemeClr>
              </a:solidFill>
            </a:endParaRPr>
          </a:p>
        </p:txBody>
      </p:sp>
      <p:sp>
        <p:nvSpPr>
          <p:cNvPr id="9" name="Rettangolo arrotondato 8"/>
          <p:cNvSpPr/>
          <p:nvPr/>
        </p:nvSpPr>
        <p:spPr>
          <a:xfrm>
            <a:off x="1403350" y="1484313"/>
            <a:ext cx="7383492" cy="654050"/>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2400" b="1" dirty="0" err="1" smtClean="0">
                <a:solidFill>
                  <a:schemeClr val="tx1"/>
                </a:solidFill>
                <a:latin typeface="Calibri" pitchFamily="34" charset="0"/>
              </a:rPr>
              <a:t>Selezione</a:t>
            </a:r>
            <a:r>
              <a:rPr lang="en-GB" sz="2400" b="1" dirty="0" smtClean="0">
                <a:solidFill>
                  <a:schemeClr val="tx1"/>
                </a:solidFill>
                <a:latin typeface="Calibri" pitchFamily="34" charset="0"/>
              </a:rPr>
              <a:t> e </a:t>
            </a:r>
            <a:r>
              <a:rPr lang="en-GB" sz="2400" b="1" dirty="0" err="1" smtClean="0">
                <a:solidFill>
                  <a:schemeClr val="tx1"/>
                </a:solidFill>
                <a:latin typeface="Calibri" pitchFamily="34" charset="0"/>
              </a:rPr>
              <a:t>definizione</a:t>
            </a:r>
            <a:r>
              <a:rPr lang="en-GB" sz="2400" b="1" dirty="0" smtClean="0">
                <a:solidFill>
                  <a:schemeClr val="tx1"/>
                </a:solidFill>
                <a:latin typeface="Calibri" pitchFamily="34" charset="0"/>
              </a:rPr>
              <a:t> </a:t>
            </a:r>
            <a:r>
              <a:rPr lang="en-GB" sz="2400" b="1" dirty="0" err="1" smtClean="0">
                <a:solidFill>
                  <a:schemeClr val="tx1"/>
                </a:solidFill>
                <a:latin typeface="Calibri" pitchFamily="34" charset="0"/>
              </a:rPr>
              <a:t>delle</a:t>
            </a:r>
            <a:r>
              <a:rPr lang="en-GB" sz="2400" b="1" dirty="0" smtClean="0">
                <a:solidFill>
                  <a:schemeClr val="tx1"/>
                </a:solidFill>
                <a:latin typeface="Calibri" pitchFamily="34" charset="0"/>
              </a:rPr>
              <a:t> </a:t>
            </a:r>
            <a:r>
              <a:rPr lang="en-GB" sz="2400" b="1" dirty="0" err="1" smtClean="0">
                <a:solidFill>
                  <a:schemeClr val="tx1"/>
                </a:solidFill>
                <a:latin typeface="Calibri" pitchFamily="34" charset="0"/>
              </a:rPr>
              <a:t>azioni</a:t>
            </a:r>
            <a:r>
              <a:rPr lang="en-GB" sz="2400" b="1" dirty="0" smtClean="0">
                <a:solidFill>
                  <a:schemeClr val="tx1"/>
                </a:solidFill>
                <a:latin typeface="Calibri" pitchFamily="34" charset="0"/>
              </a:rPr>
              <a:t> </a:t>
            </a:r>
            <a:r>
              <a:rPr lang="en-GB" sz="2400" b="1" dirty="0" err="1" smtClean="0">
                <a:solidFill>
                  <a:schemeClr val="tx1"/>
                </a:solidFill>
                <a:latin typeface="Calibri" pitchFamily="34" charset="0"/>
              </a:rPr>
              <a:t>oggetto</a:t>
            </a:r>
            <a:r>
              <a:rPr lang="en-GB" sz="2400" b="1" dirty="0" smtClean="0">
                <a:solidFill>
                  <a:schemeClr val="tx1"/>
                </a:solidFill>
                <a:latin typeface="Calibri" pitchFamily="34" charset="0"/>
              </a:rPr>
              <a:t> </a:t>
            </a:r>
            <a:r>
              <a:rPr lang="en-GB" sz="2400" b="1" dirty="0" err="1" smtClean="0">
                <a:solidFill>
                  <a:schemeClr val="tx1"/>
                </a:solidFill>
                <a:latin typeface="Calibri" pitchFamily="34" charset="0"/>
              </a:rPr>
              <a:t>di</a:t>
            </a:r>
            <a:r>
              <a:rPr lang="en-GB" sz="2400" b="1" dirty="0" smtClean="0">
                <a:solidFill>
                  <a:schemeClr val="tx1"/>
                </a:solidFill>
                <a:latin typeface="Calibri" pitchFamily="34" charset="0"/>
              </a:rPr>
              <a:t> </a:t>
            </a:r>
            <a:r>
              <a:rPr lang="en-GB" sz="2400" b="1" dirty="0" err="1" smtClean="0">
                <a:solidFill>
                  <a:schemeClr val="tx1"/>
                </a:solidFill>
                <a:latin typeface="Calibri" pitchFamily="34" charset="0"/>
              </a:rPr>
              <a:t>standardizzazione</a:t>
            </a:r>
            <a:endParaRPr lang="it-IT" sz="2400" b="1" dirty="0">
              <a:solidFill>
                <a:schemeClr val="tx1"/>
              </a:solidFill>
              <a:latin typeface="Calibri" pitchFamily="34" charset="0"/>
            </a:endParaRPr>
          </a:p>
        </p:txBody>
      </p:sp>
      <p:sp>
        <p:nvSpPr>
          <p:cNvPr id="10" name="Rettangolo arrotondato 9"/>
          <p:cNvSpPr/>
          <p:nvPr/>
        </p:nvSpPr>
        <p:spPr>
          <a:xfrm>
            <a:off x="468313" y="1484313"/>
            <a:ext cx="638175" cy="654050"/>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2000" b="1" dirty="0" smtClean="0">
                <a:solidFill>
                  <a:schemeClr val="tx1"/>
                </a:solidFill>
                <a:latin typeface="Calibri" pitchFamily="34" charset="0"/>
              </a:rPr>
              <a:t>1</a:t>
            </a:r>
            <a:endParaRPr lang="it-IT" sz="2000" b="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51" name="Picture 25"/>
          <p:cNvPicPr>
            <a:picLocks noChangeAspect="1" noChangeArrowheads="1"/>
          </p:cNvPicPr>
          <p:nvPr/>
        </p:nvPicPr>
        <p:blipFill>
          <a:blip r:embed="rId2" cstate="print"/>
          <a:srcRect/>
          <a:stretch>
            <a:fillRect/>
          </a:stretch>
        </p:blipFill>
        <p:spPr bwMode="auto">
          <a:xfrm>
            <a:off x="7328" y="1000108"/>
            <a:ext cx="9050635" cy="5623792"/>
          </a:xfrm>
          <a:prstGeom prst="rect">
            <a:avLst/>
          </a:prstGeom>
          <a:noFill/>
          <a:ln w="9525">
            <a:noFill/>
            <a:miter lim="800000"/>
            <a:headEnd/>
            <a:tailEnd/>
          </a:ln>
        </p:spPr>
      </p:pic>
      <p:sp>
        <p:nvSpPr>
          <p:cNvPr id="8" name="Rettangolo arrotondato 7"/>
          <p:cNvSpPr/>
          <p:nvPr/>
        </p:nvSpPr>
        <p:spPr>
          <a:xfrm>
            <a:off x="1142976" y="142852"/>
            <a:ext cx="7058025" cy="939802"/>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2400" b="1" dirty="0" err="1" smtClean="0">
                <a:solidFill>
                  <a:schemeClr val="tx1"/>
                </a:solidFill>
                <a:latin typeface="Calibri" pitchFamily="34" charset="0"/>
              </a:rPr>
              <a:t>Identificazione</a:t>
            </a:r>
            <a:r>
              <a:rPr lang="en-GB" sz="2400" b="1" dirty="0" smtClean="0">
                <a:solidFill>
                  <a:schemeClr val="tx1"/>
                </a:solidFill>
                <a:latin typeface="Calibri" pitchFamily="34" charset="0"/>
              </a:rPr>
              <a:t> </a:t>
            </a:r>
            <a:r>
              <a:rPr lang="en-GB" sz="2400" b="1" dirty="0" err="1" smtClean="0">
                <a:solidFill>
                  <a:schemeClr val="tx1"/>
                </a:solidFill>
                <a:latin typeface="Calibri" pitchFamily="34" charset="0"/>
              </a:rPr>
              <a:t>dei</a:t>
            </a:r>
            <a:r>
              <a:rPr lang="en-GB" sz="2400" b="1" dirty="0" smtClean="0">
                <a:solidFill>
                  <a:schemeClr val="tx1"/>
                </a:solidFill>
                <a:latin typeface="Calibri" pitchFamily="34" charset="0"/>
              </a:rPr>
              <a:t> </a:t>
            </a:r>
            <a:r>
              <a:rPr lang="en-GB" sz="2400" b="1" dirty="0" err="1" smtClean="0">
                <a:solidFill>
                  <a:schemeClr val="tx1"/>
                </a:solidFill>
                <a:latin typeface="Calibri" pitchFamily="34" charset="0"/>
              </a:rPr>
              <a:t>parametri</a:t>
            </a:r>
            <a:r>
              <a:rPr lang="en-GB" sz="2400" b="1" dirty="0" smtClean="0">
                <a:solidFill>
                  <a:schemeClr val="tx1"/>
                </a:solidFill>
                <a:latin typeface="Calibri" pitchFamily="34" charset="0"/>
              </a:rPr>
              <a:t> standard </a:t>
            </a:r>
          </a:p>
          <a:p>
            <a:pPr algn="ctr">
              <a:defRPr/>
            </a:pPr>
            <a:r>
              <a:rPr lang="en-GB" sz="2400" dirty="0" smtClean="0">
                <a:solidFill>
                  <a:schemeClr val="tx1"/>
                </a:solidFill>
                <a:latin typeface="Calibri" pitchFamily="34" charset="0"/>
              </a:rPr>
              <a:t>(</a:t>
            </a:r>
            <a:r>
              <a:rPr lang="en-GB" sz="2400" dirty="0" err="1" smtClean="0">
                <a:solidFill>
                  <a:schemeClr val="tx1"/>
                </a:solidFill>
                <a:latin typeface="Calibri" pitchFamily="34" charset="0"/>
              </a:rPr>
              <a:t>espressione</a:t>
            </a:r>
            <a:r>
              <a:rPr lang="en-GB" sz="2400" dirty="0" smtClean="0">
                <a:solidFill>
                  <a:schemeClr val="tx1"/>
                </a:solidFill>
                <a:latin typeface="Calibri" pitchFamily="34" charset="0"/>
              </a:rPr>
              <a:t> </a:t>
            </a:r>
            <a:r>
              <a:rPr lang="en-GB" sz="2400" dirty="0" err="1" smtClean="0">
                <a:solidFill>
                  <a:schemeClr val="tx1"/>
                </a:solidFill>
                <a:latin typeface="Calibri" pitchFamily="34" charset="0"/>
              </a:rPr>
              <a:t>dell’azione</a:t>
            </a:r>
            <a:r>
              <a:rPr lang="en-GB" sz="2400" dirty="0" smtClean="0">
                <a:solidFill>
                  <a:schemeClr val="tx1"/>
                </a:solidFill>
                <a:latin typeface="Calibri" pitchFamily="34" charset="0"/>
              </a:rPr>
              <a:t> in termini standard)</a:t>
            </a:r>
            <a:endParaRPr lang="it-IT" sz="2400" b="1" dirty="0">
              <a:solidFill>
                <a:schemeClr val="tx1"/>
              </a:solidFill>
              <a:latin typeface="Calibri" pitchFamily="34" charset="0"/>
            </a:endParaRPr>
          </a:p>
        </p:txBody>
      </p:sp>
      <p:sp>
        <p:nvSpPr>
          <p:cNvPr id="9" name="Rettangolo arrotondato 8"/>
          <p:cNvSpPr/>
          <p:nvPr/>
        </p:nvSpPr>
        <p:spPr>
          <a:xfrm>
            <a:off x="428596" y="285728"/>
            <a:ext cx="639763" cy="654050"/>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2000" b="1" dirty="0" smtClean="0">
                <a:solidFill>
                  <a:schemeClr val="tx1"/>
                </a:solidFill>
                <a:latin typeface="Calibri" pitchFamily="34" charset="0"/>
              </a:rPr>
              <a:t>2</a:t>
            </a:r>
            <a:endParaRPr lang="it-IT" sz="2000" b="1" dirty="0">
              <a:solidFill>
                <a:schemeClr val="tx1"/>
              </a:solidFill>
              <a:latin typeface="Calibri"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numero diapositiva 8"/>
          <p:cNvSpPr>
            <a:spLocks noGrp="1"/>
          </p:cNvSpPr>
          <p:nvPr>
            <p:ph type="sldNum" sz="quarter" idx="12"/>
          </p:nvPr>
        </p:nvSpPr>
        <p:spPr>
          <a:noFill/>
        </p:spPr>
        <p:txBody>
          <a:bodyPr/>
          <a:lstStyle/>
          <a:p>
            <a:fld id="{B5F138D7-60C5-4C78-B50C-895854CC8F1D}" type="slidenum">
              <a:rPr lang="it-IT" smtClean="0"/>
              <a:pPr/>
              <a:t>95</a:t>
            </a:fld>
            <a:endParaRPr lang="it-IT" smtClean="0"/>
          </a:p>
        </p:txBody>
      </p:sp>
      <p:sp>
        <p:nvSpPr>
          <p:cNvPr id="5" name="CasellaDiTesto 4"/>
          <p:cNvSpPr txBox="1">
            <a:spLocks noChangeArrowheads="1"/>
          </p:cNvSpPr>
          <p:nvPr/>
        </p:nvSpPr>
        <p:spPr bwMode="auto">
          <a:xfrm>
            <a:off x="0" y="642918"/>
            <a:ext cx="9144000" cy="1200329"/>
          </a:xfrm>
          <a:prstGeom prst="rect">
            <a:avLst/>
          </a:prstGeom>
          <a:solidFill>
            <a:schemeClr val="bg1"/>
          </a:solidFill>
          <a:ln w="9525" cap="rnd">
            <a:solidFill>
              <a:schemeClr val="bg1"/>
            </a:solidFill>
            <a:miter lim="800000"/>
            <a:headEnd/>
            <a:tailEnd/>
          </a:ln>
        </p:spPr>
        <p:txBody>
          <a:bodyPr wrap="square">
            <a:spAutoFit/>
          </a:bodyPr>
          <a:lstStyle/>
          <a:p>
            <a:pPr marL="0" lvl="1">
              <a:defRPr/>
            </a:pPr>
            <a:r>
              <a:rPr lang="it-IT" sz="2400" dirty="0">
                <a:solidFill>
                  <a:schemeClr val="accent2">
                    <a:lumMod val="50000"/>
                  </a:schemeClr>
                </a:solidFill>
                <a:latin typeface="Calibri" pitchFamily="34" charset="0"/>
              </a:rPr>
              <a:t>Esempio di riclassificazione dei valori di costo (acquisiti sulla base di dati </a:t>
            </a:r>
            <a:r>
              <a:rPr lang="it-IT" sz="2400" dirty="0" smtClean="0">
                <a:solidFill>
                  <a:schemeClr val="accent2">
                    <a:lumMod val="50000"/>
                  </a:schemeClr>
                </a:solidFill>
                <a:latin typeface="Calibri" pitchFamily="34" charset="0"/>
              </a:rPr>
              <a:t>storici/di mercato/analisi </a:t>
            </a:r>
            <a:r>
              <a:rPr lang="it-IT" sz="2400" dirty="0">
                <a:latin typeface="Calibri" pitchFamily="34" charset="0"/>
              </a:rPr>
              <a:t>benchmark), </a:t>
            </a:r>
            <a:r>
              <a:rPr lang="it-IT" sz="2400" dirty="0" smtClean="0">
                <a:latin typeface="Calibri" pitchFamily="34" charset="0"/>
              </a:rPr>
              <a:t>in </a:t>
            </a:r>
            <a:r>
              <a:rPr lang="it-IT" sz="2400" dirty="0">
                <a:latin typeface="Calibri" pitchFamily="34" charset="0"/>
              </a:rPr>
              <a:t>caso si </a:t>
            </a:r>
            <a:r>
              <a:rPr lang="it-IT" sz="2400" dirty="0" smtClean="0">
                <a:latin typeface="Calibri" pitchFamily="34" charset="0"/>
              </a:rPr>
              <a:t>individuino 2 parametri di costo</a:t>
            </a:r>
          </a:p>
        </p:txBody>
      </p:sp>
      <p:sp>
        <p:nvSpPr>
          <p:cNvPr id="9" name="Rettangolo arrotondato 8"/>
          <p:cNvSpPr/>
          <p:nvPr/>
        </p:nvSpPr>
        <p:spPr>
          <a:xfrm>
            <a:off x="1000100" y="71414"/>
            <a:ext cx="7279683" cy="652463"/>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2400" b="1" dirty="0" err="1" smtClean="0">
                <a:solidFill>
                  <a:schemeClr val="tx1"/>
                </a:solidFill>
                <a:latin typeface="Calibri" pitchFamily="34" charset="0"/>
              </a:rPr>
              <a:t>Determinazione</a:t>
            </a:r>
            <a:r>
              <a:rPr lang="en-GB" sz="2400" b="1" dirty="0" smtClean="0">
                <a:solidFill>
                  <a:schemeClr val="tx1"/>
                </a:solidFill>
                <a:latin typeface="Calibri" pitchFamily="34" charset="0"/>
              </a:rPr>
              <a:t> del </a:t>
            </a:r>
            <a:r>
              <a:rPr lang="en-GB" sz="2400" b="1" dirty="0" err="1" smtClean="0">
                <a:solidFill>
                  <a:schemeClr val="tx1"/>
                </a:solidFill>
                <a:latin typeface="Calibri" pitchFamily="34" charset="0"/>
              </a:rPr>
              <a:t>valore</a:t>
            </a:r>
            <a:r>
              <a:rPr lang="en-GB" sz="2400" b="1" dirty="0" smtClean="0">
                <a:solidFill>
                  <a:schemeClr val="tx1"/>
                </a:solidFill>
                <a:latin typeface="Calibri" pitchFamily="34" charset="0"/>
              </a:rPr>
              <a:t> </a:t>
            </a:r>
            <a:r>
              <a:rPr lang="en-GB" sz="2400" b="1" dirty="0" err="1" smtClean="0">
                <a:solidFill>
                  <a:schemeClr val="tx1"/>
                </a:solidFill>
                <a:latin typeface="Calibri" pitchFamily="34" charset="0"/>
              </a:rPr>
              <a:t>degli</a:t>
            </a:r>
            <a:r>
              <a:rPr lang="en-GB" sz="2400" b="1" dirty="0" smtClean="0">
                <a:solidFill>
                  <a:schemeClr val="tx1"/>
                </a:solidFill>
                <a:latin typeface="Calibri" pitchFamily="34" charset="0"/>
              </a:rPr>
              <a:t> standard </a:t>
            </a:r>
            <a:r>
              <a:rPr lang="en-GB" sz="2400" b="1" dirty="0" err="1" smtClean="0">
                <a:solidFill>
                  <a:schemeClr val="tx1"/>
                </a:solidFill>
                <a:latin typeface="Calibri" pitchFamily="34" charset="0"/>
              </a:rPr>
              <a:t>di</a:t>
            </a:r>
            <a:r>
              <a:rPr lang="en-GB" sz="2400" b="1" dirty="0" smtClean="0">
                <a:solidFill>
                  <a:schemeClr val="tx1"/>
                </a:solidFill>
                <a:latin typeface="Calibri" pitchFamily="34" charset="0"/>
              </a:rPr>
              <a:t> </a:t>
            </a:r>
            <a:r>
              <a:rPr lang="en-GB" sz="2400" b="1" dirty="0" err="1" smtClean="0">
                <a:solidFill>
                  <a:schemeClr val="tx1"/>
                </a:solidFill>
                <a:latin typeface="Calibri" pitchFamily="34" charset="0"/>
              </a:rPr>
              <a:t>costo</a:t>
            </a:r>
            <a:endParaRPr lang="it-IT" sz="2400" b="1" dirty="0" smtClean="0">
              <a:solidFill>
                <a:schemeClr val="tx1"/>
              </a:solidFill>
              <a:latin typeface="Calibri" pitchFamily="34" charset="0"/>
            </a:endParaRPr>
          </a:p>
        </p:txBody>
      </p:sp>
      <p:sp>
        <p:nvSpPr>
          <p:cNvPr id="10" name="Rettangolo arrotondato 9"/>
          <p:cNvSpPr/>
          <p:nvPr/>
        </p:nvSpPr>
        <p:spPr>
          <a:xfrm>
            <a:off x="214282" y="71414"/>
            <a:ext cx="639763" cy="581049"/>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2000" b="1" dirty="0" smtClean="0">
                <a:solidFill>
                  <a:schemeClr val="tx1"/>
                </a:solidFill>
                <a:latin typeface="Calibri" pitchFamily="34" charset="0"/>
              </a:rPr>
              <a:t>3</a:t>
            </a:r>
          </a:p>
        </p:txBody>
      </p:sp>
      <p:pic>
        <p:nvPicPr>
          <p:cNvPr id="83974" name="Picture 7"/>
          <p:cNvPicPr>
            <a:picLocks noChangeAspect="1" noChangeArrowheads="1"/>
          </p:cNvPicPr>
          <p:nvPr/>
        </p:nvPicPr>
        <p:blipFill>
          <a:blip r:embed="rId2" cstate="print"/>
          <a:srcRect/>
          <a:stretch>
            <a:fillRect/>
          </a:stretch>
        </p:blipFill>
        <p:spPr bwMode="auto">
          <a:xfrm>
            <a:off x="265113" y="1700213"/>
            <a:ext cx="8555037" cy="5148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Segnaposto numero diapositiva 8"/>
          <p:cNvSpPr>
            <a:spLocks noGrp="1"/>
          </p:cNvSpPr>
          <p:nvPr>
            <p:ph type="sldNum" sz="quarter" idx="12"/>
          </p:nvPr>
        </p:nvSpPr>
        <p:spPr>
          <a:noFill/>
        </p:spPr>
        <p:txBody>
          <a:bodyPr/>
          <a:lstStyle/>
          <a:p>
            <a:fld id="{A385C1D1-1432-4BA5-AB4B-878953FFAF4C}" type="slidenum">
              <a:rPr lang="it-IT" smtClean="0"/>
              <a:pPr/>
              <a:t>96</a:t>
            </a:fld>
            <a:endParaRPr lang="it-IT" smtClean="0"/>
          </a:p>
        </p:txBody>
      </p:sp>
      <p:sp>
        <p:nvSpPr>
          <p:cNvPr id="8" name="Rettangolo arrotondato 7"/>
          <p:cNvSpPr/>
          <p:nvPr/>
        </p:nvSpPr>
        <p:spPr>
          <a:xfrm>
            <a:off x="1142976" y="142852"/>
            <a:ext cx="7056437" cy="814387"/>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2400" b="1" dirty="0" err="1" smtClean="0">
                <a:solidFill>
                  <a:schemeClr val="tx1"/>
                </a:solidFill>
                <a:latin typeface="Calibri" pitchFamily="34" charset="0"/>
              </a:rPr>
              <a:t>Definizione</a:t>
            </a:r>
            <a:r>
              <a:rPr lang="en-GB" sz="2400" b="1" dirty="0" smtClean="0">
                <a:solidFill>
                  <a:schemeClr val="tx1"/>
                </a:solidFill>
                <a:latin typeface="Calibri" pitchFamily="34" charset="0"/>
              </a:rPr>
              <a:t> </a:t>
            </a:r>
            <a:r>
              <a:rPr lang="en-GB" sz="2400" b="1" dirty="0" err="1" smtClean="0">
                <a:solidFill>
                  <a:schemeClr val="tx1"/>
                </a:solidFill>
                <a:latin typeface="Calibri" pitchFamily="34" charset="0"/>
              </a:rPr>
              <a:t>dei</a:t>
            </a:r>
            <a:r>
              <a:rPr lang="en-GB" sz="2400" b="1" dirty="0" smtClean="0">
                <a:solidFill>
                  <a:schemeClr val="tx1"/>
                </a:solidFill>
                <a:latin typeface="Calibri" pitchFamily="34" charset="0"/>
              </a:rPr>
              <a:t> </a:t>
            </a:r>
            <a:r>
              <a:rPr lang="en-GB" sz="2400" b="1" dirty="0" err="1" smtClean="0">
                <a:solidFill>
                  <a:schemeClr val="tx1"/>
                </a:solidFill>
                <a:latin typeface="Calibri" pitchFamily="34" charset="0"/>
              </a:rPr>
              <a:t>criteri</a:t>
            </a:r>
            <a:r>
              <a:rPr lang="en-GB" sz="2400" b="1" dirty="0" smtClean="0">
                <a:solidFill>
                  <a:schemeClr val="tx1"/>
                </a:solidFill>
                <a:latin typeface="Calibri" pitchFamily="34" charset="0"/>
              </a:rPr>
              <a:t>/ </a:t>
            </a:r>
            <a:r>
              <a:rPr lang="en-GB" sz="2400" b="1" dirty="0" err="1" smtClean="0">
                <a:solidFill>
                  <a:schemeClr val="tx1"/>
                </a:solidFill>
                <a:latin typeface="Calibri" pitchFamily="34" charset="0"/>
              </a:rPr>
              <a:t>delle</a:t>
            </a:r>
            <a:r>
              <a:rPr lang="en-GB" sz="2400" b="1" dirty="0" smtClean="0">
                <a:solidFill>
                  <a:schemeClr val="tx1"/>
                </a:solidFill>
                <a:latin typeface="Calibri" pitchFamily="34" charset="0"/>
              </a:rPr>
              <a:t> </a:t>
            </a:r>
            <a:r>
              <a:rPr lang="en-GB" sz="2400" b="1" dirty="0" err="1" smtClean="0">
                <a:solidFill>
                  <a:schemeClr val="tx1"/>
                </a:solidFill>
                <a:latin typeface="Calibri" pitchFamily="34" charset="0"/>
              </a:rPr>
              <a:t>condizioni</a:t>
            </a:r>
            <a:r>
              <a:rPr lang="en-GB" sz="2400" b="1" dirty="0" smtClean="0">
                <a:solidFill>
                  <a:schemeClr val="tx1"/>
                </a:solidFill>
                <a:latin typeface="Calibri" pitchFamily="34" charset="0"/>
              </a:rPr>
              <a:t> per la </a:t>
            </a:r>
            <a:r>
              <a:rPr lang="en-GB" sz="2400" b="1" dirty="0" err="1" smtClean="0">
                <a:solidFill>
                  <a:schemeClr val="tx1"/>
                </a:solidFill>
                <a:latin typeface="Calibri" pitchFamily="34" charset="0"/>
              </a:rPr>
              <a:t>determinazione</a:t>
            </a:r>
            <a:r>
              <a:rPr lang="en-GB" sz="2400" b="1" dirty="0" smtClean="0">
                <a:solidFill>
                  <a:schemeClr val="tx1"/>
                </a:solidFill>
                <a:latin typeface="Calibri" pitchFamily="34" charset="0"/>
              </a:rPr>
              <a:t> del </a:t>
            </a:r>
            <a:r>
              <a:rPr lang="en-GB" sz="2400" b="1" dirty="0" err="1" smtClean="0">
                <a:solidFill>
                  <a:schemeClr val="tx1"/>
                </a:solidFill>
                <a:latin typeface="Calibri" pitchFamily="34" charset="0"/>
              </a:rPr>
              <a:t>valore</a:t>
            </a:r>
            <a:r>
              <a:rPr lang="en-GB" sz="2400" b="1" dirty="0" smtClean="0">
                <a:solidFill>
                  <a:schemeClr val="tx1"/>
                </a:solidFill>
                <a:latin typeface="Calibri" pitchFamily="34" charset="0"/>
              </a:rPr>
              <a:t> </a:t>
            </a:r>
            <a:r>
              <a:rPr lang="en-GB" sz="2400" b="1" dirty="0" err="1" smtClean="0">
                <a:solidFill>
                  <a:schemeClr val="tx1"/>
                </a:solidFill>
                <a:latin typeface="Calibri" pitchFamily="34" charset="0"/>
              </a:rPr>
              <a:t>della</a:t>
            </a:r>
            <a:r>
              <a:rPr lang="en-GB" sz="2400" b="1" dirty="0" smtClean="0">
                <a:solidFill>
                  <a:schemeClr val="tx1"/>
                </a:solidFill>
                <a:latin typeface="Calibri" pitchFamily="34" charset="0"/>
              </a:rPr>
              <a:t> </a:t>
            </a:r>
            <a:r>
              <a:rPr lang="en-GB" sz="2400" b="1" dirty="0" err="1" smtClean="0">
                <a:solidFill>
                  <a:schemeClr val="tx1"/>
                </a:solidFill>
                <a:latin typeface="Calibri" pitchFamily="34" charset="0"/>
              </a:rPr>
              <a:t>sovvenzione</a:t>
            </a:r>
            <a:endParaRPr lang="it-IT" sz="2400" b="1" dirty="0" smtClean="0">
              <a:solidFill>
                <a:schemeClr val="tx1"/>
              </a:solidFill>
              <a:latin typeface="Calibri" pitchFamily="34" charset="0"/>
            </a:endParaRPr>
          </a:p>
        </p:txBody>
      </p:sp>
      <p:sp>
        <p:nvSpPr>
          <p:cNvPr id="9" name="Rettangolo arrotondato 8"/>
          <p:cNvSpPr/>
          <p:nvPr/>
        </p:nvSpPr>
        <p:spPr>
          <a:xfrm>
            <a:off x="357158" y="142852"/>
            <a:ext cx="639762" cy="814387"/>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2000" b="1" dirty="0" smtClean="0">
                <a:solidFill>
                  <a:schemeClr val="tx1"/>
                </a:solidFill>
                <a:latin typeface="Calibri" pitchFamily="34" charset="0"/>
              </a:rPr>
              <a:t>4</a:t>
            </a:r>
          </a:p>
        </p:txBody>
      </p:sp>
      <p:pic>
        <p:nvPicPr>
          <p:cNvPr id="84998" name="Picture 7"/>
          <p:cNvPicPr>
            <a:picLocks noChangeAspect="1" noChangeArrowheads="1"/>
          </p:cNvPicPr>
          <p:nvPr/>
        </p:nvPicPr>
        <p:blipFill>
          <a:blip r:embed="rId2" cstate="print"/>
          <a:srcRect/>
          <a:stretch>
            <a:fillRect/>
          </a:stretch>
        </p:blipFill>
        <p:spPr bwMode="auto">
          <a:xfrm>
            <a:off x="142844" y="1132049"/>
            <a:ext cx="8858312" cy="553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egnaposto numero diapositiva 8"/>
          <p:cNvSpPr>
            <a:spLocks noGrp="1"/>
          </p:cNvSpPr>
          <p:nvPr>
            <p:ph type="sldNum" sz="quarter" idx="12"/>
          </p:nvPr>
        </p:nvSpPr>
        <p:spPr>
          <a:noFill/>
        </p:spPr>
        <p:txBody>
          <a:bodyPr/>
          <a:lstStyle/>
          <a:p>
            <a:fld id="{D07D5F7E-E009-4F0F-BB9F-D0676CF13843}" type="slidenum">
              <a:rPr lang="it-IT" smtClean="0"/>
              <a:pPr/>
              <a:t>97</a:t>
            </a:fld>
            <a:endParaRPr lang="it-IT" smtClean="0"/>
          </a:p>
        </p:txBody>
      </p:sp>
      <p:sp>
        <p:nvSpPr>
          <p:cNvPr id="5" name="CasellaDiTesto 4"/>
          <p:cNvSpPr txBox="1">
            <a:spLocks noChangeArrowheads="1"/>
          </p:cNvSpPr>
          <p:nvPr/>
        </p:nvSpPr>
        <p:spPr bwMode="auto">
          <a:xfrm>
            <a:off x="0" y="260350"/>
            <a:ext cx="9143999" cy="1754326"/>
          </a:xfrm>
          <a:prstGeom prst="rect">
            <a:avLst/>
          </a:prstGeom>
          <a:solidFill>
            <a:schemeClr val="bg1"/>
          </a:solidFill>
          <a:ln w="9525" cap="rnd">
            <a:solidFill>
              <a:schemeClr val="bg1"/>
            </a:solidFill>
            <a:miter lim="800000"/>
            <a:headEnd/>
            <a:tailEnd/>
          </a:ln>
        </p:spPr>
        <p:txBody>
          <a:bodyPr wrap="square">
            <a:spAutoFit/>
          </a:bodyPr>
          <a:lstStyle/>
          <a:p>
            <a:pPr marL="342900" indent="-342900" algn="just">
              <a:defRPr/>
            </a:pPr>
            <a:endParaRPr lang="it-IT" b="1" dirty="0">
              <a:solidFill>
                <a:srgbClr val="669900"/>
              </a:solidFill>
            </a:endParaRPr>
          </a:p>
          <a:p>
            <a:pPr marL="342900" indent="-342900" algn="just">
              <a:defRPr/>
            </a:pPr>
            <a:endParaRPr lang="it-IT" b="1" dirty="0">
              <a:solidFill>
                <a:srgbClr val="669900"/>
              </a:solidFill>
            </a:endParaRPr>
          </a:p>
          <a:p>
            <a:pPr algn="just">
              <a:defRPr/>
            </a:pPr>
            <a:r>
              <a:rPr lang="it-IT" sz="2400" dirty="0" smtClean="0">
                <a:solidFill>
                  <a:schemeClr val="accent1">
                    <a:lumMod val="25000"/>
                  </a:schemeClr>
                </a:solidFill>
                <a:latin typeface="Calibri" pitchFamily="34" charset="0"/>
              </a:rPr>
              <a:t>Il </a:t>
            </a:r>
            <a:r>
              <a:rPr lang="it-IT" sz="2400" dirty="0">
                <a:solidFill>
                  <a:schemeClr val="accent1">
                    <a:lumMod val="25000"/>
                  </a:schemeClr>
                </a:solidFill>
                <a:latin typeface="Calibri" pitchFamily="34" charset="0"/>
              </a:rPr>
              <a:t>processo di definizione del sistema impone una ulteriore e fondamentale scelta in merito a quale orientamento dare al sistema in termini </a:t>
            </a:r>
            <a:r>
              <a:rPr lang="it-IT" sz="2400" dirty="0" smtClean="0">
                <a:solidFill>
                  <a:schemeClr val="accent1">
                    <a:lumMod val="25000"/>
                  </a:schemeClr>
                </a:solidFill>
                <a:latin typeface="Calibri" pitchFamily="34" charset="0"/>
              </a:rPr>
              <a:t>di: </a:t>
            </a:r>
            <a:r>
              <a:rPr lang="it-IT" sz="2400" b="1" dirty="0" smtClean="0">
                <a:solidFill>
                  <a:schemeClr val="accent1">
                    <a:lumMod val="25000"/>
                  </a:schemeClr>
                </a:solidFill>
                <a:latin typeface="Calibri" pitchFamily="34" charset="0"/>
              </a:rPr>
              <a:t>processo</a:t>
            </a:r>
            <a:r>
              <a:rPr lang="it-IT" sz="2400" b="1" dirty="0">
                <a:solidFill>
                  <a:schemeClr val="accent1">
                    <a:lumMod val="25000"/>
                  </a:schemeClr>
                </a:solidFill>
                <a:latin typeface="Calibri" pitchFamily="34" charset="0"/>
              </a:rPr>
              <a:t>, risultato (o una combinazione dei 2 orientamenti</a:t>
            </a:r>
            <a:r>
              <a:rPr lang="it-IT" sz="2400" b="1" dirty="0" smtClean="0">
                <a:solidFill>
                  <a:schemeClr val="accent1">
                    <a:lumMod val="25000"/>
                  </a:schemeClr>
                </a:solidFill>
                <a:latin typeface="Calibri" pitchFamily="34" charset="0"/>
              </a:rPr>
              <a:t>)</a:t>
            </a:r>
            <a:endParaRPr lang="en-GB" sz="2400" b="1" u="sng" dirty="0">
              <a:solidFill>
                <a:schemeClr val="accent1">
                  <a:lumMod val="25000"/>
                </a:schemeClr>
              </a:solidFill>
              <a:latin typeface="Calibri" pitchFamily="34" charset="0"/>
            </a:endParaRPr>
          </a:p>
        </p:txBody>
      </p:sp>
      <p:sp>
        <p:nvSpPr>
          <p:cNvPr id="42" name="Rettangolo arrotondato 41"/>
          <p:cNvSpPr/>
          <p:nvPr/>
        </p:nvSpPr>
        <p:spPr>
          <a:xfrm>
            <a:off x="107950" y="2205038"/>
            <a:ext cx="3887788" cy="4608512"/>
          </a:xfrm>
          <a:prstGeom prst="round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Calibri" pitchFamily="34" charset="0"/>
              </a:rPr>
              <a:t>“</a:t>
            </a:r>
            <a:r>
              <a:rPr lang="en-US" b="1" dirty="0" err="1">
                <a:solidFill>
                  <a:schemeClr val="tx1"/>
                </a:solidFill>
                <a:latin typeface="Calibri" pitchFamily="34" charset="0"/>
              </a:rPr>
              <a:t>Processo</a:t>
            </a:r>
            <a:r>
              <a:rPr lang="en-US" b="1" dirty="0">
                <a:solidFill>
                  <a:schemeClr val="tx1"/>
                </a:solidFill>
                <a:latin typeface="Calibri" pitchFamily="34" charset="0"/>
              </a:rPr>
              <a:t>”</a:t>
            </a:r>
          </a:p>
          <a:p>
            <a:pPr algn="ctr">
              <a:defRPr/>
            </a:pPr>
            <a:endParaRPr lang="en-US" b="1" dirty="0">
              <a:solidFill>
                <a:schemeClr val="tx1"/>
              </a:solidFill>
              <a:latin typeface="Calibri" pitchFamily="34" charset="0"/>
            </a:endParaRPr>
          </a:p>
          <a:p>
            <a:pPr marL="355600" indent="-355600">
              <a:buFontTx/>
              <a:buChar char="-"/>
              <a:defRPr/>
            </a:pPr>
            <a:r>
              <a:rPr lang="it-IT" dirty="0">
                <a:solidFill>
                  <a:schemeClr val="tx1"/>
                </a:solidFill>
                <a:latin typeface="Calibri" pitchFamily="34" charset="0"/>
              </a:rPr>
              <a:t>Rischia di orientare i beneficiari verso una eccessiva concentrazione sugli aspetti quantitativi del processo, a scapito della qualità delle prestazioni rese, nel tentativo di abbattere i costi effettivi dell’operazione</a:t>
            </a:r>
          </a:p>
          <a:p>
            <a:pPr marL="355600" indent="-355600">
              <a:buFontTx/>
              <a:buChar char="-"/>
              <a:defRPr/>
            </a:pPr>
            <a:r>
              <a:rPr lang="it-IT" dirty="0">
                <a:solidFill>
                  <a:schemeClr val="tx1"/>
                </a:solidFill>
                <a:latin typeface="Calibri" pitchFamily="34" charset="0"/>
              </a:rPr>
              <a:t>E’ più agevole garantire l’equilibrio economico dell’operazione, dato che il valore della sovvenzione è posto in relazione diretta con le “quantità di processo” erogate</a:t>
            </a:r>
            <a:endParaRPr lang="en-US" dirty="0">
              <a:solidFill>
                <a:schemeClr val="tx1"/>
              </a:solidFill>
              <a:latin typeface="Calibri" pitchFamily="34" charset="0"/>
            </a:endParaRPr>
          </a:p>
          <a:p>
            <a:pPr marL="355600" indent="-355600">
              <a:buFontTx/>
              <a:buChar char="-"/>
              <a:defRPr/>
            </a:pPr>
            <a:endParaRPr lang="it-IT" sz="1700" dirty="0">
              <a:solidFill>
                <a:schemeClr val="accent2">
                  <a:lumMod val="75000"/>
                </a:schemeClr>
              </a:solidFill>
              <a:latin typeface="Calibri" pitchFamily="34" charset="0"/>
            </a:endParaRPr>
          </a:p>
        </p:txBody>
      </p:sp>
      <p:sp>
        <p:nvSpPr>
          <p:cNvPr id="43" name="Rettangolo arrotondato 42"/>
          <p:cNvSpPr/>
          <p:nvPr/>
        </p:nvSpPr>
        <p:spPr>
          <a:xfrm>
            <a:off x="5003800" y="2205038"/>
            <a:ext cx="3889375" cy="4608512"/>
          </a:xfrm>
          <a:prstGeom prst="round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Calibri" pitchFamily="34" charset="0"/>
              </a:rPr>
              <a:t>“</a:t>
            </a:r>
            <a:r>
              <a:rPr lang="en-US" b="1" dirty="0" err="1">
                <a:solidFill>
                  <a:schemeClr val="tx1"/>
                </a:solidFill>
                <a:latin typeface="Calibri" pitchFamily="34" charset="0"/>
              </a:rPr>
              <a:t>Risultato</a:t>
            </a:r>
            <a:r>
              <a:rPr lang="en-US" b="1" dirty="0">
                <a:solidFill>
                  <a:schemeClr val="tx1"/>
                </a:solidFill>
                <a:latin typeface="Calibri" pitchFamily="34" charset="0"/>
              </a:rPr>
              <a:t>”</a:t>
            </a:r>
          </a:p>
          <a:p>
            <a:pPr algn="ctr">
              <a:defRPr/>
            </a:pPr>
            <a:endParaRPr lang="en-US" b="1" dirty="0">
              <a:solidFill>
                <a:schemeClr val="tx1"/>
              </a:solidFill>
              <a:latin typeface="Calibri" pitchFamily="34" charset="0"/>
            </a:endParaRPr>
          </a:p>
          <a:p>
            <a:pPr marL="273050" indent="-273050">
              <a:defRPr/>
            </a:pPr>
            <a:r>
              <a:rPr lang="en-US" b="1" dirty="0">
                <a:solidFill>
                  <a:schemeClr val="tx1"/>
                </a:solidFill>
                <a:latin typeface="Calibri" pitchFamily="34" charset="0"/>
              </a:rPr>
              <a:t>-	</a:t>
            </a:r>
            <a:r>
              <a:rPr lang="en-US" dirty="0" err="1">
                <a:solidFill>
                  <a:schemeClr val="tx1"/>
                </a:solidFill>
                <a:latin typeface="Calibri" pitchFamily="34" charset="0"/>
              </a:rPr>
              <a:t>Focalizza</a:t>
            </a:r>
            <a:r>
              <a:rPr lang="en-US" dirty="0">
                <a:solidFill>
                  <a:schemeClr val="tx1"/>
                </a:solidFill>
                <a:latin typeface="Calibri" pitchFamily="34" charset="0"/>
              </a:rPr>
              <a:t> </a:t>
            </a:r>
            <a:r>
              <a:rPr lang="en-US" dirty="0" err="1">
                <a:solidFill>
                  <a:schemeClr val="tx1"/>
                </a:solidFill>
                <a:latin typeface="Calibri" pitchFamily="34" charset="0"/>
              </a:rPr>
              <a:t>l’attenzione</a:t>
            </a:r>
            <a:r>
              <a:rPr lang="en-US" dirty="0">
                <a:solidFill>
                  <a:schemeClr val="tx1"/>
                </a:solidFill>
                <a:latin typeface="Calibri" pitchFamily="34" charset="0"/>
              </a:rPr>
              <a:t> </a:t>
            </a:r>
            <a:r>
              <a:rPr lang="en-US" dirty="0" err="1">
                <a:solidFill>
                  <a:schemeClr val="tx1"/>
                </a:solidFill>
                <a:latin typeface="Calibri" pitchFamily="34" charset="0"/>
              </a:rPr>
              <a:t>sull’effettivo</a:t>
            </a:r>
            <a:r>
              <a:rPr lang="en-US" dirty="0">
                <a:solidFill>
                  <a:schemeClr val="tx1"/>
                </a:solidFill>
                <a:latin typeface="Calibri" pitchFamily="34" charset="0"/>
              </a:rPr>
              <a:t> </a:t>
            </a:r>
            <a:r>
              <a:rPr lang="en-US" dirty="0" err="1">
                <a:solidFill>
                  <a:schemeClr val="tx1"/>
                </a:solidFill>
                <a:latin typeface="Calibri" pitchFamily="34" charset="0"/>
              </a:rPr>
              <a:t>impatto</a:t>
            </a:r>
            <a:r>
              <a:rPr lang="en-US" dirty="0">
                <a:solidFill>
                  <a:schemeClr val="tx1"/>
                </a:solidFill>
                <a:latin typeface="Calibri" pitchFamily="34" charset="0"/>
              </a:rPr>
              <a:t> </a:t>
            </a:r>
            <a:r>
              <a:rPr lang="en-US" dirty="0" err="1">
                <a:solidFill>
                  <a:schemeClr val="tx1"/>
                </a:solidFill>
                <a:latin typeface="Calibri" pitchFamily="34" charset="0"/>
              </a:rPr>
              <a:t>dell’operazione</a:t>
            </a:r>
            <a:endParaRPr lang="en-US" dirty="0">
              <a:solidFill>
                <a:schemeClr val="tx1"/>
              </a:solidFill>
              <a:latin typeface="Calibri" pitchFamily="34" charset="0"/>
            </a:endParaRPr>
          </a:p>
          <a:p>
            <a:pPr marL="273050" indent="-273050">
              <a:buFontTx/>
              <a:buChar char="-"/>
              <a:defRPr/>
            </a:pPr>
            <a:r>
              <a:rPr lang="en-US" dirty="0">
                <a:solidFill>
                  <a:schemeClr val="tx1"/>
                </a:solidFill>
                <a:latin typeface="Calibri" pitchFamily="34" charset="0"/>
              </a:rPr>
              <a:t>E’ </a:t>
            </a:r>
            <a:r>
              <a:rPr lang="en-US" dirty="0" err="1">
                <a:solidFill>
                  <a:schemeClr val="tx1"/>
                </a:solidFill>
                <a:latin typeface="Calibri" pitchFamily="34" charset="0"/>
              </a:rPr>
              <a:t>più</a:t>
            </a:r>
            <a:r>
              <a:rPr lang="en-US" dirty="0">
                <a:solidFill>
                  <a:schemeClr val="tx1"/>
                </a:solidFill>
                <a:latin typeface="Calibri" pitchFamily="34" charset="0"/>
              </a:rPr>
              <a:t> </a:t>
            </a:r>
            <a:r>
              <a:rPr lang="en-US" dirty="0" err="1">
                <a:solidFill>
                  <a:schemeClr val="tx1"/>
                </a:solidFill>
                <a:latin typeface="Calibri" pitchFamily="34" charset="0"/>
              </a:rPr>
              <a:t>semplice</a:t>
            </a:r>
            <a:r>
              <a:rPr lang="en-US" dirty="0">
                <a:solidFill>
                  <a:schemeClr val="tx1"/>
                </a:solidFill>
                <a:latin typeface="Calibri" pitchFamily="34" charset="0"/>
              </a:rPr>
              <a:t> </a:t>
            </a:r>
            <a:r>
              <a:rPr lang="en-US" dirty="0" err="1">
                <a:solidFill>
                  <a:schemeClr val="tx1"/>
                </a:solidFill>
                <a:latin typeface="Calibri" pitchFamily="34" charset="0"/>
              </a:rPr>
              <a:t>da</a:t>
            </a:r>
            <a:r>
              <a:rPr lang="en-US" dirty="0">
                <a:solidFill>
                  <a:schemeClr val="tx1"/>
                </a:solidFill>
                <a:latin typeface="Calibri" pitchFamily="34" charset="0"/>
              </a:rPr>
              <a:t> </a:t>
            </a:r>
            <a:r>
              <a:rPr lang="en-US" dirty="0" err="1">
                <a:solidFill>
                  <a:schemeClr val="tx1"/>
                </a:solidFill>
                <a:latin typeface="Calibri" pitchFamily="34" charset="0"/>
              </a:rPr>
              <a:t>giustificare</a:t>
            </a:r>
            <a:r>
              <a:rPr lang="en-US" dirty="0">
                <a:solidFill>
                  <a:schemeClr val="tx1"/>
                </a:solidFill>
                <a:latin typeface="Calibri" pitchFamily="34" charset="0"/>
              </a:rPr>
              <a:t> (se la </a:t>
            </a:r>
            <a:r>
              <a:rPr lang="en-US" dirty="0" err="1">
                <a:solidFill>
                  <a:schemeClr val="tx1"/>
                </a:solidFill>
                <a:latin typeface="Calibri" pitchFamily="34" charset="0"/>
              </a:rPr>
              <a:t>definizione</a:t>
            </a:r>
            <a:r>
              <a:rPr lang="en-US" dirty="0">
                <a:solidFill>
                  <a:schemeClr val="tx1"/>
                </a:solidFill>
                <a:latin typeface="Calibri" pitchFamily="34" charset="0"/>
              </a:rPr>
              <a:t> è </a:t>
            </a:r>
            <a:r>
              <a:rPr lang="en-US" dirty="0" err="1">
                <a:solidFill>
                  <a:schemeClr val="tx1"/>
                </a:solidFill>
                <a:latin typeface="Calibri" pitchFamily="34" charset="0"/>
              </a:rPr>
              <a:t>chiara</a:t>
            </a:r>
            <a:r>
              <a:rPr lang="en-US" dirty="0">
                <a:solidFill>
                  <a:schemeClr val="tx1"/>
                </a:solidFill>
                <a:latin typeface="Calibri" pitchFamily="34" charset="0"/>
              </a:rPr>
              <a:t> </a:t>
            </a:r>
            <a:r>
              <a:rPr lang="en-US" dirty="0" err="1">
                <a:solidFill>
                  <a:schemeClr val="tx1"/>
                </a:solidFill>
                <a:latin typeface="Calibri" pitchFamily="34" charset="0"/>
              </a:rPr>
              <a:t>ed</a:t>
            </a:r>
            <a:r>
              <a:rPr lang="en-US" dirty="0">
                <a:solidFill>
                  <a:schemeClr val="tx1"/>
                </a:solidFill>
                <a:latin typeface="Calibri" pitchFamily="34" charset="0"/>
              </a:rPr>
              <a:t> </a:t>
            </a:r>
            <a:r>
              <a:rPr lang="en-US" dirty="0" err="1">
                <a:solidFill>
                  <a:schemeClr val="tx1"/>
                </a:solidFill>
                <a:latin typeface="Calibri" pitchFamily="34" charset="0"/>
              </a:rPr>
              <a:t>univoca</a:t>
            </a:r>
            <a:r>
              <a:rPr lang="en-US" dirty="0">
                <a:solidFill>
                  <a:schemeClr val="tx1"/>
                </a:solidFill>
                <a:latin typeface="Calibri" pitchFamily="34" charset="0"/>
              </a:rPr>
              <a:t>)</a:t>
            </a:r>
          </a:p>
          <a:p>
            <a:pPr marL="273050" indent="-273050">
              <a:buFontTx/>
              <a:buChar char="-"/>
              <a:defRPr/>
            </a:pPr>
            <a:r>
              <a:rPr lang="en-US" dirty="0" err="1">
                <a:solidFill>
                  <a:schemeClr val="tx1"/>
                </a:solidFill>
                <a:latin typeface="Calibri" pitchFamily="34" charset="0"/>
              </a:rPr>
              <a:t>Può</a:t>
            </a:r>
            <a:r>
              <a:rPr lang="en-US" dirty="0">
                <a:solidFill>
                  <a:schemeClr val="tx1"/>
                </a:solidFill>
                <a:latin typeface="Calibri" pitchFamily="34" charset="0"/>
              </a:rPr>
              <a:t> </a:t>
            </a:r>
            <a:r>
              <a:rPr lang="en-US" dirty="0" err="1">
                <a:solidFill>
                  <a:schemeClr val="tx1"/>
                </a:solidFill>
                <a:latin typeface="Calibri" pitchFamily="34" charset="0"/>
              </a:rPr>
              <a:t>generare</a:t>
            </a:r>
            <a:r>
              <a:rPr lang="en-US" dirty="0">
                <a:solidFill>
                  <a:schemeClr val="tx1"/>
                </a:solidFill>
                <a:latin typeface="Calibri" pitchFamily="34" charset="0"/>
              </a:rPr>
              <a:t> “</a:t>
            </a:r>
            <a:r>
              <a:rPr lang="en-US" dirty="0" err="1">
                <a:solidFill>
                  <a:schemeClr val="tx1"/>
                </a:solidFill>
                <a:latin typeface="Calibri" pitchFamily="34" charset="0"/>
              </a:rPr>
              <a:t>Barriere</a:t>
            </a:r>
            <a:r>
              <a:rPr lang="en-US" dirty="0">
                <a:solidFill>
                  <a:schemeClr val="tx1"/>
                </a:solidFill>
                <a:latin typeface="Calibri" pitchFamily="34" charset="0"/>
              </a:rPr>
              <a:t> </a:t>
            </a:r>
            <a:r>
              <a:rPr lang="en-US" dirty="0" err="1">
                <a:solidFill>
                  <a:schemeClr val="tx1"/>
                </a:solidFill>
                <a:latin typeface="Calibri" pitchFamily="34" charset="0"/>
              </a:rPr>
              <a:t>all’entrata</a:t>
            </a:r>
            <a:r>
              <a:rPr lang="en-US" dirty="0">
                <a:solidFill>
                  <a:schemeClr val="tx1"/>
                </a:solidFill>
                <a:latin typeface="Calibri" pitchFamily="34" charset="0"/>
              </a:rPr>
              <a:t>” per </a:t>
            </a:r>
            <a:r>
              <a:rPr lang="en-US" dirty="0" err="1">
                <a:solidFill>
                  <a:schemeClr val="tx1"/>
                </a:solidFill>
                <a:latin typeface="Calibri" pitchFamily="34" charset="0"/>
              </a:rPr>
              <a:t>i</a:t>
            </a:r>
            <a:r>
              <a:rPr lang="en-US" dirty="0">
                <a:solidFill>
                  <a:schemeClr val="tx1"/>
                </a:solidFill>
                <a:latin typeface="Calibri" pitchFamily="34" charset="0"/>
              </a:rPr>
              <a:t> </a:t>
            </a:r>
            <a:r>
              <a:rPr lang="en-US" dirty="0" err="1">
                <a:solidFill>
                  <a:schemeClr val="tx1"/>
                </a:solidFill>
                <a:latin typeface="Calibri" pitchFamily="34" charset="0"/>
              </a:rPr>
              <a:t>potenziali</a:t>
            </a:r>
            <a:r>
              <a:rPr lang="en-US" dirty="0">
                <a:solidFill>
                  <a:schemeClr val="tx1"/>
                </a:solidFill>
                <a:latin typeface="Calibri" pitchFamily="34" charset="0"/>
              </a:rPr>
              <a:t> </a:t>
            </a:r>
            <a:r>
              <a:rPr lang="en-US" dirty="0" err="1">
                <a:solidFill>
                  <a:schemeClr val="tx1"/>
                </a:solidFill>
                <a:latin typeface="Calibri" pitchFamily="34" charset="0"/>
              </a:rPr>
              <a:t>beneficiari</a:t>
            </a:r>
            <a:endParaRPr lang="en-US" dirty="0">
              <a:solidFill>
                <a:schemeClr val="tx1"/>
              </a:solidFill>
              <a:latin typeface="Calibri" pitchFamily="34" charset="0"/>
            </a:endParaRPr>
          </a:p>
          <a:p>
            <a:pPr marL="273050" indent="-273050">
              <a:buFontTx/>
              <a:buChar char="-"/>
              <a:defRPr/>
            </a:pPr>
            <a:r>
              <a:rPr lang="en-US" dirty="0" err="1">
                <a:solidFill>
                  <a:schemeClr val="tx1"/>
                </a:solidFill>
                <a:latin typeface="Calibri" pitchFamily="34" charset="0"/>
              </a:rPr>
              <a:t>Implica</a:t>
            </a:r>
            <a:r>
              <a:rPr lang="en-US" dirty="0">
                <a:solidFill>
                  <a:schemeClr val="tx1"/>
                </a:solidFill>
                <a:latin typeface="Calibri" pitchFamily="34" charset="0"/>
              </a:rPr>
              <a:t> un </a:t>
            </a:r>
            <a:r>
              <a:rPr lang="en-US" dirty="0" err="1">
                <a:solidFill>
                  <a:schemeClr val="tx1"/>
                </a:solidFill>
                <a:latin typeface="Calibri" pitchFamily="34" charset="0"/>
              </a:rPr>
              <a:t>rischio</a:t>
            </a:r>
            <a:r>
              <a:rPr lang="en-US" dirty="0">
                <a:solidFill>
                  <a:schemeClr val="tx1"/>
                </a:solidFill>
                <a:latin typeface="Calibri" pitchFamily="34" charset="0"/>
              </a:rPr>
              <a:t> </a:t>
            </a:r>
            <a:r>
              <a:rPr lang="en-US" dirty="0" err="1">
                <a:solidFill>
                  <a:schemeClr val="tx1"/>
                </a:solidFill>
                <a:latin typeface="Calibri" pitchFamily="34" charset="0"/>
              </a:rPr>
              <a:t>economico</a:t>
            </a:r>
            <a:r>
              <a:rPr lang="en-US" dirty="0">
                <a:solidFill>
                  <a:schemeClr val="tx1"/>
                </a:solidFill>
                <a:latin typeface="Calibri" pitchFamily="34" charset="0"/>
              </a:rPr>
              <a:t> per </a:t>
            </a:r>
            <a:r>
              <a:rPr lang="en-US" dirty="0" err="1">
                <a:solidFill>
                  <a:schemeClr val="tx1"/>
                </a:solidFill>
                <a:latin typeface="Calibri" pitchFamily="34" charset="0"/>
              </a:rPr>
              <a:t>i</a:t>
            </a:r>
            <a:r>
              <a:rPr lang="en-US" dirty="0">
                <a:solidFill>
                  <a:schemeClr val="tx1"/>
                </a:solidFill>
                <a:latin typeface="Calibri" pitchFamily="34" charset="0"/>
              </a:rPr>
              <a:t> </a:t>
            </a:r>
            <a:r>
              <a:rPr lang="en-US" dirty="0" err="1">
                <a:solidFill>
                  <a:schemeClr val="tx1"/>
                </a:solidFill>
                <a:latin typeface="Calibri" pitchFamily="34" charset="0"/>
              </a:rPr>
              <a:t>beneficiari</a:t>
            </a:r>
            <a:endParaRPr lang="en-US" dirty="0">
              <a:solidFill>
                <a:schemeClr val="tx1"/>
              </a:solidFill>
              <a:latin typeface="Calibri" pitchFamily="34" charset="0"/>
            </a:endParaRPr>
          </a:p>
          <a:p>
            <a:pPr marL="273050" indent="-273050">
              <a:buFontTx/>
              <a:buChar char="-"/>
              <a:defRPr/>
            </a:pPr>
            <a:r>
              <a:rPr lang="en-US" dirty="0" err="1">
                <a:solidFill>
                  <a:schemeClr val="tx1"/>
                </a:solidFill>
                <a:latin typeface="Calibri" pitchFamily="34" charset="0"/>
              </a:rPr>
              <a:t>Può</a:t>
            </a:r>
            <a:r>
              <a:rPr lang="en-US" dirty="0">
                <a:solidFill>
                  <a:schemeClr val="tx1"/>
                </a:solidFill>
                <a:latin typeface="Calibri" pitchFamily="34" charset="0"/>
              </a:rPr>
              <a:t> </a:t>
            </a:r>
            <a:r>
              <a:rPr lang="en-US" dirty="0" err="1">
                <a:solidFill>
                  <a:schemeClr val="tx1"/>
                </a:solidFill>
                <a:latin typeface="Calibri" pitchFamily="34" charset="0"/>
              </a:rPr>
              <a:t>generare</a:t>
            </a:r>
            <a:r>
              <a:rPr lang="en-US" dirty="0">
                <a:solidFill>
                  <a:schemeClr val="tx1"/>
                </a:solidFill>
                <a:latin typeface="Calibri" pitchFamily="34" charset="0"/>
              </a:rPr>
              <a:t> un </a:t>
            </a:r>
            <a:r>
              <a:rPr lang="en-US" dirty="0" err="1">
                <a:solidFill>
                  <a:schemeClr val="tx1"/>
                </a:solidFill>
                <a:latin typeface="Calibri" pitchFamily="34" charset="0"/>
              </a:rPr>
              <a:t>significativo</a:t>
            </a:r>
            <a:r>
              <a:rPr lang="en-US" dirty="0">
                <a:solidFill>
                  <a:schemeClr val="tx1"/>
                </a:solidFill>
                <a:latin typeface="Calibri" pitchFamily="34" charset="0"/>
              </a:rPr>
              <a:t> </a:t>
            </a:r>
            <a:r>
              <a:rPr lang="en-US" dirty="0" err="1">
                <a:solidFill>
                  <a:schemeClr val="tx1"/>
                </a:solidFill>
                <a:latin typeface="Calibri" pitchFamily="34" charset="0"/>
              </a:rPr>
              <a:t>rischio</a:t>
            </a:r>
            <a:r>
              <a:rPr lang="en-US" dirty="0">
                <a:solidFill>
                  <a:schemeClr val="tx1"/>
                </a:solidFill>
                <a:latin typeface="Calibri" pitchFamily="34" charset="0"/>
              </a:rPr>
              <a:t> </a:t>
            </a:r>
            <a:r>
              <a:rPr lang="en-US" dirty="0" err="1">
                <a:solidFill>
                  <a:schemeClr val="tx1"/>
                </a:solidFill>
                <a:latin typeface="Calibri" pitchFamily="34" charset="0"/>
              </a:rPr>
              <a:t>di</a:t>
            </a:r>
            <a:r>
              <a:rPr lang="en-US" dirty="0">
                <a:solidFill>
                  <a:schemeClr val="tx1"/>
                </a:solidFill>
                <a:latin typeface="Calibri" pitchFamily="34" charset="0"/>
              </a:rPr>
              <a:t> “</a:t>
            </a:r>
            <a:r>
              <a:rPr lang="en-US" dirty="0" err="1">
                <a:solidFill>
                  <a:schemeClr val="tx1"/>
                </a:solidFill>
                <a:latin typeface="Calibri" pitchFamily="34" charset="0"/>
              </a:rPr>
              <a:t>scrematura</a:t>
            </a:r>
            <a:r>
              <a:rPr lang="en-US" dirty="0">
                <a:solidFill>
                  <a:schemeClr val="tx1"/>
                </a:solidFill>
                <a:latin typeface="Calibri" pitchFamily="34" charset="0"/>
              </a:rPr>
              <a:t>” </a:t>
            </a:r>
            <a:r>
              <a:rPr lang="en-US" dirty="0" err="1">
                <a:solidFill>
                  <a:schemeClr val="tx1"/>
                </a:solidFill>
                <a:latin typeface="Calibri" pitchFamily="34" charset="0"/>
              </a:rPr>
              <a:t>dei</a:t>
            </a:r>
            <a:r>
              <a:rPr lang="en-US" dirty="0">
                <a:solidFill>
                  <a:schemeClr val="tx1"/>
                </a:solidFill>
                <a:latin typeface="Calibri" pitchFamily="34" charset="0"/>
              </a:rPr>
              <a:t> </a:t>
            </a:r>
            <a:r>
              <a:rPr lang="en-US" dirty="0" err="1">
                <a:solidFill>
                  <a:schemeClr val="tx1"/>
                </a:solidFill>
                <a:latin typeface="Calibri" pitchFamily="34" charset="0"/>
              </a:rPr>
              <a:t>destinatari</a:t>
            </a:r>
            <a:endParaRPr lang="en-US" dirty="0">
              <a:solidFill>
                <a:schemeClr val="tx1"/>
              </a:solidFill>
              <a:latin typeface="Calibri" pitchFamily="34" charset="0"/>
            </a:endParaRPr>
          </a:p>
        </p:txBody>
      </p:sp>
      <p:sp>
        <p:nvSpPr>
          <p:cNvPr id="44" name="Rettangolo arrotondato 43"/>
          <p:cNvSpPr/>
          <p:nvPr/>
        </p:nvSpPr>
        <p:spPr>
          <a:xfrm>
            <a:off x="4076700" y="4221163"/>
            <a:ext cx="855663" cy="512762"/>
          </a:xfrm>
          <a:prstGeom prst="roundRect">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Calibri" pitchFamily="34" charset="0"/>
              </a:rPr>
              <a:t>VS.</a:t>
            </a:r>
            <a:endParaRPr lang="en-US" sz="1700" dirty="0">
              <a:solidFill>
                <a:schemeClr val="tx1"/>
              </a:solidFill>
              <a:latin typeface="Calibri" pitchFamily="34" charset="0"/>
            </a:endParaRPr>
          </a:p>
        </p:txBody>
      </p:sp>
      <p:sp>
        <p:nvSpPr>
          <p:cNvPr id="8" name="Rettangolo arrotondato 7"/>
          <p:cNvSpPr/>
          <p:nvPr/>
        </p:nvSpPr>
        <p:spPr>
          <a:xfrm>
            <a:off x="1357290" y="71414"/>
            <a:ext cx="7056437" cy="652462"/>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GB" sz="2400" b="1" dirty="0" err="1" smtClean="0">
                <a:solidFill>
                  <a:schemeClr val="tx1"/>
                </a:solidFill>
                <a:latin typeface="Calibri" pitchFamily="34" charset="0"/>
              </a:rPr>
              <a:t>Orientamento</a:t>
            </a:r>
            <a:r>
              <a:rPr lang="en-GB" sz="2400" b="1" dirty="0" smtClean="0">
                <a:solidFill>
                  <a:schemeClr val="tx1"/>
                </a:solidFill>
                <a:latin typeface="Calibri" pitchFamily="34" charset="0"/>
              </a:rPr>
              <a:t> del </a:t>
            </a:r>
            <a:r>
              <a:rPr lang="en-GB" sz="2400" b="1" dirty="0" err="1" smtClean="0">
                <a:solidFill>
                  <a:schemeClr val="tx1"/>
                </a:solidFill>
                <a:latin typeface="Calibri" pitchFamily="34" charset="0"/>
              </a:rPr>
              <a:t>sistema</a:t>
            </a:r>
            <a:r>
              <a:rPr lang="en-GB" sz="2400" b="1" dirty="0" smtClean="0">
                <a:solidFill>
                  <a:schemeClr val="tx1"/>
                </a:solidFill>
                <a:latin typeface="Calibri" pitchFamily="34" charset="0"/>
              </a:rPr>
              <a:t>: </a:t>
            </a:r>
            <a:r>
              <a:rPr lang="en-GB" sz="2400" b="1" dirty="0" err="1" smtClean="0">
                <a:solidFill>
                  <a:schemeClr val="tx1"/>
                </a:solidFill>
                <a:latin typeface="Calibri" pitchFamily="34" charset="0"/>
              </a:rPr>
              <a:t>processo</a:t>
            </a:r>
            <a:r>
              <a:rPr lang="en-GB" sz="2400" b="1" dirty="0" smtClean="0">
                <a:solidFill>
                  <a:schemeClr val="tx1"/>
                </a:solidFill>
                <a:latin typeface="Calibri" pitchFamily="34" charset="0"/>
              </a:rPr>
              <a:t> e/o </a:t>
            </a:r>
            <a:r>
              <a:rPr lang="en-GB" sz="2400" b="1" dirty="0" err="1" smtClean="0">
                <a:solidFill>
                  <a:schemeClr val="tx1"/>
                </a:solidFill>
                <a:latin typeface="Calibri" pitchFamily="34" charset="0"/>
              </a:rPr>
              <a:t>risultato</a:t>
            </a:r>
            <a:endParaRPr lang="it-IT" sz="2400" b="1" dirty="0" smtClean="0">
              <a:solidFill>
                <a:schemeClr val="tx1"/>
              </a:solidFill>
              <a:latin typeface="Calibri" pitchFamily="34" charset="0"/>
            </a:endParaRPr>
          </a:p>
        </p:txBody>
      </p:sp>
      <p:sp>
        <p:nvSpPr>
          <p:cNvPr id="9" name="Rettangolo arrotondato 8"/>
          <p:cNvSpPr/>
          <p:nvPr/>
        </p:nvSpPr>
        <p:spPr>
          <a:xfrm>
            <a:off x="428596" y="71414"/>
            <a:ext cx="639762" cy="652462"/>
          </a:xfrm>
          <a:prstGeom prst="round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it-IT" sz="2000" b="1" dirty="0" smtClean="0">
                <a:solidFill>
                  <a:schemeClr val="tx1"/>
                </a:solidFill>
                <a:latin typeface="Calibri" pitchFamily="34" charset="0"/>
              </a:rPr>
              <a:t>5</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a:spLocks noChangeArrowheads="1"/>
          </p:cNvSpPr>
          <p:nvPr/>
        </p:nvSpPr>
        <p:spPr bwMode="auto">
          <a:xfrm>
            <a:off x="250825" y="142852"/>
            <a:ext cx="8458200" cy="3077766"/>
          </a:xfrm>
          <a:prstGeom prst="rect">
            <a:avLst/>
          </a:prstGeom>
          <a:solidFill>
            <a:schemeClr val="bg1"/>
          </a:solidFill>
          <a:ln w="9525" cap="rnd">
            <a:solidFill>
              <a:schemeClr val="bg1"/>
            </a:solidFill>
            <a:miter lim="800000"/>
            <a:headEnd/>
            <a:tailEnd/>
          </a:ln>
        </p:spPr>
        <p:txBody>
          <a:bodyPr wrap="square">
            <a:spAutoFit/>
          </a:bodyPr>
          <a:lstStyle/>
          <a:p>
            <a:pPr>
              <a:defRPr/>
            </a:pPr>
            <a:r>
              <a:rPr lang="en-GB" sz="2200" b="1" dirty="0" err="1" smtClean="0">
                <a:latin typeface="Calibri" pitchFamily="34" charset="0"/>
              </a:rPr>
              <a:t>Orientamento</a:t>
            </a:r>
            <a:r>
              <a:rPr lang="en-GB" sz="2200" b="1" dirty="0" smtClean="0">
                <a:latin typeface="Calibri" pitchFamily="34" charset="0"/>
              </a:rPr>
              <a:t> </a:t>
            </a:r>
            <a:r>
              <a:rPr lang="en-GB" sz="2200" b="1" dirty="0">
                <a:latin typeface="Calibri" pitchFamily="34" charset="0"/>
              </a:rPr>
              <a:t>del </a:t>
            </a:r>
            <a:r>
              <a:rPr lang="en-GB" sz="2200" b="1" dirty="0" err="1">
                <a:latin typeface="Calibri" pitchFamily="34" charset="0"/>
              </a:rPr>
              <a:t>sistema</a:t>
            </a:r>
            <a:r>
              <a:rPr lang="en-GB" sz="2200" b="1" dirty="0">
                <a:latin typeface="Calibri" pitchFamily="34" charset="0"/>
              </a:rPr>
              <a:t>: </a:t>
            </a:r>
            <a:r>
              <a:rPr lang="en-GB" sz="2200" b="1" dirty="0" err="1">
                <a:latin typeface="Calibri" pitchFamily="34" charset="0"/>
              </a:rPr>
              <a:t>processo</a:t>
            </a:r>
            <a:r>
              <a:rPr lang="en-GB" sz="2200" b="1" dirty="0">
                <a:latin typeface="Calibri" pitchFamily="34" charset="0"/>
              </a:rPr>
              <a:t> e/o </a:t>
            </a:r>
            <a:r>
              <a:rPr lang="en-GB" sz="2200" b="1" dirty="0" err="1">
                <a:latin typeface="Calibri" pitchFamily="34" charset="0"/>
              </a:rPr>
              <a:t>risultato</a:t>
            </a:r>
            <a:endParaRPr lang="en-GB" sz="2200" b="1" dirty="0">
              <a:latin typeface="Calibri" pitchFamily="34" charset="0"/>
            </a:endParaRPr>
          </a:p>
          <a:p>
            <a:pPr marL="342900" indent="-342900" algn="ctr">
              <a:defRPr/>
            </a:pPr>
            <a:r>
              <a:rPr lang="it-IT" sz="2800" b="1" dirty="0" smtClean="0"/>
              <a:t>Possibili </a:t>
            </a:r>
            <a:r>
              <a:rPr lang="it-IT" sz="2800" b="1" dirty="0"/>
              <a:t>interventi correttivi</a:t>
            </a:r>
          </a:p>
          <a:p>
            <a:pPr marL="342900" indent="-342900" algn="just">
              <a:defRPr/>
            </a:pPr>
            <a:endParaRPr lang="en-GB" b="1" dirty="0">
              <a:solidFill>
                <a:srgbClr val="669900"/>
              </a:solidFill>
            </a:endParaRPr>
          </a:p>
          <a:p>
            <a:pPr marL="342900" indent="-342900" algn="just">
              <a:defRPr/>
            </a:pPr>
            <a:endParaRPr lang="it-IT" b="1" dirty="0">
              <a:solidFill>
                <a:srgbClr val="669900"/>
              </a:solidFill>
            </a:endParaRPr>
          </a:p>
          <a:p>
            <a:pPr marL="342900" indent="-342900" algn="just">
              <a:defRPr/>
            </a:pPr>
            <a:r>
              <a:rPr lang="en-GB" b="1" dirty="0">
                <a:solidFill>
                  <a:srgbClr val="669900"/>
                </a:solidFill>
              </a:rPr>
              <a:t> </a:t>
            </a:r>
            <a:endParaRPr lang="it-IT" b="1" dirty="0">
              <a:solidFill>
                <a:srgbClr val="669900"/>
              </a:solidFill>
            </a:endParaRPr>
          </a:p>
          <a:p>
            <a:pPr marL="342900" indent="-342900" algn="just">
              <a:defRPr/>
            </a:pPr>
            <a:endParaRPr lang="it-IT" b="1" dirty="0">
              <a:solidFill>
                <a:srgbClr val="669900"/>
              </a:solidFill>
            </a:endParaRPr>
          </a:p>
          <a:p>
            <a:pPr marL="342900" indent="-342900" algn="just">
              <a:defRPr/>
            </a:pPr>
            <a:endParaRPr lang="it-IT" b="1" dirty="0">
              <a:solidFill>
                <a:srgbClr val="669900"/>
              </a:solidFill>
            </a:endParaRPr>
          </a:p>
          <a:p>
            <a:pPr marL="342900" indent="-342900" algn="just">
              <a:defRPr/>
            </a:pPr>
            <a:endParaRPr lang="it-IT" b="1" dirty="0">
              <a:solidFill>
                <a:srgbClr val="669900"/>
              </a:solidFill>
            </a:endParaRPr>
          </a:p>
          <a:p>
            <a:pPr marL="342900" indent="-342900" algn="just">
              <a:defRPr/>
            </a:pPr>
            <a:endParaRPr lang="it-IT" b="1" dirty="0">
              <a:solidFill>
                <a:srgbClr val="669900"/>
              </a:solidFill>
            </a:endParaRPr>
          </a:p>
          <a:p>
            <a:pPr marL="342900" indent="-342900" algn="just">
              <a:defRPr/>
            </a:pPr>
            <a:endParaRPr lang="it-IT" b="1" dirty="0">
              <a:solidFill>
                <a:srgbClr val="669900"/>
              </a:solidFill>
            </a:endParaRPr>
          </a:p>
        </p:txBody>
      </p:sp>
      <p:pic>
        <p:nvPicPr>
          <p:cNvPr id="34821" name="Picture 6"/>
          <p:cNvPicPr>
            <a:picLocks noChangeAspect="1" noChangeArrowheads="1"/>
          </p:cNvPicPr>
          <p:nvPr/>
        </p:nvPicPr>
        <p:blipFill>
          <a:blip r:embed="rId2" cstate="print"/>
          <a:srcRect/>
          <a:stretch>
            <a:fillRect/>
          </a:stretch>
        </p:blipFill>
        <p:spPr bwMode="auto">
          <a:xfrm>
            <a:off x="214282" y="1000108"/>
            <a:ext cx="8801100" cy="54625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egnaposto numero diapositiva 8"/>
          <p:cNvSpPr>
            <a:spLocks noGrp="1"/>
          </p:cNvSpPr>
          <p:nvPr>
            <p:ph type="sldNum" sz="quarter" idx="12"/>
          </p:nvPr>
        </p:nvSpPr>
        <p:spPr>
          <a:noFill/>
        </p:spPr>
        <p:txBody>
          <a:bodyPr/>
          <a:lstStyle/>
          <a:p>
            <a:fld id="{93AE465E-F3FE-4D3E-B672-85A7ADB50BBF}" type="slidenum">
              <a:rPr lang="it-IT" smtClean="0"/>
              <a:pPr/>
              <a:t>99</a:t>
            </a:fld>
            <a:endParaRPr lang="it-IT" smtClean="0"/>
          </a:p>
        </p:txBody>
      </p:sp>
      <p:sp>
        <p:nvSpPr>
          <p:cNvPr id="35844" name="CasellaDiTesto 4"/>
          <p:cNvSpPr txBox="1">
            <a:spLocks noChangeArrowheads="1"/>
          </p:cNvSpPr>
          <p:nvPr/>
        </p:nvSpPr>
        <p:spPr bwMode="auto">
          <a:xfrm>
            <a:off x="285720" y="142852"/>
            <a:ext cx="8458200" cy="2954655"/>
          </a:xfrm>
          <a:prstGeom prst="rect">
            <a:avLst/>
          </a:prstGeom>
          <a:solidFill>
            <a:schemeClr val="bg1"/>
          </a:solidFill>
          <a:ln w="9525" cap="rnd">
            <a:solidFill>
              <a:schemeClr val="bg1"/>
            </a:solidFill>
            <a:miter lim="800000"/>
            <a:headEnd/>
            <a:tailEnd/>
          </a:ln>
        </p:spPr>
        <p:txBody>
          <a:bodyPr wrap="square">
            <a:spAutoFit/>
          </a:bodyPr>
          <a:lstStyle/>
          <a:p>
            <a:pPr marL="342900" indent="-342900" algn="just"/>
            <a:r>
              <a:rPr lang="it-IT" sz="2800" b="1" dirty="0" smtClean="0"/>
              <a:t>Un </a:t>
            </a:r>
            <a:r>
              <a:rPr lang="it-IT" sz="2800" b="1" dirty="0"/>
              <a:t>esempio di combinazione dei 2 approcci</a:t>
            </a:r>
          </a:p>
          <a:p>
            <a:pPr marL="342900" indent="-342900" algn="just"/>
            <a:endParaRPr lang="it-IT" b="1" dirty="0">
              <a:solidFill>
                <a:srgbClr val="669900"/>
              </a:solidFill>
            </a:endParaRPr>
          </a:p>
          <a:p>
            <a:pPr marL="342900" indent="-342900" algn="just"/>
            <a:endParaRPr lang="it-IT" b="1" dirty="0">
              <a:solidFill>
                <a:srgbClr val="669900"/>
              </a:solidFill>
            </a:endParaRPr>
          </a:p>
          <a:p>
            <a:pPr marL="342900" indent="-342900" algn="just"/>
            <a:endParaRPr lang="it-IT" b="1" dirty="0">
              <a:solidFill>
                <a:srgbClr val="669900"/>
              </a:solidFill>
            </a:endParaRPr>
          </a:p>
          <a:p>
            <a:pPr marL="342900" indent="-342900" algn="just"/>
            <a:endParaRPr lang="it-IT" b="1" dirty="0">
              <a:solidFill>
                <a:srgbClr val="669900"/>
              </a:solidFill>
            </a:endParaRPr>
          </a:p>
          <a:p>
            <a:pPr marL="342900" indent="-342900" algn="just"/>
            <a:endParaRPr lang="it-IT" b="1" dirty="0">
              <a:solidFill>
                <a:srgbClr val="669900"/>
              </a:solidFill>
            </a:endParaRPr>
          </a:p>
          <a:p>
            <a:pPr marL="342900" indent="-342900" algn="just"/>
            <a:endParaRPr lang="it-IT" b="1" dirty="0">
              <a:solidFill>
                <a:srgbClr val="669900"/>
              </a:solidFill>
            </a:endParaRPr>
          </a:p>
          <a:p>
            <a:pPr marL="342900" indent="-342900" algn="just"/>
            <a:endParaRPr lang="it-IT" b="1" dirty="0">
              <a:solidFill>
                <a:srgbClr val="669900"/>
              </a:solidFill>
            </a:endParaRPr>
          </a:p>
          <a:p>
            <a:pPr marL="342900" indent="-342900" algn="just"/>
            <a:endParaRPr lang="it-IT" b="1" dirty="0">
              <a:solidFill>
                <a:srgbClr val="669900"/>
              </a:solidFill>
            </a:endParaRPr>
          </a:p>
          <a:p>
            <a:pPr marL="0" lvl="1" indent="177800"/>
            <a:endParaRPr lang="it-IT" sz="1400" dirty="0"/>
          </a:p>
        </p:txBody>
      </p:sp>
      <p:pic>
        <p:nvPicPr>
          <p:cNvPr id="35845" name="Picture 4"/>
          <p:cNvPicPr>
            <a:picLocks noChangeAspect="1" noChangeArrowheads="1"/>
          </p:cNvPicPr>
          <p:nvPr/>
        </p:nvPicPr>
        <p:blipFill>
          <a:blip r:embed="rId2" cstate="print"/>
          <a:srcRect/>
          <a:stretch>
            <a:fillRect/>
          </a:stretch>
        </p:blipFill>
        <p:spPr bwMode="auto">
          <a:xfrm>
            <a:off x="237177" y="642918"/>
            <a:ext cx="8632825" cy="6174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18925</TotalTime>
  <Words>11151</Words>
  <Application>Microsoft Office PowerPoint</Application>
  <PresentationFormat>Presentazione su schermo (4:3)</PresentationFormat>
  <Paragraphs>721</Paragraphs>
  <Slides>116</Slides>
  <Notes>2</Notes>
  <HiddenSlides>0</HiddenSlides>
  <MMClips>0</MMClips>
  <ScaleCrop>false</ScaleCrop>
  <HeadingPairs>
    <vt:vector size="4" baseType="variant">
      <vt:variant>
        <vt:lpstr>Tema</vt:lpstr>
      </vt:variant>
      <vt:variant>
        <vt:i4>1</vt:i4>
      </vt:variant>
      <vt:variant>
        <vt:lpstr>Titoli diapositive</vt:lpstr>
      </vt:variant>
      <vt:variant>
        <vt:i4>116</vt:i4>
      </vt:variant>
    </vt:vector>
  </HeadingPairs>
  <TitlesOfParts>
    <vt:vector size="117" baseType="lpstr">
      <vt:lpstr>Struttura predefinita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Conseguenze per i Controlli</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Progetto a Costi Reali (1 caso)</vt:lpstr>
      <vt:lpstr>Progetto a Costi Reali: tabelle dei costi</vt:lpstr>
      <vt:lpstr>Tabelle Standard di Costi Unitari (2 caso)</vt:lpstr>
      <vt:lpstr>Pista di Controllo del caso 2</vt:lpstr>
      <vt:lpstr>Somme Forfettarie (3 caso) (1)</vt:lpstr>
      <vt:lpstr>Somme Forfettarie (3 caso) (2)</vt:lpstr>
      <vt:lpstr>Pista di Controllo del caso 3</vt:lpstr>
      <vt:lpstr>Tasso Forfettario (4 caso)</vt:lpstr>
      <vt:lpstr>Tasso Forfettario (4 caso) - Opzione 1</vt:lpstr>
      <vt:lpstr>Tasso Forfettario (4 caso) - Opzione 2</vt:lpstr>
      <vt:lpstr>Tasso Forfettario (4 caso) - Opzione 3</vt:lpstr>
      <vt:lpstr>Tasso Forfettario (4 caso) - Opzione 4</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Diapositiva 116</vt:lpstr>
    </vt:vector>
  </TitlesOfParts>
  <Company>CLES S.r.l.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Sviluppo locale di tipo partecipativo</dc:title>
  <dc:creator>****</dc:creator>
  <cp:lastModifiedBy>svasarri</cp:lastModifiedBy>
  <cp:revision>2231</cp:revision>
  <cp:lastPrinted>2013-09-18T14:10:13Z</cp:lastPrinted>
  <dcterms:created xsi:type="dcterms:W3CDTF">2012-03-01T17:56:19Z</dcterms:created>
  <dcterms:modified xsi:type="dcterms:W3CDTF">2020-11-23T10:28:41Z</dcterms:modified>
</cp:coreProperties>
</file>