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69" r:id="rId6"/>
    <p:sldId id="257" r:id="rId7"/>
    <p:sldId id="270" r:id="rId8"/>
    <p:sldId id="266" r:id="rId9"/>
    <p:sldId id="268" r:id="rId10"/>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49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0" d="100"/>
          <a:sy n="110" d="100"/>
        </p:scale>
        <p:origin x="4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841B1C23-7575-418D-B090-4B0BE186AA4D}" type="datetimeFigureOut">
              <a:rPr lang="it-IT" smtClean="0"/>
              <a:pPr/>
              <a:t>11/03/2023</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30092"/>
            <a:ext cx="2945659" cy="49813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4" y="9430092"/>
            <a:ext cx="2945659" cy="498135"/>
          </a:xfrm>
          <a:prstGeom prst="rect">
            <a:avLst/>
          </a:prstGeom>
        </p:spPr>
        <p:txBody>
          <a:bodyPr vert="horz" lIns="91440" tIns="45720" rIns="91440" bIns="45720" rtlCol="0" anchor="b"/>
          <a:lstStyle>
            <a:lvl1pPr algn="r">
              <a:defRPr sz="1200"/>
            </a:lvl1pPr>
          </a:lstStyle>
          <a:p>
            <a:fld id="{3414F75A-B80D-4C5A-8D6D-CB23E2CCE528}" type="slidenum">
              <a:rPr lang="it-IT" smtClean="0"/>
              <a:pPr/>
              <a:t>‹N›</a:t>
            </a:fld>
            <a:endParaRPr lang="it-IT"/>
          </a:p>
        </p:txBody>
      </p:sp>
    </p:spTree>
    <p:extLst>
      <p:ext uri="{BB962C8B-B14F-4D97-AF65-F5344CB8AC3E}">
        <p14:creationId xmlns:p14="http://schemas.microsoft.com/office/powerpoint/2010/main" val="2066001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671692-1EB1-8B6E-F05B-A7C7D365BAE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BF6CD51-0D59-3BA1-357D-69CF8B8887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7860FF-568F-A9F9-0C30-25CC44CA1D97}"/>
              </a:ext>
            </a:extLst>
          </p:cNvPr>
          <p:cNvSpPr>
            <a:spLocks noGrp="1"/>
          </p:cNvSpPr>
          <p:nvPr>
            <p:ph type="dt" sz="half" idx="10"/>
          </p:nvPr>
        </p:nvSpPr>
        <p:spPr/>
        <p:txBody>
          <a:bodyPr/>
          <a:lstStyle/>
          <a:p>
            <a:fld id="{A415221A-B878-4571-AB8C-C3245009ABA2}" type="datetime1">
              <a:rPr lang="it-IT" smtClean="0"/>
              <a:pPr/>
              <a:t>11/03/2023</a:t>
            </a:fld>
            <a:endParaRPr lang="it-IT"/>
          </a:p>
        </p:txBody>
      </p:sp>
      <p:sp>
        <p:nvSpPr>
          <p:cNvPr id="5" name="Segnaposto piè di pagina 4">
            <a:extLst>
              <a:ext uri="{FF2B5EF4-FFF2-40B4-BE49-F238E27FC236}">
                <a16:creationId xmlns:a16="http://schemas.microsoft.com/office/drawing/2014/main" id="{2AAB4580-AB9A-F1CE-700B-6D76884F61A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7847615-9F16-BFDA-DFB2-A64E8DEAFD46}"/>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1920762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3DB727-7374-66AF-6DE1-EE0EFCBC008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9BA7F2F-F59F-D476-D1E8-3994E797438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41BC9E-0667-D5A1-3431-00EA67D546D1}"/>
              </a:ext>
            </a:extLst>
          </p:cNvPr>
          <p:cNvSpPr>
            <a:spLocks noGrp="1"/>
          </p:cNvSpPr>
          <p:nvPr>
            <p:ph type="dt" sz="half" idx="10"/>
          </p:nvPr>
        </p:nvSpPr>
        <p:spPr/>
        <p:txBody>
          <a:bodyPr/>
          <a:lstStyle/>
          <a:p>
            <a:fld id="{496C37DD-6E5D-4DBE-9398-28C0ACDA1B6F}" type="datetime1">
              <a:rPr lang="it-IT" smtClean="0"/>
              <a:pPr/>
              <a:t>11/03/2023</a:t>
            </a:fld>
            <a:endParaRPr lang="it-IT"/>
          </a:p>
        </p:txBody>
      </p:sp>
      <p:sp>
        <p:nvSpPr>
          <p:cNvPr id="5" name="Segnaposto piè di pagina 4">
            <a:extLst>
              <a:ext uri="{FF2B5EF4-FFF2-40B4-BE49-F238E27FC236}">
                <a16:creationId xmlns:a16="http://schemas.microsoft.com/office/drawing/2014/main" id="{74DCA912-47D3-EDDA-C855-AF55E27585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4C23CA7-DA80-60F3-A05C-02CB62EFEB8B}"/>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981625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F633963-FD28-9E35-0742-23B03C82176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EDF3066-5F0B-0F03-2114-F7F5598CC45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0E49A67-66DA-0E7B-0360-21EA489BC661}"/>
              </a:ext>
            </a:extLst>
          </p:cNvPr>
          <p:cNvSpPr>
            <a:spLocks noGrp="1"/>
          </p:cNvSpPr>
          <p:nvPr>
            <p:ph type="dt" sz="half" idx="10"/>
          </p:nvPr>
        </p:nvSpPr>
        <p:spPr/>
        <p:txBody>
          <a:bodyPr/>
          <a:lstStyle/>
          <a:p>
            <a:fld id="{9C2F68CD-9CD5-4B1F-A588-586E276740F0}" type="datetime1">
              <a:rPr lang="it-IT" smtClean="0"/>
              <a:pPr/>
              <a:t>11/03/2023</a:t>
            </a:fld>
            <a:endParaRPr lang="it-IT"/>
          </a:p>
        </p:txBody>
      </p:sp>
      <p:sp>
        <p:nvSpPr>
          <p:cNvPr id="5" name="Segnaposto piè di pagina 4">
            <a:extLst>
              <a:ext uri="{FF2B5EF4-FFF2-40B4-BE49-F238E27FC236}">
                <a16:creationId xmlns:a16="http://schemas.microsoft.com/office/drawing/2014/main" id="{32ED7F6C-F298-3279-FD3A-CC0C30D3A8A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E8FF2AD-FC3A-0086-1151-D455960C671A}"/>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199383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CF8528-C7EA-8174-AD9C-A1231D84368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981B477-3100-D9ED-E7E2-1C5E0C67754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0D8DAD-C37B-B0D2-6256-648D2122C4F9}"/>
              </a:ext>
            </a:extLst>
          </p:cNvPr>
          <p:cNvSpPr>
            <a:spLocks noGrp="1"/>
          </p:cNvSpPr>
          <p:nvPr>
            <p:ph type="dt" sz="half" idx="10"/>
          </p:nvPr>
        </p:nvSpPr>
        <p:spPr/>
        <p:txBody>
          <a:bodyPr/>
          <a:lstStyle/>
          <a:p>
            <a:fld id="{7379D0B2-84DC-4A08-B5F2-56F4A3873C8B}" type="datetime1">
              <a:rPr lang="it-IT" smtClean="0"/>
              <a:pPr/>
              <a:t>11/03/2023</a:t>
            </a:fld>
            <a:endParaRPr lang="it-IT"/>
          </a:p>
        </p:txBody>
      </p:sp>
      <p:sp>
        <p:nvSpPr>
          <p:cNvPr id="5" name="Segnaposto piè di pagina 4">
            <a:extLst>
              <a:ext uri="{FF2B5EF4-FFF2-40B4-BE49-F238E27FC236}">
                <a16:creationId xmlns:a16="http://schemas.microsoft.com/office/drawing/2014/main" id="{3E308389-87B7-D5AF-6856-98C46C4EFD2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DDFCA9-B026-0071-F685-5B58909C2524}"/>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255002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7513C-6304-9BC2-9B80-D9B92A9D6ED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187DD34-87CD-AB40-117C-C2603E038A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35ABC59-804A-ECB3-7997-32BD42F6339F}"/>
              </a:ext>
            </a:extLst>
          </p:cNvPr>
          <p:cNvSpPr>
            <a:spLocks noGrp="1"/>
          </p:cNvSpPr>
          <p:nvPr>
            <p:ph type="dt" sz="half" idx="10"/>
          </p:nvPr>
        </p:nvSpPr>
        <p:spPr/>
        <p:txBody>
          <a:bodyPr/>
          <a:lstStyle/>
          <a:p>
            <a:fld id="{E5A394B7-D82E-4D1F-BFD7-1B6C4645D540}" type="datetime1">
              <a:rPr lang="it-IT" smtClean="0"/>
              <a:pPr/>
              <a:t>11/03/2023</a:t>
            </a:fld>
            <a:endParaRPr lang="it-IT"/>
          </a:p>
        </p:txBody>
      </p:sp>
      <p:sp>
        <p:nvSpPr>
          <p:cNvPr id="5" name="Segnaposto piè di pagina 4">
            <a:extLst>
              <a:ext uri="{FF2B5EF4-FFF2-40B4-BE49-F238E27FC236}">
                <a16:creationId xmlns:a16="http://schemas.microsoft.com/office/drawing/2014/main" id="{0F0C6F2B-65E9-B84D-FC86-4C12CA716A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E34C9DA-BC70-0440-1F81-51158718C350}"/>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2505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71D223-3326-6C7C-74F9-18E7768AF1F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54A037-6BC9-72C8-1C91-AAC9264694D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732D55F-0DD2-B841-AABD-E76BD2082F8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3DEEF0C-4E03-3F7B-0D62-E345893FAA4A}"/>
              </a:ext>
            </a:extLst>
          </p:cNvPr>
          <p:cNvSpPr>
            <a:spLocks noGrp="1"/>
          </p:cNvSpPr>
          <p:nvPr>
            <p:ph type="dt" sz="half" idx="10"/>
          </p:nvPr>
        </p:nvSpPr>
        <p:spPr/>
        <p:txBody>
          <a:bodyPr/>
          <a:lstStyle/>
          <a:p>
            <a:fld id="{B15519DD-8E42-433A-85D6-DE4C85202000}" type="datetime1">
              <a:rPr lang="it-IT" smtClean="0"/>
              <a:pPr/>
              <a:t>11/03/2023</a:t>
            </a:fld>
            <a:endParaRPr lang="it-IT"/>
          </a:p>
        </p:txBody>
      </p:sp>
      <p:sp>
        <p:nvSpPr>
          <p:cNvPr id="6" name="Segnaposto piè di pagina 5">
            <a:extLst>
              <a:ext uri="{FF2B5EF4-FFF2-40B4-BE49-F238E27FC236}">
                <a16:creationId xmlns:a16="http://schemas.microsoft.com/office/drawing/2014/main" id="{CE0CFBCF-DDDB-273C-48D0-75675C53AA4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208ABAD-B4FF-948F-00A9-885086CF88F6}"/>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2381455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0E19AF-1A62-66F6-7E3E-F012C31FFF4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6262DC8-385A-F636-EE2E-7B7044B036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25FFFD2-3659-FAF5-0A23-5669A692AD4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FC1C560-8150-C583-E41F-A29447169E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117F897-BE7A-C3CD-A922-6787CA319C8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2A23959-1F0B-A62F-2F01-85E49CFAAF01}"/>
              </a:ext>
            </a:extLst>
          </p:cNvPr>
          <p:cNvSpPr>
            <a:spLocks noGrp="1"/>
          </p:cNvSpPr>
          <p:nvPr>
            <p:ph type="dt" sz="half" idx="10"/>
          </p:nvPr>
        </p:nvSpPr>
        <p:spPr/>
        <p:txBody>
          <a:bodyPr/>
          <a:lstStyle/>
          <a:p>
            <a:fld id="{BF7C0DB5-632F-4BB6-BF75-CC0B6F54EF72}" type="datetime1">
              <a:rPr lang="it-IT" smtClean="0"/>
              <a:pPr/>
              <a:t>11/03/2023</a:t>
            </a:fld>
            <a:endParaRPr lang="it-IT"/>
          </a:p>
        </p:txBody>
      </p:sp>
      <p:sp>
        <p:nvSpPr>
          <p:cNvPr id="8" name="Segnaposto piè di pagina 7">
            <a:extLst>
              <a:ext uri="{FF2B5EF4-FFF2-40B4-BE49-F238E27FC236}">
                <a16:creationId xmlns:a16="http://schemas.microsoft.com/office/drawing/2014/main" id="{872A7E6B-48A2-DC52-0389-ED2C971FD14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E30100A-6091-CF90-A9C7-354D052A2BA3}"/>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85460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A5D985-B48D-7281-63CC-179A9F46783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861B902-37C3-F063-517C-94A54349D850}"/>
              </a:ext>
            </a:extLst>
          </p:cNvPr>
          <p:cNvSpPr>
            <a:spLocks noGrp="1"/>
          </p:cNvSpPr>
          <p:nvPr>
            <p:ph type="dt" sz="half" idx="10"/>
          </p:nvPr>
        </p:nvSpPr>
        <p:spPr/>
        <p:txBody>
          <a:bodyPr/>
          <a:lstStyle/>
          <a:p>
            <a:fld id="{2899A167-A302-4CA2-B194-C6936CFA4802}" type="datetime1">
              <a:rPr lang="it-IT" smtClean="0"/>
              <a:pPr/>
              <a:t>11/03/2023</a:t>
            </a:fld>
            <a:endParaRPr lang="it-IT"/>
          </a:p>
        </p:txBody>
      </p:sp>
      <p:sp>
        <p:nvSpPr>
          <p:cNvPr id="4" name="Segnaposto piè di pagina 3">
            <a:extLst>
              <a:ext uri="{FF2B5EF4-FFF2-40B4-BE49-F238E27FC236}">
                <a16:creationId xmlns:a16="http://schemas.microsoft.com/office/drawing/2014/main" id="{BD1BAB5D-2557-92C7-323E-8C03F2B2030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70F5D06-45DD-F250-7320-B8B57EB38CCB}"/>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1576007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FE1A811-95E5-E12B-678B-D4F32CC6F094}"/>
              </a:ext>
            </a:extLst>
          </p:cNvPr>
          <p:cNvSpPr>
            <a:spLocks noGrp="1"/>
          </p:cNvSpPr>
          <p:nvPr>
            <p:ph type="dt" sz="half" idx="10"/>
          </p:nvPr>
        </p:nvSpPr>
        <p:spPr/>
        <p:txBody>
          <a:bodyPr/>
          <a:lstStyle/>
          <a:p>
            <a:fld id="{38CB7C21-6A96-48E6-B54D-FE8E43E19414}" type="datetime1">
              <a:rPr lang="it-IT" smtClean="0"/>
              <a:pPr/>
              <a:t>11/03/2023</a:t>
            </a:fld>
            <a:endParaRPr lang="it-IT"/>
          </a:p>
        </p:txBody>
      </p:sp>
      <p:sp>
        <p:nvSpPr>
          <p:cNvPr id="3" name="Segnaposto piè di pagina 2">
            <a:extLst>
              <a:ext uri="{FF2B5EF4-FFF2-40B4-BE49-F238E27FC236}">
                <a16:creationId xmlns:a16="http://schemas.microsoft.com/office/drawing/2014/main" id="{D3E7264F-17BA-15F2-C3A7-A588316982D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25FC33D-D3F2-0B44-C069-2B8C756BA0D4}"/>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106454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51CB4D-E202-3D71-AC88-F544C91BCA1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81B72B2-A722-95F4-E2D8-9C9B84ED9D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714F8A4-2EE3-C816-A2CA-89BB9E0912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BC690FF-7CE2-21A1-49EC-62DD4907EFDF}"/>
              </a:ext>
            </a:extLst>
          </p:cNvPr>
          <p:cNvSpPr>
            <a:spLocks noGrp="1"/>
          </p:cNvSpPr>
          <p:nvPr>
            <p:ph type="dt" sz="half" idx="10"/>
          </p:nvPr>
        </p:nvSpPr>
        <p:spPr/>
        <p:txBody>
          <a:bodyPr/>
          <a:lstStyle/>
          <a:p>
            <a:fld id="{86BF713D-CFA3-4123-80C8-AC952E325404}" type="datetime1">
              <a:rPr lang="it-IT" smtClean="0"/>
              <a:pPr/>
              <a:t>11/03/2023</a:t>
            </a:fld>
            <a:endParaRPr lang="it-IT"/>
          </a:p>
        </p:txBody>
      </p:sp>
      <p:sp>
        <p:nvSpPr>
          <p:cNvPr id="6" name="Segnaposto piè di pagina 5">
            <a:extLst>
              <a:ext uri="{FF2B5EF4-FFF2-40B4-BE49-F238E27FC236}">
                <a16:creationId xmlns:a16="http://schemas.microsoft.com/office/drawing/2014/main" id="{CD1ACD75-BE54-C933-C9FA-8A03CEB378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1E6D6C5-CACD-3F3E-B9C0-B1A923F7BAD2}"/>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236102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3AF24E-6CD3-ACF2-2399-E277121F152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19E70D2-61FF-CE3D-3138-874E2A5502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ACE5099-714B-43D9-B6BA-5DC293907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A2E7C4-3A4F-4124-BDB1-17D2031B97CC}"/>
              </a:ext>
            </a:extLst>
          </p:cNvPr>
          <p:cNvSpPr>
            <a:spLocks noGrp="1"/>
          </p:cNvSpPr>
          <p:nvPr>
            <p:ph type="dt" sz="half" idx="10"/>
          </p:nvPr>
        </p:nvSpPr>
        <p:spPr/>
        <p:txBody>
          <a:bodyPr/>
          <a:lstStyle/>
          <a:p>
            <a:fld id="{83A36D33-3500-4E82-A8C8-0028D2FD50B4}" type="datetime1">
              <a:rPr lang="it-IT" smtClean="0"/>
              <a:pPr/>
              <a:t>11/03/2023</a:t>
            </a:fld>
            <a:endParaRPr lang="it-IT"/>
          </a:p>
        </p:txBody>
      </p:sp>
      <p:sp>
        <p:nvSpPr>
          <p:cNvPr id="6" name="Segnaposto piè di pagina 5">
            <a:extLst>
              <a:ext uri="{FF2B5EF4-FFF2-40B4-BE49-F238E27FC236}">
                <a16:creationId xmlns:a16="http://schemas.microsoft.com/office/drawing/2014/main" id="{7D3281B3-1445-F56C-6F8B-BF6CD053172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BFB364F-2F48-469A-6124-0CEFF8D45C8E}"/>
              </a:ext>
            </a:extLst>
          </p:cNvPr>
          <p:cNvSpPr>
            <a:spLocks noGrp="1"/>
          </p:cNvSpPr>
          <p:nvPr>
            <p:ph type="sldNum" sz="quarter" idx="12"/>
          </p:nvPr>
        </p:nvSpPr>
        <p:spPr/>
        <p:txBody>
          <a:bodyPr/>
          <a:lstStyle/>
          <a:p>
            <a:fld id="{F6EA33D5-858A-438D-A7E3-9EACA81DA4BA}" type="slidenum">
              <a:rPr lang="it-IT" smtClean="0"/>
              <a:pPr/>
              <a:t>‹N›</a:t>
            </a:fld>
            <a:endParaRPr lang="it-IT"/>
          </a:p>
        </p:txBody>
      </p:sp>
    </p:spTree>
    <p:extLst>
      <p:ext uri="{BB962C8B-B14F-4D97-AF65-F5344CB8AC3E}">
        <p14:creationId xmlns:p14="http://schemas.microsoft.com/office/powerpoint/2010/main" val="3730601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D52D136-D607-8486-E1D6-F2570C9917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AEC3F1A-355E-25C2-5EDE-6A3D374592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65B70CA-3E3D-DB05-EF3F-AF349E017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CDAE0A-9314-428D-825B-F5600FCAEA52}" type="datetime1">
              <a:rPr lang="it-IT" smtClean="0"/>
              <a:pPr/>
              <a:t>11/03/2023</a:t>
            </a:fld>
            <a:endParaRPr lang="it-IT"/>
          </a:p>
        </p:txBody>
      </p:sp>
      <p:sp>
        <p:nvSpPr>
          <p:cNvPr id="5" name="Segnaposto piè di pagina 4">
            <a:extLst>
              <a:ext uri="{FF2B5EF4-FFF2-40B4-BE49-F238E27FC236}">
                <a16:creationId xmlns:a16="http://schemas.microsoft.com/office/drawing/2014/main" id="{99E84D3B-986C-9BCC-12EE-0BCE773B1D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DE08428-7F89-24D1-CC07-FAA3B71B9C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A33D5-858A-438D-A7E3-9EACA81DA4BA}" type="slidenum">
              <a:rPr lang="it-IT" smtClean="0"/>
              <a:pPr/>
              <a:t>‹N›</a:t>
            </a:fld>
            <a:endParaRPr lang="it-IT"/>
          </a:p>
        </p:txBody>
      </p:sp>
    </p:spTree>
    <p:extLst>
      <p:ext uri="{BB962C8B-B14F-4D97-AF65-F5344CB8AC3E}">
        <p14:creationId xmlns:p14="http://schemas.microsoft.com/office/powerpoint/2010/main" val="1746977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4765D39F-8D50-88CC-19AE-F0AB06936E52}"/>
              </a:ext>
            </a:extLst>
          </p:cNvPr>
          <p:cNvSpPr/>
          <p:nvPr/>
        </p:nvSpPr>
        <p:spPr>
          <a:xfrm>
            <a:off x="1399590" y="2367489"/>
            <a:ext cx="9731830" cy="1661993"/>
          </a:xfrm>
          <a:prstGeom prst="rect">
            <a:avLst/>
          </a:prstGeom>
        </p:spPr>
        <p:txBody>
          <a:bodyPr wrap="square">
            <a:spAutoFit/>
          </a:bodyPr>
          <a:lstStyle/>
          <a:p>
            <a:pPr algn="ctr"/>
            <a:endParaRPr lang="it-IT" sz="100" b="1" dirty="0">
              <a:solidFill>
                <a:schemeClr val="bg1"/>
              </a:solidFill>
              <a:latin typeface="Tw Cen MT" panose="020B0602020104020603" pitchFamily="34" charset="0"/>
            </a:endParaRPr>
          </a:p>
          <a:p>
            <a:pPr algn="ctr"/>
            <a:r>
              <a:rPr lang="it-IT" sz="4000" b="1" dirty="0">
                <a:solidFill>
                  <a:schemeClr val="bg1"/>
                </a:solidFill>
                <a:latin typeface="Tw Cen MT" panose="020B0602020104020603" pitchFamily="34" charset="0"/>
              </a:rPr>
              <a:t>SELEZIONARE LE PERSONE PER LA PA</a:t>
            </a:r>
          </a:p>
          <a:p>
            <a:pPr algn="ctr"/>
            <a:r>
              <a:rPr lang="it-IT" sz="2800" b="1" dirty="0">
                <a:solidFill>
                  <a:schemeClr val="bg1"/>
                </a:solidFill>
                <a:latin typeface="Tw Cen MT" panose="020B0602020104020603" pitchFamily="34" charset="0"/>
              </a:rPr>
              <a:t>4° webinar di approfondimento del Rapporto Formez PA </a:t>
            </a:r>
          </a:p>
          <a:p>
            <a:pPr algn="ctr"/>
            <a:endParaRPr lang="it-IT" sz="900" dirty="0">
              <a:solidFill>
                <a:schemeClr val="bg1"/>
              </a:solidFill>
            </a:endParaRPr>
          </a:p>
          <a:p>
            <a:pPr algn="ctr"/>
            <a:r>
              <a:rPr lang="it-IT" sz="2400" dirty="0">
                <a:solidFill>
                  <a:schemeClr val="bg1"/>
                </a:solidFill>
              </a:rPr>
              <a:t>14 MARZO 2023, ORE 12:00</a:t>
            </a:r>
          </a:p>
        </p:txBody>
      </p:sp>
      <p:sp>
        <p:nvSpPr>
          <p:cNvPr id="5" name="Rettangolo 4">
            <a:extLst>
              <a:ext uri="{FF2B5EF4-FFF2-40B4-BE49-F238E27FC236}">
                <a16:creationId xmlns:a16="http://schemas.microsoft.com/office/drawing/2014/main" id="{7C746F37-D89A-EC34-CAE7-B31E3C483614}"/>
              </a:ext>
            </a:extLst>
          </p:cNvPr>
          <p:cNvSpPr/>
          <p:nvPr/>
        </p:nvSpPr>
        <p:spPr>
          <a:xfrm>
            <a:off x="5281594" y="6338857"/>
            <a:ext cx="1949157" cy="430887"/>
          </a:xfrm>
          <a:prstGeom prst="rect">
            <a:avLst/>
          </a:prstGeom>
        </p:spPr>
        <p:txBody>
          <a:bodyPr wrap="square">
            <a:spAutoFit/>
          </a:bodyPr>
          <a:lstStyle/>
          <a:p>
            <a:r>
              <a:rPr lang="it-IT" sz="2200" dirty="0">
                <a:solidFill>
                  <a:schemeClr val="bg1"/>
                </a:solidFill>
                <a:latin typeface="Tw Cen MT" panose="020B0602020104020603" pitchFamily="34" charset="0"/>
              </a:rPr>
              <a:t>www.formez.it</a:t>
            </a:r>
            <a:endParaRPr lang="it-IT" sz="2200" dirty="0">
              <a:solidFill>
                <a:schemeClr val="bg1"/>
              </a:solidFill>
            </a:endParaRPr>
          </a:p>
        </p:txBody>
      </p:sp>
      <p:sp>
        <p:nvSpPr>
          <p:cNvPr id="8" name="Rettangolo 7">
            <a:extLst>
              <a:ext uri="{FF2B5EF4-FFF2-40B4-BE49-F238E27FC236}">
                <a16:creationId xmlns:a16="http://schemas.microsoft.com/office/drawing/2014/main" id="{59305201-E1EF-78CB-8271-1E258B2B6184}"/>
              </a:ext>
            </a:extLst>
          </p:cNvPr>
          <p:cNvSpPr/>
          <p:nvPr/>
        </p:nvSpPr>
        <p:spPr>
          <a:xfrm>
            <a:off x="513180" y="3783086"/>
            <a:ext cx="11485983" cy="2223686"/>
          </a:xfrm>
          <a:prstGeom prst="rect">
            <a:avLst/>
          </a:prstGeom>
        </p:spPr>
        <p:txBody>
          <a:bodyPr wrap="square">
            <a:spAutoFit/>
          </a:bodyPr>
          <a:lstStyle/>
          <a:p>
            <a:pPr algn="ctr"/>
            <a:endParaRPr lang="it-IT" sz="900" b="1" i="1" dirty="0">
              <a:solidFill>
                <a:schemeClr val="bg1"/>
              </a:solidFill>
              <a:effectLst/>
              <a:latin typeface="Droid Sans"/>
            </a:endParaRPr>
          </a:p>
          <a:p>
            <a:pPr algn="ctr"/>
            <a:endParaRPr lang="it-IT" sz="100" b="1" dirty="0">
              <a:solidFill>
                <a:schemeClr val="bg1"/>
              </a:solidFill>
              <a:effectLst/>
              <a:latin typeface="Droid Sans"/>
            </a:endParaRPr>
          </a:p>
          <a:p>
            <a:pPr algn="ctr"/>
            <a:endParaRPr lang="it-IT" sz="1050" b="1" dirty="0">
              <a:solidFill>
                <a:schemeClr val="bg1"/>
              </a:solidFill>
              <a:effectLst/>
              <a:latin typeface="Droid Sans"/>
            </a:endParaRPr>
          </a:p>
          <a:p>
            <a:pPr algn="ctr"/>
            <a:r>
              <a:rPr lang="it-IT" sz="2800" b="1" dirty="0">
                <a:solidFill>
                  <a:schemeClr val="bg1"/>
                </a:solidFill>
                <a:effectLst/>
                <a:latin typeface="Droid Sans"/>
              </a:rPr>
              <a:t>LE EVIDENZE FORMEZ DAL RAPPORTO 2022</a:t>
            </a:r>
            <a:endParaRPr lang="it-IT" sz="1100" b="1" dirty="0">
              <a:solidFill>
                <a:schemeClr val="bg1"/>
              </a:solidFill>
              <a:effectLst/>
              <a:latin typeface="Droid Sans"/>
            </a:endParaRPr>
          </a:p>
          <a:p>
            <a:pPr algn="ctr"/>
            <a:endParaRPr lang="it-IT" sz="1000" b="1" dirty="0">
              <a:solidFill>
                <a:schemeClr val="bg1"/>
              </a:solidFill>
              <a:effectLst/>
              <a:latin typeface="Droid Sans"/>
            </a:endParaRPr>
          </a:p>
          <a:p>
            <a:pPr algn="ctr"/>
            <a:endParaRPr lang="it-IT" sz="1400" b="1" dirty="0">
              <a:solidFill>
                <a:schemeClr val="bg1"/>
              </a:solidFill>
              <a:effectLst/>
              <a:latin typeface="Droid Sans"/>
            </a:endParaRPr>
          </a:p>
          <a:p>
            <a:pPr algn="ctr"/>
            <a:r>
              <a:rPr lang="it-IT" sz="3200" b="1" dirty="0">
                <a:solidFill>
                  <a:schemeClr val="bg1"/>
                </a:solidFill>
                <a:effectLst/>
                <a:latin typeface="Droid Sans"/>
              </a:rPr>
              <a:t>Vincenzo Testa</a:t>
            </a:r>
          </a:p>
          <a:p>
            <a:pPr algn="ctr"/>
            <a:endParaRPr lang="it-IT" sz="1000" b="1" dirty="0">
              <a:solidFill>
                <a:schemeClr val="bg1"/>
              </a:solidFill>
              <a:effectLst/>
              <a:latin typeface="Droid Sans"/>
            </a:endParaRPr>
          </a:p>
          <a:p>
            <a:pPr algn="ctr"/>
            <a:r>
              <a:rPr lang="it-IT" sz="2000" b="1" dirty="0">
                <a:solidFill>
                  <a:schemeClr val="bg1"/>
                </a:solidFill>
                <a:effectLst/>
                <a:latin typeface="Droid Sans"/>
              </a:rPr>
              <a:t>Direttore del Centro studi e attività internazionali</a:t>
            </a:r>
          </a:p>
        </p:txBody>
      </p:sp>
    </p:spTree>
    <p:extLst>
      <p:ext uri="{BB962C8B-B14F-4D97-AF65-F5344CB8AC3E}">
        <p14:creationId xmlns:p14="http://schemas.microsoft.com/office/powerpoint/2010/main" val="3695455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DB36A0DA-D0CB-83BF-08C9-B18177FADF2F}"/>
              </a:ext>
            </a:extLst>
          </p:cNvPr>
          <p:cNvSpPr/>
          <p:nvPr/>
        </p:nvSpPr>
        <p:spPr>
          <a:xfrm>
            <a:off x="11415712" y="6096000"/>
            <a:ext cx="495300" cy="495300"/>
          </a:xfrm>
          <a:prstGeom prst="ellipse">
            <a:avLst/>
          </a:prstGeom>
          <a:solidFill>
            <a:srgbClr val="8049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6CFEFFBA-1EDC-3D8D-C0EA-73A7FE40E030}"/>
              </a:ext>
            </a:extLst>
          </p:cNvPr>
          <p:cNvSpPr>
            <a:spLocks noGrp="1"/>
          </p:cNvSpPr>
          <p:nvPr>
            <p:ph type="sldNum" sz="quarter" idx="12"/>
          </p:nvPr>
        </p:nvSpPr>
        <p:spPr>
          <a:xfrm>
            <a:off x="11415712" y="6161087"/>
            <a:ext cx="495299" cy="365125"/>
          </a:xfrm>
        </p:spPr>
        <p:txBody>
          <a:bodyPr/>
          <a:lstStyle/>
          <a:p>
            <a:pPr algn="ctr"/>
            <a:fld id="{F6EA33D5-858A-438D-A7E3-9EACA81DA4BA}" type="slidenum">
              <a:rPr lang="it-IT" sz="1500" smtClean="0">
                <a:solidFill>
                  <a:schemeClr val="bg1"/>
                </a:solidFill>
              </a:rPr>
              <a:pPr algn="ctr"/>
              <a:t>2</a:t>
            </a:fld>
            <a:endParaRPr lang="it-IT" sz="1500">
              <a:solidFill>
                <a:schemeClr val="bg1"/>
              </a:solidFill>
            </a:endParaRPr>
          </a:p>
        </p:txBody>
      </p:sp>
      <p:sp>
        <p:nvSpPr>
          <p:cNvPr id="2" name="CasellaDiTesto 1">
            <a:extLst>
              <a:ext uri="{FF2B5EF4-FFF2-40B4-BE49-F238E27FC236}">
                <a16:creationId xmlns:a16="http://schemas.microsoft.com/office/drawing/2014/main" id="{3115A10C-3E29-CC52-EC77-4B8DE0406C82}"/>
              </a:ext>
            </a:extLst>
          </p:cNvPr>
          <p:cNvSpPr txBox="1"/>
          <p:nvPr/>
        </p:nvSpPr>
        <p:spPr>
          <a:xfrm>
            <a:off x="513805" y="1020316"/>
            <a:ext cx="10785566"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srgbClr val="804960"/>
                </a:solidFill>
                <a:effectLst/>
                <a:uLnTx/>
                <a:uFillTx/>
                <a:latin typeface="Tw Cen MT" panose="020B0602020104020603" pitchFamily="34" charset="0"/>
                <a:ea typeface="+mn-ea"/>
                <a:cs typeface="+mn-cs"/>
              </a:rPr>
              <a:t>CONCORSI PUBBLICI: I NUMERI DI FORMEZ PA </a:t>
            </a:r>
          </a:p>
        </p:txBody>
      </p:sp>
      <p:sp>
        <p:nvSpPr>
          <p:cNvPr id="3" name="CasellaDiTesto 2">
            <a:extLst>
              <a:ext uri="{FF2B5EF4-FFF2-40B4-BE49-F238E27FC236}">
                <a16:creationId xmlns:a16="http://schemas.microsoft.com/office/drawing/2014/main" id="{22BB4EAA-2F2D-1836-2D0A-9E5CCAFA6327}"/>
              </a:ext>
            </a:extLst>
          </p:cNvPr>
          <p:cNvSpPr txBox="1"/>
          <p:nvPr/>
        </p:nvSpPr>
        <p:spPr>
          <a:xfrm>
            <a:off x="555802" y="2092722"/>
            <a:ext cx="4705970" cy="307777"/>
          </a:xfrm>
          <a:prstGeom prst="rect">
            <a:avLst/>
          </a:prstGeom>
          <a:noFill/>
          <a:ln>
            <a:no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i="0" u="none" strike="noStrike" kern="1200" cap="none" spc="0" normalizeH="0" baseline="0" noProof="0" dirty="0">
                <a:ln>
                  <a:noFill/>
                </a:ln>
                <a:solidFill>
                  <a:prstClr val="black"/>
                </a:solidFill>
                <a:effectLst/>
                <a:uLnTx/>
                <a:uFillTx/>
                <a:latin typeface="Tw Cen MT Condensed Extra Bold" panose="020B0803020202020204" pitchFamily="34" charset="0"/>
              </a:rPr>
              <a:t>POSTI BANDITI PER ANNO DI PUBBLICAZIONE DEI BANDI GESTITI</a:t>
            </a:r>
          </a:p>
        </p:txBody>
      </p:sp>
      <p:pic>
        <p:nvPicPr>
          <p:cNvPr id="6" name="Immagine 5">
            <a:extLst>
              <a:ext uri="{FF2B5EF4-FFF2-40B4-BE49-F238E27FC236}">
                <a16:creationId xmlns:a16="http://schemas.microsoft.com/office/drawing/2014/main" id="{493B308E-7FB4-1DC3-EA69-14799CDF2110}"/>
              </a:ext>
            </a:extLst>
          </p:cNvPr>
          <p:cNvPicPr>
            <a:picLocks noChangeAspect="1"/>
          </p:cNvPicPr>
          <p:nvPr/>
        </p:nvPicPr>
        <p:blipFill>
          <a:blip r:embed="rId2"/>
          <a:stretch>
            <a:fillRect/>
          </a:stretch>
        </p:blipFill>
        <p:spPr>
          <a:xfrm>
            <a:off x="641573" y="2330860"/>
            <a:ext cx="4705971" cy="2990494"/>
          </a:xfrm>
          <a:prstGeom prst="rect">
            <a:avLst/>
          </a:prstGeom>
        </p:spPr>
      </p:pic>
      <p:sp>
        <p:nvSpPr>
          <p:cNvPr id="7" name="CasellaDiTesto 6">
            <a:extLst>
              <a:ext uri="{FF2B5EF4-FFF2-40B4-BE49-F238E27FC236}">
                <a16:creationId xmlns:a16="http://schemas.microsoft.com/office/drawing/2014/main" id="{5559868E-2E91-D4A4-8D70-99A10C4D2D2C}"/>
              </a:ext>
            </a:extLst>
          </p:cNvPr>
          <p:cNvSpPr txBox="1"/>
          <p:nvPr/>
        </p:nvSpPr>
        <p:spPr>
          <a:xfrm>
            <a:off x="917707" y="5420991"/>
            <a:ext cx="4344065" cy="646331"/>
          </a:xfrm>
          <a:prstGeom prst="rect">
            <a:avLst/>
          </a:prstGeom>
          <a:noFill/>
        </p:spPr>
        <p:txBody>
          <a:bodyPr wrap="square">
            <a:spAutoFit/>
          </a:bodyPr>
          <a:lstStyle/>
          <a:p>
            <a:pPr algn="just">
              <a:defRPr/>
            </a:pPr>
            <a:r>
              <a:rPr lang="it-IT" sz="900" dirty="0">
                <a:solidFill>
                  <a:prstClr val="black"/>
                </a:solidFill>
              </a:rPr>
              <a:t>*Attività complessivamente gestite nel 2021 e nel primo semestre del 2022</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900" b="0" i="0" u="none" strike="noStrike" kern="1200" cap="none" spc="0" normalizeH="0" baseline="0" noProof="0" dirty="0">
                <a:ln>
                  <a:noFill/>
                </a:ln>
                <a:solidFill>
                  <a:prstClr val="black"/>
                </a:solidFill>
                <a:effectLst/>
                <a:uLnTx/>
                <a:uFillTx/>
                <a:latin typeface="Calibri"/>
                <a:ea typeface="+mn-ea"/>
                <a:cs typeface="+mn-cs"/>
              </a:rPr>
              <a:t>**Per i bandi con riapertura dei termini di candidatura è stata considerata l’ultima data di pubblicazione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900" b="0" i="0" u="none" strike="noStrike" kern="1200" cap="none" spc="0" normalizeH="0" baseline="0" noProof="0" dirty="0">
                <a:ln>
                  <a:noFill/>
                </a:ln>
                <a:solidFill>
                  <a:prstClr val="black"/>
                </a:solidFill>
                <a:effectLst/>
                <a:uLnTx/>
                <a:uFillTx/>
                <a:latin typeface="Calibri"/>
                <a:ea typeface="+mn-ea"/>
                <a:cs typeface="+mn-cs"/>
              </a:rPr>
              <a:t>*** Per l’anno 2022 sono inclusi i bandi pubblicati fino al 30 giugno 2022"	</a:t>
            </a:r>
          </a:p>
        </p:txBody>
      </p:sp>
      <p:cxnSp>
        <p:nvCxnSpPr>
          <p:cNvPr id="8" name="Connettore diritto 7">
            <a:extLst>
              <a:ext uri="{FF2B5EF4-FFF2-40B4-BE49-F238E27FC236}">
                <a16:creationId xmlns:a16="http://schemas.microsoft.com/office/drawing/2014/main" id="{8A8EB15D-226C-DBDC-9E87-B93343455C53}"/>
              </a:ext>
            </a:extLst>
          </p:cNvPr>
          <p:cNvCxnSpPr>
            <a:cxnSpLocks/>
          </p:cNvCxnSpPr>
          <p:nvPr/>
        </p:nvCxnSpPr>
        <p:spPr>
          <a:xfrm>
            <a:off x="5654162" y="1830594"/>
            <a:ext cx="0" cy="3913563"/>
          </a:xfrm>
          <a:prstGeom prst="line">
            <a:avLst/>
          </a:prstGeom>
        </p:spPr>
        <p:style>
          <a:lnRef idx="1">
            <a:schemeClr val="dk1"/>
          </a:lnRef>
          <a:fillRef idx="0">
            <a:schemeClr val="dk1"/>
          </a:fillRef>
          <a:effectRef idx="0">
            <a:schemeClr val="dk1"/>
          </a:effectRef>
          <a:fontRef idx="minor">
            <a:schemeClr val="tx1"/>
          </a:fontRef>
        </p:style>
      </p:cxnSp>
      <p:sp>
        <p:nvSpPr>
          <p:cNvPr id="9" name="CasellaDiTesto 8">
            <a:extLst>
              <a:ext uri="{FF2B5EF4-FFF2-40B4-BE49-F238E27FC236}">
                <a16:creationId xmlns:a16="http://schemas.microsoft.com/office/drawing/2014/main" id="{DC2F1284-DA34-0EB9-C83D-FEFA61E1455D}"/>
              </a:ext>
            </a:extLst>
          </p:cNvPr>
          <p:cNvSpPr txBox="1"/>
          <p:nvPr/>
        </p:nvSpPr>
        <p:spPr>
          <a:xfrm>
            <a:off x="7055658" y="2258851"/>
            <a:ext cx="3419898" cy="369332"/>
          </a:xfrm>
          <a:prstGeom prst="rect">
            <a:avLst/>
          </a:prstGeom>
          <a:noFill/>
          <a:ln>
            <a:no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i="0" u="none" strike="noStrike" kern="1200" cap="none" spc="0" normalizeH="0" baseline="0" noProof="0" dirty="0">
                <a:ln>
                  <a:noFill/>
                </a:ln>
                <a:solidFill>
                  <a:prstClr val="black"/>
                </a:solidFill>
                <a:effectLst/>
                <a:uLnTx/>
                <a:uFillTx/>
                <a:latin typeface="Tw Cen MT Condensed Extra Bold" panose="020B0803020202020204" pitchFamily="34" charset="0"/>
              </a:rPr>
              <a:t>ATTIVITÀ DI SELEZIONE POST COVID*</a:t>
            </a:r>
          </a:p>
        </p:txBody>
      </p:sp>
      <p:pic>
        <p:nvPicPr>
          <p:cNvPr id="10" name="Immagine 9">
            <a:extLst>
              <a:ext uri="{FF2B5EF4-FFF2-40B4-BE49-F238E27FC236}">
                <a16:creationId xmlns:a16="http://schemas.microsoft.com/office/drawing/2014/main" id="{D4F93844-EE13-C077-BD76-029034F9B7ED}"/>
              </a:ext>
            </a:extLst>
          </p:cNvPr>
          <p:cNvPicPr>
            <a:picLocks noChangeAspect="1"/>
          </p:cNvPicPr>
          <p:nvPr/>
        </p:nvPicPr>
        <p:blipFill>
          <a:blip r:embed="rId3"/>
          <a:stretch>
            <a:fillRect/>
          </a:stretch>
        </p:blipFill>
        <p:spPr>
          <a:xfrm>
            <a:off x="6046553" y="2628183"/>
            <a:ext cx="5815312" cy="2289286"/>
          </a:xfrm>
          <a:prstGeom prst="rect">
            <a:avLst/>
          </a:prstGeom>
        </p:spPr>
      </p:pic>
      <p:sp>
        <p:nvSpPr>
          <p:cNvPr id="11" name="CasellaDiTesto 10">
            <a:extLst>
              <a:ext uri="{FF2B5EF4-FFF2-40B4-BE49-F238E27FC236}">
                <a16:creationId xmlns:a16="http://schemas.microsoft.com/office/drawing/2014/main" id="{013788AA-0488-1A7E-0EA9-DB80C0E9F8F5}"/>
              </a:ext>
            </a:extLst>
          </p:cNvPr>
          <p:cNvSpPr txBox="1"/>
          <p:nvPr/>
        </p:nvSpPr>
        <p:spPr>
          <a:xfrm>
            <a:off x="2130360" y="6231788"/>
            <a:ext cx="7081733" cy="215444"/>
          </a:xfrm>
          <a:prstGeom prst="rect">
            <a:avLst/>
          </a:prstGeom>
          <a:noFill/>
        </p:spPr>
        <p:txBody>
          <a:bodyPr wrap="square" rtlCol="0">
            <a:spAutoFit/>
          </a:bodyPr>
          <a:lstStyle/>
          <a:p>
            <a:r>
              <a:rPr lang="it-IT" sz="800" dirty="0">
                <a:latin typeface="Tw Cen MT" panose="020B0602020104020603" pitchFamily="34" charset="0"/>
              </a:rPr>
              <a:t>RACCOLTI, STRUTTURATI E ANALIZZATI I DATI DELLE PROCEDURE CONCORSUALI GESTITE DA FORMEZ PA DALL’1/1/2010 AL 30/9/2020</a:t>
            </a:r>
          </a:p>
        </p:txBody>
      </p:sp>
    </p:spTree>
    <p:extLst>
      <p:ext uri="{BB962C8B-B14F-4D97-AF65-F5344CB8AC3E}">
        <p14:creationId xmlns:p14="http://schemas.microsoft.com/office/powerpoint/2010/main" val="334231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DB36A0DA-D0CB-83BF-08C9-B18177FADF2F}"/>
              </a:ext>
            </a:extLst>
          </p:cNvPr>
          <p:cNvSpPr/>
          <p:nvPr/>
        </p:nvSpPr>
        <p:spPr>
          <a:xfrm>
            <a:off x="11415712" y="6096000"/>
            <a:ext cx="495300" cy="495300"/>
          </a:xfrm>
          <a:prstGeom prst="ellipse">
            <a:avLst/>
          </a:prstGeom>
          <a:solidFill>
            <a:srgbClr val="8049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6CFEFFBA-1EDC-3D8D-C0EA-73A7FE40E030}"/>
              </a:ext>
            </a:extLst>
          </p:cNvPr>
          <p:cNvSpPr>
            <a:spLocks noGrp="1"/>
          </p:cNvSpPr>
          <p:nvPr>
            <p:ph type="sldNum" sz="quarter" idx="12"/>
          </p:nvPr>
        </p:nvSpPr>
        <p:spPr>
          <a:xfrm>
            <a:off x="11415712" y="6161087"/>
            <a:ext cx="495299" cy="365125"/>
          </a:xfrm>
        </p:spPr>
        <p:txBody>
          <a:bodyPr/>
          <a:lstStyle/>
          <a:p>
            <a:pPr algn="ctr"/>
            <a:fld id="{F6EA33D5-858A-438D-A7E3-9EACA81DA4BA}" type="slidenum">
              <a:rPr lang="it-IT" sz="1500" smtClean="0">
                <a:solidFill>
                  <a:schemeClr val="bg1"/>
                </a:solidFill>
              </a:rPr>
              <a:pPr algn="ctr"/>
              <a:t>3</a:t>
            </a:fld>
            <a:endParaRPr lang="it-IT" sz="1500">
              <a:solidFill>
                <a:schemeClr val="bg1"/>
              </a:solidFill>
            </a:endParaRPr>
          </a:p>
        </p:txBody>
      </p:sp>
      <p:sp>
        <p:nvSpPr>
          <p:cNvPr id="3" name="CasellaDiTesto 2">
            <a:extLst>
              <a:ext uri="{FF2B5EF4-FFF2-40B4-BE49-F238E27FC236}">
                <a16:creationId xmlns:a16="http://schemas.microsoft.com/office/drawing/2014/main" id="{B90DBE43-F704-B623-C10E-0DEC36936985}"/>
              </a:ext>
            </a:extLst>
          </p:cNvPr>
          <p:cNvSpPr txBox="1"/>
          <p:nvPr/>
        </p:nvSpPr>
        <p:spPr>
          <a:xfrm>
            <a:off x="1024035" y="2951612"/>
            <a:ext cx="3047222" cy="2308324"/>
          </a:xfrm>
          <a:prstGeom prst="rect">
            <a:avLst/>
          </a:prstGeom>
          <a:noFill/>
        </p:spPr>
        <p:txBody>
          <a:bodyPr wrap="square">
            <a:spAutoFit/>
          </a:bodyPr>
          <a:lstStyle/>
          <a:p>
            <a:pPr algn="just"/>
            <a:r>
              <a:rPr lang="it-IT" dirty="0">
                <a:latin typeface="Tw Cen MT Condensed" panose="020B0606020104020203" pitchFamily="34" charset="0"/>
              </a:rPr>
              <a:t>Le </a:t>
            </a:r>
            <a:r>
              <a:rPr lang="it-IT" b="1" dirty="0">
                <a:solidFill>
                  <a:srgbClr val="C00000"/>
                </a:solidFill>
                <a:latin typeface="Tw Cen MT Condensed" panose="020B0606020104020203" pitchFamily="34" charset="0"/>
              </a:rPr>
              <a:t>modalità di selezione semplificate </a:t>
            </a:r>
            <a:r>
              <a:rPr lang="it-IT" dirty="0">
                <a:latin typeface="Tw Cen MT Condensed" panose="020B0606020104020203" pitchFamily="34" charset="0"/>
              </a:rPr>
              <a:t>hanno ridotto sensibilmente i tempi di realizzazione delle procedure e probabilmente ampliato la coorte dei candidati. Hanno inoltre assicurato un incremento della percezione dei livelli di legittimità delle selezioni.</a:t>
            </a:r>
          </a:p>
        </p:txBody>
      </p:sp>
      <p:sp>
        <p:nvSpPr>
          <p:cNvPr id="8" name="CasellaDiTesto 7">
            <a:extLst>
              <a:ext uri="{FF2B5EF4-FFF2-40B4-BE49-F238E27FC236}">
                <a16:creationId xmlns:a16="http://schemas.microsoft.com/office/drawing/2014/main" id="{A018ED17-89DE-E091-B226-226E56F179D3}"/>
              </a:ext>
            </a:extLst>
          </p:cNvPr>
          <p:cNvSpPr txBox="1"/>
          <p:nvPr/>
        </p:nvSpPr>
        <p:spPr>
          <a:xfrm>
            <a:off x="4563444" y="2951612"/>
            <a:ext cx="3047222" cy="1200329"/>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Le amministrazioni locali hanno adottato più bandi, ma le amministrazioni centrali hanno bandito </a:t>
            </a:r>
            <a:r>
              <a:rPr lang="it-IT" b="1" dirty="0">
                <a:solidFill>
                  <a:srgbClr val="C00000"/>
                </a:solidFill>
                <a:latin typeface="Tw Cen MT Condensed" panose="020B0606020104020203" pitchFamily="34" charset="0"/>
              </a:rPr>
              <a:t>più posti e per un maggior numero di profili</a:t>
            </a:r>
          </a:p>
        </p:txBody>
      </p:sp>
      <p:sp>
        <p:nvSpPr>
          <p:cNvPr id="9" name="CasellaDiTesto 8">
            <a:extLst>
              <a:ext uri="{FF2B5EF4-FFF2-40B4-BE49-F238E27FC236}">
                <a16:creationId xmlns:a16="http://schemas.microsoft.com/office/drawing/2014/main" id="{58CAAEFF-CD45-011E-33B1-303560C4D9D8}"/>
              </a:ext>
            </a:extLst>
          </p:cNvPr>
          <p:cNvSpPr txBox="1"/>
          <p:nvPr/>
        </p:nvSpPr>
        <p:spPr>
          <a:xfrm>
            <a:off x="8102853" y="2957153"/>
            <a:ext cx="3047222" cy="2739211"/>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Le amministrazioni centrali hanno ricercato personale con </a:t>
            </a:r>
            <a:r>
              <a:rPr lang="it-IT" b="1" dirty="0">
                <a:solidFill>
                  <a:srgbClr val="C00000"/>
                </a:solidFill>
                <a:latin typeface="Tw Cen MT Condensed" panose="020B0606020104020203" pitchFamily="34" charset="0"/>
              </a:rPr>
              <a:t>contratto di lavoro a tempo determinato</a:t>
            </a:r>
            <a:r>
              <a:rPr lang="it-IT" dirty="0">
                <a:latin typeface="Tw Cen MT Condensed" panose="020B0606020104020203" pitchFamily="34" charset="0"/>
              </a:rPr>
              <a:t> in misura maggiore rispetto agli enti locali. Circa i ¾ dei posti messi a bando hanno riguardato </a:t>
            </a:r>
            <a:r>
              <a:rPr lang="it-IT" b="1" dirty="0">
                <a:solidFill>
                  <a:srgbClr val="C00000"/>
                </a:solidFill>
                <a:latin typeface="Tw Cen MT Condensed" panose="020B0606020104020203" pitchFamily="34" charset="0"/>
              </a:rPr>
              <a:t>funzionari</a:t>
            </a:r>
            <a:r>
              <a:rPr lang="it-IT" dirty="0">
                <a:latin typeface="Tw Cen MT Condensed" panose="020B0606020104020203" pitchFamily="34" charset="0"/>
              </a:rPr>
              <a:t>, soltanto una percentuale intorno al 2% le categorie giuridiche assimilabili agli operatori</a:t>
            </a:r>
          </a:p>
          <a:p>
            <a:pPr algn="just">
              <a:spcAft>
                <a:spcPts val="1200"/>
              </a:spcAft>
            </a:pPr>
            <a:endParaRPr lang="it-IT" dirty="0">
              <a:latin typeface="Tw Cen MT Condensed" panose="020B0606020104020203" pitchFamily="34" charset="0"/>
            </a:endParaRPr>
          </a:p>
        </p:txBody>
      </p:sp>
      <p:sp>
        <p:nvSpPr>
          <p:cNvPr id="11" name="CasellaDiTesto 10">
            <a:extLst>
              <a:ext uri="{FF2B5EF4-FFF2-40B4-BE49-F238E27FC236}">
                <a16:creationId xmlns:a16="http://schemas.microsoft.com/office/drawing/2014/main" id="{41E28339-CC20-3B68-C69C-CD3E0F468F34}"/>
              </a:ext>
            </a:extLst>
          </p:cNvPr>
          <p:cNvSpPr txBox="1"/>
          <p:nvPr/>
        </p:nvSpPr>
        <p:spPr>
          <a:xfrm>
            <a:off x="1054356" y="2305281"/>
            <a:ext cx="3044500"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TEMPI, NUMERO DEI CANDIDATI, LEGITTIMITA’ DELLA PROCEDURA</a:t>
            </a:r>
          </a:p>
        </p:txBody>
      </p:sp>
      <p:sp>
        <p:nvSpPr>
          <p:cNvPr id="12" name="CasellaDiTesto 11">
            <a:extLst>
              <a:ext uri="{FF2B5EF4-FFF2-40B4-BE49-F238E27FC236}">
                <a16:creationId xmlns:a16="http://schemas.microsoft.com/office/drawing/2014/main" id="{37F4E20A-89BC-051D-1C1F-8EEAA4F42994}"/>
              </a:ext>
            </a:extLst>
          </p:cNvPr>
          <p:cNvSpPr txBox="1"/>
          <p:nvPr/>
        </p:nvSpPr>
        <p:spPr>
          <a:xfrm>
            <a:off x="4675022" y="2305280"/>
            <a:ext cx="2824065"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ELEVATA FRAMMENTAZIONE DELLA DOMANDA DEGLI EE.LL.</a:t>
            </a:r>
          </a:p>
        </p:txBody>
      </p:sp>
      <p:sp>
        <p:nvSpPr>
          <p:cNvPr id="13" name="CasellaDiTesto 12">
            <a:extLst>
              <a:ext uri="{FF2B5EF4-FFF2-40B4-BE49-F238E27FC236}">
                <a16:creationId xmlns:a16="http://schemas.microsoft.com/office/drawing/2014/main" id="{13B2E3E0-F478-914D-E084-00F9A2586138}"/>
              </a:ext>
            </a:extLst>
          </p:cNvPr>
          <p:cNvSpPr txBox="1"/>
          <p:nvPr/>
        </p:nvSpPr>
        <p:spPr>
          <a:xfrm>
            <a:off x="8183716" y="2305280"/>
            <a:ext cx="2953928"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PIÙ POSTI A TEMPO DETERMINATO NELLE AA.CC.</a:t>
            </a:r>
          </a:p>
        </p:txBody>
      </p:sp>
      <p:sp>
        <p:nvSpPr>
          <p:cNvPr id="16" name="CasellaDiTesto 15">
            <a:extLst>
              <a:ext uri="{FF2B5EF4-FFF2-40B4-BE49-F238E27FC236}">
                <a16:creationId xmlns:a16="http://schemas.microsoft.com/office/drawing/2014/main" id="{0D5A62B2-ABD2-A134-BF13-8DE26F43FEEC}"/>
              </a:ext>
            </a:extLst>
          </p:cNvPr>
          <p:cNvSpPr txBox="1"/>
          <p:nvPr/>
        </p:nvSpPr>
        <p:spPr>
          <a:xfrm>
            <a:off x="513805" y="1020316"/>
            <a:ext cx="1078556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LE EVIDENZE DALL’ANALISI DEI DATI DELL’ULTIMO BIENNIO</a:t>
            </a:r>
          </a:p>
        </p:txBody>
      </p:sp>
    </p:spTree>
    <p:extLst>
      <p:ext uri="{BB962C8B-B14F-4D97-AF65-F5344CB8AC3E}">
        <p14:creationId xmlns:p14="http://schemas.microsoft.com/office/powerpoint/2010/main" val="1699642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DB36A0DA-D0CB-83BF-08C9-B18177FADF2F}"/>
              </a:ext>
            </a:extLst>
          </p:cNvPr>
          <p:cNvSpPr/>
          <p:nvPr/>
        </p:nvSpPr>
        <p:spPr>
          <a:xfrm>
            <a:off x="11415712" y="6096000"/>
            <a:ext cx="495300" cy="495300"/>
          </a:xfrm>
          <a:prstGeom prst="ellipse">
            <a:avLst/>
          </a:prstGeom>
          <a:solidFill>
            <a:srgbClr val="8049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6CFEFFBA-1EDC-3D8D-C0EA-73A7FE40E030}"/>
              </a:ext>
            </a:extLst>
          </p:cNvPr>
          <p:cNvSpPr>
            <a:spLocks noGrp="1"/>
          </p:cNvSpPr>
          <p:nvPr>
            <p:ph type="sldNum" sz="quarter" idx="12"/>
          </p:nvPr>
        </p:nvSpPr>
        <p:spPr>
          <a:xfrm>
            <a:off x="11415712" y="6161087"/>
            <a:ext cx="495299" cy="365125"/>
          </a:xfrm>
        </p:spPr>
        <p:txBody>
          <a:bodyPr/>
          <a:lstStyle/>
          <a:p>
            <a:pPr algn="ctr"/>
            <a:fld id="{F6EA33D5-858A-438D-A7E3-9EACA81DA4BA}" type="slidenum">
              <a:rPr lang="it-IT" sz="1500" smtClean="0">
                <a:solidFill>
                  <a:schemeClr val="bg1"/>
                </a:solidFill>
              </a:rPr>
              <a:pPr algn="ctr"/>
              <a:t>4</a:t>
            </a:fld>
            <a:endParaRPr lang="it-IT" sz="1500">
              <a:solidFill>
                <a:schemeClr val="bg1"/>
              </a:solidFill>
            </a:endParaRPr>
          </a:p>
        </p:txBody>
      </p:sp>
      <p:sp>
        <p:nvSpPr>
          <p:cNvPr id="3" name="CasellaDiTesto 2">
            <a:extLst>
              <a:ext uri="{FF2B5EF4-FFF2-40B4-BE49-F238E27FC236}">
                <a16:creationId xmlns:a16="http://schemas.microsoft.com/office/drawing/2014/main" id="{B90DBE43-F704-B623-C10E-0DEC36936985}"/>
              </a:ext>
            </a:extLst>
          </p:cNvPr>
          <p:cNvSpPr txBox="1"/>
          <p:nvPr/>
        </p:nvSpPr>
        <p:spPr>
          <a:xfrm>
            <a:off x="1024035" y="2951612"/>
            <a:ext cx="3047222" cy="2585323"/>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Lo </a:t>
            </a:r>
            <a:r>
              <a:rPr lang="it-IT" b="1" dirty="0">
                <a:solidFill>
                  <a:srgbClr val="C00000"/>
                </a:solidFill>
                <a:latin typeface="Tw Cen MT Condensed" panose="020B0606020104020203" pitchFamily="34" charset="0"/>
              </a:rPr>
              <a:t>sblocco del turn-over</a:t>
            </a:r>
            <a:r>
              <a:rPr lang="it-IT" dirty="0">
                <a:solidFill>
                  <a:srgbClr val="C00000"/>
                </a:solidFill>
                <a:latin typeface="Tw Cen MT Condensed" panose="020B0606020104020203" pitchFamily="34" charset="0"/>
              </a:rPr>
              <a:t> </a:t>
            </a:r>
            <a:r>
              <a:rPr lang="it-IT" dirty="0">
                <a:latin typeface="Tw Cen MT Condensed" panose="020B0606020104020203" pitchFamily="34" charset="0"/>
              </a:rPr>
              <a:t>e poi il </a:t>
            </a:r>
            <a:r>
              <a:rPr lang="it-IT" b="1" dirty="0">
                <a:solidFill>
                  <a:srgbClr val="C00000"/>
                </a:solidFill>
                <a:latin typeface="Tw Cen MT Condensed" panose="020B0606020104020203" pitchFamily="34" charset="0"/>
              </a:rPr>
              <a:t>PNRR</a:t>
            </a:r>
            <a:r>
              <a:rPr lang="it-IT" dirty="0">
                <a:latin typeface="Tw Cen MT Condensed" panose="020B0606020104020203" pitchFamily="34" charset="0"/>
              </a:rPr>
              <a:t> hanno prodotto un eccesso di domanda di lavoro pubblico rispetto all’offerta disponibile. In relazione ai periodi precedenti, si assiste in alcuni casi ad una insufficienza di candidati idonei rispetto ai posti banditi. L’</a:t>
            </a:r>
            <a:r>
              <a:rPr lang="it-IT" b="1" dirty="0">
                <a:solidFill>
                  <a:srgbClr val="C00000"/>
                </a:solidFill>
                <a:latin typeface="Tw Cen MT Condensed" panose="020B0606020104020203" pitchFamily="34" charset="0"/>
              </a:rPr>
              <a:t>efficacia del concorsi </a:t>
            </a:r>
            <a:r>
              <a:rPr lang="it-IT" dirty="0">
                <a:latin typeface="Tw Cen MT Condensed" panose="020B0606020104020203" pitchFamily="34" charset="0"/>
              </a:rPr>
              <a:t>conclusi è correlata alla natura del profilo ricercato. </a:t>
            </a:r>
          </a:p>
        </p:txBody>
      </p:sp>
      <p:sp>
        <p:nvSpPr>
          <p:cNvPr id="8" name="CasellaDiTesto 7">
            <a:extLst>
              <a:ext uri="{FF2B5EF4-FFF2-40B4-BE49-F238E27FC236}">
                <a16:creationId xmlns:a16="http://schemas.microsoft.com/office/drawing/2014/main" id="{A018ED17-89DE-E091-B226-226E56F179D3}"/>
              </a:ext>
            </a:extLst>
          </p:cNvPr>
          <p:cNvSpPr txBox="1"/>
          <p:nvPr/>
        </p:nvSpPr>
        <p:spPr>
          <a:xfrm>
            <a:off x="4563444" y="2951612"/>
            <a:ext cx="3047222" cy="2308324"/>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Il moltiplicarsi delle selezioni in conseguenza dei fabbisogni  aggiuntivi è all’origine dei fenomeni delle </a:t>
            </a:r>
            <a:r>
              <a:rPr lang="it-IT" b="1" dirty="0" err="1">
                <a:solidFill>
                  <a:srgbClr val="C00000"/>
                </a:solidFill>
                <a:latin typeface="Tw Cen MT Condensed" panose="020B0606020104020203" pitchFamily="34" charset="0"/>
              </a:rPr>
              <a:t>pluri</a:t>
            </a:r>
            <a:r>
              <a:rPr lang="it-IT" b="1" dirty="0">
                <a:solidFill>
                  <a:srgbClr val="C00000"/>
                </a:solidFill>
                <a:latin typeface="Tw Cen MT Condensed" panose="020B0606020104020203" pitchFamily="34" charset="0"/>
              </a:rPr>
              <a:t>-candidature</a:t>
            </a:r>
            <a:r>
              <a:rPr lang="it-IT" dirty="0">
                <a:solidFill>
                  <a:srgbClr val="C00000"/>
                </a:solidFill>
                <a:latin typeface="Tw Cen MT Condensed" panose="020B0606020104020203" pitchFamily="34" charset="0"/>
              </a:rPr>
              <a:t> </a:t>
            </a:r>
            <a:r>
              <a:rPr lang="it-IT" dirty="0">
                <a:latin typeface="Tw Cen MT Condensed" panose="020B0606020104020203" pitchFamily="34" charset="0"/>
              </a:rPr>
              <a:t>e delle </a:t>
            </a:r>
            <a:r>
              <a:rPr lang="it-IT" b="1" dirty="0" err="1">
                <a:solidFill>
                  <a:srgbClr val="C00000"/>
                </a:solidFill>
                <a:latin typeface="Tw Cen MT Condensed" panose="020B0606020104020203" pitchFamily="34" charset="0"/>
              </a:rPr>
              <a:t>pluri</a:t>
            </a:r>
            <a:r>
              <a:rPr lang="it-IT" b="1" dirty="0">
                <a:solidFill>
                  <a:srgbClr val="C00000"/>
                </a:solidFill>
                <a:latin typeface="Tw Cen MT Condensed" panose="020B0606020104020203" pitchFamily="34" charset="0"/>
              </a:rPr>
              <a:t>-idoneità</a:t>
            </a:r>
            <a:r>
              <a:rPr lang="it-IT" dirty="0">
                <a:solidFill>
                  <a:srgbClr val="C00000"/>
                </a:solidFill>
                <a:latin typeface="Tw Cen MT Condensed" panose="020B0606020104020203" pitchFamily="34" charset="0"/>
              </a:rPr>
              <a:t>:</a:t>
            </a:r>
            <a:r>
              <a:rPr lang="it-IT" dirty="0">
                <a:latin typeface="Tw Cen MT Condensed" panose="020B0606020104020203" pitchFamily="34" charset="0"/>
              </a:rPr>
              <a:t> tra i candidati ai bandi del 2021 e 2022 il 41,5% ha partecipato ad almeno 2 bandi e il 26% degli idonei ha superato più di un concorso</a:t>
            </a:r>
          </a:p>
        </p:txBody>
      </p:sp>
      <p:sp>
        <p:nvSpPr>
          <p:cNvPr id="9" name="CasellaDiTesto 8">
            <a:extLst>
              <a:ext uri="{FF2B5EF4-FFF2-40B4-BE49-F238E27FC236}">
                <a16:creationId xmlns:a16="http://schemas.microsoft.com/office/drawing/2014/main" id="{58CAAEFF-CD45-011E-33B1-303560C4D9D8}"/>
              </a:ext>
            </a:extLst>
          </p:cNvPr>
          <p:cNvSpPr txBox="1"/>
          <p:nvPr/>
        </p:nvSpPr>
        <p:spPr>
          <a:xfrm>
            <a:off x="8100130" y="2951611"/>
            <a:ext cx="3130808" cy="1477328"/>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Tra i </a:t>
            </a:r>
            <a:r>
              <a:rPr lang="it-IT" b="1" dirty="0">
                <a:solidFill>
                  <a:srgbClr val="C00000"/>
                </a:solidFill>
                <a:latin typeface="Tw Cen MT Condensed" panose="020B0606020104020203" pitchFamily="34" charset="0"/>
              </a:rPr>
              <a:t>plurivincitori</a:t>
            </a:r>
            <a:r>
              <a:rPr lang="it-IT" dirty="0">
                <a:latin typeface="Tw Cen MT Condensed" panose="020B0606020104020203" pitchFamily="34" charset="0"/>
              </a:rPr>
              <a:t>, i concorsi maggiormente optati sono concorsi unici di più amministrazioni. I concorsi multi profilo cannibalizzano i vincitori al loro interno.</a:t>
            </a:r>
          </a:p>
        </p:txBody>
      </p:sp>
      <p:sp>
        <p:nvSpPr>
          <p:cNvPr id="10" name="CasellaDiTesto 9">
            <a:extLst>
              <a:ext uri="{FF2B5EF4-FFF2-40B4-BE49-F238E27FC236}">
                <a16:creationId xmlns:a16="http://schemas.microsoft.com/office/drawing/2014/main" id="{FA6B9C6B-0E20-4252-A8DD-7E81240FD126}"/>
              </a:ext>
            </a:extLst>
          </p:cNvPr>
          <p:cNvSpPr txBox="1"/>
          <p:nvPr/>
        </p:nvSpPr>
        <p:spPr>
          <a:xfrm>
            <a:off x="4675022" y="2305280"/>
            <a:ext cx="2824065"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MAGGIORI POSSIBILITÀ PER I CANDIDATI</a:t>
            </a:r>
          </a:p>
        </p:txBody>
      </p:sp>
      <p:sp>
        <p:nvSpPr>
          <p:cNvPr id="11" name="CasellaDiTesto 10">
            <a:extLst>
              <a:ext uri="{FF2B5EF4-FFF2-40B4-BE49-F238E27FC236}">
                <a16:creationId xmlns:a16="http://schemas.microsoft.com/office/drawing/2014/main" id="{756680B7-A4A0-8174-7CEC-33664C200605}"/>
              </a:ext>
            </a:extLst>
          </p:cNvPr>
          <p:cNvSpPr txBox="1"/>
          <p:nvPr/>
        </p:nvSpPr>
        <p:spPr>
          <a:xfrm>
            <a:off x="8183716" y="2305280"/>
            <a:ext cx="3047222"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I VINCITORI POSSONO SCEGLIERE LA POSIZIONE LAVORATIVA</a:t>
            </a:r>
          </a:p>
        </p:txBody>
      </p:sp>
      <p:sp>
        <p:nvSpPr>
          <p:cNvPr id="12" name="CasellaDiTesto 11">
            <a:extLst>
              <a:ext uri="{FF2B5EF4-FFF2-40B4-BE49-F238E27FC236}">
                <a16:creationId xmlns:a16="http://schemas.microsoft.com/office/drawing/2014/main" id="{B1FBFFE6-49D8-D2ED-0C61-19BD48AD7815}"/>
              </a:ext>
            </a:extLst>
          </p:cNvPr>
          <p:cNvSpPr txBox="1"/>
          <p:nvPr/>
        </p:nvSpPr>
        <p:spPr>
          <a:xfrm>
            <a:off x="1054356" y="2305281"/>
            <a:ext cx="3044500"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ASIMMETRIA TRA DOMANDA E OFFERTA DI LAVORO PUBBLICO</a:t>
            </a:r>
          </a:p>
        </p:txBody>
      </p:sp>
      <p:sp>
        <p:nvSpPr>
          <p:cNvPr id="14" name="CasellaDiTesto 13">
            <a:extLst>
              <a:ext uri="{FF2B5EF4-FFF2-40B4-BE49-F238E27FC236}">
                <a16:creationId xmlns:a16="http://schemas.microsoft.com/office/drawing/2014/main" id="{0E3C2740-F960-18D9-8CFB-C7FB8275FE54}"/>
              </a:ext>
            </a:extLst>
          </p:cNvPr>
          <p:cNvSpPr txBox="1"/>
          <p:nvPr/>
        </p:nvSpPr>
        <p:spPr>
          <a:xfrm>
            <a:off x="513805" y="1020316"/>
            <a:ext cx="1078556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LE EVIDENZE DALL’ANALISI DEI DATI DELL’ULTIMO BIENNIO</a:t>
            </a:r>
          </a:p>
        </p:txBody>
      </p:sp>
    </p:spTree>
    <p:extLst>
      <p:ext uri="{BB962C8B-B14F-4D97-AF65-F5344CB8AC3E}">
        <p14:creationId xmlns:p14="http://schemas.microsoft.com/office/powerpoint/2010/main" val="156910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DB36A0DA-D0CB-83BF-08C9-B18177FADF2F}"/>
              </a:ext>
            </a:extLst>
          </p:cNvPr>
          <p:cNvSpPr/>
          <p:nvPr/>
        </p:nvSpPr>
        <p:spPr>
          <a:xfrm>
            <a:off x="11415712" y="6096000"/>
            <a:ext cx="495300" cy="495300"/>
          </a:xfrm>
          <a:prstGeom prst="ellipse">
            <a:avLst/>
          </a:prstGeom>
          <a:solidFill>
            <a:srgbClr val="8049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6CFEFFBA-1EDC-3D8D-C0EA-73A7FE40E030}"/>
              </a:ext>
            </a:extLst>
          </p:cNvPr>
          <p:cNvSpPr>
            <a:spLocks noGrp="1"/>
          </p:cNvSpPr>
          <p:nvPr>
            <p:ph type="sldNum" sz="quarter" idx="12"/>
          </p:nvPr>
        </p:nvSpPr>
        <p:spPr>
          <a:xfrm>
            <a:off x="11415712" y="6161087"/>
            <a:ext cx="495299" cy="365125"/>
          </a:xfrm>
        </p:spPr>
        <p:txBody>
          <a:bodyPr/>
          <a:lstStyle/>
          <a:p>
            <a:pPr algn="ctr"/>
            <a:fld id="{F6EA33D5-858A-438D-A7E3-9EACA81DA4BA}" type="slidenum">
              <a:rPr lang="it-IT" sz="1500" smtClean="0">
                <a:solidFill>
                  <a:schemeClr val="bg1"/>
                </a:solidFill>
              </a:rPr>
              <a:pPr algn="ctr"/>
              <a:t>5</a:t>
            </a:fld>
            <a:endParaRPr lang="it-IT" sz="1500">
              <a:solidFill>
                <a:schemeClr val="bg1"/>
              </a:solidFill>
            </a:endParaRPr>
          </a:p>
        </p:txBody>
      </p:sp>
      <p:sp>
        <p:nvSpPr>
          <p:cNvPr id="3" name="CasellaDiTesto 2">
            <a:extLst>
              <a:ext uri="{FF2B5EF4-FFF2-40B4-BE49-F238E27FC236}">
                <a16:creationId xmlns:a16="http://schemas.microsoft.com/office/drawing/2014/main" id="{B90DBE43-F704-B623-C10E-0DEC36936985}"/>
              </a:ext>
            </a:extLst>
          </p:cNvPr>
          <p:cNvSpPr txBox="1"/>
          <p:nvPr/>
        </p:nvSpPr>
        <p:spPr>
          <a:xfrm>
            <a:off x="1024035" y="2960943"/>
            <a:ext cx="3047222" cy="2585323"/>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A fronte di un 61% dei candidati che dichiara il possesso di una </a:t>
            </a:r>
            <a:r>
              <a:rPr lang="it-IT" b="1" dirty="0">
                <a:solidFill>
                  <a:srgbClr val="C00000"/>
                </a:solidFill>
                <a:latin typeface="Tw Cen MT Condensed" panose="020B0606020104020203" pitchFamily="34" charset="0"/>
              </a:rPr>
              <a:t>laurea magistrale o specialistica</a:t>
            </a:r>
            <a:r>
              <a:rPr lang="it-IT" dirty="0">
                <a:latin typeface="Tw Cen MT Condensed" panose="020B0606020104020203" pitchFamily="34" charset="0"/>
              </a:rPr>
              <a:t>, la possiede ben l’85% dei vincitori. </a:t>
            </a:r>
            <a:r>
              <a:rPr lang="it-IT" b="1" dirty="0">
                <a:solidFill>
                  <a:srgbClr val="C00000"/>
                </a:solidFill>
                <a:latin typeface="Tw Cen MT Condensed" panose="020B0606020104020203" pitchFamily="34" charset="0"/>
              </a:rPr>
              <a:t>Prevalgono le competenze in ambito giuridico</a:t>
            </a:r>
            <a:r>
              <a:rPr lang="it-IT" dirty="0">
                <a:latin typeface="Tw Cen MT Condensed" panose="020B0606020104020203" pitchFamily="34" charset="0"/>
              </a:rPr>
              <a:t>. Se il 43% dei candidati è in possesso di una laurea in ambito giuridico, tale percentuale sale al 60% tra i vincitori</a:t>
            </a:r>
          </a:p>
        </p:txBody>
      </p:sp>
      <p:sp>
        <p:nvSpPr>
          <p:cNvPr id="8" name="CasellaDiTesto 7">
            <a:extLst>
              <a:ext uri="{FF2B5EF4-FFF2-40B4-BE49-F238E27FC236}">
                <a16:creationId xmlns:a16="http://schemas.microsoft.com/office/drawing/2014/main" id="{A018ED17-89DE-E091-B226-226E56F179D3}"/>
              </a:ext>
            </a:extLst>
          </p:cNvPr>
          <p:cNvSpPr txBox="1"/>
          <p:nvPr/>
        </p:nvSpPr>
        <p:spPr>
          <a:xfrm>
            <a:off x="4563444" y="2960943"/>
            <a:ext cx="3047222" cy="2862322"/>
          </a:xfrm>
          <a:prstGeom prst="rect">
            <a:avLst/>
          </a:prstGeom>
          <a:noFill/>
        </p:spPr>
        <p:txBody>
          <a:bodyPr wrap="square">
            <a:spAutoFit/>
          </a:bodyPr>
          <a:lstStyle/>
          <a:p>
            <a:pPr algn="just"/>
            <a:r>
              <a:rPr lang="it-IT" dirty="0">
                <a:latin typeface="Tw Cen MT Condensed" panose="020B0606020104020203" pitchFamily="34" charset="0"/>
              </a:rPr>
              <a:t>Anche per la inaspettata </a:t>
            </a:r>
            <a:r>
              <a:rPr lang="it-IT" b="1" dirty="0">
                <a:solidFill>
                  <a:srgbClr val="C00000"/>
                </a:solidFill>
                <a:latin typeface="Tw Cen MT Condensed" panose="020B0606020104020203" pitchFamily="34" charset="0"/>
              </a:rPr>
              <a:t>rinuncia da parte dei vincitori</a:t>
            </a:r>
            <a:r>
              <a:rPr lang="it-IT" dirty="0">
                <a:latin typeface="Tw Cen MT Condensed" panose="020B0606020104020203" pitchFamily="34" charset="0"/>
              </a:rPr>
              <a:t>, alcune procedure concorsuali per profili professionali tecnici o particolarmente specializzati o emergenti hanno registrato </a:t>
            </a:r>
            <a:r>
              <a:rPr lang="it-IT" b="1" dirty="0">
                <a:solidFill>
                  <a:srgbClr val="C00000"/>
                </a:solidFill>
                <a:latin typeface="Tw Cen MT Condensed" panose="020B0606020104020203" pitchFamily="34" charset="0"/>
              </a:rPr>
              <a:t>deficit di copertura dei posti banditi</a:t>
            </a:r>
            <a:r>
              <a:rPr lang="it-IT" b="1" dirty="0">
                <a:latin typeface="Tw Cen MT Condensed" panose="020B0606020104020203" pitchFamily="34" charset="0"/>
              </a:rPr>
              <a:t>.</a:t>
            </a:r>
          </a:p>
          <a:p>
            <a:pPr algn="just"/>
            <a:r>
              <a:rPr lang="it-IT" dirty="0">
                <a:latin typeface="Tw Cen MT Condensed" panose="020B0606020104020203" pitchFamily="34" charset="0"/>
              </a:rPr>
              <a:t>Per candidati maggiormente qualificati la provenienza geografica sembra essere asimmetrica rispetto alla </a:t>
            </a:r>
            <a:r>
              <a:rPr lang="it-IT" b="1" dirty="0">
                <a:solidFill>
                  <a:srgbClr val="C00000"/>
                </a:solidFill>
                <a:latin typeface="Tw Cen MT Condensed" panose="020B0606020104020203" pitchFamily="34" charset="0"/>
              </a:rPr>
              <a:t>attrattività del pubblico impiego</a:t>
            </a:r>
            <a:r>
              <a:rPr lang="it-IT" dirty="0">
                <a:latin typeface="Tw Cen MT Condensed" panose="020B0606020104020203" pitchFamily="34" charset="0"/>
              </a:rPr>
              <a:t>. </a:t>
            </a:r>
            <a:endParaRPr lang="it-IT" b="1" dirty="0">
              <a:latin typeface="Tw Cen MT Condensed" panose="020B0606020104020203" pitchFamily="34" charset="0"/>
            </a:endParaRPr>
          </a:p>
        </p:txBody>
      </p:sp>
      <p:sp>
        <p:nvSpPr>
          <p:cNvPr id="9" name="CasellaDiTesto 8">
            <a:extLst>
              <a:ext uri="{FF2B5EF4-FFF2-40B4-BE49-F238E27FC236}">
                <a16:creationId xmlns:a16="http://schemas.microsoft.com/office/drawing/2014/main" id="{58CAAEFF-CD45-011E-33B1-303560C4D9D8}"/>
              </a:ext>
            </a:extLst>
          </p:cNvPr>
          <p:cNvSpPr txBox="1"/>
          <p:nvPr/>
        </p:nvSpPr>
        <p:spPr>
          <a:xfrm>
            <a:off x="8102853" y="2966484"/>
            <a:ext cx="3047222" cy="2585323"/>
          </a:xfrm>
          <a:prstGeom prst="rect">
            <a:avLst/>
          </a:prstGeom>
          <a:noFill/>
        </p:spPr>
        <p:txBody>
          <a:bodyPr wrap="square">
            <a:spAutoFit/>
          </a:bodyPr>
          <a:lstStyle/>
          <a:p>
            <a:pPr algn="just"/>
            <a:r>
              <a:rPr lang="it-IT" dirty="0">
                <a:latin typeface="Tw Cen MT Condensed" panose="020B0606020104020203" pitchFamily="34" charset="0"/>
              </a:rPr>
              <a:t>Le differenze di partecipazione tra le aree geografiche del paese incidono sulla </a:t>
            </a:r>
            <a:r>
              <a:rPr lang="it-IT" b="1" dirty="0">
                <a:solidFill>
                  <a:srgbClr val="C00000"/>
                </a:solidFill>
                <a:latin typeface="Tw Cen MT Condensed" panose="020B0606020104020203" pitchFamily="34" charset="0"/>
              </a:rPr>
              <a:t>efficacia dei concorsi con sedi territoriali</a:t>
            </a:r>
            <a:r>
              <a:rPr lang="it-IT" dirty="0">
                <a:latin typeface="Tw Cen MT Condensed" panose="020B0606020104020203" pitchFamily="34" charset="0"/>
              </a:rPr>
              <a:t>. Soltanto l’11,6% dei candidati risiede nelle regioni settentrionali. I candidati maggiormente qualificati interessati al pubblico impiego provengono in </a:t>
            </a:r>
            <a:r>
              <a:rPr lang="it-IT" b="1" dirty="0">
                <a:solidFill>
                  <a:srgbClr val="C00000"/>
                </a:solidFill>
                <a:latin typeface="Tw Cen MT Condensed" panose="020B0606020104020203" pitchFamily="34" charset="0"/>
              </a:rPr>
              <a:t>prevalenza dalle regioni centro-meridionali</a:t>
            </a:r>
            <a:r>
              <a:rPr lang="it-IT" dirty="0">
                <a:latin typeface="Tw Cen MT Condensed" panose="020B0606020104020203" pitchFamily="34" charset="0"/>
              </a:rPr>
              <a:t>.</a:t>
            </a:r>
          </a:p>
        </p:txBody>
      </p:sp>
      <p:sp>
        <p:nvSpPr>
          <p:cNvPr id="2" name="CasellaDiTesto 1">
            <a:extLst>
              <a:ext uri="{FF2B5EF4-FFF2-40B4-BE49-F238E27FC236}">
                <a16:creationId xmlns:a16="http://schemas.microsoft.com/office/drawing/2014/main" id="{816B8E49-76DB-72A5-3D5A-057A0E1F36BB}"/>
              </a:ext>
            </a:extLst>
          </p:cNvPr>
          <p:cNvSpPr txBox="1"/>
          <p:nvPr/>
        </p:nvSpPr>
        <p:spPr>
          <a:xfrm>
            <a:off x="1054356" y="2314612"/>
            <a:ext cx="3044500"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ELEVATO LIVELLO DI ISTRUZIONE DEI VINCITORI</a:t>
            </a:r>
          </a:p>
        </p:txBody>
      </p:sp>
      <p:sp>
        <p:nvSpPr>
          <p:cNvPr id="6" name="CasellaDiTesto 5">
            <a:extLst>
              <a:ext uri="{FF2B5EF4-FFF2-40B4-BE49-F238E27FC236}">
                <a16:creationId xmlns:a16="http://schemas.microsoft.com/office/drawing/2014/main" id="{061DDD1F-05D5-A4AA-5FBB-225F5973AF24}"/>
              </a:ext>
            </a:extLst>
          </p:cNvPr>
          <p:cNvSpPr txBox="1"/>
          <p:nvPr/>
        </p:nvSpPr>
        <p:spPr>
          <a:xfrm>
            <a:off x="4675022" y="2314611"/>
            <a:ext cx="2824065"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MANCANO CANDIDATI PER I PROFILI SPECIALISTICI</a:t>
            </a:r>
          </a:p>
        </p:txBody>
      </p:sp>
      <p:sp>
        <p:nvSpPr>
          <p:cNvPr id="10" name="CasellaDiTesto 9">
            <a:extLst>
              <a:ext uri="{FF2B5EF4-FFF2-40B4-BE49-F238E27FC236}">
                <a16:creationId xmlns:a16="http://schemas.microsoft.com/office/drawing/2014/main" id="{D2B2EAD3-3C30-1EE5-F20E-4F13673B7DED}"/>
              </a:ext>
            </a:extLst>
          </p:cNvPr>
          <p:cNvSpPr txBox="1"/>
          <p:nvPr/>
        </p:nvSpPr>
        <p:spPr>
          <a:xfrm>
            <a:off x="8183716" y="2314611"/>
            <a:ext cx="2953928"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EFFETTI DALLA PROVENIENZA GEOGRAFICA DEI CANDIDATI</a:t>
            </a:r>
          </a:p>
        </p:txBody>
      </p:sp>
      <p:sp>
        <p:nvSpPr>
          <p:cNvPr id="12" name="CasellaDiTesto 11">
            <a:extLst>
              <a:ext uri="{FF2B5EF4-FFF2-40B4-BE49-F238E27FC236}">
                <a16:creationId xmlns:a16="http://schemas.microsoft.com/office/drawing/2014/main" id="{F6219F47-E3AB-86E6-7820-400D171A8DB2}"/>
              </a:ext>
            </a:extLst>
          </p:cNvPr>
          <p:cNvSpPr txBox="1"/>
          <p:nvPr/>
        </p:nvSpPr>
        <p:spPr>
          <a:xfrm>
            <a:off x="513805" y="1020316"/>
            <a:ext cx="1078556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LE EVIDENZE DALL’ANALISI DEI DATI DELL’ULTIMO BIENNIO</a:t>
            </a:r>
          </a:p>
        </p:txBody>
      </p:sp>
    </p:spTree>
    <p:extLst>
      <p:ext uri="{BB962C8B-B14F-4D97-AF65-F5344CB8AC3E}">
        <p14:creationId xmlns:p14="http://schemas.microsoft.com/office/powerpoint/2010/main" val="261773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DB36A0DA-D0CB-83BF-08C9-B18177FADF2F}"/>
              </a:ext>
            </a:extLst>
          </p:cNvPr>
          <p:cNvSpPr/>
          <p:nvPr/>
        </p:nvSpPr>
        <p:spPr>
          <a:xfrm>
            <a:off x="11415712" y="6096000"/>
            <a:ext cx="495300" cy="495300"/>
          </a:xfrm>
          <a:prstGeom prst="ellipse">
            <a:avLst/>
          </a:prstGeom>
          <a:solidFill>
            <a:srgbClr val="8049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6CFEFFBA-1EDC-3D8D-C0EA-73A7FE40E030}"/>
              </a:ext>
            </a:extLst>
          </p:cNvPr>
          <p:cNvSpPr>
            <a:spLocks noGrp="1"/>
          </p:cNvSpPr>
          <p:nvPr>
            <p:ph type="sldNum" sz="quarter" idx="12"/>
          </p:nvPr>
        </p:nvSpPr>
        <p:spPr>
          <a:xfrm>
            <a:off x="11415712" y="6161087"/>
            <a:ext cx="495299" cy="365125"/>
          </a:xfrm>
        </p:spPr>
        <p:txBody>
          <a:bodyPr/>
          <a:lstStyle/>
          <a:p>
            <a:pPr algn="ctr"/>
            <a:fld id="{F6EA33D5-858A-438D-A7E3-9EACA81DA4BA}" type="slidenum">
              <a:rPr lang="it-IT" sz="1500" smtClean="0">
                <a:solidFill>
                  <a:schemeClr val="bg1"/>
                </a:solidFill>
              </a:rPr>
              <a:pPr algn="ctr"/>
              <a:t>6</a:t>
            </a:fld>
            <a:endParaRPr lang="it-IT" sz="1500">
              <a:solidFill>
                <a:schemeClr val="bg1"/>
              </a:solidFill>
            </a:endParaRPr>
          </a:p>
        </p:txBody>
      </p:sp>
      <p:sp>
        <p:nvSpPr>
          <p:cNvPr id="3" name="CasellaDiTesto 2">
            <a:extLst>
              <a:ext uri="{FF2B5EF4-FFF2-40B4-BE49-F238E27FC236}">
                <a16:creationId xmlns:a16="http://schemas.microsoft.com/office/drawing/2014/main" id="{B90DBE43-F704-B623-C10E-0DEC36936985}"/>
              </a:ext>
            </a:extLst>
          </p:cNvPr>
          <p:cNvSpPr txBox="1"/>
          <p:nvPr/>
        </p:nvSpPr>
        <p:spPr>
          <a:xfrm>
            <a:off x="1024035" y="2970274"/>
            <a:ext cx="3047222" cy="2862322"/>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I candidati con più di 40 anni sono il 30% circa, significativa la quota che supera i 50 anni, pari al 6,7% del dato complessivo; l’età media supera di poco i </a:t>
            </a:r>
            <a:r>
              <a:rPr lang="it-IT" b="1" dirty="0">
                <a:solidFill>
                  <a:srgbClr val="C00000"/>
                </a:solidFill>
                <a:latin typeface="Tw Cen MT Condensed" panose="020B0606020104020203" pitchFamily="34" charset="0"/>
              </a:rPr>
              <a:t>40 anni</a:t>
            </a:r>
            <a:r>
              <a:rPr lang="it-IT" dirty="0">
                <a:latin typeface="Tw Cen MT Condensed" panose="020B0606020104020203" pitchFamily="34" charset="0"/>
              </a:rPr>
              <a:t>. L’età media di ingresso dei vincitori nelle pubbliche amministrazioni è di </a:t>
            </a:r>
            <a:r>
              <a:rPr lang="it-IT" b="1" dirty="0">
                <a:solidFill>
                  <a:srgbClr val="C00000"/>
                </a:solidFill>
                <a:latin typeface="Tw Cen MT Condensed" panose="020B0606020104020203" pitchFamily="34" charset="0"/>
              </a:rPr>
              <a:t>36 anni</a:t>
            </a:r>
            <a:r>
              <a:rPr lang="it-IT" dirty="0">
                <a:latin typeface="Tw Cen MT Condensed" panose="020B0606020104020203" pitchFamily="34" charset="0"/>
              </a:rPr>
              <a:t>. Tale aspetto è molto rilevante se si considera l’obiettivo di abbassare l’età media del personale pubblico</a:t>
            </a:r>
            <a:r>
              <a:rPr lang="it-IT" b="1" dirty="0">
                <a:solidFill>
                  <a:srgbClr val="C00000"/>
                </a:solidFill>
                <a:latin typeface="Tw Cen MT Condensed" panose="020B0606020104020203" pitchFamily="34" charset="0"/>
              </a:rPr>
              <a:t>.</a:t>
            </a:r>
            <a:endParaRPr lang="it-IT" dirty="0">
              <a:latin typeface="Tw Cen MT Condensed" panose="020B0606020104020203" pitchFamily="34" charset="0"/>
            </a:endParaRPr>
          </a:p>
        </p:txBody>
      </p:sp>
      <p:sp>
        <p:nvSpPr>
          <p:cNvPr id="8" name="CasellaDiTesto 7">
            <a:extLst>
              <a:ext uri="{FF2B5EF4-FFF2-40B4-BE49-F238E27FC236}">
                <a16:creationId xmlns:a16="http://schemas.microsoft.com/office/drawing/2014/main" id="{A018ED17-89DE-E091-B226-226E56F179D3}"/>
              </a:ext>
            </a:extLst>
          </p:cNvPr>
          <p:cNvSpPr txBox="1"/>
          <p:nvPr/>
        </p:nvSpPr>
        <p:spPr>
          <a:xfrm>
            <a:off x="4563444" y="2970274"/>
            <a:ext cx="3047222" cy="3139321"/>
          </a:xfrm>
          <a:prstGeom prst="rect">
            <a:avLst/>
          </a:prstGeom>
          <a:noFill/>
        </p:spPr>
        <p:txBody>
          <a:bodyPr wrap="square">
            <a:spAutoFit/>
          </a:bodyPr>
          <a:lstStyle/>
          <a:p>
            <a:pPr algn="just">
              <a:spcAft>
                <a:spcPts val="1200"/>
              </a:spcAft>
            </a:pPr>
            <a:r>
              <a:rPr lang="it-IT" dirty="0">
                <a:latin typeface="Tw Cen MT Condensed" panose="020B0606020104020203" pitchFamily="34" charset="0"/>
              </a:rPr>
              <a:t>A conferma di una maggiore attrattività del comparto pubblico per le donne, </a:t>
            </a:r>
            <a:r>
              <a:rPr lang="it-IT" b="1" dirty="0">
                <a:solidFill>
                  <a:srgbClr val="C00000"/>
                </a:solidFill>
                <a:latin typeface="Tw Cen MT Condensed" panose="020B0606020104020203" pitchFamily="34" charset="0"/>
              </a:rPr>
              <a:t>6 candidati risultati idonei su 10 sono donne. </a:t>
            </a:r>
            <a:r>
              <a:rPr lang="it-IT" dirty="0">
                <a:latin typeface="Tw Cen MT Condensed" panose="020B0606020104020203" pitchFamily="34" charset="0"/>
              </a:rPr>
              <a:t>Maggiore presenza femminile nelle classi di età centrali (30-50 anni) bilanciata da una </a:t>
            </a:r>
            <a:r>
              <a:rPr lang="it-IT" b="1" dirty="0">
                <a:solidFill>
                  <a:srgbClr val="C00000"/>
                </a:solidFill>
                <a:latin typeface="Tw Cen MT Condensed" panose="020B0606020104020203" pitchFamily="34" charset="0"/>
              </a:rPr>
              <a:t>minore presenza nelle fasce di età agli estremi</a:t>
            </a:r>
            <a:r>
              <a:rPr lang="it-IT" dirty="0">
                <a:latin typeface="Tw Cen MT Condensed" panose="020B0606020104020203" pitchFamily="34" charset="0"/>
              </a:rPr>
              <a:t>, quella più giovane, fino a 30 anni, e quella degli over 50. L’incidenza delle donne è </a:t>
            </a:r>
            <a:r>
              <a:rPr lang="it-IT" b="1" dirty="0">
                <a:solidFill>
                  <a:srgbClr val="C00000"/>
                </a:solidFill>
                <a:latin typeface="Tw Cen MT Condensed" panose="020B0606020104020203" pitchFamily="34" charset="0"/>
              </a:rPr>
              <a:t>maggiore tra i candidati del Nord e del Centro</a:t>
            </a:r>
            <a:r>
              <a:rPr lang="it-IT" dirty="0">
                <a:latin typeface="Tw Cen MT Condensed" panose="020B0606020104020203" pitchFamily="34" charset="0"/>
              </a:rPr>
              <a:t>. </a:t>
            </a:r>
          </a:p>
        </p:txBody>
      </p:sp>
      <p:sp>
        <p:nvSpPr>
          <p:cNvPr id="2" name="CasellaDiTesto 1">
            <a:extLst>
              <a:ext uri="{FF2B5EF4-FFF2-40B4-BE49-F238E27FC236}">
                <a16:creationId xmlns:a16="http://schemas.microsoft.com/office/drawing/2014/main" id="{E98A1B38-06B4-78A1-3B93-034404F04862}"/>
              </a:ext>
            </a:extLst>
          </p:cNvPr>
          <p:cNvSpPr txBox="1"/>
          <p:nvPr/>
        </p:nvSpPr>
        <p:spPr>
          <a:xfrm>
            <a:off x="1054356" y="2323943"/>
            <a:ext cx="3044500"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RIMANE ALTA L’ETÀ MEDIA DEI VINCITORI ALL’INGRESSO</a:t>
            </a:r>
          </a:p>
        </p:txBody>
      </p:sp>
      <p:sp>
        <p:nvSpPr>
          <p:cNvPr id="6" name="CasellaDiTesto 5">
            <a:extLst>
              <a:ext uri="{FF2B5EF4-FFF2-40B4-BE49-F238E27FC236}">
                <a16:creationId xmlns:a16="http://schemas.microsoft.com/office/drawing/2014/main" id="{F8A2A1A6-3AF4-EECE-D1B7-5D7368664B10}"/>
              </a:ext>
            </a:extLst>
          </p:cNvPr>
          <p:cNvSpPr txBox="1"/>
          <p:nvPr/>
        </p:nvSpPr>
        <p:spPr>
          <a:xfrm>
            <a:off x="4675022" y="2323942"/>
            <a:ext cx="2824065" cy="646331"/>
          </a:xfrm>
          <a:prstGeom prst="rect">
            <a:avLst/>
          </a:prstGeom>
          <a:solidFill>
            <a:srgbClr val="804960"/>
          </a:solidFill>
        </p:spPr>
        <p:txBody>
          <a:bodyPr wrap="square">
            <a:spAutoFit/>
          </a:bodyPr>
          <a:lstStyle/>
          <a:p>
            <a:pPr algn="just">
              <a:spcAft>
                <a:spcPts val="1200"/>
              </a:spcAft>
            </a:pPr>
            <a:r>
              <a:rPr lang="it-IT" dirty="0">
                <a:solidFill>
                  <a:schemeClr val="bg1"/>
                </a:solidFill>
                <a:latin typeface="Tw Cen MT Condensed Extra Bold" panose="020B0803020202020204" pitchFamily="34" charset="0"/>
              </a:rPr>
              <a:t>PREVALGONO LE DONNE TRA I CANDIDATI E I VINCITORI</a:t>
            </a:r>
          </a:p>
        </p:txBody>
      </p:sp>
      <p:sp>
        <p:nvSpPr>
          <p:cNvPr id="12" name="CasellaDiTesto 11">
            <a:extLst>
              <a:ext uri="{FF2B5EF4-FFF2-40B4-BE49-F238E27FC236}">
                <a16:creationId xmlns:a16="http://schemas.microsoft.com/office/drawing/2014/main" id="{A734705D-9493-E0E0-B9D2-4235DCE848A5}"/>
              </a:ext>
            </a:extLst>
          </p:cNvPr>
          <p:cNvSpPr txBox="1"/>
          <p:nvPr/>
        </p:nvSpPr>
        <p:spPr>
          <a:xfrm>
            <a:off x="513805" y="1020316"/>
            <a:ext cx="1078556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LE EVIDENZE DALL’ANALISI DEI DATI DELL’ULTIMO BIENNIO</a:t>
            </a:r>
          </a:p>
        </p:txBody>
      </p:sp>
    </p:spTree>
    <p:extLst>
      <p:ext uri="{BB962C8B-B14F-4D97-AF65-F5344CB8AC3E}">
        <p14:creationId xmlns:p14="http://schemas.microsoft.com/office/powerpoint/2010/main" val="225220831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DD276FAF30D0B408936C41CE3A43A73" ma:contentTypeVersion="13" ma:contentTypeDescription="Creare un nuovo documento." ma:contentTypeScope="" ma:versionID="aa68778890cd537bcc39e497a009dd2d">
  <xsd:schema xmlns:xsd="http://www.w3.org/2001/XMLSchema" xmlns:xs="http://www.w3.org/2001/XMLSchema" xmlns:p="http://schemas.microsoft.com/office/2006/metadata/properties" xmlns:ns3="24be554d-de53-4639-a1cb-877fd029d427" xmlns:ns4="4692bc7a-f8f7-401a-9a37-25110c0f8d4b" targetNamespace="http://schemas.microsoft.com/office/2006/metadata/properties" ma:root="true" ma:fieldsID="25453298debd9ce56bda672c6cbe2a23" ns3:_="" ns4:_="">
    <xsd:import namespace="24be554d-de53-4639-a1cb-877fd029d427"/>
    <xsd:import namespace="4692bc7a-f8f7-401a-9a37-25110c0f8d4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be554d-de53-4639-a1cb-877fd029d4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92bc7a-f8f7-401a-9a37-25110c0f8d4b" elementFormDefault="qualified">
    <xsd:import namespace="http://schemas.microsoft.com/office/2006/documentManagement/types"/>
    <xsd:import namespace="http://schemas.microsoft.com/office/infopath/2007/PartnerControls"/>
    <xsd:element name="SharedWithUsers" ma:index="16"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Condiviso con dettagli" ma:internalName="SharedWithDetails" ma:readOnly="true">
      <xsd:simpleType>
        <xsd:restriction base="dms:Note">
          <xsd:maxLength value="255"/>
        </xsd:restriction>
      </xsd:simpleType>
    </xsd:element>
    <xsd:element name="SharingHintHash" ma:index="18"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387F9C8-6642-40A5-846F-66CB321294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be554d-de53-4639-a1cb-877fd029d427"/>
    <ds:schemaRef ds:uri="4692bc7a-f8f7-401a-9a37-25110c0f8d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78B5A95-1B9A-4586-A8CD-0729A97D7F75}">
  <ds:schemaRefs>
    <ds:schemaRef ds:uri="http://schemas.microsoft.com/sharepoint/v3/contenttype/forms"/>
  </ds:schemaRefs>
</ds:datastoreItem>
</file>

<file path=customXml/itemProps3.xml><?xml version="1.0" encoding="utf-8"?>
<ds:datastoreItem xmlns:ds="http://schemas.openxmlformats.org/officeDocument/2006/customXml" ds:itemID="{013D276C-23D9-46EE-8676-836083BF2E03}">
  <ds:schemaRefs>
    <ds:schemaRef ds:uri="http://purl.org/dc/elements/1.1/"/>
    <ds:schemaRef ds:uri="http://schemas.microsoft.com/office/2006/metadata/properties"/>
    <ds:schemaRef ds:uri="24be554d-de53-4639-a1cb-877fd029d427"/>
    <ds:schemaRef ds:uri="http://purl.org/dc/terms/"/>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 ds:uri="4692bc7a-f8f7-401a-9a37-25110c0f8d4b"/>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3978</TotalTime>
  <Words>773</Words>
  <Application>Microsoft Office PowerPoint</Application>
  <PresentationFormat>Widescreen</PresentationFormat>
  <Paragraphs>54</Paragraphs>
  <Slides>6</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6</vt:i4>
      </vt:variant>
    </vt:vector>
  </HeadingPairs>
  <TitlesOfParts>
    <vt:vector size="14" baseType="lpstr">
      <vt:lpstr>Arial</vt:lpstr>
      <vt:lpstr>Calibri</vt:lpstr>
      <vt:lpstr>Calibri Light</vt:lpstr>
      <vt:lpstr>Droid Sans</vt:lpstr>
      <vt:lpstr>Tw Cen MT</vt:lpstr>
      <vt:lpstr>Tw Cen MT Condensed</vt:lpstr>
      <vt:lpstr>Tw Cen MT Condensed Extra Bold</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Vincenzo Corona</dc:creator>
  <cp:lastModifiedBy>Vincenzo Testa</cp:lastModifiedBy>
  <cp:revision>79</cp:revision>
  <cp:lastPrinted>2023-01-31T15:39:53Z</cp:lastPrinted>
  <dcterms:created xsi:type="dcterms:W3CDTF">2022-12-28T12:45:53Z</dcterms:created>
  <dcterms:modified xsi:type="dcterms:W3CDTF">2023-03-13T12:52:55Z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0x010100DDD276FAF30D0B408936C41CE3A43A73</vt:lpwstr>
  </property>
</Properties>
</file>