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2147308566" r:id="rId5"/>
    <p:sldId id="2147308563" r:id="rId6"/>
    <p:sldId id="258" r:id="rId7"/>
    <p:sldId id="260" r:id="rId8"/>
    <p:sldId id="262" r:id="rId9"/>
    <p:sldId id="263" r:id="rId10"/>
    <p:sldId id="265" r:id="rId11"/>
    <p:sldId id="266" r:id="rId12"/>
    <p:sldId id="269" r:id="rId13"/>
    <p:sldId id="2147308568" r:id="rId14"/>
    <p:sldId id="2147308569" r:id="rId15"/>
    <p:sldId id="2147308571" r:id="rId16"/>
    <p:sldId id="273" r:id="rId17"/>
    <p:sldId id="274" r:id="rId18"/>
    <p:sldId id="299" r:id="rId19"/>
    <p:sldId id="277" r:id="rId20"/>
    <p:sldId id="278" r:id="rId21"/>
    <p:sldId id="279" r:id="rId22"/>
    <p:sldId id="280" r:id="rId23"/>
    <p:sldId id="281" r:id="rId24"/>
    <p:sldId id="2147308567" r:id="rId25"/>
    <p:sldId id="272" r:id="rId26"/>
    <p:sldId id="283" r:id="rId27"/>
    <p:sldId id="286" r:id="rId28"/>
    <p:sldId id="289" r:id="rId29"/>
    <p:sldId id="292" r:id="rId30"/>
    <p:sldId id="305" r:id="rId31"/>
    <p:sldId id="300" r:id="rId32"/>
    <p:sldId id="293" r:id="rId33"/>
    <p:sldId id="294" r:id="rId34"/>
    <p:sldId id="307" r:id="rId35"/>
    <p:sldId id="296" r:id="rId36"/>
    <p:sldId id="311" r:id="rId37"/>
    <p:sldId id="304" r:id="rId38"/>
    <p:sldId id="302" r:id="rId39"/>
    <p:sldId id="2147308572" r:id="rId40"/>
    <p:sldId id="2147308558"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98" userDrawn="1">
          <p15:clr>
            <a:srgbClr val="A4A3A4"/>
          </p15:clr>
        </p15:guide>
        <p15:guide id="4" pos="74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4"/>
    <a:srgbClr val="053F82"/>
    <a:srgbClr val="0861CE"/>
    <a:srgbClr val="FFCE82"/>
    <a:srgbClr val="1B1C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C8240-D8A7-4E68-861D-3CB6FCD9C736}" v="8" dt="2026-03-11T08:16:37.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468" y="56"/>
      </p:cViewPr>
      <p:guideLst>
        <p:guide orient="horz" pos="2160"/>
        <p:guide pos="3840"/>
        <p:guide pos="98"/>
        <p:guide pos="74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https://governoit.sharepoint.com/sites/DAE-Documentale/Documenti%20condivisi/DPE%20Struttura%20infrazioni%20affari%20europei/SANZIONI/Grafici%20SANZIONI.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https://governoit.sharepoint.com/sites/DAE-Documentale/Documenti%20condivisi/DPE%20Struttura%20infrazioni%20affari%20europei/GRAFICI/Infrazioni%20UE%20e%20Italia%20generale.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https://governoit.sharepoint.com/sites/DAE-Documentale/Documenti%20condivisi/DPE%20Struttura%20infrazioni%20affari%20europei/GRAFICI/Infrazioni%20UE%20e%20Italia%20general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https://governoit.sharepoint.com/sites/DAE-Documentale/Documenti%20condivisi/DPE%20Struttura%20infrazioni%20affari%20europei/GRAFICI/Infrazioni%20UE%20e%20Italia%20general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0"/>
          <c:y val="0.14832178255172898"/>
          <c:w val="1"/>
          <c:h val="0.84655265902838395"/>
        </c:manualLayout>
      </c:layout>
      <c:pie3DChart>
        <c:varyColors val="1"/>
        <c:ser>
          <c:idx val="1"/>
          <c:order val="0"/>
          <c:dPt>
            <c:idx val="0"/>
            <c:bubble3D val="0"/>
            <c:extLst>
              <c:ext xmlns:c16="http://schemas.microsoft.com/office/drawing/2014/chart" uri="{C3380CC4-5D6E-409C-BE32-E72D297353CC}">
                <c16:uniqueId val="{00000000-A642-4165-9017-C16D17FE7E39}"/>
              </c:ext>
            </c:extLst>
          </c:dPt>
          <c:dPt>
            <c:idx val="1"/>
            <c:bubble3D val="0"/>
            <c:extLst>
              <c:ext xmlns:c16="http://schemas.microsoft.com/office/drawing/2014/chart" uri="{C3380CC4-5D6E-409C-BE32-E72D297353CC}">
                <c16:uniqueId val="{00000001-A642-4165-9017-C16D17FE7E39}"/>
              </c:ext>
            </c:extLst>
          </c:dPt>
          <c:dLbls>
            <c:dLbl>
              <c:idx val="0"/>
              <c:layout>
                <c:manualLayout>
                  <c:x val="-4.5973134569263142E-2"/>
                  <c:y val="-0.73362198647287191"/>
                </c:manualLayout>
              </c:layout>
              <c:spPr>
                <a:noFill/>
                <a:ln w="25400">
                  <a:noFill/>
                </a:ln>
              </c:spPr>
              <c:txPr>
                <a:bodyPr wrap="square" lIns="38100" tIns="19050" rIns="38100" bIns="19050" anchor="ctr">
                  <a:noAutofit/>
                </a:bodyPr>
                <a:lstStyle/>
                <a:p>
                  <a:pPr>
                    <a:defRPr sz="1400" b="1"/>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42-4165-9017-C16D17FE7E39}"/>
                </c:ext>
              </c:extLst>
            </c:dLbl>
            <c:dLbl>
              <c:idx val="1"/>
              <c:layout>
                <c:manualLayout>
                  <c:x val="4.0564530502291099E-2"/>
                  <c:y val="-0.1272959803564883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642-4165-9017-C16D17FE7E39}"/>
                </c:ext>
              </c:extLst>
            </c:dLbl>
            <c:spPr>
              <a:noFill/>
              <a:ln w="25400">
                <a:noFill/>
              </a:ln>
            </c:spPr>
            <c:txPr>
              <a:bodyPr wrap="square" lIns="38100" tIns="19050" rIns="38100" bIns="19050" anchor="ctr">
                <a:spAutoFit/>
              </a:bodyPr>
              <a:lstStyle/>
              <a:p>
                <a:pPr>
                  <a:defRPr sz="1400" b="1"/>
                </a:pPr>
                <a:endParaRPr lang="it-IT"/>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tabelle!$K$3:$L$3</c:f>
              <c:strCache>
                <c:ptCount val="2"/>
                <c:pt idx="0">
                  <c:v>Sanzioni Ambiente</c:v>
                </c:pt>
                <c:pt idx="1">
                  <c:v>Sanzioni Aiuti di Stato</c:v>
                </c:pt>
              </c:strCache>
            </c:strRef>
          </c:cat>
          <c:val>
            <c:numRef>
              <c:f>tabelle!$K$23:$L$23</c:f>
              <c:numCache>
                <c:formatCode>General</c:formatCode>
                <c:ptCount val="2"/>
                <c:pt idx="0" formatCode="0.0000">
                  <c:v>853.8660000000001</c:v>
                </c:pt>
                <c:pt idx="1">
                  <c:v>367.92899999999997</c:v>
                </c:pt>
              </c:numCache>
            </c:numRef>
          </c:val>
          <c:extLst>
            <c:ext xmlns:c16="http://schemas.microsoft.com/office/drawing/2014/chart" uri="{C3380CC4-5D6E-409C-BE32-E72D297353CC}">
              <c16:uniqueId val="{00000002-A642-4165-9017-C16D17FE7E39}"/>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39"/>
    </mc:Choice>
    <mc:Fallback>
      <c:style val="3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935032780885876E-2"/>
          <c:y val="6.8498417339535267E-2"/>
          <c:w val="0.94671470767457089"/>
          <c:h val="0.76215370421035467"/>
        </c:manualLayout>
      </c:layout>
      <c:lineChart>
        <c:grouping val="standard"/>
        <c:varyColors val="0"/>
        <c:ser>
          <c:idx val="0"/>
          <c:order val="0"/>
          <c:marker>
            <c:symbol val="diamond"/>
            <c:size val="8"/>
            <c:spPr>
              <a:solidFill>
                <a:srgbClr val="C00000"/>
              </a:solidFill>
            </c:spPr>
          </c:marker>
          <c:dLbls>
            <c:dLbl>
              <c:idx val="50"/>
              <c:layout>
                <c:manualLayout>
                  <c:x val="-2.4538670577913574E-3"/>
                  <c:y val="-3.200431738435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EF-4497-BFC6-0C3E4646C2F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GRAFICO_GENERALE!$E$95:$E$145</c:f>
              <c:numCache>
                <c:formatCode>[$-410]mmm\-yy;@</c:formatCode>
                <c:ptCount val="51"/>
                <c:pt idx="0">
                  <c:v>42759</c:v>
                </c:pt>
                <c:pt idx="1">
                  <c:v>42872</c:v>
                </c:pt>
                <c:pt idx="2">
                  <c:v>43076</c:v>
                </c:pt>
                <c:pt idx="3">
                  <c:v>43125</c:v>
                </c:pt>
                <c:pt idx="4">
                  <c:v>43167</c:v>
                </c:pt>
                <c:pt idx="5">
                  <c:v>43237</c:v>
                </c:pt>
                <c:pt idx="6">
                  <c:v>43258</c:v>
                </c:pt>
                <c:pt idx="7">
                  <c:v>43300</c:v>
                </c:pt>
                <c:pt idx="8">
                  <c:v>43531</c:v>
                </c:pt>
                <c:pt idx="9">
                  <c:v>43622</c:v>
                </c:pt>
                <c:pt idx="10">
                  <c:v>43671</c:v>
                </c:pt>
                <c:pt idx="11">
                  <c:v>43727</c:v>
                </c:pt>
                <c:pt idx="12">
                  <c:v>43796</c:v>
                </c:pt>
                <c:pt idx="13">
                  <c:v>43854</c:v>
                </c:pt>
                <c:pt idx="14">
                  <c:v>43874</c:v>
                </c:pt>
                <c:pt idx="15">
                  <c:v>43979</c:v>
                </c:pt>
                <c:pt idx="16">
                  <c:v>44029</c:v>
                </c:pt>
                <c:pt idx="17">
                  <c:v>44168</c:v>
                </c:pt>
                <c:pt idx="18">
                  <c:v>44245</c:v>
                </c:pt>
                <c:pt idx="19">
                  <c:v>44356</c:v>
                </c:pt>
                <c:pt idx="20">
                  <c:v>44403</c:v>
                </c:pt>
                <c:pt idx="21">
                  <c:v>44469</c:v>
                </c:pt>
                <c:pt idx="22">
                  <c:v>44532</c:v>
                </c:pt>
                <c:pt idx="23">
                  <c:v>44601</c:v>
                </c:pt>
                <c:pt idx="24">
                  <c:v>44657</c:v>
                </c:pt>
                <c:pt idx="25">
                  <c:v>44700</c:v>
                </c:pt>
                <c:pt idx="26">
                  <c:v>44762</c:v>
                </c:pt>
                <c:pt idx="27">
                  <c:v>44833</c:v>
                </c:pt>
                <c:pt idx="28">
                  <c:v>44952</c:v>
                </c:pt>
                <c:pt idx="29">
                  <c:v>45035</c:v>
                </c:pt>
                <c:pt idx="30">
                  <c:v>45078</c:v>
                </c:pt>
                <c:pt idx="31">
                  <c:v>45197</c:v>
                </c:pt>
                <c:pt idx="32">
                  <c:v>45245</c:v>
                </c:pt>
                <c:pt idx="33">
                  <c:v>45280</c:v>
                </c:pt>
                <c:pt idx="34">
                  <c:v>45316</c:v>
                </c:pt>
                <c:pt idx="35">
                  <c:v>45364</c:v>
                </c:pt>
                <c:pt idx="36">
                  <c:v>45406</c:v>
                </c:pt>
                <c:pt idx="37">
                  <c:v>45498</c:v>
                </c:pt>
                <c:pt idx="38">
                  <c:v>45560</c:v>
                </c:pt>
                <c:pt idx="39">
                  <c:v>45568</c:v>
                </c:pt>
                <c:pt idx="40" formatCode="mmm\-yy">
                  <c:v>45627</c:v>
                </c:pt>
                <c:pt idx="41" formatCode="mmm\-yy">
                  <c:v>45689</c:v>
                </c:pt>
                <c:pt idx="42" formatCode="mmm\-yy">
                  <c:v>45717</c:v>
                </c:pt>
                <c:pt idx="43" formatCode="mmm\-yy">
                  <c:v>45778</c:v>
                </c:pt>
                <c:pt idx="44" formatCode="mmm\-yy">
                  <c:v>45809</c:v>
                </c:pt>
                <c:pt idx="45" formatCode="mmm\-yy">
                  <c:v>45839</c:v>
                </c:pt>
                <c:pt idx="46" formatCode="mmm\-yy">
                  <c:v>45901</c:v>
                </c:pt>
                <c:pt idx="47" formatCode="mmm\-yy">
                  <c:v>45931</c:v>
                </c:pt>
                <c:pt idx="48" formatCode="mmm\-yy">
                  <c:v>45962</c:v>
                </c:pt>
                <c:pt idx="49" formatCode="mmm\-yy">
                  <c:v>45992</c:v>
                </c:pt>
                <c:pt idx="50" formatCode="mmm\-yy">
                  <c:v>46023</c:v>
                </c:pt>
              </c:numCache>
            </c:numRef>
          </c:cat>
          <c:val>
            <c:numRef>
              <c:f>GRAFICO_GENERALE!$F$95:$F$145</c:f>
              <c:numCache>
                <c:formatCode>General</c:formatCode>
                <c:ptCount val="51"/>
                <c:pt idx="0">
                  <c:v>75</c:v>
                </c:pt>
                <c:pt idx="1">
                  <c:v>67</c:v>
                </c:pt>
                <c:pt idx="2">
                  <c:v>62</c:v>
                </c:pt>
                <c:pt idx="3">
                  <c:v>66</c:v>
                </c:pt>
                <c:pt idx="4">
                  <c:v>59</c:v>
                </c:pt>
                <c:pt idx="5">
                  <c:v>62</c:v>
                </c:pt>
                <c:pt idx="6">
                  <c:v>59</c:v>
                </c:pt>
                <c:pt idx="7">
                  <c:v>64</c:v>
                </c:pt>
                <c:pt idx="8">
                  <c:v>74</c:v>
                </c:pt>
                <c:pt idx="9">
                  <c:v>71</c:v>
                </c:pt>
                <c:pt idx="10">
                  <c:v>79</c:v>
                </c:pt>
                <c:pt idx="11">
                  <c:v>81</c:v>
                </c:pt>
                <c:pt idx="12">
                  <c:v>77</c:v>
                </c:pt>
                <c:pt idx="13">
                  <c:v>83</c:v>
                </c:pt>
                <c:pt idx="14">
                  <c:v>82</c:v>
                </c:pt>
                <c:pt idx="15">
                  <c:v>92</c:v>
                </c:pt>
                <c:pt idx="16">
                  <c:v>92</c:v>
                </c:pt>
                <c:pt idx="17">
                  <c:v>86</c:v>
                </c:pt>
                <c:pt idx="18">
                  <c:v>81</c:v>
                </c:pt>
                <c:pt idx="19">
                  <c:v>78</c:v>
                </c:pt>
                <c:pt idx="20">
                  <c:v>89</c:v>
                </c:pt>
                <c:pt idx="21">
                  <c:v>97</c:v>
                </c:pt>
                <c:pt idx="22">
                  <c:v>102</c:v>
                </c:pt>
                <c:pt idx="23">
                  <c:v>103</c:v>
                </c:pt>
                <c:pt idx="24">
                  <c:v>98</c:v>
                </c:pt>
                <c:pt idx="25">
                  <c:v>91</c:v>
                </c:pt>
                <c:pt idx="26">
                  <c:v>85</c:v>
                </c:pt>
                <c:pt idx="27">
                  <c:v>82</c:v>
                </c:pt>
                <c:pt idx="28">
                  <c:v>83</c:v>
                </c:pt>
                <c:pt idx="29">
                  <c:v>83</c:v>
                </c:pt>
                <c:pt idx="30">
                  <c:v>82</c:v>
                </c:pt>
                <c:pt idx="31">
                  <c:v>80</c:v>
                </c:pt>
                <c:pt idx="32">
                  <c:v>74</c:v>
                </c:pt>
                <c:pt idx="33">
                  <c:v>69</c:v>
                </c:pt>
                <c:pt idx="34">
                  <c:v>73</c:v>
                </c:pt>
                <c:pt idx="35">
                  <c:v>70</c:v>
                </c:pt>
                <c:pt idx="36">
                  <c:v>63</c:v>
                </c:pt>
                <c:pt idx="37">
                  <c:v>72</c:v>
                </c:pt>
                <c:pt idx="38">
                  <c:v>73</c:v>
                </c:pt>
                <c:pt idx="39">
                  <c:v>69</c:v>
                </c:pt>
                <c:pt idx="40">
                  <c:v>64</c:v>
                </c:pt>
                <c:pt idx="41">
                  <c:v>63</c:v>
                </c:pt>
                <c:pt idx="42">
                  <c:v>65</c:v>
                </c:pt>
                <c:pt idx="43">
                  <c:v>64</c:v>
                </c:pt>
                <c:pt idx="44">
                  <c:v>64</c:v>
                </c:pt>
                <c:pt idx="45">
                  <c:v>66</c:v>
                </c:pt>
                <c:pt idx="46">
                  <c:v>70</c:v>
                </c:pt>
                <c:pt idx="47">
                  <c:v>67</c:v>
                </c:pt>
                <c:pt idx="48">
                  <c:v>69</c:v>
                </c:pt>
                <c:pt idx="49">
                  <c:v>69</c:v>
                </c:pt>
                <c:pt idx="50">
                  <c:v>75</c:v>
                </c:pt>
              </c:numCache>
            </c:numRef>
          </c:val>
          <c:smooth val="0"/>
          <c:extLst>
            <c:ext xmlns:c16="http://schemas.microsoft.com/office/drawing/2014/chart" uri="{C3380CC4-5D6E-409C-BE32-E72D297353CC}">
              <c16:uniqueId val="{00000000-0705-4D15-B5A6-78D11F459D95}"/>
            </c:ext>
          </c:extLst>
        </c:ser>
        <c:dLbls>
          <c:showLegendKey val="0"/>
          <c:showVal val="0"/>
          <c:showCatName val="0"/>
          <c:showSerName val="0"/>
          <c:showPercent val="0"/>
          <c:showBubbleSize val="0"/>
        </c:dLbls>
        <c:marker val="1"/>
        <c:smooth val="0"/>
        <c:axId val="111858432"/>
        <c:axId val="111860352"/>
      </c:lineChart>
      <c:catAx>
        <c:axId val="111858432"/>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it-IT"/>
                  <a:t>Sessione di decisioni della Commissione europea</a:t>
                </a:r>
              </a:p>
            </c:rich>
          </c:tx>
          <c:layout>
            <c:manualLayout>
              <c:xMode val="edge"/>
              <c:yMode val="edge"/>
              <c:x val="0.34556610161749207"/>
              <c:y val="0.91104802432149701"/>
            </c:manualLayout>
          </c:layout>
          <c:overlay val="0"/>
        </c:title>
        <c:numFmt formatCode="[$-410]mmm\-yy;@" sourceLinked="1"/>
        <c:majorTickMark val="out"/>
        <c:minorTickMark val="none"/>
        <c:tickLblPos val="nextTo"/>
        <c:txPr>
          <a:bodyPr/>
          <a:lstStyle/>
          <a:p>
            <a:pPr>
              <a:defRPr sz="800"/>
            </a:pPr>
            <a:endParaRPr lang="it-IT"/>
          </a:p>
        </c:txPr>
        <c:crossAx val="111860352"/>
        <c:crosses val="autoZero"/>
        <c:auto val="0"/>
        <c:lblAlgn val="ctr"/>
        <c:lblOffset val="100"/>
        <c:noMultiLvlLbl val="0"/>
      </c:catAx>
      <c:valAx>
        <c:axId val="111860352"/>
        <c:scaling>
          <c:orientation val="minMax"/>
          <c:min val="50"/>
        </c:scaling>
        <c:delete val="0"/>
        <c:axPos val="l"/>
        <c:title>
          <c:tx>
            <c:rich>
              <a:bodyPr rot="-5400000" vert="horz"/>
              <a:lstStyle/>
              <a:p>
                <a:pPr>
                  <a:defRPr/>
                </a:pPr>
                <a:r>
                  <a:rPr lang="en-US"/>
                  <a:t>Numero di infrazioni</a:t>
                </a:r>
              </a:p>
            </c:rich>
          </c:tx>
          <c:overlay val="0"/>
        </c:title>
        <c:numFmt formatCode="General" sourceLinked="1"/>
        <c:majorTickMark val="out"/>
        <c:minorTickMark val="none"/>
        <c:tickLblPos val="nextTo"/>
        <c:crossAx val="111858432"/>
        <c:crosses val="autoZero"/>
        <c:crossBetween val="between"/>
      </c:valAx>
      <c:spPr>
        <a:noFill/>
      </c:spPr>
    </c:plotArea>
    <c:plotVisOnly val="1"/>
    <c:dispBlanksAs val="gap"/>
    <c:showDLblsOverMax val="0"/>
  </c:chart>
  <c:spPr>
    <a:noFill/>
    <a:ln>
      <a:noFill/>
    </a:ln>
  </c:spPr>
  <c:txPr>
    <a:bodyPr/>
    <a:lstStyle/>
    <a:p>
      <a:pPr>
        <a:defRPr sz="900">
          <a:latin typeface="Tahoma" panose="020B0604030504040204" pitchFamily="34" charset="0"/>
          <a:ea typeface="Tahoma" panose="020B0604030504040204" pitchFamily="34" charset="0"/>
          <a:cs typeface="Tahoma" panose="020B0604030504040204" pitchFamily="34" charset="0"/>
        </a:defRPr>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solidFill>
              <a:schemeClr val="accent1"/>
            </a:solidFill>
            <a:ln>
              <a:solidFill>
                <a:srgbClr val="003A74">
                  <a:alpha val="87000"/>
                </a:srgb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 per stadio'!$A$17:$A$25</c:f>
              <c:strCache>
                <c:ptCount val="9"/>
                <c:pt idx="0">
                  <c:v>Messa in mora Art. 258 TFUE</c:v>
                </c:pt>
                <c:pt idx="1">
                  <c:v>Messa in mora complementare Art. 258 TFUE</c:v>
                </c:pt>
                <c:pt idx="2">
                  <c:v>Parere motivato Art. 258 TFUE</c:v>
                </c:pt>
                <c:pt idx="3">
                  <c:v>Decisione di ricorso Art. 258 TFUE</c:v>
                </c:pt>
                <c:pt idx="4">
                  <c:v>Ricorso Art. 258 TFUE</c:v>
                </c:pt>
                <c:pt idx="5">
                  <c:v>Sentenza Art. 258 TFUE</c:v>
                </c:pt>
                <c:pt idx="6">
                  <c:v>Messa in mora Art. 260 TFUE</c:v>
                </c:pt>
                <c:pt idx="7">
                  <c:v>Decisione di ricorso Art. 260 TFUE</c:v>
                </c:pt>
                <c:pt idx="8">
                  <c:v>Sentenza Art. 260 TFUE</c:v>
                </c:pt>
              </c:strCache>
            </c:strRef>
          </c:cat>
          <c:val>
            <c:numRef>
              <c:f>'Tab per stadio'!$B$17:$B$25</c:f>
              <c:numCache>
                <c:formatCode>General</c:formatCode>
                <c:ptCount val="9"/>
                <c:pt idx="0">
                  <c:v>39</c:v>
                </c:pt>
                <c:pt idx="1">
                  <c:v>3</c:v>
                </c:pt>
                <c:pt idx="2">
                  <c:v>14</c:v>
                </c:pt>
                <c:pt idx="3">
                  <c:v>1</c:v>
                </c:pt>
                <c:pt idx="4">
                  <c:v>4</c:v>
                </c:pt>
                <c:pt idx="5">
                  <c:v>4</c:v>
                </c:pt>
                <c:pt idx="6">
                  <c:v>4</c:v>
                </c:pt>
                <c:pt idx="7">
                  <c:v>1</c:v>
                </c:pt>
                <c:pt idx="8">
                  <c:v>5</c:v>
                </c:pt>
              </c:numCache>
            </c:numRef>
          </c:val>
          <c:extLst>
            <c:ext xmlns:c16="http://schemas.microsoft.com/office/drawing/2014/chart" uri="{C3380CC4-5D6E-409C-BE32-E72D297353CC}">
              <c16:uniqueId val="{00000000-7872-4547-9BF7-EC57D064832A}"/>
            </c:ext>
          </c:extLst>
        </c:ser>
        <c:dLbls>
          <c:showLegendKey val="0"/>
          <c:showVal val="0"/>
          <c:showCatName val="0"/>
          <c:showSerName val="0"/>
          <c:showPercent val="0"/>
          <c:showBubbleSize val="0"/>
        </c:dLbls>
        <c:gapWidth val="219"/>
        <c:overlap val="-27"/>
        <c:axId val="1040884319"/>
        <c:axId val="1040884799"/>
      </c:barChart>
      <c:catAx>
        <c:axId val="1040884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1040884799"/>
        <c:crosses val="autoZero"/>
        <c:auto val="1"/>
        <c:lblAlgn val="ctr"/>
        <c:lblOffset val="100"/>
        <c:noMultiLvlLbl val="0"/>
      </c:catAx>
      <c:valAx>
        <c:axId val="104088479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04088431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pivotSource>
    <c:name>[Infrazioni UE e Italia generale.xlsx]Tab_PER_MATERIA!Tabella pivot2</c:name>
    <c:fmtId val="72"/>
  </c:pivotSource>
  <c:chart>
    <c:autoTitleDeleted val="1"/>
    <c:pivotFmts>
      <c:pivotFmt>
        <c:idx val="0"/>
      </c:pivotFmt>
      <c:pivotFmt>
        <c:idx val="1"/>
        <c:marker>
          <c:symbol val="none"/>
        </c:marker>
        <c:dLbl>
          <c:idx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Lst>
        </c:dLbl>
      </c:pivotFmt>
      <c:pivotFmt>
        <c:idx val="2"/>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Lst>
        </c:dLbl>
      </c:pivotFmt>
      <c:pivotFmt>
        <c:idx val="3"/>
        <c:marker>
          <c:symbol val="none"/>
        </c:marker>
      </c:pivotFmt>
      <c:pivotFmt>
        <c:idx val="4"/>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88900"/>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4.2396798151677281E-2"/>
              <c:y val="-7.4697041682055779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5.5755911255894401E-2"/>
              <c:y val="-8.642092535550717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3933270938420274E-2"/>
              <c:y val="-4.312631798280223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1.6703242631113554E-2"/>
              <c:y val="-0.10313532024206239"/>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1.2079106969380297E-2"/>
              <c:y val="6.9608782045451095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9.2941156767413796E-2"/>
                  <c:h val="0.11841603099451546"/>
                </c:manualLayout>
              </c15:layout>
            </c:ext>
          </c:extLst>
        </c:dLbl>
      </c:pivotFmt>
      <c:pivotFmt>
        <c:idx val="12"/>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6.8763906918629719E-3"/>
              <c:y val="1.324198035371037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0.16011859692846267"/>
              <c:y val="0.1349145440779346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2.4894187652895864E-2"/>
              <c:y val="-9.1320774044720748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88900"/>
            <a:contourClr>
              <a:srgbClr val="000000"/>
            </a:contourClr>
          </a:sp3d>
        </c:spPr>
      </c:pivotFmt>
      <c:pivotFmt>
        <c:idx val="16"/>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88900"/>
            <a:contourClr>
              <a:srgbClr val="000000"/>
            </a:contourClr>
          </a:sp3d>
        </c:spPr>
      </c:pivotFmt>
      <c:pivotFmt>
        <c:idx val="17"/>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88900"/>
            <a:contourClr>
              <a:srgbClr val="000000"/>
            </a:contourClr>
          </a:sp3d>
        </c:spPr>
      </c:pivotFmt>
      <c:pivotFmt>
        <c:idx val="18"/>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88900"/>
            <a:contourClr>
              <a:srgbClr val="000000"/>
            </a:contourClr>
          </a:sp3d>
        </c:spPr>
      </c:pivotFmt>
      <c:pivotFmt>
        <c:idx val="19"/>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88900"/>
            <a:contourClr>
              <a:srgbClr val="000000"/>
            </a:contourClr>
          </a:sp3d>
        </c:spPr>
      </c:pivotFmt>
      <c:pivotFmt>
        <c:idx val="20"/>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88900"/>
            <a:contourClr>
              <a:srgbClr val="000000"/>
            </a:contourClr>
          </a:sp3d>
        </c:spPr>
      </c:pivotFmt>
      <c:pivotFmt>
        <c:idx val="21"/>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88900"/>
            <a:contourClr>
              <a:srgbClr val="000000"/>
            </a:contourClr>
          </a:sp3d>
        </c:spPr>
      </c:pivotFmt>
      <c:pivotFmt>
        <c:idx val="22"/>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88900"/>
            <a:contourClr>
              <a:srgbClr val="000000"/>
            </a:contourClr>
          </a:sp3d>
        </c:spPr>
      </c:pivotFmt>
      <c:pivotFmt>
        <c:idx val="23"/>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2701438783073293E-2"/>
              <c:y val="-4.752828284457627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7.7449097708019068E-2"/>
              <c:y val="1.437726856009966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946317590107485E-2"/>
              <c:y val="3.5798911473627959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4450745603631837E-2"/>
              <c:y val="6.826180175077513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88900"/>
            <a:contourClr>
              <a:srgbClr val="000000"/>
            </a:contourClr>
          </a:sp3d>
        </c:spPr>
      </c:pivotFmt>
      <c:pivotFmt>
        <c:idx val="28"/>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5873388361726509E-2"/>
              <c:y val="-0.1597470404265371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pivotFmt>
      <c:pivotFmt>
        <c:idx val="30"/>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pivotFmt>
      <c:pivotFmt>
        <c:idx val="31"/>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1.5575924197241088E-2"/>
              <c:y val="-7.8707853233490138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pivotFmt>
      <c:pivotFmt>
        <c:idx val="33"/>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dLbl>
          <c:idx val="0"/>
          <c:layout>
            <c:manualLayout>
              <c:x val="2.512912553142831E-2"/>
              <c:y val="-3.097483760080917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pivotFmt>
      <c:pivotFmt>
        <c:idx val="35"/>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pivotFmt>
      <c:pivotFmt>
        <c:idx val="36"/>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pivotFmt>
      <c:pivotFmt>
        <c:idx val="37"/>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5.5755911255894401E-2"/>
              <c:y val="-8.642092535550717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2.4894187652895864E-2"/>
              <c:y val="-9.1320774044720748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2701438783073293E-2"/>
              <c:y val="-4.752828284457627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7.7449097708019068E-2"/>
              <c:y val="1.437726856009966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0.16011859692846267"/>
              <c:y val="0.1349145440779346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946317590107485E-2"/>
              <c:y val="3.5798911473627959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4450745603631837E-2"/>
              <c:y val="6.826180175077513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6.8763906918629719E-3"/>
              <c:y val="1.324198035371037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5873388361726509E-2"/>
              <c:y val="-0.1597470404265371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1.2079106969380297E-2"/>
              <c:y val="6.9608782045451095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9.2941156767413796E-2"/>
                  <c:h val="0.11841603099451546"/>
                </c:manualLayout>
              </c15:layout>
            </c:ext>
          </c:extLst>
        </c:dLbl>
      </c:pivotFmt>
      <c:pivotFmt>
        <c:idx val="48"/>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pivotFmt>
      <c:pivotFmt>
        <c:idx val="49"/>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pivotFmt>
      <c:pivotFmt>
        <c:idx val="50"/>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1.6703242631113554E-2"/>
              <c:y val="-0.10313532024206239"/>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3933270938420274E-2"/>
              <c:y val="-4.312631798280223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1.5575924197241088E-2"/>
              <c:y val="-7.8707853233490138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dLbl>
          <c:idx val="0"/>
          <c:layout>
            <c:manualLayout>
              <c:x val="2.512912553142831E-2"/>
              <c:y val="-3.097483760080917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pivotFmt>
      <c:pivotFmt>
        <c:idx val="55"/>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5.5755911255894401E-2"/>
              <c:y val="-8.642092535550717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2.4894187652895864E-2"/>
              <c:y val="-9.1320774044720748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2701438783073293E-2"/>
              <c:y val="-4.752828284457627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7.7449097708019068E-2"/>
              <c:y val="1.437726856009966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0.16011859692846267"/>
              <c:y val="0.1349145440779346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946317590107485E-2"/>
              <c:y val="3.5798911473627959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4450745603631837E-2"/>
              <c:y val="6.826180175077513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6.8763906918629719E-3"/>
              <c:y val="1.324198035371037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5873388361726509E-2"/>
              <c:y val="-0.1597470404265371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1.2079106969380297E-2"/>
              <c:y val="6.9608782045451095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9.2941156767413796E-2"/>
                  <c:h val="0.11841603099451546"/>
                </c:manualLayout>
              </c15:layout>
            </c:ext>
          </c:extLst>
        </c:dLbl>
      </c:pivotFmt>
      <c:pivotFmt>
        <c:idx val="66"/>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pivotFmt>
      <c:pivotFmt>
        <c:idx val="67"/>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pivotFmt>
      <c:pivotFmt>
        <c:idx val="68"/>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1.6703242631113554E-2"/>
              <c:y val="-0.10313532024206239"/>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3.3933270938420274E-2"/>
              <c:y val="-4.312631798280223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dLbl>
          <c:idx val="0"/>
          <c:layout>
            <c:manualLayout>
              <c:x val="1.5575924197241088E-2"/>
              <c:y val="-7.8707853233490138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dLbl>
          <c:idx val="0"/>
          <c:layout>
            <c:manualLayout>
              <c:x val="2.512912553142831E-2"/>
              <c:y val="-3.097483760080917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pivotFmt>
    </c:pivotFmts>
    <c:view3D>
      <c:rotX val="15"/>
      <c:rotY val="0"/>
      <c:rAngAx val="0"/>
    </c:view3D>
    <c:floor>
      <c:thickness val="0"/>
      <c:spPr>
        <a:noFill/>
        <a:ln w="12700" cap="flat" cmpd="sng" algn="ctr">
          <a:solidFill>
            <a:schemeClr val="tx1">
              <a:tint val="75000"/>
              <a:tint val="95000"/>
              <a:shade val="95000"/>
              <a:satMod val="120000"/>
            </a:schemeClr>
          </a:solidFill>
          <a:prstDash val="solid"/>
          <a:round/>
        </a:ln>
        <a:effectLst/>
        <a:sp3d contourW="12700">
          <a:contourClr>
            <a:schemeClr val="tx1">
              <a:tint val="75000"/>
              <a:tint val="95000"/>
              <a:shade val="95000"/>
              <a:satMod val="120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979726784341398E-2"/>
          <c:y val="0.25508181691892617"/>
          <c:w val="0.8777358870409655"/>
          <c:h val="0.61836396238014346"/>
        </c:manualLayout>
      </c:layout>
      <c:pie3DChart>
        <c:varyColors val="1"/>
        <c:ser>
          <c:idx val="0"/>
          <c:order val="0"/>
          <c:tx>
            <c:strRef>
              <c:f>Tab_PER_MATERIA!$B$1</c:f>
              <c:strCache>
                <c:ptCount val="1"/>
                <c:pt idx="0">
                  <c:v>Totale</c:v>
                </c:pt>
              </c:strCache>
            </c:strRef>
          </c:tx>
          <c:spPr>
            <a:effectLst>
              <a:outerShdw blurRad="63500" dist="241300" dir="5400000" sx="102000" sy="102000" rotWithShape="0">
                <a:srgbClr val="000000">
                  <a:alpha val="45000"/>
                </a:srgbClr>
              </a:outerShdw>
            </a:effectLst>
            <a:scene3d>
              <a:camera prst="orthographicFront"/>
              <a:lightRig rig="glow" dir="t">
                <a:rot lat="0" lon="0" rev="6360000"/>
              </a:lightRig>
            </a:scene3d>
          </c:spPr>
          <c:dPt>
            <c:idx val="0"/>
            <c:bubble3D val="0"/>
            <c:spPr>
              <a:solidFill>
                <a:schemeClr val="accent1"/>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01-912B-4ECC-A84B-75B15AEB19C2}"/>
              </c:ext>
            </c:extLst>
          </c:dPt>
          <c:dPt>
            <c:idx val="1"/>
            <c:bubble3D val="0"/>
            <c:spPr>
              <a:solidFill>
                <a:schemeClr val="accent2"/>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03-912B-4ECC-A84B-75B15AEB19C2}"/>
              </c:ext>
            </c:extLst>
          </c:dPt>
          <c:dPt>
            <c:idx val="2"/>
            <c:bubble3D val="0"/>
            <c:spPr>
              <a:solidFill>
                <a:schemeClr val="accent3"/>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05-912B-4ECC-A84B-75B15AEB19C2}"/>
              </c:ext>
            </c:extLst>
          </c:dPt>
          <c:dPt>
            <c:idx val="3"/>
            <c:bubble3D val="0"/>
            <c:spPr>
              <a:solidFill>
                <a:schemeClr val="accent4"/>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07-912B-4ECC-A84B-75B15AEB19C2}"/>
              </c:ext>
            </c:extLst>
          </c:dPt>
          <c:dPt>
            <c:idx val="4"/>
            <c:bubble3D val="0"/>
            <c:spPr>
              <a:solidFill>
                <a:schemeClr val="accent5"/>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09-912B-4ECC-A84B-75B15AEB19C2}"/>
              </c:ext>
            </c:extLst>
          </c:dPt>
          <c:dPt>
            <c:idx val="5"/>
            <c:bubble3D val="0"/>
            <c:spPr>
              <a:solidFill>
                <a:schemeClr val="accent6"/>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0B-912B-4ECC-A84B-75B15AEB19C2}"/>
              </c:ext>
            </c:extLst>
          </c:dPt>
          <c:dPt>
            <c:idx val="6"/>
            <c:bubble3D val="0"/>
            <c:spPr>
              <a:solidFill>
                <a:schemeClr val="accent1">
                  <a:lumMod val="60000"/>
                </a:schemeClr>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0D-912B-4ECC-A84B-75B15AEB19C2}"/>
              </c:ext>
            </c:extLst>
          </c:dPt>
          <c:dPt>
            <c:idx val="7"/>
            <c:bubble3D val="0"/>
            <c:spPr>
              <a:solidFill>
                <a:schemeClr val="accent2">
                  <a:lumMod val="60000"/>
                </a:schemeClr>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0F-912B-4ECC-A84B-75B15AEB19C2}"/>
              </c:ext>
            </c:extLst>
          </c:dPt>
          <c:dPt>
            <c:idx val="8"/>
            <c:bubble3D val="0"/>
            <c:spPr>
              <a:solidFill>
                <a:schemeClr val="accent3">
                  <a:lumMod val="60000"/>
                </a:schemeClr>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11-912B-4ECC-A84B-75B15AEB19C2}"/>
              </c:ext>
            </c:extLst>
          </c:dPt>
          <c:dPt>
            <c:idx val="9"/>
            <c:bubble3D val="0"/>
            <c:spPr>
              <a:solidFill>
                <a:schemeClr val="accent4">
                  <a:lumMod val="60000"/>
                </a:schemeClr>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13-912B-4ECC-A84B-75B15AEB19C2}"/>
              </c:ext>
            </c:extLst>
          </c:dPt>
          <c:dPt>
            <c:idx val="10"/>
            <c:bubble3D val="0"/>
            <c:spPr>
              <a:solidFill>
                <a:schemeClr val="accent5">
                  <a:lumMod val="60000"/>
                </a:schemeClr>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15-912B-4ECC-A84B-75B15AEB19C2}"/>
              </c:ext>
            </c:extLst>
          </c:dPt>
          <c:dPt>
            <c:idx val="11"/>
            <c:bubble3D val="0"/>
            <c:spPr>
              <a:solidFill>
                <a:schemeClr val="accent6">
                  <a:lumMod val="60000"/>
                </a:schemeClr>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17-912B-4ECC-A84B-75B15AEB19C2}"/>
              </c:ext>
            </c:extLst>
          </c:dPt>
          <c:dPt>
            <c:idx val="12"/>
            <c:bubble3D val="0"/>
            <c:spPr>
              <a:solidFill>
                <a:schemeClr val="accent1">
                  <a:lumMod val="80000"/>
                  <a:lumOff val="20000"/>
                </a:schemeClr>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19-912B-4ECC-A84B-75B15AEB19C2}"/>
              </c:ext>
            </c:extLst>
          </c:dPt>
          <c:dPt>
            <c:idx val="13"/>
            <c:bubble3D val="0"/>
            <c:spPr>
              <a:solidFill>
                <a:schemeClr val="accent2">
                  <a:lumMod val="80000"/>
                  <a:lumOff val="20000"/>
                </a:schemeClr>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1B-912B-4ECC-A84B-75B15AEB19C2}"/>
              </c:ext>
            </c:extLst>
          </c:dPt>
          <c:dPt>
            <c:idx val="14"/>
            <c:bubble3D val="0"/>
            <c:spPr>
              <a:solidFill>
                <a:schemeClr val="accent3">
                  <a:lumMod val="80000"/>
                  <a:lumOff val="20000"/>
                </a:schemeClr>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c:spPr>
            <c:extLst>
              <c:ext xmlns:c16="http://schemas.microsoft.com/office/drawing/2014/chart" uri="{C3380CC4-5D6E-409C-BE32-E72D297353CC}">
                <c16:uniqueId val="{0000001D-912B-4ECC-A84B-75B15AEB19C2}"/>
              </c:ext>
            </c:extLst>
          </c:dPt>
          <c:dPt>
            <c:idx val="15"/>
            <c:bubble3D val="0"/>
            <c:explosion val="3"/>
            <c:spPr>
              <a:solidFill>
                <a:schemeClr val="accent4">
                  <a:lumMod val="80000"/>
                  <a:lumOff val="20000"/>
                </a:schemeClr>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extLst>
              <c:ext xmlns:c16="http://schemas.microsoft.com/office/drawing/2014/chart" uri="{C3380CC4-5D6E-409C-BE32-E72D297353CC}">
                <c16:uniqueId val="{0000001F-912B-4ECC-A84B-75B15AEB19C2}"/>
              </c:ext>
            </c:extLst>
          </c:dPt>
          <c:dPt>
            <c:idx val="16"/>
            <c:bubble3D val="0"/>
            <c:spPr>
              <a:solidFill>
                <a:schemeClr val="accent5">
                  <a:lumMod val="80000"/>
                  <a:lumOff val="20000"/>
                </a:schemeClr>
              </a:solidFill>
              <a:ln>
                <a:noFill/>
              </a:ln>
              <a:effectLst>
                <a:outerShdw blurRad="63500" dist="241300" dir="5400000" sx="102000" sy="102000" rotWithShape="0">
                  <a:srgbClr val="000000">
                    <a:alpha val="45000"/>
                  </a:srgbClr>
                </a:outerShdw>
              </a:effectLst>
              <a:scene3d>
                <a:camera prst="orthographicFront"/>
                <a:lightRig rig="glow" dir="t">
                  <a:rot lat="0" lon="0" rev="6360000"/>
                </a:lightRig>
              </a:scene3d>
              <a:sp3d prstMaterial="flat">
                <a:bevelT w="95250" h="101600"/>
                <a:contourClr>
                  <a:schemeClr val="dk1">
                    <a:satMod val="300000"/>
                  </a:schemeClr>
                </a:contourClr>
              </a:sp3d>
            </c:spPr>
            <c:extLst>
              <c:ext xmlns:c16="http://schemas.microsoft.com/office/drawing/2014/chart" uri="{C3380CC4-5D6E-409C-BE32-E72D297353CC}">
                <c16:uniqueId val="{00000021-912B-4ECC-A84B-75B15AEB19C2}"/>
              </c:ext>
            </c:extLst>
          </c:dPt>
          <c:dLbls>
            <c:dLbl>
              <c:idx val="0"/>
              <c:layout>
                <c:manualLayout>
                  <c:x val="-5.5755911255894401E-2"/>
                  <c:y val="-8.642092535550717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2B-4ECC-A84B-75B15AEB19C2}"/>
                </c:ext>
              </c:extLst>
            </c:dLbl>
            <c:dLbl>
              <c:idx val="1"/>
              <c:layout>
                <c:manualLayout>
                  <c:x val="-2.4894187652895864E-2"/>
                  <c:y val="-9.13207740447207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2B-4ECC-A84B-75B15AEB19C2}"/>
                </c:ext>
              </c:extLst>
            </c:dLbl>
            <c:dLbl>
              <c:idx val="2"/>
              <c:layout>
                <c:manualLayout>
                  <c:x val="3.2701438783073293E-2"/>
                  <c:y val="-4.752828284457627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2B-4ECC-A84B-75B15AEB19C2}"/>
                </c:ext>
              </c:extLst>
            </c:dLbl>
            <c:dLbl>
              <c:idx val="3"/>
              <c:layout>
                <c:manualLayout>
                  <c:x val="7.7449097708019068E-2"/>
                  <c:y val="1.437726856009966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12B-4ECC-A84B-75B15AEB19C2}"/>
                </c:ext>
              </c:extLst>
            </c:dLbl>
            <c:dLbl>
              <c:idx val="4"/>
              <c:layout>
                <c:manualLayout>
                  <c:x val="-0.16011859692846267"/>
                  <c:y val="0.1349145440779346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2B-4ECC-A84B-75B15AEB19C2}"/>
                </c:ext>
              </c:extLst>
            </c:dLbl>
            <c:dLbl>
              <c:idx val="5"/>
              <c:layout>
                <c:manualLayout>
                  <c:x val="3.946317590107485E-2"/>
                  <c:y val="3.579891147362795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12B-4ECC-A84B-75B15AEB19C2}"/>
                </c:ext>
              </c:extLst>
            </c:dLbl>
            <c:dLbl>
              <c:idx val="6"/>
              <c:layout>
                <c:manualLayout>
                  <c:x val="3.4450745603631837E-2"/>
                  <c:y val="6.826180175077513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12B-4ECC-A84B-75B15AEB19C2}"/>
                </c:ext>
              </c:extLst>
            </c:dLbl>
            <c:dLbl>
              <c:idx val="7"/>
              <c:layout>
                <c:manualLayout>
                  <c:x val="6.8763906918629719E-3"/>
                  <c:y val="1.324198035371037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12B-4ECC-A84B-75B15AEB19C2}"/>
                </c:ext>
              </c:extLst>
            </c:dLbl>
            <c:dLbl>
              <c:idx val="8"/>
              <c:layout>
                <c:manualLayout>
                  <c:x val="-3.5873388361726509E-2"/>
                  <c:y val="-0.1597470404265371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12B-4ECC-A84B-75B15AEB19C2}"/>
                </c:ext>
              </c:extLst>
            </c:dLbl>
            <c:dLbl>
              <c:idx val="9"/>
              <c:layout>
                <c:manualLayout>
                  <c:x val="-1.2079106969380297E-2"/>
                  <c:y val="6.9608782045451095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9.2941156767413796E-2"/>
                      <c:h val="0.11841603099451546"/>
                    </c:manualLayout>
                  </c15:layout>
                </c:ext>
                <c:ext xmlns:c16="http://schemas.microsoft.com/office/drawing/2014/chart" uri="{C3380CC4-5D6E-409C-BE32-E72D297353CC}">
                  <c16:uniqueId val="{00000013-912B-4ECC-A84B-75B15AEB19C2}"/>
                </c:ext>
              </c:extLst>
            </c:dLbl>
            <c:dLbl>
              <c:idx val="11"/>
              <c:layout>
                <c:manualLayout>
                  <c:x val="6.2923999994478558E-4"/>
                  <c:y val="-7.187398111019445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12B-4ECC-A84B-75B15AEB19C2}"/>
                </c:ext>
              </c:extLst>
            </c:dLbl>
            <c:dLbl>
              <c:idx val="12"/>
              <c:layout>
                <c:manualLayout>
                  <c:x val="1.6703242631113554E-2"/>
                  <c:y val="-0.1031353202420623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12B-4ECC-A84B-75B15AEB19C2}"/>
                </c:ext>
              </c:extLst>
            </c:dLbl>
            <c:dLbl>
              <c:idx val="13"/>
              <c:layout>
                <c:manualLayout>
                  <c:x val="3.3933270938420274E-2"/>
                  <c:y val="-4.312631798280223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12B-4ECC-A84B-75B15AEB19C2}"/>
                </c:ext>
              </c:extLst>
            </c:dLbl>
            <c:dLbl>
              <c:idx val="14"/>
              <c:layout>
                <c:manualLayout>
                  <c:x val="1.5575924197241088E-2"/>
                  <c:y val="-7.87078532334901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12B-4ECC-A84B-75B15AEB19C2}"/>
                </c:ext>
              </c:extLst>
            </c:dLbl>
            <c:dLbl>
              <c:idx val="15"/>
              <c:layout>
                <c:manualLayout>
                  <c:x val="2.512912553142831E-2"/>
                  <c:y val="-3.097483760080917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12B-4ECC-A84B-75B15AEB19C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showLeaderLines val="1"/>
            <c:leaderLines>
              <c:spPr>
                <a:ln w="12700" cap="flat" cmpd="sng" algn="ctr">
                  <a:solidFill>
                    <a:schemeClr val="tx1">
                      <a:tint val="95000"/>
                      <a:shade val="95000"/>
                      <a:satMod val="120000"/>
                    </a:schemeClr>
                  </a:solidFill>
                  <a:prstDash val="solid"/>
                  <a:round/>
                </a:ln>
                <a:effectLst/>
              </c:spPr>
            </c:leaderLines>
            <c:extLst>
              <c:ext xmlns:c15="http://schemas.microsoft.com/office/drawing/2012/chart" uri="{CE6537A1-D6FC-4f65-9D91-7224C49458BB}"/>
            </c:extLst>
          </c:dLbls>
          <c:cat>
            <c:strRef>
              <c:f>Tab_PER_MATERIA!$A$2:$A$19</c:f>
              <c:strCache>
                <c:ptCount val="17"/>
                <c:pt idx="0">
                  <c:v>Affari Eco. Fin.</c:v>
                </c:pt>
                <c:pt idx="1">
                  <c:v>Affari esteri </c:v>
                </c:pt>
                <c:pt idx="2">
                  <c:v>Affari interni</c:v>
                </c:pt>
                <c:pt idx="3">
                  <c:v>Agricoltura </c:v>
                </c:pt>
                <c:pt idx="4">
                  <c:v>Ambiente</c:v>
                </c:pt>
                <c:pt idx="5">
                  <c:v>Appalti</c:v>
                </c:pt>
                <c:pt idx="6">
                  <c:v>Conc. Aiuti di Stato </c:v>
                </c:pt>
                <c:pt idx="7">
                  <c:v>Energia </c:v>
                </c:pt>
                <c:pt idx="8">
                  <c:v>Giustizia</c:v>
                </c:pt>
                <c:pt idx="9">
                  <c:v>Lavoro e affari sociali</c:v>
                </c:pt>
                <c:pt idx="10">
                  <c:v>Libera circolazione delle merci</c:v>
                </c:pt>
                <c:pt idx="11">
                  <c:v>Libera prestazione dei servizi e stabilimento</c:v>
                </c:pt>
                <c:pt idx="12">
                  <c:v>Salute </c:v>
                </c:pt>
                <c:pt idx="13">
                  <c:v>Trasporti</c:v>
                </c:pt>
                <c:pt idx="14">
                  <c:v>Fiscalità e dogane</c:v>
                </c:pt>
                <c:pt idx="15">
                  <c:v>Energia</c:v>
                </c:pt>
                <c:pt idx="16">
                  <c:v>Telecomunicazioni</c:v>
                </c:pt>
              </c:strCache>
            </c:strRef>
          </c:cat>
          <c:val>
            <c:numRef>
              <c:f>Tab_PER_MATERIA!$B$2:$B$19</c:f>
              <c:numCache>
                <c:formatCode>General</c:formatCode>
                <c:ptCount val="17"/>
                <c:pt idx="0">
                  <c:v>10</c:v>
                </c:pt>
                <c:pt idx="1">
                  <c:v>1</c:v>
                </c:pt>
                <c:pt idx="2">
                  <c:v>1</c:v>
                </c:pt>
                <c:pt idx="3">
                  <c:v>1</c:v>
                </c:pt>
                <c:pt idx="4">
                  <c:v>26</c:v>
                </c:pt>
                <c:pt idx="5">
                  <c:v>1</c:v>
                </c:pt>
                <c:pt idx="6">
                  <c:v>2</c:v>
                </c:pt>
                <c:pt idx="7">
                  <c:v>3</c:v>
                </c:pt>
                <c:pt idx="8">
                  <c:v>3</c:v>
                </c:pt>
                <c:pt idx="9">
                  <c:v>7</c:v>
                </c:pt>
                <c:pt idx="10">
                  <c:v>1</c:v>
                </c:pt>
                <c:pt idx="11">
                  <c:v>3</c:v>
                </c:pt>
                <c:pt idx="12">
                  <c:v>2</c:v>
                </c:pt>
                <c:pt idx="13">
                  <c:v>7</c:v>
                </c:pt>
                <c:pt idx="14">
                  <c:v>3</c:v>
                </c:pt>
                <c:pt idx="15">
                  <c:v>3</c:v>
                </c:pt>
                <c:pt idx="16">
                  <c:v>1</c:v>
                </c:pt>
              </c:numCache>
            </c:numRef>
          </c:val>
          <c:extLst>
            <c:ext xmlns:c16="http://schemas.microsoft.com/office/drawing/2014/chart" uri="{C3380CC4-5D6E-409C-BE32-E72D297353CC}">
              <c16:uniqueId val="{00000022-912B-4ECC-A84B-75B15AEB19C2}"/>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prstDash val="solid"/>
      <a:round/>
    </a:ln>
    <a:effectLst>
      <a:outerShdw blurRad="40000" dist="20000" dir="5400000" rotWithShape="0">
        <a:srgbClr val="000000">
          <a:alpha val="38000"/>
        </a:srgbClr>
      </a:outerShdw>
    </a:effectLst>
  </c:spPr>
  <c:txPr>
    <a:bodyPr/>
    <a:lstStyle/>
    <a:p>
      <a:pPr>
        <a:defRPr>
          <a:solidFill>
            <a:schemeClr val="dk1"/>
          </a:solidFill>
          <a:latin typeface="Tahoma" panose="020B0604030504040204" pitchFamily="34" charset="0"/>
          <a:ea typeface="Tahoma" panose="020B0604030504040204" pitchFamily="34" charset="0"/>
          <a:cs typeface="Tahoma" panose="020B0604030504040204" pitchFamily="34" charset="0"/>
        </a:defRPr>
      </a:pPr>
      <a:endParaRPr lang="it-IT"/>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0462299852306E-2"/>
          <c:y val="5.8437709913658938E-2"/>
          <c:w val="0.95074251232614615"/>
          <c:h val="0.83014749250454645"/>
        </c:manualLayout>
      </c:layout>
      <c:barChart>
        <c:barDir val="col"/>
        <c:grouping val="clustered"/>
        <c:varyColors val="0"/>
        <c:ser>
          <c:idx val="0"/>
          <c:order val="0"/>
          <c:spPr>
            <a:solidFill>
              <a:schemeClr val="accent1"/>
            </a:solidFill>
            <a:ln>
              <a:noFill/>
            </a:ln>
            <a:effectLst/>
          </c:spPr>
          <c:invertIfNegative val="0"/>
          <c:dPt>
            <c:idx val="20"/>
            <c:invertIfNegative val="0"/>
            <c:bubble3D val="0"/>
            <c:spPr>
              <a:solidFill>
                <a:srgbClr val="CC3300"/>
              </a:solidFill>
              <a:ln>
                <a:noFill/>
              </a:ln>
              <a:effectLst/>
            </c:spPr>
            <c:extLst>
              <c:ext xmlns:c16="http://schemas.microsoft.com/office/drawing/2014/chart" uri="{C3380CC4-5D6E-409C-BE32-E72D297353CC}">
                <c16:uniqueId val="{00000001-2192-422D-86AA-DE6523AA81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'UE-27 VDC e MR'!$B$5:$B$31</c:f>
              <c:strCache>
                <c:ptCount val="27"/>
                <c:pt idx="0">
                  <c:v>Lituania</c:v>
                </c:pt>
                <c:pt idx="1">
                  <c:v>Finlandia</c:v>
                </c:pt>
                <c:pt idx="2">
                  <c:v>Danimarca</c:v>
                </c:pt>
                <c:pt idx="3">
                  <c:v>Lettonia</c:v>
                </c:pt>
                <c:pt idx="4">
                  <c:v>Svezia</c:v>
                </c:pt>
                <c:pt idx="5">
                  <c:v>Irlanda</c:v>
                </c:pt>
                <c:pt idx="6">
                  <c:v>Lussemburgo</c:v>
                </c:pt>
                <c:pt idx="7">
                  <c:v>Estonia</c:v>
                </c:pt>
                <c:pt idx="8">
                  <c:v>Croazia</c:v>
                </c:pt>
                <c:pt idx="9">
                  <c:v>Malta</c:v>
                </c:pt>
                <c:pt idx="10">
                  <c:v>Slovenia</c:v>
                </c:pt>
                <c:pt idx="11">
                  <c:v>Cypro</c:v>
                </c:pt>
                <c:pt idx="12">
                  <c:v>Slovacchia</c:v>
                </c:pt>
                <c:pt idx="13">
                  <c:v>Austria</c:v>
                </c:pt>
                <c:pt idx="14">
                  <c:v>Paesi Bassi</c:v>
                </c:pt>
                <c:pt idx="15">
                  <c:v>Romania</c:v>
                </c:pt>
                <c:pt idx="16">
                  <c:v>Czechia</c:v>
                </c:pt>
                <c:pt idx="17">
                  <c:v>Francia</c:v>
                </c:pt>
                <c:pt idx="18">
                  <c:v>Germania</c:v>
                </c:pt>
                <c:pt idx="19">
                  <c:v>Grecia</c:v>
                </c:pt>
                <c:pt idx="20">
                  <c:v>Italia</c:v>
                </c:pt>
                <c:pt idx="21">
                  <c:v>Hunghery</c:v>
                </c:pt>
                <c:pt idx="22">
                  <c:v>Bulgaria</c:v>
                </c:pt>
                <c:pt idx="23">
                  <c:v>Belgio</c:v>
                </c:pt>
                <c:pt idx="24">
                  <c:v>Portogallo</c:v>
                </c:pt>
                <c:pt idx="25">
                  <c:v>Polonia</c:v>
                </c:pt>
                <c:pt idx="26">
                  <c:v>Spagna</c:v>
                </c:pt>
              </c:strCache>
            </c:strRef>
          </c:cat>
          <c:val>
            <c:numRef>
              <c:f>'UE-27 VDC e MR'!$ES$5:$ES$31</c:f>
              <c:numCache>
                <c:formatCode>General</c:formatCode>
                <c:ptCount val="27"/>
                <c:pt idx="0">
                  <c:v>25</c:v>
                </c:pt>
                <c:pt idx="1">
                  <c:v>31</c:v>
                </c:pt>
                <c:pt idx="2">
                  <c:v>34</c:v>
                </c:pt>
                <c:pt idx="3">
                  <c:v>39</c:v>
                </c:pt>
                <c:pt idx="4">
                  <c:v>43</c:v>
                </c:pt>
                <c:pt idx="5">
                  <c:v>46</c:v>
                </c:pt>
                <c:pt idx="6">
                  <c:v>47</c:v>
                </c:pt>
                <c:pt idx="7">
                  <c:v>49</c:v>
                </c:pt>
                <c:pt idx="8">
                  <c:v>50</c:v>
                </c:pt>
                <c:pt idx="9">
                  <c:v>50</c:v>
                </c:pt>
                <c:pt idx="10">
                  <c:v>53</c:v>
                </c:pt>
                <c:pt idx="11">
                  <c:v>54</c:v>
                </c:pt>
                <c:pt idx="12">
                  <c:v>57</c:v>
                </c:pt>
                <c:pt idx="13">
                  <c:v>59</c:v>
                </c:pt>
                <c:pt idx="14">
                  <c:v>60</c:v>
                </c:pt>
                <c:pt idx="15">
                  <c:v>60</c:v>
                </c:pt>
                <c:pt idx="16">
                  <c:v>61</c:v>
                </c:pt>
                <c:pt idx="17">
                  <c:v>62</c:v>
                </c:pt>
                <c:pt idx="18">
                  <c:v>62</c:v>
                </c:pt>
                <c:pt idx="19">
                  <c:v>73</c:v>
                </c:pt>
                <c:pt idx="20">
                  <c:v>75</c:v>
                </c:pt>
                <c:pt idx="21">
                  <c:v>76</c:v>
                </c:pt>
                <c:pt idx="22">
                  <c:v>83</c:v>
                </c:pt>
                <c:pt idx="23">
                  <c:v>85</c:v>
                </c:pt>
                <c:pt idx="24">
                  <c:v>86</c:v>
                </c:pt>
                <c:pt idx="25">
                  <c:v>91</c:v>
                </c:pt>
                <c:pt idx="26">
                  <c:v>100</c:v>
                </c:pt>
              </c:numCache>
            </c:numRef>
          </c:val>
          <c:extLst>
            <c:ext xmlns:c16="http://schemas.microsoft.com/office/drawing/2014/chart" uri="{C3380CC4-5D6E-409C-BE32-E72D297353CC}">
              <c16:uniqueId val="{00000002-2192-422D-86AA-DE6523AA814B}"/>
            </c:ext>
          </c:extLst>
        </c:ser>
        <c:dLbls>
          <c:dLblPos val="outEnd"/>
          <c:showLegendKey val="0"/>
          <c:showVal val="1"/>
          <c:showCatName val="0"/>
          <c:showSerName val="0"/>
          <c:showPercent val="0"/>
          <c:showBubbleSize val="0"/>
        </c:dLbls>
        <c:gapWidth val="219"/>
        <c:overlap val="-27"/>
        <c:axId val="1054912656"/>
        <c:axId val="939430848"/>
      </c:barChart>
      <c:catAx>
        <c:axId val="105491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39430848"/>
        <c:crosses val="autoZero"/>
        <c:auto val="1"/>
        <c:lblAlgn val="ctr"/>
        <c:lblOffset val="100"/>
        <c:noMultiLvlLbl val="0"/>
      </c:catAx>
      <c:valAx>
        <c:axId val="939430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054912656"/>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0.73864</cdr:x>
      <cdr:y>0.91509</cdr:y>
    </cdr:from>
    <cdr:to>
      <cdr:x>0.99116</cdr:x>
      <cdr:y>0.96226</cdr:y>
    </cdr:to>
    <cdr:sp macro="" textlink="">
      <cdr:nvSpPr>
        <cdr:cNvPr id="2" name="CasellaDiTesto 1"/>
        <cdr:cNvSpPr txBox="1"/>
      </cdr:nvSpPr>
      <cdr:spPr>
        <a:xfrm xmlns:a="http://schemas.openxmlformats.org/drawingml/2006/main">
          <a:off x="5572125" y="4619625"/>
          <a:ext cx="190500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100"/>
        </a:p>
      </cdr:txBody>
    </cdr:sp>
  </cdr:relSizeAnchor>
</c:userShapes>
</file>

<file path=ppt/drawings/drawing2.xml><?xml version="1.0" encoding="utf-8"?>
<c:userShapes xmlns:c="http://schemas.openxmlformats.org/drawingml/2006/chart">
  <cdr:relSizeAnchor xmlns:cdr="http://schemas.openxmlformats.org/drawingml/2006/chartDrawing">
    <cdr:from>
      <cdr:x>0.03793</cdr:x>
      <cdr:y>0.47619</cdr:y>
    </cdr:from>
    <cdr:to>
      <cdr:x>0.9912</cdr:x>
      <cdr:y>0.47846</cdr:y>
    </cdr:to>
    <cdr:cxnSp macro="">
      <cdr:nvCxnSpPr>
        <cdr:cNvPr id="3" name="Connettore diritto 2">
          <a:extLst xmlns:a="http://schemas.openxmlformats.org/drawingml/2006/main">
            <a:ext uri="{FF2B5EF4-FFF2-40B4-BE49-F238E27FC236}">
              <a16:creationId xmlns:a16="http://schemas.microsoft.com/office/drawing/2014/main" id="{4AE73B29-3454-4661-9FDF-F4A74CAD9503}"/>
            </a:ext>
          </a:extLst>
        </cdr:cNvPr>
        <cdr:cNvCxnSpPr/>
      </cdr:nvCxnSpPr>
      <cdr:spPr>
        <a:xfrm xmlns:a="http://schemas.openxmlformats.org/drawingml/2006/main" flipV="1">
          <a:off x="445086" y="2325232"/>
          <a:ext cx="11186048" cy="11085"/>
        </a:xfrm>
        <a:prstGeom xmlns:a="http://schemas.openxmlformats.org/drawingml/2006/main" prst="line">
          <a:avLst/>
        </a:prstGeom>
        <a:ln xmlns:a="http://schemas.openxmlformats.org/drawingml/2006/main" w="28575"/>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0.06505</cdr:x>
      <cdr:y>0.43009</cdr:y>
    </cdr:from>
    <cdr:to>
      <cdr:x>0.16031</cdr:x>
      <cdr:y>0.58301</cdr:y>
    </cdr:to>
    <cdr:sp macro="" textlink="">
      <cdr:nvSpPr>
        <cdr:cNvPr id="4" name="CasellaDiTesto 3">
          <a:extLst xmlns:a="http://schemas.openxmlformats.org/drawingml/2006/main">
            <a:ext uri="{FF2B5EF4-FFF2-40B4-BE49-F238E27FC236}">
              <a16:creationId xmlns:a16="http://schemas.microsoft.com/office/drawing/2014/main" id="{BCE864DF-C787-473C-AAE4-B70BEF4B1456}"/>
            </a:ext>
          </a:extLst>
        </cdr:cNvPr>
        <cdr:cNvSpPr txBox="1"/>
      </cdr:nvSpPr>
      <cdr:spPr>
        <a:xfrm xmlns:a="http://schemas.openxmlformats.org/drawingml/2006/main">
          <a:off x="624416" y="25717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t-IT" sz="1100"/>
        </a:p>
      </cdr:txBody>
    </cdr:sp>
  </cdr:relSizeAnchor>
  <cdr:relSizeAnchor xmlns:cdr="http://schemas.openxmlformats.org/drawingml/2006/chartDrawing">
    <cdr:from>
      <cdr:x>0.05801</cdr:x>
      <cdr:y>0.40165</cdr:y>
    </cdr:from>
    <cdr:to>
      <cdr:x>0.18678</cdr:x>
      <cdr:y>0.54759</cdr:y>
    </cdr:to>
    <cdr:sp macro="" textlink="">
      <cdr:nvSpPr>
        <cdr:cNvPr id="5" name="CasellaDiTesto 4">
          <a:extLst xmlns:a="http://schemas.openxmlformats.org/drawingml/2006/main">
            <a:ext uri="{FF2B5EF4-FFF2-40B4-BE49-F238E27FC236}">
              <a16:creationId xmlns:a16="http://schemas.microsoft.com/office/drawing/2014/main" id="{B21341E9-3731-4463-9737-8AF3204479FB}"/>
            </a:ext>
          </a:extLst>
        </cdr:cNvPr>
        <cdr:cNvSpPr txBox="1"/>
      </cdr:nvSpPr>
      <cdr:spPr>
        <a:xfrm xmlns:a="http://schemas.openxmlformats.org/drawingml/2006/main">
          <a:off x="680768" y="1961218"/>
          <a:ext cx="1511038" cy="7126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200" b="1">
              <a:solidFill>
                <a:sysClr val="windowText" lastClr="000000"/>
              </a:solidFill>
            </a:rPr>
            <a:t>Media UE = 60</a:t>
          </a:r>
        </a:p>
        <a:p xmlns:a="http://schemas.openxmlformats.org/drawingml/2006/main">
          <a:endParaRPr lang="it-IT" sz="1200" b="1">
            <a:solidFill>
              <a:sysClr val="windowText" lastClr="000000"/>
            </a:solidFill>
          </a:endParaRPr>
        </a:p>
        <a:p xmlns:a="http://schemas.openxmlformats.org/drawingml/2006/main">
          <a:endParaRPr lang="it-IT" sz="1200" b="1">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96FF732-96B4-FB46-A8B6-AF5CE9FAB3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14A7F616-5485-1191-5E37-7BB964406F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182F2-7889-452C-BADA-3B471AA1611E}" type="datetimeFigureOut">
              <a:rPr lang="it-IT" smtClean="0"/>
              <a:t>11/03/2026</a:t>
            </a:fld>
            <a:endParaRPr lang="it-IT"/>
          </a:p>
        </p:txBody>
      </p:sp>
      <p:sp>
        <p:nvSpPr>
          <p:cNvPr id="4" name="Segnaposto piè di pagina 3">
            <a:extLst>
              <a:ext uri="{FF2B5EF4-FFF2-40B4-BE49-F238E27FC236}">
                <a16:creationId xmlns:a16="http://schemas.microsoft.com/office/drawing/2014/main" id="{1824C841-58FF-55D8-77CA-355BD531C3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9C378431-ABF7-554F-9FED-2336B93A33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256D10-82AD-4B68-85F9-699356EA53B7}" type="slidenum">
              <a:rPr lang="it-IT" smtClean="0"/>
              <a:t>‹N›</a:t>
            </a:fld>
            <a:endParaRPr lang="it-IT"/>
          </a:p>
        </p:txBody>
      </p:sp>
    </p:spTree>
    <p:extLst>
      <p:ext uri="{BB962C8B-B14F-4D97-AF65-F5344CB8AC3E}">
        <p14:creationId xmlns:p14="http://schemas.microsoft.com/office/powerpoint/2010/main" val="1119103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B0CB2-F556-43CB-858A-F1A881720899}" type="datetimeFigureOut">
              <a:rPr lang="en-GB" smtClean="0"/>
              <a:t>11/03/2026</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81954-8E2B-4EC8-95EE-A124DEF553E1}" type="slidenum">
              <a:rPr lang="en-GB" smtClean="0"/>
              <a:t>‹N›</a:t>
            </a:fld>
            <a:endParaRPr lang="en-GB"/>
          </a:p>
        </p:txBody>
      </p:sp>
    </p:spTree>
    <p:extLst>
      <p:ext uri="{BB962C8B-B14F-4D97-AF65-F5344CB8AC3E}">
        <p14:creationId xmlns:p14="http://schemas.microsoft.com/office/powerpoint/2010/main" val="1165646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08AFC-53C8-D520-E6DE-340978FE74F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E27EDD4-A530-35D7-BE56-F1BE470F50A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E5A6F13-6CD4-2012-7FC0-B195A931F911}"/>
              </a:ext>
            </a:extLst>
          </p:cNvPr>
          <p:cNvSpPr>
            <a:spLocks noGrp="1"/>
          </p:cNvSpPr>
          <p:nvPr>
            <p:ph type="body" idx="1"/>
          </p:nvPr>
        </p:nvSpPr>
        <p:spPr/>
        <p:txBody>
          <a:bodyPr/>
          <a:lstStyle/>
          <a:p>
            <a:endParaRPr lang="en-GB"/>
          </a:p>
        </p:txBody>
      </p:sp>
      <p:sp>
        <p:nvSpPr>
          <p:cNvPr id="4" name="Segnaposto numero diapositiva 3">
            <a:extLst>
              <a:ext uri="{FF2B5EF4-FFF2-40B4-BE49-F238E27FC236}">
                <a16:creationId xmlns:a16="http://schemas.microsoft.com/office/drawing/2014/main" id="{08973121-9384-4E4B-25C3-2F300945A4BA}"/>
              </a:ext>
            </a:extLst>
          </p:cNvPr>
          <p:cNvSpPr>
            <a:spLocks noGrp="1"/>
          </p:cNvSpPr>
          <p:nvPr>
            <p:ph type="sldNum" sz="quarter" idx="5"/>
          </p:nvPr>
        </p:nvSpPr>
        <p:spPr/>
        <p:txBody>
          <a:bodyPr/>
          <a:lstStyle/>
          <a:p>
            <a:fld id="{B9D81954-8E2B-4EC8-95EE-A124DEF553E1}" type="slidenum">
              <a:rPr lang="en-GB" smtClean="0"/>
              <a:t>1</a:t>
            </a:fld>
            <a:endParaRPr lang="en-GB"/>
          </a:p>
        </p:txBody>
      </p:sp>
    </p:spTree>
    <p:extLst>
      <p:ext uri="{BB962C8B-B14F-4D97-AF65-F5344CB8AC3E}">
        <p14:creationId xmlns:p14="http://schemas.microsoft.com/office/powerpoint/2010/main" val="1250777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1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2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2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2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2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2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3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3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p3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p3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p3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p4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4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61843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1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04B1DF-A4CC-A916-3B46-0133C541526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ADC5D05-BCFD-7907-F125-670D2CC42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6" name="Segnaposto numero diapositiva 5">
            <a:extLst>
              <a:ext uri="{FF2B5EF4-FFF2-40B4-BE49-F238E27FC236}">
                <a16:creationId xmlns:a16="http://schemas.microsoft.com/office/drawing/2014/main" id="{2E0506CD-829D-76BB-2395-529580ECAA1F}"/>
              </a:ext>
            </a:extLst>
          </p:cNvPr>
          <p:cNvSpPr>
            <a:spLocks noGrp="1"/>
          </p:cNvSpPr>
          <p:nvPr>
            <p:ph type="sldNum" sz="quarter" idx="12"/>
          </p:nvPr>
        </p:nvSpPr>
        <p:spPr/>
        <p:txBody>
          <a:bodyPr/>
          <a:lstStyle/>
          <a:p>
            <a:fld id="{056095FA-1406-467F-B0DE-8585D650A8F4}" type="slidenum">
              <a:rPr lang="it-IT" smtClean="0"/>
              <a:t>‹N›</a:t>
            </a:fld>
            <a:endParaRPr lang="it-IT"/>
          </a:p>
        </p:txBody>
      </p:sp>
    </p:spTree>
    <p:extLst>
      <p:ext uri="{BB962C8B-B14F-4D97-AF65-F5344CB8AC3E}">
        <p14:creationId xmlns:p14="http://schemas.microsoft.com/office/powerpoint/2010/main" val="238439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B73BC8-C6EF-98A3-E976-108885E60C64}"/>
              </a:ext>
            </a:extLst>
          </p:cNvPr>
          <p:cNvSpPr>
            <a:spLocks noGrp="1"/>
          </p:cNvSpPr>
          <p:nvPr>
            <p:ph type="title"/>
          </p:nvPr>
        </p:nvSpPr>
        <p:spPr/>
        <p:txBody>
          <a:bodyPr/>
          <a:lstStyle>
            <a:lvl1pPr>
              <a:defRPr>
                <a:solidFill>
                  <a:srgbClr val="053F82"/>
                </a:solidFill>
                <a:latin typeface="Titilium"/>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1439540-5BED-50BD-CE88-7E9F14D28976}"/>
              </a:ext>
            </a:extLst>
          </p:cNvPr>
          <p:cNvSpPr>
            <a:spLocks noGrp="1"/>
          </p:cNvSpPr>
          <p:nvPr>
            <p:ph idx="1"/>
          </p:nvPr>
        </p:nvSpPr>
        <p:spPr/>
        <p:txBody>
          <a:bodyPr/>
          <a:lstStyle>
            <a:lvl1pPr>
              <a:defRPr>
                <a:solidFill>
                  <a:srgbClr val="053F82"/>
                </a:solidFill>
                <a:latin typeface="Titilium"/>
              </a:defRPr>
            </a:lvl1pPr>
            <a:lvl2pPr>
              <a:defRPr>
                <a:solidFill>
                  <a:srgbClr val="053F82"/>
                </a:solidFill>
                <a:latin typeface="Titilium"/>
              </a:defRPr>
            </a:lvl2pPr>
            <a:lvl3pPr>
              <a:defRPr>
                <a:solidFill>
                  <a:srgbClr val="053F82"/>
                </a:solidFill>
                <a:latin typeface="Titilium"/>
              </a:defRPr>
            </a:lvl3pPr>
            <a:lvl4pPr>
              <a:defRPr>
                <a:solidFill>
                  <a:srgbClr val="053F82"/>
                </a:solidFill>
                <a:latin typeface="Titilium"/>
              </a:defRPr>
            </a:lvl4pPr>
            <a:lvl5pPr>
              <a:defRPr>
                <a:solidFill>
                  <a:srgbClr val="053F82"/>
                </a:solidFill>
                <a:latin typeface="Titilium"/>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7" name="Picture 2" descr="Formez, al servizio della PA">
            <a:extLst>
              <a:ext uri="{FF2B5EF4-FFF2-40B4-BE49-F238E27FC236}">
                <a16:creationId xmlns:a16="http://schemas.microsoft.com/office/drawing/2014/main" id="{E6FE505D-83AC-DC50-709B-C90EA09AD2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4477" y="59424"/>
            <a:ext cx="1317523" cy="624280"/>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numero diapositiva 5">
            <a:extLst>
              <a:ext uri="{FF2B5EF4-FFF2-40B4-BE49-F238E27FC236}">
                <a16:creationId xmlns:a16="http://schemas.microsoft.com/office/drawing/2014/main" id="{847C56E9-3043-C46D-9C27-350000E103D7}"/>
              </a:ext>
            </a:extLst>
          </p:cNvPr>
          <p:cNvSpPr>
            <a:spLocks noGrp="1"/>
          </p:cNvSpPr>
          <p:nvPr>
            <p:ph type="sldNum" sz="quarter" idx="12"/>
          </p:nvPr>
        </p:nvSpPr>
        <p:spPr/>
        <p:txBody>
          <a:bodyPr/>
          <a:lstStyle>
            <a:lvl1pPr>
              <a:defRPr>
                <a:solidFill>
                  <a:schemeClr val="bg1"/>
                </a:solidFill>
                <a:latin typeface="Titilium"/>
              </a:defRPr>
            </a:lvl1pPr>
          </a:lstStyle>
          <a:p>
            <a:fld id="{056095FA-1406-467F-B0DE-8585D650A8F4}" type="slidenum">
              <a:rPr lang="it-IT" smtClean="0"/>
              <a:pPr/>
              <a:t>‹N›</a:t>
            </a:fld>
            <a:endParaRPr lang="it-IT"/>
          </a:p>
        </p:txBody>
      </p:sp>
    </p:spTree>
    <p:extLst>
      <p:ext uri="{BB962C8B-B14F-4D97-AF65-F5344CB8AC3E}">
        <p14:creationId xmlns:p14="http://schemas.microsoft.com/office/powerpoint/2010/main" val="366189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BE63C2-9D08-FA6E-DC3B-95D44D966261}"/>
              </a:ext>
            </a:extLst>
          </p:cNvPr>
          <p:cNvSpPr>
            <a:spLocks noGrp="1"/>
          </p:cNvSpPr>
          <p:nvPr>
            <p:ph type="title"/>
          </p:nvPr>
        </p:nvSpPr>
        <p:spPr>
          <a:xfrm>
            <a:off x="831850" y="1709738"/>
            <a:ext cx="10515600" cy="2852737"/>
          </a:xfrm>
        </p:spPr>
        <p:txBody>
          <a:bodyPr anchor="b"/>
          <a:lstStyle>
            <a:lvl1pPr>
              <a:defRPr sz="6000">
                <a:solidFill>
                  <a:srgbClr val="053F82"/>
                </a:solidFill>
                <a:latin typeface="Titilium"/>
              </a:defRPr>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63626D2-FC0A-B3A7-7D1B-658C78B94821}"/>
              </a:ext>
            </a:extLst>
          </p:cNvPr>
          <p:cNvSpPr>
            <a:spLocks noGrp="1"/>
          </p:cNvSpPr>
          <p:nvPr>
            <p:ph type="body" idx="1"/>
          </p:nvPr>
        </p:nvSpPr>
        <p:spPr>
          <a:xfrm>
            <a:off x="831850" y="4589463"/>
            <a:ext cx="10515600" cy="1500187"/>
          </a:xfrm>
        </p:spPr>
        <p:txBody>
          <a:bodyPr/>
          <a:lstStyle>
            <a:lvl1pPr marL="0" indent="0">
              <a:buNone/>
              <a:defRPr sz="2400">
                <a:solidFill>
                  <a:srgbClr val="053F82"/>
                </a:solidFill>
                <a:latin typeface="Titilium"/>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6" name="Segnaposto numero diapositiva 5">
            <a:extLst>
              <a:ext uri="{FF2B5EF4-FFF2-40B4-BE49-F238E27FC236}">
                <a16:creationId xmlns:a16="http://schemas.microsoft.com/office/drawing/2014/main" id="{5D04D4F2-6604-BA2E-0D2D-E1CEBB4CC84B}"/>
              </a:ext>
            </a:extLst>
          </p:cNvPr>
          <p:cNvSpPr>
            <a:spLocks noGrp="1"/>
          </p:cNvSpPr>
          <p:nvPr>
            <p:ph type="sldNum" sz="quarter" idx="12"/>
          </p:nvPr>
        </p:nvSpPr>
        <p:spPr/>
        <p:txBody>
          <a:bodyPr/>
          <a:lstStyle>
            <a:lvl1pPr>
              <a:defRPr>
                <a:solidFill>
                  <a:schemeClr val="bg1"/>
                </a:solidFill>
                <a:latin typeface="Titilium"/>
              </a:defRPr>
            </a:lvl1pPr>
          </a:lstStyle>
          <a:p>
            <a:fld id="{056095FA-1406-467F-B0DE-8585D650A8F4}" type="slidenum">
              <a:rPr lang="it-IT" smtClean="0"/>
              <a:pPr/>
              <a:t>‹N›</a:t>
            </a:fld>
            <a:endParaRPr lang="it-IT"/>
          </a:p>
        </p:txBody>
      </p:sp>
    </p:spTree>
    <p:extLst>
      <p:ext uri="{BB962C8B-B14F-4D97-AF65-F5344CB8AC3E}">
        <p14:creationId xmlns:p14="http://schemas.microsoft.com/office/powerpoint/2010/main" val="194097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A27C03-7D83-ABB3-1004-34C769E73CCA}"/>
              </a:ext>
            </a:extLst>
          </p:cNvPr>
          <p:cNvSpPr>
            <a:spLocks noGrp="1"/>
          </p:cNvSpPr>
          <p:nvPr>
            <p:ph type="title"/>
          </p:nvPr>
        </p:nvSpPr>
        <p:spPr/>
        <p:txBody>
          <a:bodyPr/>
          <a:lstStyle>
            <a:lvl1pPr>
              <a:defRPr>
                <a:solidFill>
                  <a:srgbClr val="053F82"/>
                </a:solidFill>
                <a:latin typeface="Titilium"/>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3C9B8A-06BC-7A62-E123-4A99A86AAD35}"/>
              </a:ext>
            </a:extLst>
          </p:cNvPr>
          <p:cNvSpPr>
            <a:spLocks noGrp="1"/>
          </p:cNvSpPr>
          <p:nvPr>
            <p:ph sz="half" idx="1"/>
          </p:nvPr>
        </p:nvSpPr>
        <p:spPr>
          <a:xfrm>
            <a:off x="838200" y="1825625"/>
            <a:ext cx="5181600" cy="4351338"/>
          </a:xfrm>
        </p:spPr>
        <p:txBody>
          <a:bodyPr/>
          <a:lstStyle>
            <a:lvl1pPr>
              <a:defRPr>
                <a:solidFill>
                  <a:srgbClr val="053F82"/>
                </a:solidFill>
                <a:latin typeface="Titilium"/>
              </a:defRPr>
            </a:lvl1pPr>
            <a:lvl2pPr>
              <a:defRPr>
                <a:solidFill>
                  <a:srgbClr val="053F82"/>
                </a:solidFill>
                <a:latin typeface="Titilium"/>
              </a:defRPr>
            </a:lvl2pPr>
            <a:lvl3pPr>
              <a:defRPr>
                <a:solidFill>
                  <a:srgbClr val="053F82"/>
                </a:solidFill>
                <a:latin typeface="Titilium"/>
              </a:defRPr>
            </a:lvl3pPr>
            <a:lvl4pPr>
              <a:defRPr>
                <a:solidFill>
                  <a:srgbClr val="053F82"/>
                </a:solidFill>
                <a:latin typeface="Titilium"/>
              </a:defRPr>
            </a:lvl4pPr>
            <a:lvl5pPr>
              <a:defRPr>
                <a:solidFill>
                  <a:srgbClr val="053F82"/>
                </a:solidFill>
                <a:latin typeface="Titilium"/>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799345C-331B-574E-62E1-69F256C1CBA7}"/>
              </a:ext>
            </a:extLst>
          </p:cNvPr>
          <p:cNvSpPr>
            <a:spLocks noGrp="1"/>
          </p:cNvSpPr>
          <p:nvPr>
            <p:ph sz="half" idx="2"/>
          </p:nvPr>
        </p:nvSpPr>
        <p:spPr>
          <a:xfrm>
            <a:off x="6172200" y="1825625"/>
            <a:ext cx="5181600" cy="4351338"/>
          </a:xfrm>
        </p:spPr>
        <p:txBody>
          <a:bodyPr/>
          <a:lstStyle>
            <a:lvl1pPr>
              <a:defRPr>
                <a:solidFill>
                  <a:srgbClr val="053F82"/>
                </a:solidFill>
                <a:latin typeface="Titilium"/>
              </a:defRPr>
            </a:lvl1pPr>
            <a:lvl2pPr>
              <a:defRPr>
                <a:solidFill>
                  <a:srgbClr val="053F82"/>
                </a:solidFill>
                <a:latin typeface="Titilium"/>
              </a:defRPr>
            </a:lvl2pPr>
            <a:lvl3pPr>
              <a:defRPr>
                <a:solidFill>
                  <a:srgbClr val="053F82"/>
                </a:solidFill>
                <a:latin typeface="Titilium"/>
              </a:defRPr>
            </a:lvl3pPr>
            <a:lvl4pPr>
              <a:defRPr>
                <a:solidFill>
                  <a:srgbClr val="053F82"/>
                </a:solidFill>
                <a:latin typeface="Titilium"/>
              </a:defRPr>
            </a:lvl4pPr>
            <a:lvl5pPr>
              <a:defRPr>
                <a:solidFill>
                  <a:srgbClr val="053F82"/>
                </a:solidFill>
                <a:latin typeface="Titilium"/>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25760206-DA13-B3AF-1C84-11A72E7F2A4D}"/>
              </a:ext>
            </a:extLst>
          </p:cNvPr>
          <p:cNvSpPr>
            <a:spLocks noGrp="1"/>
          </p:cNvSpPr>
          <p:nvPr>
            <p:ph type="sldNum" sz="quarter" idx="12"/>
          </p:nvPr>
        </p:nvSpPr>
        <p:spPr/>
        <p:txBody>
          <a:bodyPr/>
          <a:lstStyle>
            <a:lvl1pPr>
              <a:defRPr>
                <a:solidFill>
                  <a:schemeClr val="bg1"/>
                </a:solidFill>
                <a:latin typeface="Titilium"/>
              </a:defRPr>
            </a:lvl1pPr>
          </a:lstStyle>
          <a:p>
            <a:fld id="{056095FA-1406-467F-B0DE-8585D650A8F4}" type="slidenum">
              <a:rPr lang="it-IT" smtClean="0"/>
              <a:pPr/>
              <a:t>‹N›</a:t>
            </a:fld>
            <a:endParaRPr lang="it-IT"/>
          </a:p>
        </p:txBody>
      </p:sp>
    </p:spTree>
    <p:extLst>
      <p:ext uri="{BB962C8B-B14F-4D97-AF65-F5344CB8AC3E}">
        <p14:creationId xmlns:p14="http://schemas.microsoft.com/office/powerpoint/2010/main" val="233640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33C640-C733-EB11-827B-B241AE13C0CB}"/>
              </a:ext>
            </a:extLst>
          </p:cNvPr>
          <p:cNvSpPr>
            <a:spLocks noGrp="1"/>
          </p:cNvSpPr>
          <p:nvPr>
            <p:ph type="title"/>
          </p:nvPr>
        </p:nvSpPr>
        <p:spPr>
          <a:xfrm>
            <a:off x="839788" y="365125"/>
            <a:ext cx="10515600" cy="1325563"/>
          </a:xfrm>
        </p:spPr>
        <p:txBody>
          <a:bodyPr/>
          <a:lstStyle>
            <a:lvl1pPr>
              <a:defRPr>
                <a:solidFill>
                  <a:srgbClr val="053F82"/>
                </a:solidFill>
                <a:latin typeface="Titilium"/>
              </a:defRPr>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CE24F00-986B-5FB8-AFC4-E364FE805193}"/>
              </a:ext>
            </a:extLst>
          </p:cNvPr>
          <p:cNvSpPr>
            <a:spLocks noGrp="1"/>
          </p:cNvSpPr>
          <p:nvPr>
            <p:ph type="body" idx="1"/>
          </p:nvPr>
        </p:nvSpPr>
        <p:spPr>
          <a:xfrm>
            <a:off x="839788" y="1681163"/>
            <a:ext cx="5157787" cy="823912"/>
          </a:xfrm>
        </p:spPr>
        <p:txBody>
          <a:bodyPr anchor="b"/>
          <a:lstStyle>
            <a:lvl1pPr marL="0" indent="0">
              <a:buNone/>
              <a:defRPr sz="2400" b="1">
                <a:solidFill>
                  <a:srgbClr val="053F82"/>
                </a:solidFill>
                <a:latin typeface="Titil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1F2EB5E-44CC-233B-EA76-28872CBCFCB9}"/>
              </a:ext>
            </a:extLst>
          </p:cNvPr>
          <p:cNvSpPr>
            <a:spLocks noGrp="1"/>
          </p:cNvSpPr>
          <p:nvPr>
            <p:ph sz="half" idx="2"/>
          </p:nvPr>
        </p:nvSpPr>
        <p:spPr>
          <a:xfrm>
            <a:off x="839788" y="2505075"/>
            <a:ext cx="5157787" cy="3684588"/>
          </a:xfrm>
        </p:spPr>
        <p:txBody>
          <a:bodyPr/>
          <a:lstStyle>
            <a:lvl1pPr>
              <a:defRPr>
                <a:solidFill>
                  <a:srgbClr val="053F82"/>
                </a:solidFill>
                <a:latin typeface="Titilium"/>
              </a:defRPr>
            </a:lvl1pPr>
            <a:lvl2pPr>
              <a:defRPr>
                <a:solidFill>
                  <a:srgbClr val="053F82"/>
                </a:solidFill>
                <a:latin typeface="Titilium"/>
              </a:defRPr>
            </a:lvl2pPr>
            <a:lvl3pPr>
              <a:defRPr>
                <a:solidFill>
                  <a:srgbClr val="053F82"/>
                </a:solidFill>
                <a:latin typeface="Titilium"/>
              </a:defRPr>
            </a:lvl3pPr>
            <a:lvl4pPr>
              <a:defRPr>
                <a:solidFill>
                  <a:srgbClr val="053F82"/>
                </a:solidFill>
                <a:latin typeface="Titilium"/>
              </a:defRPr>
            </a:lvl4pPr>
            <a:lvl5pPr>
              <a:defRPr>
                <a:solidFill>
                  <a:srgbClr val="053F82"/>
                </a:solidFill>
                <a:latin typeface="Titilium"/>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8C41B84-DF10-1653-A659-78D301885173}"/>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53F82"/>
                </a:solidFill>
                <a:latin typeface="Titil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B43E71F-2B2C-5DF5-E663-F0B320583D77}"/>
              </a:ext>
            </a:extLst>
          </p:cNvPr>
          <p:cNvSpPr>
            <a:spLocks noGrp="1"/>
          </p:cNvSpPr>
          <p:nvPr>
            <p:ph sz="quarter" idx="4"/>
          </p:nvPr>
        </p:nvSpPr>
        <p:spPr>
          <a:xfrm>
            <a:off x="6172200" y="2505075"/>
            <a:ext cx="5183188" cy="3684588"/>
          </a:xfrm>
        </p:spPr>
        <p:txBody>
          <a:bodyPr/>
          <a:lstStyle>
            <a:lvl1pPr>
              <a:defRPr>
                <a:solidFill>
                  <a:srgbClr val="053F82"/>
                </a:solidFill>
                <a:latin typeface="Titilium"/>
              </a:defRPr>
            </a:lvl1pPr>
            <a:lvl2pPr>
              <a:defRPr>
                <a:solidFill>
                  <a:srgbClr val="053F82"/>
                </a:solidFill>
                <a:latin typeface="Titilium"/>
              </a:defRPr>
            </a:lvl2pPr>
            <a:lvl3pPr>
              <a:defRPr>
                <a:solidFill>
                  <a:srgbClr val="053F82"/>
                </a:solidFill>
                <a:latin typeface="Titilium"/>
              </a:defRPr>
            </a:lvl3pPr>
            <a:lvl4pPr>
              <a:defRPr>
                <a:solidFill>
                  <a:srgbClr val="053F82"/>
                </a:solidFill>
                <a:latin typeface="Titilium"/>
              </a:defRPr>
            </a:lvl4pPr>
            <a:lvl5pPr>
              <a:defRPr>
                <a:solidFill>
                  <a:srgbClr val="053F82"/>
                </a:solidFill>
                <a:latin typeface="Titilium"/>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a:extLst>
              <a:ext uri="{FF2B5EF4-FFF2-40B4-BE49-F238E27FC236}">
                <a16:creationId xmlns:a16="http://schemas.microsoft.com/office/drawing/2014/main" id="{B055FBC5-123E-7ABC-E4BD-2FD7E8D274AE}"/>
              </a:ext>
            </a:extLst>
          </p:cNvPr>
          <p:cNvSpPr>
            <a:spLocks noGrp="1"/>
          </p:cNvSpPr>
          <p:nvPr>
            <p:ph type="sldNum" sz="quarter" idx="12"/>
          </p:nvPr>
        </p:nvSpPr>
        <p:spPr/>
        <p:txBody>
          <a:bodyPr/>
          <a:lstStyle>
            <a:lvl1pPr>
              <a:defRPr>
                <a:solidFill>
                  <a:schemeClr val="bg1"/>
                </a:solidFill>
                <a:latin typeface="Titilium"/>
              </a:defRPr>
            </a:lvl1pPr>
          </a:lstStyle>
          <a:p>
            <a:fld id="{056095FA-1406-467F-B0DE-8585D650A8F4}" type="slidenum">
              <a:rPr lang="it-IT" smtClean="0"/>
              <a:pPr/>
              <a:t>‹N›</a:t>
            </a:fld>
            <a:endParaRPr lang="it-IT"/>
          </a:p>
        </p:txBody>
      </p:sp>
    </p:spTree>
    <p:extLst>
      <p:ext uri="{BB962C8B-B14F-4D97-AF65-F5344CB8AC3E}">
        <p14:creationId xmlns:p14="http://schemas.microsoft.com/office/powerpoint/2010/main" val="347619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D0A766-DA9F-1788-AE9D-048F5E800154}"/>
              </a:ext>
            </a:extLst>
          </p:cNvPr>
          <p:cNvSpPr>
            <a:spLocks noGrp="1"/>
          </p:cNvSpPr>
          <p:nvPr>
            <p:ph type="title"/>
          </p:nvPr>
        </p:nvSpPr>
        <p:spPr>
          <a:xfrm>
            <a:off x="1536290" y="2766219"/>
            <a:ext cx="9817510" cy="1325563"/>
          </a:xfrm>
        </p:spPr>
        <p:txBody>
          <a:bodyPr/>
          <a:lstStyle>
            <a:lvl1pPr algn="ctr">
              <a:defRPr b="1">
                <a:solidFill>
                  <a:srgbClr val="053F82"/>
                </a:solidFill>
                <a:latin typeface="Titilium"/>
              </a:defRPr>
            </a:lvl1pPr>
          </a:lstStyle>
          <a:p>
            <a:r>
              <a:rPr lang="it-IT"/>
              <a:t>Fare clic per modificare lo stile del titolo dello schema</a:t>
            </a:r>
          </a:p>
        </p:txBody>
      </p:sp>
      <p:sp>
        <p:nvSpPr>
          <p:cNvPr id="5" name="Segnaposto numero diapositiva 4">
            <a:extLst>
              <a:ext uri="{FF2B5EF4-FFF2-40B4-BE49-F238E27FC236}">
                <a16:creationId xmlns:a16="http://schemas.microsoft.com/office/drawing/2014/main" id="{422C8A15-8BAE-12BA-CD2F-E3B93EAAB973}"/>
              </a:ext>
            </a:extLst>
          </p:cNvPr>
          <p:cNvSpPr>
            <a:spLocks noGrp="1"/>
          </p:cNvSpPr>
          <p:nvPr>
            <p:ph type="sldNum" sz="quarter" idx="12"/>
          </p:nvPr>
        </p:nvSpPr>
        <p:spPr/>
        <p:txBody>
          <a:bodyPr/>
          <a:lstStyle>
            <a:lvl1pPr>
              <a:defRPr>
                <a:solidFill>
                  <a:schemeClr val="bg1"/>
                </a:solidFill>
              </a:defRPr>
            </a:lvl1pPr>
          </a:lstStyle>
          <a:p>
            <a:fld id="{056095FA-1406-467F-B0DE-8585D650A8F4}" type="slidenum">
              <a:rPr lang="it-IT" smtClean="0"/>
              <a:pPr/>
              <a:t>‹N›</a:t>
            </a:fld>
            <a:endParaRPr lang="it-IT"/>
          </a:p>
        </p:txBody>
      </p:sp>
      <p:pic>
        <p:nvPicPr>
          <p:cNvPr id="9" name="Picture 2" descr="Formez, al servizio della PA">
            <a:extLst>
              <a:ext uri="{FF2B5EF4-FFF2-40B4-BE49-F238E27FC236}">
                <a16:creationId xmlns:a16="http://schemas.microsoft.com/office/drawing/2014/main" id="{DF7BA6DA-0C94-96FD-0AF9-7FAD7C656A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4477" y="59424"/>
            <a:ext cx="1317523" cy="62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41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2309BD0-06DA-37D6-2DC3-D3DAFD161321}"/>
              </a:ext>
            </a:extLst>
          </p:cNvPr>
          <p:cNvSpPr>
            <a:spLocks noGrp="1"/>
          </p:cNvSpPr>
          <p:nvPr>
            <p:ph type="sldNum" sz="quarter" idx="12"/>
          </p:nvPr>
        </p:nvSpPr>
        <p:spPr/>
        <p:txBody>
          <a:bodyPr/>
          <a:lstStyle>
            <a:lvl1pPr>
              <a:defRPr>
                <a:solidFill>
                  <a:schemeClr val="bg1"/>
                </a:solidFill>
              </a:defRPr>
            </a:lvl1pPr>
          </a:lstStyle>
          <a:p>
            <a:fld id="{056095FA-1406-467F-B0DE-8585D650A8F4}" type="slidenum">
              <a:rPr lang="it-IT" smtClean="0"/>
              <a:pPr/>
              <a:t>‹N›</a:t>
            </a:fld>
            <a:endParaRPr lang="it-IT"/>
          </a:p>
        </p:txBody>
      </p:sp>
      <p:pic>
        <p:nvPicPr>
          <p:cNvPr id="5" name="Picture 2" descr="Formez, al servizio della PA">
            <a:extLst>
              <a:ext uri="{FF2B5EF4-FFF2-40B4-BE49-F238E27FC236}">
                <a16:creationId xmlns:a16="http://schemas.microsoft.com/office/drawing/2014/main" id="{C465A5EE-35F7-E6FC-C27F-CD7E4DF206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4477" y="59424"/>
            <a:ext cx="1317523" cy="62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62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19A56C7-2351-93DC-625F-CEB790950723}"/>
              </a:ext>
            </a:extLst>
          </p:cNvPr>
          <p:cNvSpPr/>
          <p:nvPr userDrawn="1"/>
        </p:nvSpPr>
        <p:spPr>
          <a:xfrm>
            <a:off x="0" y="1136072"/>
            <a:ext cx="12192000" cy="5116946"/>
          </a:xfrm>
          <a:prstGeom prst="rect">
            <a:avLst/>
          </a:prstGeom>
          <a:solidFill>
            <a:srgbClr val="003A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C6E9D282-D704-3AF2-CECE-AD1847C77751}"/>
              </a:ext>
            </a:extLst>
          </p:cNvPr>
          <p:cNvSpPr txBox="1"/>
          <p:nvPr userDrawn="1"/>
        </p:nvSpPr>
        <p:spPr>
          <a:xfrm>
            <a:off x="437368" y="2316478"/>
            <a:ext cx="11317264" cy="2554545"/>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it" sz="2000" b="0" i="0" u="none" strike="noStrike" kern="0" cap="none" spc="0" normalizeH="0" baseline="0" noProof="0">
                <a:ln>
                  <a:noFill/>
                </a:ln>
                <a:solidFill>
                  <a:schemeClr val="bg1"/>
                </a:solidFill>
                <a:effectLst/>
                <a:uLnTx/>
                <a:uFillTx/>
                <a:latin typeface="Titilium"/>
                <a:ea typeface="Open Sans" panose="020B0606030504020204" pitchFamily="34" charset="0"/>
                <a:cs typeface="Poppins" panose="00000500000000000000" pitchFamily="2" charset="0"/>
                <a:sym typeface="Roboto"/>
              </a:rPr>
              <a:t>Realizzato nell’ambito del progetto </a:t>
            </a: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it" sz="2000" b="0" i="0" u="none" strike="noStrike" kern="0" cap="none" spc="0" normalizeH="0" baseline="0" noProof="0">
                <a:ln>
                  <a:noFill/>
                </a:ln>
                <a:solidFill>
                  <a:schemeClr val="bg1"/>
                </a:solidFill>
                <a:effectLst/>
                <a:uLnTx/>
                <a:uFillTx/>
                <a:latin typeface="Titilium"/>
                <a:ea typeface="Open Sans" panose="020B0606030504020204" pitchFamily="34" charset="0"/>
                <a:cs typeface="Poppins" panose="00000500000000000000" pitchFamily="2" charset="0"/>
                <a:sym typeface="Roboto"/>
              </a:rPr>
              <a:t>«</a:t>
            </a:r>
            <a:r>
              <a:rPr kumimoji="0" lang="it-IT" sz="2000" b="1" i="0" u="none" strike="noStrike" kern="0" cap="none" spc="0" normalizeH="0" baseline="0" noProof="0">
                <a:ln>
                  <a:noFill/>
                </a:ln>
                <a:solidFill>
                  <a:schemeClr val="bg1"/>
                </a:solidFill>
                <a:effectLst/>
                <a:uLnTx/>
                <a:uFillTx/>
                <a:latin typeface="Titilium"/>
                <a:ea typeface="Open Sans" panose="020B0606030504020204" pitchFamily="34" charset="0"/>
                <a:cs typeface="Poppins" panose="00000500000000000000" pitchFamily="2" charset="0"/>
                <a:sym typeface="Roboto"/>
              </a:rPr>
              <a:t>Rafforzare le competenze per la transizione ecologica e amministrativa</a:t>
            </a:r>
            <a:br>
              <a:rPr lang="it-IT" sz="2000" b="1" kern="0">
                <a:solidFill>
                  <a:schemeClr val="bg1"/>
                </a:solidFill>
                <a:latin typeface="Titilium"/>
                <a:ea typeface="Open Sans" panose="020B0606030504020204" pitchFamily="34" charset="0"/>
                <a:cs typeface="Poppins" panose="00000500000000000000" pitchFamily="2" charset="0"/>
                <a:sym typeface="Roboto"/>
              </a:rPr>
            </a:br>
            <a:r>
              <a:rPr kumimoji="0" lang="it-IT" sz="2000" b="1" i="0" u="none" strike="noStrike" kern="0" cap="none" spc="0" normalizeH="0" baseline="0" noProof="0">
                <a:ln>
                  <a:noFill/>
                </a:ln>
                <a:solidFill>
                  <a:schemeClr val="bg1"/>
                </a:solidFill>
                <a:effectLst/>
                <a:uLnTx/>
                <a:uFillTx/>
                <a:latin typeface="Titilium"/>
                <a:ea typeface="Open Sans" panose="020B0606030504020204" pitchFamily="34" charset="0"/>
                <a:cs typeface="Poppins" panose="00000500000000000000" pitchFamily="2" charset="0"/>
                <a:sym typeface="Roboto"/>
              </a:rPr>
              <a:t>e per l’innovazione della PA</a:t>
            </a:r>
            <a:r>
              <a:rPr kumimoji="0" lang="it-IT" sz="2000" b="0" i="0" u="none" strike="noStrike" kern="0" cap="none" spc="0" normalizeH="0" baseline="0" noProof="0">
                <a:ln>
                  <a:noFill/>
                </a:ln>
                <a:solidFill>
                  <a:schemeClr val="bg1"/>
                </a:solidFill>
                <a:effectLst/>
                <a:uLnTx/>
                <a:uFillTx/>
                <a:latin typeface="Titilium"/>
                <a:ea typeface="Open Sans" panose="020B0606030504020204" pitchFamily="34" charset="0"/>
                <a:cs typeface="Poppins" panose="00000500000000000000" pitchFamily="2" charset="0"/>
                <a:sym typeface="Roboto"/>
              </a:rPr>
              <a:t>»</a:t>
            </a:r>
          </a:p>
          <a:p>
            <a:pPr marL="0" marR="0" lvl="0" indent="0" algn="ctr" defTabSz="914400" rtl="0" eaLnBrk="1" fontAlgn="auto" latinLnBrk="0" hangingPunct="1">
              <a:spcBef>
                <a:spcPts val="0"/>
              </a:spcBef>
              <a:spcAft>
                <a:spcPts val="0"/>
              </a:spcAft>
              <a:buClr>
                <a:srgbClr val="000000"/>
              </a:buClr>
              <a:buSzTx/>
              <a:buFont typeface="Arial"/>
              <a:buNone/>
              <a:tabLst/>
              <a:defRPr/>
            </a:pPr>
            <a:endParaRPr kumimoji="0" lang="it-IT" sz="2000" b="0" i="0" u="none" strike="noStrike" kern="0" cap="none" spc="0" normalizeH="0" baseline="0" noProof="0">
              <a:ln>
                <a:noFill/>
              </a:ln>
              <a:solidFill>
                <a:schemeClr val="bg1"/>
              </a:solidFill>
              <a:effectLst/>
              <a:uLnTx/>
              <a:uFillTx/>
              <a:latin typeface="Titilium"/>
              <a:ea typeface="Open Sans" panose="020B0606030504020204" pitchFamily="34" charset="0"/>
              <a:cs typeface="Poppins" panose="00000500000000000000" pitchFamily="2" charset="0"/>
              <a:sym typeface="Roboto"/>
            </a:endParaRP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it-IT" sz="2000" b="1" i="0" u="none" strike="noStrike" kern="0" cap="none" spc="0" normalizeH="0" baseline="0" noProof="0">
                <a:ln>
                  <a:noFill/>
                </a:ln>
                <a:solidFill>
                  <a:schemeClr val="bg1"/>
                </a:solidFill>
                <a:effectLst/>
                <a:uLnTx/>
                <a:uFillTx/>
                <a:latin typeface="Titilium"/>
                <a:ea typeface="Open Sans" panose="020B0606030504020204" pitchFamily="34" charset="0"/>
                <a:cs typeface="Poppins" panose="00000500000000000000" pitchFamily="2" charset="0"/>
                <a:sym typeface="Roboto"/>
              </a:rPr>
              <a:t>Piano Nazionale di Ripresa e Resilienza </a:t>
            </a: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it-IT" sz="2000" b="1" i="0" u="none" strike="noStrike" kern="0" cap="none" spc="0" normalizeH="0" baseline="0" noProof="0">
                <a:ln>
                  <a:noFill/>
                </a:ln>
                <a:solidFill>
                  <a:schemeClr val="bg1"/>
                </a:solidFill>
                <a:effectLst/>
                <a:uLnTx/>
                <a:uFillTx/>
                <a:latin typeface="Titilium"/>
                <a:ea typeface="Open Sans" panose="020B0606030504020204" pitchFamily="34" charset="0"/>
                <a:cs typeface="Poppins" panose="00000500000000000000" pitchFamily="2" charset="0"/>
                <a:sym typeface="Roboto"/>
              </a:rPr>
              <a:t>M1C1 - Sub-investimento 2.3.1 – Titolo progetto di riferimento: </a:t>
            </a: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it-IT" sz="2000" b="0" i="0" u="none" strike="noStrike" kern="0" cap="none" spc="0" normalizeH="0" baseline="0" noProof="0">
                <a:ln>
                  <a:noFill/>
                </a:ln>
                <a:solidFill>
                  <a:schemeClr val="bg1"/>
                </a:solidFill>
                <a:effectLst/>
                <a:uLnTx/>
                <a:uFillTx/>
                <a:latin typeface="Titilium"/>
                <a:ea typeface="Open Sans" panose="020B0606030504020204" pitchFamily="34" charset="0"/>
                <a:cs typeface="Poppins" panose="00000500000000000000" pitchFamily="2" charset="0"/>
                <a:sym typeface="Roboto"/>
              </a:rPr>
              <a:t>Investimenti in istruzione e formazione – Servizi e soluzioni tecnologiche </a:t>
            </a: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it-IT" sz="2000" b="0" i="0" u="none" strike="noStrike" kern="0" cap="none" spc="0" normalizeH="0" baseline="0" noProof="0">
                <a:ln>
                  <a:noFill/>
                </a:ln>
                <a:solidFill>
                  <a:schemeClr val="bg1"/>
                </a:solidFill>
                <a:effectLst/>
                <a:uLnTx/>
                <a:uFillTx/>
                <a:latin typeface="Titilium"/>
                <a:ea typeface="Open Sans" panose="020B0606030504020204" pitchFamily="34" charset="0"/>
                <a:cs typeface="Poppins" panose="00000500000000000000" pitchFamily="2" charset="0"/>
                <a:sym typeface="Roboto"/>
              </a:rPr>
              <a:t>a supporto dello sviluppo del capitale umano delle Pubbliche Amministrazioni</a:t>
            </a:r>
          </a:p>
        </p:txBody>
      </p:sp>
      <p:pic>
        <p:nvPicPr>
          <p:cNvPr id="3" name="Picture 2" descr="Formez, al servizio della PA">
            <a:extLst>
              <a:ext uri="{FF2B5EF4-FFF2-40B4-BE49-F238E27FC236}">
                <a16:creationId xmlns:a16="http://schemas.microsoft.com/office/drawing/2014/main" id="{A4D91B39-AA86-5EE4-E7FC-94CBE32331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01633" y="91424"/>
            <a:ext cx="1990945" cy="9433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residenza del Consiglio dei Ministri, Dipartimento della Funzione Pubblica">
            <a:extLst>
              <a:ext uri="{FF2B5EF4-FFF2-40B4-BE49-F238E27FC236}">
                <a16:creationId xmlns:a16="http://schemas.microsoft.com/office/drawing/2014/main" id="{1624B19B-BF61-A2AC-C503-3CDFE6072104}"/>
              </a:ext>
            </a:extLst>
          </p:cNvPr>
          <p:cNvPicPr>
            <a:picLocks noChangeAspect="1" noChangeArrowheads="1"/>
          </p:cNvPicPr>
          <p:nvPr userDrawn="1"/>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94926" y="-145615"/>
            <a:ext cx="2103520" cy="1402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Finanziato dall'Unione europea, NextGeneratioEU">
            <a:extLst>
              <a:ext uri="{FF2B5EF4-FFF2-40B4-BE49-F238E27FC236}">
                <a16:creationId xmlns:a16="http://schemas.microsoft.com/office/drawing/2014/main" id="{A3BD5F6F-ABFD-B5E5-A331-7C4CF94FC3D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37797" y="105510"/>
            <a:ext cx="2473362" cy="90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768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4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4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333"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333"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333"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333"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333"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333"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333"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333"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333"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81175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B6CEAC13-621C-FEF2-2AAD-A8167EBFA8AE}"/>
              </a:ext>
            </a:extLst>
          </p:cNvPr>
          <p:cNvSpPr/>
          <p:nvPr userDrawn="1"/>
        </p:nvSpPr>
        <p:spPr>
          <a:xfrm>
            <a:off x="0" y="6518948"/>
            <a:ext cx="12192000" cy="364617"/>
          </a:xfrm>
          <a:prstGeom prst="rect">
            <a:avLst/>
          </a:prstGeom>
          <a:solidFill>
            <a:srgbClr val="053F82"/>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3467"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Segnaposto titolo 1">
            <a:extLst>
              <a:ext uri="{FF2B5EF4-FFF2-40B4-BE49-F238E27FC236}">
                <a16:creationId xmlns:a16="http://schemas.microsoft.com/office/drawing/2014/main" id="{41FF9603-F2F5-77A4-878C-1C86FA99E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391E5BF-DDFB-A551-DFAC-6E67C718B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046825D8-E898-5DD9-D48D-BFAFA40B9872}"/>
              </a:ext>
            </a:extLst>
          </p:cNvPr>
          <p:cNvSpPr>
            <a:spLocks noGrp="1"/>
          </p:cNvSpPr>
          <p:nvPr>
            <p:ph type="sldNum" sz="quarter" idx="4"/>
          </p:nvPr>
        </p:nvSpPr>
        <p:spPr>
          <a:xfrm>
            <a:off x="8610600" y="6518440"/>
            <a:ext cx="2743200" cy="365125"/>
          </a:xfrm>
          <a:prstGeom prst="rect">
            <a:avLst/>
          </a:prstGeom>
        </p:spPr>
        <p:txBody>
          <a:bodyPr vert="horz" lIns="91440" tIns="45720" rIns="91440" bIns="45720" rtlCol="0" anchor="ctr"/>
          <a:lstStyle>
            <a:lvl1pPr algn="r">
              <a:defRPr sz="12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056095FA-1406-467F-B0DE-8585D650A8F4}" type="slidenum">
              <a:rPr lang="it-IT" smtClean="0"/>
              <a:pPr/>
              <a:t>‹N›</a:t>
            </a:fld>
            <a:endParaRPr lang="it-IT"/>
          </a:p>
        </p:txBody>
      </p:sp>
    </p:spTree>
    <p:extLst>
      <p:ext uri="{BB962C8B-B14F-4D97-AF65-F5344CB8AC3E}">
        <p14:creationId xmlns:p14="http://schemas.microsoft.com/office/powerpoint/2010/main" val="220527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nvironment.ec.europa.eu/law-and-governance/environmental-implementation-review_en?prefLang=it#environmental-infringements-map-and-dashboard" TargetMode="External"/><Relationship Id="rId2" Type="http://schemas.openxmlformats.org/officeDocument/2006/relationships/hyperlink" Target="https://commission.europa.eu/publications/annual-reports-monitoring-application-eu-law_en?prefLang=i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europa.eu/implementing-eu-law/home/it"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C7826-5337-C5AF-78FB-424722ECB0CE}"/>
            </a:ext>
          </a:extLst>
        </p:cNvPr>
        <p:cNvGrpSpPr/>
        <p:nvPr/>
      </p:nvGrpSpPr>
      <p:grpSpPr>
        <a:xfrm>
          <a:off x="0" y="0"/>
          <a:ext cx="0" cy="0"/>
          <a:chOff x="0" y="0"/>
          <a:chExt cx="0" cy="0"/>
        </a:xfrm>
      </p:grpSpPr>
      <p:pic>
        <p:nvPicPr>
          <p:cNvPr id="5" name="Picture 2" descr="Formez, al servizio della PA">
            <a:extLst>
              <a:ext uri="{FF2B5EF4-FFF2-40B4-BE49-F238E27FC236}">
                <a16:creationId xmlns:a16="http://schemas.microsoft.com/office/drawing/2014/main" id="{171BBA31-EAF9-7F3D-AE4F-54B5BDA1C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107" y="339051"/>
            <a:ext cx="1990945" cy="943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residenza del Consiglio dei Ministri, Dipartimento della Funzione Pubblica">
            <a:extLst>
              <a:ext uri="{FF2B5EF4-FFF2-40B4-BE49-F238E27FC236}">
                <a16:creationId xmlns:a16="http://schemas.microsoft.com/office/drawing/2014/main" id="{1795DEC6-48E0-7CCF-5033-A4855CD7BEA3}"/>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28400" y="102012"/>
            <a:ext cx="2103520" cy="1402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Finanziato dall'Unione europea, NextGeneratioEU">
            <a:extLst>
              <a:ext uri="{FF2B5EF4-FFF2-40B4-BE49-F238E27FC236}">
                <a16:creationId xmlns:a16="http://schemas.microsoft.com/office/drawing/2014/main" id="{FB6AB214-03C5-4346-9391-FC9BD0929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271" y="353137"/>
            <a:ext cx="2473362" cy="90932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9117DB82-98B6-5EFE-6F8E-8506EE2A4CCD}"/>
              </a:ext>
            </a:extLst>
          </p:cNvPr>
          <p:cNvSpPr>
            <a:spLocks noGrp="1"/>
          </p:cNvSpPr>
          <p:nvPr>
            <p:ph type="title"/>
          </p:nvPr>
        </p:nvSpPr>
        <p:spPr>
          <a:xfrm>
            <a:off x="1052945" y="1533543"/>
            <a:ext cx="10020449" cy="3971330"/>
          </a:xfrm>
        </p:spPr>
        <p:txBody>
          <a:bodyPr anchor="ctr">
            <a:noAutofit/>
          </a:bodyPr>
          <a:lstStyle/>
          <a:p>
            <a:r>
              <a:rPr lang="it-IT" sz="3200" b="1" dirty="0"/>
              <a:t>Le procedure di infrazione: quadro giuridico, </a:t>
            </a:r>
            <a:br>
              <a:rPr lang="it-IT" sz="3200" b="1" dirty="0"/>
            </a:br>
            <a:r>
              <a:rPr lang="it-IT" sz="3200" b="1" dirty="0"/>
              <a:t>strumenti operativi di prevenzione, dialogo e collaborazione con la Commissione europea e gestione in Italia</a:t>
            </a:r>
            <a:br>
              <a:rPr lang="it-IT" sz="3200" b="1" dirty="0"/>
            </a:br>
            <a:br>
              <a:rPr lang="it-IT" sz="3200" b="1" dirty="0"/>
            </a:br>
            <a:r>
              <a:rPr lang="it-IT" sz="2000" b="1" dirty="0"/>
              <a:t>Dott.ssa Elena Cano</a:t>
            </a:r>
            <a:br>
              <a:rPr lang="it-IT" sz="2000" b="1" dirty="0"/>
            </a:br>
            <a:r>
              <a:rPr lang="it-IT" sz="2000" u="sng" dirty="0"/>
              <a:t>e.cano@governo.it</a:t>
            </a:r>
            <a:br>
              <a:rPr lang="it-IT" sz="3200" b="1" dirty="0"/>
            </a:br>
            <a:endParaRPr lang="it-IT" sz="3200" b="1" dirty="0"/>
          </a:p>
        </p:txBody>
      </p:sp>
      <p:sp>
        <p:nvSpPr>
          <p:cNvPr id="3" name="Segnaposto testo 2">
            <a:extLst>
              <a:ext uri="{FF2B5EF4-FFF2-40B4-BE49-F238E27FC236}">
                <a16:creationId xmlns:a16="http://schemas.microsoft.com/office/drawing/2014/main" id="{8B126E7F-69CB-C74B-1E98-3BCAF0B7CDCE}"/>
              </a:ext>
            </a:extLst>
          </p:cNvPr>
          <p:cNvSpPr>
            <a:spLocks noGrp="1"/>
          </p:cNvSpPr>
          <p:nvPr>
            <p:ph type="body" idx="1"/>
          </p:nvPr>
        </p:nvSpPr>
        <p:spPr>
          <a:xfrm>
            <a:off x="1052945" y="4904509"/>
            <a:ext cx="4310301" cy="1010123"/>
          </a:xfrm>
        </p:spPr>
        <p:txBody>
          <a:bodyPr/>
          <a:lstStyle/>
          <a:p>
            <a:r>
              <a:rPr lang="it-IT" dirty="0"/>
              <a:t>11 marzo 2026</a:t>
            </a:r>
          </a:p>
        </p:txBody>
      </p:sp>
    </p:spTree>
    <p:extLst>
      <p:ext uri="{BB962C8B-B14F-4D97-AF65-F5344CB8AC3E}">
        <p14:creationId xmlns:p14="http://schemas.microsoft.com/office/powerpoint/2010/main" val="41869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806EE7-9316-7668-CA70-0C5349461757}"/>
              </a:ext>
            </a:extLst>
          </p:cNvPr>
          <p:cNvSpPr>
            <a:spLocks noGrp="1"/>
          </p:cNvSpPr>
          <p:nvPr>
            <p:ph type="title"/>
          </p:nvPr>
        </p:nvSpPr>
        <p:spPr/>
        <p:txBody>
          <a:bodyPr>
            <a:normAutofit/>
          </a:bodyPr>
          <a:lstStyle/>
          <a:p>
            <a:pPr algn="ctr"/>
            <a:r>
              <a:rPr lang="it-IT" sz="3600" b="1" dirty="0">
                <a:latin typeface="Montserrat" panose="00000500000000000000" pitchFamily="2" charset="0"/>
              </a:rPr>
              <a:t>Strumenti di prevenzione, dialogo </a:t>
            </a:r>
            <a:br>
              <a:rPr lang="it-IT" sz="3600" b="1" dirty="0">
                <a:latin typeface="Montserrat" panose="00000500000000000000" pitchFamily="2" charset="0"/>
              </a:rPr>
            </a:br>
            <a:r>
              <a:rPr lang="it-IT" sz="3600" b="1" dirty="0">
                <a:latin typeface="Montserrat" panose="00000500000000000000" pitchFamily="2" charset="0"/>
              </a:rPr>
              <a:t>e collaborazione</a:t>
            </a:r>
          </a:p>
        </p:txBody>
      </p:sp>
      <p:sp>
        <p:nvSpPr>
          <p:cNvPr id="3" name="Segnaposto contenuto 2">
            <a:extLst>
              <a:ext uri="{FF2B5EF4-FFF2-40B4-BE49-F238E27FC236}">
                <a16:creationId xmlns:a16="http://schemas.microsoft.com/office/drawing/2014/main" id="{5C9F00AC-38FF-6192-50E8-FEB604BFE76A}"/>
              </a:ext>
            </a:extLst>
          </p:cNvPr>
          <p:cNvSpPr>
            <a:spLocks noGrp="1"/>
          </p:cNvSpPr>
          <p:nvPr>
            <p:ph idx="1"/>
          </p:nvPr>
        </p:nvSpPr>
        <p:spPr/>
        <p:txBody>
          <a:bodyPr>
            <a:normAutofit fontScale="85000" lnSpcReduction="20000"/>
          </a:bodyPr>
          <a:lstStyle/>
          <a:p>
            <a:endParaRPr lang="it-IT" dirty="0"/>
          </a:p>
          <a:p>
            <a:r>
              <a:rPr lang="it-IT" b="1" dirty="0">
                <a:latin typeface="Montserrat" panose="00000500000000000000" pitchFamily="2" charset="0"/>
              </a:rPr>
              <a:t> Riunioni del Gruppo di lavoro Commissione – Stati membri «</a:t>
            </a:r>
            <a:r>
              <a:rPr lang="it-IT" b="1" i="1" dirty="0">
                <a:latin typeface="Montserrat" panose="00000500000000000000" pitchFamily="2" charset="0"/>
              </a:rPr>
              <a:t>EU </a:t>
            </a:r>
            <a:r>
              <a:rPr lang="it-IT" b="1" i="1" dirty="0" err="1">
                <a:latin typeface="Montserrat" panose="00000500000000000000" pitchFamily="2" charset="0"/>
              </a:rPr>
              <a:t>Law</a:t>
            </a:r>
            <a:r>
              <a:rPr lang="it-IT" b="1" i="1" dirty="0">
                <a:latin typeface="Montserrat" panose="00000500000000000000" pitchFamily="2" charset="0"/>
              </a:rPr>
              <a:t> Network</a:t>
            </a:r>
            <a:r>
              <a:rPr lang="it-IT" b="1" dirty="0">
                <a:latin typeface="Montserrat" panose="00000500000000000000" pitchFamily="2" charset="0"/>
              </a:rPr>
              <a:t>» </a:t>
            </a:r>
          </a:p>
          <a:p>
            <a:pPr marL="0" indent="0">
              <a:buNone/>
            </a:pPr>
            <a:endParaRPr lang="it-IT" dirty="0"/>
          </a:p>
          <a:p>
            <a:r>
              <a:rPr lang="en-US" b="1" dirty="0">
                <a:latin typeface="Montserrat" panose="00000500000000000000" pitchFamily="2" charset="0"/>
              </a:rPr>
              <a:t> </a:t>
            </a:r>
            <a:r>
              <a:rPr lang="en-US" b="1" dirty="0" err="1">
                <a:latin typeface="Montserrat" panose="00000500000000000000" pitchFamily="2" charset="0"/>
              </a:rPr>
              <a:t>Rapporti</a:t>
            </a:r>
            <a:r>
              <a:rPr lang="en-US" b="1" dirty="0">
                <a:latin typeface="Montserrat" panose="00000500000000000000" pitchFamily="2" charset="0"/>
              </a:rPr>
              <a:t> </a:t>
            </a:r>
            <a:r>
              <a:rPr lang="en-US" b="1" dirty="0" err="1">
                <a:latin typeface="Montserrat" panose="00000500000000000000" pitchFamily="2" charset="0"/>
              </a:rPr>
              <a:t>annuali</a:t>
            </a:r>
            <a:r>
              <a:rPr lang="en-US" b="1" dirty="0">
                <a:latin typeface="Montserrat" panose="00000500000000000000" pitchFamily="2" charset="0"/>
              </a:rPr>
              <a:t> </a:t>
            </a:r>
            <a:r>
              <a:rPr lang="en-US" b="1" dirty="0" err="1">
                <a:latin typeface="Montserrat" panose="00000500000000000000" pitchFamily="2" charset="0"/>
              </a:rPr>
              <a:t>sull’applicazione</a:t>
            </a:r>
            <a:r>
              <a:rPr lang="en-US" b="1" dirty="0">
                <a:latin typeface="Montserrat" panose="00000500000000000000" pitchFamily="2" charset="0"/>
              </a:rPr>
              <a:t> del </a:t>
            </a:r>
            <a:r>
              <a:rPr lang="en-US" b="1" dirty="0" err="1">
                <a:latin typeface="Montserrat" panose="00000500000000000000" pitchFamily="2" charset="0"/>
              </a:rPr>
              <a:t>diritto</a:t>
            </a:r>
            <a:r>
              <a:rPr lang="en-US" b="1" dirty="0">
                <a:latin typeface="Montserrat" panose="00000500000000000000" pitchFamily="2" charset="0"/>
              </a:rPr>
              <a:t> </a:t>
            </a:r>
            <a:r>
              <a:rPr lang="en-US" b="1" dirty="0" err="1">
                <a:latin typeface="Montserrat" panose="00000500000000000000" pitchFamily="2" charset="0"/>
              </a:rPr>
              <a:t>dell’Unione</a:t>
            </a:r>
            <a:endParaRPr lang="en-US" b="1" dirty="0">
              <a:latin typeface="Montserrat" panose="00000500000000000000" pitchFamily="2" charset="0"/>
            </a:endParaRPr>
          </a:p>
          <a:p>
            <a:pPr marL="357188" indent="0">
              <a:buNone/>
            </a:pPr>
            <a:r>
              <a:rPr lang="en-US" sz="2400" dirty="0">
                <a:solidFill>
                  <a:schemeClr val="tx2">
                    <a:lumMod val="90000"/>
                    <a:lumOff val="10000"/>
                  </a:schemeClr>
                </a:solidFill>
                <a:latin typeface="Montserrat" panose="00000500000000000000" pitchFamily="2" charset="0"/>
                <a:hlinkClick r:id="rId2">
                  <a:extLst>
                    <a:ext uri="{A12FA001-AC4F-418D-AE19-62706E023703}">
                      <ahyp:hlinkClr xmlns:ahyp="http://schemas.microsoft.com/office/drawing/2018/hyperlinkcolor" val="tx"/>
                    </a:ext>
                  </a:extLst>
                </a:hlinkClick>
              </a:rPr>
              <a:t>https://commission.europa.eu/publications/annual-reports-monitoring-application-eu-law_en?prefLang=it</a:t>
            </a:r>
            <a:endParaRPr lang="en-US" sz="2400" dirty="0">
              <a:solidFill>
                <a:schemeClr val="tx2">
                  <a:lumMod val="90000"/>
                  <a:lumOff val="10000"/>
                </a:schemeClr>
              </a:solidFill>
              <a:latin typeface="Montserrat" panose="00000500000000000000" pitchFamily="2" charset="0"/>
            </a:endParaRPr>
          </a:p>
          <a:p>
            <a:endParaRPr lang="it-IT" dirty="0">
              <a:latin typeface="Montserrat" panose="00000500000000000000" pitchFamily="2" charset="0"/>
            </a:endParaRPr>
          </a:p>
          <a:p>
            <a:pPr algn="just"/>
            <a:r>
              <a:rPr lang="it-IT" dirty="0">
                <a:latin typeface="Montserrat" panose="00000500000000000000" pitchFamily="2" charset="0"/>
              </a:rPr>
              <a:t> Il </a:t>
            </a:r>
            <a:r>
              <a:rPr lang="it-IT" b="1" dirty="0">
                <a:latin typeface="Montserrat" panose="00000500000000000000" pitchFamily="2" charset="0"/>
              </a:rPr>
              <a:t>Rapporto "EIR" -</a:t>
            </a:r>
            <a:r>
              <a:rPr lang="it-IT" dirty="0">
                <a:latin typeface="Montserrat" panose="00000500000000000000" pitchFamily="2" charset="0"/>
              </a:rPr>
              <a:t> Riesame dell'attuazione delle politiche      ambientali</a:t>
            </a:r>
          </a:p>
          <a:p>
            <a:pPr marL="357188" indent="0">
              <a:buNone/>
            </a:pPr>
            <a:r>
              <a:rPr lang="it-IT" sz="2400" dirty="0">
                <a:latin typeface="Montserrat" panose="00000500000000000000" pitchFamily="2" charset="0"/>
                <a:hlinkClick r:id="rId3"/>
              </a:rPr>
              <a:t>https://environment.ec.europa.eu/law-and-governance/environmental-implementation-review_en?prefLang=it#environmental-infringements-map-and-dashboard</a:t>
            </a:r>
            <a:endParaRPr lang="it-IT" sz="2400" dirty="0">
              <a:latin typeface="Montserrat" panose="00000500000000000000" pitchFamily="2" charset="0"/>
            </a:endParaRPr>
          </a:p>
          <a:p>
            <a:endParaRPr lang="it-IT" dirty="0"/>
          </a:p>
        </p:txBody>
      </p:sp>
      <p:sp>
        <p:nvSpPr>
          <p:cNvPr id="4" name="Segnaposto numero diapositiva 3">
            <a:extLst>
              <a:ext uri="{FF2B5EF4-FFF2-40B4-BE49-F238E27FC236}">
                <a16:creationId xmlns:a16="http://schemas.microsoft.com/office/drawing/2014/main" id="{B794E6BF-754A-1B99-4432-BA6A2A6E50B5}"/>
              </a:ext>
            </a:extLst>
          </p:cNvPr>
          <p:cNvSpPr>
            <a:spLocks noGrp="1"/>
          </p:cNvSpPr>
          <p:nvPr>
            <p:ph type="sldNum" sz="quarter" idx="12"/>
          </p:nvPr>
        </p:nvSpPr>
        <p:spPr/>
        <p:txBody>
          <a:bodyPr/>
          <a:lstStyle/>
          <a:p>
            <a:fld id="{056095FA-1406-467F-B0DE-8585D650A8F4}" type="slidenum">
              <a:rPr lang="it-IT" smtClean="0"/>
              <a:pPr/>
              <a:t>10</a:t>
            </a:fld>
            <a:endParaRPr lang="it-IT"/>
          </a:p>
        </p:txBody>
      </p:sp>
    </p:spTree>
    <p:extLst>
      <p:ext uri="{BB962C8B-B14F-4D97-AF65-F5344CB8AC3E}">
        <p14:creationId xmlns:p14="http://schemas.microsoft.com/office/powerpoint/2010/main" val="208687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A55DA-9ABA-F332-7BCF-300462EA1D2F}"/>
              </a:ext>
            </a:extLst>
          </p:cNvPr>
          <p:cNvSpPr>
            <a:spLocks noGrp="1"/>
          </p:cNvSpPr>
          <p:nvPr>
            <p:ph type="title"/>
          </p:nvPr>
        </p:nvSpPr>
        <p:spPr/>
        <p:txBody>
          <a:bodyPr/>
          <a:lstStyle/>
          <a:p>
            <a:pPr algn="ctr"/>
            <a:br>
              <a:rPr lang="it-IT" dirty="0"/>
            </a:br>
            <a:r>
              <a:rPr lang="it-IT" sz="3600" dirty="0"/>
              <a:t>Intervista</a:t>
            </a:r>
          </a:p>
        </p:txBody>
      </p:sp>
      <p:sp>
        <p:nvSpPr>
          <p:cNvPr id="3" name="Segnaposto contenuto 2">
            <a:extLst>
              <a:ext uri="{FF2B5EF4-FFF2-40B4-BE49-F238E27FC236}">
                <a16:creationId xmlns:a16="http://schemas.microsoft.com/office/drawing/2014/main" id="{F51B8E6A-3653-2858-AC37-D9BCC8A222F2}"/>
              </a:ext>
            </a:extLst>
          </p:cNvPr>
          <p:cNvSpPr>
            <a:spLocks noGrp="1"/>
          </p:cNvSpPr>
          <p:nvPr>
            <p:ph idx="1"/>
          </p:nvPr>
        </p:nvSpPr>
        <p:spPr>
          <a:ln w="19050">
            <a:solidFill>
              <a:srgbClr val="003A74"/>
            </a:solidFill>
          </a:ln>
        </p:spPr>
        <p:txBody>
          <a:bodyPr/>
          <a:lstStyle/>
          <a:p>
            <a:pPr algn="ctr">
              <a:lnSpc>
                <a:spcPct val="107000"/>
              </a:lnSpc>
              <a:spcAft>
                <a:spcPts val="800"/>
              </a:spcAft>
              <a:buNone/>
            </a:pPr>
            <a:r>
              <a:rPr lang="it-IT" sz="3200" i="1" kern="100" dirty="0">
                <a:effectLst/>
                <a:latin typeface="Aptos" panose="020B0004020202020204" pitchFamily="34" charset="0"/>
                <a:ea typeface="Aptos" panose="020B0004020202020204" pitchFamily="34" charset="0"/>
                <a:cs typeface="Times New Roman" panose="02020603050405020304" pitchFamily="18" charset="0"/>
              </a:rPr>
              <a:t>  </a:t>
            </a:r>
          </a:p>
          <a:p>
            <a:pPr algn="ctr">
              <a:lnSpc>
                <a:spcPct val="107000"/>
              </a:lnSpc>
              <a:spcAft>
                <a:spcPts val="800"/>
              </a:spcAft>
              <a:buNone/>
            </a:pPr>
            <a:r>
              <a:rPr lang="it-IT" sz="3200" u="sng" kern="100" dirty="0">
                <a:solidFill>
                  <a:schemeClr val="tx2">
                    <a:lumMod val="90000"/>
                    <a:lumOff val="10000"/>
                  </a:schemeClr>
                </a:solidFill>
                <a:effectLst/>
                <a:latin typeface="Aptos" panose="020B0004020202020204" pitchFamily="34" charset="0"/>
                <a:ea typeface="Aptos" panose="020B0004020202020204" pitchFamily="34" charset="0"/>
                <a:cs typeface="Times New Roman" panose="02020603050405020304" pitchFamily="18" charset="0"/>
              </a:rPr>
              <a:t>Dott.</a:t>
            </a:r>
            <a:r>
              <a:rPr lang="it-IT" sz="3200" b="1" u="sng" kern="100" dirty="0">
                <a:solidFill>
                  <a:schemeClr val="tx2">
                    <a:lumMod val="90000"/>
                    <a:lumOff val="10000"/>
                  </a:schemeClr>
                </a:solidFill>
                <a:effectLst/>
                <a:latin typeface="Aptos" panose="020B0004020202020204" pitchFamily="34" charset="0"/>
                <a:ea typeface="Aptos" panose="020B0004020202020204" pitchFamily="34" charset="0"/>
                <a:cs typeface="Times New Roman" panose="02020603050405020304" pitchFamily="18" charset="0"/>
              </a:rPr>
              <a:t> Jonathan PARKER</a:t>
            </a:r>
          </a:p>
          <a:p>
            <a:pPr algn="ctr">
              <a:lnSpc>
                <a:spcPct val="107000"/>
              </a:lnSpc>
              <a:spcAft>
                <a:spcPts val="800"/>
              </a:spcAft>
              <a:buNone/>
            </a:pPr>
            <a:r>
              <a:rPr lang="it-IT" b="1" kern="0" dirty="0">
                <a:solidFill>
                  <a:schemeClr val="tx2">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it-IT" kern="0" dirty="0">
                <a:solidFill>
                  <a:schemeClr val="tx2">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rPr>
              <a:t>Senior Expert</a:t>
            </a:r>
          </a:p>
          <a:p>
            <a:pPr algn="ctr">
              <a:lnSpc>
                <a:spcPct val="107000"/>
              </a:lnSpc>
              <a:spcAft>
                <a:spcPts val="800"/>
              </a:spcAft>
              <a:buNone/>
            </a:pPr>
            <a:r>
              <a:rPr lang="it-IT" kern="0" dirty="0">
                <a:solidFill>
                  <a:schemeClr val="tx2">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rPr>
              <a:t>DG Ambiente, Commissione europea</a:t>
            </a:r>
            <a:endParaRPr lang="it-IT" kern="100" dirty="0">
              <a:solidFill>
                <a:schemeClr val="tx2">
                  <a:lumMod val="90000"/>
                  <a:lumOff val="1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4E313846-8318-CDFF-02E9-DF773EB903E3}"/>
              </a:ext>
            </a:extLst>
          </p:cNvPr>
          <p:cNvSpPr>
            <a:spLocks noGrp="1"/>
          </p:cNvSpPr>
          <p:nvPr>
            <p:ph type="sldNum" sz="quarter" idx="12"/>
          </p:nvPr>
        </p:nvSpPr>
        <p:spPr/>
        <p:txBody>
          <a:bodyPr/>
          <a:lstStyle/>
          <a:p>
            <a:fld id="{056095FA-1406-467F-B0DE-8585D650A8F4}" type="slidenum">
              <a:rPr lang="it-IT" smtClean="0"/>
              <a:pPr/>
              <a:t>11</a:t>
            </a:fld>
            <a:endParaRPr lang="it-IT"/>
          </a:p>
        </p:txBody>
      </p:sp>
    </p:spTree>
    <p:extLst>
      <p:ext uri="{BB962C8B-B14F-4D97-AF65-F5344CB8AC3E}">
        <p14:creationId xmlns:p14="http://schemas.microsoft.com/office/powerpoint/2010/main" val="64549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DF6A7-A102-C183-6DC6-7E1140D21E7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DC06EAC-28B1-3D37-637E-44BBBCF8CB5E}"/>
              </a:ext>
            </a:extLst>
          </p:cNvPr>
          <p:cNvSpPr>
            <a:spLocks noGrp="1"/>
          </p:cNvSpPr>
          <p:nvPr>
            <p:ph type="title"/>
          </p:nvPr>
        </p:nvSpPr>
        <p:spPr/>
        <p:txBody>
          <a:bodyPr/>
          <a:lstStyle/>
          <a:p>
            <a:pPr algn="ctr"/>
            <a:br>
              <a:rPr lang="it-IT" dirty="0"/>
            </a:br>
            <a:r>
              <a:rPr lang="it-IT" sz="3600" dirty="0"/>
              <a:t>Intervista</a:t>
            </a:r>
          </a:p>
        </p:txBody>
      </p:sp>
      <p:sp>
        <p:nvSpPr>
          <p:cNvPr id="3" name="Segnaposto contenuto 2">
            <a:extLst>
              <a:ext uri="{FF2B5EF4-FFF2-40B4-BE49-F238E27FC236}">
                <a16:creationId xmlns:a16="http://schemas.microsoft.com/office/drawing/2014/main" id="{1B6D4399-EF27-142C-7288-444396121E44}"/>
              </a:ext>
            </a:extLst>
          </p:cNvPr>
          <p:cNvSpPr>
            <a:spLocks noGrp="1"/>
          </p:cNvSpPr>
          <p:nvPr>
            <p:ph idx="1"/>
          </p:nvPr>
        </p:nvSpPr>
        <p:spPr>
          <a:ln w="19050">
            <a:solidFill>
              <a:srgbClr val="003A74"/>
            </a:solidFill>
          </a:ln>
        </p:spPr>
        <p:txBody>
          <a:bodyPr/>
          <a:lstStyle/>
          <a:p>
            <a:pPr algn="ctr">
              <a:lnSpc>
                <a:spcPct val="107000"/>
              </a:lnSpc>
              <a:spcAft>
                <a:spcPts val="800"/>
              </a:spcAft>
              <a:buNone/>
            </a:pPr>
            <a:r>
              <a:rPr lang="it-IT" sz="3200" i="1"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gn="ctr">
              <a:buNone/>
            </a:pPr>
            <a:r>
              <a:rPr lang="it-IT" u="sng" dirty="0"/>
              <a:t>Dott.ssa </a:t>
            </a:r>
            <a:r>
              <a:rPr lang="it-IT" b="1" u="sng" dirty="0"/>
              <a:t>Silvia GIULIETTI</a:t>
            </a:r>
            <a:r>
              <a:rPr lang="it-IT" u="sng" dirty="0"/>
              <a:t> </a:t>
            </a:r>
          </a:p>
          <a:p>
            <a:pPr marL="0" indent="0" algn="ctr">
              <a:buNone/>
            </a:pPr>
            <a:endParaRPr lang="it-IT" u="sng" dirty="0"/>
          </a:p>
          <a:p>
            <a:pPr marL="0" indent="0" algn="ctr">
              <a:buNone/>
            </a:pPr>
            <a:r>
              <a:rPr lang="it-IT" dirty="0"/>
              <a:t>Funzionario tecnico, </a:t>
            </a:r>
          </a:p>
          <a:p>
            <a:pPr marL="0" indent="0" algn="ctr">
              <a:buNone/>
            </a:pPr>
            <a:r>
              <a:rPr lang="it-IT" dirty="0"/>
              <a:t>Direzione Affari europei e internazionali</a:t>
            </a:r>
          </a:p>
          <a:p>
            <a:pPr marL="0" indent="0" algn="ctr">
              <a:buNone/>
            </a:pPr>
            <a:r>
              <a:rPr lang="it-IT" dirty="0"/>
              <a:t>Ministero dell’Ambiente e della Sicurezza Energetica-MASE</a:t>
            </a:r>
          </a:p>
          <a:p>
            <a:endParaRPr lang="it-IT" dirty="0"/>
          </a:p>
        </p:txBody>
      </p:sp>
      <p:sp>
        <p:nvSpPr>
          <p:cNvPr id="4" name="Segnaposto numero diapositiva 3">
            <a:extLst>
              <a:ext uri="{FF2B5EF4-FFF2-40B4-BE49-F238E27FC236}">
                <a16:creationId xmlns:a16="http://schemas.microsoft.com/office/drawing/2014/main" id="{DDF58723-485C-E56B-DD2F-4AFC59624D9F}"/>
              </a:ext>
            </a:extLst>
          </p:cNvPr>
          <p:cNvSpPr>
            <a:spLocks noGrp="1"/>
          </p:cNvSpPr>
          <p:nvPr>
            <p:ph type="sldNum" sz="quarter" idx="12"/>
          </p:nvPr>
        </p:nvSpPr>
        <p:spPr/>
        <p:txBody>
          <a:bodyPr/>
          <a:lstStyle/>
          <a:p>
            <a:fld id="{056095FA-1406-467F-B0DE-8585D650A8F4}" type="slidenum">
              <a:rPr lang="it-IT" smtClean="0"/>
              <a:pPr/>
              <a:t>12</a:t>
            </a:fld>
            <a:endParaRPr lang="it-IT"/>
          </a:p>
        </p:txBody>
      </p:sp>
    </p:spTree>
    <p:extLst>
      <p:ext uri="{BB962C8B-B14F-4D97-AF65-F5344CB8AC3E}">
        <p14:creationId xmlns:p14="http://schemas.microsoft.com/office/powerpoint/2010/main" val="84413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6" name="Google Shape;326;p18"/>
          <p:cNvSpPr txBox="1">
            <a:spLocks noGrp="1"/>
          </p:cNvSpPr>
          <p:nvPr>
            <p:ph type="title"/>
          </p:nvPr>
        </p:nvSpPr>
        <p:spPr>
          <a:xfrm>
            <a:off x="341610" y="692634"/>
            <a:ext cx="9225799" cy="1038977"/>
          </a:xfrm>
          <a:prstGeom prst="rect">
            <a:avLst/>
          </a:prstGeom>
          <a:noFill/>
          <a:ln>
            <a:noFill/>
          </a:ln>
        </p:spPr>
        <p:txBody>
          <a:bodyPr spcFirstLastPara="1" vert="horz" wrap="square" lIns="121900" tIns="121900" rIns="121900" bIns="121900" rtlCol="0" anchor="t" anchorCtr="0">
            <a:normAutofit fontScale="90000"/>
          </a:bodyPr>
          <a:lstStyle/>
          <a:p>
            <a:pPr>
              <a:buClr>
                <a:schemeClr val="dk1"/>
              </a:buClr>
              <a:buSzPts val="990"/>
            </a:pPr>
            <a:r>
              <a:rPr lang="it-IT" sz="2827" b="1">
                <a:solidFill>
                  <a:srgbClr val="003A57"/>
                </a:solidFill>
                <a:latin typeface="Montserrat" panose="00000500000000000000"/>
                <a:ea typeface="Montserrat" panose="00000500000000000000"/>
                <a:cs typeface="Montserrat" panose="00000500000000000000"/>
                <a:sym typeface="Montserrat" panose="00000500000000000000"/>
              </a:rPr>
              <a:t>4. La fase precontenziosa – La lettera di messa in mora </a:t>
            </a:r>
            <a:r>
              <a:rPr lang="it-IT" sz="2827" b="1" i="1">
                <a:solidFill>
                  <a:srgbClr val="003A57"/>
                </a:solidFill>
                <a:latin typeface="Montserrat" panose="00000500000000000000"/>
                <a:ea typeface="Montserrat" panose="00000500000000000000"/>
                <a:cs typeface="Montserrat" panose="00000500000000000000"/>
                <a:sym typeface="Montserrat" panose="00000500000000000000"/>
              </a:rPr>
              <a:t>ex</a:t>
            </a:r>
            <a:r>
              <a:rPr lang="it-IT" sz="2827" b="1">
                <a:solidFill>
                  <a:srgbClr val="003A57"/>
                </a:solidFill>
                <a:latin typeface="Montserrat" panose="00000500000000000000"/>
                <a:ea typeface="Montserrat" panose="00000500000000000000"/>
                <a:cs typeface="Montserrat" panose="00000500000000000000"/>
                <a:sym typeface="Montserrat" panose="00000500000000000000"/>
              </a:rPr>
              <a:t> art. 258 TFUE</a:t>
            </a:r>
            <a:endParaRPr sz="2827" b="1">
              <a:solidFill>
                <a:srgbClr val="003A57"/>
              </a:solidFill>
              <a:latin typeface="Montserrat" panose="00000500000000000000"/>
              <a:ea typeface="Montserrat" panose="00000500000000000000"/>
              <a:cs typeface="Montserrat" panose="00000500000000000000"/>
              <a:sym typeface="Montserrat" panose="00000500000000000000"/>
            </a:endParaRPr>
          </a:p>
          <a:p>
            <a:pPr>
              <a:buSzPts val="990"/>
            </a:pPr>
            <a:endParaRPr sz="2827" b="1">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327" name="Google Shape;327;p18"/>
          <p:cNvSpPr txBox="1"/>
          <p:nvPr/>
        </p:nvSpPr>
        <p:spPr>
          <a:xfrm>
            <a:off x="11360100" y="309433"/>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chemeClr val="lt1"/>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13</a:t>
            </a:fld>
            <a:endParaRPr sz="1333" b="1">
              <a:solidFill>
                <a:schemeClr val="lt1"/>
              </a:solidFill>
              <a:latin typeface="Montserrat" panose="00000500000000000000"/>
              <a:ea typeface="Montserrat" panose="00000500000000000000"/>
              <a:cs typeface="Montserrat" panose="00000500000000000000"/>
              <a:sym typeface="Montserrat" panose="00000500000000000000"/>
            </a:endParaRPr>
          </a:p>
        </p:txBody>
      </p:sp>
      <p:sp>
        <p:nvSpPr>
          <p:cNvPr id="333" name="Google Shape;333;p18"/>
          <p:cNvSpPr txBox="1"/>
          <p:nvPr/>
        </p:nvSpPr>
        <p:spPr>
          <a:xfrm>
            <a:off x="415501" y="2059784"/>
            <a:ext cx="9225799" cy="2748903"/>
          </a:xfrm>
          <a:prstGeom prst="rect">
            <a:avLst/>
          </a:prstGeom>
          <a:noFill/>
          <a:ln>
            <a:noFill/>
          </a:ln>
        </p:spPr>
        <p:txBody>
          <a:bodyPr spcFirstLastPara="1" wrap="square" lIns="121900" tIns="60933" rIns="121900" bIns="60933" anchor="t" anchorCtr="0">
            <a:spAutoFit/>
          </a:bodyPr>
          <a:lstStyle/>
          <a:p>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a:p>
            <a:pPr marL="609585" indent="-609585">
              <a:buClr>
                <a:srgbClr val="000000"/>
              </a:buClr>
              <a:buSzPts val="1600"/>
              <a:buFont typeface="Noto Sans Symbols"/>
              <a:buChar char="⮚"/>
            </a:pPr>
            <a:r>
              <a:rPr lang="it-IT" sz="2133">
                <a:solidFill>
                  <a:srgbClr val="434343"/>
                </a:solidFill>
                <a:latin typeface="Montserrat" panose="00000500000000000000"/>
                <a:ea typeface="Montserrat" panose="00000500000000000000"/>
                <a:cs typeface="Montserrat" panose="00000500000000000000"/>
                <a:sym typeface="Montserrat" panose="00000500000000000000"/>
              </a:rPr>
              <a:t>Fornisce una prima formale imputazione degli addebiti contestati allo Stato membro</a:t>
            </a:r>
            <a:endParaRPr sz="2400"/>
          </a:p>
          <a:p>
            <a:pPr marL="609585" indent="-474121">
              <a:buClr>
                <a:srgbClr val="000000"/>
              </a:buClr>
              <a:buSzPts val="1600"/>
            </a:pP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a:p>
            <a:pPr marL="609585" indent="-609585">
              <a:buSzPts val="1600"/>
              <a:buFont typeface="Noto Sans Symbols"/>
              <a:buChar char="⮚"/>
            </a:pPr>
            <a:r>
              <a:rPr lang="it-IT" sz="2133">
                <a:solidFill>
                  <a:srgbClr val="434343"/>
                </a:solidFill>
                <a:latin typeface="Montserrat" panose="00000500000000000000"/>
                <a:ea typeface="Montserrat" panose="00000500000000000000"/>
                <a:cs typeface="Montserrat" panose="00000500000000000000"/>
                <a:sym typeface="Montserrat" panose="00000500000000000000"/>
              </a:rPr>
              <a:t>Lo Stato membro dispone di 2 mesi (prassi) per presentare le sue osservazioni</a:t>
            </a:r>
            <a:endParaRPr sz="2400"/>
          </a:p>
          <a:p>
            <a:pPr marL="609585" indent="-474121">
              <a:buClr>
                <a:srgbClr val="000000"/>
              </a:buClr>
              <a:buSzPts val="1600"/>
            </a:pP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a:p>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6" name="Google Shape;193;p8">
            <a:extLst>
              <a:ext uri="{FF2B5EF4-FFF2-40B4-BE49-F238E27FC236}">
                <a16:creationId xmlns:a16="http://schemas.microsoft.com/office/drawing/2014/main" id="{38EBA7FD-3BB6-4411-8A92-54E8BDA8BB7D}"/>
              </a:ext>
            </a:extLst>
          </p:cNvPr>
          <p:cNvSpPr txBox="1"/>
          <p:nvPr/>
        </p:nvSpPr>
        <p:spPr>
          <a:xfrm>
            <a:off x="11523200" y="6051476"/>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13</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pic>
        <p:nvPicPr>
          <p:cNvPr id="2" name="Picture 2" descr="Formez, al servizio della PA">
            <a:extLst>
              <a:ext uri="{FF2B5EF4-FFF2-40B4-BE49-F238E27FC236}">
                <a16:creationId xmlns:a16="http://schemas.microsoft.com/office/drawing/2014/main" id="{39A1916A-9A50-BF4D-2569-BD836E632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9"/>
          <p:cNvSpPr txBox="1">
            <a:spLocks noGrp="1"/>
          </p:cNvSpPr>
          <p:nvPr>
            <p:ph type="title"/>
          </p:nvPr>
        </p:nvSpPr>
        <p:spPr>
          <a:xfrm>
            <a:off x="415500" y="555041"/>
            <a:ext cx="11360800" cy="763600"/>
          </a:xfrm>
          <a:prstGeom prst="rect">
            <a:avLst/>
          </a:prstGeom>
          <a:noFill/>
          <a:ln>
            <a:noFill/>
          </a:ln>
        </p:spPr>
        <p:txBody>
          <a:bodyPr spcFirstLastPara="1" vert="horz" wrap="square" lIns="121900" tIns="121900" rIns="121900" bIns="121900" rtlCol="0" anchor="t" anchorCtr="0">
            <a:noAutofit/>
          </a:bodyPr>
          <a:lstStyle/>
          <a:p>
            <a:pPr lvl="0">
              <a:buSzPts val="990"/>
            </a:pPr>
            <a:r>
              <a:rPr lang="it-IT" sz="2667" b="1" dirty="0">
                <a:solidFill>
                  <a:srgbClr val="003A57"/>
                </a:solidFill>
                <a:latin typeface="Montserrat" panose="00000500000000000000"/>
                <a:ea typeface="Montserrat" panose="00000500000000000000"/>
                <a:cs typeface="Montserrat" panose="00000500000000000000"/>
                <a:sym typeface="Montserrat" panose="00000500000000000000"/>
              </a:rPr>
              <a:t>4. La fase precontenziosa – Il parere motivato </a:t>
            </a:r>
            <a:br>
              <a:rPr lang="it-IT" sz="2667" b="1" dirty="0">
                <a:solidFill>
                  <a:srgbClr val="003A57"/>
                </a:solidFill>
                <a:latin typeface="Montserrat" panose="00000500000000000000"/>
                <a:ea typeface="Montserrat" panose="00000500000000000000"/>
                <a:cs typeface="Montserrat" panose="00000500000000000000"/>
                <a:sym typeface="Montserrat" panose="00000500000000000000"/>
              </a:rPr>
            </a:br>
            <a:r>
              <a:rPr lang="it-IT" sz="2667" b="1" i="1" dirty="0">
                <a:solidFill>
                  <a:srgbClr val="003A57"/>
                </a:solidFill>
                <a:latin typeface="Montserrat" panose="00000500000000000000"/>
                <a:ea typeface="Montserrat" panose="00000500000000000000"/>
                <a:cs typeface="Montserrat" panose="00000500000000000000"/>
                <a:sym typeface="Montserrat" panose="00000500000000000000"/>
              </a:rPr>
              <a:t>ex</a:t>
            </a:r>
            <a:r>
              <a:rPr lang="it-IT" sz="2667" b="1" dirty="0">
                <a:solidFill>
                  <a:srgbClr val="003A57"/>
                </a:solidFill>
                <a:latin typeface="Montserrat" panose="00000500000000000000"/>
                <a:ea typeface="Montserrat" panose="00000500000000000000"/>
                <a:cs typeface="Montserrat" panose="00000500000000000000"/>
                <a:sym typeface="Montserrat" panose="00000500000000000000"/>
              </a:rPr>
              <a:t> art. 258 TFUE</a:t>
            </a:r>
            <a:endParaRPr sz="2667" dirty="0"/>
          </a:p>
        </p:txBody>
      </p:sp>
      <p:sp>
        <p:nvSpPr>
          <p:cNvPr id="342" name="Google Shape;342;p19"/>
          <p:cNvSpPr txBox="1"/>
          <p:nvPr/>
        </p:nvSpPr>
        <p:spPr>
          <a:xfrm>
            <a:off x="11523200" y="6111359"/>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14</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344" name="Google Shape;344;p19"/>
          <p:cNvSpPr txBox="1"/>
          <p:nvPr/>
        </p:nvSpPr>
        <p:spPr>
          <a:xfrm>
            <a:off x="486036" y="1440198"/>
            <a:ext cx="10598680" cy="4061827"/>
          </a:xfrm>
          <a:prstGeom prst="rect">
            <a:avLst/>
          </a:prstGeom>
          <a:noFill/>
          <a:ln>
            <a:noFill/>
          </a:ln>
        </p:spPr>
        <p:txBody>
          <a:bodyPr spcFirstLastPara="1" wrap="square" lIns="121900" tIns="60933" rIns="121900" bIns="60933" anchor="t" anchorCtr="0">
            <a:spAutoFit/>
          </a:bodyPr>
          <a:lstStyle/>
          <a:p>
            <a:endParaRPr sz="2133" i="1" dirty="0">
              <a:solidFill>
                <a:srgbClr val="434343"/>
              </a:solidFill>
              <a:latin typeface="Montserrat" panose="00000500000000000000"/>
              <a:ea typeface="Montserrat" panose="00000500000000000000"/>
              <a:cs typeface="Montserrat" panose="00000500000000000000"/>
              <a:sym typeface="Montserrat" panose="00000500000000000000"/>
            </a:endParaRPr>
          </a:p>
          <a:p>
            <a:pPr marL="380990" indent="-380990">
              <a:buClr>
                <a:srgbClr val="000000"/>
              </a:buClr>
              <a:buSzPts val="1400"/>
              <a:buFont typeface="Noto Sans Symbols"/>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Non può discostarsi dagli addebiti della messa in mora (può solo restringere le contestazioni) </a:t>
            </a:r>
          </a:p>
          <a:p>
            <a:pPr marL="380990" indent="-380990">
              <a:buClr>
                <a:srgbClr val="000000"/>
              </a:buClr>
              <a:buSzPts val="1400"/>
              <a:buFont typeface="Noto Sans Symbols"/>
              <a:buChar char="⮚"/>
            </a:pPr>
            <a:endParaRPr lang="it-IT"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marL="380990" indent="-380990">
              <a:buSzPts val="1400"/>
              <a:buFont typeface="Noto Sans Symbols"/>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Lo Stato membro dispone di 2 mesi (prassi) per presentare le sue osservazioni</a:t>
            </a:r>
            <a:endParaRPr sz="2133" dirty="0"/>
          </a:p>
          <a:p>
            <a:pPr marL="380990" indent="-262460">
              <a:buClr>
                <a:srgbClr val="000000"/>
              </a:buClr>
              <a:buSzPts val="1400"/>
            </a:pPr>
            <a:endParaRPr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marL="380990" indent="-380990">
              <a:buClr>
                <a:srgbClr val="000000"/>
              </a:buClr>
              <a:buSzPts val="1400"/>
              <a:buFont typeface="Noto Sans Symbols"/>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Chiude la fase pre-contenziosa e cristallizza, in fatto e in diritto, l’inadempimento imputato allo Stato membro, definendo così</a:t>
            </a:r>
          </a:p>
          <a:p>
            <a:pPr>
              <a:buClr>
                <a:srgbClr val="000000"/>
              </a:buClr>
              <a:buSzPts val="1400"/>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     l’oggetto dell’eventuale ricorso alla Corte giustizia</a:t>
            </a:r>
            <a:endParaRPr sz="2133" dirty="0"/>
          </a:p>
          <a:p>
            <a:pPr marL="380990" indent="-262460">
              <a:buClr>
                <a:srgbClr val="000000"/>
              </a:buClr>
              <a:buSzPts val="1400"/>
            </a:pPr>
            <a:endParaRPr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marL="380990" indent="-245527">
              <a:buClr>
                <a:srgbClr val="000000"/>
              </a:buClr>
              <a:buSzPts val="1600"/>
            </a:pPr>
            <a:endParaRPr sz="2133" b="1" i="1" dirty="0">
              <a:solidFill>
                <a:srgbClr val="002060"/>
              </a:solidFill>
              <a:latin typeface="Palatino Linotype" panose="02040502050505030304"/>
              <a:ea typeface="Palatino Linotype" panose="02040502050505030304"/>
              <a:cs typeface="Palatino Linotype" panose="02040502050505030304"/>
              <a:sym typeface="Palatino Linotype" panose="02040502050505030304"/>
            </a:endParaRPr>
          </a:p>
        </p:txBody>
      </p:sp>
      <p:pic>
        <p:nvPicPr>
          <p:cNvPr id="2" name="Picture 2" descr="Formez, al servizio della PA">
            <a:extLst>
              <a:ext uri="{FF2B5EF4-FFF2-40B4-BE49-F238E27FC236}">
                <a16:creationId xmlns:a16="http://schemas.microsoft.com/office/drawing/2014/main" id="{6762E9D3-2F03-927E-C7B5-A0F286FFC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605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667" b="1" dirty="0">
                <a:latin typeface="Montserrat" panose="00000500000000000000" charset="0"/>
              </a:rPr>
              <a:t>4. La fase precontenziosa – MM e PM</a:t>
            </a:r>
          </a:p>
        </p:txBody>
      </p:sp>
      <p:sp>
        <p:nvSpPr>
          <p:cNvPr id="3" name="Segnaposto testo 2"/>
          <p:cNvSpPr>
            <a:spLocks noGrp="1"/>
          </p:cNvSpPr>
          <p:nvPr>
            <p:ph type="body" idx="1"/>
          </p:nvPr>
        </p:nvSpPr>
        <p:spPr>
          <a:xfrm>
            <a:off x="415600" y="1316615"/>
            <a:ext cx="11360800" cy="4555200"/>
          </a:xfrm>
        </p:spPr>
        <p:txBody>
          <a:bodyPr>
            <a:normAutofit lnSpcReduction="10000"/>
          </a:bodyPr>
          <a:lstStyle/>
          <a:p>
            <a:pPr marL="0" indent="0" algn="just" defTabSz="1786422">
              <a:buSzPct val="122000"/>
              <a:buNone/>
            </a:pPr>
            <a:r>
              <a:rPr lang="it-IT" sz="2400" b="1" u="sng" dirty="0">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MM/PM:</a:t>
            </a:r>
          </a:p>
          <a:p>
            <a:pPr marL="380990" indent="-380990" defTabSz="1786422">
              <a:buSzPct val="122000"/>
              <a:buFont typeface="Wingdings" panose="05000000000000000000" pitchFamily="2" charset="2"/>
              <a:buChar char="à"/>
            </a:pPr>
            <a:r>
              <a:rPr lang="it-IT" sz="2400" dirty="0">
                <a:latin typeface="Montserrat" panose="00000500000000000000"/>
                <a:ea typeface="Montserrat" panose="00000500000000000000"/>
                <a:cs typeface="Montserrat" panose="00000500000000000000"/>
                <a:sym typeface="Montserrat" panose="00000500000000000000"/>
              </a:rPr>
              <a:t>condizionano la regolarità della procedura e dunque la </a:t>
            </a:r>
          </a:p>
          <a:p>
            <a:pPr marL="0" indent="0" defTabSz="1786422">
              <a:buSzPct val="122000"/>
              <a:buNone/>
            </a:pPr>
            <a:r>
              <a:rPr lang="it-IT" sz="2400" dirty="0">
                <a:latin typeface="Montserrat" panose="00000500000000000000"/>
                <a:ea typeface="Montserrat" panose="00000500000000000000"/>
                <a:cs typeface="Montserrat" panose="00000500000000000000"/>
                <a:sym typeface="Montserrat" panose="00000500000000000000"/>
              </a:rPr>
              <a:t>     ricevibilità del successivo ricorso alla Corte di giustizia</a:t>
            </a:r>
          </a:p>
          <a:p>
            <a:pPr marL="0" indent="0" defTabSz="1786422">
              <a:buSzPct val="122000"/>
              <a:buNone/>
            </a:pPr>
            <a:endParaRPr lang="it-IT" sz="2400" dirty="0">
              <a:ea typeface="Montserrat" panose="00000500000000000000"/>
            </a:endParaRPr>
          </a:p>
          <a:p>
            <a:pPr marL="380990" indent="-380990" defTabSz="1786422">
              <a:buSzPct val="122000"/>
              <a:buFont typeface="Wingdings" panose="05000000000000000000" pitchFamily="2" charset="2"/>
              <a:buChar char="à"/>
            </a:pPr>
            <a:r>
              <a:rPr lang="it-IT" sz="2400" dirty="0">
                <a:latin typeface="Montserrat" panose="00000500000000000000"/>
                <a:ea typeface="Montserrat" panose="00000500000000000000"/>
                <a:cs typeface="Montserrat" panose="00000500000000000000"/>
                <a:sym typeface="Montserrat" panose="00000500000000000000"/>
              </a:rPr>
              <a:t>non impugnabili in quanto atti preparatori (natura endoprocedimentale)</a:t>
            </a:r>
            <a:endParaRPr lang="it-IT" sz="2400" dirty="0"/>
          </a:p>
          <a:p>
            <a:pPr marL="380990" indent="-262460">
              <a:lnSpc>
                <a:spcPct val="100000"/>
              </a:lnSpc>
              <a:buClr>
                <a:srgbClr val="000000"/>
              </a:buClr>
              <a:buSzPts val="1400"/>
              <a:buNone/>
            </a:pPr>
            <a:endParaRPr lang="it-IT" sz="2400" dirty="0">
              <a:latin typeface="Montserrat" panose="00000500000000000000"/>
              <a:ea typeface="Montserrat" panose="00000500000000000000"/>
              <a:cs typeface="Montserrat" panose="00000500000000000000"/>
              <a:sym typeface="Montserrat" panose="00000500000000000000"/>
            </a:endParaRPr>
          </a:p>
          <a:p>
            <a:pPr marL="0" indent="0">
              <a:lnSpc>
                <a:spcPct val="100000"/>
              </a:lnSpc>
              <a:buClr>
                <a:srgbClr val="000000"/>
              </a:buClr>
              <a:buSzPts val="1400"/>
              <a:buNone/>
            </a:pPr>
            <a:r>
              <a:rPr lang="it-IT" sz="2400" b="1" u="sng" dirty="0">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MM compl.</a:t>
            </a:r>
          </a:p>
          <a:p>
            <a:pPr marL="0" indent="0">
              <a:lnSpc>
                <a:spcPct val="100000"/>
              </a:lnSpc>
              <a:buClr>
                <a:srgbClr val="000000"/>
              </a:buClr>
              <a:buSzPts val="1400"/>
              <a:buNone/>
            </a:pPr>
            <a:r>
              <a:rPr lang="it-IT" sz="2400" dirty="0">
                <a:latin typeface="Montserrat" panose="00000500000000000000"/>
                <a:ea typeface="Montserrat" panose="00000500000000000000"/>
                <a:cs typeface="Montserrat" panose="00000500000000000000"/>
                <a:sym typeface="Wingdings" panose="05000000000000000000" pitchFamily="2" charset="2"/>
              </a:rPr>
              <a:t> </a:t>
            </a:r>
            <a:r>
              <a:rPr lang="it-IT" sz="2400" dirty="0">
                <a:latin typeface="Montserrat" panose="00000500000000000000"/>
                <a:ea typeface="Montserrat" panose="00000500000000000000"/>
                <a:cs typeface="Montserrat" panose="00000500000000000000"/>
                <a:sym typeface="Montserrat" panose="00000500000000000000"/>
              </a:rPr>
              <a:t>integra la MM con ulteriori contestazioni</a:t>
            </a:r>
            <a:endParaRPr lang="it-IT" sz="2400" dirty="0">
              <a:ea typeface="Montserrat" panose="00000500000000000000"/>
            </a:endParaRPr>
          </a:p>
          <a:p>
            <a:pPr marL="0" indent="-118530">
              <a:lnSpc>
                <a:spcPct val="100000"/>
              </a:lnSpc>
              <a:buClr>
                <a:srgbClr val="000000"/>
              </a:buClr>
              <a:buSzPts val="1400"/>
              <a:buFont typeface="Noto Sans Symbols"/>
              <a:buChar char="❖"/>
            </a:pPr>
            <a:endParaRPr lang="it-IT" sz="2400" u="sng" dirty="0">
              <a:latin typeface="Montserrat" panose="00000500000000000000"/>
              <a:ea typeface="Montserrat" panose="00000500000000000000"/>
              <a:cs typeface="Montserrat" panose="00000500000000000000"/>
              <a:sym typeface="Montserrat" panose="00000500000000000000"/>
            </a:endParaRPr>
          </a:p>
          <a:p>
            <a:pPr marL="0" indent="0">
              <a:lnSpc>
                <a:spcPct val="100000"/>
              </a:lnSpc>
              <a:buClr>
                <a:srgbClr val="000000"/>
              </a:buClr>
              <a:buSzPts val="1400"/>
              <a:buNone/>
            </a:pPr>
            <a:r>
              <a:rPr lang="it-IT" sz="2400" b="1" u="sng" dirty="0">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PM compl.</a:t>
            </a:r>
          </a:p>
          <a:p>
            <a:pPr marL="0" indent="0">
              <a:lnSpc>
                <a:spcPct val="100000"/>
              </a:lnSpc>
              <a:buClr>
                <a:srgbClr val="000000"/>
              </a:buClr>
              <a:buSzPts val="1400"/>
              <a:buNone/>
            </a:pPr>
            <a:r>
              <a:rPr lang="it-IT" sz="2400" dirty="0">
                <a:latin typeface="Montserrat" panose="00000500000000000000"/>
                <a:ea typeface="Montserrat" panose="00000500000000000000"/>
                <a:cs typeface="Montserrat" panose="00000500000000000000"/>
                <a:sym typeface="Wingdings" panose="05000000000000000000" pitchFamily="2" charset="2"/>
              </a:rPr>
              <a:t> </a:t>
            </a:r>
            <a:r>
              <a:rPr lang="it-IT" sz="2400" dirty="0">
                <a:latin typeface="Montserrat" panose="00000500000000000000"/>
                <a:ea typeface="Montserrat" panose="00000500000000000000"/>
                <a:cs typeface="Montserrat" panose="00000500000000000000"/>
                <a:sym typeface="Montserrat" panose="00000500000000000000"/>
              </a:rPr>
              <a:t>integra il PM (contestazioni presenti nella MM)</a:t>
            </a:r>
            <a:endParaRPr lang="it-IT" sz="2400" dirty="0"/>
          </a:p>
          <a:p>
            <a:endParaRPr lang="it-IT" sz="2400" dirty="0"/>
          </a:p>
        </p:txBody>
      </p:sp>
      <p:sp>
        <p:nvSpPr>
          <p:cNvPr id="6" name="Google Shape;342;p19"/>
          <p:cNvSpPr txBox="1"/>
          <p:nvPr/>
        </p:nvSpPr>
        <p:spPr>
          <a:xfrm>
            <a:off x="11523200" y="6073033"/>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15</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pic>
        <p:nvPicPr>
          <p:cNvPr id="4" name="Picture 2" descr="Formez, al servizio della PA">
            <a:extLst>
              <a:ext uri="{FF2B5EF4-FFF2-40B4-BE49-F238E27FC236}">
                <a16:creationId xmlns:a16="http://schemas.microsoft.com/office/drawing/2014/main" id="{0FA2039E-AB62-4672-3AB8-3D415999B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2"/>
          <p:cNvSpPr txBox="1">
            <a:spLocks noGrp="1"/>
          </p:cNvSpPr>
          <p:nvPr>
            <p:ph type="title"/>
          </p:nvPr>
        </p:nvSpPr>
        <p:spPr>
          <a:xfrm>
            <a:off x="415500" y="586516"/>
            <a:ext cx="11360800" cy="896400"/>
          </a:xfrm>
          <a:prstGeom prst="rect">
            <a:avLst/>
          </a:prstGeom>
          <a:noFill/>
          <a:ln>
            <a:noFill/>
          </a:ln>
        </p:spPr>
        <p:txBody>
          <a:bodyPr spcFirstLastPara="1" vert="horz" wrap="square" lIns="121900" tIns="121900" rIns="121900" bIns="121900" rtlCol="0" anchor="t" anchorCtr="0">
            <a:normAutofit fontScale="90000"/>
          </a:bodyPr>
          <a:lstStyle/>
          <a:p>
            <a:pPr>
              <a:buSzPct val="52000"/>
            </a:pPr>
            <a:r>
              <a:rPr lang="it-IT" sz="2827" b="1" dirty="0">
                <a:solidFill>
                  <a:srgbClr val="003A57"/>
                </a:solidFill>
                <a:latin typeface="Montserrat" panose="00000500000000000000"/>
                <a:ea typeface="Montserrat" panose="00000500000000000000"/>
                <a:cs typeface="Montserrat" panose="00000500000000000000"/>
                <a:sym typeface="Montserrat" panose="00000500000000000000"/>
              </a:rPr>
              <a:t>5. La fase contenziosa – Art. 258, co. 2, TFUE: </a:t>
            </a:r>
            <a:br>
              <a:rPr lang="it-IT" sz="2827" b="1" dirty="0">
                <a:solidFill>
                  <a:srgbClr val="003A57"/>
                </a:solidFill>
                <a:latin typeface="Montserrat" panose="00000500000000000000"/>
                <a:ea typeface="Montserrat" panose="00000500000000000000"/>
                <a:cs typeface="Montserrat" panose="00000500000000000000"/>
                <a:sym typeface="Montserrat" panose="00000500000000000000"/>
              </a:rPr>
            </a:br>
            <a:r>
              <a:rPr lang="it-IT" sz="2827" b="1" dirty="0">
                <a:solidFill>
                  <a:srgbClr val="003A57"/>
                </a:solidFill>
                <a:latin typeface="Montserrat" panose="00000500000000000000"/>
                <a:ea typeface="Montserrat" panose="00000500000000000000"/>
                <a:cs typeface="Montserrat" panose="00000500000000000000"/>
                <a:sym typeface="Montserrat" panose="00000500000000000000"/>
              </a:rPr>
              <a:t>il ricorso alla Corte di giustizia</a:t>
            </a:r>
            <a:endParaRPr sz="2827" b="1" dirty="0">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377" name="Google Shape;377;p22"/>
          <p:cNvSpPr txBox="1"/>
          <p:nvPr/>
        </p:nvSpPr>
        <p:spPr>
          <a:xfrm>
            <a:off x="11265319" y="5888284"/>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16</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379" name="Google Shape;379;p22"/>
          <p:cNvSpPr txBox="1"/>
          <p:nvPr/>
        </p:nvSpPr>
        <p:spPr>
          <a:xfrm>
            <a:off x="415500" y="1560325"/>
            <a:ext cx="11184219" cy="1946084"/>
          </a:xfrm>
          <a:prstGeom prst="rect">
            <a:avLst/>
          </a:prstGeom>
          <a:noFill/>
          <a:ln>
            <a:noFill/>
          </a:ln>
        </p:spPr>
        <p:txBody>
          <a:bodyPr spcFirstLastPara="1" wrap="square" lIns="121900" tIns="121900" rIns="121900" bIns="121900" anchor="t" anchorCtr="0">
            <a:noAutofit/>
          </a:bodyPr>
          <a:lstStyle/>
          <a:p>
            <a:pPr marL="380990" indent="-380990">
              <a:buClr>
                <a:srgbClr val="000000"/>
              </a:buClr>
              <a:buSzPts val="1400"/>
              <a:buFont typeface="Noto Sans Symbols"/>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L’oggetto del ricorso è definito, in fatto e in diritto, dal PM </a:t>
            </a:r>
            <a:r>
              <a:rPr lang="it-IT" sz="2133" dirty="0">
                <a:solidFill>
                  <a:srgbClr val="434343"/>
                </a:solidFill>
                <a:latin typeface="Montserrat" panose="00000500000000000000"/>
                <a:ea typeface="Montserrat" panose="00000500000000000000"/>
                <a:cs typeface="Montserrat" panose="00000500000000000000"/>
                <a:sym typeface="Wingdings" panose="05000000000000000000" pitchFamily="2" charset="2"/>
              </a:rPr>
              <a:t></a:t>
            </a: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 se una censura non è stata formulata nel PM (e nella MM), essa è irricevibile in sede di procedimento dinanzi alla Corte</a:t>
            </a:r>
            <a:endParaRPr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marL="380990" indent="-262460">
              <a:buClr>
                <a:srgbClr val="000000"/>
              </a:buClr>
              <a:buSzPts val="1400"/>
            </a:pPr>
            <a:endParaRPr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marL="380990" indent="-380990">
              <a:buClr>
                <a:srgbClr val="000000"/>
              </a:buClr>
              <a:buSzPts val="1400"/>
              <a:buFont typeface="Noto Sans Symbols"/>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L’esistenza di un inadempimento dev’essere accertata in relazione alla situazione dello Stato membro quale si presentava alla scadenza del termine stabilito per rispondere PM</a:t>
            </a:r>
            <a:endParaRPr sz="2133" dirty="0"/>
          </a:p>
          <a:p>
            <a:pPr marL="0" lvl="2" algn="just"/>
            <a:endParaRPr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marL="380990" lvl="2" indent="-380990" algn="just">
              <a:buClr>
                <a:srgbClr val="000000"/>
              </a:buClr>
              <a:buSzPts val="1400"/>
              <a:buFont typeface="Noto Sans Symbols"/>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la Corte di giustizia non prende in considerazione un adempimento successivo (in questo caso però la CE può rinunciare al ricorso prima della fase orale, salvo interesse ad ottenere pronuncia di inadempimento per azione di responsabilità da parte dei singoli in sede nazionale)</a:t>
            </a:r>
            <a:endParaRPr sz="2133"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pic>
        <p:nvPicPr>
          <p:cNvPr id="2" name="Picture 2" descr="Formez, al servizio della PA">
            <a:extLst>
              <a:ext uri="{FF2B5EF4-FFF2-40B4-BE49-F238E27FC236}">
                <a16:creationId xmlns:a16="http://schemas.microsoft.com/office/drawing/2014/main" id="{C5BC3BE9-93AC-5647-0849-79613E7EC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3"/>
          <p:cNvSpPr txBox="1">
            <a:spLocks noGrp="1"/>
          </p:cNvSpPr>
          <p:nvPr>
            <p:ph type="title"/>
          </p:nvPr>
        </p:nvSpPr>
        <p:spPr>
          <a:xfrm>
            <a:off x="333700" y="692633"/>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ts val="990"/>
            </a:pPr>
            <a:r>
              <a:rPr lang="it-IT" sz="2827" b="1">
                <a:solidFill>
                  <a:srgbClr val="003A57"/>
                </a:solidFill>
                <a:latin typeface="Montserrat" panose="00000500000000000000"/>
                <a:ea typeface="Montserrat" panose="00000500000000000000"/>
                <a:cs typeface="Montserrat" panose="00000500000000000000"/>
                <a:sym typeface="Montserrat" panose="00000500000000000000"/>
              </a:rPr>
              <a:t>5. La fase contenziosa – Art. 260, par. 1, TFUE: la sentenza di accertamento della Corte di giustizia</a:t>
            </a:r>
            <a:endParaRPr sz="2827" b="1">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388" name="Google Shape;388;p23"/>
          <p:cNvSpPr txBox="1"/>
          <p:nvPr/>
        </p:nvSpPr>
        <p:spPr>
          <a:xfrm>
            <a:off x="11351177" y="6075693"/>
            <a:ext cx="686645" cy="443251"/>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17</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390" name="Google Shape;390;p23"/>
          <p:cNvSpPr txBox="1"/>
          <p:nvPr/>
        </p:nvSpPr>
        <p:spPr>
          <a:xfrm>
            <a:off x="505909" y="1833639"/>
            <a:ext cx="4550003" cy="1946084"/>
          </a:xfrm>
          <a:prstGeom prst="rect">
            <a:avLst/>
          </a:prstGeom>
          <a:noFill/>
          <a:ln>
            <a:noFill/>
          </a:ln>
        </p:spPr>
        <p:txBody>
          <a:bodyPr spcFirstLastPara="1" wrap="square" lIns="121900" tIns="121900" rIns="121900" bIns="121900" anchor="t" anchorCtr="0">
            <a:noAutofit/>
          </a:bodyPr>
          <a:lstStyle/>
          <a:p>
            <a:r>
              <a:rPr lang="it-IT" sz="2400">
                <a:solidFill>
                  <a:srgbClr val="434343"/>
                </a:solidFill>
                <a:latin typeface="Montserrat" panose="00000500000000000000"/>
                <a:ea typeface="Montserrat" panose="00000500000000000000"/>
                <a:cs typeface="Montserrat" panose="00000500000000000000"/>
                <a:sym typeface="Montserrat" panose="00000500000000000000"/>
              </a:rPr>
              <a:t>Se la sentenza della Corte accerta la violazione del diritto dell’Unione da parte dello SM (</a:t>
            </a:r>
            <a:r>
              <a:rPr lang="it-IT" sz="2400" u="sng">
                <a:solidFill>
                  <a:srgbClr val="434343"/>
                </a:solidFill>
                <a:latin typeface="Montserrat" panose="00000500000000000000"/>
                <a:ea typeface="Montserrat" panose="00000500000000000000"/>
                <a:cs typeface="Montserrat" panose="00000500000000000000"/>
                <a:sym typeface="Montserrat" panose="00000500000000000000"/>
              </a:rPr>
              <a:t>cd. sentenza 258</a:t>
            </a:r>
            <a:r>
              <a:rPr lang="it-IT" sz="2400">
                <a:solidFill>
                  <a:srgbClr val="434343"/>
                </a:solidFill>
                <a:latin typeface="Montserrat" panose="00000500000000000000"/>
                <a:ea typeface="Montserrat" panose="00000500000000000000"/>
                <a:cs typeface="Montserrat" panose="00000500000000000000"/>
                <a:sym typeface="Montserrat" panose="00000500000000000000"/>
              </a:rPr>
              <a:t>)</a:t>
            </a:r>
            <a:endParaRPr sz="2400"/>
          </a:p>
          <a:p>
            <a:endParaRPr sz="2667">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391" name="Google Shape;391;p23"/>
          <p:cNvSpPr txBox="1"/>
          <p:nvPr/>
        </p:nvSpPr>
        <p:spPr>
          <a:xfrm>
            <a:off x="2264299" y="4623626"/>
            <a:ext cx="10995784" cy="1432743"/>
          </a:xfrm>
          <a:prstGeom prst="rect">
            <a:avLst/>
          </a:prstGeom>
          <a:noFill/>
          <a:ln>
            <a:noFill/>
          </a:ln>
        </p:spPr>
        <p:txBody>
          <a:bodyPr spcFirstLastPara="1" wrap="square" lIns="121900" tIns="121900" rIns="121900" bIns="121900" anchor="ctr" anchorCtr="0">
            <a:noAutofit/>
          </a:bodyPr>
          <a:lstStyle/>
          <a:p>
            <a:pPr algn="just">
              <a:lnSpc>
                <a:spcPct val="115000"/>
              </a:lnSpc>
            </a:pP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392" name="Google Shape;392;p23"/>
          <p:cNvSpPr/>
          <p:nvPr/>
        </p:nvSpPr>
        <p:spPr>
          <a:xfrm rot="2037221">
            <a:off x="4251766" y="3825113"/>
            <a:ext cx="1112879" cy="512060"/>
          </a:xfrm>
          <a:prstGeom prst="rightArrow">
            <a:avLst>
              <a:gd name="adj1" fmla="val 50000"/>
              <a:gd name="adj2" fmla="val 50000"/>
            </a:avLst>
          </a:prstGeom>
          <a:solidFill>
            <a:srgbClr val="94C6FF"/>
          </a:solidFill>
          <a:ln w="25400" cap="flat" cmpd="sng">
            <a:solidFill>
              <a:srgbClr val="3061B2"/>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panose="020B0604020202020204"/>
              <a:ea typeface="Arial" panose="020B0604020202020204"/>
              <a:cs typeface="Arial" panose="020B0604020202020204"/>
              <a:sym typeface="Arial" panose="020B0604020202020204"/>
            </a:endParaRPr>
          </a:p>
        </p:txBody>
      </p:sp>
      <p:sp>
        <p:nvSpPr>
          <p:cNvPr id="393" name="Google Shape;393;p23"/>
          <p:cNvSpPr txBox="1"/>
          <p:nvPr/>
        </p:nvSpPr>
        <p:spPr>
          <a:xfrm>
            <a:off x="5404197" y="3770753"/>
            <a:ext cx="5455483" cy="2052110"/>
          </a:xfrm>
          <a:prstGeom prst="rect">
            <a:avLst/>
          </a:prstGeom>
          <a:noFill/>
          <a:ln>
            <a:noFill/>
          </a:ln>
        </p:spPr>
        <p:txBody>
          <a:bodyPr spcFirstLastPara="1" wrap="square" lIns="121900" tIns="60933" rIns="121900" bIns="60933" anchor="t" anchorCtr="0">
            <a:spAutoFit/>
          </a:bodyPr>
          <a:lstStyle/>
          <a:p>
            <a:r>
              <a:rPr lang="it-IT" sz="2667">
                <a:solidFill>
                  <a:srgbClr val="434343"/>
                </a:solidFill>
                <a:latin typeface="Montserrat" panose="00000500000000000000"/>
                <a:ea typeface="Montserrat" panose="00000500000000000000"/>
                <a:cs typeface="Montserrat" panose="00000500000000000000"/>
                <a:sym typeface="Montserrat" panose="00000500000000000000"/>
              </a:rPr>
              <a:t>Lo SM ha l'</a:t>
            </a:r>
            <a:r>
              <a:rPr lang="it-IT" sz="2667" b="1" u="sng">
                <a:solidFill>
                  <a:srgbClr val="434343"/>
                </a:solidFill>
                <a:latin typeface="Montserrat" panose="00000500000000000000"/>
                <a:ea typeface="Montserrat" panose="00000500000000000000"/>
                <a:cs typeface="Montserrat" panose="00000500000000000000"/>
                <a:sym typeface="Montserrat" panose="00000500000000000000"/>
              </a:rPr>
              <a:t>obbligo di porre rimedio</a:t>
            </a:r>
            <a:r>
              <a:rPr lang="it-IT" sz="2667" b="1">
                <a:solidFill>
                  <a:srgbClr val="434343"/>
                </a:solidFill>
                <a:latin typeface="Montserrat" panose="00000500000000000000"/>
                <a:ea typeface="Montserrat" panose="00000500000000000000"/>
                <a:cs typeface="Montserrat" panose="00000500000000000000"/>
                <a:sym typeface="Montserrat" panose="00000500000000000000"/>
              </a:rPr>
              <a:t> </a:t>
            </a:r>
            <a:r>
              <a:rPr lang="it-IT" sz="2667">
                <a:solidFill>
                  <a:srgbClr val="434343"/>
                </a:solidFill>
                <a:latin typeface="Montserrat" panose="00000500000000000000"/>
                <a:ea typeface="Montserrat" panose="00000500000000000000"/>
                <a:cs typeface="Montserrat" panose="00000500000000000000"/>
                <a:sym typeface="Montserrat" panose="00000500000000000000"/>
              </a:rPr>
              <a:t>alla violazione accertata (art. 260/1 TFUE)</a:t>
            </a:r>
            <a:endParaRPr sz="2667">
              <a:solidFill>
                <a:srgbClr val="434343"/>
              </a:solidFill>
              <a:latin typeface="Montserrat" panose="00000500000000000000"/>
              <a:ea typeface="Montserrat" panose="00000500000000000000"/>
              <a:cs typeface="Montserrat" panose="00000500000000000000"/>
              <a:sym typeface="Montserrat" panose="00000500000000000000"/>
            </a:endParaRPr>
          </a:p>
          <a:p>
            <a:endParaRPr sz="2667">
              <a:solidFill>
                <a:srgbClr val="434343"/>
              </a:solidFill>
              <a:latin typeface="Montserrat" panose="00000500000000000000"/>
              <a:ea typeface="Montserrat" panose="00000500000000000000"/>
              <a:cs typeface="Montserrat" panose="00000500000000000000"/>
              <a:sym typeface="Montserrat" panose="00000500000000000000"/>
            </a:endParaRPr>
          </a:p>
          <a:p>
            <a:endParaRPr sz="1867">
              <a:solidFill>
                <a:srgbClr val="000000"/>
              </a:solidFill>
              <a:latin typeface="Arial" panose="020B0604020202020204"/>
              <a:ea typeface="Arial" panose="020B0604020202020204"/>
              <a:cs typeface="Arial" panose="020B0604020202020204"/>
              <a:sym typeface="Arial" panose="020B0604020202020204"/>
            </a:endParaRPr>
          </a:p>
        </p:txBody>
      </p:sp>
      <p:pic>
        <p:nvPicPr>
          <p:cNvPr id="2" name="Picture 2" descr="Formez, al servizio della PA">
            <a:extLst>
              <a:ext uri="{FF2B5EF4-FFF2-40B4-BE49-F238E27FC236}">
                <a16:creationId xmlns:a16="http://schemas.microsoft.com/office/drawing/2014/main" id="{95C2A1AF-5DBE-CAA1-AE9A-38B0F9351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4"/>
          <p:cNvSpPr txBox="1">
            <a:spLocks noGrp="1"/>
          </p:cNvSpPr>
          <p:nvPr>
            <p:ph type="title"/>
          </p:nvPr>
        </p:nvSpPr>
        <p:spPr>
          <a:xfrm>
            <a:off x="389205" y="602539"/>
            <a:ext cx="11360800" cy="763600"/>
          </a:xfrm>
          <a:prstGeom prst="rect">
            <a:avLst/>
          </a:prstGeom>
          <a:noFill/>
          <a:ln>
            <a:noFill/>
          </a:ln>
        </p:spPr>
        <p:txBody>
          <a:bodyPr spcFirstLastPara="1" vert="horz" wrap="square" lIns="121900" tIns="121900" rIns="121900" bIns="121900" rtlCol="0" anchor="t" anchorCtr="0">
            <a:normAutofit/>
          </a:bodyPr>
          <a:lstStyle/>
          <a:p>
            <a:pPr>
              <a:buSzPts val="990"/>
            </a:pPr>
            <a:r>
              <a:rPr lang="it-IT" sz="2827" b="1">
                <a:solidFill>
                  <a:srgbClr val="003A57"/>
                </a:solidFill>
                <a:latin typeface="Montserrat" panose="00000500000000000000"/>
                <a:ea typeface="Montserrat" panose="00000500000000000000"/>
                <a:cs typeface="Montserrat" panose="00000500000000000000"/>
                <a:sym typeface="Montserrat" panose="00000500000000000000"/>
              </a:rPr>
              <a:t>6. La nuova fase pre-contenziosa </a:t>
            </a:r>
            <a:r>
              <a:rPr lang="it-IT" sz="2827" b="1" i="1">
                <a:solidFill>
                  <a:srgbClr val="003A57"/>
                </a:solidFill>
                <a:latin typeface="Montserrat" panose="00000500000000000000"/>
                <a:ea typeface="Montserrat" panose="00000500000000000000"/>
                <a:cs typeface="Montserrat" panose="00000500000000000000"/>
                <a:sym typeface="Montserrat" panose="00000500000000000000"/>
              </a:rPr>
              <a:t>ex</a:t>
            </a:r>
            <a:r>
              <a:rPr lang="it-IT" sz="2827" b="1">
                <a:solidFill>
                  <a:srgbClr val="003A57"/>
                </a:solidFill>
                <a:latin typeface="Montserrat" panose="00000500000000000000"/>
                <a:ea typeface="Montserrat" panose="00000500000000000000"/>
                <a:cs typeface="Montserrat" panose="00000500000000000000"/>
                <a:sym typeface="Montserrat" panose="00000500000000000000"/>
              </a:rPr>
              <a:t> art. 260, par. 2, TFUE</a:t>
            </a:r>
            <a:endParaRPr sz="2827" b="1" i="1">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399" name="Google Shape;399;p24"/>
          <p:cNvSpPr txBox="1"/>
          <p:nvPr/>
        </p:nvSpPr>
        <p:spPr>
          <a:xfrm>
            <a:off x="11523200" y="5942852"/>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r>
              <a:rPr lang="it-IT" sz="1333" b="1">
                <a:solidFill>
                  <a:srgbClr val="666666"/>
                </a:solidFill>
                <a:latin typeface="Montserrat" panose="00000500000000000000"/>
                <a:ea typeface="Montserrat" panose="00000500000000000000"/>
                <a:cs typeface="Montserrat" panose="00000500000000000000"/>
                <a:sym typeface="Montserrat" panose="00000500000000000000"/>
              </a:rPr>
              <a:t>15</a:t>
            </a:r>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404" name="Google Shape;404;p24"/>
          <p:cNvSpPr txBox="1"/>
          <p:nvPr/>
        </p:nvSpPr>
        <p:spPr>
          <a:xfrm>
            <a:off x="389206" y="2174668"/>
            <a:ext cx="10515861" cy="3651779"/>
          </a:xfrm>
          <a:prstGeom prst="rect">
            <a:avLst/>
          </a:prstGeom>
          <a:noFill/>
          <a:ln>
            <a:noFill/>
          </a:ln>
        </p:spPr>
        <p:txBody>
          <a:bodyPr spcFirstLastPara="1" wrap="square" lIns="121900" tIns="60933" rIns="121900" bIns="60933" anchor="t" anchorCtr="0">
            <a:spAutoFit/>
          </a:bodyPr>
          <a:lstStyle/>
          <a:p>
            <a:pPr algn="just"/>
            <a:endParaRPr sz="1867" dirty="0">
              <a:solidFill>
                <a:srgbClr val="000000"/>
              </a:solidFill>
              <a:latin typeface="Montserrat" panose="00000500000000000000"/>
              <a:ea typeface="Montserrat" panose="00000500000000000000"/>
              <a:cs typeface="Montserrat" panose="00000500000000000000"/>
              <a:sym typeface="Montserrat" panose="00000500000000000000"/>
            </a:endParaRPr>
          </a:p>
          <a:p>
            <a:pPr algn="just"/>
            <a:endParaRPr sz="1867" dirty="0">
              <a:solidFill>
                <a:srgbClr val="000000"/>
              </a:solidFill>
              <a:latin typeface="Montserrat" panose="00000500000000000000"/>
              <a:ea typeface="Montserrat" panose="00000500000000000000"/>
              <a:cs typeface="Montserrat" panose="00000500000000000000"/>
              <a:sym typeface="Montserrat" panose="00000500000000000000"/>
            </a:endParaRPr>
          </a:p>
          <a:p>
            <a:pPr marL="380990" indent="-380990" algn="just">
              <a:buClr>
                <a:srgbClr val="000000"/>
              </a:buClr>
              <a:buSzPts val="1400"/>
              <a:buFont typeface="Noto Sans Symbols"/>
              <a:buChar char="⮚"/>
            </a:pPr>
            <a:r>
              <a:rPr lang="it-IT" sz="2133" dirty="0">
                <a:solidFill>
                  <a:srgbClr val="000000"/>
                </a:solidFill>
                <a:latin typeface="Montserrat" panose="00000500000000000000"/>
                <a:ea typeface="Montserrat" panose="00000500000000000000"/>
                <a:cs typeface="Montserrat" panose="00000500000000000000"/>
                <a:sym typeface="Montserrat" panose="00000500000000000000"/>
              </a:rPr>
              <a:t>Formalmente stessa procedura di infrazione (stesso numero di procedura) </a:t>
            </a:r>
            <a:r>
              <a:rPr lang="it-IT" sz="2133" u="sng" dirty="0">
                <a:solidFill>
                  <a:srgbClr val="000000"/>
                </a:solidFill>
                <a:latin typeface="Montserrat" panose="00000500000000000000"/>
                <a:ea typeface="Montserrat" panose="00000500000000000000"/>
                <a:cs typeface="Montserrat" panose="00000500000000000000"/>
                <a:sym typeface="Montserrat" panose="00000500000000000000"/>
              </a:rPr>
              <a:t>MA NUOVO INADEMPIMENTO</a:t>
            </a:r>
            <a:r>
              <a:rPr lang="it-IT" sz="2133" dirty="0">
                <a:solidFill>
                  <a:srgbClr val="000000"/>
                </a:solidFill>
                <a:latin typeface="Montserrat" panose="00000500000000000000"/>
                <a:ea typeface="Montserrat" panose="00000500000000000000"/>
                <a:cs typeface="Montserrat" panose="00000500000000000000"/>
                <a:sym typeface="Montserrat" panose="00000500000000000000"/>
              </a:rPr>
              <a:t> </a:t>
            </a:r>
            <a:r>
              <a:rPr lang="it-IT" sz="2133" dirty="0">
                <a:solidFill>
                  <a:srgbClr val="000000"/>
                </a:solidFill>
                <a:latin typeface="Montserrat" panose="00000500000000000000"/>
                <a:ea typeface="Montserrat" panose="00000500000000000000"/>
                <a:cs typeface="Montserrat" panose="00000500000000000000"/>
                <a:sym typeface="Wingdings" panose="05000000000000000000" pitchFamily="2" charset="2"/>
              </a:rPr>
              <a:t></a:t>
            </a:r>
            <a:r>
              <a:rPr lang="it-IT" sz="2133" dirty="0">
                <a:solidFill>
                  <a:srgbClr val="000000"/>
                </a:solidFill>
                <a:latin typeface="Montserrat" panose="00000500000000000000"/>
                <a:ea typeface="Montserrat" panose="00000500000000000000"/>
                <a:cs typeface="Montserrat" panose="00000500000000000000"/>
                <a:sym typeface="Montserrat" panose="00000500000000000000"/>
              </a:rPr>
              <a:t> l’inosservanza della sentenza 258 da parte dello Stato comporta una nuova violazione che può comportare la prosecuzione della procedura di infrazione per violazione dell’obbligo ex art. 260, par. 1, TFUE</a:t>
            </a:r>
            <a:endParaRPr sz="2133" u="sng" dirty="0">
              <a:solidFill>
                <a:srgbClr val="000000"/>
              </a:solidFill>
              <a:latin typeface="Montserrat" panose="00000500000000000000"/>
              <a:ea typeface="Montserrat" panose="00000500000000000000"/>
              <a:cs typeface="Montserrat" panose="00000500000000000000"/>
              <a:sym typeface="Montserrat" panose="00000500000000000000"/>
            </a:endParaRPr>
          </a:p>
          <a:p>
            <a:pPr algn="just"/>
            <a:endParaRPr sz="2133" dirty="0">
              <a:solidFill>
                <a:srgbClr val="000000"/>
              </a:solidFill>
              <a:latin typeface="Montserrat" panose="00000500000000000000"/>
              <a:ea typeface="Montserrat" panose="00000500000000000000"/>
              <a:cs typeface="Montserrat" panose="00000500000000000000"/>
              <a:sym typeface="Montserrat" panose="00000500000000000000"/>
            </a:endParaRPr>
          </a:p>
          <a:p>
            <a:pPr marL="380990" indent="-380990" algn="just">
              <a:buClr>
                <a:srgbClr val="000000"/>
              </a:buClr>
              <a:buSzPts val="1400"/>
              <a:buFont typeface="Noto Sans Symbols"/>
              <a:buChar char="⮚"/>
            </a:pPr>
            <a:r>
              <a:rPr lang="it-IT" sz="2133" dirty="0">
                <a:solidFill>
                  <a:srgbClr val="000000"/>
                </a:solidFill>
                <a:latin typeface="Montserrat" panose="00000500000000000000"/>
                <a:ea typeface="Montserrat" panose="00000500000000000000"/>
                <a:cs typeface="Montserrat" panose="00000500000000000000"/>
                <a:sym typeface="Montserrat" panose="00000500000000000000"/>
              </a:rPr>
              <a:t>Lettera </a:t>
            </a:r>
            <a:r>
              <a:rPr lang="it-IT" sz="2133" dirty="0" err="1">
                <a:solidFill>
                  <a:srgbClr val="000000"/>
                </a:solidFill>
                <a:latin typeface="Montserrat" panose="00000500000000000000"/>
                <a:ea typeface="Montserrat" panose="00000500000000000000"/>
                <a:cs typeface="Montserrat" panose="00000500000000000000"/>
                <a:sym typeface="Montserrat" panose="00000500000000000000"/>
              </a:rPr>
              <a:t>pre</a:t>
            </a:r>
            <a:r>
              <a:rPr lang="it-IT" sz="2133" dirty="0">
                <a:solidFill>
                  <a:srgbClr val="000000"/>
                </a:solidFill>
                <a:latin typeface="Montserrat" panose="00000500000000000000"/>
                <a:ea typeface="Montserrat" panose="00000500000000000000"/>
                <a:cs typeface="Montserrat" panose="00000500000000000000"/>
                <a:sym typeface="Montserrat" panose="00000500000000000000"/>
              </a:rPr>
              <a:t>-MM 260 (prassi): la CE chiede info su esecuzione sentenza</a:t>
            </a:r>
            <a:endParaRPr sz="2133" dirty="0"/>
          </a:p>
          <a:p>
            <a:pPr marL="380990" indent="-262460" algn="just">
              <a:buClr>
                <a:srgbClr val="000000"/>
              </a:buClr>
              <a:buSzPts val="1400"/>
            </a:pPr>
            <a:endParaRPr sz="2133" dirty="0">
              <a:solidFill>
                <a:srgbClr val="000000"/>
              </a:solidFill>
              <a:latin typeface="Montserrat" panose="00000500000000000000"/>
              <a:ea typeface="Montserrat" panose="00000500000000000000"/>
              <a:cs typeface="Montserrat" panose="00000500000000000000"/>
              <a:sym typeface="Montserrat" panose="00000500000000000000"/>
            </a:endParaRPr>
          </a:p>
          <a:p>
            <a:pPr marL="380990" indent="-380990" algn="just">
              <a:buClr>
                <a:srgbClr val="000000"/>
              </a:buClr>
              <a:buSzPts val="1400"/>
              <a:buFont typeface="Noto Sans Symbols"/>
              <a:buChar char="⮚"/>
            </a:pPr>
            <a:r>
              <a:rPr lang="it-IT" sz="2133" dirty="0">
                <a:solidFill>
                  <a:srgbClr val="000000"/>
                </a:solidFill>
                <a:latin typeface="Montserrat" panose="00000500000000000000"/>
                <a:ea typeface="Montserrat" panose="00000500000000000000"/>
                <a:cs typeface="Montserrat" panose="00000500000000000000"/>
                <a:sym typeface="Montserrat" panose="00000500000000000000"/>
              </a:rPr>
              <a:t>Lettera di messa in mora (no PM dopo Trattato di Lisbona 2007)</a:t>
            </a:r>
            <a:endParaRPr sz="2133" dirty="0">
              <a:solidFill>
                <a:srgbClr val="000000"/>
              </a:solidFill>
              <a:latin typeface="Montserrat" panose="00000500000000000000"/>
              <a:ea typeface="Montserrat" panose="00000500000000000000"/>
              <a:cs typeface="Montserrat" panose="00000500000000000000"/>
              <a:sym typeface="Montserrat" panose="00000500000000000000"/>
            </a:endParaRPr>
          </a:p>
        </p:txBody>
      </p:sp>
      <p:sp>
        <p:nvSpPr>
          <p:cNvPr id="405" name="Google Shape;405;p24"/>
          <p:cNvSpPr txBox="1"/>
          <p:nvPr/>
        </p:nvSpPr>
        <p:spPr>
          <a:xfrm>
            <a:off x="853982" y="1417210"/>
            <a:ext cx="3631009" cy="1107749"/>
          </a:xfrm>
          <a:prstGeom prst="rect">
            <a:avLst/>
          </a:prstGeom>
          <a:noFill/>
          <a:ln>
            <a:noFill/>
          </a:ln>
        </p:spPr>
        <p:txBody>
          <a:bodyPr spcFirstLastPara="1" wrap="square" lIns="121900" tIns="60933" rIns="121900" bIns="60933" anchor="t" anchorCtr="0">
            <a:spAutoFit/>
          </a:bodyPr>
          <a:lstStyle/>
          <a:p>
            <a:r>
              <a:rPr lang="it-IT" sz="2133" b="1" u="sng">
                <a:solidFill>
                  <a:srgbClr val="000000"/>
                </a:solidFill>
                <a:latin typeface="Montserrat" panose="00000500000000000000"/>
                <a:ea typeface="Montserrat" panose="00000500000000000000"/>
                <a:cs typeface="Montserrat" panose="00000500000000000000"/>
                <a:sym typeface="Montserrat" panose="00000500000000000000"/>
              </a:rPr>
              <a:t>Nuovo inadempimento (violazione art. 260, par. 1, TFUE)</a:t>
            </a:r>
            <a:endParaRPr sz="2133" b="1">
              <a:solidFill>
                <a:srgbClr val="000000"/>
              </a:solidFill>
              <a:latin typeface="Arial" panose="020B0604020202020204"/>
              <a:ea typeface="Arial" panose="020B0604020202020204"/>
              <a:cs typeface="Arial" panose="020B0604020202020204"/>
              <a:sym typeface="Arial" panose="020B0604020202020204"/>
            </a:endParaRPr>
          </a:p>
        </p:txBody>
      </p:sp>
      <p:sp>
        <p:nvSpPr>
          <p:cNvPr id="406" name="Google Shape;406;p24"/>
          <p:cNvSpPr txBox="1"/>
          <p:nvPr/>
        </p:nvSpPr>
        <p:spPr>
          <a:xfrm>
            <a:off x="6931378" y="1538434"/>
            <a:ext cx="3973689" cy="1066841"/>
          </a:xfrm>
          <a:prstGeom prst="rect">
            <a:avLst/>
          </a:prstGeom>
          <a:noFill/>
          <a:ln>
            <a:noFill/>
          </a:ln>
        </p:spPr>
        <p:txBody>
          <a:bodyPr spcFirstLastPara="1" wrap="square" lIns="121900" tIns="60933" rIns="121900" bIns="60933" anchor="t" anchorCtr="0">
            <a:spAutoFit/>
          </a:bodyPr>
          <a:lstStyle/>
          <a:p>
            <a:r>
              <a:rPr lang="it-IT" sz="2133" b="1" u="sng">
                <a:solidFill>
                  <a:srgbClr val="000000"/>
                </a:solidFill>
                <a:latin typeface="Montserrat" panose="00000500000000000000"/>
                <a:ea typeface="Montserrat" panose="00000500000000000000"/>
                <a:cs typeface="Montserrat" panose="00000500000000000000"/>
                <a:sym typeface="Montserrat" panose="00000500000000000000"/>
              </a:rPr>
              <a:t>mancata esecuzione della sentenza 258</a:t>
            </a:r>
          </a:p>
          <a:p>
            <a:endParaRPr sz="1867">
              <a:solidFill>
                <a:srgbClr val="000000"/>
              </a:solidFill>
              <a:latin typeface="Arial" panose="020B0604020202020204"/>
              <a:ea typeface="Arial" panose="020B0604020202020204"/>
              <a:cs typeface="Arial" panose="020B0604020202020204"/>
              <a:sym typeface="Arial" panose="020B0604020202020204"/>
            </a:endParaRPr>
          </a:p>
        </p:txBody>
      </p:sp>
      <p:sp>
        <p:nvSpPr>
          <p:cNvPr id="407" name="Google Shape;407;p24"/>
          <p:cNvSpPr/>
          <p:nvPr/>
        </p:nvSpPr>
        <p:spPr>
          <a:xfrm>
            <a:off x="5055913" y="1714806"/>
            <a:ext cx="1266444" cy="455676"/>
          </a:xfrm>
          <a:prstGeom prst="rightArrow">
            <a:avLst>
              <a:gd name="adj1" fmla="val 50000"/>
              <a:gd name="adj2" fmla="val 50000"/>
            </a:avLst>
          </a:prstGeom>
          <a:solidFill>
            <a:srgbClr val="94C6FF"/>
          </a:solidFill>
          <a:ln w="25400" cap="flat" cmpd="sng">
            <a:solidFill>
              <a:srgbClr val="3061B2"/>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panose="020B0604020202020204"/>
              <a:ea typeface="Arial" panose="020B0604020202020204"/>
              <a:cs typeface="Arial" panose="020B0604020202020204"/>
              <a:sym typeface="Arial" panose="020B0604020202020204"/>
            </a:endParaRPr>
          </a:p>
        </p:txBody>
      </p:sp>
      <p:pic>
        <p:nvPicPr>
          <p:cNvPr id="2" name="Picture 2" descr="Formez, al servizio della PA">
            <a:extLst>
              <a:ext uri="{FF2B5EF4-FFF2-40B4-BE49-F238E27FC236}">
                <a16:creationId xmlns:a16="http://schemas.microsoft.com/office/drawing/2014/main" id="{7043B6E0-B17E-F2CF-35B6-B1BA70D99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5"/>
          <p:cNvSpPr txBox="1">
            <a:spLocks noGrp="1"/>
          </p:cNvSpPr>
          <p:nvPr>
            <p:ph type="title"/>
          </p:nvPr>
        </p:nvSpPr>
        <p:spPr>
          <a:xfrm>
            <a:off x="333700" y="697267"/>
            <a:ext cx="11360800" cy="763600"/>
          </a:xfrm>
          <a:prstGeom prst="rect">
            <a:avLst/>
          </a:prstGeom>
          <a:noFill/>
          <a:ln>
            <a:noFill/>
          </a:ln>
        </p:spPr>
        <p:txBody>
          <a:bodyPr spcFirstLastPara="1" vert="horz" wrap="square" lIns="121900" tIns="121900" rIns="121900" bIns="121900" rtlCol="0" anchor="t" anchorCtr="0">
            <a:normAutofit/>
          </a:bodyPr>
          <a:lstStyle/>
          <a:p>
            <a:pPr>
              <a:buSzPct val="111000"/>
            </a:pPr>
            <a:r>
              <a:rPr lang="it-IT" sz="2667" b="1">
                <a:latin typeface="Montserrat" panose="00000500000000000000"/>
                <a:ea typeface="Montserrat" panose="00000500000000000000"/>
                <a:cs typeface="Montserrat" panose="00000500000000000000"/>
                <a:sym typeface="Montserrat" panose="00000500000000000000"/>
              </a:rPr>
              <a:t>7. La nuova fase contenziosa </a:t>
            </a:r>
            <a:r>
              <a:rPr lang="it-IT" sz="2667" b="1" i="1">
                <a:latin typeface="Montserrat" panose="00000500000000000000"/>
                <a:ea typeface="Montserrat" panose="00000500000000000000"/>
                <a:cs typeface="Montserrat" panose="00000500000000000000"/>
                <a:sym typeface="Montserrat" panose="00000500000000000000"/>
              </a:rPr>
              <a:t>ex</a:t>
            </a:r>
            <a:r>
              <a:rPr lang="it-IT" sz="2667" b="1">
                <a:latin typeface="Montserrat" panose="00000500000000000000"/>
                <a:ea typeface="Montserrat" panose="00000500000000000000"/>
                <a:cs typeface="Montserrat" panose="00000500000000000000"/>
                <a:sym typeface="Montserrat" panose="00000500000000000000"/>
              </a:rPr>
              <a:t> art. 260, par. 2, TFUE</a:t>
            </a:r>
            <a:endParaRPr sz="2667"/>
          </a:p>
        </p:txBody>
      </p:sp>
      <p:sp>
        <p:nvSpPr>
          <p:cNvPr id="413" name="Google Shape;413;p25"/>
          <p:cNvSpPr txBox="1">
            <a:spLocks noGrp="1"/>
          </p:cNvSpPr>
          <p:nvPr>
            <p:ph type="body" idx="1"/>
          </p:nvPr>
        </p:nvSpPr>
        <p:spPr>
          <a:xfrm>
            <a:off x="172673" y="2951211"/>
            <a:ext cx="11575288" cy="3313423"/>
          </a:xfrm>
          <a:prstGeom prst="rect">
            <a:avLst/>
          </a:prstGeom>
          <a:noFill/>
          <a:ln>
            <a:noFill/>
          </a:ln>
        </p:spPr>
        <p:txBody>
          <a:bodyPr spcFirstLastPara="1" vert="horz" wrap="square" lIns="121900" tIns="121900" rIns="121900" bIns="121900" rtlCol="0" anchor="t" anchorCtr="0">
            <a:normAutofit/>
          </a:bodyPr>
          <a:lstStyle/>
          <a:p>
            <a:pPr marL="152396" indent="0">
              <a:buNone/>
            </a:pPr>
            <a:endParaRPr sz="2133" u="sng" dirty="0">
              <a:latin typeface="Montserrat" panose="00000500000000000000"/>
              <a:ea typeface="Montserrat" panose="00000500000000000000"/>
              <a:cs typeface="Montserrat" panose="00000500000000000000"/>
              <a:sym typeface="Montserrat" panose="00000500000000000000"/>
            </a:endParaRPr>
          </a:p>
          <a:p>
            <a:pPr marL="608965" indent="-456565"/>
            <a:r>
              <a:rPr lang="it-IT" sz="2100" dirty="0">
                <a:latin typeface="Montserrat" panose="00000500000000000000"/>
                <a:ea typeface="Montserrat" panose="00000500000000000000"/>
                <a:cs typeface="Montserrat" panose="00000500000000000000"/>
                <a:sym typeface="Montserrat" panose="00000500000000000000"/>
              </a:rPr>
              <a:t>Oggetto del nuovo ricorso </a:t>
            </a:r>
            <a:r>
              <a:rPr lang="it-IT" sz="2100" dirty="0">
                <a:latin typeface="Montserrat" panose="00000500000000000000"/>
                <a:ea typeface="Montserrat" panose="00000500000000000000"/>
                <a:cs typeface="Montserrat" panose="00000500000000000000"/>
                <a:sym typeface="Wingdings" panose="05000000000000000000" pitchFamily="2" charset="2"/>
              </a:rPr>
              <a:t></a:t>
            </a:r>
            <a:r>
              <a:rPr lang="it-IT" sz="2100" dirty="0">
                <a:latin typeface="Montserrat" panose="00000500000000000000"/>
                <a:ea typeface="Montserrat" panose="00000500000000000000"/>
                <a:cs typeface="Montserrat" panose="00000500000000000000"/>
                <a:sym typeface="Montserrat" panose="00000500000000000000"/>
              </a:rPr>
              <a:t> accertamento mancata esecuzione </a:t>
            </a:r>
          </a:p>
          <a:p>
            <a:pPr marL="152400" indent="0">
              <a:buNone/>
            </a:pPr>
            <a:r>
              <a:rPr lang="it-IT" sz="2100" dirty="0">
                <a:latin typeface="Montserrat" panose="00000500000000000000"/>
                <a:ea typeface="Montserrat" panose="00000500000000000000"/>
                <a:cs typeface="Montserrat" panose="00000500000000000000"/>
                <a:sym typeface="Montserrat" panose="00000500000000000000"/>
              </a:rPr>
              <a:t>      sentenza 258 + sanzioni pecuniarie (somma forfettaria e/o penalità di mora)</a:t>
            </a:r>
            <a:endParaRPr sz="2100" dirty="0">
              <a:solidFill>
                <a:schemeClr val="tx1"/>
              </a:solidFill>
            </a:endParaRPr>
          </a:p>
          <a:p>
            <a:pPr indent="-304792">
              <a:buNone/>
            </a:pPr>
            <a:endParaRPr sz="2133" dirty="0">
              <a:latin typeface="Montserrat" panose="00000500000000000000"/>
              <a:ea typeface="Montserrat" panose="00000500000000000000"/>
              <a:cs typeface="Montserrat" panose="00000500000000000000"/>
              <a:sym typeface="Montserrat" panose="00000500000000000000"/>
            </a:endParaRPr>
          </a:p>
          <a:p>
            <a:pPr marL="608965" lvl="0" indent="-456565"/>
            <a:r>
              <a:rPr lang="it-IT" sz="2100" dirty="0">
                <a:latin typeface="Montserrat" panose="00000500000000000000"/>
                <a:ea typeface="Montserrat" panose="00000500000000000000"/>
                <a:cs typeface="Montserrat" panose="00000500000000000000"/>
                <a:sym typeface="Montserrat" panose="00000500000000000000"/>
              </a:rPr>
              <a:t>Sentenza (</a:t>
            </a:r>
            <a:r>
              <a:rPr lang="it-IT" sz="2100" u="sng" dirty="0">
                <a:latin typeface="Montserrat" panose="00000500000000000000"/>
                <a:ea typeface="Montserrat" panose="00000500000000000000"/>
                <a:cs typeface="Montserrat" panose="00000500000000000000"/>
                <a:sym typeface="Montserrat" panose="00000500000000000000"/>
              </a:rPr>
              <a:t>cd. sentenza 260</a:t>
            </a:r>
            <a:r>
              <a:rPr lang="it-IT" sz="2100" dirty="0">
                <a:latin typeface="Montserrat" panose="00000500000000000000"/>
                <a:ea typeface="Montserrat" panose="00000500000000000000"/>
                <a:cs typeface="Montserrat" panose="00000500000000000000"/>
                <a:sym typeface="Montserrat" panose="00000500000000000000"/>
              </a:rPr>
              <a:t>) </a:t>
            </a:r>
            <a:r>
              <a:rPr lang="it-IT" sz="2100" dirty="0">
                <a:latin typeface="Montserrat" panose="00000500000000000000"/>
                <a:ea typeface="Montserrat" panose="00000500000000000000"/>
                <a:cs typeface="Montserrat" panose="00000500000000000000"/>
                <a:sym typeface="Wingdings" panose="05000000000000000000" pitchFamily="2" charset="2"/>
              </a:rPr>
              <a:t></a:t>
            </a:r>
            <a:r>
              <a:rPr lang="it-IT" sz="2100" dirty="0">
                <a:latin typeface="Montserrat" panose="00000500000000000000"/>
                <a:ea typeface="Montserrat" panose="00000500000000000000"/>
                <a:cs typeface="Montserrat" panose="00000500000000000000"/>
                <a:sym typeface="Montserrat" panose="00000500000000000000"/>
              </a:rPr>
              <a:t> accertamento mancata esecuzione +</a:t>
            </a:r>
          </a:p>
          <a:p>
            <a:pPr marL="152400" lvl="0" indent="0">
              <a:buNone/>
            </a:pPr>
            <a:r>
              <a:rPr lang="it-IT" sz="2100" dirty="0">
                <a:latin typeface="Montserrat" panose="00000500000000000000"/>
                <a:ea typeface="Montserrat" panose="00000500000000000000"/>
                <a:cs typeface="Montserrat" panose="00000500000000000000"/>
                <a:sym typeface="Montserrat" panose="00000500000000000000"/>
              </a:rPr>
              <a:t>       </a:t>
            </a:r>
            <a:r>
              <a:rPr lang="it-IT" sz="2100" u="sng" dirty="0">
                <a:latin typeface="Montserrat" panose="00000500000000000000"/>
                <a:ea typeface="Montserrat" panose="00000500000000000000"/>
                <a:cs typeface="Montserrat" panose="00000500000000000000"/>
                <a:sym typeface="Montserrat" panose="00000500000000000000"/>
              </a:rPr>
              <a:t>condanna al pagamento di sanzioni pecuniarie</a:t>
            </a:r>
          </a:p>
          <a:p>
            <a:pPr marL="152400" lvl="0" indent="0">
              <a:buNone/>
            </a:pPr>
            <a:r>
              <a:rPr lang="it-IT" sz="2100" u="sng" dirty="0">
                <a:latin typeface="Montserrat" panose="00000500000000000000"/>
                <a:ea typeface="Montserrat" panose="00000500000000000000"/>
                <a:cs typeface="Montserrat" panose="00000500000000000000"/>
                <a:sym typeface="Montserrat" panose="00000500000000000000"/>
              </a:rPr>
              <a:t>    </a:t>
            </a:r>
            <a:r>
              <a:rPr lang="it-IT" sz="2100" dirty="0">
                <a:latin typeface="Montserrat" panose="00000500000000000000"/>
                <a:ea typeface="Montserrat" panose="00000500000000000000"/>
                <a:cs typeface="Montserrat" panose="00000500000000000000"/>
                <a:sym typeface="Montserrat" panose="00000500000000000000"/>
              </a:rPr>
              <a:t> (somma forfettaria e/o penalità di mora </a:t>
            </a:r>
            <a:r>
              <a:rPr lang="it-IT" sz="2100" dirty="0">
                <a:latin typeface="Montserrat" panose="00000500000000000000"/>
                <a:ea typeface="Montserrat" panose="00000500000000000000"/>
                <a:cs typeface="Montserrat" panose="00000500000000000000"/>
                <a:sym typeface="Wingdings" panose="05000000000000000000" pitchFamily="2" charset="2"/>
              </a:rPr>
              <a:t></a:t>
            </a:r>
            <a:r>
              <a:rPr lang="it-IT" sz="2100" dirty="0">
                <a:latin typeface="Montserrat" panose="00000500000000000000"/>
                <a:ea typeface="Montserrat" panose="00000500000000000000"/>
                <a:cs typeface="Montserrat" panose="00000500000000000000"/>
                <a:sym typeface="Montserrat" panose="00000500000000000000"/>
              </a:rPr>
              <a:t> proposta CE non vincolante)</a:t>
            </a:r>
            <a:endParaRPr sz="2100" dirty="0">
              <a:latin typeface="Montserrat" panose="00000500000000000000"/>
              <a:ea typeface="Montserrat" panose="00000500000000000000"/>
              <a:cs typeface="Montserrat" panose="00000500000000000000"/>
            </a:endParaRPr>
          </a:p>
        </p:txBody>
      </p:sp>
      <p:sp>
        <p:nvSpPr>
          <p:cNvPr id="414" name="Google Shape;414;p25"/>
          <p:cNvSpPr txBox="1"/>
          <p:nvPr/>
        </p:nvSpPr>
        <p:spPr>
          <a:xfrm>
            <a:off x="172674" y="1689613"/>
            <a:ext cx="11908527" cy="1469505"/>
          </a:xfrm>
          <a:prstGeom prst="rect">
            <a:avLst/>
          </a:prstGeom>
          <a:gradFill>
            <a:gsLst>
              <a:gs pos="0">
                <a:srgbClr val="1E4994"/>
              </a:gs>
              <a:gs pos="50000">
                <a:srgbClr val="2B6CD7"/>
              </a:gs>
              <a:gs pos="100000">
                <a:srgbClr val="3481FF"/>
              </a:gs>
            </a:gsLst>
            <a:lin ang="2700000" scaled="0"/>
          </a:gradFill>
          <a:ln w="25400" cap="flat" cmpd="sng">
            <a:solidFill>
              <a:srgbClr val="3061B2"/>
            </a:solidFill>
            <a:prstDash val="solid"/>
            <a:round/>
            <a:headEnd type="none" w="sm" len="sm"/>
            <a:tailEnd type="none" w="sm" len="sm"/>
          </a:ln>
        </p:spPr>
        <p:txBody>
          <a:bodyPr spcFirstLastPara="1" wrap="square" lIns="121900" tIns="121900" rIns="121900" bIns="121900" anchor="ctr" anchorCtr="0">
            <a:noAutofit/>
          </a:bodyPr>
          <a:lstStyle/>
          <a:p>
            <a:pPr algn="ctr"/>
            <a:endParaRPr sz="2933" dirty="0">
              <a:solidFill>
                <a:srgbClr val="F2F2F2"/>
              </a:solidFill>
              <a:latin typeface="Montserrat" panose="00000500000000000000"/>
              <a:ea typeface="Montserrat" panose="00000500000000000000"/>
              <a:cs typeface="Montserrat" panose="00000500000000000000"/>
              <a:sym typeface="Montserrat" panose="00000500000000000000"/>
            </a:endParaRPr>
          </a:p>
          <a:p>
            <a:pPr algn="just"/>
            <a:r>
              <a:rPr lang="it-IT" sz="2400" dirty="0">
                <a:solidFill>
                  <a:schemeClr val="lt1"/>
                </a:solidFill>
                <a:latin typeface="Montserrat" panose="00000500000000000000"/>
                <a:ea typeface="Montserrat" panose="00000500000000000000"/>
                <a:cs typeface="Montserrat" panose="00000500000000000000"/>
                <a:sym typeface="Montserrat" panose="00000500000000000000"/>
              </a:rPr>
              <a:t>Se la CE ritiene che lo SM non abbia dato completa esecuzione</a:t>
            </a:r>
          </a:p>
          <a:p>
            <a:pPr algn="just"/>
            <a:r>
              <a:rPr lang="it-IT" sz="2400" dirty="0">
                <a:solidFill>
                  <a:schemeClr val="lt1"/>
                </a:solidFill>
                <a:latin typeface="Montserrat" panose="00000500000000000000"/>
                <a:ea typeface="Montserrat" panose="00000500000000000000"/>
                <a:cs typeface="Montserrat" panose="00000500000000000000"/>
                <a:sym typeface="Montserrat" panose="00000500000000000000"/>
              </a:rPr>
              <a:t> alla sentenza 258 </a:t>
            </a:r>
            <a:r>
              <a:rPr lang="it-IT" sz="2400" dirty="0">
                <a:solidFill>
                  <a:schemeClr val="lt1"/>
                </a:solidFill>
                <a:latin typeface="Montserrat" panose="00000500000000000000"/>
                <a:ea typeface="Montserrat" panose="00000500000000000000"/>
                <a:cs typeface="Montserrat" panose="00000500000000000000"/>
                <a:sym typeface="Wingdings" panose="05000000000000000000" pitchFamily="2" charset="2"/>
              </a:rPr>
              <a:t></a:t>
            </a:r>
            <a:r>
              <a:rPr lang="it-IT" sz="2400" dirty="0">
                <a:solidFill>
                  <a:schemeClr val="lt1"/>
                </a:solidFill>
                <a:latin typeface="Montserrat" panose="00000500000000000000"/>
                <a:ea typeface="Montserrat" panose="00000500000000000000"/>
                <a:cs typeface="Montserrat" panose="00000500000000000000"/>
                <a:sym typeface="Montserrat" panose="00000500000000000000"/>
              </a:rPr>
              <a:t> </a:t>
            </a:r>
            <a:r>
              <a:rPr lang="it-IT" sz="2400" b="1" u="sng" dirty="0">
                <a:solidFill>
                  <a:schemeClr val="lt1"/>
                </a:solidFill>
                <a:latin typeface="Montserrat" panose="00000500000000000000"/>
                <a:ea typeface="Montserrat" panose="00000500000000000000"/>
                <a:cs typeface="Montserrat" panose="00000500000000000000"/>
                <a:sym typeface="Montserrat" panose="00000500000000000000"/>
              </a:rPr>
              <a:t>NUOVO RICORSO ALLA CORTE DI GIUSTIZIA</a:t>
            </a:r>
            <a:endParaRPr sz="2400" dirty="0"/>
          </a:p>
          <a:p>
            <a:pPr algn="just"/>
            <a:endParaRPr sz="2933" b="1" dirty="0">
              <a:solidFill>
                <a:srgbClr val="F2F2F2"/>
              </a:solidFill>
              <a:latin typeface="Montserrat" panose="00000500000000000000"/>
              <a:ea typeface="Montserrat" panose="00000500000000000000"/>
              <a:cs typeface="Montserrat" panose="00000500000000000000"/>
              <a:sym typeface="Montserrat" panose="00000500000000000000"/>
            </a:endParaRPr>
          </a:p>
        </p:txBody>
      </p:sp>
      <p:sp>
        <p:nvSpPr>
          <p:cNvPr id="7" name="Google Shape;399;p24"/>
          <p:cNvSpPr txBox="1"/>
          <p:nvPr/>
        </p:nvSpPr>
        <p:spPr>
          <a:xfrm>
            <a:off x="11245781" y="5881434"/>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r>
              <a:rPr lang="it-IT" sz="1333" b="1">
                <a:solidFill>
                  <a:srgbClr val="666666"/>
                </a:solidFill>
                <a:latin typeface="Montserrat" panose="00000500000000000000"/>
                <a:ea typeface="Montserrat" panose="00000500000000000000"/>
                <a:cs typeface="Montserrat" panose="00000500000000000000"/>
                <a:sym typeface="Montserrat" panose="00000500000000000000"/>
              </a:rPr>
              <a:t>16</a:t>
            </a:r>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pic>
        <p:nvPicPr>
          <p:cNvPr id="2" name="Picture 2" descr="Formez, al servizio della PA">
            <a:extLst>
              <a:ext uri="{FF2B5EF4-FFF2-40B4-BE49-F238E27FC236}">
                <a16:creationId xmlns:a16="http://schemas.microsoft.com/office/drawing/2014/main" id="{75FA628F-DBE5-3325-E34A-48506F0BF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2E74A08-05C1-6EA5-D35D-A9EECC160041}"/>
              </a:ext>
            </a:extLst>
          </p:cNvPr>
          <p:cNvSpPr txBox="1"/>
          <p:nvPr/>
        </p:nvSpPr>
        <p:spPr>
          <a:xfrm>
            <a:off x="2064344" y="1250284"/>
            <a:ext cx="8443719" cy="68082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t-IT" sz="3200" b="1" i="0" u="none" strike="noStrike" kern="1200" cap="none" spc="12" normalizeH="0" baseline="0" noProof="0" dirty="0">
                <a:ln>
                  <a:noFill/>
                </a:ln>
                <a:solidFill>
                  <a:srgbClr val="053F82"/>
                </a:solidFill>
                <a:effectLst/>
                <a:uLnTx/>
                <a:uFillTx/>
                <a:latin typeface="Titilium"/>
                <a:cs typeface="Arial" panose="020B0604020202020204" pitchFamily="34" charset="0"/>
              </a:rPr>
              <a:t>Agenda</a:t>
            </a:r>
          </a:p>
        </p:txBody>
      </p:sp>
      <p:cxnSp>
        <p:nvCxnSpPr>
          <p:cNvPr id="6" name="Connettore diritto 5">
            <a:extLst>
              <a:ext uri="{FF2B5EF4-FFF2-40B4-BE49-F238E27FC236}">
                <a16:creationId xmlns:a16="http://schemas.microsoft.com/office/drawing/2014/main" id="{1C529C8D-A5B6-D9A3-3A33-24EFD8017B09}"/>
              </a:ext>
            </a:extLst>
          </p:cNvPr>
          <p:cNvCxnSpPr>
            <a:cxnSpLocks/>
            <a:stCxn id="7" idx="2"/>
            <a:endCxn id="10" idx="0"/>
          </p:cNvCxnSpPr>
          <p:nvPr/>
        </p:nvCxnSpPr>
        <p:spPr>
          <a:xfrm flipH="1">
            <a:off x="1655364" y="2619410"/>
            <a:ext cx="1" cy="3045172"/>
          </a:xfrm>
          <a:prstGeom prst="line">
            <a:avLst/>
          </a:prstGeom>
          <a:ln w="3175">
            <a:solidFill>
              <a:srgbClr val="0861CE"/>
            </a:solidFill>
          </a:ln>
        </p:spPr>
        <p:style>
          <a:lnRef idx="1">
            <a:schemeClr val="accent1"/>
          </a:lnRef>
          <a:fillRef idx="0">
            <a:schemeClr val="accent1"/>
          </a:fillRef>
          <a:effectRef idx="0">
            <a:schemeClr val="accent1"/>
          </a:effectRef>
          <a:fontRef idx="minor">
            <a:schemeClr val="tx1"/>
          </a:fontRef>
        </p:style>
      </p:cxnSp>
      <p:sp>
        <p:nvSpPr>
          <p:cNvPr id="7" name="Rettangolo con angoli arrotondati 6">
            <a:extLst>
              <a:ext uri="{FF2B5EF4-FFF2-40B4-BE49-F238E27FC236}">
                <a16:creationId xmlns:a16="http://schemas.microsoft.com/office/drawing/2014/main" id="{8AD62BEA-A3A2-E331-65C8-E63B69BF5E50}"/>
              </a:ext>
            </a:extLst>
          </p:cNvPr>
          <p:cNvSpPr/>
          <p:nvPr/>
        </p:nvSpPr>
        <p:spPr>
          <a:xfrm>
            <a:off x="1477169" y="2254793"/>
            <a:ext cx="356391" cy="364617"/>
          </a:xfrm>
          <a:prstGeom prst="roundRect">
            <a:avLst/>
          </a:prstGeom>
          <a:solidFill>
            <a:schemeClr val="bg1"/>
          </a:solidFill>
          <a:ln>
            <a:solidFill>
              <a:srgbClr val="0861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solidFill>
                  <a:srgbClr val="053F82"/>
                </a:solidFill>
              </a:rPr>
              <a:t>1</a:t>
            </a:r>
            <a:endParaRPr lang="en-GB" b="1">
              <a:solidFill>
                <a:srgbClr val="053F82"/>
              </a:solidFill>
            </a:endParaRPr>
          </a:p>
        </p:txBody>
      </p:sp>
      <p:sp>
        <p:nvSpPr>
          <p:cNvPr id="8" name="Rettangolo con angoli arrotondati 7">
            <a:extLst>
              <a:ext uri="{FF2B5EF4-FFF2-40B4-BE49-F238E27FC236}">
                <a16:creationId xmlns:a16="http://schemas.microsoft.com/office/drawing/2014/main" id="{78B77519-7091-49DE-80B3-2C61CD91A8D9}"/>
              </a:ext>
            </a:extLst>
          </p:cNvPr>
          <p:cNvSpPr/>
          <p:nvPr/>
        </p:nvSpPr>
        <p:spPr>
          <a:xfrm>
            <a:off x="1477167" y="3130378"/>
            <a:ext cx="356391" cy="364617"/>
          </a:xfrm>
          <a:prstGeom prst="roundRect">
            <a:avLst/>
          </a:prstGeom>
          <a:solidFill>
            <a:schemeClr val="bg1"/>
          </a:solidFill>
          <a:ln>
            <a:solidFill>
              <a:srgbClr val="0861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solidFill>
                  <a:srgbClr val="053F82"/>
                </a:solidFill>
              </a:rPr>
              <a:t>2</a:t>
            </a:r>
            <a:endParaRPr lang="en-GB" b="1">
              <a:solidFill>
                <a:srgbClr val="053F82"/>
              </a:solidFill>
            </a:endParaRPr>
          </a:p>
        </p:txBody>
      </p:sp>
      <p:sp>
        <p:nvSpPr>
          <p:cNvPr id="9" name="Rettangolo con angoli arrotondati 8">
            <a:extLst>
              <a:ext uri="{FF2B5EF4-FFF2-40B4-BE49-F238E27FC236}">
                <a16:creationId xmlns:a16="http://schemas.microsoft.com/office/drawing/2014/main" id="{59EBB364-A711-D444-C7C1-D94A417E45F3}"/>
              </a:ext>
            </a:extLst>
          </p:cNvPr>
          <p:cNvSpPr/>
          <p:nvPr/>
        </p:nvSpPr>
        <p:spPr>
          <a:xfrm>
            <a:off x="1477168" y="4005144"/>
            <a:ext cx="356391" cy="364617"/>
          </a:xfrm>
          <a:prstGeom prst="roundRect">
            <a:avLst/>
          </a:prstGeom>
          <a:solidFill>
            <a:schemeClr val="bg1"/>
          </a:solidFill>
          <a:ln>
            <a:solidFill>
              <a:srgbClr val="0861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solidFill>
                  <a:srgbClr val="053F82"/>
                </a:solidFill>
              </a:rPr>
              <a:t>3</a:t>
            </a:r>
            <a:endParaRPr lang="en-GB" b="1">
              <a:solidFill>
                <a:srgbClr val="053F82"/>
              </a:solidFill>
            </a:endParaRPr>
          </a:p>
        </p:txBody>
      </p:sp>
      <p:sp>
        <p:nvSpPr>
          <p:cNvPr id="10" name="Rettangolo con angoli arrotondati 9">
            <a:extLst>
              <a:ext uri="{FF2B5EF4-FFF2-40B4-BE49-F238E27FC236}">
                <a16:creationId xmlns:a16="http://schemas.microsoft.com/office/drawing/2014/main" id="{8B9C26F9-61B3-BFC0-BD12-30881A0AC8E6}"/>
              </a:ext>
            </a:extLst>
          </p:cNvPr>
          <p:cNvSpPr/>
          <p:nvPr/>
        </p:nvSpPr>
        <p:spPr>
          <a:xfrm>
            <a:off x="1477168" y="5664582"/>
            <a:ext cx="356391" cy="364617"/>
          </a:xfrm>
          <a:prstGeom prst="roundRect">
            <a:avLst/>
          </a:prstGeom>
          <a:solidFill>
            <a:schemeClr val="bg1"/>
          </a:solidFill>
          <a:ln>
            <a:solidFill>
              <a:srgbClr val="0861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solidFill>
                  <a:srgbClr val="053F82"/>
                </a:solidFill>
              </a:rPr>
              <a:t>5</a:t>
            </a:r>
            <a:endParaRPr lang="en-GB" b="1">
              <a:solidFill>
                <a:srgbClr val="053F82"/>
              </a:solidFill>
            </a:endParaRPr>
          </a:p>
        </p:txBody>
      </p:sp>
      <p:sp>
        <p:nvSpPr>
          <p:cNvPr id="3" name="CasellaDiTesto 2">
            <a:extLst>
              <a:ext uri="{FF2B5EF4-FFF2-40B4-BE49-F238E27FC236}">
                <a16:creationId xmlns:a16="http://schemas.microsoft.com/office/drawing/2014/main" id="{78F7FAE3-1C05-E949-A848-0225361F0F59}"/>
              </a:ext>
            </a:extLst>
          </p:cNvPr>
          <p:cNvSpPr txBox="1"/>
          <p:nvPr/>
        </p:nvSpPr>
        <p:spPr>
          <a:xfrm>
            <a:off x="2124521" y="2161841"/>
            <a:ext cx="8885223" cy="830997"/>
          </a:xfrm>
          <a:prstGeom prst="rect">
            <a:avLst/>
          </a:prstGeom>
          <a:noFill/>
        </p:spPr>
        <p:txBody>
          <a:bodyPr wrap="square">
            <a:spAutoFit/>
          </a:bodyPr>
          <a:lstStyle/>
          <a:p>
            <a:r>
              <a:rPr lang="it-IT" sz="2400" spc="12">
                <a:solidFill>
                  <a:srgbClr val="053F82"/>
                </a:solidFill>
                <a:latin typeface="Titilium"/>
                <a:cs typeface="Arial" panose="020B0604020202020204" pitchFamily="34" charset="0"/>
              </a:rPr>
              <a:t>Natura e iter della procedura di infrazione (fase precontenziosa e fase contenziosa – artt. 258 e 260 TFUE)</a:t>
            </a:r>
          </a:p>
        </p:txBody>
      </p:sp>
      <p:sp>
        <p:nvSpPr>
          <p:cNvPr id="12" name="CasellaDiTesto 11">
            <a:extLst>
              <a:ext uri="{FF2B5EF4-FFF2-40B4-BE49-F238E27FC236}">
                <a16:creationId xmlns:a16="http://schemas.microsoft.com/office/drawing/2014/main" id="{BE3CFD53-8A49-0721-B429-62F6D80577D4}"/>
              </a:ext>
            </a:extLst>
          </p:cNvPr>
          <p:cNvSpPr txBox="1"/>
          <p:nvPr/>
        </p:nvSpPr>
        <p:spPr>
          <a:xfrm>
            <a:off x="2124519" y="5568487"/>
            <a:ext cx="7689905" cy="461665"/>
          </a:xfrm>
          <a:prstGeom prst="rect">
            <a:avLst/>
          </a:prstGeom>
          <a:noFill/>
        </p:spPr>
        <p:txBody>
          <a:bodyPr wrap="square">
            <a:spAutoFit/>
          </a:bodyPr>
          <a:lstStyle/>
          <a:p>
            <a:pPr>
              <a:defRPr/>
            </a:pPr>
            <a:r>
              <a:rPr lang="it-IT" sz="2400" spc="12">
                <a:solidFill>
                  <a:srgbClr val="053F82"/>
                </a:solidFill>
                <a:latin typeface="Titilium"/>
                <a:cs typeface="Arial" panose="020B0604020202020204" pitchFamily="34" charset="0"/>
              </a:rPr>
              <a:t>Sessione domande e risposte</a:t>
            </a:r>
          </a:p>
        </p:txBody>
      </p:sp>
      <p:sp>
        <p:nvSpPr>
          <p:cNvPr id="14" name="CasellaDiTesto 13">
            <a:extLst>
              <a:ext uri="{FF2B5EF4-FFF2-40B4-BE49-F238E27FC236}">
                <a16:creationId xmlns:a16="http://schemas.microsoft.com/office/drawing/2014/main" id="{71C2B681-3BA1-E2A3-6659-4818616EE860}"/>
              </a:ext>
            </a:extLst>
          </p:cNvPr>
          <p:cNvSpPr txBox="1"/>
          <p:nvPr/>
        </p:nvSpPr>
        <p:spPr>
          <a:xfrm>
            <a:off x="2124520" y="3130282"/>
            <a:ext cx="7689906" cy="461665"/>
          </a:xfrm>
          <a:prstGeom prst="rect">
            <a:avLst/>
          </a:prstGeom>
          <a:noFill/>
        </p:spPr>
        <p:txBody>
          <a:bodyPr wrap="square">
            <a:spAutoFit/>
          </a:bodyPr>
          <a:lstStyle/>
          <a:p>
            <a:pPr lvl="0">
              <a:defRPr/>
            </a:pPr>
            <a:r>
              <a:rPr lang="it-IT" sz="2400" spc="12">
                <a:solidFill>
                  <a:srgbClr val="053F82"/>
                </a:solidFill>
                <a:latin typeface="Titilium"/>
                <a:cs typeface="Arial" panose="020B0604020202020204" pitchFamily="34" charset="0"/>
              </a:rPr>
              <a:t>Sanzioni</a:t>
            </a:r>
            <a:r>
              <a:rPr lang="it-IT" sz="2400"/>
              <a:t> </a:t>
            </a:r>
            <a:r>
              <a:rPr lang="it-IT" sz="2400" spc="12">
                <a:solidFill>
                  <a:srgbClr val="053F82"/>
                </a:solidFill>
                <a:latin typeface="Titilium"/>
                <a:cs typeface="Arial" panose="020B0604020202020204" pitchFamily="34" charset="0"/>
              </a:rPr>
              <a:t>pecuniarie</a:t>
            </a:r>
          </a:p>
        </p:txBody>
      </p:sp>
      <p:sp>
        <p:nvSpPr>
          <p:cNvPr id="15" name="CasellaDiTesto 14">
            <a:extLst>
              <a:ext uri="{FF2B5EF4-FFF2-40B4-BE49-F238E27FC236}">
                <a16:creationId xmlns:a16="http://schemas.microsoft.com/office/drawing/2014/main" id="{FED56B91-3EDE-913B-4355-2EC376551C74}"/>
              </a:ext>
            </a:extLst>
          </p:cNvPr>
          <p:cNvSpPr txBox="1"/>
          <p:nvPr/>
        </p:nvSpPr>
        <p:spPr>
          <a:xfrm>
            <a:off x="2124520" y="3865164"/>
            <a:ext cx="8959105" cy="830997"/>
          </a:xfrm>
          <a:prstGeom prst="rect">
            <a:avLst/>
          </a:prstGeom>
          <a:noFill/>
        </p:spPr>
        <p:txBody>
          <a:bodyPr wrap="square">
            <a:spAutoFit/>
          </a:bodyPr>
          <a:lstStyle/>
          <a:p>
            <a:r>
              <a:rPr lang="it-IT" sz="2400" spc="12">
                <a:solidFill>
                  <a:srgbClr val="053F82"/>
                </a:solidFill>
                <a:latin typeface="Titilium"/>
                <a:cs typeface="Arial" panose="020B0604020202020204" pitchFamily="34" charset="0"/>
              </a:rPr>
              <a:t>Gestione delle procedure di infrazione in Italia (strumenti normativi e attori)</a:t>
            </a:r>
          </a:p>
        </p:txBody>
      </p:sp>
      <p:sp>
        <p:nvSpPr>
          <p:cNvPr id="4" name="Rettangolo con angoli arrotondati 3">
            <a:extLst>
              <a:ext uri="{FF2B5EF4-FFF2-40B4-BE49-F238E27FC236}">
                <a16:creationId xmlns:a16="http://schemas.microsoft.com/office/drawing/2014/main" id="{49E44ADF-2A13-1511-E795-07963F0CCA3C}"/>
              </a:ext>
            </a:extLst>
          </p:cNvPr>
          <p:cNvSpPr/>
          <p:nvPr/>
        </p:nvSpPr>
        <p:spPr>
          <a:xfrm>
            <a:off x="1477167" y="4906129"/>
            <a:ext cx="356391" cy="364617"/>
          </a:xfrm>
          <a:prstGeom prst="roundRect">
            <a:avLst/>
          </a:prstGeom>
          <a:solidFill>
            <a:schemeClr val="bg1"/>
          </a:solidFill>
          <a:ln>
            <a:solidFill>
              <a:srgbClr val="0861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solidFill>
                  <a:srgbClr val="053F82"/>
                </a:solidFill>
              </a:rPr>
              <a:t>4</a:t>
            </a:r>
            <a:endParaRPr lang="en-GB" b="1">
              <a:solidFill>
                <a:srgbClr val="053F82"/>
              </a:solidFill>
            </a:endParaRPr>
          </a:p>
        </p:txBody>
      </p:sp>
      <p:sp>
        <p:nvSpPr>
          <p:cNvPr id="13" name="CasellaDiTesto 12">
            <a:extLst>
              <a:ext uri="{FF2B5EF4-FFF2-40B4-BE49-F238E27FC236}">
                <a16:creationId xmlns:a16="http://schemas.microsoft.com/office/drawing/2014/main" id="{1459A3C4-DD94-AD9A-090A-58D10B10A2D0}"/>
              </a:ext>
            </a:extLst>
          </p:cNvPr>
          <p:cNvSpPr txBox="1"/>
          <p:nvPr/>
        </p:nvSpPr>
        <p:spPr>
          <a:xfrm>
            <a:off x="2124520" y="4857604"/>
            <a:ext cx="7689904" cy="461665"/>
          </a:xfrm>
          <a:prstGeom prst="rect">
            <a:avLst/>
          </a:prstGeom>
          <a:noFill/>
        </p:spPr>
        <p:txBody>
          <a:bodyPr wrap="square">
            <a:spAutoFit/>
          </a:bodyPr>
          <a:lstStyle/>
          <a:p>
            <a:pPr>
              <a:defRPr/>
            </a:pPr>
            <a:r>
              <a:rPr lang="it-IT" sz="2400" spc="12">
                <a:solidFill>
                  <a:srgbClr val="053F82"/>
                </a:solidFill>
                <a:latin typeface="Titilium"/>
                <a:cs typeface="Arial" panose="020B0604020202020204" pitchFamily="34" charset="0"/>
              </a:rPr>
              <a:t>I numeri delle infrazioni e EUR-INFRA</a:t>
            </a:r>
          </a:p>
        </p:txBody>
      </p:sp>
      <p:sp>
        <p:nvSpPr>
          <p:cNvPr id="2" name="Google Shape;176;p7">
            <a:extLst>
              <a:ext uri="{FF2B5EF4-FFF2-40B4-BE49-F238E27FC236}">
                <a16:creationId xmlns:a16="http://schemas.microsoft.com/office/drawing/2014/main" id="{00CDD747-46B1-73EB-0769-0663F68CE8E8}"/>
              </a:ext>
            </a:extLst>
          </p:cNvPr>
          <p:cNvSpPr txBox="1"/>
          <p:nvPr/>
        </p:nvSpPr>
        <p:spPr>
          <a:xfrm>
            <a:off x="11447032" y="5998764"/>
            <a:ext cx="658936" cy="574413"/>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2</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spTree>
    <p:extLst>
      <p:ext uri="{BB962C8B-B14F-4D97-AF65-F5344CB8AC3E}">
        <p14:creationId xmlns:p14="http://schemas.microsoft.com/office/powerpoint/2010/main" val="148677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6"/>
          <p:cNvSpPr txBox="1">
            <a:spLocks noGrp="1"/>
          </p:cNvSpPr>
          <p:nvPr>
            <p:ph type="title"/>
          </p:nvPr>
        </p:nvSpPr>
        <p:spPr>
          <a:xfrm>
            <a:off x="293467" y="313910"/>
            <a:ext cx="11360800" cy="1013627"/>
          </a:xfrm>
          <a:prstGeom prst="rect">
            <a:avLst/>
          </a:prstGeom>
          <a:noFill/>
          <a:ln>
            <a:noFill/>
          </a:ln>
        </p:spPr>
        <p:txBody>
          <a:bodyPr spcFirstLastPara="1" vert="horz" wrap="square" lIns="121900" tIns="121900" rIns="121900" bIns="121900" rtlCol="0" anchor="t" anchorCtr="0">
            <a:noAutofit/>
          </a:bodyPr>
          <a:lstStyle/>
          <a:p>
            <a:pPr lvl="0">
              <a:buSzPts val="990"/>
            </a:pPr>
            <a:r>
              <a:rPr lang="it-IT" sz="2400" b="1" dirty="0">
                <a:solidFill>
                  <a:srgbClr val="003A57"/>
                </a:solidFill>
                <a:latin typeface="Montserrat" panose="00000500000000000000"/>
                <a:ea typeface="Montserrat" panose="00000500000000000000"/>
                <a:cs typeface="Montserrat" panose="00000500000000000000"/>
                <a:sym typeface="Montserrat" panose="00000500000000000000"/>
              </a:rPr>
              <a:t>7. La nuova fase contenziosa – Le sanzioni pecuniarie</a:t>
            </a:r>
            <a:br>
              <a:rPr lang="it-IT" sz="2800" b="1" dirty="0">
                <a:latin typeface="Montserrat" panose="00000500000000000000"/>
                <a:ea typeface="Montserrat" panose="00000500000000000000"/>
                <a:cs typeface="Montserrat" panose="00000500000000000000"/>
              </a:rPr>
            </a:br>
            <a:r>
              <a:rPr lang="it-IT" sz="2800" b="1" dirty="0">
                <a:solidFill>
                  <a:srgbClr val="003A57"/>
                </a:solidFill>
                <a:latin typeface="Montserrat" panose="00000500000000000000"/>
                <a:ea typeface="Montserrat" panose="00000500000000000000"/>
                <a:cs typeface="Montserrat" panose="00000500000000000000"/>
                <a:sym typeface="Montserrat" panose="00000500000000000000"/>
              </a:rPr>
              <a:t>   </a:t>
            </a:r>
            <a:r>
              <a:rPr lang="it-IT" sz="2800" b="1" dirty="0">
                <a:solidFill>
                  <a:srgbClr val="C00000"/>
                </a:solidFill>
                <a:latin typeface="Montserrat" panose="00000500000000000000"/>
                <a:ea typeface="Montserrat" panose="00000500000000000000"/>
                <a:cs typeface="Montserrat" panose="00000500000000000000"/>
                <a:sym typeface="Montserrat" panose="00000500000000000000"/>
              </a:rPr>
              <a:t> </a:t>
            </a:r>
            <a:r>
              <a:rPr lang="it-IT" sz="1867" b="1" dirty="0">
                <a:solidFill>
                  <a:srgbClr val="C00000"/>
                </a:solidFill>
                <a:latin typeface="Montserrat" panose="00000500000000000000"/>
                <a:sym typeface="Montserrat" panose="00000500000000000000"/>
              </a:rPr>
              <a:t>Comunicazione C(2025)1481 (GUUE 05.03.2025)</a:t>
            </a:r>
            <a:endParaRPr lang="it-IT" sz="1867" b="1" dirty="0">
              <a:solidFill>
                <a:srgbClr val="C00000"/>
              </a:solidFill>
              <a:latin typeface="Montserrat" panose="00000500000000000000"/>
            </a:endParaRPr>
          </a:p>
        </p:txBody>
      </p:sp>
      <p:sp>
        <p:nvSpPr>
          <p:cNvPr id="423" name="Google Shape;423;p26"/>
          <p:cNvSpPr txBox="1"/>
          <p:nvPr/>
        </p:nvSpPr>
        <p:spPr>
          <a:xfrm>
            <a:off x="11523200" y="6133055"/>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r>
              <a:rPr lang="it-IT" sz="1333" b="1" dirty="0">
                <a:solidFill>
                  <a:srgbClr val="666666"/>
                </a:solidFill>
                <a:latin typeface="Montserrat" panose="00000500000000000000"/>
                <a:ea typeface="Montserrat" panose="00000500000000000000"/>
                <a:cs typeface="Montserrat" panose="00000500000000000000"/>
                <a:sym typeface="Montserrat" panose="00000500000000000000"/>
              </a:rPr>
              <a:t>17</a:t>
            </a:r>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425" name="Google Shape;425;p26"/>
          <p:cNvSpPr txBox="1"/>
          <p:nvPr/>
        </p:nvSpPr>
        <p:spPr>
          <a:xfrm>
            <a:off x="320202" y="1328937"/>
            <a:ext cx="10396959" cy="3524180"/>
          </a:xfrm>
          <a:prstGeom prst="rect">
            <a:avLst/>
          </a:prstGeom>
          <a:noFill/>
          <a:ln>
            <a:noFill/>
          </a:ln>
        </p:spPr>
        <p:txBody>
          <a:bodyPr spcFirstLastPara="1" wrap="square" lIns="121900" tIns="60933" rIns="121900" bIns="60933" anchor="t" anchorCtr="0">
            <a:spAutoFit/>
          </a:bodyPr>
          <a:lstStyle/>
          <a:p>
            <a:pPr marL="380990" indent="-380990" algn="just">
              <a:buSzPts val="1600"/>
              <a:buFont typeface="Arial" panose="020B0604020202020204" pitchFamily="34" charset="0"/>
              <a:buChar char="•"/>
            </a:pPr>
            <a:r>
              <a:rPr lang="it-IT" sz="2400" dirty="0">
                <a:solidFill>
                  <a:srgbClr val="434343"/>
                </a:solidFill>
                <a:latin typeface="Montserrat" panose="00000500000000000000"/>
                <a:ea typeface="Montserrat" panose="00000500000000000000"/>
                <a:cs typeface="Montserrat" panose="00000500000000000000"/>
                <a:sym typeface="Montserrat" panose="00000500000000000000"/>
              </a:rPr>
              <a:t>una </a:t>
            </a:r>
            <a:r>
              <a:rPr lang="it-IT" sz="2400" b="1" dirty="0">
                <a:solidFill>
                  <a:srgbClr val="434343"/>
                </a:solidFill>
                <a:latin typeface="Montserrat" panose="00000500000000000000"/>
                <a:ea typeface="Montserrat" panose="00000500000000000000"/>
                <a:cs typeface="Montserrat" panose="00000500000000000000"/>
                <a:sym typeface="Montserrat" panose="00000500000000000000"/>
              </a:rPr>
              <a:t>somma forfettaria</a:t>
            </a:r>
            <a:r>
              <a:rPr lang="it-IT" sz="2400" dirty="0">
                <a:solidFill>
                  <a:srgbClr val="434343"/>
                </a:solidFill>
                <a:latin typeface="Montserrat" panose="00000500000000000000"/>
                <a:ea typeface="Montserrat" panose="00000500000000000000"/>
                <a:cs typeface="Montserrat" panose="00000500000000000000"/>
                <a:sym typeface="Montserrat" panose="00000500000000000000"/>
              </a:rPr>
              <a:t> </a:t>
            </a:r>
            <a:r>
              <a:rPr lang="it-IT" sz="2400" i="1" dirty="0">
                <a:solidFill>
                  <a:srgbClr val="434343"/>
                </a:solidFill>
                <a:latin typeface="Montserrat" panose="00000500000000000000"/>
                <a:ea typeface="Montserrat" panose="00000500000000000000"/>
                <a:cs typeface="Montserrat" panose="00000500000000000000"/>
                <a:sym typeface="Montserrat" panose="00000500000000000000"/>
              </a:rPr>
              <a:t>(una tantum),</a:t>
            </a:r>
            <a:r>
              <a:rPr lang="it-IT" sz="2400" dirty="0">
                <a:solidFill>
                  <a:srgbClr val="434343"/>
                </a:solidFill>
                <a:latin typeface="Montserrat" panose="00000500000000000000"/>
                <a:ea typeface="Montserrat" panose="00000500000000000000"/>
                <a:cs typeface="Montserrat" panose="00000500000000000000"/>
                <a:sym typeface="Montserrat" panose="00000500000000000000"/>
              </a:rPr>
              <a:t> che sanziona il tempo trascorso tra la sentenza 258 e la sentenza 260 (</a:t>
            </a:r>
            <a:r>
              <a:rPr lang="it-IT" sz="2400" i="1" dirty="0">
                <a:solidFill>
                  <a:srgbClr val="434343"/>
                </a:solidFill>
                <a:latin typeface="Montserrat" panose="00000500000000000000"/>
                <a:ea typeface="Montserrat" panose="00000500000000000000"/>
                <a:cs typeface="Montserrat" panose="00000500000000000000"/>
                <a:sym typeface="Montserrat" panose="00000500000000000000"/>
              </a:rPr>
              <a:t>Somma forfettaria minima per ciascuno SM: basata su PIL </a:t>
            </a:r>
            <a:r>
              <a:rPr lang="it-IT" sz="2400" i="1" dirty="0">
                <a:solidFill>
                  <a:srgbClr val="434343"/>
                </a:solidFill>
                <a:latin typeface="Montserrat" panose="00000500000000000000"/>
                <a:ea typeface="Montserrat" panose="00000500000000000000"/>
                <a:cs typeface="Montserrat" panose="00000500000000000000"/>
                <a:sym typeface="Wingdings" panose="05000000000000000000" pitchFamily="2" charset="2"/>
              </a:rPr>
              <a:t></a:t>
            </a:r>
            <a:r>
              <a:rPr lang="it-IT" sz="2400" i="1" dirty="0">
                <a:solidFill>
                  <a:srgbClr val="434343"/>
                </a:solidFill>
                <a:latin typeface="Montserrat" panose="00000500000000000000"/>
                <a:ea typeface="Montserrat" panose="00000500000000000000"/>
                <a:cs typeface="Montserrat" panose="00000500000000000000"/>
                <a:sym typeface="Montserrat" panose="00000500000000000000"/>
              </a:rPr>
              <a:t> </a:t>
            </a:r>
            <a:r>
              <a:rPr lang="it-IT" sz="2400" b="1" i="1" dirty="0">
                <a:solidFill>
                  <a:srgbClr val="434343"/>
                </a:solidFill>
                <a:latin typeface="Montserrat" panose="00000500000000000000"/>
                <a:ea typeface="Montserrat" panose="00000500000000000000"/>
                <a:cs typeface="Montserrat" panose="00000500000000000000"/>
                <a:sym typeface="Montserrat" panose="00000500000000000000"/>
              </a:rPr>
              <a:t>ITALIA:</a:t>
            </a:r>
            <a:r>
              <a:rPr lang="it-IT" sz="2400" i="1" dirty="0">
                <a:solidFill>
                  <a:srgbClr val="434343"/>
                </a:solidFill>
                <a:latin typeface="Montserrat" panose="00000500000000000000"/>
                <a:ea typeface="Montserrat" panose="00000500000000000000"/>
                <a:cs typeface="Montserrat" panose="00000500000000000000"/>
                <a:sym typeface="Montserrat" panose="00000500000000000000"/>
              </a:rPr>
              <a:t> 10,717 MLN</a:t>
            </a:r>
            <a:r>
              <a:rPr lang="it-IT" sz="2400" dirty="0">
                <a:solidFill>
                  <a:srgbClr val="434343"/>
                </a:solidFill>
                <a:latin typeface="Montserrat" panose="00000500000000000000"/>
                <a:ea typeface="Montserrat" panose="00000500000000000000"/>
                <a:cs typeface="Montserrat" panose="00000500000000000000"/>
                <a:sym typeface="Montserrat" panose="00000500000000000000"/>
              </a:rPr>
              <a:t>)</a:t>
            </a:r>
          </a:p>
          <a:p>
            <a:pPr marL="380990" indent="-380990" algn="just">
              <a:buClr>
                <a:srgbClr val="000000"/>
              </a:buClr>
              <a:buSzPts val="1600"/>
              <a:buFont typeface="Arial" panose="020B0604020202020204"/>
              <a:buChar char="•"/>
            </a:pPr>
            <a:endParaRPr sz="1067" dirty="0"/>
          </a:p>
          <a:p>
            <a:pPr marL="380990" indent="-380990" algn="just">
              <a:buClr>
                <a:srgbClr val="000000"/>
              </a:buClr>
              <a:buSzPts val="1600"/>
              <a:buFont typeface="Arial" panose="020B0604020202020204"/>
              <a:buChar char="•"/>
            </a:pPr>
            <a:r>
              <a:rPr lang="it-IT" sz="2400" dirty="0">
                <a:solidFill>
                  <a:srgbClr val="434343"/>
                </a:solidFill>
                <a:latin typeface="Montserrat" panose="00000500000000000000"/>
                <a:ea typeface="Montserrat" panose="00000500000000000000"/>
                <a:cs typeface="Montserrat" panose="00000500000000000000"/>
                <a:sym typeface="Montserrat" panose="00000500000000000000"/>
              </a:rPr>
              <a:t>una </a:t>
            </a:r>
            <a:r>
              <a:rPr lang="it-IT" sz="2400" b="1" dirty="0">
                <a:solidFill>
                  <a:srgbClr val="434343"/>
                </a:solidFill>
                <a:latin typeface="Montserrat" panose="00000500000000000000"/>
                <a:ea typeface="Montserrat" panose="00000500000000000000"/>
                <a:cs typeface="Montserrat" panose="00000500000000000000"/>
                <a:sym typeface="Montserrat" panose="00000500000000000000"/>
              </a:rPr>
              <a:t>penalità di mora</a:t>
            </a:r>
            <a:r>
              <a:rPr lang="it-IT" sz="2400" dirty="0">
                <a:solidFill>
                  <a:srgbClr val="434343"/>
                </a:solidFill>
                <a:latin typeface="Montserrat" panose="00000500000000000000"/>
                <a:ea typeface="Montserrat" panose="00000500000000000000"/>
                <a:cs typeface="Montserrat" panose="00000500000000000000"/>
                <a:sym typeface="Montserrat" panose="00000500000000000000"/>
              </a:rPr>
              <a:t>, che sanziona ogni giorno di ritardo nell’adempimento successivo alla sentenza 260</a:t>
            </a:r>
            <a:endParaRPr sz="2400" dirty="0"/>
          </a:p>
          <a:p>
            <a:pPr algn="just"/>
            <a:endParaRPr sz="1067" dirty="0">
              <a:solidFill>
                <a:srgbClr val="434343"/>
              </a:solidFill>
              <a:latin typeface="Montserrat" panose="00000500000000000000"/>
              <a:ea typeface="Montserrat" panose="00000500000000000000"/>
              <a:cs typeface="Montserrat" panose="00000500000000000000"/>
              <a:sym typeface="Montserrat" panose="00000500000000000000"/>
            </a:endParaRPr>
          </a:p>
          <a:p>
            <a:pPr marL="380990" indent="-380990" algn="just">
              <a:buClr>
                <a:srgbClr val="000000"/>
              </a:buClr>
              <a:buSzPts val="1600"/>
              <a:buFont typeface="Arial" panose="020B0604020202020204"/>
              <a:buChar char="•"/>
            </a:pPr>
            <a:r>
              <a:rPr lang="it-IT" sz="2400" dirty="0">
                <a:solidFill>
                  <a:srgbClr val="434343"/>
                </a:solidFill>
                <a:latin typeface="Montserrat" panose="00000500000000000000"/>
                <a:ea typeface="Montserrat" panose="00000500000000000000"/>
                <a:cs typeface="Montserrat" panose="00000500000000000000"/>
                <a:sym typeface="Montserrat" panose="00000500000000000000"/>
              </a:rPr>
              <a:t>le </a:t>
            </a:r>
            <a:r>
              <a:rPr lang="it-IT" sz="2400" b="1" dirty="0">
                <a:solidFill>
                  <a:srgbClr val="434343"/>
                </a:solidFill>
                <a:latin typeface="Montserrat" panose="00000500000000000000"/>
                <a:ea typeface="Montserrat" panose="00000500000000000000"/>
                <a:cs typeface="Montserrat" panose="00000500000000000000"/>
                <a:sym typeface="Montserrat" panose="00000500000000000000"/>
              </a:rPr>
              <a:t>due sanzioni </a:t>
            </a:r>
            <a:r>
              <a:rPr lang="it-IT" sz="2400" dirty="0">
                <a:solidFill>
                  <a:srgbClr val="434343"/>
                </a:solidFill>
                <a:latin typeface="Montserrat" panose="00000500000000000000"/>
                <a:ea typeface="Montserrat" panose="00000500000000000000"/>
                <a:cs typeface="Montserrat" panose="00000500000000000000"/>
                <a:sym typeface="Montserrat" panose="00000500000000000000"/>
              </a:rPr>
              <a:t>sono </a:t>
            </a:r>
            <a:r>
              <a:rPr lang="it-IT" sz="2400" b="1" dirty="0">
                <a:solidFill>
                  <a:srgbClr val="434343"/>
                </a:solidFill>
                <a:latin typeface="Montserrat" panose="00000500000000000000"/>
                <a:ea typeface="Montserrat" panose="00000500000000000000"/>
                <a:cs typeface="Montserrat" panose="00000500000000000000"/>
                <a:sym typeface="Montserrat" panose="00000500000000000000"/>
              </a:rPr>
              <a:t>cumulabili</a:t>
            </a:r>
          </a:p>
          <a:p>
            <a:pPr marL="380990" indent="-380990" algn="just">
              <a:buClr>
                <a:srgbClr val="000000"/>
              </a:buClr>
              <a:buSzPts val="1600"/>
              <a:buFont typeface="Arial" panose="020B0604020202020204"/>
              <a:buChar char="•"/>
            </a:pPr>
            <a:endParaRPr lang="it-IT" sz="1067" b="1" u="sng" dirty="0">
              <a:solidFill>
                <a:srgbClr val="434343"/>
              </a:solidFill>
              <a:latin typeface="Montserrat" panose="00000500000000000000"/>
              <a:ea typeface="Montserrat" panose="00000500000000000000"/>
              <a:cs typeface="Montserrat" panose="00000500000000000000"/>
              <a:sym typeface="Montserrat" panose="00000500000000000000"/>
            </a:endParaRPr>
          </a:p>
          <a:p>
            <a:pPr algn="just">
              <a:buSzPts val="1600"/>
            </a:pPr>
            <a:r>
              <a:rPr lang="it-IT" sz="2100" b="1" dirty="0">
                <a:solidFill>
                  <a:srgbClr val="434343"/>
                </a:solidFill>
                <a:latin typeface="Montserrat" panose="00000500000000000000"/>
                <a:ea typeface="Montserrat" panose="00000500000000000000"/>
                <a:cs typeface="Montserrat" panose="00000500000000000000"/>
                <a:sym typeface="Montserrat" panose="00000500000000000000"/>
              </a:rPr>
              <a:t>	     		      </a:t>
            </a:r>
            <a:r>
              <a:rPr lang="it-IT" sz="2100" b="1" dirty="0">
                <a:solidFill>
                  <a:srgbClr val="434343"/>
                </a:solidFill>
                <a:latin typeface="Montserrat" panose="00000500000000000000"/>
                <a:sym typeface="Montserrat" panose="00000500000000000000"/>
              </a:rPr>
              <a:t> </a:t>
            </a:r>
            <a:endParaRPr lang="it-IT" sz="2100" b="1" u="sng" dirty="0">
              <a:solidFill>
                <a:srgbClr val="434343"/>
              </a:solidFill>
              <a:latin typeface="Montserrat" panose="00000500000000000000"/>
              <a:ea typeface="Montserrat" panose="00000500000000000000"/>
              <a:cs typeface="Montserrat" panose="00000500000000000000"/>
            </a:endParaRPr>
          </a:p>
        </p:txBody>
      </p:sp>
      <p:sp>
        <p:nvSpPr>
          <p:cNvPr id="6" name="Ovale 5"/>
          <p:cNvSpPr/>
          <p:nvPr/>
        </p:nvSpPr>
        <p:spPr>
          <a:xfrm>
            <a:off x="935695" y="4503926"/>
            <a:ext cx="2161466" cy="1622097"/>
          </a:xfrm>
          <a:prstGeom prst="ellipse">
            <a:avLst/>
          </a:prstGeom>
          <a:solidFill>
            <a:srgbClr val="94C6FF"/>
          </a:solidFill>
          <a:ln>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2">
                    <a:lumMod val="90000"/>
                    <a:lumOff val="10000"/>
                  </a:schemeClr>
                </a:solidFill>
                <a:latin typeface="Montserrat" panose="00000500000000000000"/>
                <a:ea typeface="Montserrat" panose="00000500000000000000"/>
                <a:cs typeface="Montserrat" panose="00000500000000000000"/>
                <a:sym typeface="Montserrat" panose="00000500000000000000"/>
              </a:rPr>
              <a:t>Criteri di calcolo</a:t>
            </a:r>
          </a:p>
        </p:txBody>
      </p:sp>
      <p:sp>
        <p:nvSpPr>
          <p:cNvPr id="4" name="CasellaDiTesto 3">
            <a:extLst>
              <a:ext uri="{FF2B5EF4-FFF2-40B4-BE49-F238E27FC236}">
                <a16:creationId xmlns:a16="http://schemas.microsoft.com/office/drawing/2014/main" id="{D6A38649-92AE-056E-A7F4-F1CC462FC846}"/>
              </a:ext>
            </a:extLst>
          </p:cNvPr>
          <p:cNvSpPr txBox="1"/>
          <p:nvPr/>
        </p:nvSpPr>
        <p:spPr>
          <a:xfrm>
            <a:off x="3242443" y="4503926"/>
            <a:ext cx="7741207" cy="1554272"/>
          </a:xfrm>
          <a:prstGeom prst="rect">
            <a:avLst/>
          </a:prstGeom>
          <a:noFill/>
        </p:spPr>
        <p:txBody>
          <a:bodyPr wrap="square">
            <a:spAutoFit/>
          </a:bodyPr>
          <a:lstStyle/>
          <a:p>
            <a:pPr algn="just" rtl="0" fontAlgn="auto">
              <a:lnSpc>
                <a:spcPts val="1875"/>
              </a:lnSpc>
              <a:buNone/>
            </a:pPr>
            <a:r>
              <a:rPr lang="it-IT" sz="1600" b="1" i="0" u="none" strike="noStrike" dirty="0">
                <a:solidFill>
                  <a:srgbClr val="434343"/>
                </a:solidFill>
                <a:effectLst/>
                <a:latin typeface="Montserrat" panose="00000500000000000000" pitchFamily="2" charset="0"/>
              </a:rPr>
              <a:t>Gravità violazione </a:t>
            </a:r>
            <a:r>
              <a:rPr lang="it-IT" sz="1600" b="0" i="0" u="none" strike="noStrike" dirty="0">
                <a:solidFill>
                  <a:srgbClr val="434343"/>
                </a:solidFill>
                <a:effectLst/>
                <a:latin typeface="Montserrat" panose="00000500000000000000" pitchFamily="2" charset="0"/>
              </a:rPr>
              <a:t>(rilevanza disposizioni UE violate </a:t>
            </a:r>
            <a:r>
              <a:rPr lang="it-IT" sz="1600" b="0" i="0" u="none" strike="noStrike" dirty="0" err="1">
                <a:solidFill>
                  <a:srgbClr val="434343"/>
                </a:solidFill>
                <a:effectLst/>
                <a:latin typeface="Montserrat" panose="00000500000000000000" pitchFamily="2" charset="0"/>
              </a:rPr>
              <a:t>indip</a:t>
            </a:r>
            <a:r>
              <a:rPr lang="it-IT" sz="1600" b="0" i="0" u="none" strike="noStrike" dirty="0">
                <a:solidFill>
                  <a:srgbClr val="434343"/>
                </a:solidFill>
                <a:effectLst/>
                <a:latin typeface="Montserrat" panose="00000500000000000000" pitchFamily="2" charset="0"/>
              </a:rPr>
              <a:t>. da gerarchia fonti + aggravanti e attenuanti</a:t>
            </a:r>
            <a:r>
              <a:rPr lang="it-IT" sz="1600" i="0" u="none" strike="noStrike" dirty="0">
                <a:solidFill>
                  <a:srgbClr val="434343"/>
                </a:solidFill>
                <a:effectLst/>
                <a:latin typeface="Montserrat" panose="00000500000000000000" pitchFamily="2" charset="0"/>
              </a:rPr>
              <a:t>​)</a:t>
            </a:r>
          </a:p>
          <a:p>
            <a:pPr algn="just" rtl="0" fontAlgn="base">
              <a:lnSpc>
                <a:spcPts val="1875"/>
              </a:lnSpc>
              <a:buNone/>
            </a:pPr>
            <a:r>
              <a:rPr lang="it-IT" sz="1600" b="0" i="0" dirty="0">
                <a:solidFill>
                  <a:srgbClr val="000000"/>
                </a:solidFill>
                <a:effectLst/>
                <a:latin typeface="Montserrat" panose="00000500000000000000" pitchFamily="2" charset="0"/>
              </a:rPr>
              <a:t>​</a:t>
            </a:r>
            <a:endParaRPr lang="it-IT" sz="1600" b="0" i="0" dirty="0">
              <a:solidFill>
                <a:srgbClr val="000000"/>
              </a:solidFill>
              <a:effectLst/>
              <a:latin typeface="Segoe UI" panose="020B0502040204020203" pitchFamily="34" charset="0"/>
            </a:endParaRPr>
          </a:p>
          <a:p>
            <a:pPr algn="just" rtl="0" fontAlgn="base">
              <a:lnSpc>
                <a:spcPts val="1875"/>
              </a:lnSpc>
              <a:buNone/>
            </a:pPr>
            <a:r>
              <a:rPr lang="it-IT" sz="1600" b="1" i="0" u="none" strike="noStrike" dirty="0">
                <a:solidFill>
                  <a:srgbClr val="434343"/>
                </a:solidFill>
                <a:effectLst/>
                <a:latin typeface="Montserrat" panose="00000500000000000000" pitchFamily="2" charset="0"/>
              </a:rPr>
              <a:t>Durata violazione </a:t>
            </a:r>
            <a:r>
              <a:rPr lang="it-IT" sz="1600" b="0" i="0" u="none" strike="noStrike" dirty="0">
                <a:solidFill>
                  <a:srgbClr val="434343"/>
                </a:solidFill>
                <a:effectLst/>
                <a:latin typeface="Montserrat" panose="00000500000000000000" pitchFamily="2" charset="0"/>
              </a:rPr>
              <a:t>(tempo trascorso tra le due sentenze)</a:t>
            </a:r>
            <a:r>
              <a:rPr lang="en-US" sz="1600" b="0" i="0" dirty="0">
                <a:solidFill>
                  <a:srgbClr val="000000"/>
                </a:solidFill>
                <a:effectLst/>
                <a:latin typeface="Montserrat" panose="00000500000000000000" pitchFamily="2" charset="0"/>
              </a:rPr>
              <a:t>​</a:t>
            </a:r>
            <a:endParaRPr lang="en-US" sz="1600" b="0" i="0" dirty="0">
              <a:solidFill>
                <a:srgbClr val="000000"/>
              </a:solidFill>
              <a:effectLst/>
              <a:latin typeface="Segoe UI" panose="020B0502040204020203" pitchFamily="34" charset="0"/>
            </a:endParaRPr>
          </a:p>
          <a:p>
            <a:pPr algn="just" rtl="0" fontAlgn="base">
              <a:lnSpc>
                <a:spcPts val="1875"/>
              </a:lnSpc>
            </a:pPr>
            <a:endParaRPr lang="it-IT" sz="1600" b="0" i="0" dirty="0">
              <a:solidFill>
                <a:srgbClr val="000000"/>
              </a:solidFill>
              <a:effectLst/>
              <a:latin typeface="Arial" panose="020B0604020202020204" pitchFamily="34" charset="0"/>
            </a:endParaRPr>
          </a:p>
          <a:p>
            <a:pPr algn="just" rtl="0" fontAlgn="base">
              <a:lnSpc>
                <a:spcPts val="1875"/>
              </a:lnSpc>
              <a:buNone/>
            </a:pPr>
            <a:r>
              <a:rPr lang="it-IT" sz="1600" b="1" i="0" u="none" strike="noStrike" dirty="0">
                <a:solidFill>
                  <a:srgbClr val="434343"/>
                </a:solidFill>
                <a:effectLst/>
                <a:latin typeface="Montserrat" panose="00000500000000000000" pitchFamily="2" charset="0"/>
              </a:rPr>
              <a:t>Capacità finanziaria SM </a:t>
            </a:r>
            <a:r>
              <a:rPr lang="it-IT" sz="1600" b="0" i="0" u="none" strike="noStrike" dirty="0">
                <a:solidFill>
                  <a:srgbClr val="434343"/>
                </a:solidFill>
                <a:effectLst/>
                <a:latin typeface="Montserrat" panose="00000500000000000000" pitchFamily="2" charset="0"/>
              </a:rPr>
              <a:t>(basata sul PIL: cd. fattore «n»)</a:t>
            </a:r>
            <a:endParaRPr lang="it-IT" sz="1600" b="0" i="0" dirty="0">
              <a:solidFill>
                <a:srgbClr val="000000"/>
              </a:solidFill>
              <a:effectLst/>
              <a:latin typeface="Segoe UI" panose="020B0502040204020203" pitchFamily="34" charset="0"/>
            </a:endParaRPr>
          </a:p>
        </p:txBody>
      </p:sp>
      <p:pic>
        <p:nvPicPr>
          <p:cNvPr id="2" name="Picture 2" descr="Formez, al servizio della PA">
            <a:extLst>
              <a:ext uri="{FF2B5EF4-FFF2-40B4-BE49-F238E27FC236}">
                <a16:creationId xmlns:a16="http://schemas.microsoft.com/office/drawing/2014/main" id="{87C06707-C218-259E-FE1E-4BF91C90E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8129" y="430795"/>
            <a:ext cx="11284600" cy="535000"/>
          </a:xfrm>
        </p:spPr>
        <p:txBody>
          <a:bodyPr>
            <a:normAutofit fontScale="90000"/>
          </a:bodyPr>
          <a:lstStyle/>
          <a:p>
            <a:pPr algn="ctr"/>
            <a:r>
              <a:rPr lang="it-IT" sz="3200" b="1" dirty="0"/>
              <a:t>Sanzioni pagate ad oggi dal 2012 </a:t>
            </a:r>
            <a:r>
              <a:rPr lang="it-IT" sz="3200" dirty="0"/>
              <a:t>(</a:t>
            </a:r>
            <a:r>
              <a:rPr lang="it-IT" sz="2667" dirty="0"/>
              <a:t>TOT. 1,221 Mld Euro</a:t>
            </a:r>
            <a:r>
              <a:rPr lang="it-IT" sz="3200" dirty="0"/>
              <a:t>)</a:t>
            </a:r>
            <a:br>
              <a:rPr lang="it-IT" sz="3200" dirty="0"/>
            </a:br>
            <a:br>
              <a:rPr lang="it-IT" sz="3200" dirty="0"/>
            </a:br>
            <a:endParaRPr lang="it-IT" sz="2200" dirty="0"/>
          </a:p>
        </p:txBody>
      </p:sp>
      <p:sp>
        <p:nvSpPr>
          <p:cNvPr id="9" name="Google Shape;423;p26"/>
          <p:cNvSpPr txBox="1"/>
          <p:nvPr/>
        </p:nvSpPr>
        <p:spPr>
          <a:xfrm>
            <a:off x="11365800" y="6183759"/>
            <a:ext cx="668800" cy="383200"/>
          </a:xfrm>
          <a:prstGeom prst="rect">
            <a:avLst/>
          </a:prstGeom>
          <a:noFill/>
          <a:ln>
            <a:noFill/>
          </a:ln>
        </p:spPr>
        <p:txBody>
          <a:bodyPr spcFirstLastPara="1" wrap="square" lIns="162533" tIns="162533" rIns="162533" bIns="162533"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Tx/>
              <a:buNone/>
              <a:tabLst/>
              <a:defRPr/>
            </a:pPr>
            <a:r>
              <a:rPr kumimoji="0" lang="it-IT" sz="1333" b="1" i="0" u="none" strike="noStrike" kern="1200" cap="none" spc="0" normalizeH="0" baseline="0" noProof="0" dirty="0">
                <a:ln>
                  <a:noFill/>
                </a:ln>
                <a:solidFill>
                  <a:srgbClr val="666666"/>
                </a:solidFill>
                <a:effectLst/>
                <a:uLnTx/>
                <a:uFillTx/>
                <a:latin typeface="Montserrat" panose="00000500000000000000"/>
                <a:ea typeface="Montserrat" panose="00000500000000000000"/>
                <a:cs typeface="Montserrat" panose="00000500000000000000"/>
                <a:sym typeface="Montserrat" panose="00000500000000000000"/>
              </a:rPr>
              <a:t>18</a:t>
            </a:r>
            <a:endParaRPr kumimoji="0" sz="1333" b="1" i="0" u="none" strike="noStrike" kern="1200" cap="none" spc="0" normalizeH="0" baseline="0" noProof="0" dirty="0">
              <a:ln>
                <a:noFill/>
              </a:ln>
              <a:solidFill>
                <a:srgbClr val="666666"/>
              </a:solidFill>
              <a:effectLst/>
              <a:uLnTx/>
              <a:uFillTx/>
              <a:latin typeface="Montserrat" panose="00000500000000000000"/>
              <a:ea typeface="Montserrat" panose="00000500000000000000"/>
              <a:cs typeface="Montserrat" panose="00000500000000000000"/>
              <a:sym typeface="Montserrat" panose="00000500000000000000"/>
            </a:endParaRPr>
          </a:p>
        </p:txBody>
      </p:sp>
      <p:graphicFrame>
        <p:nvGraphicFramePr>
          <p:cNvPr id="3" name="Grafico 2">
            <a:extLst>
              <a:ext uri="{FF2B5EF4-FFF2-40B4-BE49-F238E27FC236}">
                <a16:creationId xmlns:a16="http://schemas.microsoft.com/office/drawing/2014/main" id="{0A2C15DB-AEA3-FAD0-624F-F1088E692DE1}"/>
              </a:ext>
            </a:extLst>
          </p:cNvPr>
          <p:cNvGraphicFramePr>
            <a:graphicFrameLocks/>
          </p:cNvGraphicFramePr>
          <p:nvPr/>
        </p:nvGraphicFramePr>
        <p:xfrm>
          <a:off x="3709789" y="1696399"/>
          <a:ext cx="4696221" cy="369139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descr="Formez, al servizio della PA">
            <a:extLst>
              <a:ext uri="{FF2B5EF4-FFF2-40B4-BE49-F238E27FC236}">
                <a16:creationId xmlns:a16="http://schemas.microsoft.com/office/drawing/2014/main" id="{63F548CF-2526-5508-1FBB-82A89B5A9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7"/>
          <p:cNvSpPr txBox="1">
            <a:spLocks noGrp="1"/>
          </p:cNvSpPr>
          <p:nvPr>
            <p:ph type="title"/>
          </p:nvPr>
        </p:nvSpPr>
        <p:spPr>
          <a:xfrm>
            <a:off x="428301" y="235149"/>
            <a:ext cx="11348100" cy="814400"/>
          </a:xfrm>
          <a:prstGeom prst="rect">
            <a:avLst/>
          </a:prstGeom>
          <a:noFill/>
          <a:ln>
            <a:noFill/>
          </a:ln>
        </p:spPr>
        <p:txBody>
          <a:bodyPr spcFirstLastPara="1" vert="horz" wrap="square" lIns="121900" tIns="121900" rIns="121900" bIns="121900" rtlCol="0" anchor="t" anchorCtr="0">
            <a:normAutofit fontScale="90000"/>
          </a:bodyPr>
          <a:lstStyle/>
          <a:p>
            <a:pPr algn="just">
              <a:buSzPct val="111000"/>
            </a:pPr>
            <a:br>
              <a:rPr lang="it-IT" sz="2400" b="1">
                <a:latin typeface="Montserrat" panose="00000500000000000000"/>
                <a:ea typeface="Montserrat" panose="00000500000000000000"/>
                <a:cs typeface="Montserrat" panose="00000500000000000000"/>
                <a:sym typeface="Montserrat" panose="00000500000000000000"/>
              </a:rPr>
            </a:br>
            <a:r>
              <a:rPr lang="it-IT" sz="2667" b="1">
                <a:latin typeface="Montserrat" panose="00000500000000000000"/>
                <a:ea typeface="Montserrat" panose="00000500000000000000"/>
                <a:cs typeface="Montserrat" panose="00000500000000000000"/>
                <a:sym typeface="Montserrat" panose="00000500000000000000"/>
              </a:rPr>
              <a:t>7. Ricapitolazione fasi della procedura di infrazione</a:t>
            </a:r>
            <a:endParaRPr lang="it-IT" sz="2400"/>
          </a:p>
        </p:txBody>
      </p:sp>
      <p:sp>
        <p:nvSpPr>
          <p:cNvPr id="318" name="Google Shape;318;p17"/>
          <p:cNvSpPr txBox="1">
            <a:spLocks noGrp="1"/>
          </p:cNvSpPr>
          <p:nvPr>
            <p:ph type="body" idx="1"/>
          </p:nvPr>
        </p:nvSpPr>
        <p:spPr>
          <a:xfrm>
            <a:off x="415600" y="909441"/>
            <a:ext cx="11360800" cy="5472811"/>
          </a:xfrm>
          <a:prstGeom prst="rect">
            <a:avLst/>
          </a:prstGeom>
          <a:noFill/>
          <a:ln>
            <a:noFill/>
          </a:ln>
        </p:spPr>
        <p:txBody>
          <a:bodyPr spcFirstLastPara="1" vert="horz" wrap="square" lIns="121900" tIns="121900" rIns="121900" bIns="121900" rtlCol="0" anchor="t" anchorCtr="0">
            <a:normAutofit/>
          </a:bodyPr>
          <a:lstStyle/>
          <a:p>
            <a:pPr marL="152396" indent="0">
              <a:buSzPct val="122000"/>
              <a:buNone/>
            </a:pPr>
            <a:endParaRPr lang="it-IT" sz="2133" b="1" dirty="0">
              <a:solidFill>
                <a:srgbClr val="C00000"/>
              </a:solidFill>
              <a:latin typeface="Montserrat" panose="00000500000000000000"/>
              <a:ea typeface="Montserrat" panose="00000500000000000000"/>
              <a:cs typeface="Montserrat" panose="00000500000000000000"/>
              <a:sym typeface="Montserrat" panose="00000500000000000000"/>
            </a:endParaRPr>
          </a:p>
          <a:p>
            <a:pPr marL="152396" indent="0">
              <a:lnSpc>
                <a:spcPct val="114999"/>
              </a:lnSpc>
              <a:buNone/>
            </a:pPr>
            <a:r>
              <a:rPr lang="it-IT" sz="2133" b="1" dirty="0">
                <a:solidFill>
                  <a:srgbClr val="002060"/>
                </a:solidFill>
                <a:latin typeface="Montserrat" panose="00000500000000000000"/>
                <a:ea typeface="Montserrat" panose="00000500000000000000"/>
                <a:cs typeface="Montserrat" panose="00000500000000000000"/>
                <a:sym typeface="Montserrat" panose="00000500000000000000"/>
              </a:rPr>
              <a:t>Art. 258 TFUE </a:t>
            </a:r>
            <a:r>
              <a:rPr lang="it-IT" sz="2133" b="1" dirty="0">
                <a:solidFill>
                  <a:srgbClr val="002060"/>
                </a:solidFill>
                <a:latin typeface="Montserrat" panose="00000500000000000000"/>
                <a:ea typeface="Montserrat" panose="00000500000000000000"/>
                <a:cs typeface="Montserrat" panose="00000500000000000000"/>
                <a:sym typeface="Wingdings" panose="05000000000000000000" pitchFamily="2" charset="2"/>
              </a:rPr>
              <a:t></a:t>
            </a:r>
            <a:r>
              <a:rPr lang="it-IT" sz="2133" b="1" dirty="0">
                <a:solidFill>
                  <a:srgbClr val="002060"/>
                </a:solidFill>
                <a:latin typeface="Montserrat" panose="00000500000000000000"/>
                <a:ea typeface="Montserrat" panose="00000500000000000000"/>
                <a:cs typeface="Montserrat" panose="00000500000000000000"/>
                <a:sym typeface="Montserrat" panose="00000500000000000000"/>
              </a:rPr>
              <a:t> violazione diritto UE</a:t>
            </a:r>
            <a:endParaRPr lang="it-IT" sz="2133" b="1" dirty="0">
              <a:solidFill>
                <a:srgbClr val="002060"/>
              </a:solidFill>
              <a:latin typeface="Montserrat" panose="00000500000000000000"/>
              <a:ea typeface="Montserrat" panose="00000500000000000000"/>
              <a:cs typeface="Montserrat" panose="00000500000000000000"/>
            </a:endParaRPr>
          </a:p>
          <a:p>
            <a:pPr>
              <a:buSzPct val="130000"/>
            </a:pPr>
            <a:r>
              <a:rPr lang="it-IT" sz="2000" dirty="0">
                <a:latin typeface="Montserrat" panose="00000500000000000000"/>
                <a:ea typeface="Montserrat" panose="00000500000000000000"/>
                <a:cs typeface="Montserrat" panose="00000500000000000000"/>
                <a:sym typeface="Montserrat" panose="00000500000000000000"/>
              </a:rPr>
              <a:t>MESSA IN MORA</a:t>
            </a:r>
            <a:endParaRPr dirty="0"/>
          </a:p>
          <a:p>
            <a:pPr>
              <a:buSzPct val="130000"/>
            </a:pPr>
            <a:r>
              <a:rPr lang="it-IT" sz="2000" dirty="0">
                <a:latin typeface="Montserrat" panose="00000500000000000000"/>
                <a:ea typeface="Montserrat" panose="00000500000000000000"/>
                <a:cs typeface="Montserrat" panose="00000500000000000000"/>
                <a:sym typeface="Montserrat" panose="00000500000000000000"/>
              </a:rPr>
              <a:t>PARERE MOTIVATO</a:t>
            </a:r>
            <a:endParaRPr dirty="0"/>
          </a:p>
          <a:p>
            <a:pPr>
              <a:buSzPct val="130000"/>
            </a:pPr>
            <a:r>
              <a:rPr lang="it-IT" sz="2000" dirty="0">
                <a:latin typeface="Montserrat" panose="00000500000000000000"/>
                <a:ea typeface="Montserrat" panose="00000500000000000000"/>
                <a:cs typeface="Montserrat" panose="00000500000000000000"/>
                <a:sym typeface="Montserrat" panose="00000500000000000000"/>
              </a:rPr>
              <a:t>Ricorso alla Corte di giustizia </a:t>
            </a:r>
            <a:r>
              <a:rPr lang="it-IT" sz="2000" dirty="0">
                <a:latin typeface="Montserrat" panose="00000500000000000000"/>
                <a:ea typeface="Montserrat" panose="00000500000000000000"/>
                <a:cs typeface="Montserrat" panose="00000500000000000000"/>
                <a:sym typeface="Wingdings" panose="05000000000000000000" pitchFamily="2" charset="2"/>
              </a:rPr>
              <a:t></a:t>
            </a:r>
            <a:r>
              <a:rPr lang="it-IT" sz="2000" dirty="0">
                <a:latin typeface="Montserrat" panose="00000500000000000000"/>
                <a:ea typeface="Montserrat" panose="00000500000000000000"/>
                <a:cs typeface="Montserrat" panose="00000500000000000000"/>
                <a:sym typeface="Montserrat" panose="00000500000000000000"/>
              </a:rPr>
              <a:t> sentenza che accerta la violazione </a:t>
            </a:r>
          </a:p>
          <a:p>
            <a:pPr marL="152396" indent="0">
              <a:buSzPct val="130000"/>
              <a:buNone/>
            </a:pPr>
            <a:r>
              <a:rPr lang="it-IT" sz="2000" dirty="0">
                <a:latin typeface="Montserrat" panose="00000500000000000000"/>
                <a:ea typeface="Montserrat" panose="00000500000000000000"/>
                <a:cs typeface="Montserrat" panose="00000500000000000000"/>
                <a:sym typeface="Montserrat" panose="00000500000000000000"/>
              </a:rPr>
              <a:t>       del diritto UE</a:t>
            </a:r>
            <a:endParaRPr sz="2133" dirty="0">
              <a:latin typeface="Montserrat" panose="00000500000000000000"/>
              <a:ea typeface="Montserrat" panose="00000500000000000000"/>
              <a:cs typeface="Montserrat" panose="00000500000000000000"/>
              <a:sym typeface="Montserrat" panose="00000500000000000000"/>
            </a:endParaRPr>
          </a:p>
          <a:p>
            <a:pPr marL="152396" indent="0">
              <a:buSzPct val="122000"/>
              <a:buNone/>
            </a:pPr>
            <a:endParaRPr sz="2133" dirty="0">
              <a:latin typeface="Montserrat" panose="00000500000000000000"/>
              <a:ea typeface="Montserrat" panose="00000500000000000000"/>
              <a:cs typeface="Montserrat" panose="00000500000000000000"/>
              <a:sym typeface="Montserrat" panose="00000500000000000000"/>
            </a:endParaRPr>
          </a:p>
          <a:p>
            <a:pPr marL="152396" indent="0">
              <a:buSzPct val="122000"/>
              <a:buNone/>
            </a:pPr>
            <a:endParaRPr lang="it-IT" sz="2133" b="1" dirty="0">
              <a:latin typeface="Montserrat" panose="00000500000000000000"/>
              <a:ea typeface="Montserrat" panose="00000500000000000000"/>
              <a:cs typeface="Montserrat" panose="00000500000000000000"/>
              <a:sym typeface="Montserrat" panose="00000500000000000000"/>
            </a:endParaRPr>
          </a:p>
          <a:p>
            <a:pPr marL="152396" indent="0">
              <a:buSzPct val="122000"/>
              <a:buNone/>
            </a:pPr>
            <a:endParaRPr lang="it-IT" sz="2133" b="1" dirty="0">
              <a:latin typeface="Montserrat" panose="00000500000000000000"/>
              <a:ea typeface="Montserrat" panose="00000500000000000000"/>
              <a:cs typeface="Montserrat" panose="00000500000000000000"/>
              <a:sym typeface="Montserrat" panose="00000500000000000000"/>
            </a:endParaRPr>
          </a:p>
          <a:p>
            <a:pPr marL="152396" indent="0">
              <a:buSzPct val="122000"/>
              <a:buNone/>
            </a:pPr>
            <a:r>
              <a:rPr lang="it-IT" sz="2133" b="1" dirty="0">
                <a:solidFill>
                  <a:srgbClr val="002060"/>
                </a:solidFill>
                <a:latin typeface="Montserrat" panose="00000500000000000000"/>
                <a:ea typeface="Montserrat" panose="00000500000000000000"/>
                <a:cs typeface="Montserrat" panose="00000500000000000000"/>
                <a:sym typeface="Montserrat" panose="00000500000000000000"/>
              </a:rPr>
              <a:t>Art. 260 TFUE </a:t>
            </a:r>
            <a:r>
              <a:rPr lang="it-IT" sz="2133" b="1" dirty="0">
                <a:solidFill>
                  <a:srgbClr val="002060"/>
                </a:solidFill>
                <a:latin typeface="Montserrat" panose="00000500000000000000"/>
                <a:ea typeface="Montserrat" panose="00000500000000000000"/>
                <a:cs typeface="Montserrat" panose="00000500000000000000"/>
                <a:sym typeface="Wingdings" panose="05000000000000000000" pitchFamily="2" charset="2"/>
              </a:rPr>
              <a:t></a:t>
            </a:r>
            <a:r>
              <a:rPr lang="it-IT" sz="2133" b="1" dirty="0">
                <a:solidFill>
                  <a:srgbClr val="002060"/>
                </a:solidFill>
                <a:latin typeface="Montserrat" panose="00000500000000000000"/>
                <a:ea typeface="Montserrat" panose="00000500000000000000"/>
                <a:cs typeface="Montserrat" panose="00000500000000000000"/>
                <a:sym typeface="Montserrat" panose="00000500000000000000"/>
              </a:rPr>
              <a:t> violazione sentenza della Corte di giustizia </a:t>
            </a:r>
          </a:p>
          <a:p>
            <a:pPr marL="152396" indent="0">
              <a:buSzPct val="122000"/>
              <a:buNone/>
            </a:pPr>
            <a:r>
              <a:rPr lang="it-IT" sz="2133" b="1" dirty="0">
                <a:solidFill>
                  <a:srgbClr val="002060"/>
                </a:solidFill>
                <a:latin typeface="Montserrat" panose="00000500000000000000"/>
                <a:ea typeface="Montserrat" panose="00000500000000000000"/>
                <a:cs typeface="Montserrat" panose="00000500000000000000"/>
                <a:sym typeface="Montserrat" panose="00000500000000000000"/>
              </a:rPr>
              <a:t>su ricorso ex art. 258 TFUE</a:t>
            </a:r>
            <a:endParaRPr lang="it-IT" b="1" dirty="0">
              <a:solidFill>
                <a:srgbClr val="002060"/>
              </a:solidFill>
            </a:endParaRPr>
          </a:p>
          <a:p>
            <a:pPr>
              <a:buSzPct val="130000"/>
            </a:pPr>
            <a:r>
              <a:rPr lang="it-IT" sz="2000" dirty="0">
                <a:latin typeface="Montserrat" panose="00000500000000000000"/>
                <a:ea typeface="Montserrat" panose="00000500000000000000"/>
                <a:cs typeface="Montserrat" panose="00000500000000000000"/>
                <a:sym typeface="Montserrat" panose="00000500000000000000"/>
              </a:rPr>
              <a:t>MESSA IN MORA</a:t>
            </a:r>
            <a:endParaRPr dirty="0"/>
          </a:p>
          <a:p>
            <a:pPr>
              <a:buSzPct val="130000"/>
            </a:pPr>
            <a:r>
              <a:rPr lang="it-IT" sz="2000" dirty="0">
                <a:latin typeface="Montserrat" panose="00000500000000000000"/>
                <a:ea typeface="Montserrat" panose="00000500000000000000"/>
                <a:cs typeface="Montserrat" panose="00000500000000000000"/>
                <a:sym typeface="Montserrat" panose="00000500000000000000"/>
              </a:rPr>
              <a:t>Ricorso alla Corte di giustizia </a:t>
            </a:r>
            <a:r>
              <a:rPr lang="it-IT" sz="2000" dirty="0">
                <a:latin typeface="Montserrat" panose="00000500000000000000"/>
                <a:ea typeface="Montserrat" panose="00000500000000000000"/>
                <a:cs typeface="Montserrat" panose="00000500000000000000"/>
                <a:sym typeface="Wingdings" panose="05000000000000000000" pitchFamily="2" charset="2"/>
              </a:rPr>
              <a:t></a:t>
            </a:r>
            <a:r>
              <a:rPr lang="it-IT" sz="2000" dirty="0">
                <a:latin typeface="Montserrat" panose="00000500000000000000"/>
                <a:ea typeface="Montserrat" panose="00000500000000000000"/>
                <a:cs typeface="Montserrat" panose="00000500000000000000"/>
                <a:sym typeface="Montserrat" panose="00000500000000000000"/>
              </a:rPr>
              <a:t> sentenza che accerta la mancata</a:t>
            </a:r>
          </a:p>
          <a:p>
            <a:pPr marL="152396" indent="0">
              <a:buSzPct val="130000"/>
              <a:buNone/>
            </a:pPr>
            <a:r>
              <a:rPr lang="it-IT" sz="2000" dirty="0">
                <a:latin typeface="Montserrat" panose="00000500000000000000"/>
                <a:ea typeface="Montserrat" panose="00000500000000000000"/>
                <a:cs typeface="Montserrat" panose="00000500000000000000"/>
                <a:sym typeface="Montserrat" panose="00000500000000000000"/>
              </a:rPr>
              <a:t>       esecuzione della sentenza che ha accertato la violazione del diritto UE</a:t>
            </a:r>
            <a:endParaRPr dirty="0"/>
          </a:p>
          <a:p>
            <a:pPr marL="0" indent="0">
              <a:buSzPct val="122000"/>
              <a:buNone/>
            </a:pPr>
            <a:endParaRPr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indent="-304792">
              <a:buSzPct val="130000"/>
              <a:buNone/>
            </a:pPr>
            <a:endParaRPr sz="2000" dirty="0">
              <a:latin typeface="Montserrat" panose="00000500000000000000"/>
              <a:ea typeface="Montserrat" panose="00000500000000000000"/>
              <a:cs typeface="Montserrat" panose="00000500000000000000"/>
              <a:sym typeface="Montserrat" panose="00000500000000000000"/>
            </a:endParaRPr>
          </a:p>
        </p:txBody>
      </p:sp>
      <p:sp>
        <p:nvSpPr>
          <p:cNvPr id="319" name="Google Shape;319;p17"/>
          <p:cNvSpPr/>
          <p:nvPr/>
        </p:nvSpPr>
        <p:spPr>
          <a:xfrm>
            <a:off x="5034449" y="3173563"/>
            <a:ext cx="729271" cy="659964"/>
          </a:xfrm>
          <a:prstGeom prst="downArrow">
            <a:avLst>
              <a:gd name="adj1" fmla="val 50000"/>
              <a:gd name="adj2" fmla="val 50000"/>
            </a:avLst>
          </a:prstGeom>
          <a:solidFill>
            <a:srgbClr val="94C6FF"/>
          </a:solidFill>
          <a:ln w="25400" cap="flat" cmpd="sng">
            <a:solidFill>
              <a:srgbClr val="3061B2"/>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panose="020B0604020202020204"/>
              <a:ea typeface="Arial" panose="020B0604020202020204"/>
              <a:cs typeface="Arial" panose="020B0604020202020204"/>
              <a:sym typeface="Arial" panose="020B0604020202020204"/>
            </a:endParaRPr>
          </a:p>
        </p:txBody>
      </p:sp>
      <p:sp>
        <p:nvSpPr>
          <p:cNvPr id="7" name="Google Shape;423;p26"/>
          <p:cNvSpPr txBox="1"/>
          <p:nvPr/>
        </p:nvSpPr>
        <p:spPr>
          <a:xfrm>
            <a:off x="11291326" y="6190652"/>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r>
              <a:rPr lang="it-IT" sz="1333" b="1" dirty="0">
                <a:solidFill>
                  <a:srgbClr val="666666"/>
                </a:solidFill>
                <a:latin typeface="Montserrat" panose="00000500000000000000"/>
                <a:ea typeface="Montserrat" panose="00000500000000000000"/>
                <a:cs typeface="Montserrat" panose="00000500000000000000"/>
                <a:sym typeface="Montserrat" panose="00000500000000000000"/>
              </a:rPr>
              <a:t>19</a:t>
            </a:r>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pic>
        <p:nvPicPr>
          <p:cNvPr id="2" name="Picture 2" descr="Formez, al servizio della PA">
            <a:extLst>
              <a:ext uri="{FF2B5EF4-FFF2-40B4-BE49-F238E27FC236}">
                <a16:creationId xmlns:a16="http://schemas.microsoft.com/office/drawing/2014/main" id="{439307DF-E06D-CF5B-DC06-DC1C35EAC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8"/>
          <p:cNvSpPr txBox="1">
            <a:spLocks noGrp="1"/>
          </p:cNvSpPr>
          <p:nvPr>
            <p:ph type="title"/>
          </p:nvPr>
        </p:nvSpPr>
        <p:spPr>
          <a:xfrm>
            <a:off x="415500" y="584034"/>
            <a:ext cx="11284600" cy="395300"/>
          </a:xfrm>
          <a:prstGeom prst="rect">
            <a:avLst/>
          </a:prstGeom>
          <a:noFill/>
          <a:ln>
            <a:noFill/>
          </a:ln>
        </p:spPr>
        <p:txBody>
          <a:bodyPr spcFirstLastPara="1" vert="horz" wrap="square" lIns="121900" tIns="121900" rIns="121900" bIns="121900" rtlCol="0" anchor="t" anchorCtr="0">
            <a:noAutofit/>
          </a:bodyPr>
          <a:lstStyle/>
          <a:p>
            <a:pPr>
              <a:buSzPts val="990"/>
            </a:pPr>
            <a:r>
              <a:rPr lang="it-IT" sz="2133" b="1">
                <a:solidFill>
                  <a:srgbClr val="003A57"/>
                </a:solidFill>
                <a:latin typeface="Montserrat" panose="00000500000000000000"/>
                <a:ea typeface="Montserrat" panose="00000500000000000000"/>
                <a:cs typeface="Montserrat" panose="00000500000000000000"/>
                <a:sym typeface="Montserrat" panose="00000500000000000000"/>
              </a:rPr>
              <a:t>8. La procedura di infrazione per mancato recepimento di direttive </a:t>
            </a:r>
            <a:br>
              <a:rPr lang="it-IT" sz="2133" b="1">
                <a:solidFill>
                  <a:srgbClr val="003A57"/>
                </a:solidFill>
                <a:latin typeface="Montserrat" panose="00000500000000000000"/>
                <a:ea typeface="Montserrat" panose="00000500000000000000"/>
                <a:cs typeface="Montserrat" panose="00000500000000000000"/>
                <a:sym typeface="Montserrat" panose="00000500000000000000"/>
              </a:rPr>
            </a:br>
            <a:r>
              <a:rPr lang="it-IT" sz="2133" b="1">
                <a:solidFill>
                  <a:srgbClr val="002060"/>
                </a:solidFill>
                <a:latin typeface="Montserrat" panose="00000500000000000000"/>
                <a:ea typeface="Montserrat" panose="00000500000000000000"/>
                <a:cs typeface="Montserrat" panose="00000500000000000000"/>
                <a:sym typeface="Wingdings" panose="05000000000000000000" pitchFamily="2" charset="2"/>
              </a:rPr>
              <a:t></a:t>
            </a:r>
            <a:r>
              <a:rPr lang="it-IT" sz="2133" b="1">
                <a:solidFill>
                  <a:schemeClr val="accent1">
                    <a:lumMod val="75000"/>
                  </a:schemeClr>
                </a:solidFill>
                <a:latin typeface="Montserrat" panose="00000500000000000000"/>
                <a:ea typeface="Montserrat" panose="00000500000000000000"/>
                <a:cs typeface="Montserrat" panose="00000500000000000000"/>
                <a:sym typeface="Montserrat" panose="00000500000000000000"/>
              </a:rPr>
              <a:t> </a:t>
            </a:r>
            <a:r>
              <a:rPr lang="it-IT" sz="2133" b="1">
                <a:solidFill>
                  <a:srgbClr val="0070C0"/>
                </a:solidFill>
                <a:latin typeface="Montserrat" panose="00000500000000000000"/>
                <a:ea typeface="Montserrat" panose="00000500000000000000"/>
                <a:cs typeface="Montserrat" panose="00000500000000000000"/>
                <a:sym typeface="Montserrat" panose="00000500000000000000"/>
              </a:rPr>
              <a:t>art. 260, par. 3, TFUE</a:t>
            </a:r>
            <a:br>
              <a:rPr lang="it-IT" sz="2133" b="1">
                <a:solidFill>
                  <a:srgbClr val="002060"/>
                </a:solidFill>
                <a:latin typeface="Montserrat" panose="00000500000000000000"/>
                <a:ea typeface="Montserrat" panose="00000500000000000000"/>
                <a:cs typeface="Montserrat" panose="00000500000000000000"/>
                <a:sym typeface="Montserrat" panose="00000500000000000000"/>
              </a:rPr>
            </a:br>
            <a:br>
              <a:rPr lang="it-IT" sz="2133" b="1">
                <a:latin typeface="Montserrat"/>
              </a:rPr>
            </a:br>
            <a:endParaRPr lang="it-IT" sz="2133" b="1">
              <a:solidFill>
                <a:srgbClr val="002060"/>
              </a:solidFill>
              <a:latin typeface="Montserrat"/>
            </a:endParaRPr>
          </a:p>
        </p:txBody>
      </p:sp>
      <p:sp>
        <p:nvSpPr>
          <p:cNvPr id="440" name="Google Shape;440;p28"/>
          <p:cNvSpPr txBox="1"/>
          <p:nvPr/>
        </p:nvSpPr>
        <p:spPr>
          <a:xfrm>
            <a:off x="11365700" y="5978412"/>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23</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442" name="Google Shape;442;p28"/>
          <p:cNvSpPr txBox="1"/>
          <p:nvPr/>
        </p:nvSpPr>
        <p:spPr>
          <a:xfrm>
            <a:off x="538100" y="1260124"/>
            <a:ext cx="10724985" cy="4718288"/>
          </a:xfrm>
          <a:prstGeom prst="rect">
            <a:avLst/>
          </a:prstGeom>
          <a:noFill/>
          <a:ln>
            <a:noFill/>
          </a:ln>
        </p:spPr>
        <p:txBody>
          <a:bodyPr spcFirstLastPara="1" wrap="square" lIns="121900" tIns="60933" rIns="121900" bIns="60933" anchor="t" anchorCtr="0">
            <a:spAutoFit/>
          </a:bodyPr>
          <a:lstStyle/>
          <a:p>
            <a:pPr algn="just"/>
            <a:endParaRPr lang="it-IT" sz="2133" b="1" dirty="0">
              <a:solidFill>
                <a:srgbClr val="434343"/>
              </a:solidFill>
              <a:latin typeface="Montserrat" panose="00000500000000000000"/>
              <a:ea typeface="Montserrat" panose="00000500000000000000"/>
              <a:cs typeface="Montserrat" panose="00000500000000000000"/>
              <a:sym typeface="Montserrat" panose="00000500000000000000"/>
            </a:endParaRPr>
          </a:p>
          <a:p>
            <a:pPr algn="just"/>
            <a:r>
              <a:rPr lang="it-IT" sz="2133" b="1" dirty="0">
                <a:solidFill>
                  <a:srgbClr val="434343"/>
                </a:solidFill>
                <a:latin typeface="Montserrat" panose="00000500000000000000"/>
                <a:ea typeface="Montserrat" panose="00000500000000000000"/>
                <a:cs typeface="Montserrat" panose="00000500000000000000"/>
                <a:sym typeface="Montserrat" panose="00000500000000000000"/>
              </a:rPr>
              <a:t>Mancata comunicazione</a:t>
            </a: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 misure di attuazione di una </a:t>
            </a:r>
            <a:r>
              <a:rPr lang="it-IT" sz="2133" b="1" dirty="0">
                <a:solidFill>
                  <a:srgbClr val="434343"/>
                </a:solidFill>
                <a:latin typeface="Montserrat" panose="00000500000000000000"/>
                <a:ea typeface="Montserrat" panose="00000500000000000000"/>
                <a:cs typeface="Montserrat" panose="00000500000000000000"/>
                <a:sym typeface="Montserrat" panose="00000500000000000000"/>
              </a:rPr>
              <a:t>direttiva </a:t>
            </a:r>
          </a:p>
          <a:p>
            <a:pPr algn="just"/>
            <a:r>
              <a:rPr lang="it-IT" sz="2133" b="1" dirty="0">
                <a:solidFill>
                  <a:srgbClr val="434343"/>
                </a:solidFill>
                <a:latin typeface="Montserrat" panose="00000500000000000000"/>
                <a:ea typeface="Montserrat" panose="00000500000000000000"/>
                <a:cs typeface="Montserrat" panose="00000500000000000000"/>
                <a:sym typeface="Montserrat" panose="00000500000000000000"/>
              </a:rPr>
              <a:t>adottata secondo un procedura legislativa</a:t>
            </a: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 </a:t>
            </a:r>
            <a:r>
              <a:rPr lang="it-IT" sz="2133" dirty="0">
                <a:solidFill>
                  <a:srgbClr val="434343"/>
                </a:solidFill>
                <a:latin typeface="Montserrat" panose="00000500000000000000"/>
                <a:ea typeface="Montserrat" panose="00000500000000000000"/>
                <a:cs typeface="Montserrat" panose="00000500000000000000"/>
                <a:sym typeface="Wingdings" panose="05000000000000000000" pitchFamily="2" charset="2"/>
              </a:rPr>
              <a:t> «direttive legislative»</a:t>
            </a:r>
            <a:endParaRPr lang="it-IT" sz="2133" dirty="0">
              <a:solidFill>
                <a:srgbClr val="434343"/>
              </a:solidFill>
              <a:latin typeface="Montserrat" panose="00000500000000000000"/>
              <a:ea typeface="Montserrat" panose="00000500000000000000"/>
              <a:cs typeface="Montserrat" panose="00000500000000000000"/>
            </a:endParaRPr>
          </a:p>
          <a:p>
            <a:pPr algn="just"/>
            <a:endParaRPr lang="it-IT" sz="2133" dirty="0">
              <a:solidFill>
                <a:srgbClr val="434343"/>
              </a:solidFill>
              <a:latin typeface="Montserrat" panose="00000500000000000000"/>
              <a:ea typeface="Montserrat" panose="00000500000000000000"/>
              <a:cs typeface="Montserrat" panose="00000500000000000000"/>
              <a:sym typeface="Wingdings" panose="05000000000000000000" pitchFamily="2" charset="2"/>
            </a:endParaRPr>
          </a:p>
          <a:p>
            <a:pPr algn="just"/>
            <a:endParaRPr lang="it-IT" sz="2133" dirty="0">
              <a:solidFill>
                <a:srgbClr val="434343"/>
              </a:solidFill>
              <a:latin typeface="Montserrat" panose="00000500000000000000"/>
              <a:ea typeface="Montserrat" panose="00000500000000000000"/>
              <a:cs typeface="Montserrat" panose="00000500000000000000"/>
              <a:sym typeface="Wingdings" panose="05000000000000000000" pitchFamily="2" charset="2"/>
            </a:endParaRPr>
          </a:p>
          <a:p>
            <a:pPr algn="just"/>
            <a:r>
              <a:rPr lang="it-IT" sz="2133" dirty="0">
                <a:solidFill>
                  <a:srgbClr val="434343"/>
                </a:solidFill>
                <a:latin typeface="Montserrat" panose="00000500000000000000"/>
                <a:ea typeface="Montserrat" panose="00000500000000000000"/>
                <a:cs typeface="Montserrat" panose="00000500000000000000"/>
                <a:sym typeface="Wingdings" panose="05000000000000000000" pitchFamily="2" charset="2"/>
              </a:rPr>
              <a:t>quando la </a:t>
            </a:r>
            <a:r>
              <a:rPr lang="it-IT" sz="2133" b="1" dirty="0">
                <a:solidFill>
                  <a:srgbClr val="434343"/>
                </a:solidFill>
                <a:latin typeface="Montserrat" panose="00000500000000000000"/>
                <a:ea typeface="Montserrat" panose="00000500000000000000"/>
                <a:cs typeface="Montserrat" panose="00000500000000000000"/>
                <a:sym typeface="Wingdings" panose="05000000000000000000" pitchFamily="2" charset="2"/>
              </a:rPr>
              <a:t>CE</a:t>
            </a:r>
            <a:r>
              <a:rPr lang="it-IT" sz="2133" dirty="0">
                <a:solidFill>
                  <a:srgbClr val="434343"/>
                </a:solidFill>
                <a:latin typeface="Montserrat" panose="00000500000000000000"/>
                <a:ea typeface="Montserrat" panose="00000500000000000000"/>
                <a:cs typeface="Montserrat" panose="00000500000000000000"/>
                <a:sym typeface="Wingdings" panose="05000000000000000000" pitchFamily="2" charset="2"/>
              </a:rPr>
              <a:t> propone ricorso ex art. 258 TFUE </a:t>
            </a:r>
            <a:r>
              <a:rPr lang="it-IT" sz="2133" b="1" u="sng" dirty="0">
                <a:solidFill>
                  <a:srgbClr val="434343"/>
                </a:solidFill>
                <a:latin typeface="Montserrat" panose="00000500000000000000"/>
                <a:ea typeface="Montserrat" panose="00000500000000000000"/>
                <a:cs typeface="Montserrat" panose="00000500000000000000"/>
                <a:sym typeface="Montserrat" panose="00000500000000000000"/>
              </a:rPr>
              <a:t>può già</a:t>
            </a: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 chiedere </a:t>
            </a:r>
            <a:endParaRPr lang="it-IT" sz="2133" dirty="0">
              <a:solidFill>
                <a:srgbClr val="434343"/>
              </a:solidFill>
              <a:latin typeface="Montserrat" panose="00000500000000000000"/>
              <a:ea typeface="Montserrat" panose="00000500000000000000"/>
              <a:cs typeface="Montserrat" panose="00000500000000000000"/>
            </a:endParaRPr>
          </a:p>
          <a:p>
            <a:pPr algn="just"/>
            <a:endParaRPr lang="it-IT"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algn="just"/>
            <a:endParaRPr lang="it-IT"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algn="just"/>
            <a:endParaRPr lang="it-IT"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algn="just"/>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l’applicazione delle </a:t>
            </a:r>
            <a:r>
              <a:rPr lang="it-IT" sz="2133" b="1" dirty="0">
                <a:solidFill>
                  <a:srgbClr val="434343"/>
                </a:solidFill>
                <a:latin typeface="Montserrat" panose="00000500000000000000"/>
                <a:ea typeface="Montserrat" panose="00000500000000000000"/>
                <a:cs typeface="Montserrat" panose="00000500000000000000"/>
                <a:sym typeface="Montserrat" panose="00000500000000000000"/>
              </a:rPr>
              <a:t>sanzioni pecuniarie (somma forfettaria e/o penalità)</a:t>
            </a:r>
            <a:endParaRPr lang="it-IT"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algn="just"/>
            <a:endParaRPr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algn="just"/>
            <a:endParaRPr lang="it-IT" sz="2133" dirty="0">
              <a:solidFill>
                <a:srgbClr val="434343"/>
              </a:solidFill>
              <a:latin typeface="Montserrat" panose="00000500000000000000"/>
              <a:ea typeface="Montserrat" panose="00000500000000000000"/>
              <a:cs typeface="Montserrat" panose="00000500000000000000"/>
            </a:endParaRPr>
          </a:p>
          <a:p>
            <a:pPr algn="just"/>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la </a:t>
            </a:r>
            <a:r>
              <a:rPr lang="it-IT" sz="2133" b="1" dirty="0">
                <a:solidFill>
                  <a:srgbClr val="434343"/>
                </a:solidFill>
                <a:latin typeface="Montserrat" panose="00000500000000000000"/>
                <a:ea typeface="Montserrat" panose="00000500000000000000"/>
                <a:cs typeface="Montserrat" panose="00000500000000000000"/>
                <a:sym typeface="Montserrat" panose="00000500000000000000"/>
              </a:rPr>
              <a:t>Corte</a:t>
            </a: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 può comminare la sanzione </a:t>
            </a:r>
            <a:r>
              <a:rPr lang="it-IT" sz="2133" b="1" dirty="0">
                <a:solidFill>
                  <a:srgbClr val="434343"/>
                </a:solidFill>
                <a:latin typeface="Montserrat" panose="00000500000000000000"/>
                <a:ea typeface="Montserrat" panose="00000500000000000000"/>
                <a:cs typeface="Montserrat" panose="00000500000000000000"/>
                <a:sym typeface="Montserrat" panose="00000500000000000000"/>
              </a:rPr>
              <a:t>entro il limite massimo</a:t>
            </a:r>
          </a:p>
          <a:p>
            <a:pPr algn="just"/>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 dell’importo indicato dalla Commissione</a:t>
            </a:r>
            <a:endParaRPr lang="it-IT" sz="2133" dirty="0">
              <a:solidFill>
                <a:srgbClr val="434343"/>
              </a:solidFill>
              <a:latin typeface="Montserrat" panose="00000500000000000000"/>
              <a:ea typeface="Montserrat" panose="00000500000000000000"/>
              <a:cs typeface="Montserrat" panose="00000500000000000000"/>
            </a:endParaRPr>
          </a:p>
        </p:txBody>
      </p:sp>
      <p:sp>
        <p:nvSpPr>
          <p:cNvPr id="2" name="Freccia in giù 1"/>
          <p:cNvSpPr/>
          <p:nvPr/>
        </p:nvSpPr>
        <p:spPr>
          <a:xfrm>
            <a:off x="5242465" y="3515900"/>
            <a:ext cx="481076" cy="549640"/>
          </a:xfrm>
          <a:prstGeom prst="downArrow">
            <a:avLst/>
          </a:prstGeom>
          <a:solidFill>
            <a:srgbClr val="94C6FF"/>
          </a:solidFill>
          <a:ln>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3" name="Freccia in giù 2"/>
          <p:cNvSpPr/>
          <p:nvPr/>
        </p:nvSpPr>
        <p:spPr>
          <a:xfrm>
            <a:off x="5242466" y="4597496"/>
            <a:ext cx="481076" cy="575041"/>
          </a:xfrm>
          <a:prstGeom prst="downArrow">
            <a:avLst/>
          </a:prstGeom>
          <a:solidFill>
            <a:srgbClr val="94C6FF"/>
          </a:solidFill>
          <a:ln>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4" name="Freccia in giù 3"/>
          <p:cNvSpPr/>
          <p:nvPr/>
        </p:nvSpPr>
        <p:spPr>
          <a:xfrm>
            <a:off x="5242465" y="2379169"/>
            <a:ext cx="481076" cy="549640"/>
          </a:xfrm>
          <a:prstGeom prst="downArrow">
            <a:avLst/>
          </a:prstGeom>
          <a:solidFill>
            <a:srgbClr val="94C6FF"/>
          </a:solidFill>
          <a:ln>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5" name="Picture 2" descr="Formez, al servizio della PA">
            <a:extLst>
              <a:ext uri="{FF2B5EF4-FFF2-40B4-BE49-F238E27FC236}">
                <a16:creationId xmlns:a16="http://schemas.microsoft.com/office/drawing/2014/main" id="{9C551DAF-A9C6-10A0-99B4-B3F46A175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1"/>
          <p:cNvSpPr txBox="1">
            <a:spLocks noGrp="1"/>
          </p:cNvSpPr>
          <p:nvPr>
            <p:ph type="title"/>
          </p:nvPr>
        </p:nvSpPr>
        <p:spPr>
          <a:xfrm>
            <a:off x="199035" y="0"/>
            <a:ext cx="11360800" cy="763600"/>
          </a:xfrm>
          <a:prstGeom prst="rect">
            <a:avLst/>
          </a:prstGeom>
          <a:noFill/>
          <a:ln>
            <a:noFill/>
          </a:ln>
        </p:spPr>
        <p:txBody>
          <a:bodyPr spcFirstLastPara="1" vert="horz" wrap="square" lIns="121900" tIns="121900" rIns="121900" bIns="121900" rtlCol="0" anchor="t" anchorCtr="0">
            <a:noAutofit/>
          </a:bodyPr>
          <a:lstStyle/>
          <a:p>
            <a:pPr algn="just">
              <a:buSzPts val="990"/>
            </a:pPr>
            <a:br>
              <a:rPr lang="it-IT" sz="2000" b="1" dirty="0">
                <a:latin typeface="Montserrat" panose="00000500000000000000"/>
                <a:ea typeface="Montserrat" panose="00000500000000000000"/>
                <a:cs typeface="Montserrat" panose="00000500000000000000"/>
              </a:rPr>
            </a:br>
            <a:r>
              <a:rPr lang="it-IT" sz="2000" b="1" dirty="0">
                <a:solidFill>
                  <a:srgbClr val="003A57"/>
                </a:solidFill>
                <a:latin typeface="Montserrat" panose="00000500000000000000"/>
                <a:ea typeface="Montserrat" panose="00000500000000000000"/>
                <a:cs typeface="Montserrat" panose="00000500000000000000"/>
                <a:sym typeface="Montserrat" panose="00000500000000000000"/>
              </a:rPr>
              <a:t>9. La procedura d’infrazione avviata da uno Stato membro </a:t>
            </a:r>
            <a:br>
              <a:rPr lang="it-IT" sz="2000" b="1" dirty="0">
                <a:solidFill>
                  <a:srgbClr val="003A57"/>
                </a:solidFill>
                <a:latin typeface="Montserrat" panose="00000500000000000000"/>
                <a:ea typeface="Montserrat" panose="00000500000000000000"/>
                <a:cs typeface="Montserrat" panose="00000500000000000000"/>
                <a:sym typeface="Montserrat" panose="00000500000000000000"/>
              </a:rPr>
            </a:br>
            <a:r>
              <a:rPr lang="it-IT" sz="2000" b="1" dirty="0">
                <a:solidFill>
                  <a:srgbClr val="003A57"/>
                </a:solidFill>
                <a:latin typeface="Montserrat" panose="00000500000000000000"/>
                <a:ea typeface="Montserrat" panose="00000500000000000000"/>
                <a:cs typeface="Montserrat" panose="00000500000000000000"/>
                <a:sym typeface="Montserrat" panose="00000500000000000000"/>
              </a:rPr>
              <a:t>contro un altro SM </a:t>
            </a:r>
            <a:r>
              <a:rPr lang="it-IT" sz="2000" b="1" i="1" dirty="0">
                <a:solidFill>
                  <a:srgbClr val="003A57"/>
                </a:solidFill>
                <a:latin typeface="Montserrat" panose="00000500000000000000"/>
                <a:ea typeface="Montserrat" panose="00000500000000000000"/>
                <a:cs typeface="Montserrat" panose="00000500000000000000"/>
                <a:sym typeface="Montserrat" panose="00000500000000000000"/>
              </a:rPr>
              <a:t>ex </a:t>
            </a:r>
            <a:r>
              <a:rPr lang="it-IT" sz="2000" b="1" dirty="0">
                <a:solidFill>
                  <a:srgbClr val="003A57"/>
                </a:solidFill>
                <a:latin typeface="Montserrat" panose="00000500000000000000"/>
                <a:ea typeface="Montserrat" panose="00000500000000000000"/>
                <a:cs typeface="Montserrat" panose="00000500000000000000"/>
                <a:sym typeface="Montserrat" panose="00000500000000000000"/>
              </a:rPr>
              <a:t>art. 259 TFUE</a:t>
            </a:r>
          </a:p>
        </p:txBody>
      </p:sp>
      <p:sp>
        <p:nvSpPr>
          <p:cNvPr id="477" name="Google Shape;477;p31"/>
          <p:cNvSpPr txBox="1"/>
          <p:nvPr/>
        </p:nvSpPr>
        <p:spPr>
          <a:xfrm>
            <a:off x="11523200" y="6144895"/>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24</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479" name="Google Shape;479;p31"/>
          <p:cNvSpPr/>
          <p:nvPr/>
        </p:nvSpPr>
        <p:spPr>
          <a:xfrm>
            <a:off x="1762713" y="1330884"/>
            <a:ext cx="8048788" cy="5005611"/>
          </a:xfrm>
          <a:prstGeom prst="rect">
            <a:avLst/>
          </a:prstGeom>
          <a:noFill/>
          <a:ln>
            <a:noFill/>
          </a:ln>
        </p:spPr>
        <p:txBody>
          <a:bodyPr spcFirstLastPara="1" wrap="square" lIns="121900" tIns="60933" rIns="121900" bIns="60933" anchor="t" anchorCtr="0">
            <a:spAutoFit/>
          </a:bodyPr>
          <a:lstStyle/>
          <a:p>
            <a:pPr marL="609585" indent="-609585" algn="just">
              <a:buClr>
                <a:srgbClr val="000000"/>
              </a:buClr>
              <a:buSzPts val="1600"/>
              <a:buFont typeface="Arial" panose="020B0604020202020204" pitchFamily="34" charset="0"/>
              <a:buChar char="•"/>
            </a:pPr>
            <a:r>
              <a:rPr lang="it-IT" sz="2133">
                <a:solidFill>
                  <a:srgbClr val="434343"/>
                </a:solidFill>
                <a:latin typeface="Montserrat" panose="00000500000000000000"/>
                <a:ea typeface="Montserrat" panose="00000500000000000000"/>
                <a:cs typeface="Montserrat" panose="00000500000000000000"/>
                <a:sym typeface="Montserrat" panose="00000500000000000000"/>
              </a:rPr>
              <a:t>Uno </a:t>
            </a:r>
            <a:r>
              <a:rPr lang="it-IT" sz="2133" b="1">
                <a:solidFill>
                  <a:srgbClr val="434343"/>
                </a:solidFill>
                <a:latin typeface="Montserrat" panose="00000500000000000000"/>
                <a:ea typeface="Montserrat" panose="00000500000000000000"/>
                <a:cs typeface="Montserrat" panose="00000500000000000000"/>
                <a:sym typeface="Montserrat" panose="00000500000000000000"/>
              </a:rPr>
              <a:t>SM</a:t>
            </a:r>
            <a:r>
              <a:rPr lang="it-IT" sz="2133">
                <a:solidFill>
                  <a:srgbClr val="434343"/>
                </a:solidFill>
                <a:latin typeface="Montserrat" panose="00000500000000000000"/>
                <a:ea typeface="Montserrat" panose="00000500000000000000"/>
                <a:cs typeface="Montserrat" panose="00000500000000000000"/>
                <a:sym typeface="Montserrat" panose="00000500000000000000"/>
              </a:rPr>
              <a:t>, prima di proporre contro un altro SM un ricorso fondato su una pretesa violazione degli obblighi che a quest'ultimo incombono in virtù dei Trattati, deve </a:t>
            </a:r>
            <a:r>
              <a:rPr lang="it-IT" sz="2133" b="1">
                <a:solidFill>
                  <a:srgbClr val="434343"/>
                </a:solidFill>
                <a:latin typeface="Montserrat" panose="00000500000000000000"/>
                <a:ea typeface="Montserrat" panose="00000500000000000000"/>
                <a:cs typeface="Montserrat" panose="00000500000000000000"/>
                <a:sym typeface="Montserrat" panose="00000500000000000000"/>
              </a:rPr>
              <a:t>rivolgersi alla Commissione</a:t>
            </a:r>
            <a:r>
              <a:rPr lang="it-IT" sz="2133">
                <a:solidFill>
                  <a:srgbClr val="434343"/>
                </a:solidFill>
                <a:latin typeface="Montserrat" panose="00000500000000000000"/>
                <a:ea typeface="Montserrat" panose="00000500000000000000"/>
                <a:cs typeface="Montserrat" panose="00000500000000000000"/>
                <a:sym typeface="Montserrat" panose="00000500000000000000"/>
              </a:rPr>
              <a:t>;</a:t>
            </a:r>
            <a:endParaRPr sz="2400"/>
          </a:p>
          <a:p>
            <a:pPr marL="609585" indent="-474121" algn="just">
              <a:buClr>
                <a:srgbClr val="000000"/>
              </a:buClr>
              <a:buSzPts val="1600"/>
            </a:pP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a:p>
            <a:pPr marL="685783" indent="-685783" algn="just">
              <a:buClr>
                <a:srgbClr val="000000"/>
              </a:buClr>
              <a:buSzPts val="1600"/>
              <a:buFont typeface="Arial" panose="020B0604020202020204" pitchFamily="34" charset="0"/>
              <a:buChar char="•"/>
            </a:pPr>
            <a:r>
              <a:rPr lang="it-IT" sz="2133">
                <a:solidFill>
                  <a:srgbClr val="434343"/>
                </a:solidFill>
                <a:latin typeface="Montserrat" panose="00000500000000000000"/>
                <a:ea typeface="Montserrat" panose="00000500000000000000"/>
                <a:cs typeface="Montserrat" panose="00000500000000000000"/>
                <a:sym typeface="Montserrat" panose="00000500000000000000"/>
              </a:rPr>
              <a:t>La Commissione emette un </a:t>
            </a:r>
            <a:r>
              <a:rPr lang="it-IT" sz="2133" b="1">
                <a:solidFill>
                  <a:srgbClr val="434343"/>
                </a:solidFill>
                <a:latin typeface="Montserrat" panose="00000500000000000000"/>
                <a:ea typeface="Montserrat" panose="00000500000000000000"/>
                <a:cs typeface="Montserrat" panose="00000500000000000000"/>
                <a:sym typeface="Montserrat" panose="00000500000000000000"/>
              </a:rPr>
              <a:t>parere motivato </a:t>
            </a:r>
            <a:r>
              <a:rPr lang="it-IT" sz="2133">
                <a:solidFill>
                  <a:srgbClr val="434343"/>
                </a:solidFill>
                <a:latin typeface="Montserrat" panose="00000500000000000000"/>
                <a:ea typeface="Montserrat" panose="00000500000000000000"/>
                <a:cs typeface="Montserrat" panose="00000500000000000000"/>
                <a:sym typeface="Montserrat" panose="00000500000000000000"/>
              </a:rPr>
              <a:t>dopo che gli Stati interessati siano stati posti in condizione di presentare </a:t>
            </a:r>
            <a:r>
              <a:rPr lang="it-IT" sz="2133" b="1">
                <a:solidFill>
                  <a:srgbClr val="434343"/>
                </a:solidFill>
                <a:latin typeface="Montserrat" panose="00000500000000000000"/>
                <a:ea typeface="Montserrat" panose="00000500000000000000"/>
                <a:cs typeface="Montserrat" panose="00000500000000000000"/>
                <a:sym typeface="Montserrat" panose="00000500000000000000"/>
              </a:rPr>
              <a:t>in contraddittorio</a:t>
            </a:r>
            <a:r>
              <a:rPr lang="it-IT" sz="2133">
                <a:solidFill>
                  <a:srgbClr val="434343"/>
                </a:solidFill>
                <a:latin typeface="Montserrat" panose="00000500000000000000"/>
                <a:ea typeface="Montserrat" panose="00000500000000000000"/>
                <a:cs typeface="Montserrat" panose="00000500000000000000"/>
                <a:sym typeface="Montserrat" panose="00000500000000000000"/>
              </a:rPr>
              <a:t> le loro osservazioni scritte e orali.</a:t>
            </a:r>
            <a:endParaRPr sz="2400"/>
          </a:p>
          <a:p>
            <a:pPr marL="685783" indent="-550320" algn="just">
              <a:buClr>
                <a:srgbClr val="000000"/>
              </a:buClr>
              <a:buSzPts val="1600"/>
            </a:pP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a:p>
            <a:pPr marL="609585" indent="-609585" algn="just">
              <a:buClr>
                <a:srgbClr val="000000"/>
              </a:buClr>
              <a:buSzPts val="1600"/>
              <a:buFont typeface="Arial" panose="020B0604020202020204" pitchFamily="34" charset="0"/>
              <a:buChar char="•"/>
            </a:pPr>
            <a:r>
              <a:rPr lang="it-IT" sz="2133">
                <a:solidFill>
                  <a:srgbClr val="434343"/>
                </a:solidFill>
                <a:latin typeface="Montserrat" panose="00000500000000000000"/>
                <a:ea typeface="Montserrat" panose="00000500000000000000"/>
                <a:cs typeface="Montserrat" panose="00000500000000000000"/>
                <a:sym typeface="Montserrat" panose="00000500000000000000"/>
              </a:rPr>
              <a:t>Qualora la Commissione non abbia formulato il parere </a:t>
            </a:r>
            <a:r>
              <a:rPr lang="it-IT" sz="2133" b="1">
                <a:solidFill>
                  <a:srgbClr val="434343"/>
                </a:solidFill>
                <a:latin typeface="Montserrat" panose="00000500000000000000"/>
                <a:ea typeface="Montserrat" panose="00000500000000000000"/>
                <a:cs typeface="Montserrat" panose="00000500000000000000"/>
                <a:sym typeface="Montserrat" panose="00000500000000000000"/>
              </a:rPr>
              <a:t>nel termine di tre mesi dalla domanda</a:t>
            </a:r>
            <a:r>
              <a:rPr lang="it-IT" sz="2133">
                <a:solidFill>
                  <a:srgbClr val="434343"/>
                </a:solidFill>
                <a:latin typeface="Montserrat" panose="00000500000000000000"/>
                <a:ea typeface="Montserrat" panose="00000500000000000000"/>
                <a:cs typeface="Montserrat" panose="00000500000000000000"/>
                <a:sym typeface="Montserrat" panose="00000500000000000000"/>
              </a:rPr>
              <a:t>, la mancanza del parere non osta alla facoltà di ricorso alla Corte. </a:t>
            </a: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a:p>
            <a:pPr marL="609585" indent="-491054" algn="just">
              <a:buClr>
                <a:srgbClr val="000000"/>
              </a:buClr>
              <a:buSzPts val="1400"/>
            </a:pPr>
            <a:endParaRPr sz="1867">
              <a:solidFill>
                <a:srgbClr val="000000"/>
              </a:solidFill>
              <a:latin typeface="Arial" panose="020B0604020202020204"/>
              <a:ea typeface="Arial" panose="020B0604020202020204"/>
              <a:cs typeface="Arial" panose="020B0604020202020204"/>
              <a:sym typeface="Arial" panose="020B0604020202020204"/>
            </a:endParaRPr>
          </a:p>
        </p:txBody>
      </p:sp>
      <p:pic>
        <p:nvPicPr>
          <p:cNvPr id="2" name="Picture 2" descr="Formez, al servizio della PA">
            <a:extLst>
              <a:ext uri="{FF2B5EF4-FFF2-40B4-BE49-F238E27FC236}">
                <a16:creationId xmlns:a16="http://schemas.microsoft.com/office/drawing/2014/main" id="{567BD793-DF59-0B4E-F76A-C5C3EC2C4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0365" y="-50273"/>
            <a:ext cx="1598940" cy="7813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4"/>
          <p:cNvSpPr txBox="1">
            <a:spLocks noGrp="1"/>
          </p:cNvSpPr>
          <p:nvPr>
            <p:ph type="title"/>
          </p:nvPr>
        </p:nvSpPr>
        <p:spPr>
          <a:xfrm>
            <a:off x="232611" y="594311"/>
            <a:ext cx="10909035" cy="748568"/>
          </a:xfrm>
          <a:prstGeom prst="rect">
            <a:avLst/>
          </a:prstGeom>
          <a:noFill/>
          <a:ln>
            <a:noFill/>
          </a:ln>
        </p:spPr>
        <p:txBody>
          <a:bodyPr spcFirstLastPara="1" vert="horz" wrap="square" lIns="121900" tIns="121900" rIns="121900" bIns="121900" rtlCol="0" anchor="t" anchorCtr="0">
            <a:noAutofit/>
          </a:bodyPr>
          <a:lstStyle/>
          <a:p>
            <a:pPr>
              <a:buSzPts val="990"/>
            </a:pPr>
            <a:r>
              <a:rPr lang="it-IT" sz="2800" b="1" dirty="0">
                <a:solidFill>
                  <a:srgbClr val="003A57"/>
                </a:solidFill>
                <a:latin typeface="Montserrat" panose="00000500000000000000"/>
                <a:ea typeface="Montserrat" panose="00000500000000000000"/>
                <a:cs typeface="Montserrat" panose="00000500000000000000"/>
                <a:sym typeface="Montserrat" panose="00000500000000000000"/>
              </a:rPr>
              <a:t>10. Italia – Strumenti normativi adempimento obblighi UE</a:t>
            </a:r>
            <a:endParaRPr lang="it-IT" sz="2800" dirty="0"/>
          </a:p>
        </p:txBody>
      </p:sp>
      <p:sp>
        <p:nvSpPr>
          <p:cNvPr id="510" name="Google Shape;510;p34"/>
          <p:cNvSpPr txBox="1"/>
          <p:nvPr/>
        </p:nvSpPr>
        <p:spPr>
          <a:xfrm>
            <a:off x="11523200" y="6063687"/>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25</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512" name="Google Shape;512;p34"/>
          <p:cNvSpPr/>
          <p:nvPr/>
        </p:nvSpPr>
        <p:spPr>
          <a:xfrm>
            <a:off x="521433" y="1604009"/>
            <a:ext cx="10909035" cy="3815798"/>
          </a:xfrm>
          <a:prstGeom prst="rect">
            <a:avLst/>
          </a:prstGeom>
          <a:noFill/>
          <a:ln>
            <a:noFill/>
          </a:ln>
        </p:spPr>
        <p:txBody>
          <a:bodyPr spcFirstLastPara="1" wrap="square" lIns="121900" tIns="60933" rIns="121900" bIns="60933" anchor="t" anchorCtr="0">
            <a:spAutoFit/>
          </a:bodyPr>
          <a:lstStyle/>
          <a:p>
            <a:pPr algn="ctr"/>
            <a:r>
              <a:rPr lang="it-IT" sz="2133" dirty="0">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Gli strumenti per adempiere agli obblighi europei</a:t>
            </a:r>
            <a:endParaRPr sz="2400" dirty="0">
              <a:effectLst>
                <a:outerShdw blurRad="38100" dist="38100" dir="2700000" algn="tl">
                  <a:srgbClr val="000000">
                    <a:alpha val="43137"/>
                  </a:srgbClr>
                </a:outerShdw>
              </a:effectLst>
            </a:endParaRPr>
          </a:p>
          <a:p>
            <a:pPr algn="ctr"/>
            <a:r>
              <a:rPr lang="it-IT" sz="2133" dirty="0">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(artt. 29 e 37 della Legge 234/2012)</a:t>
            </a:r>
            <a:endParaRPr sz="2400" dirty="0">
              <a:effectLst>
                <a:outerShdw blurRad="38100" dist="38100" dir="2700000" algn="tl">
                  <a:srgbClr val="000000">
                    <a:alpha val="43137"/>
                  </a:srgbClr>
                </a:outerShdw>
              </a:effectLst>
            </a:endParaRPr>
          </a:p>
          <a:p>
            <a:pPr algn="just"/>
            <a:endParaRPr sz="2133" dirty="0">
              <a:latin typeface="Montserrat" panose="00000500000000000000"/>
              <a:ea typeface="Montserrat" panose="00000500000000000000"/>
              <a:cs typeface="Montserrat" panose="00000500000000000000"/>
              <a:sym typeface="Montserrat" panose="00000500000000000000"/>
            </a:endParaRPr>
          </a:p>
          <a:p>
            <a:pPr marL="608965" indent="-608965" algn="just">
              <a:buClr>
                <a:srgbClr val="000000"/>
              </a:buClr>
              <a:buSzPts val="1600"/>
              <a:buFont typeface="Arial" panose="020B0604020202020204"/>
              <a:buChar char="•"/>
            </a:pPr>
            <a:r>
              <a:rPr lang="it-IT" sz="2100" b="1" dirty="0">
                <a:solidFill>
                  <a:srgbClr val="002776"/>
                </a:solidFill>
                <a:latin typeface="Montserrat" panose="00000500000000000000"/>
                <a:ea typeface="Montserrat" panose="00000500000000000000"/>
                <a:cs typeface="Montserrat" panose="00000500000000000000"/>
                <a:sym typeface="Montserrat" panose="00000500000000000000"/>
              </a:rPr>
              <a:t>Legge di delegazione europea </a:t>
            </a:r>
            <a:r>
              <a:rPr lang="it-IT" sz="2100" b="1" dirty="0">
                <a:solidFill>
                  <a:srgbClr val="002776"/>
                </a:solidFill>
                <a:latin typeface="Montserrat" panose="00000500000000000000"/>
                <a:ea typeface="Montserrat" panose="00000500000000000000"/>
                <a:cs typeface="Montserrat" panose="00000500000000000000"/>
                <a:sym typeface="Wingdings" panose="05000000000000000000" pitchFamily="2" charset="2"/>
              </a:rPr>
              <a:t></a:t>
            </a:r>
            <a:r>
              <a:rPr lang="it-IT" sz="2100" dirty="0">
                <a:solidFill>
                  <a:srgbClr val="002776"/>
                </a:solidFill>
                <a:latin typeface="Montserrat" panose="00000500000000000000"/>
                <a:ea typeface="Montserrat" panose="00000500000000000000"/>
                <a:cs typeface="Montserrat" panose="00000500000000000000"/>
                <a:sym typeface="Montserrat" panose="00000500000000000000"/>
              </a:rPr>
              <a:t> </a:t>
            </a:r>
            <a:r>
              <a:rPr lang="it-IT" sz="2100" dirty="0">
                <a:latin typeface="Montserrat" panose="00000500000000000000"/>
                <a:ea typeface="Montserrat" panose="00000500000000000000"/>
                <a:cs typeface="Montserrat" panose="00000500000000000000"/>
                <a:sym typeface="Montserrat" panose="00000500000000000000"/>
              </a:rPr>
              <a:t>delega al Governo per il </a:t>
            </a:r>
          </a:p>
          <a:p>
            <a:pPr marL="608965" indent="-608965" algn="just">
              <a:buClr>
                <a:srgbClr val="000000"/>
              </a:buClr>
              <a:buSzPts val="1600"/>
              <a:buFont typeface="Arial" panose="020B0604020202020204"/>
              <a:buChar char="•"/>
            </a:pPr>
            <a:r>
              <a:rPr lang="it-IT" sz="2100" dirty="0">
                <a:latin typeface="Montserrat" panose="00000500000000000000"/>
                <a:ea typeface="Montserrat" panose="00000500000000000000"/>
                <a:cs typeface="Montserrat" panose="00000500000000000000"/>
                <a:sym typeface="Montserrat" panose="00000500000000000000"/>
              </a:rPr>
              <a:t>recepimento di direttive e l’attuazione di altri atti dell’UE</a:t>
            </a:r>
            <a:endParaRPr lang="it-IT" sz="2100" dirty="0">
              <a:latin typeface="Montserrat" panose="00000500000000000000"/>
              <a:ea typeface="Montserrat" panose="00000500000000000000"/>
              <a:cs typeface="Montserrat" panose="00000500000000000000"/>
            </a:endParaRPr>
          </a:p>
          <a:p>
            <a:pPr marL="609585" indent="-609585" algn="just">
              <a:buClr>
                <a:srgbClr val="000000"/>
              </a:buClr>
              <a:buSzPts val="1600"/>
              <a:buFont typeface="Arial" panose="020B0604020202020204"/>
              <a:buChar char="•"/>
            </a:pPr>
            <a:endParaRPr sz="2400" dirty="0"/>
          </a:p>
          <a:p>
            <a:pPr marL="608965" indent="-608965" algn="just">
              <a:buClr>
                <a:srgbClr val="000000"/>
              </a:buClr>
              <a:buSzPts val="1600"/>
              <a:buFont typeface="Arial" panose="020B0604020202020204"/>
              <a:buChar char="•"/>
            </a:pPr>
            <a:r>
              <a:rPr lang="it-IT" sz="2100" b="1" dirty="0">
                <a:solidFill>
                  <a:srgbClr val="002776"/>
                </a:solidFill>
                <a:latin typeface="Montserrat" panose="00000500000000000000"/>
                <a:ea typeface="Montserrat" panose="00000500000000000000"/>
                <a:cs typeface="Montserrat" panose="00000500000000000000"/>
                <a:sym typeface="Montserrat" panose="00000500000000000000"/>
              </a:rPr>
              <a:t>Legge europea </a:t>
            </a:r>
            <a:r>
              <a:rPr lang="it-IT" sz="2100" b="1" dirty="0">
                <a:solidFill>
                  <a:srgbClr val="002776"/>
                </a:solidFill>
                <a:latin typeface="Montserrat" panose="00000500000000000000"/>
                <a:ea typeface="Montserrat" panose="00000500000000000000"/>
                <a:cs typeface="Montserrat" panose="00000500000000000000"/>
                <a:sym typeface="Wingdings" panose="05000000000000000000" pitchFamily="2" charset="2"/>
              </a:rPr>
              <a:t></a:t>
            </a:r>
            <a:r>
              <a:rPr lang="it-IT" sz="2100" b="1" dirty="0">
                <a:solidFill>
                  <a:srgbClr val="002776"/>
                </a:solidFill>
                <a:latin typeface="Montserrat" panose="00000500000000000000"/>
                <a:ea typeface="Montserrat" panose="00000500000000000000"/>
                <a:cs typeface="Montserrat" panose="00000500000000000000"/>
                <a:sym typeface="Montserrat" panose="00000500000000000000"/>
              </a:rPr>
              <a:t> </a:t>
            </a:r>
            <a:r>
              <a:rPr lang="it-IT" sz="2100" dirty="0">
                <a:latin typeface="Montserrat" panose="00000500000000000000"/>
                <a:ea typeface="Montserrat" panose="00000500000000000000"/>
                <a:cs typeface="Montserrat" panose="00000500000000000000"/>
                <a:sym typeface="Montserrat" panose="00000500000000000000"/>
              </a:rPr>
              <a:t>disposizioni per l’adempimento di obblighi europei</a:t>
            </a:r>
            <a:endParaRPr lang="it-IT" sz="2100" dirty="0">
              <a:latin typeface="Montserrat" panose="00000500000000000000"/>
              <a:ea typeface="Montserrat" panose="00000500000000000000"/>
              <a:cs typeface="Montserrat" panose="00000500000000000000"/>
            </a:endParaRPr>
          </a:p>
          <a:p>
            <a:pPr marL="609585" indent="-609585" algn="just">
              <a:buClr>
                <a:srgbClr val="000000"/>
              </a:buClr>
              <a:buSzPts val="1600"/>
              <a:buFont typeface="Arial" panose="020B0604020202020204"/>
              <a:buChar char="•"/>
            </a:pPr>
            <a:endParaRPr sz="2400" dirty="0"/>
          </a:p>
          <a:p>
            <a:pPr marL="608965" indent="-608965" algn="just">
              <a:buClr>
                <a:srgbClr val="000000"/>
              </a:buClr>
              <a:buSzPts val="1600"/>
              <a:buFont typeface="Arial" panose="020B0604020202020204"/>
              <a:buChar char="•"/>
            </a:pPr>
            <a:r>
              <a:rPr lang="it-IT" sz="2100" b="1" dirty="0">
                <a:solidFill>
                  <a:srgbClr val="002776"/>
                </a:solidFill>
                <a:latin typeface="Montserrat" panose="00000500000000000000"/>
                <a:ea typeface="Montserrat" panose="00000500000000000000"/>
                <a:cs typeface="Montserrat" panose="00000500000000000000"/>
                <a:sym typeface="Montserrat" panose="00000500000000000000"/>
              </a:rPr>
              <a:t>Decreto Legge «salva infrazioni» </a:t>
            </a:r>
            <a:r>
              <a:rPr lang="it-IT" sz="2100" b="1" dirty="0">
                <a:solidFill>
                  <a:srgbClr val="002776"/>
                </a:solidFill>
                <a:latin typeface="Montserrat" panose="00000500000000000000"/>
                <a:ea typeface="Montserrat" panose="00000500000000000000"/>
                <a:cs typeface="Montserrat" panose="00000500000000000000"/>
                <a:sym typeface="Wingdings" panose="05000000000000000000" pitchFamily="2" charset="2"/>
              </a:rPr>
              <a:t></a:t>
            </a:r>
            <a:r>
              <a:rPr lang="it-IT" sz="2100" b="1" dirty="0">
                <a:solidFill>
                  <a:srgbClr val="002776"/>
                </a:solidFill>
                <a:latin typeface="Montserrat" panose="00000500000000000000"/>
                <a:ea typeface="Montserrat" panose="00000500000000000000"/>
                <a:cs typeface="Montserrat" panose="00000500000000000000"/>
                <a:sym typeface="Montserrat" panose="00000500000000000000"/>
              </a:rPr>
              <a:t> </a:t>
            </a:r>
            <a:r>
              <a:rPr lang="it-IT" sz="2100" dirty="0">
                <a:latin typeface="Montserrat" panose="00000500000000000000"/>
                <a:ea typeface="Montserrat" panose="00000500000000000000"/>
                <a:cs typeface="Montserrat" panose="00000500000000000000"/>
                <a:sym typeface="Montserrat" panose="00000500000000000000"/>
              </a:rPr>
              <a:t>a fronte di atti normativi dell’UE </a:t>
            </a:r>
          </a:p>
          <a:p>
            <a:pPr marL="608965" indent="-608965" algn="just">
              <a:buClr>
                <a:srgbClr val="000000"/>
              </a:buClr>
              <a:buSzPts val="1600"/>
              <a:buFont typeface="Arial" panose="020B0604020202020204"/>
              <a:buChar char="•"/>
            </a:pPr>
            <a:r>
              <a:rPr lang="it-IT" sz="2100" dirty="0">
                <a:latin typeface="Montserrat" panose="00000500000000000000"/>
                <a:ea typeface="Montserrat" panose="00000500000000000000"/>
                <a:cs typeface="Montserrat" panose="00000500000000000000"/>
                <a:sym typeface="Montserrat" panose="00000500000000000000"/>
              </a:rPr>
              <a:t>o di sentenze della Corte di giustizia ovvero dell'avvio </a:t>
            </a:r>
          </a:p>
          <a:p>
            <a:pPr marL="608965" indent="-608965" algn="just">
              <a:buClr>
                <a:srgbClr val="000000"/>
              </a:buClr>
              <a:buSzPts val="1600"/>
              <a:buFont typeface="Arial" panose="020B0604020202020204"/>
              <a:buChar char="•"/>
            </a:pPr>
            <a:r>
              <a:rPr lang="it-IT" sz="2100" dirty="0">
                <a:latin typeface="Montserrat" panose="00000500000000000000"/>
                <a:ea typeface="Montserrat" panose="00000500000000000000"/>
                <a:cs typeface="Montserrat" panose="00000500000000000000"/>
                <a:sym typeface="Montserrat" panose="00000500000000000000"/>
              </a:rPr>
              <a:t>di procedure d'infrazione nei confronti dell'Italia</a:t>
            </a:r>
            <a:endParaRPr lang="it-IT" sz="2100" dirty="0"/>
          </a:p>
        </p:txBody>
      </p:sp>
      <p:pic>
        <p:nvPicPr>
          <p:cNvPr id="2" name="Picture 2" descr="Formez, al servizio della PA">
            <a:extLst>
              <a:ext uri="{FF2B5EF4-FFF2-40B4-BE49-F238E27FC236}">
                <a16:creationId xmlns:a16="http://schemas.microsoft.com/office/drawing/2014/main" id="{F0C86FF4-036A-450B-10C8-961BB2B9C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7"/>
          <p:cNvSpPr txBox="1">
            <a:spLocks noGrp="1"/>
          </p:cNvSpPr>
          <p:nvPr>
            <p:ph type="title"/>
          </p:nvPr>
        </p:nvSpPr>
        <p:spPr>
          <a:xfrm>
            <a:off x="415500" y="655051"/>
            <a:ext cx="11360800" cy="722615"/>
          </a:xfrm>
          <a:prstGeom prst="rect">
            <a:avLst/>
          </a:prstGeom>
          <a:noFill/>
          <a:ln>
            <a:noFill/>
          </a:ln>
        </p:spPr>
        <p:txBody>
          <a:bodyPr spcFirstLastPara="1" vert="horz" wrap="square" lIns="121900" tIns="121900" rIns="121900" bIns="121900" rtlCol="0" anchor="t" anchorCtr="0">
            <a:noAutofit/>
          </a:bodyPr>
          <a:lstStyle/>
          <a:p>
            <a:pPr lvl="0" algn="ctr">
              <a:buClr>
                <a:srgbClr val="000000"/>
              </a:buClr>
              <a:buSzTx/>
            </a:pPr>
            <a:r>
              <a:rPr lang="it-IT" sz="2800" b="1" dirty="0">
                <a:solidFill>
                  <a:srgbClr val="003A57"/>
                </a:solidFill>
                <a:latin typeface="Montserrat" panose="00000500000000000000"/>
                <a:ea typeface="Montserrat" panose="00000500000000000000"/>
                <a:cs typeface="Montserrat" panose="00000500000000000000"/>
                <a:sym typeface="Montserrat" panose="00000500000000000000"/>
              </a:rPr>
              <a:t>10. Italia – </a:t>
            </a:r>
            <a:r>
              <a:rPr lang="it-IT" sz="2133" b="1" dirty="0">
                <a:solidFill>
                  <a:srgbClr val="003A57"/>
                </a:solidFill>
                <a:latin typeface="Montserrat" panose="00000500000000000000"/>
                <a:sym typeface="Montserrat" panose="00000500000000000000"/>
              </a:rPr>
              <a:t>La gestione delle procedure di infrazione: </a:t>
            </a:r>
            <a:br>
              <a:rPr lang="it-IT" sz="2133" b="1" dirty="0">
                <a:solidFill>
                  <a:srgbClr val="003A57"/>
                </a:solidFill>
                <a:latin typeface="Montserrat" panose="00000500000000000000"/>
                <a:sym typeface="Montserrat" panose="00000500000000000000"/>
              </a:rPr>
            </a:br>
            <a:r>
              <a:rPr lang="it-IT" sz="2133" b="1" dirty="0">
                <a:solidFill>
                  <a:srgbClr val="003A57"/>
                </a:solidFill>
                <a:latin typeface="Montserrat" panose="00000500000000000000"/>
                <a:sym typeface="Montserrat" panose="00000500000000000000"/>
              </a:rPr>
              <a:t>la Struttura di Missione</a:t>
            </a:r>
            <a:br>
              <a:rPr lang="it-IT" sz="2133" b="1" dirty="0">
                <a:latin typeface="Montserrat" panose="00000500000000000000"/>
              </a:rPr>
            </a:br>
            <a:endParaRPr lang="it-IT" sz="2133" b="1" dirty="0">
              <a:solidFill>
                <a:srgbClr val="003A57"/>
              </a:solidFill>
              <a:latin typeface="Montserrat" panose="00000500000000000000"/>
            </a:endParaRPr>
          </a:p>
        </p:txBody>
      </p:sp>
      <p:sp>
        <p:nvSpPr>
          <p:cNvPr id="544" name="Google Shape;544;p37"/>
          <p:cNvSpPr txBox="1"/>
          <p:nvPr/>
        </p:nvSpPr>
        <p:spPr>
          <a:xfrm>
            <a:off x="11433504" y="6144363"/>
            <a:ext cx="609060" cy="377673"/>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26</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547" name="Google Shape;547;p37"/>
          <p:cNvSpPr txBox="1"/>
          <p:nvPr/>
        </p:nvSpPr>
        <p:spPr>
          <a:xfrm>
            <a:off x="547728" y="1751089"/>
            <a:ext cx="11360800" cy="3667873"/>
          </a:xfrm>
          <a:prstGeom prst="rect">
            <a:avLst/>
          </a:prstGeom>
          <a:noFill/>
          <a:ln>
            <a:noFill/>
          </a:ln>
        </p:spPr>
        <p:txBody>
          <a:bodyPr spcFirstLastPara="1" wrap="square" lIns="121900" tIns="60933" rIns="121900" bIns="60933" anchor="t" anchorCtr="0">
            <a:spAutoFit/>
          </a:bodyPr>
          <a:lstStyle/>
          <a:p>
            <a:pPr algn="just">
              <a:lnSpc>
                <a:spcPct val="90000"/>
              </a:lnSpc>
            </a:pPr>
            <a:r>
              <a:rPr lang="it-IT" sz="2133" dirty="0">
                <a:latin typeface="Montserrat" panose="00000500000000000000"/>
                <a:ea typeface="Montserrat" panose="00000500000000000000"/>
                <a:cs typeface="Montserrat" panose="00000500000000000000"/>
                <a:sym typeface="Montserrat" panose="00000500000000000000"/>
              </a:rPr>
              <a:t>Con </a:t>
            </a:r>
            <a:r>
              <a:rPr lang="it-IT" sz="2133" b="1" dirty="0">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DPCM del 28 luglio 2006 </a:t>
            </a:r>
            <a:r>
              <a:rPr lang="it-IT" sz="2133" dirty="0">
                <a:latin typeface="Montserrat" panose="00000500000000000000"/>
                <a:ea typeface="Montserrat" panose="00000500000000000000"/>
                <a:cs typeface="Montserrat" panose="00000500000000000000"/>
                <a:sym typeface="Montserrat" panose="00000500000000000000"/>
              </a:rPr>
              <a:t>è stata istituita la Struttura </a:t>
            </a:r>
          </a:p>
          <a:p>
            <a:pPr algn="just">
              <a:lnSpc>
                <a:spcPct val="90000"/>
              </a:lnSpc>
            </a:pPr>
            <a:r>
              <a:rPr lang="it-IT" sz="2133" dirty="0">
                <a:latin typeface="Montserrat" panose="00000500000000000000"/>
                <a:ea typeface="Montserrat" panose="00000500000000000000"/>
                <a:cs typeface="Montserrat" panose="00000500000000000000"/>
                <a:sym typeface="Montserrat" panose="00000500000000000000"/>
              </a:rPr>
              <a:t>di Missione per le procedure d’infrazione:</a:t>
            </a:r>
          </a:p>
          <a:p>
            <a:pPr algn="just">
              <a:lnSpc>
                <a:spcPct val="90000"/>
              </a:lnSpc>
            </a:pPr>
            <a:endParaRPr lang="it-IT" sz="2133" dirty="0">
              <a:latin typeface="Montserrat" panose="00000500000000000000"/>
              <a:ea typeface="Montserrat" panose="00000500000000000000"/>
              <a:cs typeface="Montserrat" panose="00000500000000000000"/>
              <a:sym typeface="Montserrat" panose="00000500000000000000"/>
            </a:endParaRPr>
          </a:p>
          <a:p>
            <a:pPr algn="just">
              <a:lnSpc>
                <a:spcPct val="90000"/>
              </a:lnSpc>
            </a:pPr>
            <a:endParaRPr lang="it-IT" sz="2133" dirty="0">
              <a:latin typeface="Montserrat" panose="00000500000000000000"/>
              <a:ea typeface="Montserrat" panose="00000500000000000000"/>
              <a:cs typeface="Montserrat" panose="00000500000000000000"/>
              <a:sym typeface="Montserrat" panose="00000500000000000000"/>
            </a:endParaRPr>
          </a:p>
          <a:p>
            <a:pPr lvl="0" algn="just">
              <a:lnSpc>
                <a:spcPct val="90000"/>
              </a:lnSpc>
              <a:buSzPts val="1600"/>
            </a:pPr>
            <a:r>
              <a:rPr lang="it-IT" sz="2133" b="1" i="1" dirty="0">
                <a:effectLst>
                  <a:outerShdw blurRad="38100" dist="38100" dir="2700000" algn="tl">
                    <a:srgbClr val="000000">
                      <a:alpha val="43137"/>
                    </a:srgbClr>
                  </a:outerShdw>
                </a:effectLst>
                <a:latin typeface="Montserrat" panose="00000500000000000000"/>
                <a:sym typeface="Montserrat" panose="00000500000000000000"/>
              </a:rPr>
              <a:t>OBIETTIVI</a:t>
            </a:r>
          </a:p>
          <a:p>
            <a:pPr marL="380990" indent="-380990" algn="just">
              <a:lnSpc>
                <a:spcPct val="90000"/>
              </a:lnSpc>
              <a:buSzPts val="1600"/>
              <a:buFont typeface="Arial" panose="020B0604020202020204" pitchFamily="34" charset="0"/>
              <a:buChar char="•"/>
            </a:pPr>
            <a:r>
              <a:rPr lang="it-IT" sz="2133" dirty="0">
                <a:latin typeface="Montserrat" panose="00000500000000000000"/>
                <a:sym typeface="Montserrat" panose="00000500000000000000"/>
              </a:rPr>
              <a:t>Risoluzione delle procedure di infrazione</a:t>
            </a:r>
          </a:p>
          <a:p>
            <a:pPr marL="380990" indent="-380990" algn="just">
              <a:lnSpc>
                <a:spcPct val="90000"/>
              </a:lnSpc>
              <a:buSzPts val="1600"/>
              <a:buFont typeface="Arial" panose="020B0604020202020204" pitchFamily="34" charset="0"/>
              <a:buChar char="•"/>
            </a:pPr>
            <a:r>
              <a:rPr lang="it-IT" sz="2133" dirty="0">
                <a:latin typeface="Montserrat" panose="00000500000000000000"/>
                <a:sym typeface="Montserrat" panose="00000500000000000000"/>
              </a:rPr>
              <a:t>Prevenzione procedure di infrazione e di </a:t>
            </a:r>
            <a:r>
              <a:rPr lang="it-IT" sz="2133" dirty="0" err="1">
                <a:latin typeface="Montserrat" panose="00000500000000000000"/>
                <a:sym typeface="Montserrat" panose="00000500000000000000"/>
              </a:rPr>
              <a:t>pre</a:t>
            </a:r>
            <a:r>
              <a:rPr lang="it-IT" sz="2133" dirty="0">
                <a:latin typeface="Montserrat" panose="00000500000000000000"/>
                <a:sym typeface="Montserrat" panose="00000500000000000000"/>
              </a:rPr>
              <a:t>-infrazione</a:t>
            </a:r>
          </a:p>
          <a:p>
            <a:pPr algn="just">
              <a:lnSpc>
                <a:spcPct val="90000"/>
              </a:lnSpc>
            </a:pPr>
            <a:endParaRPr lang="it-IT" sz="2133" b="1" i="1" dirty="0">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endParaRPr>
          </a:p>
          <a:p>
            <a:pPr algn="just">
              <a:lnSpc>
                <a:spcPct val="90000"/>
              </a:lnSpc>
            </a:pPr>
            <a:endParaRPr lang="it-IT" sz="2133" b="1" i="1" dirty="0">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endParaRPr>
          </a:p>
          <a:p>
            <a:pPr algn="just">
              <a:lnSpc>
                <a:spcPct val="90000"/>
              </a:lnSpc>
            </a:pPr>
            <a:r>
              <a:rPr lang="it-IT" sz="2133" b="1" i="1" dirty="0">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COMPITI:</a:t>
            </a:r>
            <a:endParaRPr sz="2133" b="1" i="1" dirty="0">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endParaRPr>
          </a:p>
          <a:p>
            <a:pPr marL="457189" indent="-457189" algn="just">
              <a:lnSpc>
                <a:spcPct val="90000"/>
              </a:lnSpc>
              <a:buClr>
                <a:srgbClr val="000000"/>
              </a:buClr>
              <a:buSzPts val="1600"/>
              <a:buFont typeface="Arial" panose="020B0604020202020204"/>
              <a:buChar char="•"/>
            </a:pPr>
            <a:r>
              <a:rPr lang="it-IT" sz="2133" dirty="0">
                <a:latin typeface="Montserrat" panose="00000500000000000000"/>
                <a:ea typeface="Montserrat" panose="00000500000000000000"/>
                <a:cs typeface="Montserrat" panose="00000500000000000000"/>
                <a:sym typeface="Montserrat" panose="00000500000000000000"/>
              </a:rPr>
              <a:t>Punto di contatto nazionale nei rapporti con la CE</a:t>
            </a:r>
            <a:endParaRPr sz="2400" dirty="0"/>
          </a:p>
          <a:p>
            <a:pPr marL="457189" indent="-457189" algn="just">
              <a:lnSpc>
                <a:spcPct val="90000"/>
              </a:lnSpc>
              <a:buClr>
                <a:srgbClr val="000000"/>
              </a:buClr>
              <a:buSzPts val="1600"/>
              <a:buFont typeface="Arial" panose="020B0604020202020204"/>
              <a:buChar char="•"/>
            </a:pPr>
            <a:r>
              <a:rPr lang="it-IT" sz="2133" dirty="0">
                <a:latin typeface="Montserrat" panose="00000500000000000000"/>
                <a:ea typeface="Montserrat" panose="00000500000000000000"/>
                <a:cs typeface="Montserrat" panose="00000500000000000000"/>
                <a:sym typeface="Montserrat" panose="00000500000000000000"/>
              </a:rPr>
              <a:t>Coordinamento Amministrazioni coinvolte per definizione posizione ITA</a:t>
            </a:r>
            <a:endParaRPr sz="2400" dirty="0"/>
          </a:p>
        </p:txBody>
      </p:sp>
      <p:pic>
        <p:nvPicPr>
          <p:cNvPr id="2" name="Picture 2" descr="Formez, al servizio della PA">
            <a:extLst>
              <a:ext uri="{FF2B5EF4-FFF2-40B4-BE49-F238E27FC236}">
                <a16:creationId xmlns:a16="http://schemas.microsoft.com/office/drawing/2014/main" id="{CFC73CBC-1CAF-02AC-57D0-18E3B04F7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0;p37"/>
          <p:cNvSpPr txBox="1">
            <a:spLocks noGrp="1"/>
          </p:cNvSpPr>
          <p:nvPr>
            <p:ph type="title"/>
          </p:nvPr>
        </p:nvSpPr>
        <p:spPr>
          <a:xfrm>
            <a:off x="526670" y="257416"/>
            <a:ext cx="11360800" cy="943967"/>
          </a:xfrm>
          <a:prstGeom prst="rect">
            <a:avLst/>
          </a:prstGeom>
          <a:noFill/>
          <a:ln>
            <a:noFill/>
          </a:ln>
        </p:spPr>
        <p:txBody>
          <a:bodyPr spcFirstLastPara="1" vert="horz" wrap="square" lIns="121900" tIns="121900" rIns="121900" bIns="121900" rtlCol="0" anchor="t" anchorCtr="0">
            <a:noAutofit/>
          </a:bodyPr>
          <a:lstStyle/>
          <a:p>
            <a:pPr lvl="0">
              <a:buClr>
                <a:srgbClr val="000000"/>
              </a:buClr>
              <a:buSzTx/>
            </a:pPr>
            <a:r>
              <a:rPr lang="it-IT" sz="2800" b="1" dirty="0">
                <a:solidFill>
                  <a:srgbClr val="003A57"/>
                </a:solidFill>
                <a:latin typeface="Montserrat" panose="00000500000000000000"/>
                <a:ea typeface="Montserrat" panose="00000500000000000000"/>
                <a:cs typeface="Montserrat" panose="00000500000000000000"/>
                <a:sym typeface="Montserrat" panose="00000500000000000000"/>
              </a:rPr>
              <a:t>10. Italia – </a:t>
            </a:r>
            <a:r>
              <a:rPr lang="it-IT" sz="2133" b="1" dirty="0">
                <a:solidFill>
                  <a:srgbClr val="003A57"/>
                </a:solidFill>
                <a:latin typeface="Montserrat" panose="00000500000000000000"/>
                <a:ea typeface="Montserrat" panose="00000500000000000000"/>
                <a:cs typeface="Montserrat" panose="00000500000000000000"/>
                <a:sym typeface="Montserrat" panose="00000500000000000000"/>
              </a:rPr>
              <a:t>La creazione del «Servizio infrazioni»</a:t>
            </a:r>
            <a:r>
              <a:rPr lang="it-IT" sz="2133" b="1" dirty="0">
                <a:solidFill>
                  <a:srgbClr val="003A57"/>
                </a:solidFill>
                <a:latin typeface="Montserrat" panose="00000500000000000000"/>
                <a:sym typeface="Montserrat" panose="00000500000000000000"/>
              </a:rPr>
              <a:t> </a:t>
            </a:r>
            <a:br>
              <a:rPr lang="it-IT" sz="2133" b="1" dirty="0">
                <a:solidFill>
                  <a:srgbClr val="003A57"/>
                </a:solidFill>
                <a:latin typeface="Montserrat" panose="00000500000000000000"/>
                <a:sym typeface="Montserrat" panose="00000500000000000000"/>
              </a:rPr>
            </a:br>
            <a:r>
              <a:rPr lang="it-IT" sz="2133" b="1" dirty="0">
                <a:solidFill>
                  <a:srgbClr val="003A57"/>
                </a:solidFill>
                <a:latin typeface="Montserrat" panose="00000500000000000000"/>
                <a:sym typeface="Montserrat" panose="00000500000000000000"/>
              </a:rPr>
              <a:t>(cessazione Struttura di Missione)</a:t>
            </a:r>
            <a:br>
              <a:rPr lang="it-IT" sz="2133" b="1" dirty="0">
                <a:latin typeface="Montserrat" panose="00000500000000000000"/>
              </a:rPr>
            </a:br>
            <a:endParaRPr sz="2133" b="1" dirty="0">
              <a:solidFill>
                <a:srgbClr val="003A57"/>
              </a:solidFill>
              <a:latin typeface="Montserrat" panose="00000500000000000000"/>
            </a:endParaRPr>
          </a:p>
        </p:txBody>
      </p:sp>
      <p:sp>
        <p:nvSpPr>
          <p:cNvPr id="3" name="Segnaposto testo 2"/>
          <p:cNvSpPr>
            <a:spLocks noGrp="1"/>
          </p:cNvSpPr>
          <p:nvPr>
            <p:ph type="body" idx="1"/>
          </p:nvPr>
        </p:nvSpPr>
        <p:spPr>
          <a:xfrm>
            <a:off x="96701" y="1201383"/>
            <a:ext cx="12360770" cy="5017619"/>
          </a:xfrm>
        </p:spPr>
        <p:txBody>
          <a:bodyPr>
            <a:normAutofit/>
          </a:bodyPr>
          <a:lstStyle/>
          <a:p>
            <a:pPr marL="152396" indent="0" algn="ctr">
              <a:lnSpc>
                <a:spcPct val="150000"/>
              </a:lnSpc>
              <a:buNone/>
            </a:pPr>
            <a:r>
              <a:rPr lang="it-IT" sz="1800" dirty="0">
                <a:latin typeface="Montserrat" panose="00000500000000000000" charset="0"/>
              </a:rPr>
              <a:t>Al fine di «normalizzare» l’attività di prevenzione e soluzione delle infrazioni,  </a:t>
            </a:r>
            <a:r>
              <a:rPr lang="it-IT" sz="1800" b="1" dirty="0">
                <a:latin typeface="Montserrat" panose="00000500000000000000" charset="0"/>
              </a:rPr>
              <a:t>nel 2023</a:t>
            </a:r>
          </a:p>
          <a:p>
            <a:pPr marL="152396" indent="0" algn="ctr">
              <a:lnSpc>
                <a:spcPct val="150000"/>
              </a:lnSpc>
              <a:buNone/>
            </a:pPr>
            <a:r>
              <a:rPr lang="it-IT" sz="1800" b="1" dirty="0">
                <a:latin typeface="Montserrat" panose="00000500000000000000" charset="0"/>
              </a:rPr>
              <a:t> la Struttura di missione è stata resa permanente</a:t>
            </a:r>
            <a:r>
              <a:rPr lang="it-IT" sz="1800" dirty="0">
                <a:latin typeface="Montserrat" panose="00000500000000000000" charset="0"/>
              </a:rPr>
              <a:t>, nell’ambito della riorganizzazione </a:t>
            </a:r>
          </a:p>
          <a:p>
            <a:pPr marL="152396" indent="0" algn="ctr">
              <a:lnSpc>
                <a:spcPct val="150000"/>
              </a:lnSpc>
              <a:buNone/>
            </a:pPr>
            <a:r>
              <a:rPr lang="it-IT" sz="1800" dirty="0">
                <a:latin typeface="Montserrat" panose="00000500000000000000" charset="0"/>
              </a:rPr>
              <a:t>del Dipartimento per gli affari europei (già politiche europee)</a:t>
            </a:r>
          </a:p>
          <a:p>
            <a:pPr marL="152396" indent="0" algn="ctr">
              <a:lnSpc>
                <a:spcPct val="150000"/>
              </a:lnSpc>
              <a:buNone/>
            </a:pPr>
            <a:endParaRPr lang="it-IT" sz="1800" dirty="0">
              <a:solidFill>
                <a:schemeClr val="tx1"/>
              </a:solidFill>
              <a:latin typeface="Montserrat" panose="00000500000000000000" charset="0"/>
            </a:endParaRPr>
          </a:p>
          <a:p>
            <a:pPr marL="152396" indent="0" algn="ctr">
              <a:lnSpc>
                <a:spcPct val="150000"/>
              </a:lnSpc>
              <a:buNone/>
            </a:pPr>
            <a:r>
              <a:rPr lang="it-IT" sz="1800" b="1" dirty="0">
                <a:latin typeface="Montserrat" panose="00000500000000000000" charset="0"/>
              </a:rPr>
              <a:t>Servizio “</a:t>
            </a:r>
            <a:r>
              <a:rPr lang="it-IT" sz="1800" b="1" i="1" dirty="0">
                <a:latin typeface="Montserrat" panose="00000500000000000000" charset="0"/>
              </a:rPr>
              <a:t>Procedure di infrazione – Gestione del pre-contenzioso</a:t>
            </a:r>
            <a:r>
              <a:rPr lang="it-IT" sz="1800" b="1" dirty="0">
                <a:latin typeface="Montserrat" panose="00000500000000000000" charset="0"/>
              </a:rPr>
              <a:t>”</a:t>
            </a:r>
            <a:r>
              <a:rPr lang="it-IT" sz="1800" dirty="0">
                <a:latin typeface="Montserrat" panose="00000500000000000000" charset="0"/>
              </a:rPr>
              <a:t> – </a:t>
            </a:r>
          </a:p>
          <a:p>
            <a:pPr marL="152396" indent="0" algn="ctr">
              <a:lnSpc>
                <a:spcPct val="150000"/>
              </a:lnSpc>
              <a:buNone/>
            </a:pPr>
            <a:r>
              <a:rPr lang="it-IT" sz="1800" b="1" dirty="0">
                <a:latin typeface="Montserrat" panose="00000500000000000000" charset="0"/>
              </a:rPr>
              <a:t>Direzione generale «Aiuti di Stato, procedure di infrazione, </a:t>
            </a:r>
          </a:p>
          <a:p>
            <a:pPr marL="152396" indent="0" algn="ctr">
              <a:lnSpc>
                <a:spcPct val="150000"/>
              </a:lnSpc>
              <a:buNone/>
            </a:pPr>
            <a:r>
              <a:rPr lang="it-IT" sz="1800" b="1" dirty="0">
                <a:latin typeface="Montserrat" panose="00000500000000000000" charset="0"/>
              </a:rPr>
              <a:t>pre-contenzioso e contenzioso UE»</a:t>
            </a:r>
            <a:endParaRPr lang="it-IT" sz="1800" dirty="0">
              <a:latin typeface="Montserrat" panose="00000500000000000000" charset="0"/>
            </a:endParaRPr>
          </a:p>
          <a:p>
            <a:pPr marL="152396" indent="0" algn="just">
              <a:lnSpc>
                <a:spcPct val="150000"/>
              </a:lnSpc>
              <a:buNone/>
            </a:pPr>
            <a:endParaRPr lang="it-IT" sz="1800" dirty="0">
              <a:solidFill>
                <a:schemeClr val="tx1"/>
              </a:solidFill>
              <a:latin typeface="Montserrat" panose="00000500000000000000" charset="0"/>
            </a:endParaRPr>
          </a:p>
          <a:p>
            <a:pPr marL="152396" indent="0" algn="ctr">
              <a:lnSpc>
                <a:spcPct val="150000"/>
              </a:lnSpc>
              <a:buNone/>
            </a:pPr>
            <a:endParaRPr lang="it-IT" sz="1800" dirty="0">
              <a:solidFill>
                <a:schemeClr val="tx1"/>
              </a:solidFill>
              <a:latin typeface="Montserrat" panose="00000500000000000000" charset="0"/>
            </a:endParaRPr>
          </a:p>
          <a:p>
            <a:pPr marL="152396" indent="0" algn="ctr">
              <a:lnSpc>
                <a:spcPct val="150000"/>
              </a:lnSpc>
              <a:buNone/>
            </a:pPr>
            <a:r>
              <a:rPr lang="it-IT" sz="1800" dirty="0">
                <a:latin typeface="Montserrat" panose="00000500000000000000" charset="0"/>
              </a:rPr>
              <a:t>Garanzia di continuità della gestione del pre-contenzioso UE</a:t>
            </a:r>
          </a:p>
          <a:p>
            <a:pPr marL="152396" indent="0" algn="ctr">
              <a:lnSpc>
                <a:spcPct val="150000"/>
              </a:lnSpc>
              <a:buNone/>
            </a:pPr>
            <a:r>
              <a:rPr lang="it-IT" sz="1800" dirty="0">
                <a:latin typeface="Montserrat" panose="00000500000000000000" charset="0"/>
              </a:rPr>
              <a:t>in autonomia rispetto alla durata del governo in carica</a:t>
            </a:r>
          </a:p>
        </p:txBody>
      </p:sp>
      <p:sp>
        <p:nvSpPr>
          <p:cNvPr id="5" name="Google Shape;544;p37"/>
          <p:cNvSpPr txBox="1"/>
          <p:nvPr/>
        </p:nvSpPr>
        <p:spPr>
          <a:xfrm>
            <a:off x="11582940" y="5918141"/>
            <a:ext cx="609060" cy="377673"/>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27</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9" name="Freccia in giù 8"/>
          <p:cNvSpPr/>
          <p:nvPr/>
        </p:nvSpPr>
        <p:spPr>
          <a:xfrm flipH="1">
            <a:off x="5755394" y="4417427"/>
            <a:ext cx="236157" cy="577359"/>
          </a:xfrm>
          <a:prstGeom prst="downArrow">
            <a:avLst/>
          </a:prstGeom>
          <a:solidFill>
            <a:srgbClr val="94C6FF"/>
          </a:solidFill>
          <a:ln>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solidFill>
                <a:srgbClr val="94C6FF"/>
              </a:solidFill>
            </a:endParaRPr>
          </a:p>
        </p:txBody>
      </p:sp>
      <p:sp>
        <p:nvSpPr>
          <p:cNvPr id="2" name="Freccia in giù 1">
            <a:extLst>
              <a:ext uri="{FF2B5EF4-FFF2-40B4-BE49-F238E27FC236}">
                <a16:creationId xmlns:a16="http://schemas.microsoft.com/office/drawing/2014/main" id="{4F412C48-79FD-8183-901E-0A94FC60B305}"/>
              </a:ext>
            </a:extLst>
          </p:cNvPr>
          <p:cNvSpPr/>
          <p:nvPr/>
        </p:nvSpPr>
        <p:spPr>
          <a:xfrm flipH="1">
            <a:off x="5637316" y="2615855"/>
            <a:ext cx="236157" cy="388048"/>
          </a:xfrm>
          <a:prstGeom prst="downArrow">
            <a:avLst/>
          </a:prstGeom>
          <a:solidFill>
            <a:srgbClr val="94C6FF"/>
          </a:solidFill>
          <a:ln>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solidFill>
                <a:srgbClr val="94C6FF"/>
              </a:solidFill>
            </a:endParaRPr>
          </a:p>
        </p:txBody>
      </p:sp>
      <p:pic>
        <p:nvPicPr>
          <p:cNvPr id="6" name="Picture 2" descr="Formez, al servizio della PA">
            <a:extLst>
              <a:ext uri="{FF2B5EF4-FFF2-40B4-BE49-F238E27FC236}">
                <a16:creationId xmlns:a16="http://schemas.microsoft.com/office/drawing/2014/main" id="{F424E4FF-BBF5-D497-101B-29D86DF54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80769" y="1093996"/>
            <a:ext cx="11281966" cy="5247810"/>
          </a:xfrm>
        </p:spPr>
        <p:txBody>
          <a:bodyPr>
            <a:normAutofit fontScale="85000" lnSpcReduction="20000"/>
          </a:bodyPr>
          <a:lstStyle/>
          <a:p>
            <a:pPr marL="152396" indent="0" algn="ctr">
              <a:buNone/>
            </a:pPr>
            <a:r>
              <a:rPr lang="it-IT" sz="3067" dirty="0"/>
              <a:t>L’ufficio infrazioni riceve MM/PM della CE tramite RPUE </a:t>
            </a:r>
          </a:p>
          <a:p>
            <a:pPr marL="152396" indent="0" algn="ctr">
              <a:buNone/>
            </a:pPr>
            <a:r>
              <a:rPr lang="it-IT" sz="3067" dirty="0"/>
              <a:t>(2 mesi per fornire risposta)</a:t>
            </a:r>
          </a:p>
          <a:p>
            <a:pPr marL="152396" indent="0" algn="ctr">
              <a:buNone/>
            </a:pPr>
            <a:endParaRPr lang="it-IT" sz="3067" dirty="0"/>
          </a:p>
          <a:p>
            <a:pPr marL="152396" indent="0">
              <a:buNone/>
            </a:pPr>
            <a:endParaRPr lang="it-IT" sz="3067" dirty="0"/>
          </a:p>
          <a:p>
            <a:pPr marL="152396" indent="0" algn="ctr">
              <a:buNone/>
            </a:pPr>
            <a:r>
              <a:rPr lang="it-IT" sz="3067" dirty="0"/>
              <a:t>Esame del caso e individuazione delle amministrazioni competenti</a:t>
            </a:r>
          </a:p>
          <a:p>
            <a:pPr marL="152396" indent="0" algn="ctr">
              <a:buNone/>
            </a:pPr>
            <a:endParaRPr lang="it-IT" sz="3067" dirty="0"/>
          </a:p>
          <a:p>
            <a:pPr marL="152396" indent="0" algn="ctr">
              <a:buNone/>
            </a:pPr>
            <a:endParaRPr lang="it-IT" sz="3067" dirty="0"/>
          </a:p>
          <a:p>
            <a:pPr marL="152396" indent="0" algn="ctr">
              <a:buNone/>
            </a:pPr>
            <a:r>
              <a:rPr lang="it-IT" sz="3067" dirty="0"/>
              <a:t>Riunione di coordinamento per definire criticità e posizione da </a:t>
            </a:r>
          </a:p>
          <a:p>
            <a:pPr marL="152396" indent="0" algn="ctr">
              <a:buNone/>
            </a:pPr>
            <a:r>
              <a:rPr lang="it-IT" sz="3067" dirty="0"/>
              <a:t>rappresentare</a:t>
            </a:r>
          </a:p>
          <a:p>
            <a:pPr marL="152396" indent="0" algn="ctr">
              <a:buNone/>
            </a:pPr>
            <a:r>
              <a:rPr lang="it-IT" sz="3067" dirty="0"/>
              <a:t>(eventuali riunioni pacchetto con la CE)</a:t>
            </a:r>
          </a:p>
          <a:p>
            <a:pPr marL="152396" indent="0" algn="ctr">
              <a:buNone/>
            </a:pPr>
            <a:endParaRPr lang="it-IT" sz="3067" dirty="0"/>
          </a:p>
          <a:p>
            <a:pPr marL="152396" indent="0" algn="ctr">
              <a:buNone/>
            </a:pPr>
            <a:endParaRPr lang="it-IT" sz="3067" dirty="0"/>
          </a:p>
          <a:p>
            <a:pPr marL="152396" indent="0" algn="ctr">
              <a:buNone/>
            </a:pPr>
            <a:r>
              <a:rPr lang="it-IT" sz="3067" dirty="0"/>
              <a:t>Predisposizione e analisi risposta e invio alla CE per il tramite di RPUE</a:t>
            </a:r>
          </a:p>
          <a:p>
            <a:pPr>
              <a:buAutoNum type="arabicPeriod"/>
            </a:pPr>
            <a:endParaRPr lang="it-IT" dirty="0"/>
          </a:p>
        </p:txBody>
      </p:sp>
      <p:sp>
        <p:nvSpPr>
          <p:cNvPr id="9" name="Google Shape;544;p37"/>
          <p:cNvSpPr txBox="1"/>
          <p:nvPr/>
        </p:nvSpPr>
        <p:spPr>
          <a:xfrm>
            <a:off x="11332391" y="6068896"/>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28</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8" name="CasellaDiTesto 7">
            <a:extLst>
              <a:ext uri="{FF2B5EF4-FFF2-40B4-BE49-F238E27FC236}">
                <a16:creationId xmlns:a16="http://schemas.microsoft.com/office/drawing/2014/main" id="{B5287D35-C858-5D03-5E32-A88992DE8920}"/>
              </a:ext>
            </a:extLst>
          </p:cNvPr>
          <p:cNvSpPr txBox="1"/>
          <p:nvPr/>
        </p:nvSpPr>
        <p:spPr>
          <a:xfrm>
            <a:off x="297613" y="348972"/>
            <a:ext cx="10298581" cy="533544"/>
          </a:xfrm>
          <a:prstGeom prst="rect">
            <a:avLst/>
          </a:prstGeom>
          <a:noFill/>
        </p:spPr>
        <p:txBody>
          <a:bodyPr wrap="square" lIns="121920" tIns="60960" rIns="121920" bIns="60960" anchor="t">
            <a:spAutoFit/>
          </a:bodyPr>
          <a:lstStyle/>
          <a:p>
            <a:r>
              <a:rPr lang="it-IT" sz="2667" b="1" dirty="0">
                <a:latin typeface="Montserrat" panose="00000500000000000000"/>
              </a:rPr>
              <a:t>10. Italia – L’interlocuzione tipo con la CE</a:t>
            </a:r>
            <a:endParaRPr lang="it-IT" sz="2667" dirty="0"/>
          </a:p>
        </p:txBody>
      </p:sp>
      <p:pic>
        <p:nvPicPr>
          <p:cNvPr id="2" name="Picture 2" descr="Formez, al servizio della PA">
            <a:extLst>
              <a:ext uri="{FF2B5EF4-FFF2-40B4-BE49-F238E27FC236}">
                <a16:creationId xmlns:a16="http://schemas.microsoft.com/office/drawing/2014/main" id="{734DE7F9-6B72-22E1-BF23-99DB88A66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
        <p:nvSpPr>
          <p:cNvPr id="5" name="Freccia in giù 4">
            <a:extLst>
              <a:ext uri="{FF2B5EF4-FFF2-40B4-BE49-F238E27FC236}">
                <a16:creationId xmlns:a16="http://schemas.microsoft.com/office/drawing/2014/main" id="{7D88B103-9042-F4EF-2EDD-AF0EF646E4F6}"/>
              </a:ext>
            </a:extLst>
          </p:cNvPr>
          <p:cNvSpPr/>
          <p:nvPr/>
        </p:nvSpPr>
        <p:spPr>
          <a:xfrm rot="10800000" flipH="1" flipV="1">
            <a:off x="5666113" y="1928355"/>
            <a:ext cx="292236" cy="765684"/>
          </a:xfrm>
          <a:prstGeom prst="downArrow">
            <a:avLst>
              <a:gd name="adj1" fmla="val 50000"/>
              <a:gd name="adj2" fmla="val 46844"/>
            </a:avLst>
          </a:prstGeom>
          <a:solidFill>
            <a:srgbClr val="94C6FF"/>
          </a:solidFill>
          <a:ln w="9525">
            <a:solidFill>
              <a:schemeClr val="accent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6" name="Freccia in giù 5">
            <a:extLst>
              <a:ext uri="{FF2B5EF4-FFF2-40B4-BE49-F238E27FC236}">
                <a16:creationId xmlns:a16="http://schemas.microsoft.com/office/drawing/2014/main" id="{75A2B5B3-451B-80A0-8143-666D37860FDB}"/>
              </a:ext>
            </a:extLst>
          </p:cNvPr>
          <p:cNvSpPr/>
          <p:nvPr/>
        </p:nvSpPr>
        <p:spPr>
          <a:xfrm rot="10800000" flipH="1" flipV="1">
            <a:off x="5666113" y="3145555"/>
            <a:ext cx="292236" cy="765684"/>
          </a:xfrm>
          <a:prstGeom prst="downArrow">
            <a:avLst>
              <a:gd name="adj1" fmla="val 50000"/>
              <a:gd name="adj2" fmla="val 46844"/>
            </a:avLst>
          </a:prstGeom>
          <a:solidFill>
            <a:srgbClr val="94C6FF"/>
          </a:solidFill>
          <a:ln w="9525">
            <a:solidFill>
              <a:schemeClr val="accent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7" name="Freccia in giù 6">
            <a:extLst>
              <a:ext uri="{FF2B5EF4-FFF2-40B4-BE49-F238E27FC236}">
                <a16:creationId xmlns:a16="http://schemas.microsoft.com/office/drawing/2014/main" id="{84CC6E8C-C2C8-D215-AE1F-815426FB0378}"/>
              </a:ext>
            </a:extLst>
          </p:cNvPr>
          <p:cNvSpPr/>
          <p:nvPr/>
        </p:nvSpPr>
        <p:spPr>
          <a:xfrm rot="10800000" flipH="1" flipV="1">
            <a:off x="5666114" y="4998320"/>
            <a:ext cx="292236" cy="765684"/>
          </a:xfrm>
          <a:prstGeom prst="downArrow">
            <a:avLst>
              <a:gd name="adj1" fmla="val 50000"/>
              <a:gd name="adj2" fmla="val 46844"/>
            </a:avLst>
          </a:prstGeom>
          <a:solidFill>
            <a:srgbClr val="94C6FF"/>
          </a:solidFill>
          <a:ln w="9525">
            <a:solidFill>
              <a:schemeClr val="accent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8"/>
          <p:cNvSpPr txBox="1">
            <a:spLocks noGrp="1"/>
          </p:cNvSpPr>
          <p:nvPr>
            <p:ph type="title"/>
          </p:nvPr>
        </p:nvSpPr>
        <p:spPr>
          <a:xfrm>
            <a:off x="415500" y="689335"/>
            <a:ext cx="11360800" cy="515600"/>
          </a:xfrm>
          <a:prstGeom prst="rect">
            <a:avLst/>
          </a:prstGeom>
          <a:noFill/>
          <a:ln>
            <a:noFill/>
          </a:ln>
        </p:spPr>
        <p:txBody>
          <a:bodyPr spcFirstLastPara="1" vert="horz" wrap="square" lIns="121900" tIns="121900" rIns="121900" bIns="121900" rtlCol="0" anchor="t" anchorCtr="0">
            <a:noAutofit/>
          </a:bodyPr>
          <a:lstStyle/>
          <a:p>
            <a:pPr>
              <a:buSzPts val="990"/>
            </a:pPr>
            <a:r>
              <a:rPr lang="it-IT" sz="2800" b="1">
                <a:solidFill>
                  <a:srgbClr val="003A57"/>
                </a:solidFill>
                <a:latin typeface="Montserrat" panose="00000500000000000000"/>
                <a:ea typeface="Montserrat" panose="00000500000000000000"/>
                <a:cs typeface="Montserrat" panose="00000500000000000000"/>
                <a:sym typeface="Montserrat" panose="00000500000000000000"/>
              </a:rPr>
              <a:t>10. Italia – Quadro di insieme attori infrazioni</a:t>
            </a:r>
            <a:endParaRPr lang="it-IT" sz="2800"/>
          </a:p>
        </p:txBody>
      </p:sp>
      <p:sp>
        <p:nvSpPr>
          <p:cNvPr id="556" name="Google Shape;556;p38"/>
          <p:cNvSpPr txBox="1"/>
          <p:nvPr/>
        </p:nvSpPr>
        <p:spPr>
          <a:xfrm>
            <a:off x="11441900" y="6168665"/>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29</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558" name="Google Shape;558;p38"/>
          <p:cNvSpPr/>
          <p:nvPr/>
        </p:nvSpPr>
        <p:spPr>
          <a:xfrm>
            <a:off x="2222216" y="1399759"/>
            <a:ext cx="6096000" cy="451287"/>
          </a:xfrm>
          <a:prstGeom prst="rect">
            <a:avLst/>
          </a:prstGeom>
          <a:noFill/>
          <a:ln>
            <a:noFill/>
          </a:ln>
        </p:spPr>
        <p:txBody>
          <a:bodyPr spcFirstLastPara="1" wrap="square" lIns="121900" tIns="60933" rIns="121900" bIns="60933" anchor="t" anchorCtr="0">
            <a:spAutoFit/>
          </a:bodyPr>
          <a:lstStyle/>
          <a:p>
            <a:pPr algn="ctr"/>
            <a:r>
              <a:rPr lang="it-IT" sz="2133" b="1" u="sng">
                <a:solidFill>
                  <a:srgbClr val="083C92"/>
                </a:solidFill>
                <a:latin typeface="Montserrat" panose="00000500000000000000"/>
                <a:ea typeface="Montserrat" panose="00000500000000000000"/>
                <a:cs typeface="Montserrat" panose="00000500000000000000"/>
                <a:sym typeface="Montserrat" panose="00000500000000000000"/>
              </a:rPr>
              <a:t>COMMISSIONE EUROPEA</a:t>
            </a:r>
            <a:endParaRPr sz="2133"/>
          </a:p>
        </p:txBody>
      </p:sp>
      <p:sp>
        <p:nvSpPr>
          <p:cNvPr id="559" name="Google Shape;559;p38"/>
          <p:cNvSpPr txBox="1"/>
          <p:nvPr/>
        </p:nvSpPr>
        <p:spPr>
          <a:xfrm>
            <a:off x="2870501" y="2908317"/>
            <a:ext cx="4738968" cy="1518374"/>
          </a:xfrm>
          <a:prstGeom prst="rect">
            <a:avLst/>
          </a:prstGeom>
          <a:noFill/>
          <a:ln>
            <a:noFill/>
          </a:ln>
        </p:spPr>
        <p:txBody>
          <a:bodyPr spcFirstLastPara="1" wrap="square" lIns="121900" tIns="60933" rIns="121900" bIns="60933" anchor="t" anchorCtr="0">
            <a:spAutoFit/>
          </a:bodyPr>
          <a:lstStyle/>
          <a:p>
            <a:pPr algn="ctr"/>
            <a:r>
              <a:rPr lang="it-IT" sz="2400" b="1" u="sng">
                <a:solidFill>
                  <a:srgbClr val="083C92"/>
                </a:solidFill>
                <a:latin typeface="Montserrat" panose="00000500000000000000"/>
                <a:sym typeface="Montserrat" panose="00000500000000000000"/>
              </a:rPr>
              <a:t>DIPARTIMENTO AFFARI EUROPEI </a:t>
            </a:r>
            <a:r>
              <a:rPr lang="it-IT" sz="2400" b="1">
                <a:solidFill>
                  <a:srgbClr val="083C92"/>
                </a:solidFill>
                <a:latin typeface="Montserrat" panose="00000500000000000000"/>
                <a:sym typeface="Montserrat" panose="00000500000000000000"/>
              </a:rPr>
              <a:t>(SERVIZIO INFRAZIONI)</a:t>
            </a:r>
            <a:endParaRPr sz="2400" b="1">
              <a:solidFill>
                <a:srgbClr val="083C92"/>
              </a:solidFill>
              <a:latin typeface="Montserrat" panose="00000500000000000000"/>
            </a:endParaRPr>
          </a:p>
          <a:p>
            <a:endParaRPr sz="1867">
              <a:solidFill>
                <a:srgbClr val="000000"/>
              </a:solidFill>
              <a:latin typeface="Arial" panose="020B0604020202020204"/>
              <a:ea typeface="Arial" panose="020B0604020202020204"/>
              <a:cs typeface="Arial" panose="020B0604020202020204"/>
              <a:sym typeface="Arial" panose="020B0604020202020204"/>
            </a:endParaRPr>
          </a:p>
        </p:txBody>
      </p:sp>
      <p:sp>
        <p:nvSpPr>
          <p:cNvPr id="560" name="Google Shape;560;p38"/>
          <p:cNvSpPr txBox="1"/>
          <p:nvPr/>
        </p:nvSpPr>
        <p:spPr>
          <a:xfrm>
            <a:off x="4553515" y="5025559"/>
            <a:ext cx="1594800" cy="430833"/>
          </a:xfrm>
          <a:prstGeom prst="rect">
            <a:avLst/>
          </a:prstGeom>
          <a:noFill/>
          <a:ln>
            <a:noFill/>
          </a:ln>
        </p:spPr>
        <p:txBody>
          <a:bodyPr spcFirstLastPara="1" wrap="square" lIns="121900" tIns="60933" rIns="121900" bIns="60933" anchor="t" anchorCtr="0">
            <a:spAutoFit/>
          </a:bodyPr>
          <a:lstStyle/>
          <a:p>
            <a:r>
              <a:rPr lang="it-IT" sz="2000">
                <a:solidFill>
                  <a:srgbClr val="083C92"/>
                </a:solidFill>
                <a:latin typeface="Montserrat" panose="00000500000000000000"/>
                <a:ea typeface="Montserrat" panose="00000500000000000000"/>
                <a:cs typeface="Montserrat" panose="00000500000000000000"/>
                <a:sym typeface="Montserrat" panose="00000500000000000000"/>
              </a:rPr>
              <a:t>MINISTERI</a:t>
            </a:r>
            <a:endParaRPr sz="2000">
              <a:solidFill>
                <a:srgbClr val="083C92"/>
              </a:solidFill>
              <a:latin typeface="Montserrat" panose="00000500000000000000"/>
              <a:ea typeface="Montserrat" panose="00000500000000000000"/>
              <a:cs typeface="Montserrat" panose="00000500000000000000"/>
              <a:sym typeface="Montserrat" panose="00000500000000000000"/>
            </a:endParaRPr>
          </a:p>
        </p:txBody>
      </p:sp>
      <p:sp>
        <p:nvSpPr>
          <p:cNvPr id="561" name="Google Shape;561;p38"/>
          <p:cNvSpPr txBox="1"/>
          <p:nvPr/>
        </p:nvSpPr>
        <p:spPr>
          <a:xfrm>
            <a:off x="1512301" y="4837355"/>
            <a:ext cx="2310843" cy="738609"/>
          </a:xfrm>
          <a:prstGeom prst="rect">
            <a:avLst/>
          </a:prstGeom>
          <a:noFill/>
          <a:ln>
            <a:noFill/>
          </a:ln>
        </p:spPr>
        <p:txBody>
          <a:bodyPr spcFirstLastPara="1" wrap="square" lIns="121900" tIns="60933" rIns="121900" bIns="60933" anchor="t" anchorCtr="0">
            <a:spAutoFit/>
          </a:bodyPr>
          <a:lstStyle/>
          <a:p>
            <a:pPr algn="ctr"/>
            <a:r>
              <a:rPr lang="it-IT" sz="2000">
                <a:solidFill>
                  <a:srgbClr val="083C92"/>
                </a:solidFill>
                <a:latin typeface="Montserrat" panose="00000500000000000000"/>
                <a:ea typeface="Montserrat" panose="00000500000000000000"/>
                <a:cs typeface="Montserrat" panose="00000500000000000000"/>
                <a:sym typeface="Montserrat" panose="00000500000000000000"/>
              </a:rPr>
              <a:t>ENTI TERRITORIALI</a:t>
            </a:r>
            <a:endParaRPr sz="2000">
              <a:solidFill>
                <a:srgbClr val="083C92"/>
              </a:solidFill>
              <a:latin typeface="Montserrat" panose="00000500000000000000"/>
              <a:ea typeface="Montserrat" panose="00000500000000000000"/>
              <a:cs typeface="Montserrat" panose="00000500000000000000"/>
              <a:sym typeface="Montserrat" panose="00000500000000000000"/>
            </a:endParaRPr>
          </a:p>
        </p:txBody>
      </p:sp>
      <p:sp>
        <p:nvSpPr>
          <p:cNvPr id="562" name="Google Shape;562;p38"/>
          <p:cNvSpPr txBox="1"/>
          <p:nvPr/>
        </p:nvSpPr>
        <p:spPr>
          <a:xfrm>
            <a:off x="6722929" y="5025559"/>
            <a:ext cx="3382400" cy="430833"/>
          </a:xfrm>
          <a:prstGeom prst="rect">
            <a:avLst/>
          </a:prstGeom>
          <a:noFill/>
          <a:ln>
            <a:noFill/>
          </a:ln>
        </p:spPr>
        <p:txBody>
          <a:bodyPr spcFirstLastPara="1" wrap="square" lIns="121900" tIns="60933" rIns="121900" bIns="60933" anchor="t" anchorCtr="0">
            <a:spAutoFit/>
          </a:bodyPr>
          <a:lstStyle/>
          <a:p>
            <a:r>
              <a:rPr lang="it-IT" sz="2000">
                <a:solidFill>
                  <a:srgbClr val="083C92"/>
                </a:solidFill>
                <a:latin typeface="Montserrat" panose="00000500000000000000"/>
                <a:ea typeface="Montserrat" panose="00000500000000000000"/>
                <a:cs typeface="Montserrat" panose="00000500000000000000"/>
                <a:sym typeface="Montserrat" panose="00000500000000000000"/>
              </a:rPr>
              <a:t>AUTORITA’ AMM. INDIP. </a:t>
            </a:r>
            <a:endParaRPr sz="2400"/>
          </a:p>
        </p:txBody>
      </p:sp>
      <p:sp>
        <p:nvSpPr>
          <p:cNvPr id="563" name="Google Shape;563;p38"/>
          <p:cNvSpPr txBox="1"/>
          <p:nvPr/>
        </p:nvSpPr>
        <p:spPr>
          <a:xfrm>
            <a:off x="9170712" y="2384917"/>
            <a:ext cx="2075600" cy="1046386"/>
          </a:xfrm>
          <a:prstGeom prst="rect">
            <a:avLst/>
          </a:prstGeom>
          <a:noFill/>
          <a:ln>
            <a:noFill/>
          </a:ln>
        </p:spPr>
        <p:txBody>
          <a:bodyPr spcFirstLastPara="1" wrap="square" lIns="121900" tIns="60933" rIns="121900" bIns="60933" anchor="t" anchorCtr="0">
            <a:spAutoFit/>
          </a:bodyPr>
          <a:lstStyle/>
          <a:p>
            <a:pPr algn="ctr"/>
            <a:r>
              <a:rPr lang="it-IT" sz="2000" i="1">
                <a:solidFill>
                  <a:srgbClr val="083C92"/>
                </a:solidFill>
                <a:latin typeface="Montserrat" panose="00000500000000000000"/>
                <a:ea typeface="Montserrat" panose="00000500000000000000"/>
                <a:cs typeface="Montserrat" panose="00000500000000000000"/>
                <a:sym typeface="Montserrat" panose="00000500000000000000"/>
              </a:rPr>
              <a:t>Parti</a:t>
            </a:r>
            <a:r>
              <a:rPr lang="it-IT" sz="1867" i="1">
                <a:solidFill>
                  <a:srgbClr val="002060"/>
                </a:solidFill>
                <a:latin typeface="Arial" panose="020B0604020202020204"/>
                <a:ea typeface="Arial" panose="020B0604020202020204"/>
                <a:cs typeface="Arial" panose="020B0604020202020204"/>
                <a:sym typeface="Arial" panose="020B0604020202020204"/>
              </a:rPr>
              <a:t> </a:t>
            </a:r>
            <a:endParaRPr sz="2400"/>
          </a:p>
          <a:p>
            <a:pPr algn="ctr"/>
            <a:r>
              <a:rPr lang="it-IT" sz="2000" i="1">
                <a:solidFill>
                  <a:srgbClr val="083C92"/>
                </a:solidFill>
                <a:latin typeface="Montserrat" panose="00000500000000000000"/>
                <a:ea typeface="Montserrat" panose="00000500000000000000"/>
                <a:cs typeface="Montserrat" panose="00000500000000000000"/>
                <a:sym typeface="Montserrat" panose="00000500000000000000"/>
              </a:rPr>
              <a:t>interessate</a:t>
            </a:r>
            <a:endParaRPr sz="2000" i="1">
              <a:solidFill>
                <a:srgbClr val="083C92"/>
              </a:solidFill>
              <a:latin typeface="Montserrat" panose="00000500000000000000"/>
              <a:ea typeface="Montserrat" panose="00000500000000000000"/>
              <a:cs typeface="Montserrat" panose="00000500000000000000"/>
              <a:sym typeface="Montserrat" panose="00000500000000000000"/>
            </a:endParaRPr>
          </a:p>
          <a:p>
            <a:pPr algn="ctr"/>
            <a:r>
              <a:rPr lang="it-IT" sz="2000" i="1">
                <a:solidFill>
                  <a:srgbClr val="083C92"/>
                </a:solidFill>
                <a:latin typeface="Montserrat" panose="00000500000000000000"/>
                <a:ea typeface="Montserrat" panose="00000500000000000000"/>
                <a:cs typeface="Montserrat" panose="00000500000000000000"/>
                <a:sym typeface="Montserrat" panose="00000500000000000000"/>
              </a:rPr>
              <a:t>(stakeholders)</a:t>
            </a:r>
            <a:endParaRPr sz="2000" i="1">
              <a:solidFill>
                <a:srgbClr val="083C92"/>
              </a:solidFill>
              <a:latin typeface="Montserrat" panose="00000500000000000000"/>
              <a:ea typeface="Montserrat" panose="00000500000000000000"/>
              <a:cs typeface="Montserrat" panose="00000500000000000000"/>
              <a:sym typeface="Montserrat" panose="00000500000000000000"/>
            </a:endParaRPr>
          </a:p>
        </p:txBody>
      </p:sp>
      <p:sp>
        <p:nvSpPr>
          <p:cNvPr id="564" name="Google Shape;564;p38"/>
          <p:cNvSpPr/>
          <p:nvPr/>
        </p:nvSpPr>
        <p:spPr>
          <a:xfrm rot="2985650">
            <a:off x="2853417" y="3853372"/>
            <a:ext cx="283425" cy="1189627"/>
          </a:xfrm>
          <a:prstGeom prst="upDownArrow">
            <a:avLst>
              <a:gd name="adj1" fmla="val 50000"/>
              <a:gd name="adj2" fmla="val 54694"/>
            </a:avLst>
          </a:prstGeom>
          <a:solidFill>
            <a:schemeClr val="accent3">
              <a:lumMod val="75000"/>
            </a:schemeClr>
          </a:solidFill>
          <a:ln w="9525" cap="flat" cmpd="sng">
            <a:solidFill>
              <a:schemeClr val="dk1"/>
            </a:solidFill>
            <a:prstDash val="solid"/>
            <a:miter lim="800000"/>
            <a:headEnd type="none" w="sm" len="sm"/>
            <a:tailEnd type="none" w="sm" len="sm"/>
          </a:ln>
        </p:spPr>
        <p:txBody>
          <a:bodyPr spcFirstLastPara="1" wrap="square" lIns="121900" tIns="60933" rIns="121900" bIns="60933" anchor="ctr" anchorCtr="0">
            <a:noAutofit/>
          </a:bodyPr>
          <a:lstStyle/>
          <a:p>
            <a:endParaRPr sz="2400">
              <a:solidFill>
                <a:srgbClr val="00B050"/>
              </a:solidFill>
              <a:latin typeface="Arial" panose="020B0604020202020204"/>
              <a:ea typeface="Arial" panose="020B0604020202020204"/>
              <a:cs typeface="Arial" panose="020B0604020202020204"/>
              <a:sym typeface="Arial" panose="020B0604020202020204"/>
            </a:endParaRPr>
          </a:p>
        </p:txBody>
      </p:sp>
      <p:sp>
        <p:nvSpPr>
          <p:cNvPr id="565" name="Google Shape;565;p38"/>
          <p:cNvSpPr/>
          <p:nvPr/>
        </p:nvSpPr>
        <p:spPr>
          <a:xfrm>
            <a:off x="5128383" y="4137128"/>
            <a:ext cx="276819" cy="738609"/>
          </a:xfrm>
          <a:prstGeom prst="upDownArrow">
            <a:avLst>
              <a:gd name="adj1" fmla="val 50000"/>
              <a:gd name="adj2" fmla="val 38275"/>
            </a:avLst>
          </a:prstGeom>
          <a:solidFill>
            <a:schemeClr val="accent3">
              <a:lumMod val="75000"/>
            </a:schemeClr>
          </a:solidFill>
          <a:ln w="9525" cap="flat" cmpd="sng">
            <a:solidFill>
              <a:schemeClr val="dk1"/>
            </a:solidFill>
            <a:prstDash val="solid"/>
            <a:miter lim="800000"/>
            <a:headEnd type="none" w="sm" len="sm"/>
            <a:tailEnd type="none" w="sm" len="sm"/>
          </a:ln>
        </p:spPr>
        <p:txBody>
          <a:bodyPr spcFirstLastPara="1" wrap="square" lIns="121900" tIns="60933" rIns="121900" bIns="60933" anchor="ctr" anchorCtr="0">
            <a:noAutofit/>
          </a:bodyPr>
          <a:lstStyle/>
          <a:p>
            <a:endParaRPr sz="2400">
              <a:solidFill>
                <a:schemeClr val="dk1"/>
              </a:solidFill>
              <a:latin typeface="Arial" panose="020B0604020202020204"/>
              <a:ea typeface="Arial" panose="020B0604020202020204"/>
              <a:cs typeface="Arial" panose="020B0604020202020204"/>
              <a:sym typeface="Arial" panose="020B0604020202020204"/>
            </a:endParaRPr>
          </a:p>
        </p:txBody>
      </p:sp>
      <p:sp>
        <p:nvSpPr>
          <p:cNvPr id="566" name="Google Shape;566;p38"/>
          <p:cNvSpPr/>
          <p:nvPr/>
        </p:nvSpPr>
        <p:spPr>
          <a:xfrm rot="-2125898">
            <a:off x="7338755" y="3845435"/>
            <a:ext cx="295340" cy="1306973"/>
          </a:xfrm>
          <a:prstGeom prst="upDownArrow">
            <a:avLst>
              <a:gd name="adj1" fmla="val 50000"/>
              <a:gd name="adj2" fmla="val 59947"/>
            </a:avLst>
          </a:prstGeom>
          <a:solidFill>
            <a:schemeClr val="accent3">
              <a:lumMod val="75000"/>
            </a:schemeClr>
          </a:solidFill>
          <a:ln w="9525" cap="flat" cmpd="sng">
            <a:solidFill>
              <a:schemeClr val="dk1"/>
            </a:solidFill>
            <a:prstDash val="solid"/>
            <a:miter lim="800000"/>
            <a:headEnd type="none" w="sm" len="sm"/>
            <a:tailEnd type="none" w="sm" len="sm"/>
          </a:ln>
        </p:spPr>
        <p:txBody>
          <a:bodyPr spcFirstLastPara="1" wrap="square" lIns="121900" tIns="60933" rIns="121900" bIns="60933" anchor="ctr" anchorCtr="0">
            <a:noAutofit/>
          </a:bodyPr>
          <a:lstStyle/>
          <a:p>
            <a:endParaRPr sz="2400">
              <a:solidFill>
                <a:schemeClr val="dk1"/>
              </a:solidFill>
              <a:latin typeface="Arial" panose="020B0604020202020204"/>
              <a:ea typeface="Arial" panose="020B0604020202020204"/>
              <a:cs typeface="Arial" panose="020B0604020202020204"/>
              <a:sym typeface="Arial" panose="020B0604020202020204"/>
            </a:endParaRPr>
          </a:p>
        </p:txBody>
      </p:sp>
      <p:sp>
        <p:nvSpPr>
          <p:cNvPr id="567" name="Google Shape;567;p38"/>
          <p:cNvSpPr/>
          <p:nvPr/>
        </p:nvSpPr>
        <p:spPr>
          <a:xfrm>
            <a:off x="5059463" y="1979855"/>
            <a:ext cx="435791" cy="820344"/>
          </a:xfrm>
          <a:prstGeom prst="upDownArrow">
            <a:avLst>
              <a:gd name="adj1" fmla="val 35380"/>
              <a:gd name="adj2" fmla="val 33845"/>
            </a:avLst>
          </a:prstGeom>
          <a:solidFill>
            <a:srgbClr val="00B0F0"/>
          </a:solidFill>
          <a:ln w="9525" cap="flat" cmpd="sng">
            <a:solidFill>
              <a:schemeClr val="dk1"/>
            </a:solidFill>
            <a:prstDash val="solid"/>
            <a:miter lim="800000"/>
            <a:headEnd type="none" w="sm" len="sm"/>
            <a:tailEnd type="none" w="sm" len="sm"/>
          </a:ln>
        </p:spPr>
        <p:txBody>
          <a:bodyPr spcFirstLastPara="1" wrap="square" lIns="121900" tIns="60933" rIns="121900" bIns="60933" anchor="ctr" anchorCtr="0">
            <a:noAutofit/>
          </a:bodyPr>
          <a:lstStyle/>
          <a:p>
            <a:endParaRPr sz="2400">
              <a:solidFill>
                <a:schemeClr val="dk1"/>
              </a:solidFill>
              <a:latin typeface="Arial" panose="020B0604020202020204"/>
              <a:ea typeface="Arial" panose="020B0604020202020204"/>
              <a:cs typeface="Arial" panose="020B0604020202020204"/>
              <a:sym typeface="Arial" panose="020B0604020202020204"/>
            </a:endParaRPr>
          </a:p>
        </p:txBody>
      </p:sp>
      <p:sp>
        <p:nvSpPr>
          <p:cNvPr id="571" name="Google Shape;571;p38"/>
          <p:cNvSpPr txBox="1"/>
          <p:nvPr/>
        </p:nvSpPr>
        <p:spPr>
          <a:xfrm>
            <a:off x="5350915" y="2212117"/>
            <a:ext cx="1017200" cy="410379"/>
          </a:xfrm>
          <a:prstGeom prst="rect">
            <a:avLst/>
          </a:prstGeom>
          <a:noFill/>
          <a:ln>
            <a:noFill/>
          </a:ln>
        </p:spPr>
        <p:txBody>
          <a:bodyPr spcFirstLastPara="1" wrap="square" lIns="121900" tIns="60933" rIns="121900" bIns="60933" anchor="t" anchorCtr="0">
            <a:spAutoFit/>
          </a:bodyPr>
          <a:lstStyle/>
          <a:p>
            <a:r>
              <a:rPr lang="it-IT" sz="1867" b="1">
                <a:solidFill>
                  <a:srgbClr val="000000"/>
                </a:solidFill>
                <a:latin typeface="Montserrat" panose="00000500000000000000"/>
                <a:ea typeface="Montserrat" panose="00000500000000000000"/>
                <a:cs typeface="Montserrat" panose="00000500000000000000"/>
                <a:sym typeface="Montserrat" panose="00000500000000000000"/>
              </a:rPr>
              <a:t>RPUE</a:t>
            </a:r>
            <a:endParaRPr sz="2400" b="1"/>
          </a:p>
        </p:txBody>
      </p:sp>
      <p:pic>
        <p:nvPicPr>
          <p:cNvPr id="2" name="Picture 2" descr="Formez, al servizio della PA">
            <a:extLst>
              <a:ext uri="{FF2B5EF4-FFF2-40B4-BE49-F238E27FC236}">
                <a16:creationId xmlns:a16="http://schemas.microsoft.com/office/drawing/2014/main" id="{C8981ECB-DF00-252B-16A9-11FCF52BF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
        <p:nvSpPr>
          <p:cNvPr id="3" name="Freccia in giù 2">
            <a:extLst>
              <a:ext uri="{FF2B5EF4-FFF2-40B4-BE49-F238E27FC236}">
                <a16:creationId xmlns:a16="http://schemas.microsoft.com/office/drawing/2014/main" id="{D85162EC-1B88-0138-2BC7-1F0459C32E1B}"/>
              </a:ext>
            </a:extLst>
          </p:cNvPr>
          <p:cNvSpPr/>
          <p:nvPr/>
        </p:nvSpPr>
        <p:spPr>
          <a:xfrm rot="16200000" flipH="1" flipV="1">
            <a:off x="8151733" y="2732405"/>
            <a:ext cx="292236" cy="765684"/>
          </a:xfrm>
          <a:prstGeom prst="downArrow">
            <a:avLst>
              <a:gd name="adj1" fmla="val 50000"/>
              <a:gd name="adj2" fmla="val 46844"/>
            </a:avLst>
          </a:prstGeom>
          <a:solidFill>
            <a:srgbClr val="94C6FF"/>
          </a:solidFill>
          <a:ln w="9525">
            <a:solidFill>
              <a:schemeClr val="accent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4" name="Freccia in giù 3">
            <a:extLst>
              <a:ext uri="{FF2B5EF4-FFF2-40B4-BE49-F238E27FC236}">
                <a16:creationId xmlns:a16="http://schemas.microsoft.com/office/drawing/2014/main" id="{9EF19488-23D8-4195-895C-216D652F7801}"/>
              </a:ext>
            </a:extLst>
          </p:cNvPr>
          <p:cNvSpPr/>
          <p:nvPr/>
        </p:nvSpPr>
        <p:spPr>
          <a:xfrm rot="16200000" flipH="1" flipV="1">
            <a:off x="8151733" y="2148193"/>
            <a:ext cx="292236" cy="765684"/>
          </a:xfrm>
          <a:prstGeom prst="downArrow">
            <a:avLst>
              <a:gd name="adj1" fmla="val 50000"/>
              <a:gd name="adj2" fmla="val 46844"/>
            </a:avLst>
          </a:prstGeom>
          <a:solidFill>
            <a:srgbClr val="94C6FF"/>
          </a:solidFill>
          <a:ln w="9525">
            <a:solidFill>
              <a:schemeClr val="accent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 name="Freccia in giù 4">
            <a:extLst>
              <a:ext uri="{FF2B5EF4-FFF2-40B4-BE49-F238E27FC236}">
                <a16:creationId xmlns:a16="http://schemas.microsoft.com/office/drawing/2014/main" id="{589AE0D0-FDA4-E5A0-BC50-5138BC55D7AD}"/>
              </a:ext>
            </a:extLst>
          </p:cNvPr>
          <p:cNvSpPr/>
          <p:nvPr/>
        </p:nvSpPr>
        <p:spPr>
          <a:xfrm rot="16200000" flipH="1" flipV="1">
            <a:off x="8222319" y="3344119"/>
            <a:ext cx="292236" cy="765684"/>
          </a:xfrm>
          <a:prstGeom prst="downArrow">
            <a:avLst>
              <a:gd name="adj1" fmla="val 50000"/>
              <a:gd name="adj2" fmla="val 46844"/>
            </a:avLst>
          </a:prstGeom>
          <a:solidFill>
            <a:srgbClr val="94C6FF"/>
          </a:solidFill>
          <a:ln w="9525">
            <a:solidFill>
              <a:schemeClr val="accent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title"/>
          </p:nvPr>
        </p:nvSpPr>
        <p:spPr>
          <a:xfrm>
            <a:off x="526113" y="903992"/>
            <a:ext cx="11360800" cy="763600"/>
          </a:xfrm>
          <a:prstGeom prst="rect">
            <a:avLst/>
          </a:prstGeom>
          <a:noFill/>
          <a:ln>
            <a:noFill/>
          </a:ln>
        </p:spPr>
        <p:txBody>
          <a:bodyPr spcFirstLastPara="1" vert="horz" wrap="square" lIns="121900" tIns="121900" rIns="121900" bIns="121900" rtlCol="0" anchor="t" anchorCtr="0">
            <a:normAutofit/>
          </a:bodyPr>
          <a:lstStyle/>
          <a:p>
            <a:pPr>
              <a:buSzPts val="990"/>
            </a:pPr>
            <a:r>
              <a:rPr lang="it-IT" sz="2827" b="1">
                <a:solidFill>
                  <a:srgbClr val="003A57"/>
                </a:solidFill>
                <a:latin typeface="Montserrat" panose="00000500000000000000"/>
                <a:ea typeface="Montserrat" panose="00000500000000000000"/>
                <a:cs typeface="Montserrat" panose="00000500000000000000"/>
                <a:sym typeface="Montserrat" panose="00000500000000000000"/>
              </a:rPr>
              <a:t>1. Introduzione</a:t>
            </a:r>
            <a:endParaRPr sz="2827" b="1">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138" name="Google Shape;138;p3"/>
          <p:cNvSpPr txBox="1"/>
          <p:nvPr/>
        </p:nvSpPr>
        <p:spPr>
          <a:xfrm>
            <a:off x="301924" y="1347151"/>
            <a:ext cx="6486617" cy="2964179"/>
          </a:xfrm>
          <a:prstGeom prst="rect">
            <a:avLst/>
          </a:prstGeom>
          <a:noFill/>
          <a:ln>
            <a:noFill/>
          </a:ln>
        </p:spPr>
        <p:txBody>
          <a:bodyPr spcFirstLastPara="1" wrap="square" lIns="121900" tIns="121900" rIns="121900" bIns="121900" anchor="t" anchorCtr="0">
            <a:noAutofit/>
          </a:bodyPr>
          <a:lstStyle/>
          <a:p>
            <a:endParaRPr sz="2933" b="1">
              <a:solidFill>
                <a:srgbClr val="434343"/>
              </a:solidFill>
              <a:latin typeface="Montserrat" panose="00000500000000000000"/>
              <a:ea typeface="Montserrat" panose="00000500000000000000"/>
              <a:cs typeface="Montserrat" panose="00000500000000000000"/>
              <a:sym typeface="Montserrat" panose="00000500000000000000"/>
            </a:endParaRPr>
          </a:p>
          <a:p>
            <a:endParaRPr sz="2933" b="1">
              <a:solidFill>
                <a:srgbClr val="434343"/>
              </a:solidFill>
              <a:latin typeface="Montserrat" panose="00000500000000000000"/>
              <a:ea typeface="Montserrat" panose="00000500000000000000"/>
              <a:cs typeface="Montserrat" panose="00000500000000000000"/>
              <a:sym typeface="Montserrat" panose="00000500000000000000"/>
            </a:endParaRPr>
          </a:p>
          <a:p>
            <a:endParaRPr sz="2933" b="1">
              <a:solidFill>
                <a:srgbClr val="434343"/>
              </a:solidFill>
              <a:latin typeface="Montserrat" panose="00000500000000000000"/>
              <a:ea typeface="Montserrat" panose="00000500000000000000"/>
              <a:cs typeface="Montserrat" panose="00000500000000000000"/>
              <a:sym typeface="Montserrat" panose="00000500000000000000"/>
            </a:endParaRPr>
          </a:p>
          <a:p>
            <a:r>
              <a:rPr lang="it-IT" sz="2933" b="1">
                <a:solidFill>
                  <a:srgbClr val="434343"/>
                </a:solidFill>
                <a:latin typeface="Montserrat" panose="00000500000000000000"/>
                <a:ea typeface="Montserrat" panose="00000500000000000000"/>
                <a:cs typeface="Montserrat" panose="00000500000000000000"/>
                <a:sym typeface="Montserrat" panose="00000500000000000000"/>
              </a:rPr>
              <a:t>Procedura di infrazione</a:t>
            </a:r>
          </a:p>
          <a:p>
            <a:pPr lvl="0"/>
            <a:endParaRPr lang="it-IT" sz="2933" b="1">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139" name="Google Shape;139;p3"/>
          <p:cNvSpPr txBox="1"/>
          <p:nvPr/>
        </p:nvSpPr>
        <p:spPr>
          <a:xfrm>
            <a:off x="301924" y="4305839"/>
            <a:ext cx="10995784" cy="1432743"/>
          </a:xfrm>
          <a:prstGeom prst="rect">
            <a:avLst/>
          </a:prstGeom>
          <a:noFill/>
          <a:ln>
            <a:noFill/>
          </a:ln>
        </p:spPr>
        <p:txBody>
          <a:bodyPr spcFirstLastPara="1" wrap="square" lIns="121900" tIns="121900" rIns="121900" bIns="121900" anchor="ctr" anchorCtr="0">
            <a:noAutofit/>
          </a:bodyPr>
          <a:lstStyle/>
          <a:p>
            <a:pPr algn="just">
              <a:lnSpc>
                <a:spcPct val="115000"/>
              </a:lnSpc>
            </a:pPr>
            <a:r>
              <a:rPr lang="it-IT" sz="2400" i="1" dirty="0">
                <a:solidFill>
                  <a:srgbClr val="434343"/>
                </a:solidFill>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Procedura disciplinata dal Trattato sul Funzionamento </a:t>
            </a:r>
          </a:p>
          <a:p>
            <a:pPr algn="just">
              <a:lnSpc>
                <a:spcPct val="115000"/>
              </a:lnSpc>
            </a:pPr>
            <a:r>
              <a:rPr lang="it-IT" sz="2400" i="1" dirty="0">
                <a:solidFill>
                  <a:srgbClr val="434343"/>
                </a:solidFill>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dell’Unione europea (TFUE), ai sensi degli articoli: 258 – 259 – 260</a:t>
            </a:r>
            <a:endParaRPr sz="2400" dirty="0"/>
          </a:p>
        </p:txBody>
      </p:sp>
      <p:sp>
        <p:nvSpPr>
          <p:cNvPr id="140" name="Google Shape;140;p3"/>
          <p:cNvSpPr/>
          <p:nvPr/>
        </p:nvSpPr>
        <p:spPr>
          <a:xfrm rot="20369235">
            <a:off x="5291151" y="1983474"/>
            <a:ext cx="1166693" cy="724655"/>
          </a:xfrm>
          <a:prstGeom prst="rightArrow">
            <a:avLst>
              <a:gd name="adj1" fmla="val 50000"/>
              <a:gd name="adj2" fmla="val 50000"/>
            </a:avLst>
          </a:prstGeom>
          <a:solidFill>
            <a:srgbClr val="94C6FF"/>
          </a:solidFill>
          <a:ln w="25400" cap="flat" cmpd="sng">
            <a:solidFill>
              <a:srgbClr val="3061B2"/>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panose="020B0604020202020204"/>
              <a:ea typeface="Arial" panose="020B0604020202020204"/>
              <a:cs typeface="Arial" panose="020B0604020202020204"/>
              <a:sym typeface="Arial" panose="020B0604020202020204"/>
            </a:endParaRPr>
          </a:p>
        </p:txBody>
      </p:sp>
      <p:sp>
        <p:nvSpPr>
          <p:cNvPr id="141" name="Google Shape;141;p3"/>
          <p:cNvSpPr/>
          <p:nvPr/>
        </p:nvSpPr>
        <p:spPr>
          <a:xfrm rot="1182250">
            <a:off x="5280832" y="3066653"/>
            <a:ext cx="1166693" cy="724655"/>
          </a:xfrm>
          <a:prstGeom prst="rightArrow">
            <a:avLst>
              <a:gd name="adj1" fmla="val 50000"/>
              <a:gd name="adj2" fmla="val 50000"/>
            </a:avLst>
          </a:prstGeom>
          <a:solidFill>
            <a:srgbClr val="94C6FF"/>
          </a:solidFill>
          <a:ln w="25400" cap="flat" cmpd="sng">
            <a:solidFill>
              <a:srgbClr val="3061B2"/>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panose="020B0604020202020204"/>
              <a:ea typeface="Arial" panose="020B0604020202020204"/>
              <a:cs typeface="Arial" panose="020B0604020202020204"/>
              <a:sym typeface="Arial" panose="020B0604020202020204"/>
            </a:endParaRPr>
          </a:p>
        </p:txBody>
      </p:sp>
      <p:sp>
        <p:nvSpPr>
          <p:cNvPr id="142" name="Google Shape;142;p3"/>
          <p:cNvSpPr txBox="1"/>
          <p:nvPr/>
        </p:nvSpPr>
        <p:spPr>
          <a:xfrm>
            <a:off x="6548069" y="1891535"/>
            <a:ext cx="5245316" cy="2420673"/>
          </a:xfrm>
          <a:prstGeom prst="rect">
            <a:avLst/>
          </a:prstGeom>
          <a:noFill/>
          <a:ln>
            <a:noFill/>
          </a:ln>
        </p:spPr>
        <p:txBody>
          <a:bodyPr spcFirstLastPara="1" wrap="square" lIns="121900" tIns="60933" rIns="121900" bIns="60933" anchor="t" anchorCtr="0">
            <a:spAutoFit/>
          </a:bodyPr>
          <a:lstStyle/>
          <a:p>
            <a:pPr marL="609585" indent="-609585">
              <a:buClr>
                <a:srgbClr val="000000"/>
              </a:buClr>
              <a:buSzPts val="1600"/>
              <a:buFont typeface="Arial" panose="020B0604020202020204"/>
              <a:buAutoNum type="arabicPeriod"/>
            </a:pPr>
            <a:r>
              <a:rPr lang="it-IT" sz="2133" i="1">
                <a:solidFill>
                  <a:srgbClr val="434343"/>
                </a:solidFill>
                <a:latin typeface="Montserrat" panose="00000500000000000000"/>
                <a:ea typeface="Montserrat" panose="00000500000000000000"/>
                <a:cs typeface="Montserrat" panose="00000500000000000000"/>
                <a:sym typeface="Montserrat" panose="00000500000000000000"/>
              </a:rPr>
              <a:t>Fase PRECONTENZIOSA</a:t>
            </a:r>
            <a:endParaRPr sz="2400"/>
          </a:p>
          <a:p>
            <a:pPr algn="ctr"/>
            <a:r>
              <a:rPr lang="it-IT" sz="2133" i="1">
                <a:solidFill>
                  <a:srgbClr val="434343"/>
                </a:solidFill>
                <a:latin typeface="Montserrat" panose="00000500000000000000"/>
                <a:ea typeface="Montserrat" panose="00000500000000000000"/>
                <a:cs typeface="Montserrat" panose="00000500000000000000"/>
                <a:sym typeface="Montserrat" panose="00000500000000000000"/>
              </a:rPr>
              <a:t>(contraddittorio stragiudiziale </a:t>
            </a:r>
            <a:endParaRPr sz="2400"/>
          </a:p>
          <a:p>
            <a:pPr algn="ctr"/>
            <a:r>
              <a:rPr lang="it-IT" sz="2133" i="1">
                <a:solidFill>
                  <a:srgbClr val="434343"/>
                </a:solidFill>
                <a:latin typeface="Montserrat" panose="00000500000000000000"/>
                <a:ea typeface="Montserrat" panose="00000500000000000000"/>
                <a:cs typeface="Montserrat" panose="00000500000000000000"/>
                <a:sym typeface="Montserrat" panose="00000500000000000000"/>
              </a:rPr>
              <a:t>tra CE e SM)</a:t>
            </a:r>
            <a:endParaRPr sz="2400"/>
          </a:p>
          <a:p>
            <a:endParaRPr sz="2133" i="1">
              <a:solidFill>
                <a:srgbClr val="434343"/>
              </a:solidFill>
              <a:latin typeface="Montserrat" panose="00000500000000000000"/>
              <a:ea typeface="Montserrat" panose="00000500000000000000"/>
              <a:cs typeface="Montserrat" panose="00000500000000000000"/>
              <a:sym typeface="Montserrat" panose="00000500000000000000"/>
            </a:endParaRPr>
          </a:p>
          <a:p>
            <a:endParaRPr sz="2133" i="1">
              <a:solidFill>
                <a:srgbClr val="434343"/>
              </a:solidFill>
              <a:latin typeface="Montserrat" panose="00000500000000000000"/>
              <a:ea typeface="Montserrat" panose="00000500000000000000"/>
              <a:cs typeface="Montserrat" panose="00000500000000000000"/>
              <a:sym typeface="Montserrat" panose="00000500000000000000"/>
            </a:endParaRPr>
          </a:p>
          <a:p>
            <a:pPr marL="609585" indent="-609585">
              <a:buClr>
                <a:srgbClr val="000000"/>
              </a:buClr>
              <a:buSzPts val="1600"/>
              <a:buFont typeface="Arial" panose="020B0604020202020204"/>
              <a:buAutoNum type="arabicPeriod" startAt="2"/>
            </a:pPr>
            <a:r>
              <a:rPr lang="it-IT" sz="2133" i="1">
                <a:solidFill>
                  <a:srgbClr val="434343"/>
                </a:solidFill>
                <a:latin typeface="Montserrat" panose="00000500000000000000"/>
                <a:ea typeface="Montserrat" panose="00000500000000000000"/>
                <a:cs typeface="Montserrat" panose="00000500000000000000"/>
                <a:sym typeface="Montserrat" panose="00000500000000000000"/>
              </a:rPr>
              <a:t>Fase CONTENZIOSA</a:t>
            </a:r>
            <a:endParaRPr sz="2400"/>
          </a:p>
          <a:p>
            <a:pPr algn="ctr"/>
            <a:r>
              <a:rPr lang="it-IT" sz="2133" i="1">
                <a:solidFill>
                  <a:srgbClr val="434343"/>
                </a:solidFill>
                <a:latin typeface="Montserrat" panose="00000500000000000000"/>
                <a:ea typeface="Montserrat" panose="00000500000000000000"/>
                <a:cs typeface="Montserrat" panose="00000500000000000000"/>
                <a:sym typeface="Montserrat" panose="00000500000000000000"/>
              </a:rPr>
              <a:t>(ricorso per inadempimento)</a:t>
            </a:r>
            <a:endParaRPr sz="2133" i="1">
              <a:solidFill>
                <a:srgbClr val="434343"/>
              </a:solidFill>
              <a:latin typeface="Montserrat" panose="00000500000000000000"/>
              <a:ea typeface="Montserrat" panose="00000500000000000000"/>
              <a:cs typeface="Montserrat" panose="00000500000000000000"/>
              <a:sym typeface="Montserrat" panose="00000500000000000000"/>
            </a:endParaRPr>
          </a:p>
        </p:txBody>
      </p:sp>
      <p:pic>
        <p:nvPicPr>
          <p:cNvPr id="2" name="Picture 2" descr="Formez, al servizio della PA">
            <a:extLst>
              <a:ext uri="{FF2B5EF4-FFF2-40B4-BE49-F238E27FC236}">
                <a16:creationId xmlns:a16="http://schemas.microsoft.com/office/drawing/2014/main" id="{53F266DB-3608-946B-C132-89C5DC139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795" y="-51812"/>
            <a:ext cx="1531785" cy="74856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76;p7">
            <a:extLst>
              <a:ext uri="{FF2B5EF4-FFF2-40B4-BE49-F238E27FC236}">
                <a16:creationId xmlns:a16="http://schemas.microsoft.com/office/drawing/2014/main" id="{6D93EFE5-0733-F38F-14FB-6045C60654F1}"/>
              </a:ext>
            </a:extLst>
          </p:cNvPr>
          <p:cNvSpPr txBox="1"/>
          <p:nvPr/>
        </p:nvSpPr>
        <p:spPr>
          <a:xfrm>
            <a:off x="11447032" y="5998764"/>
            <a:ext cx="658936" cy="574413"/>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3</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9"/>
          <p:cNvSpPr txBox="1">
            <a:spLocks noGrp="1"/>
          </p:cNvSpPr>
          <p:nvPr>
            <p:ph type="title"/>
          </p:nvPr>
        </p:nvSpPr>
        <p:spPr>
          <a:xfrm>
            <a:off x="333700" y="540961"/>
            <a:ext cx="11360800" cy="763600"/>
          </a:xfrm>
          <a:prstGeom prst="rect">
            <a:avLst/>
          </a:prstGeom>
          <a:noFill/>
          <a:ln>
            <a:noFill/>
          </a:ln>
        </p:spPr>
        <p:txBody>
          <a:bodyPr spcFirstLastPara="1" vert="horz" wrap="square" lIns="121900" tIns="121900" rIns="121900" bIns="121900" rtlCol="0" anchor="t" anchorCtr="0">
            <a:noAutofit/>
          </a:bodyPr>
          <a:lstStyle/>
          <a:p>
            <a:pPr>
              <a:buSzPts val="990"/>
            </a:pPr>
            <a:r>
              <a:rPr lang="it-IT" sz="2800" b="1">
                <a:solidFill>
                  <a:srgbClr val="003A57"/>
                </a:solidFill>
                <a:latin typeface="Montserrat" panose="00000500000000000000"/>
                <a:ea typeface="Montserrat" panose="00000500000000000000"/>
                <a:cs typeface="Montserrat" panose="00000500000000000000"/>
                <a:sym typeface="Montserrat" panose="00000500000000000000"/>
              </a:rPr>
              <a:t>10. Italia – I numeri delle infrazioni</a:t>
            </a:r>
            <a:endParaRPr lang="it-IT" sz="2800"/>
          </a:p>
        </p:txBody>
      </p:sp>
      <p:sp>
        <p:nvSpPr>
          <p:cNvPr id="582" name="Google Shape;582;p39"/>
          <p:cNvSpPr txBox="1"/>
          <p:nvPr/>
        </p:nvSpPr>
        <p:spPr>
          <a:xfrm>
            <a:off x="11523200" y="6125439"/>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30</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584" name="Google Shape;584;p39"/>
          <p:cNvSpPr txBox="1"/>
          <p:nvPr/>
        </p:nvSpPr>
        <p:spPr>
          <a:xfrm>
            <a:off x="120374" y="1709834"/>
            <a:ext cx="11908527" cy="1524609"/>
          </a:xfrm>
          <a:prstGeom prst="rect">
            <a:avLst/>
          </a:prstGeom>
          <a:gradFill>
            <a:gsLst>
              <a:gs pos="0">
                <a:srgbClr val="1E4994"/>
              </a:gs>
              <a:gs pos="50000">
                <a:srgbClr val="2B6CD7"/>
              </a:gs>
              <a:gs pos="100000">
                <a:srgbClr val="3481FF"/>
              </a:gs>
            </a:gsLst>
            <a:lin ang="2700000" scaled="0"/>
          </a:gradFill>
          <a:ln w="25400" cap="flat" cmpd="sng">
            <a:solidFill>
              <a:srgbClr val="3061B2"/>
            </a:solidFill>
            <a:prstDash val="solid"/>
            <a:round/>
            <a:headEnd type="none" w="sm" len="sm"/>
            <a:tailEnd type="none" w="sm" len="sm"/>
          </a:ln>
        </p:spPr>
        <p:txBody>
          <a:bodyPr spcFirstLastPara="1" wrap="square" lIns="121900" tIns="121900" rIns="121900" bIns="121900" anchor="ctr" anchorCtr="0">
            <a:noAutofit/>
          </a:bodyPr>
          <a:lstStyle/>
          <a:p>
            <a:pPr algn="ctr"/>
            <a:r>
              <a:rPr lang="it-IT" sz="2933" b="1">
                <a:solidFill>
                  <a:srgbClr val="F2F2F2"/>
                </a:solidFill>
                <a:latin typeface="Montserrat" panose="00000500000000000000"/>
                <a:ea typeface="Montserrat" panose="00000500000000000000"/>
                <a:cs typeface="Montserrat" panose="00000500000000000000"/>
                <a:sym typeface="Montserrat" panose="00000500000000000000"/>
              </a:rPr>
              <a:t>Risultati</a:t>
            </a:r>
            <a:endParaRPr sz="2933" b="1">
              <a:solidFill>
                <a:srgbClr val="F2F2F2"/>
              </a:solidFill>
              <a:latin typeface="Montserrat" panose="00000500000000000000"/>
              <a:ea typeface="Montserrat" panose="00000500000000000000"/>
              <a:cs typeface="Montserrat" panose="00000500000000000000"/>
              <a:sym typeface="Montserrat" panose="00000500000000000000"/>
            </a:endParaRPr>
          </a:p>
        </p:txBody>
      </p:sp>
      <p:sp>
        <p:nvSpPr>
          <p:cNvPr id="585" name="Google Shape;585;p39"/>
          <p:cNvSpPr txBox="1"/>
          <p:nvPr/>
        </p:nvSpPr>
        <p:spPr>
          <a:xfrm>
            <a:off x="1522407" y="3039772"/>
            <a:ext cx="9147187" cy="2868038"/>
          </a:xfrm>
          <a:prstGeom prst="rect">
            <a:avLst/>
          </a:prstGeom>
          <a:noFill/>
          <a:ln>
            <a:noFill/>
          </a:ln>
        </p:spPr>
        <p:txBody>
          <a:bodyPr spcFirstLastPara="1" wrap="square" lIns="121900" tIns="60933" rIns="121900" bIns="60933" anchor="t" anchorCtr="0">
            <a:spAutoFit/>
          </a:bodyPr>
          <a:lstStyle/>
          <a:p>
            <a:pPr marL="457189" indent="-457189" algn="just">
              <a:lnSpc>
                <a:spcPct val="90000"/>
              </a:lnSpc>
            </a:pP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a:p>
            <a:pPr marL="457189" indent="-457189" algn="just">
              <a:lnSpc>
                <a:spcPct val="90000"/>
              </a:lnSpc>
              <a:spcBef>
                <a:spcPts val="427"/>
              </a:spcBef>
            </a:pP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a:p>
            <a:pPr marL="456565" indent="-456565" algn="ctr">
              <a:lnSpc>
                <a:spcPct val="90000"/>
              </a:lnSpc>
              <a:spcBef>
                <a:spcPts val="427"/>
              </a:spcBef>
            </a:pPr>
            <a:r>
              <a:rPr lang="it-IT" sz="2400" b="1">
                <a:solidFill>
                  <a:srgbClr val="434343"/>
                </a:solidFill>
                <a:latin typeface="Montserrat" panose="00000500000000000000"/>
                <a:ea typeface="Montserrat" panose="00000500000000000000"/>
                <a:cs typeface="Montserrat" panose="00000500000000000000"/>
                <a:sym typeface="Montserrat" panose="00000500000000000000"/>
              </a:rPr>
              <a:t>da 275 nel 2006</a:t>
            </a:r>
            <a:endParaRPr sz="2400" b="1"/>
          </a:p>
          <a:p>
            <a:pPr marL="456565" indent="-456565" algn="ctr">
              <a:lnSpc>
                <a:spcPct val="90000"/>
              </a:lnSpc>
              <a:spcBef>
                <a:spcPts val="427"/>
              </a:spcBef>
            </a:pPr>
            <a:r>
              <a:rPr lang="it-IT" sz="2400" b="1">
                <a:solidFill>
                  <a:srgbClr val="434343"/>
                </a:solidFill>
                <a:latin typeface="Montserrat" panose="00000500000000000000"/>
                <a:ea typeface="Montserrat" panose="00000500000000000000"/>
                <a:cs typeface="Montserrat" panose="00000500000000000000"/>
                <a:sym typeface="Montserrat" panose="00000500000000000000"/>
              </a:rPr>
              <a:t>a 75 oggi</a:t>
            </a:r>
            <a:endParaRPr lang="it-IT" sz="2400" b="1">
              <a:solidFill>
                <a:srgbClr val="434343"/>
              </a:solidFill>
              <a:latin typeface="Montserrat" panose="00000500000000000000"/>
              <a:ea typeface="Montserrat" panose="00000500000000000000"/>
              <a:cs typeface="Montserrat" panose="00000500000000000000"/>
            </a:endParaRPr>
          </a:p>
          <a:p>
            <a:pPr marL="457189" indent="-457189" algn="ctr">
              <a:lnSpc>
                <a:spcPct val="90000"/>
              </a:lnSpc>
              <a:spcBef>
                <a:spcPts val="427"/>
              </a:spcBef>
            </a:pPr>
            <a:endParaRPr sz="2133" b="1">
              <a:solidFill>
                <a:srgbClr val="434343"/>
              </a:solidFill>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endParaRPr>
          </a:p>
          <a:p>
            <a:pPr marL="456565" indent="-456565" algn="ctr">
              <a:lnSpc>
                <a:spcPct val="90000"/>
              </a:lnSpc>
              <a:spcBef>
                <a:spcPts val="427"/>
              </a:spcBef>
            </a:pPr>
            <a:r>
              <a:rPr lang="it-IT" sz="2100" b="1" i="1">
                <a:solidFill>
                  <a:srgbClr val="002776"/>
                </a:solidFill>
                <a:latin typeface="Montserrat" panose="00000500000000000000"/>
                <a:ea typeface="Montserrat" panose="00000500000000000000"/>
                <a:cs typeface="Montserrat" panose="00000500000000000000"/>
                <a:sym typeface="Montserrat" panose="00000500000000000000"/>
              </a:rPr>
              <a:t>59 </a:t>
            </a:r>
            <a:r>
              <a:rPr lang="it-IT" sz="2100" i="1">
                <a:solidFill>
                  <a:srgbClr val="434343"/>
                </a:solidFill>
                <a:latin typeface="Montserrat" panose="00000500000000000000"/>
                <a:ea typeface="Montserrat" panose="00000500000000000000"/>
                <a:cs typeface="Montserrat" panose="00000500000000000000"/>
                <a:sym typeface="Montserrat" panose="00000500000000000000"/>
              </a:rPr>
              <a:t>per violazione del diritto UE </a:t>
            </a:r>
            <a:endParaRPr sz="2100" i="1"/>
          </a:p>
          <a:p>
            <a:pPr marL="456565" indent="-456565" algn="ctr">
              <a:lnSpc>
                <a:spcPct val="90000"/>
              </a:lnSpc>
              <a:spcBef>
                <a:spcPts val="427"/>
              </a:spcBef>
            </a:pPr>
            <a:r>
              <a:rPr lang="it-IT" sz="2100" b="1" i="1">
                <a:solidFill>
                  <a:srgbClr val="002776"/>
                </a:solidFill>
                <a:latin typeface="Montserrat" panose="00000500000000000000"/>
                <a:ea typeface="Montserrat" panose="00000500000000000000"/>
                <a:cs typeface="Montserrat" panose="00000500000000000000"/>
                <a:sym typeface="Montserrat" panose="00000500000000000000"/>
              </a:rPr>
              <a:t>16</a:t>
            </a:r>
            <a:r>
              <a:rPr lang="it-IT" sz="2100" i="1" dirty="0">
                <a:solidFill>
                  <a:srgbClr val="002776"/>
                </a:solidFill>
                <a:latin typeface="Montserrat" panose="00000500000000000000"/>
                <a:ea typeface="Montserrat" panose="00000500000000000000"/>
                <a:cs typeface="Montserrat" panose="00000500000000000000"/>
                <a:sym typeface="Montserrat" panose="00000500000000000000"/>
              </a:rPr>
              <a:t> </a:t>
            </a:r>
            <a:r>
              <a:rPr lang="it-IT" sz="2100" i="1" dirty="0">
                <a:solidFill>
                  <a:srgbClr val="434343"/>
                </a:solidFill>
                <a:latin typeface="Montserrat" panose="00000500000000000000"/>
                <a:ea typeface="Montserrat" panose="00000500000000000000"/>
                <a:cs typeface="Montserrat" panose="00000500000000000000"/>
                <a:sym typeface="Montserrat" panose="00000500000000000000"/>
              </a:rPr>
              <a:t>per mancato recepimento di direttive</a:t>
            </a:r>
            <a:endParaRPr sz="2100" i="1" dirty="0">
              <a:solidFill>
                <a:srgbClr val="434343"/>
              </a:solidFill>
              <a:latin typeface="Montserrat" panose="00000500000000000000"/>
              <a:ea typeface="Montserrat" panose="00000500000000000000"/>
              <a:cs typeface="Montserrat" panose="00000500000000000000"/>
            </a:endParaRPr>
          </a:p>
          <a:p>
            <a:pPr algn="just">
              <a:lnSpc>
                <a:spcPct val="90000"/>
              </a:lnSpc>
            </a:pP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p:txBody>
      </p:sp>
      <p:pic>
        <p:nvPicPr>
          <p:cNvPr id="2" name="Picture 2" descr="Formez, al servizio della PA">
            <a:extLst>
              <a:ext uri="{FF2B5EF4-FFF2-40B4-BE49-F238E27FC236}">
                <a16:creationId xmlns:a16="http://schemas.microsoft.com/office/drawing/2014/main" id="{0FFD6317-CF3A-5145-3B38-DF38160D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0"/>
          <p:cNvSpPr txBox="1">
            <a:spLocks noGrp="1"/>
          </p:cNvSpPr>
          <p:nvPr>
            <p:ph type="title"/>
          </p:nvPr>
        </p:nvSpPr>
        <p:spPr>
          <a:xfrm>
            <a:off x="427696" y="431593"/>
            <a:ext cx="11360800" cy="763600"/>
          </a:xfrm>
          <a:prstGeom prst="rect">
            <a:avLst/>
          </a:prstGeom>
          <a:noFill/>
          <a:ln>
            <a:noFill/>
          </a:ln>
        </p:spPr>
        <p:txBody>
          <a:bodyPr spcFirstLastPara="1" vert="horz" wrap="square" lIns="121900" tIns="121900" rIns="121900" bIns="121900" rtlCol="0" anchor="t" anchorCtr="0">
            <a:noAutofit/>
          </a:bodyPr>
          <a:lstStyle/>
          <a:p>
            <a:pPr>
              <a:buSzPts val="990"/>
            </a:pPr>
            <a:r>
              <a:rPr lang="it-IT" sz="2500" b="1" dirty="0">
                <a:solidFill>
                  <a:srgbClr val="003A57"/>
                </a:solidFill>
                <a:latin typeface="Montserrat" panose="00000500000000000000"/>
                <a:ea typeface="Montserrat" panose="00000500000000000000"/>
                <a:cs typeface="Montserrat" panose="00000500000000000000"/>
                <a:sym typeface="Montserrat" panose="00000500000000000000"/>
              </a:rPr>
              <a:t>I numeri delle infrazioni: andamento delle procedure di infrazione </a:t>
            </a:r>
            <a:r>
              <a:rPr lang="it-IT" sz="2500" b="1">
                <a:solidFill>
                  <a:srgbClr val="003A57"/>
                </a:solidFill>
                <a:latin typeface="Montserrat" panose="00000500000000000000"/>
                <a:ea typeface="Montserrat" panose="00000500000000000000"/>
                <a:cs typeface="Montserrat" panose="00000500000000000000"/>
                <a:sym typeface="Montserrat" panose="00000500000000000000"/>
              </a:rPr>
              <a:t>2014-2026</a:t>
            </a:r>
            <a:br>
              <a:rPr lang="it-IT" sz="2800" b="1" dirty="0">
                <a:latin typeface="Montserrat" panose="00000500000000000000"/>
                <a:ea typeface="Montserrat" panose="00000500000000000000"/>
                <a:cs typeface="Montserrat" panose="00000500000000000000"/>
              </a:rPr>
            </a:br>
            <a:endParaRPr sz="2827" b="1">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594" name="Google Shape;594;p40"/>
          <p:cNvSpPr txBox="1"/>
          <p:nvPr/>
        </p:nvSpPr>
        <p:spPr>
          <a:xfrm>
            <a:off x="11597718" y="5994479"/>
            <a:ext cx="594282" cy="554088"/>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31</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595" name="Google Shape;595;p40"/>
          <p:cNvSpPr txBox="1"/>
          <p:nvPr/>
        </p:nvSpPr>
        <p:spPr>
          <a:xfrm>
            <a:off x="5055912" y="6061207"/>
            <a:ext cx="4114800" cy="365200"/>
          </a:xfrm>
          <a:prstGeom prst="rect">
            <a:avLst/>
          </a:prstGeom>
          <a:noFill/>
          <a:ln>
            <a:noFill/>
          </a:ln>
        </p:spPr>
        <p:txBody>
          <a:bodyPr spcFirstLastPara="1" wrap="square" lIns="91433" tIns="45700" rIns="91433" bIns="45700" anchor="ctr" anchorCtr="0">
            <a:noAutofit/>
          </a:bodyPr>
          <a:lstStyle/>
          <a:p>
            <a:pPr algn="r">
              <a:buClr>
                <a:srgbClr val="000000"/>
              </a:buClr>
              <a:buSzPts val="700"/>
            </a:pPr>
            <a:r>
              <a:rPr lang="it-IT" sz="933" b="1">
                <a:solidFill>
                  <a:srgbClr val="0067CC"/>
                </a:solidFill>
                <a:latin typeface="Montserrat" panose="00000500000000000000"/>
                <a:ea typeface="Montserrat" panose="00000500000000000000"/>
                <a:cs typeface="Montserrat" panose="00000500000000000000"/>
                <a:sym typeface="Montserrat" panose="00000500000000000000"/>
              </a:rPr>
              <a:t> </a:t>
            </a:r>
            <a:r>
              <a:rPr lang="it-IT" sz="933">
                <a:solidFill>
                  <a:srgbClr val="0067CC"/>
                </a:solidFill>
                <a:latin typeface="Montserrat Light" panose="00000400000000000000"/>
                <a:ea typeface="Montserrat Light" panose="00000400000000000000"/>
                <a:cs typeface="Montserrat Light" panose="00000400000000000000"/>
                <a:sym typeface="Montserrat Light" panose="00000400000000000000"/>
              </a:rPr>
              <a:t> </a:t>
            </a:r>
            <a:endParaRPr sz="933">
              <a:solidFill>
                <a:srgbClr val="0067CC"/>
              </a:solidFill>
              <a:latin typeface="Montserrat Light" panose="00000400000000000000"/>
              <a:ea typeface="Montserrat Light" panose="00000400000000000000"/>
              <a:cs typeface="Montserrat Light" panose="00000400000000000000"/>
              <a:sym typeface="Montserrat Light" panose="00000400000000000000"/>
            </a:endParaRPr>
          </a:p>
        </p:txBody>
      </p:sp>
      <p:graphicFrame>
        <p:nvGraphicFramePr>
          <p:cNvPr id="5" name="Grafico 4">
            <a:extLst>
              <a:ext uri="{FF2B5EF4-FFF2-40B4-BE49-F238E27FC236}">
                <a16:creationId xmlns:a16="http://schemas.microsoft.com/office/drawing/2014/main" id="{5AEF9EFE-49CB-4B48-B590-F8C5DB9DE78B}"/>
              </a:ext>
              <a:ext uri="{147F2762-F138-4A5C-976F-8EAC2B608ADB}">
                <a16:predDERef xmlns:a16="http://schemas.microsoft.com/office/drawing/2014/main" pred="{00000000-0008-0000-0200-000003000000}"/>
              </a:ext>
            </a:extLst>
          </p:cNvPr>
          <p:cNvGraphicFramePr>
            <a:graphicFrameLocks/>
          </p:cNvGraphicFramePr>
          <p:nvPr>
            <p:extLst>
              <p:ext uri="{D42A27DB-BD31-4B8C-83A1-F6EECF244321}">
                <p14:modId xmlns:p14="http://schemas.microsoft.com/office/powerpoint/2010/main" val="4210931851"/>
              </p:ext>
            </p:extLst>
          </p:nvPr>
        </p:nvGraphicFramePr>
        <p:xfrm>
          <a:off x="923544" y="1389888"/>
          <a:ext cx="10351009" cy="5158679"/>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descr="Formez, al servizio della PA">
            <a:extLst>
              <a:ext uri="{FF2B5EF4-FFF2-40B4-BE49-F238E27FC236}">
                <a16:creationId xmlns:a16="http://schemas.microsoft.com/office/drawing/2014/main" id="{558B2AEC-2BAD-F6F3-8EE9-E19B496CB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1"/>
          <p:cNvSpPr txBox="1">
            <a:spLocks noGrp="1"/>
          </p:cNvSpPr>
          <p:nvPr>
            <p:ph type="title"/>
          </p:nvPr>
        </p:nvSpPr>
        <p:spPr>
          <a:xfrm>
            <a:off x="415700" y="501033"/>
            <a:ext cx="11360800" cy="763600"/>
          </a:xfrm>
          <a:prstGeom prst="rect">
            <a:avLst/>
          </a:prstGeom>
          <a:noFill/>
          <a:ln>
            <a:noFill/>
          </a:ln>
        </p:spPr>
        <p:txBody>
          <a:bodyPr spcFirstLastPara="1" vert="horz" wrap="square" lIns="121900" tIns="121900" rIns="121900" bIns="121900" rtlCol="0" anchor="t" anchorCtr="0">
            <a:noAutofit/>
          </a:bodyPr>
          <a:lstStyle/>
          <a:p>
            <a:pPr algn="just">
              <a:buSzPts val="990"/>
            </a:pPr>
            <a:r>
              <a:rPr lang="it-IT" sz="2400" b="1">
                <a:solidFill>
                  <a:srgbClr val="003A57"/>
                </a:solidFill>
                <a:latin typeface="Montserrat" panose="00000500000000000000"/>
                <a:ea typeface="Montserrat" panose="00000500000000000000"/>
                <a:cs typeface="Montserrat" panose="00000500000000000000"/>
                <a:sym typeface="Montserrat" panose="00000500000000000000"/>
              </a:rPr>
              <a:t>Italia – I numeri delle infrazioni: suddivisione delle procedure per fase</a:t>
            </a:r>
            <a:endParaRPr sz="2400"/>
          </a:p>
        </p:txBody>
      </p:sp>
      <p:sp>
        <p:nvSpPr>
          <p:cNvPr id="602" name="Google Shape;602;p41"/>
          <p:cNvSpPr/>
          <p:nvPr/>
        </p:nvSpPr>
        <p:spPr>
          <a:xfrm>
            <a:off x="-100" y="6688933"/>
            <a:ext cx="12192000" cy="208800"/>
          </a:xfrm>
          <a:prstGeom prst="rect">
            <a:avLst/>
          </a:prstGeom>
          <a:gradFill>
            <a:gsLst>
              <a:gs pos="0">
                <a:srgbClr val="00254C"/>
              </a:gs>
              <a:gs pos="100000">
                <a:srgbClr val="0066CD"/>
              </a:gs>
            </a:gsLst>
            <a:lin ang="10800025" scaled="0"/>
          </a:gra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panose="020B0604020202020204"/>
              <a:ea typeface="Arial" panose="020B0604020202020204"/>
              <a:cs typeface="Arial" panose="020B0604020202020204"/>
              <a:sym typeface="Arial" panose="020B0604020202020204"/>
            </a:endParaRPr>
          </a:p>
          <a:p>
            <a:pPr>
              <a:buClr>
                <a:srgbClr val="000000"/>
              </a:buClr>
              <a:buSzPts val="1400"/>
            </a:pPr>
            <a:endParaRPr sz="1867">
              <a:solidFill>
                <a:srgbClr val="000000"/>
              </a:solidFill>
              <a:latin typeface="Arial" panose="020B0604020202020204"/>
              <a:ea typeface="Arial" panose="020B0604020202020204"/>
              <a:cs typeface="Arial" panose="020B0604020202020204"/>
              <a:sym typeface="Arial" panose="020B0604020202020204"/>
            </a:endParaRPr>
          </a:p>
        </p:txBody>
      </p:sp>
      <p:sp>
        <p:nvSpPr>
          <p:cNvPr id="605" name="Google Shape;605;p41"/>
          <p:cNvSpPr txBox="1"/>
          <p:nvPr/>
        </p:nvSpPr>
        <p:spPr>
          <a:xfrm>
            <a:off x="11346574" y="6029078"/>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32</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graphicFrame>
        <p:nvGraphicFramePr>
          <p:cNvPr id="4" name="Grafico 3">
            <a:extLst>
              <a:ext uri="{FF2B5EF4-FFF2-40B4-BE49-F238E27FC236}">
                <a16:creationId xmlns:a16="http://schemas.microsoft.com/office/drawing/2014/main" id="{018A1454-76F9-F117-F8D3-E34B5B806E2E}"/>
              </a:ext>
            </a:extLst>
          </p:cNvPr>
          <p:cNvGraphicFramePr>
            <a:graphicFrameLocks/>
          </p:cNvGraphicFramePr>
          <p:nvPr>
            <p:extLst>
              <p:ext uri="{D42A27DB-BD31-4B8C-83A1-F6EECF244321}">
                <p14:modId xmlns:p14="http://schemas.microsoft.com/office/powerpoint/2010/main" val="375458318"/>
              </p:ext>
            </p:extLst>
          </p:nvPr>
        </p:nvGraphicFramePr>
        <p:xfrm>
          <a:off x="713232" y="1264633"/>
          <a:ext cx="10872216" cy="487099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descr="Formez, al servizio della PA">
            <a:extLst>
              <a:ext uri="{FF2B5EF4-FFF2-40B4-BE49-F238E27FC236}">
                <a16:creationId xmlns:a16="http://schemas.microsoft.com/office/drawing/2014/main" id="{90495FED-BBBB-DE36-4719-B0DBBD05D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BB5FB-4FB6-11E8-C13E-77D95BE8AAE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3556C86-396C-7F5E-1302-C52281098758}"/>
              </a:ext>
            </a:extLst>
          </p:cNvPr>
          <p:cNvSpPr>
            <a:spLocks noGrp="1"/>
          </p:cNvSpPr>
          <p:nvPr>
            <p:ph type="title"/>
          </p:nvPr>
        </p:nvSpPr>
        <p:spPr>
          <a:xfrm>
            <a:off x="176569" y="345440"/>
            <a:ext cx="11212790" cy="1093193"/>
          </a:xfrm>
        </p:spPr>
        <p:txBody>
          <a:bodyPr>
            <a:normAutofit/>
          </a:bodyPr>
          <a:lstStyle/>
          <a:p>
            <a:r>
              <a:rPr lang="it-IT" sz="2667" b="1">
                <a:solidFill>
                  <a:srgbClr val="002060"/>
                </a:solidFill>
                <a:latin typeface="Montserrat" panose="00000500000000000000" charset="0"/>
              </a:rPr>
              <a:t>11. I numeri delle infrazioni – Suddivisione delle procedure per materia</a:t>
            </a:r>
          </a:p>
        </p:txBody>
      </p:sp>
      <p:sp>
        <p:nvSpPr>
          <p:cNvPr id="6" name="Google Shape;616;p42">
            <a:extLst>
              <a:ext uri="{FF2B5EF4-FFF2-40B4-BE49-F238E27FC236}">
                <a16:creationId xmlns:a16="http://schemas.microsoft.com/office/drawing/2014/main" id="{DFAAF7F2-B35B-2EF1-EE2A-EF376D0EA78B}"/>
              </a:ext>
            </a:extLst>
          </p:cNvPr>
          <p:cNvSpPr txBox="1"/>
          <p:nvPr/>
        </p:nvSpPr>
        <p:spPr>
          <a:xfrm>
            <a:off x="11552460" y="6127403"/>
            <a:ext cx="639540" cy="347193"/>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33</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graphicFrame>
        <p:nvGraphicFramePr>
          <p:cNvPr id="3" name="Grafico 2">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582328280"/>
              </p:ext>
            </p:extLst>
          </p:nvPr>
        </p:nvGraphicFramePr>
        <p:xfrm>
          <a:off x="1024803" y="892036"/>
          <a:ext cx="10142394" cy="577221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Formez, al servizio della PA">
            <a:extLst>
              <a:ext uri="{FF2B5EF4-FFF2-40B4-BE49-F238E27FC236}">
                <a16:creationId xmlns:a16="http://schemas.microsoft.com/office/drawing/2014/main" id="{B50D415B-645E-D2A2-8AC6-D2B126C76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853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1043" y="614541"/>
            <a:ext cx="10009735" cy="527388"/>
          </a:xfrm>
          <a:prstGeom prst="rect">
            <a:avLst/>
          </a:prstGeom>
        </p:spPr>
        <p:txBody>
          <a:bodyPr wrap="square">
            <a:spAutoFit/>
          </a:bodyPr>
          <a:lstStyle/>
          <a:p>
            <a:r>
              <a:rPr lang="it-IT" sz="2827" b="1">
                <a:solidFill>
                  <a:srgbClr val="003A57"/>
                </a:solidFill>
                <a:latin typeface="Montserrat" panose="00000500000000000000"/>
                <a:ea typeface="Montserrat" panose="00000500000000000000"/>
                <a:cs typeface="Montserrat" panose="00000500000000000000"/>
                <a:sym typeface="Montserrat" panose="00000500000000000000"/>
              </a:rPr>
              <a:t>11. Italia – </a:t>
            </a:r>
            <a:r>
              <a:rPr lang="it-IT" sz="2827" b="1">
                <a:solidFill>
                  <a:srgbClr val="003A57"/>
                </a:solidFill>
                <a:latin typeface="Montserrat" panose="00000500000000000000"/>
              </a:rPr>
              <a:t>INFRAZIONI – confronto tra Stati Membri</a:t>
            </a:r>
          </a:p>
        </p:txBody>
      </p:sp>
      <p:sp>
        <p:nvSpPr>
          <p:cNvPr id="11" name="Google Shape;616;p42"/>
          <p:cNvSpPr txBox="1"/>
          <p:nvPr/>
        </p:nvSpPr>
        <p:spPr>
          <a:xfrm>
            <a:off x="11643428" y="6172482"/>
            <a:ext cx="639540" cy="347193"/>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34</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graphicFrame>
        <p:nvGraphicFramePr>
          <p:cNvPr id="5" name="Grafico 4">
            <a:extLst>
              <a:ext uri="{FF2B5EF4-FFF2-40B4-BE49-F238E27FC236}">
                <a16:creationId xmlns:a16="http://schemas.microsoft.com/office/drawing/2014/main" id="{7F1274ED-B6C1-4441-8830-CCF281702506}"/>
              </a:ext>
            </a:extLst>
          </p:cNvPr>
          <p:cNvGraphicFramePr>
            <a:graphicFrameLocks/>
          </p:cNvGraphicFramePr>
          <p:nvPr>
            <p:extLst>
              <p:ext uri="{D42A27DB-BD31-4B8C-83A1-F6EECF244321}">
                <p14:modId xmlns:p14="http://schemas.microsoft.com/office/powerpoint/2010/main" val="424930459"/>
              </p:ext>
            </p:extLst>
          </p:nvPr>
        </p:nvGraphicFramePr>
        <p:xfrm>
          <a:off x="228801" y="890757"/>
          <a:ext cx="11734397" cy="53527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568" y="519036"/>
            <a:ext cx="11532560" cy="1093193"/>
          </a:xfrm>
        </p:spPr>
        <p:txBody>
          <a:bodyPr>
            <a:normAutofit fontScale="90000"/>
          </a:bodyPr>
          <a:lstStyle/>
          <a:p>
            <a:pPr algn="ctr"/>
            <a:r>
              <a:rPr lang="it-IT" sz="3200" b="1" dirty="0">
                <a:solidFill>
                  <a:srgbClr val="002060"/>
                </a:solidFill>
                <a:latin typeface="Montserrat" panose="00000500000000000000" charset="0"/>
              </a:rPr>
              <a:t>Trasparenza:</a:t>
            </a:r>
            <a:br>
              <a:rPr lang="it-IT" sz="3200" b="1" dirty="0">
                <a:solidFill>
                  <a:srgbClr val="002060"/>
                </a:solidFill>
                <a:latin typeface="Montserrat" panose="00000500000000000000" charset="0"/>
              </a:rPr>
            </a:br>
            <a:r>
              <a:rPr lang="it-IT" sz="3200" b="1" dirty="0">
                <a:solidFill>
                  <a:srgbClr val="002060"/>
                </a:solidFill>
                <a:latin typeface="Montserrat" panose="00000500000000000000" charset="0"/>
              </a:rPr>
              <a:t>Database EUR-Infra</a:t>
            </a:r>
          </a:p>
        </p:txBody>
      </p:sp>
      <p:sp>
        <p:nvSpPr>
          <p:cNvPr id="3" name="Segnaposto testo 2"/>
          <p:cNvSpPr>
            <a:spLocks noGrp="1"/>
          </p:cNvSpPr>
          <p:nvPr>
            <p:ph type="body" idx="1"/>
          </p:nvPr>
        </p:nvSpPr>
        <p:spPr>
          <a:xfrm>
            <a:off x="415600" y="1686559"/>
            <a:ext cx="11360800" cy="4405275"/>
          </a:xfrm>
        </p:spPr>
        <p:txBody>
          <a:bodyPr>
            <a:normAutofit fontScale="70000" lnSpcReduction="20000"/>
          </a:bodyPr>
          <a:lstStyle/>
          <a:p>
            <a:pPr marL="152396" indent="0" algn="just">
              <a:buNone/>
            </a:pPr>
            <a:r>
              <a:rPr lang="it-IT" dirty="0">
                <a:solidFill>
                  <a:srgbClr val="002060"/>
                </a:solidFill>
                <a:latin typeface="Montserrat" panose="00000500000000000000" charset="0"/>
              </a:rPr>
              <a:t>È l’</a:t>
            </a:r>
            <a:r>
              <a:rPr lang="it-IT" b="1" dirty="0">
                <a:solidFill>
                  <a:srgbClr val="002060"/>
                </a:solidFill>
                <a:latin typeface="Montserrat" panose="00000500000000000000" charset="0"/>
              </a:rPr>
              <a:t>archivio informatico nazionale delle procedure d’infrazione</a:t>
            </a:r>
            <a:r>
              <a:rPr lang="it-IT" dirty="0">
                <a:solidFill>
                  <a:srgbClr val="002060"/>
                </a:solidFill>
                <a:latin typeface="Montserrat" panose="00000500000000000000" charset="0"/>
              </a:rPr>
              <a:t>. </a:t>
            </a:r>
          </a:p>
          <a:p>
            <a:pPr marL="152396" indent="0" algn="just">
              <a:buNone/>
            </a:pPr>
            <a:r>
              <a:rPr lang="it-IT" dirty="0">
                <a:solidFill>
                  <a:srgbClr val="002060"/>
                </a:solidFill>
                <a:latin typeface="Montserrat" panose="00000500000000000000" charset="0"/>
              </a:rPr>
              <a:t>Contiene documenti e informazioni relative al pre-contenzioso e contenzioso UE.</a:t>
            </a:r>
          </a:p>
          <a:p>
            <a:pPr marL="152396" indent="0" algn="just">
              <a:buNone/>
            </a:pPr>
            <a:endParaRPr lang="it-IT" dirty="0">
              <a:solidFill>
                <a:srgbClr val="002060"/>
              </a:solidFill>
              <a:latin typeface="Montserrat" panose="00000500000000000000" charset="0"/>
            </a:endParaRPr>
          </a:p>
          <a:p>
            <a:pPr algn="just" eaLnBrk="1" hangingPunct="1">
              <a:buFont typeface="Wingdings" panose="05000000000000000000" pitchFamily="2" charset="2"/>
              <a:buNone/>
            </a:pPr>
            <a:r>
              <a:rPr lang="it-IT" altLang="it-IT" dirty="0">
                <a:solidFill>
                  <a:srgbClr val="002060"/>
                </a:solidFill>
                <a:latin typeface="Montserrat" panose="00000500000000000000" charset="0"/>
              </a:rPr>
              <a:t>È consultabile dal sito internet del Dipartimento per le politiche europee</a:t>
            </a:r>
          </a:p>
          <a:p>
            <a:pPr algn="just" eaLnBrk="1" hangingPunct="1">
              <a:buFont typeface="Wingdings" panose="05000000000000000000" pitchFamily="2" charset="2"/>
              <a:buNone/>
            </a:pPr>
            <a:r>
              <a:rPr lang="it-IT" altLang="it-IT" dirty="0">
                <a:solidFill>
                  <a:srgbClr val="002060"/>
                </a:solidFill>
                <a:latin typeface="Montserrat" panose="00000500000000000000" charset="0"/>
              </a:rPr>
              <a:t>da:</a:t>
            </a:r>
          </a:p>
          <a:p>
            <a:pPr algn="just" eaLnBrk="1" hangingPunct="1">
              <a:buFont typeface="Wingdings" panose="05000000000000000000" pitchFamily="2" charset="2"/>
              <a:buChar char="Ø"/>
            </a:pPr>
            <a:endParaRPr lang="it-IT" altLang="it-IT" dirty="0">
              <a:solidFill>
                <a:srgbClr val="002060"/>
              </a:solidFill>
              <a:latin typeface="Montserrat" panose="00000500000000000000" charset="0"/>
            </a:endParaRPr>
          </a:p>
          <a:p>
            <a:pPr algn="just" eaLnBrk="1" hangingPunct="1">
              <a:buFont typeface="Wingdings" panose="05000000000000000000" pitchFamily="2" charset="2"/>
              <a:buChar char="Ø"/>
            </a:pPr>
            <a:r>
              <a:rPr lang="it-IT" altLang="it-IT" dirty="0">
                <a:solidFill>
                  <a:srgbClr val="002060"/>
                </a:solidFill>
                <a:latin typeface="Montserrat" panose="00000500000000000000" charset="0"/>
              </a:rPr>
              <a:t>tutti i cittadini attraverso </a:t>
            </a:r>
            <a:r>
              <a:rPr lang="it-IT" altLang="it-IT" u="sng" dirty="0">
                <a:solidFill>
                  <a:srgbClr val="002060"/>
                </a:solidFill>
                <a:latin typeface="Montserrat" panose="00000500000000000000" charset="0"/>
              </a:rPr>
              <a:t>un’area pubblica </a:t>
            </a:r>
            <a:r>
              <a:rPr lang="it-IT" altLang="it-IT" dirty="0">
                <a:solidFill>
                  <a:srgbClr val="002060"/>
                </a:solidFill>
                <a:latin typeface="Montserrat" panose="00000500000000000000" charset="0"/>
              </a:rPr>
              <a:t>che consente di visualizzare</a:t>
            </a:r>
          </a:p>
          <a:p>
            <a:pPr marL="152396" indent="0" algn="just" eaLnBrk="1" hangingPunct="1">
              <a:buNone/>
            </a:pPr>
            <a:r>
              <a:rPr lang="it-IT" altLang="it-IT" dirty="0">
                <a:solidFill>
                  <a:srgbClr val="002060"/>
                </a:solidFill>
                <a:latin typeface="Montserrat" panose="00000500000000000000" charset="0"/>
              </a:rPr>
              <a:t>       le informazioni base di tutte le procedure pendenti nei confronti dell’Italia;</a:t>
            </a:r>
          </a:p>
          <a:p>
            <a:pPr algn="just" eaLnBrk="1" hangingPunct="1">
              <a:buFont typeface="Wingdings" panose="05000000000000000000" pitchFamily="2" charset="2"/>
              <a:buChar char="Ø"/>
            </a:pPr>
            <a:endParaRPr lang="it-IT" altLang="it-IT" dirty="0">
              <a:solidFill>
                <a:srgbClr val="002060"/>
              </a:solidFill>
              <a:latin typeface="Montserrat" panose="00000500000000000000" charset="0"/>
            </a:endParaRPr>
          </a:p>
          <a:p>
            <a:pPr algn="just" eaLnBrk="1" hangingPunct="1">
              <a:buFont typeface="Wingdings" panose="05000000000000000000" pitchFamily="2" charset="2"/>
              <a:buChar char="Ø"/>
            </a:pPr>
            <a:r>
              <a:rPr lang="it-IT" altLang="it-IT" dirty="0">
                <a:solidFill>
                  <a:srgbClr val="002060"/>
                </a:solidFill>
                <a:latin typeface="Montserrat" panose="00000500000000000000" charset="0"/>
              </a:rPr>
              <a:t>le Amministrazioni coinvolte attraverso </a:t>
            </a:r>
            <a:r>
              <a:rPr lang="it-IT" altLang="it-IT" u="sng" dirty="0">
                <a:solidFill>
                  <a:srgbClr val="002060"/>
                </a:solidFill>
                <a:latin typeface="Montserrat" panose="00000500000000000000" charset="0"/>
              </a:rPr>
              <a:t>un’area riservata</a:t>
            </a:r>
            <a:r>
              <a:rPr lang="it-IT" altLang="it-IT" dirty="0">
                <a:solidFill>
                  <a:srgbClr val="002060"/>
                </a:solidFill>
                <a:latin typeface="Montserrat" panose="00000500000000000000" charset="0"/>
              </a:rPr>
              <a:t> accessibile </a:t>
            </a:r>
          </a:p>
          <a:p>
            <a:pPr marL="152396" indent="0" algn="just" eaLnBrk="1" hangingPunct="1">
              <a:buNone/>
            </a:pPr>
            <a:r>
              <a:rPr lang="it-IT" altLang="it-IT" dirty="0">
                <a:solidFill>
                  <a:srgbClr val="002060"/>
                </a:solidFill>
                <a:latin typeface="Montserrat" panose="00000500000000000000" charset="0"/>
              </a:rPr>
              <a:t>      con l’inserimento di credenziali per la visualizzazione dell’intera documentazione</a:t>
            </a:r>
          </a:p>
          <a:p>
            <a:pPr algn="just" eaLnBrk="1" hangingPunct="1">
              <a:buFont typeface="Wingdings" panose="05000000000000000000" pitchFamily="2" charset="2"/>
              <a:buChar char="Ø"/>
            </a:pPr>
            <a:endParaRPr lang="it-IT" dirty="0">
              <a:solidFill>
                <a:srgbClr val="002060"/>
              </a:solidFill>
              <a:latin typeface="Montserrat" panose="00000500000000000000" charset="0"/>
            </a:endParaRPr>
          </a:p>
          <a:p>
            <a:pPr marL="152396" indent="0" algn="ctr">
              <a:buNone/>
            </a:pPr>
            <a:r>
              <a:rPr lang="it-IT" sz="1867" b="1" u="sng" dirty="0">
                <a:solidFill>
                  <a:srgbClr val="002060"/>
                </a:solidFill>
                <a:latin typeface="Montserrat" panose="00000500000000000000" charset="0"/>
              </a:rPr>
              <a:t>www.politicheeuropee.gov.it/it/attivita/procedure-dinfrazione/eur-infra</a:t>
            </a:r>
          </a:p>
        </p:txBody>
      </p:sp>
      <p:sp>
        <p:nvSpPr>
          <p:cNvPr id="4" name="Google Shape;616;p42">
            <a:extLst>
              <a:ext uri="{FF2B5EF4-FFF2-40B4-BE49-F238E27FC236}">
                <a16:creationId xmlns:a16="http://schemas.microsoft.com/office/drawing/2014/main" id="{BE6A83C8-04F1-9AA2-552D-93734FE93807}"/>
              </a:ext>
            </a:extLst>
          </p:cNvPr>
          <p:cNvSpPr txBox="1"/>
          <p:nvPr/>
        </p:nvSpPr>
        <p:spPr>
          <a:xfrm>
            <a:off x="11643428" y="6172482"/>
            <a:ext cx="639540" cy="347193"/>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35</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pic>
        <p:nvPicPr>
          <p:cNvPr id="5" name="Picture 2" descr="Formez, al servizio della PA">
            <a:extLst>
              <a:ext uri="{FF2B5EF4-FFF2-40B4-BE49-F238E27FC236}">
                <a16:creationId xmlns:a16="http://schemas.microsoft.com/office/drawing/2014/main" id="{ED63A1DB-C102-A120-10EC-5F2DC2B3B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BEF72B-E19D-5640-5B98-7DB998D4A546}"/>
              </a:ext>
            </a:extLst>
          </p:cNvPr>
          <p:cNvSpPr>
            <a:spLocks noGrp="1"/>
          </p:cNvSpPr>
          <p:nvPr>
            <p:ph type="title"/>
          </p:nvPr>
        </p:nvSpPr>
        <p:spPr>
          <a:xfrm>
            <a:off x="336331" y="593367"/>
            <a:ext cx="11440069" cy="1266964"/>
          </a:xfrm>
        </p:spPr>
        <p:txBody>
          <a:bodyPr>
            <a:noAutofit/>
          </a:bodyPr>
          <a:lstStyle/>
          <a:p>
            <a:pPr algn="ctr"/>
            <a:r>
              <a:rPr lang="it-IT" sz="2800" b="1" dirty="0">
                <a:solidFill>
                  <a:schemeClr val="tx2">
                    <a:lumMod val="90000"/>
                    <a:lumOff val="10000"/>
                  </a:schemeClr>
                </a:solidFill>
                <a:latin typeface="Montserrat" panose="00000500000000000000" pitchFamily="2" charset="0"/>
              </a:rPr>
              <a:t>Dati sull’attuazione del diritto UE pubblicati dalla Commissione europea </a:t>
            </a:r>
          </a:p>
        </p:txBody>
      </p:sp>
      <p:sp>
        <p:nvSpPr>
          <p:cNvPr id="3" name="Segnaposto testo 2">
            <a:extLst>
              <a:ext uri="{FF2B5EF4-FFF2-40B4-BE49-F238E27FC236}">
                <a16:creationId xmlns:a16="http://schemas.microsoft.com/office/drawing/2014/main" id="{A4B38391-1025-19AD-73BB-5BE08D4E567B}"/>
              </a:ext>
            </a:extLst>
          </p:cNvPr>
          <p:cNvSpPr>
            <a:spLocks noGrp="1"/>
          </p:cNvSpPr>
          <p:nvPr>
            <p:ph type="body" idx="1"/>
          </p:nvPr>
        </p:nvSpPr>
        <p:spPr>
          <a:xfrm>
            <a:off x="667411" y="1761377"/>
            <a:ext cx="11360800" cy="4555200"/>
          </a:xfrm>
        </p:spPr>
        <p:txBody>
          <a:bodyPr/>
          <a:lstStyle/>
          <a:p>
            <a:endParaRPr lang="it-IT" dirty="0"/>
          </a:p>
          <a:p>
            <a:pPr marL="152396" indent="0">
              <a:buNone/>
            </a:pPr>
            <a:r>
              <a:rPr lang="it-IT" sz="3200" dirty="0"/>
              <a:t>Nuovo </a:t>
            </a:r>
            <a:r>
              <a:rPr lang="it-IT" sz="3200" i="1" dirty="0"/>
              <a:t>database</a:t>
            </a:r>
            <a:r>
              <a:rPr lang="it-IT" sz="3200" dirty="0"/>
              <a:t> pubblico che fotografa il livello di conformità degli Stati membri al diritto dell’Unione attraverso mappe interattive e grafici.</a:t>
            </a:r>
          </a:p>
          <a:p>
            <a:pPr marL="152396" indent="0">
              <a:buNone/>
            </a:pPr>
            <a:endParaRPr lang="it-IT" sz="3200" dirty="0"/>
          </a:p>
          <a:p>
            <a:pPr marL="152396" indent="0">
              <a:buNone/>
            </a:pPr>
            <a:r>
              <a:rPr lang="it-IT" sz="3200" dirty="0">
                <a:hlinkClick r:id="rId2"/>
              </a:rPr>
              <a:t>https://ec.europa.eu/implementing-eu-law/home/it</a:t>
            </a:r>
            <a:endParaRPr lang="it-IT" sz="3200" dirty="0"/>
          </a:p>
          <a:p>
            <a:pPr marL="152396" indent="0">
              <a:buNone/>
            </a:pPr>
            <a:endParaRPr lang="it-IT" dirty="0"/>
          </a:p>
        </p:txBody>
      </p:sp>
      <p:sp>
        <p:nvSpPr>
          <p:cNvPr id="4" name="Segnaposto numero diapositiva 3">
            <a:extLst>
              <a:ext uri="{FF2B5EF4-FFF2-40B4-BE49-F238E27FC236}">
                <a16:creationId xmlns:a16="http://schemas.microsoft.com/office/drawing/2014/main" id="{7BC6C2DD-3E03-5B0F-C130-F57A68C83E2C}"/>
              </a:ext>
            </a:extLst>
          </p:cNvPr>
          <p:cNvSpPr>
            <a:spLocks noGrp="1"/>
          </p:cNvSpPr>
          <p:nvPr>
            <p:ph type="sldNum" idx="12"/>
          </p:nvPr>
        </p:nvSpPr>
        <p:spPr/>
        <p:txBody>
          <a:bodyPr/>
          <a:lstStyle/>
          <a:p>
            <a:fld id="{00000000-1234-1234-1234-123412341234}" type="slidenum">
              <a:rPr lang="it-IT" smtClean="0"/>
              <a:pPr/>
              <a:t>36</a:t>
            </a:fld>
            <a:endParaRPr lang="it-IT"/>
          </a:p>
        </p:txBody>
      </p:sp>
      <p:pic>
        <p:nvPicPr>
          <p:cNvPr id="5" name="Picture 2" descr="Formez, al servizio della PA">
            <a:extLst>
              <a:ext uri="{FF2B5EF4-FFF2-40B4-BE49-F238E27FC236}">
                <a16:creationId xmlns:a16="http://schemas.microsoft.com/office/drawing/2014/main" id="{6D9899C6-C2CD-BB99-2379-AB4164BE5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662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97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p:nvPr/>
        </p:nvSpPr>
        <p:spPr>
          <a:xfrm>
            <a:off x="415433" y="360218"/>
            <a:ext cx="6474732" cy="5979859"/>
          </a:xfrm>
          <a:prstGeom prst="rect">
            <a:avLst/>
          </a:prstGeom>
          <a:solidFill>
            <a:srgbClr val="F3F3F3"/>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55" name="Google Shape;155;p5"/>
          <p:cNvSpPr txBox="1">
            <a:spLocks noGrp="1"/>
          </p:cNvSpPr>
          <p:nvPr>
            <p:ph type="title"/>
          </p:nvPr>
        </p:nvSpPr>
        <p:spPr>
          <a:xfrm>
            <a:off x="415433" y="576819"/>
            <a:ext cx="6779694" cy="533504"/>
          </a:xfrm>
          <a:prstGeom prst="rect">
            <a:avLst/>
          </a:prstGeom>
          <a:noFill/>
          <a:ln>
            <a:noFill/>
          </a:ln>
        </p:spPr>
        <p:txBody>
          <a:bodyPr spcFirstLastPara="1" vert="horz" wrap="square" lIns="121900" tIns="121900" rIns="121900" bIns="121900" rtlCol="0" anchor="t" anchorCtr="0">
            <a:normAutofit fontScale="90000"/>
          </a:bodyPr>
          <a:lstStyle/>
          <a:p>
            <a:pPr>
              <a:buClr>
                <a:schemeClr val="dk1"/>
              </a:buClr>
              <a:buSzPts val="990"/>
            </a:pPr>
            <a:r>
              <a:rPr lang="it-IT" sz="2827" b="1" dirty="0">
                <a:solidFill>
                  <a:srgbClr val="003A57"/>
                </a:solidFill>
                <a:latin typeface="Montserrat" panose="00000500000000000000"/>
                <a:ea typeface="Montserrat" panose="00000500000000000000"/>
                <a:cs typeface="Montserrat" panose="00000500000000000000"/>
                <a:sym typeface="Montserrat" panose="00000500000000000000"/>
              </a:rPr>
              <a:t>2. Le parti della procedura di infrazione</a:t>
            </a:r>
            <a:endParaRPr sz="2827" b="1" dirty="0">
              <a:solidFill>
                <a:srgbClr val="003A57"/>
              </a:solidFill>
              <a:latin typeface="Montserrat" panose="00000500000000000000"/>
              <a:ea typeface="Montserrat" panose="00000500000000000000"/>
              <a:cs typeface="Montserrat" panose="00000500000000000000"/>
              <a:sym typeface="Montserrat" panose="00000500000000000000"/>
            </a:endParaRPr>
          </a:p>
          <a:p>
            <a:pPr>
              <a:buSzPts val="990"/>
            </a:pPr>
            <a:endParaRPr sz="2827" b="1" dirty="0">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157" name="Google Shape;157;p5"/>
          <p:cNvSpPr txBox="1"/>
          <p:nvPr/>
        </p:nvSpPr>
        <p:spPr>
          <a:xfrm>
            <a:off x="521434" y="1266733"/>
            <a:ext cx="6267294" cy="4916934"/>
          </a:xfrm>
          <a:prstGeom prst="rect">
            <a:avLst/>
          </a:prstGeom>
          <a:noFill/>
          <a:ln>
            <a:noFill/>
          </a:ln>
        </p:spPr>
        <p:txBody>
          <a:bodyPr spcFirstLastPara="1" wrap="square" lIns="121900" tIns="121900" rIns="121900" bIns="121900" anchor="ctr" anchorCtr="0">
            <a:noAutofit/>
          </a:bodyPr>
          <a:lstStyle/>
          <a:p>
            <a:pPr marL="457189" indent="-457189">
              <a:lnSpc>
                <a:spcPct val="115000"/>
              </a:lnSpc>
              <a:buClr>
                <a:srgbClr val="000000"/>
              </a:buClr>
              <a:buSzPts val="1400"/>
              <a:buFont typeface="Arial" panose="020B0604020202020204"/>
              <a:buAutoNum type="arabicPeriod"/>
            </a:pPr>
            <a:r>
              <a:rPr lang="it-IT" sz="1867" b="1">
                <a:solidFill>
                  <a:srgbClr val="434343"/>
                </a:solidFill>
                <a:latin typeface="Montserrat" panose="00000500000000000000"/>
                <a:ea typeface="Montserrat" panose="00000500000000000000"/>
                <a:cs typeface="Montserrat" panose="00000500000000000000"/>
                <a:sym typeface="Montserrat" panose="00000500000000000000"/>
              </a:rPr>
              <a:t>Commissione europea (art. 17 TUE)</a:t>
            </a:r>
            <a:endParaRPr sz="2400"/>
          </a:p>
          <a:p>
            <a:pPr marL="380990" indent="-380990">
              <a:lnSpc>
                <a:spcPct val="115000"/>
              </a:lnSpc>
              <a:buClr>
                <a:srgbClr val="000000"/>
              </a:buClr>
              <a:buSzPts val="1400"/>
              <a:buFont typeface="Arial" panose="020B0604020202020204"/>
              <a:buChar char="•"/>
            </a:pPr>
            <a:r>
              <a:rPr lang="it-IT" sz="2400">
                <a:solidFill>
                  <a:srgbClr val="434343"/>
                </a:solidFill>
                <a:latin typeface="Montserrat" panose="00000500000000000000"/>
                <a:ea typeface="Montserrat" panose="00000500000000000000"/>
                <a:cs typeface="Montserrat" panose="00000500000000000000"/>
                <a:sym typeface="Montserrat" panose="00000500000000000000"/>
              </a:rPr>
              <a:t>v</a:t>
            </a:r>
            <a:r>
              <a:rPr lang="it-IT" sz="1867">
                <a:solidFill>
                  <a:srgbClr val="434343"/>
                </a:solidFill>
                <a:latin typeface="Montserrat" panose="00000500000000000000"/>
                <a:ea typeface="Montserrat" panose="00000500000000000000"/>
                <a:cs typeface="Montserrat" panose="00000500000000000000"/>
                <a:sym typeface="Montserrat" panose="00000500000000000000"/>
              </a:rPr>
              <a:t>igila su applicazione diritto UE</a:t>
            </a:r>
          </a:p>
          <a:p>
            <a:pPr marL="380990" indent="-380990">
              <a:lnSpc>
                <a:spcPct val="115000"/>
              </a:lnSpc>
              <a:buClr>
                <a:srgbClr val="000000"/>
              </a:buClr>
              <a:buSzPts val="1400"/>
              <a:buFont typeface="Arial" panose="020B0604020202020204"/>
              <a:buChar char="•"/>
            </a:pPr>
            <a:r>
              <a:rPr lang="it-IT" sz="1867">
                <a:solidFill>
                  <a:srgbClr val="434343"/>
                </a:solidFill>
                <a:latin typeface="Montserrat" panose="00000500000000000000"/>
                <a:ea typeface="Montserrat" panose="00000500000000000000"/>
                <a:cs typeface="Montserrat" panose="00000500000000000000"/>
                <a:sym typeface="Montserrat" panose="00000500000000000000"/>
              </a:rPr>
              <a:t>principio di collegialità</a:t>
            </a:r>
            <a:endParaRPr sz="2400"/>
          </a:p>
          <a:p>
            <a:pPr marL="380990" indent="-380990">
              <a:lnSpc>
                <a:spcPct val="115000"/>
              </a:lnSpc>
              <a:buClr>
                <a:srgbClr val="000000"/>
              </a:buClr>
              <a:buSzPts val="1400"/>
              <a:buFont typeface="Arial" panose="020B0604020202020204"/>
              <a:buChar char="•"/>
            </a:pPr>
            <a:r>
              <a:rPr lang="it-IT" sz="1867">
                <a:solidFill>
                  <a:srgbClr val="434343"/>
                </a:solidFill>
                <a:latin typeface="Montserrat" panose="00000500000000000000"/>
                <a:ea typeface="Montserrat" panose="00000500000000000000"/>
                <a:cs typeface="Montserrat" panose="00000500000000000000"/>
                <a:sym typeface="Montserrat" panose="00000500000000000000"/>
              </a:rPr>
              <a:t>ampio potere discrezionale</a:t>
            </a:r>
            <a:endParaRPr sz="2400"/>
          </a:p>
          <a:p>
            <a:pPr marL="380990" indent="-380990">
              <a:lnSpc>
                <a:spcPct val="115000"/>
              </a:lnSpc>
              <a:buClr>
                <a:srgbClr val="000000"/>
              </a:buClr>
              <a:buSzPts val="1400"/>
              <a:buFont typeface="Arial" panose="020B0604020202020204"/>
              <a:buChar char="•"/>
            </a:pPr>
            <a:r>
              <a:rPr lang="it-IT" sz="1867">
                <a:solidFill>
                  <a:srgbClr val="434343"/>
                </a:solidFill>
                <a:latin typeface="Montserrat" panose="00000500000000000000"/>
                <a:ea typeface="Montserrat" panose="00000500000000000000"/>
                <a:cs typeface="Montserrat" panose="00000500000000000000"/>
                <a:sym typeface="Montserrat" panose="00000500000000000000"/>
              </a:rPr>
              <a:t>può avviare la procedura:</a:t>
            </a:r>
            <a:endParaRPr sz="2400"/>
          </a:p>
          <a:p>
            <a:pPr marL="380990" indent="-380990">
              <a:lnSpc>
                <a:spcPct val="115000"/>
              </a:lnSpc>
              <a:buClr>
                <a:srgbClr val="000000"/>
              </a:buClr>
              <a:buSzPts val="1400"/>
              <a:buFont typeface="Noto Sans Symbols"/>
              <a:buChar char="✔"/>
            </a:pPr>
            <a:r>
              <a:rPr lang="it-IT" sz="1867">
                <a:solidFill>
                  <a:srgbClr val="434343"/>
                </a:solidFill>
                <a:latin typeface="Montserrat" panose="00000500000000000000"/>
                <a:ea typeface="Montserrat" panose="00000500000000000000"/>
                <a:cs typeface="Montserrat" panose="00000500000000000000"/>
                <a:sym typeface="Montserrat" panose="00000500000000000000"/>
              </a:rPr>
              <a:t>di propria iniziativa</a:t>
            </a:r>
            <a:endParaRPr sz="2400"/>
          </a:p>
          <a:p>
            <a:pPr marL="380990" indent="-380990">
              <a:lnSpc>
                <a:spcPct val="115000"/>
              </a:lnSpc>
              <a:buClr>
                <a:srgbClr val="000000"/>
              </a:buClr>
              <a:buSzPts val="1400"/>
              <a:buFont typeface="Noto Sans Symbols"/>
              <a:buChar char="✔"/>
            </a:pPr>
            <a:r>
              <a:rPr lang="it-IT" sz="1867">
                <a:solidFill>
                  <a:srgbClr val="434343"/>
                </a:solidFill>
                <a:latin typeface="Montserrat" panose="00000500000000000000"/>
                <a:ea typeface="Montserrat" panose="00000500000000000000"/>
                <a:cs typeface="Montserrat" panose="00000500000000000000"/>
                <a:sym typeface="Montserrat" panose="00000500000000000000"/>
              </a:rPr>
              <a:t>sulla base di un reclamo (CHAP)</a:t>
            </a:r>
            <a:endParaRPr sz="2400"/>
          </a:p>
          <a:p>
            <a:pPr marL="380990" indent="-380990">
              <a:lnSpc>
                <a:spcPct val="115000"/>
              </a:lnSpc>
              <a:buClr>
                <a:srgbClr val="000000"/>
              </a:buClr>
              <a:buSzPts val="1400"/>
              <a:buFont typeface="Noto Sans Symbols"/>
              <a:buChar char="✔"/>
            </a:pPr>
            <a:r>
              <a:rPr lang="it-IT" sz="1867">
                <a:solidFill>
                  <a:srgbClr val="434343"/>
                </a:solidFill>
                <a:latin typeface="Montserrat" panose="00000500000000000000"/>
                <a:ea typeface="Montserrat" panose="00000500000000000000"/>
                <a:cs typeface="Montserrat" panose="00000500000000000000"/>
                <a:sym typeface="Montserrat" panose="00000500000000000000"/>
              </a:rPr>
              <a:t>sulla base petizione del Parlamento europeo</a:t>
            </a:r>
            <a:endParaRPr sz="2400"/>
          </a:p>
          <a:p>
            <a:pPr marL="380990" indent="-262460" algn="just">
              <a:lnSpc>
                <a:spcPct val="115000"/>
              </a:lnSpc>
              <a:buClr>
                <a:srgbClr val="000000"/>
              </a:buClr>
              <a:buSzPts val="1400"/>
            </a:pPr>
            <a:endParaRPr sz="1867">
              <a:solidFill>
                <a:srgbClr val="434343"/>
              </a:solidFill>
              <a:latin typeface="Montserrat" panose="00000500000000000000"/>
              <a:ea typeface="Montserrat" panose="00000500000000000000"/>
              <a:cs typeface="Montserrat" panose="00000500000000000000"/>
              <a:sym typeface="Montserrat" panose="00000500000000000000"/>
            </a:endParaRPr>
          </a:p>
          <a:p>
            <a:pPr marL="457189" indent="-457189" algn="just">
              <a:lnSpc>
                <a:spcPct val="115000"/>
              </a:lnSpc>
              <a:buClr>
                <a:srgbClr val="000000"/>
              </a:buClr>
              <a:buSzPts val="1400"/>
              <a:buFont typeface="Arial" panose="020B0604020202020204"/>
              <a:buAutoNum type="arabicPeriod" startAt="2"/>
            </a:pPr>
            <a:r>
              <a:rPr lang="it-IT" sz="1867" b="1">
                <a:solidFill>
                  <a:srgbClr val="434343"/>
                </a:solidFill>
                <a:latin typeface="Montserrat" panose="00000500000000000000"/>
                <a:ea typeface="Montserrat" panose="00000500000000000000"/>
                <a:cs typeface="Montserrat" panose="00000500000000000000"/>
                <a:sym typeface="Montserrat" panose="00000500000000000000"/>
              </a:rPr>
              <a:t>Stato Membro nella sua unità </a:t>
            </a:r>
            <a:r>
              <a:rPr lang="it-IT" sz="1867" b="1">
                <a:solidFill>
                  <a:srgbClr val="434343"/>
                </a:solidFill>
                <a:latin typeface="Montserrat" panose="00000500000000000000"/>
                <a:ea typeface="Montserrat" panose="00000500000000000000"/>
                <a:cs typeface="Montserrat" panose="00000500000000000000"/>
                <a:sym typeface="Wingdings" panose="05000000000000000000" pitchFamily="2" charset="2"/>
              </a:rPr>
              <a:t></a:t>
            </a:r>
            <a:r>
              <a:rPr lang="it-IT" sz="1867" b="1">
                <a:solidFill>
                  <a:srgbClr val="434343"/>
                </a:solidFill>
                <a:latin typeface="Montserrat" panose="00000500000000000000"/>
                <a:ea typeface="Montserrat" panose="00000500000000000000"/>
                <a:cs typeface="Montserrat" panose="00000500000000000000"/>
                <a:sym typeface="Montserrat" panose="00000500000000000000"/>
              </a:rPr>
              <a:t> Governo</a:t>
            </a:r>
            <a:endParaRPr sz="1867" b="1">
              <a:solidFill>
                <a:srgbClr val="434343"/>
              </a:solidFill>
              <a:latin typeface="Montserrat" panose="00000500000000000000"/>
              <a:ea typeface="Montserrat" panose="00000500000000000000"/>
              <a:cs typeface="Montserrat" panose="00000500000000000000"/>
              <a:sym typeface="Montserrat" panose="00000500000000000000"/>
            </a:endParaRPr>
          </a:p>
          <a:p>
            <a:pPr algn="just">
              <a:lnSpc>
                <a:spcPct val="115000"/>
              </a:lnSpc>
            </a:pPr>
            <a:r>
              <a:rPr lang="it-IT" sz="1867">
                <a:solidFill>
                  <a:srgbClr val="434343"/>
                </a:solidFill>
                <a:latin typeface="Montserrat" panose="00000500000000000000"/>
                <a:ea typeface="Montserrat" panose="00000500000000000000"/>
                <a:cs typeface="Montserrat" panose="00000500000000000000"/>
                <a:sym typeface="Montserrat" panose="00000500000000000000"/>
              </a:rPr>
              <a:t>(principio dell’unità dello Stato: irrilevanza potere, organo, ente territoriale, ecc., cui è concretamente imputabile la violazione del diritto UE)</a:t>
            </a:r>
            <a:endParaRPr sz="1867">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158" name="Google Shape;158;p5"/>
          <p:cNvSpPr txBox="1"/>
          <p:nvPr/>
        </p:nvSpPr>
        <p:spPr>
          <a:xfrm>
            <a:off x="7416233" y="1000067"/>
            <a:ext cx="4360000" cy="533504"/>
          </a:xfrm>
          <a:prstGeom prst="rect">
            <a:avLst/>
          </a:prstGeom>
          <a:noFill/>
          <a:ln>
            <a:noFill/>
          </a:ln>
        </p:spPr>
        <p:txBody>
          <a:bodyPr spcFirstLastPara="1" wrap="square" lIns="121900" tIns="121900" rIns="121900" bIns="121900" anchor="t" anchorCtr="0">
            <a:spAutoFit/>
          </a:bodyPr>
          <a:lstStyle/>
          <a:p>
            <a:pPr>
              <a:buClr>
                <a:srgbClr val="000000"/>
              </a:buClr>
              <a:buSzPts val="1400"/>
            </a:pPr>
            <a:endParaRPr sz="1867">
              <a:solidFill>
                <a:srgbClr val="000000"/>
              </a:solidFill>
              <a:latin typeface="Arial" panose="020B0604020202020204"/>
              <a:ea typeface="Arial" panose="020B0604020202020204"/>
              <a:cs typeface="Arial" panose="020B0604020202020204"/>
              <a:sym typeface="Arial" panose="020B0604020202020204"/>
            </a:endParaRPr>
          </a:p>
        </p:txBody>
      </p:sp>
      <p:sp>
        <p:nvSpPr>
          <p:cNvPr id="159" name="Google Shape;159;p5"/>
          <p:cNvSpPr/>
          <p:nvPr/>
        </p:nvSpPr>
        <p:spPr>
          <a:xfrm>
            <a:off x="7464967" y="1533666"/>
            <a:ext cx="3389846" cy="3687263"/>
          </a:xfrm>
          <a:prstGeom prst="rect">
            <a:avLst/>
          </a:prstGeom>
          <a:solidFill>
            <a:srgbClr val="0066CD"/>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panose="020B0604020202020204"/>
              <a:ea typeface="Arial" panose="020B0604020202020204"/>
              <a:cs typeface="Arial" panose="020B0604020202020204"/>
              <a:sym typeface="Arial" panose="020B0604020202020204"/>
            </a:endParaRPr>
          </a:p>
        </p:txBody>
      </p:sp>
      <p:sp>
        <p:nvSpPr>
          <p:cNvPr id="160" name="Google Shape;160;p5"/>
          <p:cNvSpPr txBox="1"/>
          <p:nvPr/>
        </p:nvSpPr>
        <p:spPr>
          <a:xfrm>
            <a:off x="7821995" y="2485578"/>
            <a:ext cx="2876800" cy="1887336"/>
          </a:xfrm>
          <a:prstGeom prst="rect">
            <a:avLst/>
          </a:prstGeom>
          <a:noFill/>
          <a:ln>
            <a:noFill/>
          </a:ln>
        </p:spPr>
        <p:txBody>
          <a:bodyPr spcFirstLastPara="1" wrap="square" lIns="121900" tIns="121900" rIns="121900" bIns="121900" anchor="t" anchorCtr="0">
            <a:spAutoFit/>
          </a:bodyPr>
          <a:lstStyle/>
          <a:p>
            <a:pPr algn="ctr"/>
            <a:r>
              <a:rPr lang="it-IT" sz="2133" b="1" u="sng" dirty="0">
                <a:solidFill>
                  <a:srgbClr val="F2F2F2"/>
                </a:solidFill>
                <a:latin typeface="Montserrat" panose="00000500000000000000"/>
                <a:ea typeface="Montserrat" panose="00000500000000000000"/>
                <a:cs typeface="Montserrat" panose="00000500000000000000"/>
                <a:sym typeface="Montserrat" panose="00000500000000000000"/>
              </a:rPr>
              <a:t>Principio di leale cooperazione</a:t>
            </a:r>
          </a:p>
          <a:p>
            <a:pPr algn="ctr"/>
            <a:endParaRPr sz="2133" b="1" u="sng" dirty="0">
              <a:solidFill>
                <a:srgbClr val="F2F2F2"/>
              </a:solidFill>
              <a:latin typeface="Montserrat" panose="00000500000000000000"/>
              <a:ea typeface="Montserrat" panose="00000500000000000000"/>
              <a:cs typeface="Montserrat" panose="00000500000000000000"/>
              <a:sym typeface="Montserrat" panose="00000500000000000000"/>
            </a:endParaRPr>
          </a:p>
          <a:p>
            <a:pPr algn="ctr"/>
            <a:r>
              <a:rPr lang="it-IT" sz="2133" dirty="0">
                <a:solidFill>
                  <a:srgbClr val="F2F2F2"/>
                </a:solidFill>
                <a:latin typeface="Montserrat" panose="00000500000000000000"/>
                <a:ea typeface="Montserrat" panose="00000500000000000000"/>
                <a:cs typeface="Montserrat" panose="00000500000000000000"/>
                <a:sym typeface="Montserrat" panose="00000500000000000000"/>
              </a:rPr>
              <a:t>ai sensi dell’art. 4, par. 3, TUE</a:t>
            </a:r>
          </a:p>
        </p:txBody>
      </p:sp>
      <p:sp>
        <p:nvSpPr>
          <p:cNvPr id="3" name="Parentesi graffa chiusa 2"/>
          <p:cNvSpPr/>
          <p:nvPr/>
        </p:nvSpPr>
        <p:spPr>
          <a:xfrm>
            <a:off x="4320467" y="2485578"/>
            <a:ext cx="278284" cy="544497"/>
          </a:xfrm>
          <a:prstGeom prst="rightBrace">
            <a:avLst>
              <a:gd name="adj1" fmla="val 1293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2400"/>
          </a:p>
        </p:txBody>
      </p:sp>
      <p:sp>
        <p:nvSpPr>
          <p:cNvPr id="4" name="CasellaDiTesto 3"/>
          <p:cNvSpPr txBox="1"/>
          <p:nvPr/>
        </p:nvSpPr>
        <p:spPr>
          <a:xfrm>
            <a:off x="4665692" y="2465258"/>
            <a:ext cx="2273209" cy="584775"/>
          </a:xfrm>
          <a:prstGeom prst="rect">
            <a:avLst/>
          </a:prstGeom>
          <a:noFill/>
        </p:spPr>
        <p:txBody>
          <a:bodyPr wrap="square" rtlCol="0">
            <a:spAutoFit/>
          </a:bodyPr>
          <a:lstStyle/>
          <a:p>
            <a:r>
              <a:rPr lang="it-IT" sz="1600">
                <a:latin typeface="Montserrat" panose="00000500000000000000" charset="0"/>
              </a:rPr>
              <a:t>avvio, PM, ricorso, archiviazione</a:t>
            </a:r>
          </a:p>
        </p:txBody>
      </p:sp>
      <p:pic>
        <p:nvPicPr>
          <p:cNvPr id="7" name="Picture 2" descr="Formez, al servizio della PA">
            <a:extLst>
              <a:ext uri="{FF2B5EF4-FFF2-40B4-BE49-F238E27FC236}">
                <a16:creationId xmlns:a16="http://schemas.microsoft.com/office/drawing/2014/main" id="{9066780A-1C49-CDC9-8C88-5E1E2DE92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795" y="-51812"/>
            <a:ext cx="1531785" cy="748568"/>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6;p7">
            <a:extLst>
              <a:ext uri="{FF2B5EF4-FFF2-40B4-BE49-F238E27FC236}">
                <a16:creationId xmlns:a16="http://schemas.microsoft.com/office/drawing/2014/main" id="{F018BD7D-ABD9-2713-1FF3-970A30F3350E}"/>
              </a:ext>
            </a:extLst>
          </p:cNvPr>
          <p:cNvSpPr txBox="1"/>
          <p:nvPr/>
        </p:nvSpPr>
        <p:spPr>
          <a:xfrm>
            <a:off x="11447032" y="5998764"/>
            <a:ext cx="658936" cy="574413"/>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4</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415700" y="692633"/>
            <a:ext cx="11360800" cy="763600"/>
          </a:xfrm>
          <a:prstGeom prst="rect">
            <a:avLst/>
          </a:prstGeom>
          <a:noFill/>
          <a:ln>
            <a:noFill/>
          </a:ln>
        </p:spPr>
        <p:txBody>
          <a:bodyPr spcFirstLastPara="1" vert="horz" wrap="square" lIns="121900" tIns="121900" rIns="121900" bIns="121900" rtlCol="0" anchor="t" anchorCtr="0">
            <a:normAutofit/>
          </a:bodyPr>
          <a:lstStyle/>
          <a:p>
            <a:pPr>
              <a:buClr>
                <a:schemeClr val="dk1"/>
              </a:buClr>
              <a:buSzPts val="990"/>
            </a:pPr>
            <a:r>
              <a:rPr lang="it-IT" sz="2827" b="1">
                <a:solidFill>
                  <a:srgbClr val="003A57"/>
                </a:solidFill>
                <a:latin typeface="Montserrat" panose="00000500000000000000"/>
                <a:ea typeface="Montserrat" panose="00000500000000000000"/>
                <a:cs typeface="Montserrat" panose="00000500000000000000"/>
                <a:sym typeface="Montserrat" panose="00000500000000000000"/>
              </a:rPr>
              <a:t>3. La natura dell’infrazione</a:t>
            </a:r>
            <a:endParaRPr sz="2827" b="1">
              <a:solidFill>
                <a:srgbClr val="003A57"/>
              </a:solidFill>
              <a:latin typeface="Montserrat" panose="00000500000000000000"/>
              <a:ea typeface="Montserrat" panose="00000500000000000000"/>
              <a:cs typeface="Montserrat" panose="00000500000000000000"/>
              <a:sym typeface="Montserrat" panose="00000500000000000000"/>
            </a:endParaRPr>
          </a:p>
          <a:p>
            <a:pPr>
              <a:buSzPts val="990"/>
            </a:pPr>
            <a:endParaRPr sz="2827" b="1">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176" name="Google Shape;176;p7"/>
          <p:cNvSpPr txBox="1"/>
          <p:nvPr/>
        </p:nvSpPr>
        <p:spPr>
          <a:xfrm>
            <a:off x="11447032" y="5998764"/>
            <a:ext cx="658936" cy="574413"/>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5</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177" name="Google Shape;177;p7"/>
          <p:cNvSpPr txBox="1"/>
          <p:nvPr/>
        </p:nvSpPr>
        <p:spPr>
          <a:xfrm>
            <a:off x="415500" y="1375375"/>
            <a:ext cx="8183600" cy="574412"/>
          </a:xfrm>
          <a:prstGeom prst="rect">
            <a:avLst/>
          </a:prstGeom>
          <a:noFill/>
          <a:ln>
            <a:noFill/>
          </a:ln>
        </p:spPr>
        <p:txBody>
          <a:bodyPr spcFirstLastPara="1" wrap="square" lIns="121900" tIns="121900" rIns="121900" bIns="121900" anchor="t" anchorCtr="0">
            <a:spAutoFit/>
          </a:bodyPr>
          <a:lstStyle/>
          <a:p>
            <a:pPr>
              <a:buClr>
                <a:srgbClr val="000000"/>
              </a:buClr>
              <a:buSzPts val="1420"/>
            </a:pPr>
            <a:r>
              <a:rPr lang="it-IT" sz="2133">
                <a:solidFill>
                  <a:srgbClr val="003A57"/>
                </a:solidFill>
                <a:latin typeface="Montserrat" panose="00000500000000000000"/>
                <a:ea typeface="Montserrat" panose="00000500000000000000"/>
                <a:cs typeface="Montserrat" panose="00000500000000000000"/>
                <a:sym typeface="Montserrat" panose="00000500000000000000"/>
              </a:rPr>
              <a:t>Tre tipologie di inadempimenti imputabili allo SM</a:t>
            </a:r>
            <a:r>
              <a:rPr lang="it-IT" sz="1893">
                <a:solidFill>
                  <a:srgbClr val="003A57"/>
                </a:solidFill>
                <a:latin typeface="Montserrat" panose="00000500000000000000"/>
                <a:ea typeface="Montserrat" panose="00000500000000000000"/>
                <a:cs typeface="Montserrat" panose="00000500000000000000"/>
                <a:sym typeface="Montserrat" panose="00000500000000000000"/>
              </a:rPr>
              <a:t>:</a:t>
            </a:r>
            <a:endParaRPr sz="933">
              <a:solidFill>
                <a:srgbClr val="003A57"/>
              </a:solidFill>
              <a:latin typeface="Arial" panose="020B0604020202020204"/>
              <a:ea typeface="Arial" panose="020B0604020202020204"/>
              <a:cs typeface="Arial" panose="020B0604020202020204"/>
              <a:sym typeface="Arial" panose="020B0604020202020204"/>
            </a:endParaRPr>
          </a:p>
        </p:txBody>
      </p:sp>
      <p:sp>
        <p:nvSpPr>
          <p:cNvPr id="178" name="Google Shape;178;p7"/>
          <p:cNvSpPr/>
          <p:nvPr/>
        </p:nvSpPr>
        <p:spPr>
          <a:xfrm>
            <a:off x="598400" y="1949851"/>
            <a:ext cx="3447200" cy="3759600"/>
          </a:xfrm>
          <a:prstGeom prst="rect">
            <a:avLst/>
          </a:prstGeom>
          <a:solidFill>
            <a:srgbClr val="F3F3F3"/>
          </a:solidFill>
          <a:ln>
            <a:noFill/>
          </a:ln>
        </p:spPr>
        <p:txBody>
          <a:bodyPr spcFirstLastPara="1" wrap="square" lIns="121900" tIns="121900" rIns="121900" bIns="121900" anchor="ctr" anchorCtr="0">
            <a:noAutofit/>
          </a:bodyPr>
          <a:lstStyle/>
          <a:p>
            <a:pPr algn="ctr"/>
            <a:r>
              <a:rPr lang="it-IT" sz="1867" b="1">
                <a:solidFill>
                  <a:schemeClr val="dk1"/>
                </a:solidFill>
                <a:latin typeface="Montserrat" panose="00000500000000000000"/>
                <a:ea typeface="Montserrat" panose="00000500000000000000"/>
                <a:cs typeface="Montserrat" panose="00000500000000000000"/>
                <a:sym typeface="Montserrat" panose="00000500000000000000"/>
              </a:rPr>
              <a:t>MANCATO RECEPIMENTO </a:t>
            </a:r>
          </a:p>
          <a:p>
            <a:pPr algn="ctr"/>
            <a:r>
              <a:rPr lang="it-IT" sz="1867" b="1">
                <a:solidFill>
                  <a:schemeClr val="dk1"/>
                </a:solidFill>
                <a:latin typeface="Montserrat" panose="00000500000000000000"/>
                <a:ea typeface="Montserrat" panose="00000500000000000000"/>
                <a:cs typeface="Montserrat" panose="00000500000000000000"/>
                <a:sym typeface="Montserrat" panose="00000500000000000000"/>
              </a:rPr>
              <a:t>DIRETTIVE / </a:t>
            </a:r>
          </a:p>
          <a:p>
            <a:pPr algn="ctr"/>
            <a:r>
              <a:rPr lang="it-IT" sz="1867" b="1">
                <a:solidFill>
                  <a:schemeClr val="dk1"/>
                </a:solidFill>
                <a:latin typeface="Montserrat" panose="00000500000000000000"/>
                <a:ea typeface="Montserrat" panose="00000500000000000000"/>
                <a:cs typeface="Montserrat" panose="00000500000000000000"/>
                <a:sym typeface="Montserrat" panose="00000500000000000000"/>
              </a:rPr>
              <a:t>MANCATA ATTUAZIONE REGOLAMENTI</a:t>
            </a:r>
            <a:endParaRPr lang="it-IT" sz="2400"/>
          </a:p>
        </p:txBody>
      </p:sp>
      <p:sp>
        <p:nvSpPr>
          <p:cNvPr id="179" name="Google Shape;179;p7"/>
          <p:cNvSpPr/>
          <p:nvPr/>
        </p:nvSpPr>
        <p:spPr>
          <a:xfrm>
            <a:off x="4372307" y="1949851"/>
            <a:ext cx="3447200" cy="3759600"/>
          </a:xfrm>
          <a:prstGeom prst="rect">
            <a:avLst/>
          </a:prstGeom>
          <a:solidFill>
            <a:srgbClr val="F3F3F3"/>
          </a:solidFill>
          <a:ln>
            <a:noFill/>
          </a:ln>
        </p:spPr>
        <p:txBody>
          <a:bodyPr spcFirstLastPara="1" wrap="square" lIns="121900" tIns="121900" rIns="121900" bIns="121900" anchor="ctr" anchorCtr="0">
            <a:noAutofit/>
          </a:bodyPr>
          <a:lstStyle/>
          <a:p>
            <a:pPr algn="ctr"/>
            <a:r>
              <a:rPr lang="it-IT" sz="1867" b="1">
                <a:solidFill>
                  <a:schemeClr val="dk1"/>
                </a:solidFill>
                <a:latin typeface="Montserrat" panose="00000500000000000000"/>
                <a:ea typeface="Montserrat" panose="00000500000000000000"/>
                <a:cs typeface="Montserrat" panose="00000500000000000000"/>
                <a:sym typeface="Montserrat" panose="00000500000000000000"/>
              </a:rPr>
              <a:t>NON CORRETTO RECEPIMENTO DELLE DIRETTIVE</a:t>
            </a:r>
          </a:p>
        </p:txBody>
      </p:sp>
      <p:sp>
        <p:nvSpPr>
          <p:cNvPr id="180" name="Google Shape;180;p7"/>
          <p:cNvSpPr/>
          <p:nvPr/>
        </p:nvSpPr>
        <p:spPr>
          <a:xfrm>
            <a:off x="8146212" y="1949851"/>
            <a:ext cx="3447200" cy="3759600"/>
          </a:xfrm>
          <a:prstGeom prst="rect">
            <a:avLst/>
          </a:prstGeom>
          <a:solidFill>
            <a:srgbClr val="F3F3F3"/>
          </a:solidFill>
          <a:ln>
            <a:noFill/>
          </a:ln>
        </p:spPr>
        <p:txBody>
          <a:bodyPr spcFirstLastPara="1" wrap="square" lIns="121900" tIns="121900" rIns="121900" bIns="121900" anchor="ctr" anchorCtr="0">
            <a:noAutofit/>
          </a:bodyPr>
          <a:lstStyle/>
          <a:p>
            <a:pPr algn="ctr"/>
            <a:r>
              <a:rPr lang="it-IT" sz="1867" b="1">
                <a:solidFill>
                  <a:schemeClr val="dk1"/>
                </a:solidFill>
                <a:latin typeface="Montserrat" panose="00000500000000000000"/>
                <a:ea typeface="Montserrat" panose="00000500000000000000"/>
                <a:cs typeface="Montserrat" panose="00000500000000000000"/>
                <a:sym typeface="Montserrat" panose="00000500000000000000"/>
              </a:rPr>
              <a:t>NON CORRETTA APPLICAZIONE DEL DIRITTO UE</a:t>
            </a:r>
            <a:endParaRPr sz="2400"/>
          </a:p>
        </p:txBody>
      </p:sp>
      <p:pic>
        <p:nvPicPr>
          <p:cNvPr id="2" name="Picture 2" descr="Formez, al servizio della PA">
            <a:extLst>
              <a:ext uri="{FF2B5EF4-FFF2-40B4-BE49-F238E27FC236}">
                <a16:creationId xmlns:a16="http://schemas.microsoft.com/office/drawing/2014/main" id="{8180F004-1215-51E7-E0CF-00E30E749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442452" y="580103"/>
            <a:ext cx="11426212" cy="977477"/>
          </a:xfrm>
          <a:prstGeom prst="rect">
            <a:avLst/>
          </a:prstGeom>
          <a:noFill/>
          <a:ln>
            <a:noFill/>
          </a:ln>
        </p:spPr>
        <p:txBody>
          <a:bodyPr spcFirstLastPara="1" vert="horz" wrap="square" lIns="121900" tIns="121900" rIns="121900" bIns="121900" rtlCol="0" anchor="t" anchorCtr="0">
            <a:normAutofit fontScale="90000"/>
          </a:bodyPr>
          <a:lstStyle/>
          <a:p>
            <a:pPr>
              <a:buSzPts val="990"/>
            </a:pPr>
            <a:r>
              <a:rPr lang="it-IT" sz="2827" b="1" dirty="0">
                <a:solidFill>
                  <a:srgbClr val="003A57"/>
                </a:solidFill>
                <a:latin typeface="Montserrat" panose="00000500000000000000"/>
                <a:ea typeface="Montserrat" panose="00000500000000000000"/>
                <a:cs typeface="Montserrat" panose="00000500000000000000"/>
                <a:sym typeface="Montserrat" panose="00000500000000000000"/>
              </a:rPr>
              <a:t>3. La natura dell’infrazione: la violazione </a:t>
            </a:r>
            <a:br>
              <a:rPr lang="it-IT" sz="2827" b="1" dirty="0">
                <a:solidFill>
                  <a:srgbClr val="003A57"/>
                </a:solidFill>
                <a:latin typeface="Montserrat" panose="00000500000000000000"/>
                <a:ea typeface="Montserrat" panose="00000500000000000000"/>
                <a:cs typeface="Montserrat" panose="00000500000000000000"/>
                <a:sym typeface="Montserrat" panose="00000500000000000000"/>
              </a:rPr>
            </a:br>
            <a:r>
              <a:rPr lang="it-IT" sz="2827" b="1" dirty="0">
                <a:solidFill>
                  <a:srgbClr val="003A57"/>
                </a:solidFill>
                <a:latin typeface="Montserrat" panose="00000500000000000000"/>
                <a:ea typeface="Montserrat" panose="00000500000000000000"/>
                <a:cs typeface="Montserrat" panose="00000500000000000000"/>
                <a:sym typeface="Montserrat" panose="00000500000000000000"/>
              </a:rPr>
              <a:t>del diritto UE</a:t>
            </a:r>
            <a:endParaRPr sz="2827" b="1" dirty="0">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193" name="Google Shape;193;p8"/>
          <p:cNvSpPr txBox="1"/>
          <p:nvPr/>
        </p:nvSpPr>
        <p:spPr>
          <a:xfrm>
            <a:off x="11360100" y="6064020"/>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6</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198" name="Google Shape;198;p8"/>
          <p:cNvSpPr txBox="1"/>
          <p:nvPr/>
        </p:nvSpPr>
        <p:spPr>
          <a:xfrm>
            <a:off x="643569" y="1669087"/>
            <a:ext cx="10716531" cy="3816952"/>
          </a:xfrm>
          <a:prstGeom prst="rect">
            <a:avLst/>
          </a:prstGeom>
          <a:noFill/>
          <a:ln>
            <a:noFill/>
          </a:ln>
        </p:spPr>
        <p:txBody>
          <a:bodyPr spcFirstLastPara="1" wrap="square" lIns="121900" tIns="60933" rIns="121900" bIns="60933" anchor="t" anchorCtr="0">
            <a:spAutoFit/>
          </a:bodyPr>
          <a:lstStyle/>
          <a:p>
            <a:pPr marL="380990" indent="-380990">
              <a:buClr>
                <a:srgbClr val="000000"/>
              </a:buClr>
              <a:buSzPts val="2000"/>
              <a:buFont typeface="Arial" panose="020B0604020202020204"/>
              <a:buChar char="•"/>
            </a:pPr>
            <a:r>
              <a:rPr lang="it-IT" sz="2667" b="1">
                <a:solidFill>
                  <a:srgbClr val="434343"/>
                </a:solidFill>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COSA SI VIOLA </a:t>
            </a:r>
            <a:r>
              <a:rPr lang="it-IT" sz="2667">
                <a:solidFill>
                  <a:srgbClr val="434343"/>
                </a:solidFill>
                <a:latin typeface="Montserrat" panose="00000500000000000000"/>
                <a:ea typeface="Montserrat" panose="00000500000000000000"/>
                <a:cs typeface="Montserrat" panose="00000500000000000000"/>
                <a:sym typeface="Wingdings" panose="05000000000000000000" pitchFamily="2" charset="2"/>
              </a:rPr>
              <a:t> </a:t>
            </a:r>
            <a:r>
              <a:rPr lang="it-IT" sz="2667">
                <a:solidFill>
                  <a:srgbClr val="434343"/>
                </a:solidFill>
                <a:latin typeface="Montserrat" panose="00000500000000000000"/>
                <a:ea typeface="Montserrat" panose="00000500000000000000"/>
                <a:cs typeface="Montserrat" panose="00000500000000000000"/>
                <a:sym typeface="Montserrat" panose="00000500000000000000"/>
              </a:rPr>
              <a:t>Trattati UE, atti vincolanti della UE, accordi internazionali stipulati dalla UE, principi generali del diritto UE</a:t>
            </a:r>
          </a:p>
          <a:p>
            <a:pPr marL="380990" indent="-380990">
              <a:buClr>
                <a:srgbClr val="000000"/>
              </a:buClr>
              <a:buSzPts val="2000"/>
              <a:buFont typeface="Arial" panose="020B0604020202020204"/>
              <a:buChar char="•"/>
            </a:pPr>
            <a:endParaRPr lang="it-IT" sz="2667">
              <a:solidFill>
                <a:srgbClr val="434343"/>
              </a:solidFill>
              <a:latin typeface="Montserrat" panose="00000500000000000000"/>
              <a:ea typeface="Montserrat" panose="00000500000000000000"/>
              <a:cs typeface="Montserrat" panose="00000500000000000000"/>
              <a:sym typeface="Montserrat" panose="00000500000000000000"/>
            </a:endParaRPr>
          </a:p>
          <a:p>
            <a:pPr marL="380990" indent="-380990">
              <a:buClr>
                <a:srgbClr val="000000"/>
              </a:buClr>
              <a:buSzPts val="2000"/>
              <a:buFont typeface="Arial" panose="020B0604020202020204"/>
              <a:buChar char="•"/>
            </a:pPr>
            <a:endParaRPr lang="it-IT" sz="2667">
              <a:solidFill>
                <a:srgbClr val="434343"/>
              </a:solidFill>
              <a:latin typeface="Montserrat" panose="00000500000000000000"/>
              <a:ea typeface="Montserrat" panose="00000500000000000000"/>
              <a:cs typeface="Montserrat" panose="00000500000000000000"/>
              <a:sym typeface="Montserrat" panose="00000500000000000000"/>
            </a:endParaRPr>
          </a:p>
          <a:p>
            <a:pPr marL="380990" indent="-380990">
              <a:buSzPts val="2000"/>
              <a:buFont typeface="Arial" panose="020B0604020202020204"/>
              <a:buChar char="•"/>
            </a:pPr>
            <a:r>
              <a:rPr lang="it-IT" sz="2667" b="1">
                <a:solidFill>
                  <a:srgbClr val="434343"/>
                </a:solidFill>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COME SI VIOLA </a:t>
            </a:r>
            <a:r>
              <a:rPr lang="it-IT" sz="2667">
                <a:solidFill>
                  <a:srgbClr val="434343"/>
                </a:solidFill>
                <a:latin typeface="Montserrat" panose="00000500000000000000"/>
                <a:ea typeface="Montserrat" panose="00000500000000000000"/>
                <a:cs typeface="Montserrat" panose="00000500000000000000"/>
                <a:sym typeface="Wingdings" panose="05000000000000000000" pitchFamily="2" charset="2"/>
              </a:rPr>
              <a:t></a:t>
            </a:r>
            <a:r>
              <a:rPr lang="it-IT" sz="2667">
                <a:solidFill>
                  <a:srgbClr val="434343"/>
                </a:solidFill>
                <a:latin typeface="Montserrat" panose="00000500000000000000"/>
                <a:ea typeface="Montserrat" panose="00000500000000000000"/>
                <a:cs typeface="Montserrat" panose="00000500000000000000"/>
                <a:sym typeface="Montserrat" panose="00000500000000000000"/>
              </a:rPr>
              <a:t> comportamento omissivo (mancata o tardiva attuazione norme UE) o commissivo (atto normativo, prassi amministrativa o giurisprudenziale)</a:t>
            </a:r>
            <a:endParaRPr lang="it-IT" sz="2667"/>
          </a:p>
          <a:p>
            <a:pPr marL="380990" indent="-380990">
              <a:buClr>
                <a:srgbClr val="000000"/>
              </a:buClr>
              <a:buSzPts val="2000"/>
              <a:buFont typeface="Arial" panose="020B0604020202020204"/>
              <a:buChar char="•"/>
            </a:pPr>
            <a:endParaRPr sz="2667">
              <a:solidFill>
                <a:srgbClr val="434343"/>
              </a:solidFill>
              <a:latin typeface="Montserrat" panose="00000500000000000000"/>
              <a:ea typeface="Montserrat" panose="00000500000000000000"/>
              <a:cs typeface="Montserrat" panose="00000500000000000000"/>
              <a:sym typeface="Montserrat" panose="00000500000000000000"/>
            </a:endParaRPr>
          </a:p>
        </p:txBody>
      </p:sp>
      <p:pic>
        <p:nvPicPr>
          <p:cNvPr id="2" name="Picture 2" descr="Formez, al servizio della PA">
            <a:extLst>
              <a:ext uri="{FF2B5EF4-FFF2-40B4-BE49-F238E27FC236}">
                <a16:creationId xmlns:a16="http://schemas.microsoft.com/office/drawing/2014/main" id="{9DA555CF-BD33-DE53-B407-0E7B6E0EC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795" y="-51812"/>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8" name="Google Shape;218;p10"/>
          <p:cNvSpPr txBox="1">
            <a:spLocks noGrp="1"/>
          </p:cNvSpPr>
          <p:nvPr>
            <p:ph type="title"/>
          </p:nvPr>
        </p:nvSpPr>
        <p:spPr>
          <a:xfrm>
            <a:off x="415500" y="767836"/>
            <a:ext cx="11360800" cy="763600"/>
          </a:xfrm>
          <a:prstGeom prst="rect">
            <a:avLst/>
          </a:prstGeom>
          <a:noFill/>
          <a:ln>
            <a:noFill/>
          </a:ln>
        </p:spPr>
        <p:txBody>
          <a:bodyPr spcFirstLastPara="1" vert="horz" wrap="square" lIns="121900" tIns="121900" rIns="121900" bIns="121900" rtlCol="0" anchor="t" anchorCtr="0">
            <a:normAutofit/>
          </a:bodyPr>
          <a:lstStyle/>
          <a:p>
            <a:pPr>
              <a:buClr>
                <a:schemeClr val="dk1"/>
              </a:buClr>
              <a:buSzPts val="990"/>
            </a:pPr>
            <a:r>
              <a:rPr lang="it-IT" sz="2827" b="1">
                <a:solidFill>
                  <a:srgbClr val="003A57"/>
                </a:solidFill>
                <a:latin typeface="Montserrat" panose="00000500000000000000"/>
                <a:ea typeface="Montserrat" panose="00000500000000000000"/>
                <a:cs typeface="Montserrat" panose="00000500000000000000"/>
                <a:sym typeface="Montserrat" panose="00000500000000000000"/>
              </a:rPr>
              <a:t>4. La fase precontenziosa</a:t>
            </a:r>
            <a:endParaRPr sz="2827" b="1">
              <a:solidFill>
                <a:srgbClr val="003A57"/>
              </a:solidFill>
              <a:latin typeface="Montserrat" panose="00000500000000000000"/>
              <a:ea typeface="Montserrat" panose="00000500000000000000"/>
              <a:cs typeface="Montserrat" panose="00000500000000000000"/>
              <a:sym typeface="Montserrat" panose="00000500000000000000"/>
            </a:endParaRPr>
          </a:p>
          <a:p>
            <a:pPr>
              <a:buSzPts val="990"/>
            </a:pPr>
            <a:endParaRPr sz="2827" b="1">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219" name="Google Shape;219;p10"/>
          <p:cNvSpPr txBox="1"/>
          <p:nvPr/>
        </p:nvSpPr>
        <p:spPr>
          <a:xfrm>
            <a:off x="11360100" y="309433"/>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chemeClr val="lt1"/>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7</a:t>
            </a:fld>
            <a:endParaRPr sz="1333" b="1">
              <a:solidFill>
                <a:schemeClr val="lt1"/>
              </a:solidFill>
              <a:latin typeface="Montserrat" panose="00000500000000000000"/>
              <a:ea typeface="Montserrat" panose="00000500000000000000"/>
              <a:cs typeface="Montserrat" panose="00000500000000000000"/>
              <a:sym typeface="Montserrat" panose="00000500000000000000"/>
            </a:endParaRPr>
          </a:p>
        </p:txBody>
      </p:sp>
      <p:sp>
        <p:nvSpPr>
          <p:cNvPr id="222" name="Google Shape;222;p10"/>
          <p:cNvSpPr txBox="1"/>
          <p:nvPr/>
        </p:nvSpPr>
        <p:spPr>
          <a:xfrm>
            <a:off x="521433" y="1876464"/>
            <a:ext cx="8299600" cy="3898014"/>
          </a:xfrm>
          <a:prstGeom prst="rect">
            <a:avLst/>
          </a:prstGeom>
          <a:noFill/>
          <a:ln>
            <a:noFill/>
          </a:ln>
        </p:spPr>
        <p:txBody>
          <a:bodyPr spcFirstLastPara="1" wrap="square" lIns="121900" tIns="121900" rIns="121900" bIns="121900" anchor="t" anchorCtr="0">
            <a:spAutoFit/>
          </a:bodyPr>
          <a:lstStyle/>
          <a:p>
            <a:r>
              <a:rPr lang="it-IT" sz="2667">
                <a:solidFill>
                  <a:srgbClr val="434343"/>
                </a:solidFill>
                <a:latin typeface="Montserrat" panose="00000500000000000000"/>
                <a:ea typeface="Montserrat" panose="00000500000000000000"/>
                <a:cs typeface="Montserrat" panose="00000500000000000000"/>
                <a:sym typeface="Montserrat" panose="00000500000000000000"/>
              </a:rPr>
              <a:t>Il procedimento precontenzioso persegue </a:t>
            </a:r>
            <a:r>
              <a:rPr lang="it-IT" sz="2667" b="1" u="sng">
                <a:solidFill>
                  <a:srgbClr val="434343"/>
                </a:solidFill>
                <a:latin typeface="Montserrat" panose="00000500000000000000"/>
                <a:ea typeface="Montserrat" panose="00000500000000000000"/>
                <a:cs typeface="Montserrat" panose="00000500000000000000"/>
                <a:sym typeface="Montserrat" panose="00000500000000000000"/>
              </a:rPr>
              <a:t>tre obiettivi</a:t>
            </a:r>
            <a:r>
              <a:rPr lang="it-IT" sz="2667">
                <a:solidFill>
                  <a:srgbClr val="434343"/>
                </a:solidFill>
                <a:latin typeface="Montserrat" panose="00000500000000000000"/>
                <a:ea typeface="Montserrat" panose="00000500000000000000"/>
                <a:cs typeface="Montserrat" panose="00000500000000000000"/>
                <a:sym typeface="Montserrat" panose="00000500000000000000"/>
              </a:rPr>
              <a:t>:</a:t>
            </a:r>
            <a:endParaRPr sz="2667"/>
          </a:p>
          <a:p>
            <a:endParaRPr sz="1333" b="1" i="1">
              <a:solidFill>
                <a:srgbClr val="002060"/>
              </a:solidFill>
              <a:highlight>
                <a:srgbClr val="FFFFFF"/>
              </a:highlight>
              <a:latin typeface="Palatino Linotype" panose="02040502050505030304"/>
              <a:ea typeface="Palatino Linotype" panose="02040502050505030304"/>
              <a:cs typeface="Palatino Linotype" panose="02040502050505030304"/>
              <a:sym typeface="Palatino Linotype" panose="02040502050505030304"/>
            </a:endParaRPr>
          </a:p>
          <a:p>
            <a:pPr marL="457189" indent="-457189">
              <a:buClr>
                <a:srgbClr val="000000"/>
              </a:buClr>
              <a:buSzPts val="1500"/>
              <a:buFont typeface="Arial" panose="020B0604020202020204"/>
              <a:buChar char="•"/>
            </a:pPr>
            <a:r>
              <a:rPr lang="it-IT" sz="2133">
                <a:solidFill>
                  <a:srgbClr val="434343"/>
                </a:solidFill>
                <a:latin typeface="Montserrat" panose="00000500000000000000"/>
                <a:ea typeface="Montserrat" panose="00000500000000000000"/>
                <a:cs typeface="Montserrat" panose="00000500000000000000"/>
                <a:sym typeface="Montserrat" panose="00000500000000000000"/>
              </a:rPr>
              <a:t>consentire allo Stato membro di porre fine all'eventuale infrazione;</a:t>
            </a:r>
          </a:p>
          <a:p>
            <a:pPr marL="457189" indent="-457189">
              <a:buClr>
                <a:srgbClr val="000000"/>
              </a:buClr>
              <a:buSzPts val="1500"/>
              <a:buFont typeface="Arial" panose="020B0604020202020204"/>
              <a:buChar char="•"/>
            </a:pP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a:p>
            <a:pPr marL="457189" indent="-457189">
              <a:buClr>
                <a:srgbClr val="000000"/>
              </a:buClr>
              <a:buSzPts val="1500"/>
              <a:buFont typeface="Arial" panose="020B0604020202020204"/>
              <a:buChar char="•"/>
            </a:pPr>
            <a:r>
              <a:rPr lang="it-IT" sz="2133">
                <a:solidFill>
                  <a:srgbClr val="434343"/>
                </a:solidFill>
                <a:latin typeface="Montserrat" panose="00000500000000000000"/>
                <a:ea typeface="Montserrat" panose="00000500000000000000"/>
                <a:cs typeface="Montserrat" panose="00000500000000000000"/>
                <a:sym typeface="Montserrat" panose="00000500000000000000"/>
              </a:rPr>
              <a:t>metterlo in condizione di esercitare i propri diritti della difesa;</a:t>
            </a:r>
          </a:p>
          <a:p>
            <a:pPr marL="457189" indent="-457189">
              <a:buClr>
                <a:srgbClr val="000000"/>
              </a:buClr>
              <a:buSzPts val="1500"/>
              <a:buFont typeface="Arial" panose="020B0604020202020204"/>
              <a:buChar char="•"/>
            </a:pP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a:p>
            <a:pPr marL="457189" indent="-457189">
              <a:buClr>
                <a:srgbClr val="000000"/>
              </a:buClr>
              <a:buSzPts val="1500"/>
              <a:buFont typeface="Arial" panose="020B0604020202020204"/>
              <a:buChar char="•"/>
            </a:pPr>
            <a:r>
              <a:rPr lang="it-IT" sz="2133">
                <a:solidFill>
                  <a:srgbClr val="434343"/>
                </a:solidFill>
                <a:latin typeface="Montserrat" panose="00000500000000000000"/>
                <a:ea typeface="Montserrat" panose="00000500000000000000"/>
                <a:cs typeface="Montserrat" panose="00000500000000000000"/>
                <a:sym typeface="Montserrat" panose="00000500000000000000"/>
              </a:rPr>
              <a:t>delimitare l'oggetto della controversia in vista di un'eventuale adizione della Corte.</a:t>
            </a:r>
            <a:endParaRPr sz="2133"/>
          </a:p>
        </p:txBody>
      </p:sp>
      <p:sp>
        <p:nvSpPr>
          <p:cNvPr id="6" name="Google Shape;193;p8">
            <a:extLst>
              <a:ext uri="{FF2B5EF4-FFF2-40B4-BE49-F238E27FC236}">
                <a16:creationId xmlns:a16="http://schemas.microsoft.com/office/drawing/2014/main" id="{C9BF1F02-2992-49CD-ABCF-9DEC566B4543}"/>
              </a:ext>
            </a:extLst>
          </p:cNvPr>
          <p:cNvSpPr txBox="1"/>
          <p:nvPr/>
        </p:nvSpPr>
        <p:spPr>
          <a:xfrm>
            <a:off x="11523200" y="6090164"/>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7</a:t>
            </a:fld>
            <a:endParaRPr sz="1333" b="1" dirty="0">
              <a:solidFill>
                <a:srgbClr val="666666"/>
              </a:solidFill>
              <a:latin typeface="Montserrat" panose="00000500000000000000"/>
              <a:ea typeface="Montserrat" panose="00000500000000000000"/>
              <a:cs typeface="Montserrat" panose="00000500000000000000"/>
              <a:sym typeface="Montserrat" panose="00000500000000000000"/>
            </a:endParaRPr>
          </a:p>
        </p:txBody>
      </p:sp>
      <p:pic>
        <p:nvPicPr>
          <p:cNvPr id="2" name="Picture 2" descr="Formez, al servizio della PA">
            <a:extLst>
              <a:ext uri="{FF2B5EF4-FFF2-40B4-BE49-F238E27FC236}">
                <a16:creationId xmlns:a16="http://schemas.microsoft.com/office/drawing/2014/main" id="{7ABA6EAD-EDFF-DB84-7E54-118777296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2" name="Google Shape;232;p11"/>
          <p:cNvSpPr txBox="1">
            <a:spLocks noGrp="1"/>
          </p:cNvSpPr>
          <p:nvPr>
            <p:ph type="title"/>
          </p:nvPr>
        </p:nvSpPr>
        <p:spPr>
          <a:xfrm>
            <a:off x="415500" y="633092"/>
            <a:ext cx="11360800" cy="763600"/>
          </a:xfrm>
          <a:prstGeom prst="rect">
            <a:avLst/>
          </a:prstGeom>
          <a:noFill/>
          <a:ln>
            <a:noFill/>
          </a:ln>
        </p:spPr>
        <p:txBody>
          <a:bodyPr spcFirstLastPara="1" vert="horz" wrap="square" lIns="121900" tIns="121900" rIns="121900" bIns="121900" rtlCol="0" anchor="t" anchorCtr="0">
            <a:normAutofit/>
          </a:bodyPr>
          <a:lstStyle/>
          <a:p>
            <a:pPr>
              <a:buClr>
                <a:schemeClr val="dk1"/>
              </a:buClr>
              <a:buSzPts val="990"/>
            </a:pPr>
            <a:r>
              <a:rPr lang="it-IT" sz="2827" b="1">
                <a:solidFill>
                  <a:srgbClr val="003A57"/>
                </a:solidFill>
                <a:latin typeface="Montserrat" panose="00000500000000000000"/>
                <a:ea typeface="Montserrat" panose="00000500000000000000"/>
                <a:cs typeface="Montserrat" panose="00000500000000000000"/>
                <a:sym typeface="Montserrat" panose="00000500000000000000"/>
              </a:rPr>
              <a:t>4. La fase precontenziosa</a:t>
            </a:r>
            <a:endParaRPr sz="2827" b="1">
              <a:solidFill>
                <a:srgbClr val="003A57"/>
              </a:solidFill>
              <a:latin typeface="Montserrat" panose="00000500000000000000"/>
              <a:ea typeface="Montserrat" panose="00000500000000000000"/>
              <a:cs typeface="Montserrat" panose="00000500000000000000"/>
              <a:sym typeface="Montserrat" panose="00000500000000000000"/>
            </a:endParaRPr>
          </a:p>
          <a:p>
            <a:pPr>
              <a:buSzPts val="990"/>
            </a:pPr>
            <a:endParaRPr sz="2827" b="1">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233" name="Google Shape;233;p11"/>
          <p:cNvSpPr txBox="1"/>
          <p:nvPr/>
        </p:nvSpPr>
        <p:spPr>
          <a:xfrm>
            <a:off x="11360100" y="309433"/>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chemeClr val="lt1"/>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8</a:t>
            </a:fld>
            <a:endParaRPr sz="1333" b="1">
              <a:solidFill>
                <a:schemeClr val="lt1"/>
              </a:solidFill>
              <a:latin typeface="Montserrat" panose="00000500000000000000"/>
              <a:ea typeface="Montserrat" panose="00000500000000000000"/>
              <a:cs typeface="Montserrat" panose="00000500000000000000"/>
              <a:sym typeface="Montserrat" panose="00000500000000000000"/>
            </a:endParaRPr>
          </a:p>
        </p:txBody>
      </p:sp>
      <p:sp>
        <p:nvSpPr>
          <p:cNvPr id="236" name="Google Shape;236;p11"/>
          <p:cNvSpPr txBox="1"/>
          <p:nvPr/>
        </p:nvSpPr>
        <p:spPr>
          <a:xfrm>
            <a:off x="480923" y="1847473"/>
            <a:ext cx="8299600" cy="1128602"/>
          </a:xfrm>
          <a:prstGeom prst="rect">
            <a:avLst/>
          </a:prstGeom>
          <a:noFill/>
          <a:ln>
            <a:noFill/>
          </a:ln>
        </p:spPr>
        <p:txBody>
          <a:bodyPr spcFirstLastPara="1" wrap="square" lIns="121900" tIns="121900" rIns="121900" bIns="121900" anchor="t" anchorCtr="0">
            <a:spAutoFit/>
          </a:bodyPr>
          <a:lstStyle/>
          <a:p>
            <a:r>
              <a:rPr lang="it-IT" sz="2667" dirty="0">
                <a:solidFill>
                  <a:srgbClr val="434343"/>
                </a:solidFill>
                <a:latin typeface="Montserrat" panose="00000500000000000000"/>
                <a:ea typeface="Montserrat" panose="00000500000000000000"/>
                <a:cs typeface="Montserrat" panose="00000500000000000000"/>
                <a:sym typeface="Montserrat" panose="00000500000000000000"/>
              </a:rPr>
              <a:t>Prima dell’avvio di una procedura di infrazione</a:t>
            </a:r>
          </a:p>
          <a:p>
            <a:endParaRPr sz="3067"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240" name="Google Shape;240;p11"/>
          <p:cNvSpPr/>
          <p:nvPr/>
        </p:nvSpPr>
        <p:spPr>
          <a:xfrm>
            <a:off x="3789355" y="2511165"/>
            <a:ext cx="576064" cy="833303"/>
          </a:xfrm>
          <a:prstGeom prst="downArrow">
            <a:avLst>
              <a:gd name="adj1" fmla="val 50000"/>
              <a:gd name="adj2" fmla="val 50000"/>
            </a:avLst>
          </a:prstGeom>
          <a:solidFill>
            <a:srgbClr val="94C6FF"/>
          </a:solidFill>
          <a:ln w="25400" cap="flat" cmpd="sng">
            <a:solidFill>
              <a:srgbClr val="3061B2"/>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panose="020B0604020202020204"/>
              <a:ea typeface="Arial" panose="020B0604020202020204"/>
              <a:cs typeface="Arial" panose="020B0604020202020204"/>
              <a:sym typeface="Arial" panose="020B0604020202020204"/>
            </a:endParaRPr>
          </a:p>
        </p:txBody>
      </p:sp>
      <p:sp>
        <p:nvSpPr>
          <p:cNvPr id="243" name="Google Shape;243;p11"/>
          <p:cNvSpPr txBox="1"/>
          <p:nvPr/>
        </p:nvSpPr>
        <p:spPr>
          <a:xfrm>
            <a:off x="1763334" y="3572427"/>
            <a:ext cx="5027445" cy="1149043"/>
          </a:xfrm>
          <a:prstGeom prst="rect">
            <a:avLst/>
          </a:prstGeom>
          <a:noFill/>
          <a:ln>
            <a:noFill/>
          </a:ln>
        </p:spPr>
        <p:txBody>
          <a:bodyPr spcFirstLastPara="1" wrap="square" lIns="121900" tIns="60933" rIns="121900" bIns="60933" anchor="t" anchorCtr="0">
            <a:spAutoFit/>
          </a:bodyPr>
          <a:lstStyle/>
          <a:p>
            <a:r>
              <a:rPr lang="it-IT" sz="2400">
                <a:solidFill>
                  <a:srgbClr val="434343"/>
                </a:solidFill>
                <a:latin typeface="Montserrat" panose="00000500000000000000"/>
                <a:ea typeface="Montserrat" panose="00000500000000000000"/>
                <a:cs typeface="Montserrat" panose="00000500000000000000"/>
                <a:sym typeface="Montserrat" panose="00000500000000000000"/>
              </a:rPr>
              <a:t>Scambio informale di richieste </a:t>
            </a:r>
            <a:endParaRPr sz="2400"/>
          </a:p>
          <a:p>
            <a:pPr algn="just"/>
            <a:r>
              <a:rPr lang="it-IT" sz="2400">
                <a:solidFill>
                  <a:srgbClr val="434343"/>
                </a:solidFill>
                <a:latin typeface="Montserrat" panose="00000500000000000000"/>
                <a:ea typeface="Montserrat" panose="00000500000000000000"/>
                <a:cs typeface="Montserrat" panose="00000500000000000000"/>
                <a:sym typeface="Montserrat" panose="00000500000000000000"/>
              </a:rPr>
              <a:t>di  informazioni con la CE</a:t>
            </a:r>
            <a:endParaRPr sz="2400">
              <a:solidFill>
                <a:srgbClr val="434343"/>
              </a:solidFill>
              <a:latin typeface="Montserrat" panose="00000500000000000000"/>
              <a:ea typeface="Montserrat" panose="00000500000000000000"/>
              <a:cs typeface="Montserrat" panose="00000500000000000000"/>
              <a:sym typeface="Montserrat" panose="00000500000000000000"/>
            </a:endParaRPr>
          </a:p>
          <a:p>
            <a:endParaRPr sz="1867">
              <a:solidFill>
                <a:srgbClr val="000000"/>
              </a:solidFill>
              <a:latin typeface="Arial" panose="020B0604020202020204"/>
              <a:ea typeface="Arial" panose="020B0604020202020204"/>
              <a:cs typeface="Arial" panose="020B0604020202020204"/>
              <a:sym typeface="Arial" panose="020B0604020202020204"/>
            </a:endParaRPr>
          </a:p>
        </p:txBody>
      </p:sp>
      <p:sp>
        <p:nvSpPr>
          <p:cNvPr id="244" name="Google Shape;244;p11"/>
          <p:cNvSpPr txBox="1"/>
          <p:nvPr/>
        </p:nvSpPr>
        <p:spPr>
          <a:xfrm>
            <a:off x="1876612" y="4692320"/>
            <a:ext cx="4800888" cy="1107941"/>
          </a:xfrm>
          <a:prstGeom prst="rect">
            <a:avLst/>
          </a:prstGeom>
          <a:gradFill>
            <a:gsLst>
              <a:gs pos="0">
                <a:srgbClr val="1E4994"/>
              </a:gs>
              <a:gs pos="50000">
                <a:srgbClr val="2B6CD7"/>
              </a:gs>
              <a:gs pos="100000">
                <a:srgbClr val="3481FF"/>
              </a:gs>
            </a:gsLst>
            <a:lin ang="2700000" scaled="0"/>
          </a:gradFill>
          <a:ln>
            <a:noFill/>
          </a:ln>
        </p:spPr>
        <p:txBody>
          <a:bodyPr spcFirstLastPara="1" wrap="square" lIns="121900" tIns="60933" rIns="121900" bIns="60933" anchor="t" anchorCtr="0">
            <a:spAutoFit/>
          </a:bodyPr>
          <a:lstStyle/>
          <a:p>
            <a:pPr algn="ctr"/>
            <a:r>
              <a:rPr lang="it-IT" sz="3200" dirty="0">
                <a:solidFill>
                  <a:srgbClr val="F2F2F2"/>
                </a:solidFill>
                <a:latin typeface="Montserrat" panose="00000500000000000000"/>
                <a:ea typeface="Montserrat" panose="00000500000000000000"/>
                <a:cs typeface="Montserrat" panose="00000500000000000000"/>
                <a:sym typeface="Montserrat" panose="00000500000000000000"/>
              </a:rPr>
              <a:t>EU-</a:t>
            </a:r>
            <a:r>
              <a:rPr lang="it-IT" sz="3200" dirty="0" err="1">
                <a:solidFill>
                  <a:srgbClr val="F2F2F2"/>
                </a:solidFill>
                <a:latin typeface="Montserrat" panose="00000500000000000000"/>
                <a:ea typeface="Montserrat" panose="00000500000000000000"/>
                <a:cs typeface="Montserrat" panose="00000500000000000000"/>
                <a:sym typeface="Montserrat" panose="00000500000000000000"/>
              </a:rPr>
              <a:t>Dialogue</a:t>
            </a:r>
            <a:r>
              <a:rPr lang="it-IT" sz="3200" dirty="0">
                <a:solidFill>
                  <a:srgbClr val="F2F2F2"/>
                </a:solidFill>
                <a:latin typeface="Montserrat" panose="00000500000000000000"/>
                <a:ea typeface="Montserrat" panose="00000500000000000000"/>
                <a:cs typeface="Montserrat" panose="00000500000000000000"/>
                <a:sym typeface="Montserrat" panose="00000500000000000000"/>
              </a:rPr>
              <a:t> e lettere amministrative</a:t>
            </a:r>
            <a:endParaRPr sz="3200" dirty="0"/>
          </a:p>
        </p:txBody>
      </p:sp>
      <p:sp>
        <p:nvSpPr>
          <p:cNvPr id="9" name="Google Shape;193;p8">
            <a:extLst>
              <a:ext uri="{FF2B5EF4-FFF2-40B4-BE49-F238E27FC236}">
                <a16:creationId xmlns:a16="http://schemas.microsoft.com/office/drawing/2014/main" id="{6568CE70-2B62-47B0-BCE4-013330F8DFD8}"/>
              </a:ext>
            </a:extLst>
          </p:cNvPr>
          <p:cNvSpPr txBox="1"/>
          <p:nvPr/>
        </p:nvSpPr>
        <p:spPr>
          <a:xfrm>
            <a:off x="11523200" y="6033308"/>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8</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pic>
        <p:nvPicPr>
          <p:cNvPr id="2" name="Picture 2" descr="Formez, al servizio della PA">
            <a:extLst>
              <a:ext uri="{FF2B5EF4-FFF2-40B4-BE49-F238E27FC236}">
                <a16:creationId xmlns:a16="http://schemas.microsoft.com/office/drawing/2014/main" id="{62CF8231-1075-8E85-B0D9-541493E30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74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4"/>
          <p:cNvSpPr txBox="1">
            <a:spLocks noGrp="1"/>
          </p:cNvSpPr>
          <p:nvPr>
            <p:ph type="title"/>
          </p:nvPr>
        </p:nvSpPr>
        <p:spPr>
          <a:xfrm>
            <a:off x="364316" y="529479"/>
            <a:ext cx="11360800" cy="763600"/>
          </a:xfrm>
          <a:prstGeom prst="rect">
            <a:avLst/>
          </a:prstGeom>
          <a:noFill/>
          <a:ln>
            <a:noFill/>
          </a:ln>
        </p:spPr>
        <p:txBody>
          <a:bodyPr spcFirstLastPara="1" vert="horz" wrap="square" lIns="121900" tIns="121900" rIns="121900" bIns="121900" rtlCol="0" anchor="t" anchorCtr="0">
            <a:noAutofit/>
          </a:bodyPr>
          <a:lstStyle/>
          <a:p>
            <a:pPr>
              <a:buSzPts val="990"/>
            </a:pPr>
            <a:r>
              <a:rPr lang="it-IT" sz="2667" b="1" dirty="0">
                <a:solidFill>
                  <a:srgbClr val="003A57"/>
                </a:solidFill>
                <a:latin typeface="Montserrat" panose="00000500000000000000"/>
                <a:ea typeface="Montserrat" panose="00000500000000000000"/>
                <a:cs typeface="Montserrat" panose="00000500000000000000"/>
                <a:sym typeface="Montserrat" panose="00000500000000000000"/>
              </a:rPr>
              <a:t>4. La fase precontenziosa – Comunicazioni </a:t>
            </a:r>
            <a:br>
              <a:rPr lang="it-IT" sz="2667" b="1" dirty="0">
                <a:solidFill>
                  <a:srgbClr val="003A57"/>
                </a:solidFill>
                <a:latin typeface="Montserrat" panose="00000500000000000000"/>
                <a:ea typeface="Montserrat" panose="00000500000000000000"/>
                <a:cs typeface="Montserrat" panose="00000500000000000000"/>
                <a:sym typeface="Montserrat" panose="00000500000000000000"/>
              </a:rPr>
            </a:br>
            <a:r>
              <a:rPr lang="it-IT" sz="2667" b="1" dirty="0">
                <a:solidFill>
                  <a:srgbClr val="003A57"/>
                </a:solidFill>
                <a:latin typeface="Montserrat" panose="00000500000000000000"/>
                <a:ea typeface="Montserrat" panose="00000500000000000000"/>
                <a:cs typeface="Montserrat" panose="00000500000000000000"/>
                <a:sym typeface="Montserrat" panose="00000500000000000000"/>
              </a:rPr>
              <a:t>CE del 2017 e del 2022</a:t>
            </a:r>
            <a:endParaRPr sz="2667" b="1" dirty="0">
              <a:solidFill>
                <a:srgbClr val="003A57"/>
              </a:solidFill>
              <a:latin typeface="Montserrat" panose="00000500000000000000"/>
              <a:ea typeface="Montserrat" panose="00000500000000000000"/>
              <a:cs typeface="Montserrat" panose="00000500000000000000"/>
              <a:sym typeface="Montserrat" panose="00000500000000000000"/>
            </a:endParaRPr>
          </a:p>
        </p:txBody>
      </p:sp>
      <p:sp>
        <p:nvSpPr>
          <p:cNvPr id="283" name="Google Shape;283;p14"/>
          <p:cNvSpPr txBox="1"/>
          <p:nvPr/>
        </p:nvSpPr>
        <p:spPr>
          <a:xfrm>
            <a:off x="11360100" y="6041024"/>
            <a:ext cx="668800" cy="383200"/>
          </a:xfrm>
          <a:prstGeom prst="rect">
            <a:avLst/>
          </a:prstGeom>
          <a:noFill/>
          <a:ln>
            <a:noFill/>
          </a:ln>
        </p:spPr>
        <p:txBody>
          <a:bodyPr spcFirstLastPara="1" wrap="square" lIns="162533" tIns="162533" rIns="162533" bIns="162533" anchor="ctr" anchorCtr="0">
            <a:noAutofit/>
          </a:bodyPr>
          <a:lstStyle/>
          <a:p>
            <a:pPr algn="r">
              <a:buClr>
                <a:srgbClr val="000000"/>
              </a:buClr>
              <a:buSzPts val="1000"/>
            </a:pPr>
            <a:fld id="{00000000-1234-1234-1234-123412341234}" type="slidenum">
              <a:rPr lang="it-IT" sz="1333" b="1">
                <a:solidFill>
                  <a:srgbClr val="666666"/>
                </a:solidFill>
                <a:latin typeface="Montserrat" panose="00000500000000000000"/>
                <a:ea typeface="Montserrat" panose="00000500000000000000"/>
                <a:cs typeface="Montserrat" panose="00000500000000000000"/>
                <a:sym typeface="Montserrat" panose="00000500000000000000"/>
              </a:rPr>
              <a:pPr algn="r">
                <a:buClr>
                  <a:srgbClr val="000000"/>
                </a:buClr>
                <a:buSzPts val="1000"/>
              </a:pPr>
              <a:t>9</a:t>
            </a:fld>
            <a:endParaRPr sz="1333" b="1">
              <a:solidFill>
                <a:srgbClr val="666666"/>
              </a:solidFill>
              <a:latin typeface="Montserrat" panose="00000500000000000000"/>
              <a:ea typeface="Montserrat" panose="00000500000000000000"/>
              <a:cs typeface="Montserrat" panose="00000500000000000000"/>
              <a:sym typeface="Montserrat" panose="00000500000000000000"/>
            </a:endParaRPr>
          </a:p>
        </p:txBody>
      </p:sp>
      <p:sp>
        <p:nvSpPr>
          <p:cNvPr id="285" name="Google Shape;285;p14"/>
          <p:cNvSpPr txBox="1"/>
          <p:nvPr/>
        </p:nvSpPr>
        <p:spPr>
          <a:xfrm>
            <a:off x="364316" y="4684425"/>
            <a:ext cx="10995784" cy="1432743"/>
          </a:xfrm>
          <a:prstGeom prst="rect">
            <a:avLst/>
          </a:prstGeom>
          <a:noFill/>
          <a:ln>
            <a:noFill/>
          </a:ln>
        </p:spPr>
        <p:txBody>
          <a:bodyPr spcFirstLastPara="1" wrap="square" lIns="121900" tIns="121900" rIns="121900" bIns="121900" anchor="ctr" anchorCtr="0">
            <a:noAutofit/>
          </a:bodyPr>
          <a:lstStyle/>
          <a:p>
            <a:pPr algn="just">
              <a:lnSpc>
                <a:spcPct val="115000"/>
              </a:lnSpc>
            </a:pPr>
            <a:endParaRPr sz="2133">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286" name="Google Shape;286;p14"/>
          <p:cNvSpPr txBox="1"/>
          <p:nvPr/>
        </p:nvSpPr>
        <p:spPr>
          <a:xfrm>
            <a:off x="576744" y="1517755"/>
            <a:ext cx="10701653" cy="513247"/>
          </a:xfrm>
          <a:prstGeom prst="rect">
            <a:avLst/>
          </a:prstGeom>
          <a:gradFill>
            <a:gsLst>
              <a:gs pos="0">
                <a:srgbClr val="1E4994"/>
              </a:gs>
              <a:gs pos="50000">
                <a:srgbClr val="2B6CD7"/>
              </a:gs>
              <a:gs pos="100000">
                <a:srgbClr val="3481FF"/>
              </a:gs>
            </a:gsLst>
            <a:lin ang="2700000" scaled="0"/>
          </a:gradFill>
          <a:ln w="25400" cap="flat" cmpd="sng">
            <a:solidFill>
              <a:srgbClr val="3061B2"/>
            </a:solidFill>
            <a:prstDash val="solid"/>
            <a:round/>
            <a:headEnd type="none" w="sm" len="sm"/>
            <a:tailEnd type="none" w="sm" len="sm"/>
          </a:ln>
        </p:spPr>
        <p:txBody>
          <a:bodyPr spcFirstLastPara="1" wrap="square" lIns="121900" tIns="121900" rIns="121900" bIns="121900" anchor="ctr" anchorCtr="0">
            <a:noAutofit/>
          </a:bodyPr>
          <a:lstStyle/>
          <a:p>
            <a:pPr algn="ctr"/>
            <a:endParaRPr sz="2933">
              <a:solidFill>
                <a:srgbClr val="F2F2F2"/>
              </a:solidFill>
              <a:latin typeface="Montserrat" panose="00000500000000000000"/>
              <a:ea typeface="Montserrat" panose="00000500000000000000"/>
              <a:cs typeface="Montserrat" panose="00000500000000000000"/>
              <a:sym typeface="Montserrat" panose="00000500000000000000"/>
            </a:endParaRPr>
          </a:p>
          <a:p>
            <a:pPr algn="ctr"/>
            <a:r>
              <a:rPr lang="it-IT" sz="2933" b="1">
                <a:solidFill>
                  <a:srgbClr val="F2F2F2"/>
                </a:solidFill>
                <a:latin typeface="Montserrat" panose="00000500000000000000"/>
                <a:ea typeface="Montserrat" panose="00000500000000000000"/>
                <a:cs typeface="Montserrat" panose="00000500000000000000"/>
                <a:sym typeface="Montserrat" panose="00000500000000000000"/>
              </a:rPr>
              <a:t>Nuovo approccio Commissione europea</a:t>
            </a:r>
            <a:endParaRPr sz="2933" b="1">
              <a:solidFill>
                <a:srgbClr val="F2F2F2"/>
              </a:solidFill>
              <a:latin typeface="Montserrat" panose="00000500000000000000"/>
              <a:ea typeface="Montserrat" panose="00000500000000000000"/>
              <a:cs typeface="Montserrat" panose="00000500000000000000"/>
              <a:sym typeface="Montserrat" panose="00000500000000000000"/>
            </a:endParaRPr>
          </a:p>
          <a:p>
            <a:pPr algn="just"/>
            <a:endParaRPr sz="2933" b="1">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287" name="Google Shape;287;p14"/>
          <p:cNvSpPr txBox="1"/>
          <p:nvPr/>
        </p:nvSpPr>
        <p:spPr>
          <a:xfrm>
            <a:off x="576744" y="2129696"/>
            <a:ext cx="10895728" cy="4102928"/>
          </a:xfrm>
          <a:prstGeom prst="rect">
            <a:avLst/>
          </a:prstGeom>
          <a:noFill/>
          <a:ln>
            <a:noFill/>
          </a:ln>
        </p:spPr>
        <p:txBody>
          <a:bodyPr spcFirstLastPara="1" wrap="square" lIns="121900" tIns="60933" rIns="121900" bIns="60933" anchor="t" anchorCtr="0">
            <a:spAutoFit/>
          </a:bodyPr>
          <a:lstStyle/>
          <a:p>
            <a:pPr algn="just">
              <a:buClr>
                <a:srgbClr val="000000"/>
              </a:buClr>
              <a:buSzPts val="1600"/>
            </a:pPr>
            <a:r>
              <a:rPr lang="it-IT" sz="2133" b="1" dirty="0">
                <a:solidFill>
                  <a:srgbClr val="434343"/>
                </a:solidFill>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SI RICORRE DIRETTAMENTE AD UNA PROCEDURA DI </a:t>
            </a:r>
          </a:p>
          <a:p>
            <a:pPr algn="just">
              <a:buClr>
                <a:srgbClr val="000000"/>
              </a:buClr>
              <a:buSzPts val="1600"/>
            </a:pPr>
            <a:r>
              <a:rPr lang="it-IT" sz="2133" b="1" dirty="0">
                <a:solidFill>
                  <a:srgbClr val="434343"/>
                </a:solidFill>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INFRAZIONE QUANDO:</a:t>
            </a:r>
          </a:p>
          <a:p>
            <a:pPr marL="457189" indent="-457189" algn="just">
              <a:buClr>
                <a:srgbClr val="000000"/>
              </a:buClr>
              <a:buSzPts val="1600"/>
              <a:buFont typeface="Arial" panose="020B0604020202020204"/>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questioni considerate prioritarie sul piano politico</a:t>
            </a:r>
            <a:endParaRPr sz="2400" dirty="0"/>
          </a:p>
          <a:p>
            <a:pPr marL="457189" indent="-457189" algn="just">
              <a:buClr>
                <a:srgbClr val="000000"/>
              </a:buClr>
              <a:buSzPts val="1600"/>
              <a:buFont typeface="Arial" panose="020B0604020202020204"/>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violazione manifesta</a:t>
            </a:r>
            <a:endParaRPr sz="2400" dirty="0"/>
          </a:p>
          <a:p>
            <a:pPr marL="457189" indent="-457189" algn="just">
              <a:buClr>
                <a:srgbClr val="000000"/>
              </a:buClr>
              <a:buSzPts val="1600"/>
              <a:buFont typeface="Arial" panose="020B0604020202020204"/>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violazione di principi e libertà fondamentali dell’UE</a:t>
            </a:r>
            <a:endParaRPr sz="2400" dirty="0"/>
          </a:p>
          <a:p>
            <a:pPr marL="457189" indent="-457189" algn="just">
              <a:buClr>
                <a:srgbClr val="000000"/>
              </a:buClr>
              <a:buSzPts val="1600"/>
              <a:buFont typeface="Arial" panose="020B0604020202020204"/>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violazione sistemica (i.e. non isolata)</a:t>
            </a:r>
          </a:p>
          <a:p>
            <a:pPr marL="457189" indent="-457189" algn="just">
              <a:buClr>
                <a:srgbClr val="000000"/>
              </a:buClr>
              <a:buSzPts val="1600"/>
              <a:buFont typeface="Arial" panose="020B0604020202020204"/>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mancato recepimento</a:t>
            </a:r>
          </a:p>
          <a:p>
            <a:pPr marL="457189" indent="-457189" algn="just">
              <a:buClr>
                <a:srgbClr val="000000"/>
              </a:buClr>
              <a:buSzPts val="1600"/>
              <a:buFont typeface="Arial" panose="020B0604020202020204"/>
              <a:buChar char="•"/>
            </a:pPr>
            <a:endParaRPr lang="it-IT" sz="2133" dirty="0">
              <a:solidFill>
                <a:srgbClr val="434343"/>
              </a:solidFill>
              <a:latin typeface="Montserrat" panose="00000500000000000000"/>
              <a:ea typeface="Montserrat" panose="00000500000000000000"/>
              <a:cs typeface="Montserrat" panose="00000500000000000000"/>
              <a:sym typeface="Montserrat" panose="00000500000000000000"/>
            </a:endParaRPr>
          </a:p>
          <a:p>
            <a:pPr algn="just">
              <a:buClr>
                <a:srgbClr val="000000"/>
              </a:buClr>
              <a:buSzPts val="1600"/>
            </a:pPr>
            <a:r>
              <a:rPr lang="it-IT" sz="2133" b="1" dirty="0">
                <a:solidFill>
                  <a:srgbClr val="434343"/>
                </a:solidFill>
                <a:effectLst>
                  <a:outerShdw blurRad="38100" dist="38100" dir="2700000" algn="tl">
                    <a:srgbClr val="000000">
                      <a:alpha val="43137"/>
                    </a:srgbClr>
                  </a:outerShdw>
                </a:effectLst>
                <a:latin typeface="Montserrat" panose="00000500000000000000"/>
                <a:ea typeface="Montserrat" panose="00000500000000000000"/>
                <a:cs typeface="Montserrat" panose="00000500000000000000"/>
                <a:sym typeface="Montserrat" panose="00000500000000000000"/>
              </a:rPr>
              <a:t>SI PUÒ RICORRERE AD UN CASO EU-DIALOGUE QUANDO:</a:t>
            </a:r>
          </a:p>
          <a:p>
            <a:pPr marL="380990" indent="-380990" algn="just">
              <a:buSzPts val="1600"/>
              <a:buFont typeface="Arial" panose="020B0604020202020204" pitchFamily="34" charset="0"/>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violazioni del diritto UE di natura prevalentemente tecnica</a:t>
            </a:r>
            <a:endParaRPr lang="it-IT" sz="2133" dirty="0"/>
          </a:p>
          <a:p>
            <a:pPr marL="380990" indent="-380990" algn="just">
              <a:buSzPts val="1600"/>
              <a:buFont typeface="Arial" panose="020B0604020202020204" pitchFamily="34" charset="0"/>
              <a:buChar char="•"/>
            </a:pPr>
            <a:r>
              <a:rPr lang="it-IT" sz="2133" dirty="0">
                <a:solidFill>
                  <a:srgbClr val="434343"/>
                </a:solidFill>
                <a:latin typeface="Montserrat" panose="00000500000000000000"/>
                <a:ea typeface="Montserrat" panose="00000500000000000000"/>
                <a:cs typeface="Montserrat" panose="00000500000000000000"/>
                <a:sym typeface="Montserrat" panose="00000500000000000000"/>
              </a:rPr>
              <a:t>per acquisire informazioni</a:t>
            </a:r>
          </a:p>
          <a:p>
            <a:pPr marL="457189" indent="-457189" algn="just">
              <a:buClr>
                <a:srgbClr val="000000"/>
              </a:buClr>
              <a:buSzPts val="1600"/>
              <a:buFont typeface="Arial" panose="020B0604020202020204"/>
              <a:buChar char="•"/>
            </a:pPr>
            <a:endParaRPr sz="2400" dirty="0"/>
          </a:p>
        </p:txBody>
      </p:sp>
      <p:pic>
        <p:nvPicPr>
          <p:cNvPr id="2" name="Picture 2" descr="Formez, al servizio della PA">
            <a:extLst>
              <a:ext uri="{FF2B5EF4-FFF2-40B4-BE49-F238E27FC236}">
                <a16:creationId xmlns:a16="http://schemas.microsoft.com/office/drawing/2014/main" id="{9A5CBC65-3428-C2AF-C9B9-FFB12A7D6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19" y="-50273"/>
            <a:ext cx="1531785" cy="675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ucid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484aa9-55e7-477e-bf2c-0a47dcbf58f6">
      <Terms xmlns="http://schemas.microsoft.com/office/infopath/2007/PartnerControls"/>
    </lcf76f155ced4ddcb4097134ff3c332f>
    <TaxCatchAll xmlns="159b7001-2e10-407d-a9ab-fe7498c1e62f"/>
    <Approver xmlns="e7484aa9-55e7-477e-bf2c-0a47dcbf58f6" xsi:nil="true"/>
    <_Flow_SignoffStatus xmlns="e7484aa9-55e7-477e-bf2c-0a47dcbf58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C6F1B7666239F4182D198B822184F7A" ma:contentTypeVersion="18" ma:contentTypeDescription="Creare un nuovo documento." ma:contentTypeScope="" ma:versionID="9692bc268d7e34a71ef16eef224aa747">
  <xsd:schema xmlns:xsd="http://www.w3.org/2001/XMLSchema" xmlns:xs="http://www.w3.org/2001/XMLSchema" xmlns:p="http://schemas.microsoft.com/office/2006/metadata/properties" xmlns:ns2="e7484aa9-55e7-477e-bf2c-0a47dcbf58f6" xmlns:ns3="159b7001-2e10-407d-a9ab-fe7498c1e62f" targetNamespace="http://schemas.microsoft.com/office/2006/metadata/properties" ma:root="true" ma:fieldsID="2f8b9340d6bd1ca65f1c7332d6133c65" ns2:_="" ns3:_="">
    <xsd:import namespace="e7484aa9-55e7-477e-bf2c-0a47dcbf58f6"/>
    <xsd:import namespace="159b7001-2e10-407d-a9ab-fe7498c1e62f"/>
    <xsd:element name="properties">
      <xsd:complexType>
        <xsd:sequence>
          <xsd:element name="documentManagement">
            <xsd:complexType>
              <xsd:all>
                <xsd:element ref="ns2:_Flow_SignoffStatus" minOccurs="0"/>
                <xsd:element ref="ns2:Approver"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484aa9-55e7-477e-bf2c-0a47dcbf58f6" elementFormDefault="qualified">
    <xsd:import namespace="http://schemas.microsoft.com/office/2006/documentManagement/types"/>
    <xsd:import namespace="http://schemas.microsoft.com/office/infopath/2007/PartnerControls"/>
    <xsd:element name="_Flow_SignoffStatus" ma:index="8" nillable="true" ma:displayName="Stato consenso" ma:internalName="Stato_x0020_consenso">
      <xsd:simpleType>
        <xsd:restriction base="dms:Text">
          <xsd:maxLength value="255"/>
        </xsd:restriction>
      </xsd:simpleType>
    </xsd:element>
    <xsd:element name="Approver" ma:index="9" nillable="true" ma:displayName="Approver" ma:format="Dropdown" ma:internalName="Approver">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Tag immagine" ma:readOnly="false" ma:fieldId="{5cf76f15-5ced-4ddc-b409-7134ff3c332f}" ma:taxonomyMulti="true" ma:sspId="5cef147c-0240-47bf-9996-b7454b3232da"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9b7001-2e10-407d-a9ab-fe7498c1e62f"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22" nillable="true" ma:displayName="Taxonomy Catch All Column" ma:hidden="true" ma:list="{db5c8dd4-3756-4f69-9f50-4aef2384d7a3}" ma:internalName="TaxCatchAll" ma:showField="CatchAllData" ma:web="159b7001-2e10-407d-a9ab-fe7498c1e6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01D16E-1C9F-4D46-9A5A-1779FCB9A01F}">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159b7001-2e10-407d-a9ab-fe7498c1e62f"/>
    <ds:schemaRef ds:uri="e7484aa9-55e7-477e-bf2c-0a47dcbf58f6"/>
    <ds:schemaRef ds:uri="http://www.w3.org/XML/1998/namespace"/>
  </ds:schemaRefs>
</ds:datastoreItem>
</file>

<file path=customXml/itemProps2.xml><?xml version="1.0" encoding="utf-8"?>
<ds:datastoreItem xmlns:ds="http://schemas.openxmlformats.org/officeDocument/2006/customXml" ds:itemID="{2AB5B40C-77D2-4679-9565-648C6F951CBD}">
  <ds:schemaRefs>
    <ds:schemaRef ds:uri="159b7001-2e10-407d-a9ab-fe7498c1e62f"/>
    <ds:schemaRef ds:uri="e7484aa9-55e7-477e-bf2c-0a47dcbf58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418810-3CFC-4234-A31B-6EDCDE1EC5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TotalTime>
  <Words>2208</Words>
  <Application>Microsoft Office PowerPoint</Application>
  <PresentationFormat>Widescreen</PresentationFormat>
  <Paragraphs>345</Paragraphs>
  <Slides>37</Slides>
  <Notes>25</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37</vt:i4>
      </vt:variant>
    </vt:vector>
  </HeadingPairs>
  <TitlesOfParts>
    <vt:vector size="48" baseType="lpstr">
      <vt:lpstr>Aptos</vt:lpstr>
      <vt:lpstr>Arial</vt:lpstr>
      <vt:lpstr>Calibri</vt:lpstr>
      <vt:lpstr>Montserrat</vt:lpstr>
      <vt:lpstr>Montserrat Light</vt:lpstr>
      <vt:lpstr>Noto Sans Symbols</vt:lpstr>
      <vt:lpstr>Palatino Linotype</vt:lpstr>
      <vt:lpstr>Segoe UI</vt:lpstr>
      <vt:lpstr>Titilium</vt:lpstr>
      <vt:lpstr>Wingdings</vt:lpstr>
      <vt:lpstr>Tema di Office</vt:lpstr>
      <vt:lpstr>Le procedure di infrazione: quadro giuridico,  strumenti operativi di prevenzione, dialogo e collaborazione con la Commissione europea e gestione in Italia  Dott.ssa Elena Cano e.cano@governo.it </vt:lpstr>
      <vt:lpstr>Presentazione standard di PowerPoint</vt:lpstr>
      <vt:lpstr>1. Introduzione</vt:lpstr>
      <vt:lpstr>2. Le parti della procedura di infrazione </vt:lpstr>
      <vt:lpstr>3. La natura dell’infrazione </vt:lpstr>
      <vt:lpstr>3. La natura dell’infrazione: la violazione  del diritto UE</vt:lpstr>
      <vt:lpstr>4. La fase precontenziosa </vt:lpstr>
      <vt:lpstr>4. La fase precontenziosa </vt:lpstr>
      <vt:lpstr>4. La fase precontenziosa – Comunicazioni  CE del 2017 e del 2022</vt:lpstr>
      <vt:lpstr>Strumenti di prevenzione, dialogo  e collaborazione</vt:lpstr>
      <vt:lpstr> Intervista</vt:lpstr>
      <vt:lpstr> Intervista</vt:lpstr>
      <vt:lpstr>4. La fase precontenziosa – La lettera di messa in mora ex art. 258 TFUE </vt:lpstr>
      <vt:lpstr>4. La fase precontenziosa – Il parere motivato  ex art. 258 TFUE</vt:lpstr>
      <vt:lpstr>4. La fase precontenziosa – MM e PM</vt:lpstr>
      <vt:lpstr>5. La fase contenziosa – Art. 258, co. 2, TFUE:  il ricorso alla Corte di giustizia</vt:lpstr>
      <vt:lpstr>5. La fase contenziosa – Art. 260, par. 1, TFUE: la sentenza di accertamento della Corte di giustizia</vt:lpstr>
      <vt:lpstr>6. La nuova fase pre-contenziosa ex art. 260, par. 2, TFUE</vt:lpstr>
      <vt:lpstr>7. La nuova fase contenziosa ex art. 260, par. 2, TFUE</vt:lpstr>
      <vt:lpstr>7. La nuova fase contenziosa – Le sanzioni pecuniarie     Comunicazione C(2025)1481 (GUUE 05.03.2025)</vt:lpstr>
      <vt:lpstr>Sanzioni pagate ad oggi dal 2012 (TOT. 1,221 Mld Euro)  </vt:lpstr>
      <vt:lpstr> 7. Ricapitolazione fasi della procedura di infrazione</vt:lpstr>
      <vt:lpstr>8. La procedura di infrazione per mancato recepimento di direttive   art. 260, par. 3, TFUE  </vt:lpstr>
      <vt:lpstr> 9. La procedura d’infrazione avviata da uno Stato membro  contro un altro SM ex art. 259 TFUE</vt:lpstr>
      <vt:lpstr>10. Italia – Strumenti normativi adempimento obblighi UE</vt:lpstr>
      <vt:lpstr>10. Italia – La gestione delle procedure di infrazione:  la Struttura di Missione </vt:lpstr>
      <vt:lpstr>10. Italia – La creazione del «Servizio infrazioni»  (cessazione Struttura di Missione) </vt:lpstr>
      <vt:lpstr>Presentazione standard di PowerPoint</vt:lpstr>
      <vt:lpstr>10. Italia – Quadro di insieme attori infrazioni</vt:lpstr>
      <vt:lpstr>10. Italia – I numeri delle infrazioni</vt:lpstr>
      <vt:lpstr>I numeri delle infrazioni: andamento delle procedure di infrazione 2014-2026 </vt:lpstr>
      <vt:lpstr>Italia – I numeri delle infrazioni: suddivisione delle procedure per fase</vt:lpstr>
      <vt:lpstr>11. I numeri delle infrazioni – Suddivisione delle procedure per materia</vt:lpstr>
      <vt:lpstr>Presentazione standard di PowerPoint</vt:lpstr>
      <vt:lpstr>Trasparenza: Database EUR-Infra</vt:lpstr>
      <vt:lpstr>Dati sull’attuazione del diritto UE pubblicati dalla Commissione europea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Stefano Fiaschi</dc:creator>
  <cp:lastModifiedBy>Cano Elena</cp:lastModifiedBy>
  <cp:revision>20</cp:revision>
  <dcterms:created xsi:type="dcterms:W3CDTF">2025-10-17T19:04:02Z</dcterms:created>
  <dcterms:modified xsi:type="dcterms:W3CDTF">2026-03-11T11:27:38Z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0x0101007C6F1B7666239F4182D198B822184F7A</vt:lpwstr>
  </property>
  <property fmtid="{D5CDD505-2E9C-101B-9397-08002B2CF9AE}" pid="3" name="MediaServiceImageTags">
    <vt:lpwstr/>
  </property>
  <property fmtid="{D5CDD505-2E9C-101B-9397-08002B2CF9AE}" pid="4" name="MSIP_Label_5097a60d-5525-435b-8989-8eb48ac0c8cd_Enabled">
    <vt:lpwstr>true</vt:lpwstr>
  </property>
  <property fmtid="{D5CDD505-2E9C-101B-9397-08002B2CF9AE}" pid="5" name="MSIP_Label_5097a60d-5525-435b-8989-8eb48ac0c8cd_SetDate">
    <vt:lpwstr>2026-02-10T05:53:59Z</vt:lpwstr>
  </property>
  <property fmtid="{D5CDD505-2E9C-101B-9397-08002B2CF9AE}" pid="6" name="MSIP_Label_5097a60d-5525-435b-8989-8eb48ac0c8cd_Method">
    <vt:lpwstr>Standard</vt:lpwstr>
  </property>
  <property fmtid="{D5CDD505-2E9C-101B-9397-08002B2CF9AE}" pid="7" name="MSIP_Label_5097a60d-5525-435b-8989-8eb48ac0c8cd_Name">
    <vt:lpwstr>defa4170-0d19-0005-0004-bc88714345d2</vt:lpwstr>
  </property>
  <property fmtid="{D5CDD505-2E9C-101B-9397-08002B2CF9AE}" pid="8" name="MSIP_Label_5097a60d-5525-435b-8989-8eb48ac0c8cd_SiteId">
    <vt:lpwstr>3e90938b-8b27-4762-b4e8-006a8127a119</vt:lpwstr>
  </property>
  <property fmtid="{D5CDD505-2E9C-101B-9397-08002B2CF9AE}" pid="9" name="MSIP_Label_5097a60d-5525-435b-8989-8eb48ac0c8cd_ActionId">
    <vt:lpwstr>9a796d28-cb4c-4749-9d42-de447eca8760</vt:lpwstr>
  </property>
  <property fmtid="{D5CDD505-2E9C-101B-9397-08002B2CF9AE}" pid="10" name="MSIP_Label_5097a60d-5525-435b-8989-8eb48ac0c8cd_ContentBits">
    <vt:lpwstr>0</vt:lpwstr>
  </property>
  <property fmtid="{D5CDD505-2E9C-101B-9397-08002B2CF9AE}" pid="11" name="MSIP_Label_5097a60d-5525-435b-8989-8eb48ac0c8cd_Tag">
    <vt:lpwstr>10, 3, 0, 1</vt:lpwstr>
  </property>
</Properties>
</file>