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AA957AF-53C0-420B-9C2D-77DB1416566C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6882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52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364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101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5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958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67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04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085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63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29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4829D-B8AC-EC4F-A98C-0936F79B4E50}" type="datetimeFigureOut">
              <a:rPr lang="it-IT" smtClean="0"/>
              <a:t>03/03/20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AFDDD-96CA-D14E-AFB8-EDA71605913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51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091199"/>
            <a:ext cx="7772400" cy="2509252"/>
          </a:xfrm>
        </p:spPr>
        <p:txBody>
          <a:bodyPr/>
          <a:lstStyle/>
          <a:p>
            <a:r>
              <a:rPr lang="it-IT" b="1" dirty="0" smtClean="0">
                <a:solidFill>
                  <a:schemeClr val="accent5">
                    <a:lumMod val="50000"/>
                  </a:schemeClr>
                </a:solidFill>
              </a:rPr>
              <a:t>La social media policy interna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2800" dirty="0" smtClean="0">
                <a:solidFill>
                  <a:schemeClr val="accent5">
                    <a:lumMod val="50000"/>
                  </a:schemeClr>
                </a:solidFill>
              </a:rPr>
              <a:t>Francesca </a:t>
            </a:r>
            <a:r>
              <a:rPr lang="it-IT" sz="2800" dirty="0" smtClean="0">
                <a:solidFill>
                  <a:schemeClr val="accent5">
                    <a:lumMod val="50000"/>
                  </a:schemeClr>
                </a:solidFill>
              </a:rPr>
              <a:t>Cecconi</a:t>
            </a:r>
            <a:br>
              <a:rPr lang="it-IT" sz="28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sz="1400" b="1" dirty="0" smtClean="0">
                <a:solidFill>
                  <a:srgbClr val="9D0000"/>
                </a:solidFill>
              </a:rPr>
              <a:t>Consiglio regionale della Toscana</a:t>
            </a:r>
            <a:endParaRPr lang="it-IT" sz="1400" b="1" dirty="0">
              <a:solidFill>
                <a:srgbClr val="9D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169" y="3969234"/>
            <a:ext cx="4923536" cy="123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63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489512"/>
            <a:ext cx="4572000" cy="29777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6200" lvl="0" algn="just">
              <a:lnSpc>
                <a:spcPct val="150000"/>
              </a:lnSpc>
              <a:spcAft>
                <a:spcPts val="0"/>
              </a:spcAft>
              <a:buClr>
                <a:srgbClr val="434343"/>
              </a:buClr>
            </a:pP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È necessario discutere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l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document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o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tra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uffici comunicazione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,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legale, personale, informatica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, direzione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76200" lvl="0" algn="just">
              <a:lnSpc>
                <a:spcPct val="150000"/>
              </a:lnSpc>
              <a:spcAft>
                <a:spcPts val="0"/>
              </a:spcAft>
              <a:buClr>
                <a:srgbClr val="434343"/>
              </a:buClr>
            </a:pP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76200" lvl="0" algn="just">
              <a:lnSpc>
                <a:spcPct val="150000"/>
              </a:lnSpc>
              <a:spcAft>
                <a:spcPts val="0"/>
              </a:spcAft>
              <a:buClr>
                <a:srgbClr val="434343"/>
              </a:buClr>
            </a:pP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È necessario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renderl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o un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att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o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formal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 (decreto, determina, delibera, regolamento) e pubblicarlo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012373" y="180673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145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2486400" y="1797793"/>
            <a:ext cx="4641873" cy="2866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lvl="0">
              <a:lnSpc>
                <a:spcPct val="130000"/>
              </a:lnSpc>
            </a:pPr>
            <a:endParaRPr lang="it-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lvl="0">
              <a:lnSpc>
                <a:spcPct val="150000"/>
              </a:lnSpc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Presidiare canali di comunicazione aperti,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dinamici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,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articolati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, orientati alla conversazione con gli utenti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comporta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un </a:t>
            </a:r>
            <a:r>
              <a:rPr lang="it" b="1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impatto organizzativo</a:t>
            </a:r>
            <a:r>
              <a:rPr lang="it-IT" b="1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interno</a:t>
            </a:r>
            <a:r>
              <a:rPr lang="it" b="1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b="1" dirty="0" smtClean="0">
                <a:solidFill>
                  <a:srgbClr val="9D0000"/>
                </a:solidFill>
                <a:latin typeface="Avenir Black"/>
                <a:ea typeface="Hind Madurai"/>
                <a:cs typeface="Avenir Black"/>
                <a:sym typeface="Hind Madurai"/>
              </a:rPr>
              <a:t>significativo</a:t>
            </a:r>
            <a:endParaRPr lang="it" b="1" dirty="0">
              <a:solidFill>
                <a:srgbClr val="9D0000"/>
              </a:solidFill>
              <a:latin typeface="Avenir Black"/>
              <a:ea typeface="Hind Madurai"/>
              <a:cs typeface="Avenir Black"/>
              <a:sym typeface="Hind Madurai"/>
            </a:endParaRPr>
          </a:p>
        </p:txBody>
      </p:sp>
      <p:pic>
        <p:nvPicPr>
          <p:cNvPr id="8" name="Immagine 7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2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017075"/>
            <a:ext cx="4572000" cy="37995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 smtClean="0">
                <a:solidFill>
                  <a:srgbClr val="215968"/>
                </a:solidFill>
                <a:latin typeface="Avenir Black"/>
                <a:ea typeface="Hind Madurai"/>
                <a:cs typeface="Avenir Black"/>
                <a:sym typeface="Hind Madurai"/>
              </a:rPr>
              <a:t>La </a:t>
            </a:r>
            <a:r>
              <a:rPr lang="it-IT" sz="2000" dirty="0" err="1" smtClean="0">
                <a:solidFill>
                  <a:srgbClr val="215968"/>
                </a:solidFill>
                <a:latin typeface="Avenir Black"/>
                <a:ea typeface="Hind Madurai"/>
                <a:cs typeface="Avenir Black"/>
                <a:sym typeface="Hind Madurai"/>
              </a:rPr>
              <a:t>s</a:t>
            </a:r>
            <a:r>
              <a:rPr lang="it" sz="2000" b="1" dirty="0" smtClean="0">
                <a:solidFill>
                  <a:srgbClr val="215968"/>
                </a:solidFill>
                <a:latin typeface="Avenir Black"/>
                <a:ea typeface="Hind Madurai"/>
                <a:cs typeface="Avenir Black"/>
                <a:sym typeface="Hind Madurai"/>
              </a:rPr>
              <a:t>ocial media policy interna</a:t>
            </a:r>
            <a:r>
              <a:rPr lang="it" sz="2000" dirty="0" smtClean="0">
                <a:solidFill>
                  <a:srgbClr val="215968"/>
                </a:solidFill>
                <a:latin typeface="Avenir Black"/>
                <a:ea typeface="Hind Madurai"/>
                <a:cs typeface="Avenir Black"/>
                <a:sym typeface="Hind Madurai"/>
              </a:rPr>
              <a:t> </a:t>
            </a:r>
            <a:endParaRPr lang="it-IT" sz="2000" dirty="0" smtClean="0">
              <a:solidFill>
                <a:srgbClr val="215968"/>
              </a:solidFill>
              <a:latin typeface="Avenir Black"/>
              <a:ea typeface="Hind Madurai"/>
              <a:cs typeface="Avenir Black"/>
              <a:sym typeface="Hind Madurai"/>
            </a:endParaRPr>
          </a:p>
          <a:p>
            <a: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 smtClean="0">
              <a:solidFill>
                <a:srgbClr val="215968"/>
              </a:solidFill>
              <a:latin typeface="Avenir Black"/>
              <a:ea typeface="Hind Madurai"/>
              <a:cs typeface="Avenir Black"/>
              <a:sym typeface="Hind Madurai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 err="1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R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egola il comportamento dei dipendenti che operano </a:t>
            </a:r>
            <a:r>
              <a:rPr lang="it-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nome dell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’ente</a:t>
            </a:r>
            <a:endParaRPr lang="it-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per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determinare ruoli e funzioni nell’attività di gestione degli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account</a:t>
            </a: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per evitare situazioni di conflitto </a:t>
            </a:r>
            <a:endParaRPr lang="it-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lv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 lang="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lv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 smtClean="0">
                <a:solidFill>
                  <a:srgbClr val="215968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endParaRPr lang="it" dirty="0">
              <a:solidFill>
                <a:srgbClr val="21596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40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129414"/>
            <a:ext cx="4572000" cy="29223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30000"/>
              </a:lnSpc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Aspetti rilevanti:</a:t>
            </a:r>
          </a:p>
          <a:p>
            <a:pPr marL="533400" lvl="0" indent="-457200">
              <a:lnSpc>
                <a:spcPct val="150000"/>
              </a:lnSpc>
              <a:buClr>
                <a:srgbClr val="434343"/>
              </a:buClr>
              <a:buSzPct val="100000"/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indicazione del personale che deve occuparsi della redazione dei materiali da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pubblicare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sui diversi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account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, specificando gli ambiti di responsabilità e le caratteristiche dei contenuti da sviluppare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7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1880115"/>
            <a:ext cx="4572000" cy="38087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0"/>
              </a:spcAft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indicazione del personale autorizzato alla creazione e </a:t>
            </a:r>
            <a:r>
              <a:rPr lang="it-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          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alla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gestione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degli account</a:t>
            </a: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Font typeface="Arial"/>
              <a:buChar char="•"/>
            </a:pP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45720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comportamento del personale nell’attività di gestione e rapporti con l’esterno, specificando le modalità di interazione, lo stile della relazione, il linguaggio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7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1880115"/>
            <a:ext cx="4572000" cy="38087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457200">
              <a:lnSpc>
                <a:spcPct val="150000"/>
              </a:lnSpc>
              <a:buClr>
                <a:srgbClr val="434343"/>
              </a:buClr>
              <a:buSzPct val="100000"/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indicazione del personale in possesso, e autorizzato a modificare, le credenziali di accesso</a:t>
            </a: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533400" lvl="0" indent="-457200">
              <a:lnSpc>
                <a:spcPct val="150000"/>
              </a:lnSpc>
              <a:buClr>
                <a:srgbClr val="434343"/>
              </a:buClr>
              <a:buSzPct val="100000"/>
              <a:buFont typeface="Arial"/>
              <a:buChar char="•"/>
            </a:pPr>
            <a:endParaRPr lang="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533400" lvl="0" indent="-457200">
              <a:lnSpc>
                <a:spcPct val="150000"/>
              </a:lnSpc>
              <a:buClr>
                <a:srgbClr val="434343"/>
              </a:buClr>
              <a:buSzPct val="100000"/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individuazione dei soggetti parte del gruppo di lavoro interdisciplinare che permette la creazione e la gestione dei contenuti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28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1880114"/>
            <a:ext cx="4572000" cy="42242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457200">
              <a:lnSpc>
                <a:spcPct val="150000"/>
              </a:lnSpc>
              <a:buSzPct val="100000"/>
              <a:buFont typeface="Arial"/>
              <a:buChar char="•"/>
            </a:pPr>
            <a:r>
              <a:rPr lang="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indicazione del personale che deve occuparsi di </a:t>
            </a:r>
            <a:r>
              <a:rPr lang="it-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metriche </a:t>
            </a:r>
            <a:r>
              <a:rPr lang="it" dirty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 backup dei dati</a:t>
            </a:r>
          </a:p>
          <a:p>
            <a:pPr marL="7620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53340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utilizzo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privato dei social media da parte del personale: prassi d’accesso dal luogo di lavoro, identificazione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sulle piattaforme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quale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dipendente dell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’ente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  <a:p>
            <a:pPr marL="533400" lvl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endParaRPr lang="it-IT" dirty="0" smtClean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736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1875498"/>
            <a:ext cx="4572000" cy="37394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it" sz="1100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DPR 62/2013 “Regolamento recante codice di comportamento dei dipendenti pubblici, a norma dell’art.54 del D.Legislativo 30 marzo 2001 n. 165” art. 3  e art. 10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Alcuni 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nti pubblici hanno declinato il codice nazionale a livello interno ed esteso le regole anche all’utilizzo dei social media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&gt;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criticità di bilanciamento fra i diritti costituzionali di libera espressione e tutela delle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 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esigenze dell’</a:t>
            </a: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e</a:t>
            </a:r>
            <a:r>
              <a:rPr lang="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nte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20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489512"/>
            <a:ext cx="4572000" cy="214674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it-IT" dirty="0" smtClean="0">
                <a:solidFill>
                  <a:srgbClr val="215968"/>
                </a:solidFill>
                <a:latin typeface="Avenir Next Demi Bold"/>
                <a:ea typeface="Hind Madurai"/>
                <a:cs typeface="Avenir Next Demi Bold"/>
                <a:sym typeface="Hind Madurai"/>
              </a:rPr>
              <a:t>Dovrà essere fatto riferimento al Codice di comportamento per i dipendenti dell’ente, anche se non contiene specifiche indicazioni per l’uso dei social media</a:t>
            </a:r>
            <a:endParaRPr lang="it" dirty="0">
              <a:solidFill>
                <a:srgbClr val="215968"/>
              </a:solidFill>
              <a:latin typeface="Avenir Next Demi Bold"/>
              <a:ea typeface="Hind Madurai"/>
              <a:cs typeface="Avenir Next Demi Bold"/>
              <a:sym typeface="Hind Madurai"/>
            </a:endParaRPr>
          </a:p>
        </p:txBody>
      </p:sp>
      <p:pic>
        <p:nvPicPr>
          <p:cNvPr id="3" name="Immagine 2" descr="logo_formezp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122" cy="5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3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324</Words>
  <Application>Microsoft Macintosh PowerPoint</Application>
  <PresentationFormat>Presentazione su schermo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La social media policy interna  Francesca Cecconi Consiglio regionale della Toscana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social media policy interna  Francesca Cecconi</dc:title>
  <dc:creator>Francesca Cecconi</dc:creator>
  <cp:lastModifiedBy>Francesca Cecconi</cp:lastModifiedBy>
  <cp:revision>9</cp:revision>
  <dcterms:created xsi:type="dcterms:W3CDTF">2020-03-02T19:01:23Z</dcterms:created>
  <dcterms:modified xsi:type="dcterms:W3CDTF">2020-03-03T20:28:48Z</dcterms:modified>
</cp:coreProperties>
</file>