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829D-B8AC-EC4F-A98C-0936F79B4E50}" type="datetimeFigureOut">
              <a:rPr lang="it-IT" smtClean="0"/>
              <a:t>03/03/20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‹n.›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6882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829D-B8AC-EC4F-A98C-0936F79B4E50}" type="datetimeFigureOut">
              <a:rPr lang="it-IT" smtClean="0"/>
              <a:t>03/03/20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FDDD-96CA-D14E-AFB8-EDA71605913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652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829D-B8AC-EC4F-A98C-0936F79B4E50}" type="datetimeFigureOut">
              <a:rPr lang="it-IT" smtClean="0"/>
              <a:t>03/03/20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FDDD-96CA-D14E-AFB8-EDA71605913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3645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829D-B8AC-EC4F-A98C-0936F79B4E50}" type="datetimeFigureOut">
              <a:rPr lang="it-IT" smtClean="0"/>
              <a:t>03/03/20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FDDD-96CA-D14E-AFB8-EDA71605913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1017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829D-B8AC-EC4F-A98C-0936F79B4E50}" type="datetimeFigureOut">
              <a:rPr lang="it-IT" smtClean="0"/>
              <a:t>03/03/20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FDDD-96CA-D14E-AFB8-EDA71605913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85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829D-B8AC-EC4F-A98C-0936F79B4E50}" type="datetimeFigureOut">
              <a:rPr lang="it-IT" smtClean="0"/>
              <a:t>03/03/20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FDDD-96CA-D14E-AFB8-EDA71605913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9581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829D-B8AC-EC4F-A98C-0936F79B4E50}" type="datetimeFigureOut">
              <a:rPr lang="it-IT" smtClean="0"/>
              <a:t>03/03/20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FDDD-96CA-D14E-AFB8-EDA71605913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67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829D-B8AC-EC4F-A98C-0936F79B4E50}" type="datetimeFigureOut">
              <a:rPr lang="it-IT" smtClean="0"/>
              <a:t>03/03/20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FDDD-96CA-D14E-AFB8-EDA71605913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8046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829D-B8AC-EC4F-A98C-0936F79B4E50}" type="datetimeFigureOut">
              <a:rPr lang="it-IT" smtClean="0"/>
              <a:t>03/03/20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FDDD-96CA-D14E-AFB8-EDA71605913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0855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829D-B8AC-EC4F-A98C-0936F79B4E50}" type="datetimeFigureOut">
              <a:rPr lang="it-IT" smtClean="0"/>
              <a:t>03/03/20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FDDD-96CA-D14E-AFB8-EDA71605913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863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829D-B8AC-EC4F-A98C-0936F79B4E50}" type="datetimeFigureOut">
              <a:rPr lang="it-IT" smtClean="0"/>
              <a:t>03/03/20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AFDDD-96CA-D14E-AFB8-EDA71605913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296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4829D-B8AC-EC4F-A98C-0936F79B4E50}" type="datetimeFigureOut">
              <a:rPr lang="it-IT" smtClean="0"/>
              <a:t>03/03/20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AFDDD-96CA-D14E-AFB8-EDA71605913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6517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091199"/>
            <a:ext cx="7772400" cy="2509252"/>
          </a:xfrm>
        </p:spPr>
        <p:txBody>
          <a:bodyPr/>
          <a:lstStyle/>
          <a:p>
            <a:r>
              <a:rPr lang="it-IT" b="1" dirty="0" smtClean="0">
                <a:solidFill>
                  <a:schemeClr val="accent5">
                    <a:lumMod val="50000"/>
                  </a:schemeClr>
                </a:solidFill>
              </a:rPr>
              <a:t>La social media policy interna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2800" dirty="0" smtClean="0">
                <a:solidFill>
                  <a:schemeClr val="accent5">
                    <a:lumMod val="50000"/>
                  </a:schemeClr>
                </a:solidFill>
              </a:rPr>
              <a:t>Francesca </a:t>
            </a:r>
            <a:r>
              <a:rPr lang="it-IT" sz="2800" dirty="0" smtClean="0">
                <a:solidFill>
                  <a:schemeClr val="accent5">
                    <a:lumMod val="50000"/>
                  </a:schemeClr>
                </a:solidFill>
              </a:rPr>
              <a:t>Cecconi</a:t>
            </a:r>
            <a:br>
              <a:rPr lang="it-IT" sz="2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it-IT" sz="1400" b="1" dirty="0" smtClean="0">
                <a:solidFill>
                  <a:srgbClr val="9D0000"/>
                </a:solidFill>
              </a:rPr>
              <a:t>Consiglio regionale della Toscana</a:t>
            </a:r>
            <a:endParaRPr lang="it-IT" sz="1400" b="1" dirty="0">
              <a:solidFill>
                <a:srgbClr val="9D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 descr="logo_formezp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169" y="3969234"/>
            <a:ext cx="4923536" cy="123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63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86000" y="2489512"/>
            <a:ext cx="4572000" cy="29777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76200" lvl="0" algn="just">
              <a:lnSpc>
                <a:spcPct val="150000"/>
              </a:lnSpc>
              <a:spcAft>
                <a:spcPts val="0"/>
              </a:spcAft>
              <a:buClr>
                <a:srgbClr val="434343"/>
              </a:buClr>
            </a:pPr>
            <a:r>
              <a:rPr lang="it-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È necessario discutere</a:t>
            </a: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 </a:t>
            </a: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i</a:t>
            </a:r>
            <a:r>
              <a:rPr lang="it-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l</a:t>
            </a: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 document</a:t>
            </a:r>
            <a:r>
              <a:rPr lang="it-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o</a:t>
            </a: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 </a:t>
            </a:r>
            <a:r>
              <a:rPr lang="it-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tra </a:t>
            </a:r>
            <a:r>
              <a:rPr lang="it-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uffici comunicazione</a:t>
            </a:r>
            <a:r>
              <a:rPr lang="it-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, </a:t>
            </a: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legale, personale, informatica</a:t>
            </a:r>
            <a:r>
              <a:rPr lang="it-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, direzione</a:t>
            </a: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 </a:t>
            </a:r>
            <a:endParaRPr lang="it-IT" dirty="0" smtClean="0">
              <a:solidFill>
                <a:srgbClr val="215968"/>
              </a:solidFill>
              <a:latin typeface="Avenir Next Demi Bold"/>
              <a:ea typeface="Hind Madurai"/>
              <a:cs typeface="Avenir Next Demi Bold"/>
              <a:sym typeface="Hind Madurai"/>
            </a:endParaRPr>
          </a:p>
          <a:p>
            <a:pPr marL="76200" lvl="0" algn="just">
              <a:lnSpc>
                <a:spcPct val="150000"/>
              </a:lnSpc>
              <a:spcAft>
                <a:spcPts val="0"/>
              </a:spcAft>
              <a:buClr>
                <a:srgbClr val="434343"/>
              </a:buClr>
            </a:pPr>
            <a:endParaRPr lang="it-IT" dirty="0" smtClean="0">
              <a:solidFill>
                <a:srgbClr val="215968"/>
              </a:solidFill>
              <a:latin typeface="Avenir Next Demi Bold"/>
              <a:ea typeface="Hind Madurai"/>
              <a:cs typeface="Avenir Next Demi Bold"/>
              <a:sym typeface="Hind Madurai"/>
            </a:endParaRPr>
          </a:p>
          <a:p>
            <a:pPr marL="76200" lvl="0" algn="just">
              <a:lnSpc>
                <a:spcPct val="150000"/>
              </a:lnSpc>
              <a:spcAft>
                <a:spcPts val="0"/>
              </a:spcAft>
              <a:buClr>
                <a:srgbClr val="434343"/>
              </a:buClr>
            </a:pPr>
            <a:r>
              <a:rPr lang="it-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È necessario </a:t>
            </a: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renderl</a:t>
            </a:r>
            <a:r>
              <a:rPr lang="it-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o un</a:t>
            </a: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 att</a:t>
            </a:r>
            <a:r>
              <a:rPr lang="it-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o</a:t>
            </a: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 formal</a:t>
            </a:r>
            <a:r>
              <a:rPr lang="it-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e (decreto, determina, delibera, regolamento) e pubblicarlo</a:t>
            </a:r>
            <a:endParaRPr lang="it" dirty="0">
              <a:solidFill>
                <a:srgbClr val="215968"/>
              </a:solidFill>
              <a:latin typeface="Avenir Next Demi Bold"/>
              <a:ea typeface="Hind Madurai"/>
              <a:cs typeface="Avenir Next Demi Bold"/>
              <a:sym typeface="Hind Madurai"/>
            </a:endParaRPr>
          </a:p>
        </p:txBody>
      </p:sp>
      <p:pic>
        <p:nvPicPr>
          <p:cNvPr id="3" name="Immagine 2" descr="logo_formezp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7122" cy="536655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2012373" y="180673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1451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2486400" y="1797793"/>
            <a:ext cx="4641873" cy="2866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endParaRPr lang="it-IT" dirty="0" smtClean="0">
              <a:solidFill>
                <a:srgbClr val="215968"/>
              </a:solidFill>
              <a:latin typeface="Avenir Next Demi Bold"/>
              <a:ea typeface="Hind Madurai"/>
              <a:cs typeface="Avenir Next Demi Bold"/>
              <a:sym typeface="Hind Madurai"/>
            </a:endParaRPr>
          </a:p>
          <a:p>
            <a:pPr lvl="0">
              <a:lnSpc>
                <a:spcPct val="130000"/>
              </a:lnSpc>
            </a:pPr>
            <a:endParaRPr lang="it-IT" dirty="0">
              <a:solidFill>
                <a:srgbClr val="215968"/>
              </a:solidFill>
              <a:latin typeface="Avenir Next Demi Bold"/>
              <a:ea typeface="Hind Madurai"/>
              <a:cs typeface="Avenir Next Demi Bold"/>
              <a:sym typeface="Hind Madurai"/>
            </a:endParaRPr>
          </a:p>
          <a:p>
            <a:pPr lvl="0">
              <a:lnSpc>
                <a:spcPct val="150000"/>
              </a:lnSpc>
            </a:pP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Presidiare canali di comunicazione aperti, </a:t>
            </a: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dinamici</a:t>
            </a:r>
            <a:r>
              <a:rPr lang="it-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, </a:t>
            </a: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articolati</a:t>
            </a: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, orientati alla conversazione con gli utenti</a:t>
            </a:r>
            <a:r>
              <a:rPr lang="it-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 </a:t>
            </a: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comporta </a:t>
            </a:r>
            <a:r>
              <a:rPr lang="it-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un </a:t>
            </a:r>
            <a:r>
              <a:rPr lang="it" b="1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impatto organizzativo</a:t>
            </a:r>
            <a:r>
              <a:rPr lang="it-IT" b="1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 interno</a:t>
            </a:r>
            <a:r>
              <a:rPr lang="it" b="1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 </a:t>
            </a:r>
            <a:r>
              <a:rPr lang="it" b="1" dirty="0" smtClean="0">
                <a:solidFill>
                  <a:srgbClr val="9D0000"/>
                </a:solidFill>
                <a:latin typeface="Avenir Black"/>
                <a:ea typeface="Hind Madurai"/>
                <a:cs typeface="Avenir Black"/>
                <a:sym typeface="Hind Madurai"/>
              </a:rPr>
              <a:t>significativo</a:t>
            </a:r>
            <a:endParaRPr lang="it" b="1" dirty="0">
              <a:solidFill>
                <a:srgbClr val="9D0000"/>
              </a:solidFill>
              <a:latin typeface="Avenir Black"/>
              <a:ea typeface="Hind Madurai"/>
              <a:cs typeface="Avenir Black"/>
              <a:sym typeface="Hind Madurai"/>
            </a:endParaRPr>
          </a:p>
        </p:txBody>
      </p:sp>
      <p:pic>
        <p:nvPicPr>
          <p:cNvPr id="8" name="Immagine 7" descr="logo_formezp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7122" cy="53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22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86000" y="2017075"/>
            <a:ext cx="4572000" cy="379950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dirty="0" smtClean="0">
                <a:solidFill>
                  <a:srgbClr val="215968"/>
                </a:solidFill>
                <a:latin typeface="Avenir Black"/>
                <a:ea typeface="Hind Madurai"/>
                <a:cs typeface="Avenir Black"/>
                <a:sym typeface="Hind Madurai"/>
              </a:rPr>
              <a:t>La </a:t>
            </a:r>
            <a:r>
              <a:rPr lang="it-IT" sz="2000" dirty="0" err="1" smtClean="0">
                <a:solidFill>
                  <a:srgbClr val="215968"/>
                </a:solidFill>
                <a:latin typeface="Avenir Black"/>
                <a:ea typeface="Hind Madurai"/>
                <a:cs typeface="Avenir Black"/>
                <a:sym typeface="Hind Madurai"/>
              </a:rPr>
              <a:t>s</a:t>
            </a:r>
            <a:r>
              <a:rPr lang="it" sz="2000" b="1" dirty="0" smtClean="0">
                <a:solidFill>
                  <a:srgbClr val="215968"/>
                </a:solidFill>
                <a:latin typeface="Avenir Black"/>
                <a:ea typeface="Hind Madurai"/>
                <a:cs typeface="Avenir Black"/>
                <a:sym typeface="Hind Madurai"/>
              </a:rPr>
              <a:t>ocial media policy interna</a:t>
            </a:r>
            <a:r>
              <a:rPr lang="it" sz="2000" dirty="0" smtClean="0">
                <a:solidFill>
                  <a:srgbClr val="215968"/>
                </a:solidFill>
                <a:latin typeface="Avenir Black"/>
                <a:ea typeface="Hind Madurai"/>
                <a:cs typeface="Avenir Black"/>
                <a:sym typeface="Hind Madurai"/>
              </a:rPr>
              <a:t> </a:t>
            </a:r>
            <a:endParaRPr lang="it-IT" sz="2000" dirty="0" smtClean="0">
              <a:solidFill>
                <a:srgbClr val="215968"/>
              </a:solidFill>
              <a:latin typeface="Avenir Black"/>
              <a:ea typeface="Hind Madurai"/>
              <a:cs typeface="Avenir Black"/>
              <a:sym typeface="Hind Madurai"/>
            </a:endParaRPr>
          </a:p>
          <a:p>
            <a:pPr lv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t-IT" sz="2000" dirty="0" smtClean="0">
              <a:solidFill>
                <a:srgbClr val="215968"/>
              </a:solidFill>
              <a:latin typeface="Avenir Black"/>
              <a:ea typeface="Hind Madurai"/>
              <a:cs typeface="Avenir Black"/>
              <a:sym typeface="Hind Madurai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 err="1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R</a:t>
            </a: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egola il comportamento dei dipendenti che operano </a:t>
            </a:r>
            <a:r>
              <a:rPr lang="it-IT" dirty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a</a:t>
            </a: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 </a:t>
            </a: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nome dell</a:t>
            </a:r>
            <a:r>
              <a:rPr lang="it-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’ente</a:t>
            </a:r>
            <a:endParaRPr lang="it-IT" dirty="0">
              <a:solidFill>
                <a:srgbClr val="215968"/>
              </a:solidFill>
              <a:latin typeface="Avenir Next Demi Bold"/>
              <a:ea typeface="Hind Madurai"/>
              <a:cs typeface="Avenir Next Demi Bold"/>
              <a:sym typeface="Hind Madurai"/>
            </a:endParaRPr>
          </a:p>
          <a:p>
            <a:pPr marL="2857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it-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per</a:t>
            </a: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 </a:t>
            </a: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determinare ruoli e funzioni nell’attività di gestione degli </a:t>
            </a: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account</a:t>
            </a:r>
            <a:endParaRPr lang="it-IT" dirty="0" smtClean="0">
              <a:solidFill>
                <a:srgbClr val="215968"/>
              </a:solidFill>
              <a:latin typeface="Avenir Next Demi Bold"/>
              <a:ea typeface="Hind Madurai"/>
              <a:cs typeface="Avenir Next Demi Bold"/>
              <a:sym typeface="Hind Madurai"/>
            </a:endParaRP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it" dirty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per evitare situazioni di conflitto </a:t>
            </a:r>
            <a:endParaRPr lang="it-IT" dirty="0">
              <a:solidFill>
                <a:srgbClr val="215968"/>
              </a:solidFill>
              <a:latin typeface="Avenir Next Demi Bold"/>
              <a:ea typeface="Hind Madurai"/>
              <a:cs typeface="Avenir Next Demi Bold"/>
              <a:sym typeface="Hind Madurai"/>
            </a:endParaRPr>
          </a:p>
          <a:p>
            <a:pPr lv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 lang="it" dirty="0" smtClean="0">
              <a:solidFill>
                <a:srgbClr val="215968"/>
              </a:solidFill>
              <a:latin typeface="Avenir Next Demi Bold"/>
              <a:ea typeface="Hind Madurai"/>
              <a:cs typeface="Avenir Next Demi Bold"/>
              <a:sym typeface="Hind Madurai"/>
            </a:endParaRPr>
          </a:p>
          <a:p>
            <a:pPr lv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 smtClean="0">
                <a:solidFill>
                  <a:srgbClr val="215968"/>
                </a:solidFill>
                <a:latin typeface="Varela Round"/>
                <a:ea typeface="Varela Round"/>
                <a:cs typeface="Varela Round"/>
                <a:sym typeface="Varela Round"/>
              </a:rPr>
              <a:t> </a:t>
            </a:r>
            <a:endParaRPr lang="it" dirty="0">
              <a:solidFill>
                <a:srgbClr val="215968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pic>
        <p:nvPicPr>
          <p:cNvPr id="3" name="Immagine 2" descr="logo_formezp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7122" cy="53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140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86000" y="2129414"/>
            <a:ext cx="4572000" cy="29223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lnSpc>
                <a:spcPct val="130000"/>
              </a:lnSpc>
            </a:pP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Aspetti rilevanti:</a:t>
            </a:r>
          </a:p>
          <a:p>
            <a:pPr marL="533400" lvl="0" indent="-457200">
              <a:lnSpc>
                <a:spcPct val="150000"/>
              </a:lnSpc>
              <a:buClr>
                <a:srgbClr val="434343"/>
              </a:buClr>
              <a:buSzPct val="100000"/>
              <a:buFont typeface="Arial"/>
              <a:buChar char="•"/>
            </a:pP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indicazione del personale che deve occuparsi della redazione dei materiali da </a:t>
            </a:r>
            <a:r>
              <a:rPr lang="it-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pubblicare</a:t>
            </a: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 sui diversi </a:t>
            </a:r>
            <a:r>
              <a:rPr lang="it-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account</a:t>
            </a: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, specificando gli ambiti di responsabilità e le caratteristiche dei contenuti da sviluppare</a:t>
            </a:r>
            <a:endParaRPr lang="it" dirty="0">
              <a:solidFill>
                <a:srgbClr val="215968"/>
              </a:solidFill>
              <a:latin typeface="Avenir Next Demi Bold"/>
              <a:ea typeface="Hind Madurai"/>
              <a:cs typeface="Avenir Next Demi Bold"/>
              <a:sym typeface="Hind Madurai"/>
            </a:endParaRPr>
          </a:p>
        </p:txBody>
      </p:sp>
      <p:pic>
        <p:nvPicPr>
          <p:cNvPr id="3" name="Immagine 2" descr="logo_formezp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7122" cy="53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271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86000" y="1880115"/>
            <a:ext cx="4572000" cy="38087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Arial"/>
              <a:buChar char="•"/>
            </a:pP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indicazione del personale autorizzato alla creazione e </a:t>
            </a:r>
            <a:r>
              <a:rPr lang="it-IT" dirty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 </a:t>
            </a:r>
            <a:r>
              <a:rPr lang="it-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            </a:t>
            </a:r>
            <a:r>
              <a:rPr lang="it-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alla </a:t>
            </a: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gestione </a:t>
            </a: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degli account</a:t>
            </a:r>
            <a:endParaRPr lang="it-IT" dirty="0" smtClean="0">
              <a:solidFill>
                <a:srgbClr val="215968"/>
              </a:solidFill>
              <a:latin typeface="Avenir Next Demi Bold"/>
              <a:ea typeface="Hind Madurai"/>
              <a:cs typeface="Avenir Next Demi Bold"/>
              <a:sym typeface="Hind Madurai"/>
            </a:endParaRP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Arial"/>
              <a:buChar char="•"/>
            </a:pPr>
            <a:endParaRPr lang="it-IT" dirty="0" smtClean="0">
              <a:solidFill>
                <a:srgbClr val="215968"/>
              </a:solidFill>
              <a:latin typeface="Avenir Next Demi Bold"/>
              <a:ea typeface="Hind Madurai"/>
              <a:cs typeface="Avenir Next Demi Bold"/>
              <a:sym typeface="Hind Madurai"/>
            </a:endParaRP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comportamento del personale nell’attività di gestione e rapporti con l’esterno, specificando le modalità di interazione, lo stile della relazione, il linguaggio</a:t>
            </a:r>
            <a:endParaRPr lang="it" dirty="0">
              <a:solidFill>
                <a:srgbClr val="215968"/>
              </a:solidFill>
              <a:latin typeface="Avenir Next Demi Bold"/>
              <a:ea typeface="Hind Madurai"/>
              <a:cs typeface="Avenir Next Demi Bold"/>
              <a:sym typeface="Hind Madurai"/>
            </a:endParaRPr>
          </a:p>
        </p:txBody>
      </p:sp>
      <p:pic>
        <p:nvPicPr>
          <p:cNvPr id="3" name="Immagine 2" descr="logo_formezp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7122" cy="53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572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86000" y="1880115"/>
            <a:ext cx="4572000" cy="38087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lvl="0" indent="-457200">
              <a:lnSpc>
                <a:spcPct val="150000"/>
              </a:lnSpc>
              <a:buClr>
                <a:srgbClr val="434343"/>
              </a:buClr>
              <a:buSzPct val="100000"/>
              <a:buFont typeface="Arial"/>
              <a:buChar char="•"/>
            </a:pP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indicazione del personale in possesso, e autorizzato a modificare, le credenziali di accesso</a:t>
            </a:r>
            <a:endParaRPr lang="it-IT" dirty="0" smtClean="0">
              <a:solidFill>
                <a:srgbClr val="215968"/>
              </a:solidFill>
              <a:latin typeface="Avenir Next Demi Bold"/>
              <a:ea typeface="Hind Madurai"/>
              <a:cs typeface="Avenir Next Demi Bold"/>
              <a:sym typeface="Hind Madurai"/>
            </a:endParaRPr>
          </a:p>
          <a:p>
            <a:pPr marL="533400" lvl="0" indent="-457200">
              <a:lnSpc>
                <a:spcPct val="150000"/>
              </a:lnSpc>
              <a:buClr>
                <a:srgbClr val="434343"/>
              </a:buClr>
              <a:buSzPct val="100000"/>
              <a:buFont typeface="Arial"/>
              <a:buChar char="•"/>
            </a:pPr>
            <a:endParaRPr lang="it" dirty="0" smtClean="0">
              <a:solidFill>
                <a:srgbClr val="215968"/>
              </a:solidFill>
              <a:latin typeface="Avenir Next Demi Bold"/>
              <a:ea typeface="Hind Madurai"/>
              <a:cs typeface="Avenir Next Demi Bold"/>
              <a:sym typeface="Hind Madurai"/>
            </a:endParaRPr>
          </a:p>
          <a:p>
            <a:pPr marL="533400" lvl="0" indent="-457200">
              <a:lnSpc>
                <a:spcPct val="150000"/>
              </a:lnSpc>
              <a:buClr>
                <a:srgbClr val="434343"/>
              </a:buClr>
              <a:buSzPct val="100000"/>
              <a:buFont typeface="Arial"/>
              <a:buChar char="•"/>
            </a:pP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individuazione dei soggetti parte del gruppo di lavoro interdisciplinare che permette la creazione e la gestione dei contenuti</a:t>
            </a:r>
            <a:endParaRPr lang="it" dirty="0">
              <a:solidFill>
                <a:srgbClr val="215968"/>
              </a:solidFill>
              <a:latin typeface="Avenir Next Demi Bold"/>
              <a:ea typeface="Hind Madurai"/>
              <a:cs typeface="Avenir Next Demi Bold"/>
              <a:sym typeface="Hind Madurai"/>
            </a:endParaRPr>
          </a:p>
        </p:txBody>
      </p:sp>
      <p:pic>
        <p:nvPicPr>
          <p:cNvPr id="3" name="Immagine 2" descr="logo_formezp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7122" cy="53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283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86000" y="1880114"/>
            <a:ext cx="4572000" cy="4224234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457200">
              <a:lnSpc>
                <a:spcPct val="150000"/>
              </a:lnSpc>
              <a:buSzPct val="100000"/>
              <a:buFont typeface="Arial"/>
              <a:buChar char="•"/>
            </a:pPr>
            <a:r>
              <a:rPr lang="it" dirty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indicazione del personale che deve occuparsi di </a:t>
            </a:r>
            <a:r>
              <a:rPr lang="it-IT" dirty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metriche </a:t>
            </a:r>
            <a:r>
              <a:rPr lang="it" dirty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e backup dei dati</a:t>
            </a:r>
          </a:p>
          <a:p>
            <a:pPr marL="762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endParaRPr lang="it-IT" dirty="0" smtClean="0">
              <a:solidFill>
                <a:srgbClr val="215968"/>
              </a:solidFill>
              <a:latin typeface="Avenir Next Demi Bold"/>
              <a:ea typeface="Hind Madurai"/>
              <a:cs typeface="Avenir Next Demi Bold"/>
              <a:sym typeface="Hind Madurai"/>
            </a:endParaRPr>
          </a:p>
          <a:p>
            <a:pPr marL="53340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utilizzo </a:t>
            </a: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privato dei social media da parte del personale: prassi d’accesso dal luogo di lavoro, identificazione </a:t>
            </a:r>
            <a:r>
              <a:rPr lang="it-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sulle piattaforme </a:t>
            </a: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quale </a:t>
            </a: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dipendente dell</a:t>
            </a:r>
            <a:r>
              <a:rPr lang="it-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’ente</a:t>
            </a: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 </a:t>
            </a:r>
            <a:endParaRPr lang="it-IT" dirty="0" smtClean="0">
              <a:solidFill>
                <a:srgbClr val="215968"/>
              </a:solidFill>
              <a:latin typeface="Avenir Next Demi Bold"/>
              <a:ea typeface="Hind Madurai"/>
              <a:cs typeface="Avenir Next Demi Bold"/>
              <a:sym typeface="Hind Madurai"/>
            </a:endParaRPr>
          </a:p>
          <a:p>
            <a:pPr marL="53340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</a:pPr>
            <a:endParaRPr lang="it-IT" dirty="0" smtClean="0">
              <a:solidFill>
                <a:srgbClr val="215968"/>
              </a:solidFill>
              <a:latin typeface="Avenir Next Demi Bold"/>
              <a:ea typeface="Hind Madurai"/>
              <a:cs typeface="Avenir Next Demi Bold"/>
              <a:sym typeface="Hind Madurai"/>
            </a:endParaRPr>
          </a:p>
        </p:txBody>
      </p:sp>
      <p:pic>
        <p:nvPicPr>
          <p:cNvPr id="3" name="Immagine 2" descr="logo_formezp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7122" cy="53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736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86000" y="1875498"/>
            <a:ext cx="4572000" cy="373948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it" sz="1100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DPR 62/2013 “Regolamento recante codice di comportamento dei dipendenti pubblici, a norma dell’art.54 del D.Legislativo 30 marzo 2001 n. 165” art. 3  e art. 10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Alcuni </a:t>
            </a:r>
            <a:r>
              <a:rPr lang="it-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e</a:t>
            </a: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nti pubblici hanno declinato il codice nazionale a livello interno ed esteso le regole anche all’utilizzo dei social media</a:t>
            </a:r>
            <a:r>
              <a:rPr lang="it-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 &gt;</a:t>
            </a: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 criticità di bilanciamento fra i diritti costituzionali di libera espressione e tutela delle</a:t>
            </a:r>
            <a:r>
              <a:rPr lang="it-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 </a:t>
            </a: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esigenze dell’</a:t>
            </a:r>
            <a:r>
              <a:rPr lang="it-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e</a:t>
            </a:r>
            <a:r>
              <a:rPr lang="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nte</a:t>
            </a:r>
            <a:endParaRPr lang="it" dirty="0">
              <a:solidFill>
                <a:srgbClr val="215968"/>
              </a:solidFill>
              <a:latin typeface="Avenir Next Demi Bold"/>
              <a:ea typeface="Hind Madurai"/>
              <a:cs typeface="Avenir Next Demi Bold"/>
              <a:sym typeface="Hind Madurai"/>
            </a:endParaRPr>
          </a:p>
        </p:txBody>
      </p:sp>
      <p:pic>
        <p:nvPicPr>
          <p:cNvPr id="3" name="Immagine 2" descr="logo_formezp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7122" cy="53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120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86000" y="2489512"/>
            <a:ext cx="4572000" cy="214674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it-IT" dirty="0" smtClean="0">
                <a:solidFill>
                  <a:srgbClr val="215968"/>
                </a:solidFill>
                <a:latin typeface="Avenir Next Demi Bold"/>
                <a:ea typeface="Hind Madurai"/>
                <a:cs typeface="Avenir Next Demi Bold"/>
                <a:sym typeface="Hind Madurai"/>
              </a:rPr>
              <a:t>Dovrà essere fatto riferimento al Codice di comportamento per i dipendenti dell’ente, anche se non contiene specifiche indicazioni per l’uso dei social media</a:t>
            </a:r>
            <a:endParaRPr lang="it" dirty="0">
              <a:solidFill>
                <a:srgbClr val="215968"/>
              </a:solidFill>
              <a:latin typeface="Avenir Next Demi Bold"/>
              <a:ea typeface="Hind Madurai"/>
              <a:cs typeface="Avenir Next Demi Bold"/>
              <a:sym typeface="Hind Madurai"/>
            </a:endParaRPr>
          </a:p>
        </p:txBody>
      </p:sp>
      <p:pic>
        <p:nvPicPr>
          <p:cNvPr id="3" name="Immagine 2" descr="logo_formezp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7122" cy="53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635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324</Words>
  <Application>Microsoft Macintosh PowerPoint</Application>
  <PresentationFormat>Presentazione su schermo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La social media policy interna  Francesca Cecconi Consiglio regionale della Toscana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social media policy interna  Francesca Cecconi</dc:title>
  <dc:creator>Francesca Cecconi</dc:creator>
  <cp:lastModifiedBy>Francesca Cecconi</cp:lastModifiedBy>
  <cp:revision>9</cp:revision>
  <dcterms:created xsi:type="dcterms:W3CDTF">2020-03-02T19:01:23Z</dcterms:created>
  <dcterms:modified xsi:type="dcterms:W3CDTF">2020-03-03T20:28:48Z</dcterms:modified>
</cp:coreProperties>
</file>