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78" r:id="rId4"/>
    <p:sldId id="345" r:id="rId5"/>
    <p:sldId id="415" r:id="rId6"/>
    <p:sldId id="426" r:id="rId7"/>
    <p:sldId id="411" r:id="rId8"/>
    <p:sldId id="412" r:id="rId9"/>
    <p:sldId id="419" r:id="rId10"/>
    <p:sldId id="413" r:id="rId11"/>
    <p:sldId id="414" r:id="rId12"/>
    <p:sldId id="423" r:id="rId13"/>
    <p:sldId id="424" r:id="rId14"/>
    <p:sldId id="422" r:id="rId15"/>
    <p:sldId id="42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6776F-50E9-4A51-8DBB-66EEEDBF421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16EE98D8-1732-49F8-9E51-272D6F4C12BB}">
      <dgm:prSet custT="1"/>
      <dgm:spPr/>
      <dgm:t>
        <a:bodyPr/>
        <a:lstStyle/>
        <a:p>
          <a:pPr>
            <a:lnSpc>
              <a:spcPct val="150000"/>
            </a:lnSpc>
          </a:pPr>
          <a:r>
            <a:rPr lang="it-IT" sz="2400" b="0" i="0" dirty="0">
              <a:latin typeface="Raleway" panose="020B0604020202020204" charset="0"/>
            </a:rPr>
            <a:t>Le </a:t>
          </a:r>
          <a:r>
            <a:rPr lang="it-IT" sz="2400" b="0" i="0" dirty="0" err="1">
              <a:latin typeface="Raleway" panose="020B0604020202020204" charset="0"/>
            </a:rPr>
            <a:t>COMTem</a:t>
          </a:r>
          <a:r>
            <a:rPr lang="it-IT" sz="2400" b="0" i="0" dirty="0">
              <a:latin typeface="Raleway" panose="020B0604020202020204" charset="0"/>
            </a:rPr>
            <a:t> sono di fronte ad un cambiamento sistemico. </a:t>
          </a:r>
          <a:endParaRPr lang="it-IT" sz="2400" dirty="0">
            <a:latin typeface="Raleway" panose="020B0604020202020204" charset="0"/>
          </a:endParaRPr>
        </a:p>
      </dgm:t>
    </dgm:pt>
    <dgm:pt modelId="{D1CFE77D-3021-4EE2-86B0-2B5E63B38734}" type="parTrans" cxnId="{2BA5C29B-BDEE-4AB6-AA1A-55A15DB3E285}">
      <dgm:prSet/>
      <dgm:spPr/>
      <dgm:t>
        <a:bodyPr/>
        <a:lstStyle/>
        <a:p>
          <a:endParaRPr lang="it-IT"/>
        </a:p>
      </dgm:t>
    </dgm:pt>
    <dgm:pt modelId="{A56FD5AC-773D-4BCE-90A2-9FE97B74F105}" type="sibTrans" cxnId="{2BA5C29B-BDEE-4AB6-AA1A-55A15DB3E285}">
      <dgm:prSet/>
      <dgm:spPr/>
      <dgm:t>
        <a:bodyPr/>
        <a:lstStyle/>
        <a:p>
          <a:endParaRPr lang="it-IT"/>
        </a:p>
      </dgm:t>
    </dgm:pt>
    <dgm:pt modelId="{71FB656A-F144-4636-9BAA-4D4C87446982}">
      <dgm:prSet/>
      <dgm:spPr/>
      <dgm:t>
        <a:bodyPr/>
        <a:lstStyle/>
        <a:p>
          <a:pPr>
            <a:lnSpc>
              <a:spcPct val="90000"/>
            </a:lnSpc>
          </a:pPr>
          <a:r>
            <a:rPr lang="it-IT" b="0" i="0" dirty="0">
              <a:latin typeface="Raleway" panose="020B0604020202020204" charset="0"/>
            </a:rPr>
            <a:t>Verranno  </a:t>
          </a:r>
          <a:r>
            <a:rPr lang="it-IT" b="0" i="0" dirty="0" err="1">
              <a:latin typeface="Raleway" panose="020B0604020202020204" charset="0"/>
            </a:rPr>
            <a:t>ri</a:t>
          </a:r>
          <a:r>
            <a:rPr lang="it-IT" b="0" i="0" dirty="0">
              <a:latin typeface="Raleway" panose="020B0604020202020204" charset="0"/>
            </a:rPr>
            <a:t>-progettati strumenti e modalità di partecipazione lavorando su quattro dimensioni chiave:</a:t>
          </a:r>
        </a:p>
        <a:p>
          <a:pPr>
            <a:lnSpc>
              <a:spcPct val="90000"/>
            </a:lnSpc>
          </a:pPr>
          <a:endParaRPr lang="it-IT" dirty="0">
            <a:latin typeface="Raleway" panose="020B0604020202020204" charset="0"/>
          </a:endParaRPr>
        </a:p>
      </dgm:t>
    </dgm:pt>
    <dgm:pt modelId="{9820700C-F05E-476B-A5E0-1CC91BAA5E67}" type="parTrans" cxnId="{04C6B0E9-56CD-4F75-935F-629F2A75899B}">
      <dgm:prSet/>
      <dgm:spPr/>
      <dgm:t>
        <a:bodyPr/>
        <a:lstStyle/>
        <a:p>
          <a:endParaRPr lang="it-IT"/>
        </a:p>
      </dgm:t>
    </dgm:pt>
    <dgm:pt modelId="{75CCD76B-E48A-41FF-8078-00B4EBF78F3C}" type="sibTrans" cxnId="{04C6B0E9-56CD-4F75-935F-629F2A75899B}">
      <dgm:prSet/>
      <dgm:spPr/>
      <dgm:t>
        <a:bodyPr/>
        <a:lstStyle/>
        <a:p>
          <a:endParaRPr lang="it-IT"/>
        </a:p>
      </dgm:t>
    </dgm:pt>
    <dgm:pt modelId="{75421A65-01D7-47C3-9087-D5DBD138FFC0}">
      <dgm:prSet/>
      <dgm:spPr/>
      <dgm:t>
        <a:bodyPr/>
        <a:lstStyle/>
        <a:p>
          <a:pPr>
            <a:lnSpc>
              <a:spcPct val="150000"/>
            </a:lnSpc>
          </a:pPr>
          <a:r>
            <a:rPr lang="it-IT" b="1" i="0" dirty="0">
              <a:latin typeface="Raleway" panose="020B0604020202020204" charset="0"/>
            </a:rPr>
            <a:t>Comunicazione semplice ed inclusiva</a:t>
          </a:r>
          <a:endParaRPr lang="it-IT" b="1" dirty="0">
            <a:latin typeface="Raleway" panose="020B0604020202020204" charset="0"/>
          </a:endParaRPr>
        </a:p>
      </dgm:t>
    </dgm:pt>
    <dgm:pt modelId="{8729FE65-2EB9-48FE-947B-302789502576}" type="parTrans" cxnId="{B2D40988-A45E-436C-AAF1-10CA1CAB5E32}">
      <dgm:prSet/>
      <dgm:spPr/>
      <dgm:t>
        <a:bodyPr/>
        <a:lstStyle/>
        <a:p>
          <a:endParaRPr lang="it-IT"/>
        </a:p>
      </dgm:t>
    </dgm:pt>
    <dgm:pt modelId="{66535511-DA06-4B8A-A7E5-ADC6BBF485D2}" type="sibTrans" cxnId="{B2D40988-A45E-436C-AAF1-10CA1CAB5E32}">
      <dgm:prSet/>
      <dgm:spPr/>
      <dgm:t>
        <a:bodyPr/>
        <a:lstStyle/>
        <a:p>
          <a:endParaRPr lang="it-IT"/>
        </a:p>
      </dgm:t>
    </dgm:pt>
    <dgm:pt modelId="{3746C29C-9F89-40E2-8139-030E62E9CEAE}">
      <dgm:prSet/>
      <dgm:spPr/>
      <dgm:t>
        <a:bodyPr/>
        <a:lstStyle/>
        <a:p>
          <a:pPr>
            <a:lnSpc>
              <a:spcPct val="150000"/>
            </a:lnSpc>
          </a:pPr>
          <a:r>
            <a:rPr lang="it-IT" b="1" i="0" dirty="0">
              <a:latin typeface="Raleway" panose="020B0604020202020204" charset="0"/>
            </a:rPr>
            <a:t>Condivisione di conoscenze ed esperienze </a:t>
          </a:r>
          <a:endParaRPr lang="it-IT" b="1" dirty="0">
            <a:latin typeface="Raleway" panose="020B0604020202020204" charset="0"/>
          </a:endParaRPr>
        </a:p>
      </dgm:t>
    </dgm:pt>
    <dgm:pt modelId="{51751E36-BEF0-4F52-87AE-9CC26FD6346F}" type="parTrans" cxnId="{03B024E9-A04C-49E0-BABA-61E617DE1180}">
      <dgm:prSet/>
      <dgm:spPr/>
      <dgm:t>
        <a:bodyPr/>
        <a:lstStyle/>
        <a:p>
          <a:endParaRPr lang="it-IT"/>
        </a:p>
      </dgm:t>
    </dgm:pt>
    <dgm:pt modelId="{2FB77977-88EA-402D-A99A-2A8623EF4A55}" type="sibTrans" cxnId="{03B024E9-A04C-49E0-BABA-61E617DE1180}">
      <dgm:prSet/>
      <dgm:spPr/>
      <dgm:t>
        <a:bodyPr/>
        <a:lstStyle/>
        <a:p>
          <a:endParaRPr lang="it-IT"/>
        </a:p>
      </dgm:t>
    </dgm:pt>
    <dgm:pt modelId="{29FC2B65-C12B-44C9-B366-1A70A4D4FDDF}">
      <dgm:prSet/>
      <dgm:spPr/>
      <dgm:t>
        <a:bodyPr/>
        <a:lstStyle/>
        <a:p>
          <a:pPr>
            <a:lnSpc>
              <a:spcPct val="150000"/>
            </a:lnSpc>
          </a:pPr>
          <a:r>
            <a:rPr lang="it-IT" b="1" i="0" dirty="0">
              <a:latin typeface="Raleway" panose="020B0604020202020204" charset="0"/>
            </a:rPr>
            <a:t>Collaborazione organica ed efficace</a:t>
          </a:r>
          <a:endParaRPr lang="it-IT" b="1" dirty="0">
            <a:latin typeface="Raleway" panose="020B0604020202020204" charset="0"/>
          </a:endParaRPr>
        </a:p>
      </dgm:t>
    </dgm:pt>
    <dgm:pt modelId="{F78D65FC-34C2-4C2D-9708-84DD2A028005}" type="parTrans" cxnId="{2F1271DB-D309-4E32-BD20-91293521CB3B}">
      <dgm:prSet/>
      <dgm:spPr/>
      <dgm:t>
        <a:bodyPr/>
        <a:lstStyle/>
        <a:p>
          <a:endParaRPr lang="it-IT"/>
        </a:p>
      </dgm:t>
    </dgm:pt>
    <dgm:pt modelId="{4DCF1FA0-08D0-4613-B039-C2720EE0F36C}" type="sibTrans" cxnId="{2F1271DB-D309-4E32-BD20-91293521CB3B}">
      <dgm:prSet/>
      <dgm:spPr/>
      <dgm:t>
        <a:bodyPr/>
        <a:lstStyle/>
        <a:p>
          <a:endParaRPr lang="it-IT"/>
        </a:p>
      </dgm:t>
    </dgm:pt>
    <dgm:pt modelId="{02F8CA26-7211-4ED7-BBB7-5ACFCFFF692B}">
      <dgm:prSet/>
      <dgm:spPr/>
      <dgm:t>
        <a:bodyPr/>
        <a:lstStyle/>
        <a:p>
          <a:pPr>
            <a:lnSpc>
              <a:spcPct val="150000"/>
            </a:lnSpc>
          </a:pPr>
          <a:r>
            <a:rPr lang="it-IT" b="1" i="0" dirty="0">
              <a:latin typeface="Raleway" panose="020B0604020202020204" charset="0"/>
            </a:rPr>
            <a:t>Processi interni e gestione chiara e condivisa</a:t>
          </a:r>
          <a:endParaRPr lang="it-IT" b="1" dirty="0">
            <a:latin typeface="Raleway" panose="020B0604020202020204" charset="0"/>
          </a:endParaRPr>
        </a:p>
      </dgm:t>
    </dgm:pt>
    <dgm:pt modelId="{44E3C6F0-6B4F-4037-A4D3-49EBF18D2A3F}" type="parTrans" cxnId="{DFBF1D07-5929-4048-AF65-F2CD03C4BCAC}">
      <dgm:prSet/>
      <dgm:spPr/>
      <dgm:t>
        <a:bodyPr/>
        <a:lstStyle/>
        <a:p>
          <a:endParaRPr lang="it-IT"/>
        </a:p>
      </dgm:t>
    </dgm:pt>
    <dgm:pt modelId="{620CB0A2-0BB3-4AEC-8B55-2AD2E49B3AA9}" type="sibTrans" cxnId="{DFBF1D07-5929-4048-AF65-F2CD03C4BCAC}">
      <dgm:prSet/>
      <dgm:spPr/>
      <dgm:t>
        <a:bodyPr/>
        <a:lstStyle/>
        <a:p>
          <a:endParaRPr lang="it-IT"/>
        </a:p>
      </dgm:t>
    </dgm:pt>
    <dgm:pt modelId="{B5AE261A-88C0-461A-BB8D-D0485900C05B}" type="pres">
      <dgm:prSet presAssocID="{1FD6776F-50E9-4A51-8DBB-66EEEDBF4219}" presName="Name0" presStyleCnt="0">
        <dgm:presLayoutVars>
          <dgm:dir/>
          <dgm:resizeHandles val="exact"/>
        </dgm:presLayoutVars>
      </dgm:prSet>
      <dgm:spPr/>
    </dgm:pt>
    <dgm:pt modelId="{8D354E52-4612-4204-A919-43EDDC559ADB}" type="pres">
      <dgm:prSet presAssocID="{16EE98D8-1732-49F8-9E51-272D6F4C12BB}" presName="node" presStyleLbl="node1" presStyleIdx="0" presStyleCnt="2">
        <dgm:presLayoutVars>
          <dgm:bulletEnabled val="1"/>
        </dgm:presLayoutVars>
      </dgm:prSet>
      <dgm:spPr/>
    </dgm:pt>
    <dgm:pt modelId="{760D4CC6-7018-492D-96FB-FC0C27C4E68F}" type="pres">
      <dgm:prSet presAssocID="{A56FD5AC-773D-4BCE-90A2-9FE97B74F105}" presName="sibTrans" presStyleLbl="sibTrans2D1" presStyleIdx="0" presStyleCnt="1"/>
      <dgm:spPr/>
    </dgm:pt>
    <dgm:pt modelId="{0D5F8DE1-0477-4BAE-BADA-A8E3F20A3240}" type="pres">
      <dgm:prSet presAssocID="{A56FD5AC-773D-4BCE-90A2-9FE97B74F105}" presName="connectorText" presStyleLbl="sibTrans2D1" presStyleIdx="0" presStyleCnt="1"/>
      <dgm:spPr/>
    </dgm:pt>
    <dgm:pt modelId="{A6196581-020C-4296-96AF-1B8AA891D897}" type="pres">
      <dgm:prSet presAssocID="{71FB656A-F144-4636-9BAA-4D4C87446982}" presName="node" presStyleLbl="node1" presStyleIdx="1" presStyleCnt="2" custScaleX="107208" custScaleY="152726">
        <dgm:presLayoutVars>
          <dgm:bulletEnabled val="1"/>
        </dgm:presLayoutVars>
      </dgm:prSet>
      <dgm:spPr/>
    </dgm:pt>
  </dgm:ptLst>
  <dgm:cxnLst>
    <dgm:cxn modelId="{DFBF1D07-5929-4048-AF65-F2CD03C4BCAC}" srcId="{71FB656A-F144-4636-9BAA-4D4C87446982}" destId="{02F8CA26-7211-4ED7-BBB7-5ACFCFFF692B}" srcOrd="3" destOrd="0" parTransId="{44E3C6F0-6B4F-4037-A4D3-49EBF18D2A3F}" sibTransId="{620CB0A2-0BB3-4AEC-8B55-2AD2E49B3AA9}"/>
    <dgm:cxn modelId="{06FE652A-728E-4038-B61F-711F8860FF76}" type="presOf" srcId="{16EE98D8-1732-49F8-9E51-272D6F4C12BB}" destId="{8D354E52-4612-4204-A919-43EDDC559ADB}" srcOrd="0" destOrd="0" presId="urn:microsoft.com/office/officeart/2005/8/layout/process1"/>
    <dgm:cxn modelId="{B8D4602B-9926-40EA-BBA3-78401AC20485}" type="presOf" srcId="{A56FD5AC-773D-4BCE-90A2-9FE97B74F105}" destId="{760D4CC6-7018-492D-96FB-FC0C27C4E68F}" srcOrd="0" destOrd="0" presId="urn:microsoft.com/office/officeart/2005/8/layout/process1"/>
    <dgm:cxn modelId="{BA8F8331-C81C-4EC6-8581-4627D665E9CB}" type="presOf" srcId="{3746C29C-9F89-40E2-8139-030E62E9CEAE}" destId="{A6196581-020C-4296-96AF-1B8AA891D897}" srcOrd="0" destOrd="2" presId="urn:microsoft.com/office/officeart/2005/8/layout/process1"/>
    <dgm:cxn modelId="{10DDBB46-1985-4A31-BF76-7F79FE0F1699}" type="presOf" srcId="{71FB656A-F144-4636-9BAA-4D4C87446982}" destId="{A6196581-020C-4296-96AF-1B8AA891D897}" srcOrd="0" destOrd="0" presId="urn:microsoft.com/office/officeart/2005/8/layout/process1"/>
    <dgm:cxn modelId="{6DDB2A6C-964E-4FE8-9CD4-F78BC959E415}" type="presOf" srcId="{02F8CA26-7211-4ED7-BBB7-5ACFCFFF692B}" destId="{A6196581-020C-4296-96AF-1B8AA891D897}" srcOrd="0" destOrd="4" presId="urn:microsoft.com/office/officeart/2005/8/layout/process1"/>
    <dgm:cxn modelId="{0138DC6C-68DF-4A6C-BA40-947964583861}" type="presOf" srcId="{29FC2B65-C12B-44C9-B366-1A70A4D4FDDF}" destId="{A6196581-020C-4296-96AF-1B8AA891D897}" srcOrd="0" destOrd="3" presId="urn:microsoft.com/office/officeart/2005/8/layout/process1"/>
    <dgm:cxn modelId="{537A6E6D-5F25-40B9-896E-4C73649B1520}" type="presOf" srcId="{A56FD5AC-773D-4BCE-90A2-9FE97B74F105}" destId="{0D5F8DE1-0477-4BAE-BADA-A8E3F20A3240}" srcOrd="1" destOrd="0" presId="urn:microsoft.com/office/officeart/2005/8/layout/process1"/>
    <dgm:cxn modelId="{B2D40988-A45E-436C-AAF1-10CA1CAB5E32}" srcId="{71FB656A-F144-4636-9BAA-4D4C87446982}" destId="{75421A65-01D7-47C3-9087-D5DBD138FFC0}" srcOrd="0" destOrd="0" parTransId="{8729FE65-2EB9-48FE-947B-302789502576}" sibTransId="{66535511-DA06-4B8A-A7E5-ADC6BBF485D2}"/>
    <dgm:cxn modelId="{6846118F-2B81-424B-8AA5-4265801B8624}" type="presOf" srcId="{1FD6776F-50E9-4A51-8DBB-66EEEDBF4219}" destId="{B5AE261A-88C0-461A-BB8D-D0485900C05B}" srcOrd="0" destOrd="0" presId="urn:microsoft.com/office/officeart/2005/8/layout/process1"/>
    <dgm:cxn modelId="{6F6CD08F-504D-4636-BB33-4826C01C8DA3}" type="presOf" srcId="{75421A65-01D7-47C3-9087-D5DBD138FFC0}" destId="{A6196581-020C-4296-96AF-1B8AA891D897}" srcOrd="0" destOrd="1" presId="urn:microsoft.com/office/officeart/2005/8/layout/process1"/>
    <dgm:cxn modelId="{2BA5C29B-BDEE-4AB6-AA1A-55A15DB3E285}" srcId="{1FD6776F-50E9-4A51-8DBB-66EEEDBF4219}" destId="{16EE98D8-1732-49F8-9E51-272D6F4C12BB}" srcOrd="0" destOrd="0" parTransId="{D1CFE77D-3021-4EE2-86B0-2B5E63B38734}" sibTransId="{A56FD5AC-773D-4BCE-90A2-9FE97B74F105}"/>
    <dgm:cxn modelId="{2F1271DB-D309-4E32-BD20-91293521CB3B}" srcId="{71FB656A-F144-4636-9BAA-4D4C87446982}" destId="{29FC2B65-C12B-44C9-B366-1A70A4D4FDDF}" srcOrd="2" destOrd="0" parTransId="{F78D65FC-34C2-4C2D-9708-84DD2A028005}" sibTransId="{4DCF1FA0-08D0-4613-B039-C2720EE0F36C}"/>
    <dgm:cxn modelId="{03B024E9-A04C-49E0-BABA-61E617DE1180}" srcId="{71FB656A-F144-4636-9BAA-4D4C87446982}" destId="{3746C29C-9F89-40E2-8139-030E62E9CEAE}" srcOrd="1" destOrd="0" parTransId="{51751E36-BEF0-4F52-87AE-9CC26FD6346F}" sibTransId="{2FB77977-88EA-402D-A99A-2A8623EF4A55}"/>
    <dgm:cxn modelId="{04C6B0E9-56CD-4F75-935F-629F2A75899B}" srcId="{1FD6776F-50E9-4A51-8DBB-66EEEDBF4219}" destId="{71FB656A-F144-4636-9BAA-4D4C87446982}" srcOrd="1" destOrd="0" parTransId="{9820700C-F05E-476B-A5E0-1CC91BAA5E67}" sibTransId="{75CCD76B-E48A-41FF-8078-00B4EBF78F3C}"/>
    <dgm:cxn modelId="{65DEF482-9750-4A36-910E-A5160250C0C8}" type="presParOf" srcId="{B5AE261A-88C0-461A-BB8D-D0485900C05B}" destId="{8D354E52-4612-4204-A919-43EDDC559ADB}" srcOrd="0" destOrd="0" presId="urn:microsoft.com/office/officeart/2005/8/layout/process1"/>
    <dgm:cxn modelId="{942C117B-6791-4FC4-846B-4E29100A1F23}" type="presParOf" srcId="{B5AE261A-88C0-461A-BB8D-D0485900C05B}" destId="{760D4CC6-7018-492D-96FB-FC0C27C4E68F}" srcOrd="1" destOrd="0" presId="urn:microsoft.com/office/officeart/2005/8/layout/process1"/>
    <dgm:cxn modelId="{7A3484A1-4819-4DA3-8CFE-2331F6950FE0}" type="presParOf" srcId="{760D4CC6-7018-492D-96FB-FC0C27C4E68F}" destId="{0D5F8DE1-0477-4BAE-BADA-A8E3F20A3240}" srcOrd="0" destOrd="0" presId="urn:microsoft.com/office/officeart/2005/8/layout/process1"/>
    <dgm:cxn modelId="{DD170AE7-2102-4A2B-AEFB-2A9B2215F8BA}" type="presParOf" srcId="{B5AE261A-88C0-461A-BB8D-D0485900C05B}" destId="{A6196581-020C-4296-96AF-1B8AA891D89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8DC80-46A0-4828-8CF0-751557069E5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371DB37B-6F01-4E0A-BCD8-4B7FFE4FAFFD}">
      <dgm:prSet/>
      <dgm:spPr/>
      <dgm:t>
        <a:bodyPr/>
        <a:lstStyle/>
        <a:p>
          <a:r>
            <a:rPr lang="it-IT" b="0" i="0" dirty="0">
              <a:latin typeface="Raleway" panose="020B0604020202020204" charset="0"/>
            </a:rPr>
            <a:t>Istituzionali</a:t>
          </a:r>
          <a:endParaRPr lang="it-IT" dirty="0">
            <a:latin typeface="Raleway" panose="020B0604020202020204" charset="0"/>
          </a:endParaRPr>
        </a:p>
      </dgm:t>
    </dgm:pt>
    <dgm:pt modelId="{BB761528-5E46-440A-B6DD-B2C032BD41F7}" type="parTrans" cxnId="{E54B60BB-EA8C-46BF-ADC2-A79F3D66EA2B}">
      <dgm:prSet/>
      <dgm:spPr/>
      <dgm:t>
        <a:bodyPr/>
        <a:lstStyle/>
        <a:p>
          <a:endParaRPr lang="it-IT"/>
        </a:p>
      </dgm:t>
    </dgm:pt>
    <dgm:pt modelId="{E290C4C7-86AA-478B-8EA0-641DF5B4CD9C}" type="sibTrans" cxnId="{E54B60BB-EA8C-46BF-ADC2-A79F3D66EA2B}">
      <dgm:prSet/>
      <dgm:spPr/>
      <dgm:t>
        <a:bodyPr/>
        <a:lstStyle/>
        <a:p>
          <a:endParaRPr lang="it-IT"/>
        </a:p>
      </dgm:t>
    </dgm:pt>
    <dgm:pt modelId="{8D887BFF-032B-412D-A970-F48A32C0520A}">
      <dgm:prSet/>
      <dgm:spPr/>
      <dgm:t>
        <a:bodyPr/>
        <a:lstStyle/>
        <a:p>
          <a:r>
            <a:rPr lang="it-IT" b="0" i="0" dirty="0">
              <a:latin typeface="Raleway" panose="020B0604020202020204" charset="0"/>
            </a:rPr>
            <a:t>Tecnologiche</a:t>
          </a:r>
          <a:endParaRPr lang="it-IT" dirty="0">
            <a:latin typeface="Raleway" panose="020B0604020202020204" charset="0"/>
          </a:endParaRPr>
        </a:p>
      </dgm:t>
    </dgm:pt>
    <dgm:pt modelId="{14F6ED66-A80E-4821-9F43-5D5CB6949AAF}" type="parTrans" cxnId="{60FFFB76-FBC8-47E3-861B-F88C9496FC84}">
      <dgm:prSet/>
      <dgm:spPr/>
      <dgm:t>
        <a:bodyPr/>
        <a:lstStyle/>
        <a:p>
          <a:endParaRPr lang="it-IT"/>
        </a:p>
      </dgm:t>
    </dgm:pt>
    <dgm:pt modelId="{9D6D905C-F58A-4CB0-A342-162528A943EF}" type="sibTrans" cxnId="{60FFFB76-FBC8-47E3-861B-F88C9496FC84}">
      <dgm:prSet/>
      <dgm:spPr/>
      <dgm:t>
        <a:bodyPr/>
        <a:lstStyle/>
        <a:p>
          <a:endParaRPr lang="it-IT"/>
        </a:p>
      </dgm:t>
    </dgm:pt>
    <dgm:pt modelId="{F39092B3-31CD-4932-A944-337950B4C898}">
      <dgm:prSet/>
      <dgm:spPr/>
      <dgm:t>
        <a:bodyPr/>
        <a:lstStyle/>
        <a:p>
          <a:r>
            <a:rPr lang="it-IT" b="0" i="0" dirty="0">
              <a:latin typeface="Raleway" panose="020B0604020202020204" charset="0"/>
            </a:rPr>
            <a:t>Organizzative</a:t>
          </a:r>
          <a:endParaRPr lang="it-IT" dirty="0">
            <a:latin typeface="Raleway" panose="020B0604020202020204" charset="0"/>
          </a:endParaRPr>
        </a:p>
      </dgm:t>
    </dgm:pt>
    <dgm:pt modelId="{95DF2BA4-5A7F-4DDE-9180-A883A1679BAF}" type="parTrans" cxnId="{47D197E5-3955-459A-809F-909EE62B36D5}">
      <dgm:prSet/>
      <dgm:spPr/>
      <dgm:t>
        <a:bodyPr/>
        <a:lstStyle/>
        <a:p>
          <a:endParaRPr lang="it-IT"/>
        </a:p>
      </dgm:t>
    </dgm:pt>
    <dgm:pt modelId="{0E3D3B76-90A2-42F4-BA6B-1E2AE5EF0487}" type="sibTrans" cxnId="{47D197E5-3955-459A-809F-909EE62B36D5}">
      <dgm:prSet/>
      <dgm:spPr/>
      <dgm:t>
        <a:bodyPr/>
        <a:lstStyle/>
        <a:p>
          <a:endParaRPr lang="it-IT"/>
        </a:p>
      </dgm:t>
    </dgm:pt>
    <dgm:pt modelId="{366CE95A-1FE7-4E01-8648-72B4924665BF}">
      <dgm:prSet/>
      <dgm:spPr/>
      <dgm:t>
        <a:bodyPr/>
        <a:lstStyle/>
        <a:p>
          <a:r>
            <a:rPr lang="it-IT" b="0" i="0" dirty="0">
              <a:latin typeface="Raleway" panose="020B0604020202020204" charset="0"/>
            </a:rPr>
            <a:t>Di processo</a:t>
          </a:r>
          <a:endParaRPr lang="it-IT" dirty="0">
            <a:latin typeface="Raleway" panose="020B0604020202020204" charset="0"/>
          </a:endParaRPr>
        </a:p>
      </dgm:t>
    </dgm:pt>
    <dgm:pt modelId="{540AAA37-CD4A-4433-B3E6-78B71A66AD5E}" type="parTrans" cxnId="{86883C46-13B6-4808-92DA-3AA7E966DBA0}">
      <dgm:prSet/>
      <dgm:spPr/>
      <dgm:t>
        <a:bodyPr/>
        <a:lstStyle/>
        <a:p>
          <a:endParaRPr lang="it-IT"/>
        </a:p>
      </dgm:t>
    </dgm:pt>
    <dgm:pt modelId="{40E6EE20-3C8F-4C98-B9D4-5A85E23EF34B}" type="sibTrans" cxnId="{86883C46-13B6-4808-92DA-3AA7E966DBA0}">
      <dgm:prSet/>
      <dgm:spPr/>
      <dgm:t>
        <a:bodyPr/>
        <a:lstStyle/>
        <a:p>
          <a:endParaRPr lang="it-IT"/>
        </a:p>
      </dgm:t>
    </dgm:pt>
    <dgm:pt modelId="{F9C6B1F5-CE26-47D2-A622-CD9125BC6DA6}" type="pres">
      <dgm:prSet presAssocID="{E298DC80-46A0-4828-8CF0-751557069E52}" presName="CompostProcess" presStyleCnt="0">
        <dgm:presLayoutVars>
          <dgm:dir/>
          <dgm:resizeHandles val="exact"/>
        </dgm:presLayoutVars>
      </dgm:prSet>
      <dgm:spPr/>
    </dgm:pt>
    <dgm:pt modelId="{58737F69-A342-4067-B91B-C08BFAD4C2E6}" type="pres">
      <dgm:prSet presAssocID="{E298DC80-46A0-4828-8CF0-751557069E52}" presName="arrow" presStyleLbl="bgShp" presStyleIdx="0" presStyleCnt="1"/>
      <dgm:spPr/>
    </dgm:pt>
    <dgm:pt modelId="{0A1A30CF-D9DD-4E89-A553-5AF75885768A}" type="pres">
      <dgm:prSet presAssocID="{E298DC80-46A0-4828-8CF0-751557069E52}" presName="linearProcess" presStyleCnt="0"/>
      <dgm:spPr/>
    </dgm:pt>
    <dgm:pt modelId="{FB6E2E98-9F4C-4EB5-A6A1-B29A5FBB929C}" type="pres">
      <dgm:prSet presAssocID="{371DB37B-6F01-4E0A-BCD8-4B7FFE4FAFFD}" presName="textNode" presStyleLbl="node1" presStyleIdx="0" presStyleCnt="4">
        <dgm:presLayoutVars>
          <dgm:bulletEnabled val="1"/>
        </dgm:presLayoutVars>
      </dgm:prSet>
      <dgm:spPr/>
    </dgm:pt>
    <dgm:pt modelId="{B0559632-40B1-4F1B-A759-A61A119ADBBE}" type="pres">
      <dgm:prSet presAssocID="{E290C4C7-86AA-478B-8EA0-641DF5B4CD9C}" presName="sibTrans" presStyleCnt="0"/>
      <dgm:spPr/>
    </dgm:pt>
    <dgm:pt modelId="{FDCC018B-16A8-4306-9515-D6F159976F3D}" type="pres">
      <dgm:prSet presAssocID="{8D887BFF-032B-412D-A970-F48A32C0520A}" presName="textNode" presStyleLbl="node1" presStyleIdx="1" presStyleCnt="4">
        <dgm:presLayoutVars>
          <dgm:bulletEnabled val="1"/>
        </dgm:presLayoutVars>
      </dgm:prSet>
      <dgm:spPr/>
    </dgm:pt>
    <dgm:pt modelId="{DD302040-4197-4C53-91B5-780650DE8500}" type="pres">
      <dgm:prSet presAssocID="{9D6D905C-F58A-4CB0-A342-162528A943EF}" presName="sibTrans" presStyleCnt="0"/>
      <dgm:spPr/>
    </dgm:pt>
    <dgm:pt modelId="{6925171F-F6CB-46DB-8C2C-B1C5845C5C46}" type="pres">
      <dgm:prSet presAssocID="{F39092B3-31CD-4932-A944-337950B4C898}" presName="textNode" presStyleLbl="node1" presStyleIdx="2" presStyleCnt="4">
        <dgm:presLayoutVars>
          <dgm:bulletEnabled val="1"/>
        </dgm:presLayoutVars>
      </dgm:prSet>
      <dgm:spPr/>
    </dgm:pt>
    <dgm:pt modelId="{01CD821A-371E-4492-9437-440B084F51AA}" type="pres">
      <dgm:prSet presAssocID="{0E3D3B76-90A2-42F4-BA6B-1E2AE5EF0487}" presName="sibTrans" presStyleCnt="0"/>
      <dgm:spPr/>
    </dgm:pt>
    <dgm:pt modelId="{A04678FA-217B-4DDA-80C2-BD1CC3130D05}" type="pres">
      <dgm:prSet presAssocID="{366CE95A-1FE7-4E01-8648-72B4924665BF}" presName="textNode" presStyleLbl="node1" presStyleIdx="3" presStyleCnt="4">
        <dgm:presLayoutVars>
          <dgm:bulletEnabled val="1"/>
        </dgm:presLayoutVars>
      </dgm:prSet>
      <dgm:spPr/>
    </dgm:pt>
  </dgm:ptLst>
  <dgm:cxnLst>
    <dgm:cxn modelId="{86883C46-13B6-4808-92DA-3AA7E966DBA0}" srcId="{E298DC80-46A0-4828-8CF0-751557069E52}" destId="{366CE95A-1FE7-4E01-8648-72B4924665BF}" srcOrd="3" destOrd="0" parTransId="{540AAA37-CD4A-4433-B3E6-78B71A66AD5E}" sibTransId="{40E6EE20-3C8F-4C98-B9D4-5A85E23EF34B}"/>
    <dgm:cxn modelId="{F0860068-C85C-4B95-9DD3-A571DC7F3883}" type="presOf" srcId="{E298DC80-46A0-4828-8CF0-751557069E52}" destId="{F9C6B1F5-CE26-47D2-A622-CD9125BC6DA6}" srcOrd="0" destOrd="0" presId="urn:microsoft.com/office/officeart/2005/8/layout/hProcess9"/>
    <dgm:cxn modelId="{60FFFB76-FBC8-47E3-861B-F88C9496FC84}" srcId="{E298DC80-46A0-4828-8CF0-751557069E52}" destId="{8D887BFF-032B-412D-A970-F48A32C0520A}" srcOrd="1" destOrd="0" parTransId="{14F6ED66-A80E-4821-9F43-5D5CB6949AAF}" sibTransId="{9D6D905C-F58A-4CB0-A342-162528A943EF}"/>
    <dgm:cxn modelId="{A486A17B-76E0-4D5B-A280-64A4E49A16BA}" type="presOf" srcId="{371DB37B-6F01-4E0A-BCD8-4B7FFE4FAFFD}" destId="{FB6E2E98-9F4C-4EB5-A6A1-B29A5FBB929C}" srcOrd="0" destOrd="0" presId="urn:microsoft.com/office/officeart/2005/8/layout/hProcess9"/>
    <dgm:cxn modelId="{42DE4CB2-2E76-4890-8E60-5957256E97AA}" type="presOf" srcId="{366CE95A-1FE7-4E01-8648-72B4924665BF}" destId="{A04678FA-217B-4DDA-80C2-BD1CC3130D05}" srcOrd="0" destOrd="0" presId="urn:microsoft.com/office/officeart/2005/8/layout/hProcess9"/>
    <dgm:cxn modelId="{E54B60BB-EA8C-46BF-ADC2-A79F3D66EA2B}" srcId="{E298DC80-46A0-4828-8CF0-751557069E52}" destId="{371DB37B-6F01-4E0A-BCD8-4B7FFE4FAFFD}" srcOrd="0" destOrd="0" parTransId="{BB761528-5E46-440A-B6DD-B2C032BD41F7}" sibTransId="{E290C4C7-86AA-478B-8EA0-641DF5B4CD9C}"/>
    <dgm:cxn modelId="{BAC2B7E1-AFC7-4528-AD01-458B4DC0C711}" type="presOf" srcId="{8D887BFF-032B-412D-A970-F48A32C0520A}" destId="{FDCC018B-16A8-4306-9515-D6F159976F3D}" srcOrd="0" destOrd="0" presId="urn:microsoft.com/office/officeart/2005/8/layout/hProcess9"/>
    <dgm:cxn modelId="{47D197E5-3955-459A-809F-909EE62B36D5}" srcId="{E298DC80-46A0-4828-8CF0-751557069E52}" destId="{F39092B3-31CD-4932-A944-337950B4C898}" srcOrd="2" destOrd="0" parTransId="{95DF2BA4-5A7F-4DDE-9180-A883A1679BAF}" sibTransId="{0E3D3B76-90A2-42F4-BA6B-1E2AE5EF0487}"/>
    <dgm:cxn modelId="{7AD82CFD-5ADC-4EA8-834E-8F5A70158AE8}" type="presOf" srcId="{F39092B3-31CD-4932-A944-337950B4C898}" destId="{6925171F-F6CB-46DB-8C2C-B1C5845C5C46}" srcOrd="0" destOrd="0" presId="urn:microsoft.com/office/officeart/2005/8/layout/hProcess9"/>
    <dgm:cxn modelId="{D4C9E684-47B9-43F7-A034-26A01A1AA09F}" type="presParOf" srcId="{F9C6B1F5-CE26-47D2-A622-CD9125BC6DA6}" destId="{58737F69-A342-4067-B91B-C08BFAD4C2E6}" srcOrd="0" destOrd="0" presId="urn:microsoft.com/office/officeart/2005/8/layout/hProcess9"/>
    <dgm:cxn modelId="{1B12F4D7-CA16-4614-949D-5F3FFBE2F7E4}" type="presParOf" srcId="{F9C6B1F5-CE26-47D2-A622-CD9125BC6DA6}" destId="{0A1A30CF-D9DD-4E89-A553-5AF75885768A}" srcOrd="1" destOrd="0" presId="urn:microsoft.com/office/officeart/2005/8/layout/hProcess9"/>
    <dgm:cxn modelId="{CF87D89D-0ABF-40B9-B7E7-84D2486F9A40}" type="presParOf" srcId="{0A1A30CF-D9DD-4E89-A553-5AF75885768A}" destId="{FB6E2E98-9F4C-4EB5-A6A1-B29A5FBB929C}" srcOrd="0" destOrd="0" presId="urn:microsoft.com/office/officeart/2005/8/layout/hProcess9"/>
    <dgm:cxn modelId="{E3208A33-A647-4ABF-BF3B-3BB1DF89E0FD}" type="presParOf" srcId="{0A1A30CF-D9DD-4E89-A553-5AF75885768A}" destId="{B0559632-40B1-4F1B-A759-A61A119ADBBE}" srcOrd="1" destOrd="0" presId="urn:microsoft.com/office/officeart/2005/8/layout/hProcess9"/>
    <dgm:cxn modelId="{8B19341C-B3D4-4F9C-B3E9-E947DAC04918}" type="presParOf" srcId="{0A1A30CF-D9DD-4E89-A553-5AF75885768A}" destId="{FDCC018B-16A8-4306-9515-D6F159976F3D}" srcOrd="2" destOrd="0" presId="urn:microsoft.com/office/officeart/2005/8/layout/hProcess9"/>
    <dgm:cxn modelId="{069C87DE-6472-4AF7-B4DB-016A20D12200}" type="presParOf" srcId="{0A1A30CF-D9DD-4E89-A553-5AF75885768A}" destId="{DD302040-4197-4C53-91B5-780650DE8500}" srcOrd="3" destOrd="0" presId="urn:microsoft.com/office/officeart/2005/8/layout/hProcess9"/>
    <dgm:cxn modelId="{4B691BF0-F155-4AAA-97D3-8400498B2216}" type="presParOf" srcId="{0A1A30CF-D9DD-4E89-A553-5AF75885768A}" destId="{6925171F-F6CB-46DB-8C2C-B1C5845C5C46}" srcOrd="4" destOrd="0" presId="urn:microsoft.com/office/officeart/2005/8/layout/hProcess9"/>
    <dgm:cxn modelId="{7F07B431-5270-48D9-B307-0D027ACC66B4}" type="presParOf" srcId="{0A1A30CF-D9DD-4E89-A553-5AF75885768A}" destId="{01CD821A-371E-4492-9437-440B084F51AA}" srcOrd="5" destOrd="0" presId="urn:microsoft.com/office/officeart/2005/8/layout/hProcess9"/>
    <dgm:cxn modelId="{EB41DE20-56C3-4F07-BBCE-83DDDD90A03C}" type="presParOf" srcId="{0A1A30CF-D9DD-4E89-A553-5AF75885768A}" destId="{A04678FA-217B-4DDA-80C2-BD1CC3130D0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54E52-4612-4204-A919-43EDDC559ADB}">
      <dsp:nvSpPr>
        <dsp:cNvPr id="0" name=""/>
        <dsp:cNvSpPr/>
      </dsp:nvSpPr>
      <dsp:spPr>
        <a:xfrm>
          <a:off x="3138" y="1304570"/>
          <a:ext cx="4649249" cy="2789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it-IT" sz="2400" b="0" i="0" kern="1200" dirty="0">
              <a:latin typeface="Raleway" panose="020B0604020202020204" charset="0"/>
            </a:rPr>
            <a:t>Le </a:t>
          </a:r>
          <a:r>
            <a:rPr lang="it-IT" sz="2400" b="0" i="0" kern="1200" dirty="0" err="1">
              <a:latin typeface="Raleway" panose="020B0604020202020204" charset="0"/>
            </a:rPr>
            <a:t>COMTem</a:t>
          </a:r>
          <a:r>
            <a:rPr lang="it-IT" sz="2400" b="0" i="0" kern="1200" dirty="0">
              <a:latin typeface="Raleway" panose="020B0604020202020204" charset="0"/>
            </a:rPr>
            <a:t> sono di fronte ad un cambiamento sistemico. </a:t>
          </a:r>
          <a:endParaRPr lang="it-IT" sz="2400" kern="1200" dirty="0">
            <a:latin typeface="Raleway" panose="020B0604020202020204" charset="0"/>
          </a:endParaRPr>
        </a:p>
      </dsp:txBody>
      <dsp:txXfrm>
        <a:off x="84841" y="1386273"/>
        <a:ext cx="4485843" cy="2626143"/>
      </dsp:txXfrm>
    </dsp:sp>
    <dsp:sp modelId="{760D4CC6-7018-492D-96FB-FC0C27C4E68F}">
      <dsp:nvSpPr>
        <dsp:cNvPr id="0" name=""/>
        <dsp:cNvSpPr/>
      </dsp:nvSpPr>
      <dsp:spPr>
        <a:xfrm>
          <a:off x="5117312" y="2122838"/>
          <a:ext cx="985640" cy="1153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5117312" y="2353441"/>
        <a:ext cx="689948" cy="691807"/>
      </dsp:txXfrm>
    </dsp:sp>
    <dsp:sp modelId="{A6196581-020C-4296-96AF-1B8AA891D897}">
      <dsp:nvSpPr>
        <dsp:cNvPr id="0" name=""/>
        <dsp:cNvSpPr/>
      </dsp:nvSpPr>
      <dsp:spPr>
        <a:xfrm>
          <a:off x="6512086" y="569161"/>
          <a:ext cx="4984366" cy="4260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b="0" i="0" kern="1200" dirty="0">
              <a:latin typeface="Raleway" panose="020B0604020202020204" charset="0"/>
            </a:rPr>
            <a:t>Verranno  </a:t>
          </a:r>
          <a:r>
            <a:rPr lang="it-IT" sz="2100" b="0" i="0" kern="1200" dirty="0" err="1">
              <a:latin typeface="Raleway" panose="020B0604020202020204" charset="0"/>
            </a:rPr>
            <a:t>ri</a:t>
          </a:r>
          <a:r>
            <a:rPr lang="it-IT" sz="2100" b="0" i="0" kern="1200" dirty="0">
              <a:latin typeface="Raleway" panose="020B0604020202020204" charset="0"/>
            </a:rPr>
            <a:t>-progettati strumenti e modalità di partecipazione lavorando su quattro dimensioni chiave:</a:t>
          </a:r>
        </a:p>
        <a:p>
          <a:pPr marL="0" lvl="0" indent="0" algn="l" defTabSz="933450">
            <a:lnSpc>
              <a:spcPct val="90000"/>
            </a:lnSpc>
            <a:spcBef>
              <a:spcPct val="0"/>
            </a:spcBef>
            <a:spcAft>
              <a:spcPct val="35000"/>
            </a:spcAft>
            <a:buNone/>
          </a:pPr>
          <a:endParaRPr lang="it-IT" sz="2100" kern="1200" dirty="0">
            <a:latin typeface="Raleway" panose="020B0604020202020204" charset="0"/>
          </a:endParaRPr>
        </a:p>
        <a:p>
          <a:pPr marL="171450" lvl="1" indent="-171450" algn="l" defTabSz="711200">
            <a:lnSpc>
              <a:spcPct val="150000"/>
            </a:lnSpc>
            <a:spcBef>
              <a:spcPct val="0"/>
            </a:spcBef>
            <a:spcAft>
              <a:spcPct val="15000"/>
            </a:spcAft>
            <a:buChar char="•"/>
          </a:pPr>
          <a:r>
            <a:rPr lang="it-IT" sz="1600" b="1" i="0" kern="1200" dirty="0">
              <a:latin typeface="Raleway" panose="020B0604020202020204" charset="0"/>
            </a:rPr>
            <a:t>Comunicazione semplice ed inclusiva</a:t>
          </a:r>
          <a:endParaRPr lang="it-IT" sz="1600" b="1" kern="1200" dirty="0">
            <a:latin typeface="Raleway" panose="020B0604020202020204" charset="0"/>
          </a:endParaRPr>
        </a:p>
        <a:p>
          <a:pPr marL="171450" lvl="1" indent="-171450" algn="l" defTabSz="711200">
            <a:lnSpc>
              <a:spcPct val="150000"/>
            </a:lnSpc>
            <a:spcBef>
              <a:spcPct val="0"/>
            </a:spcBef>
            <a:spcAft>
              <a:spcPct val="15000"/>
            </a:spcAft>
            <a:buChar char="•"/>
          </a:pPr>
          <a:r>
            <a:rPr lang="it-IT" sz="1600" b="1" i="0" kern="1200" dirty="0">
              <a:latin typeface="Raleway" panose="020B0604020202020204" charset="0"/>
            </a:rPr>
            <a:t>Condivisione di conoscenze ed esperienze </a:t>
          </a:r>
          <a:endParaRPr lang="it-IT" sz="1600" b="1" kern="1200" dirty="0">
            <a:latin typeface="Raleway" panose="020B0604020202020204" charset="0"/>
          </a:endParaRPr>
        </a:p>
        <a:p>
          <a:pPr marL="171450" lvl="1" indent="-171450" algn="l" defTabSz="711200">
            <a:lnSpc>
              <a:spcPct val="150000"/>
            </a:lnSpc>
            <a:spcBef>
              <a:spcPct val="0"/>
            </a:spcBef>
            <a:spcAft>
              <a:spcPct val="15000"/>
            </a:spcAft>
            <a:buChar char="•"/>
          </a:pPr>
          <a:r>
            <a:rPr lang="it-IT" sz="1600" b="1" i="0" kern="1200" dirty="0">
              <a:latin typeface="Raleway" panose="020B0604020202020204" charset="0"/>
            </a:rPr>
            <a:t>Collaborazione organica ed efficace</a:t>
          </a:r>
          <a:endParaRPr lang="it-IT" sz="1600" b="1" kern="1200" dirty="0">
            <a:latin typeface="Raleway" panose="020B0604020202020204" charset="0"/>
          </a:endParaRPr>
        </a:p>
        <a:p>
          <a:pPr marL="171450" lvl="1" indent="-171450" algn="l" defTabSz="711200">
            <a:lnSpc>
              <a:spcPct val="150000"/>
            </a:lnSpc>
            <a:spcBef>
              <a:spcPct val="0"/>
            </a:spcBef>
            <a:spcAft>
              <a:spcPct val="15000"/>
            </a:spcAft>
            <a:buChar char="•"/>
          </a:pPr>
          <a:r>
            <a:rPr lang="it-IT" sz="1600" b="1" i="0" kern="1200" dirty="0">
              <a:latin typeface="Raleway" panose="020B0604020202020204" charset="0"/>
            </a:rPr>
            <a:t>Processi interni e gestione chiara e condivisa</a:t>
          </a:r>
          <a:endParaRPr lang="it-IT" sz="1600" b="1" kern="1200" dirty="0">
            <a:latin typeface="Raleway" panose="020B0604020202020204" charset="0"/>
          </a:endParaRPr>
        </a:p>
      </dsp:txBody>
      <dsp:txXfrm>
        <a:off x="6636868" y="693943"/>
        <a:ext cx="4734802" cy="401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37F69-A342-4067-B91B-C08BFAD4C2E6}">
      <dsp:nvSpPr>
        <dsp:cNvPr id="0" name=""/>
        <dsp:cNvSpPr/>
      </dsp:nvSpPr>
      <dsp:spPr>
        <a:xfrm>
          <a:off x="852052" y="0"/>
          <a:ext cx="9656595" cy="4555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E2E98-9F4C-4EB5-A6A1-B29A5FBB929C}">
      <dsp:nvSpPr>
        <dsp:cNvPr id="0" name=""/>
        <dsp:cNvSpPr/>
      </dsp:nvSpPr>
      <dsp:spPr>
        <a:xfrm>
          <a:off x="5333" y="1366559"/>
          <a:ext cx="2645921" cy="182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0" i="0" kern="1200" dirty="0">
              <a:latin typeface="Raleway" panose="020B0604020202020204" charset="0"/>
            </a:rPr>
            <a:t>Istituzionali</a:t>
          </a:r>
          <a:endParaRPr lang="it-IT" sz="2800" kern="1200" dirty="0">
            <a:latin typeface="Raleway" panose="020B0604020202020204" charset="0"/>
          </a:endParaRPr>
        </a:p>
      </dsp:txBody>
      <dsp:txXfrm>
        <a:off x="94280" y="1455506"/>
        <a:ext cx="2468027" cy="1644186"/>
      </dsp:txXfrm>
    </dsp:sp>
    <dsp:sp modelId="{FDCC018B-16A8-4306-9515-D6F159976F3D}">
      <dsp:nvSpPr>
        <dsp:cNvPr id="0" name=""/>
        <dsp:cNvSpPr/>
      </dsp:nvSpPr>
      <dsp:spPr>
        <a:xfrm>
          <a:off x="2906704" y="1366559"/>
          <a:ext cx="2645921" cy="182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0" i="0" kern="1200" dirty="0">
              <a:latin typeface="Raleway" panose="020B0604020202020204" charset="0"/>
            </a:rPr>
            <a:t>Tecnologiche</a:t>
          </a:r>
          <a:endParaRPr lang="it-IT" sz="2800" kern="1200" dirty="0">
            <a:latin typeface="Raleway" panose="020B0604020202020204" charset="0"/>
          </a:endParaRPr>
        </a:p>
      </dsp:txBody>
      <dsp:txXfrm>
        <a:off x="2995651" y="1455506"/>
        <a:ext cx="2468027" cy="1644186"/>
      </dsp:txXfrm>
    </dsp:sp>
    <dsp:sp modelId="{6925171F-F6CB-46DB-8C2C-B1C5845C5C46}">
      <dsp:nvSpPr>
        <dsp:cNvPr id="0" name=""/>
        <dsp:cNvSpPr/>
      </dsp:nvSpPr>
      <dsp:spPr>
        <a:xfrm>
          <a:off x="5808074" y="1366559"/>
          <a:ext cx="2645921" cy="182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0" i="0" kern="1200" dirty="0">
              <a:latin typeface="Raleway" panose="020B0604020202020204" charset="0"/>
            </a:rPr>
            <a:t>Organizzative</a:t>
          </a:r>
          <a:endParaRPr lang="it-IT" sz="2800" kern="1200" dirty="0">
            <a:latin typeface="Raleway" panose="020B0604020202020204" charset="0"/>
          </a:endParaRPr>
        </a:p>
      </dsp:txBody>
      <dsp:txXfrm>
        <a:off x="5897021" y="1455506"/>
        <a:ext cx="2468027" cy="1644186"/>
      </dsp:txXfrm>
    </dsp:sp>
    <dsp:sp modelId="{A04678FA-217B-4DDA-80C2-BD1CC3130D05}">
      <dsp:nvSpPr>
        <dsp:cNvPr id="0" name=""/>
        <dsp:cNvSpPr/>
      </dsp:nvSpPr>
      <dsp:spPr>
        <a:xfrm>
          <a:off x="8709445" y="1366559"/>
          <a:ext cx="2645921" cy="182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0" i="0" kern="1200" dirty="0">
              <a:latin typeface="Raleway" panose="020B0604020202020204" charset="0"/>
            </a:rPr>
            <a:t>Di processo</a:t>
          </a:r>
          <a:endParaRPr lang="it-IT" sz="2800" kern="1200" dirty="0">
            <a:latin typeface="Raleway" panose="020B0604020202020204" charset="0"/>
          </a:endParaRPr>
        </a:p>
      </dsp:txBody>
      <dsp:txXfrm>
        <a:off x="8798392" y="1455506"/>
        <a:ext cx="2468027" cy="16441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58AF0-B572-43DC-A21E-ED64BBDA8431}" type="datetimeFigureOut">
              <a:rPr lang="it-IT" smtClean="0"/>
              <a:t>19/12/2022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73BA4-FD03-46D1-90B2-78830C121665}" type="slidenum">
              <a:rPr lang="it-IT" smtClean="0"/>
              <a:t>‹N›</a:t>
            </a:fld>
            <a:endParaRPr lang="it-IT"/>
          </a:p>
        </p:txBody>
      </p:sp>
    </p:spTree>
    <p:extLst>
      <p:ext uri="{BB962C8B-B14F-4D97-AF65-F5344CB8AC3E}">
        <p14:creationId xmlns:p14="http://schemas.microsoft.com/office/powerpoint/2010/main" val="368026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9c2ab709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9c2ab709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49c2ab709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49c2ab709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p:nvPr/>
        </p:nvSpPr>
        <p:spPr>
          <a:xfrm>
            <a:off x="-732" y="1379075"/>
            <a:ext cx="12193464" cy="5478931"/>
          </a:xfrm>
          <a:custGeom>
            <a:avLst/>
            <a:gdLst/>
            <a:ahLst/>
            <a:cxnLst/>
            <a:rect l="l" t="t" r="r" b="b"/>
            <a:pathLst>
              <a:path w="489010" h="219223" extrusionOk="0">
                <a:moveTo>
                  <a:pt x="0" y="219223"/>
                </a:moveTo>
                <a:lnTo>
                  <a:pt x="0" y="49899"/>
                </a:lnTo>
                <a:lnTo>
                  <a:pt x="82499" y="0"/>
                </a:lnTo>
                <a:lnTo>
                  <a:pt x="371581" y="59879"/>
                </a:lnTo>
                <a:lnTo>
                  <a:pt x="489010" y="33266"/>
                </a:lnTo>
                <a:lnTo>
                  <a:pt x="489010" y="218890"/>
                </a:lnTo>
                <a:close/>
              </a:path>
            </a:pathLst>
          </a:custGeom>
          <a:solidFill>
            <a:srgbClr val="7B357C"/>
          </a:solidFill>
          <a:ln>
            <a:noFill/>
          </a:ln>
        </p:spPr>
      </p:sp>
      <p:sp>
        <p:nvSpPr>
          <p:cNvPr id="17" name="Google Shape;17;p2"/>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pic>
        <p:nvPicPr>
          <p:cNvPr id="18" name="Google Shape;18;p2"/>
          <p:cNvPicPr preferRelativeResize="0"/>
          <p:nvPr/>
        </p:nvPicPr>
        <p:blipFill>
          <a:blip r:embed="rId2">
            <a:alphaModFix/>
          </a:blip>
          <a:stretch>
            <a:fillRect/>
          </a:stretch>
        </p:blipFill>
        <p:spPr>
          <a:xfrm>
            <a:off x="460350" y="485400"/>
            <a:ext cx="2031255" cy="400200"/>
          </a:xfrm>
          <a:prstGeom prst="rect">
            <a:avLst/>
          </a:prstGeom>
          <a:noFill/>
          <a:ln>
            <a:noFill/>
          </a:ln>
        </p:spPr>
      </p:pic>
      <p:pic>
        <p:nvPicPr>
          <p:cNvPr id="19" name="Google Shape;19;p2"/>
          <p:cNvPicPr preferRelativeResize="0"/>
          <p:nvPr/>
        </p:nvPicPr>
        <p:blipFill>
          <a:blip r:embed="rId3">
            <a:alphaModFix/>
          </a:blip>
          <a:stretch>
            <a:fillRect/>
          </a:stretch>
        </p:blipFill>
        <p:spPr>
          <a:xfrm>
            <a:off x="460350" y="6010574"/>
            <a:ext cx="986725" cy="467925"/>
          </a:xfrm>
          <a:prstGeom prst="rect">
            <a:avLst/>
          </a:prstGeom>
          <a:noFill/>
          <a:ln>
            <a:noFill/>
          </a:ln>
        </p:spPr>
      </p:pic>
      <p:sp>
        <p:nvSpPr>
          <p:cNvPr id="20" name="Google Shape;20;p2"/>
          <p:cNvSpPr txBox="1"/>
          <p:nvPr/>
        </p:nvSpPr>
        <p:spPr>
          <a:xfrm>
            <a:off x="1630025" y="2569800"/>
            <a:ext cx="45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pic>
        <p:nvPicPr>
          <p:cNvPr id="21" name="Google Shape;21;p2"/>
          <p:cNvPicPr preferRelativeResize="0"/>
          <p:nvPr/>
        </p:nvPicPr>
        <p:blipFill>
          <a:blip r:embed="rId4">
            <a:alphaModFix/>
          </a:blip>
          <a:stretch>
            <a:fillRect/>
          </a:stretch>
        </p:blipFill>
        <p:spPr>
          <a:xfrm>
            <a:off x="2880775" y="485399"/>
            <a:ext cx="1556831" cy="496475"/>
          </a:xfrm>
          <a:prstGeom prst="rect">
            <a:avLst/>
          </a:prstGeom>
          <a:noFill/>
          <a:ln>
            <a:noFill/>
          </a:ln>
        </p:spPr>
      </p:pic>
      <p:sp>
        <p:nvSpPr>
          <p:cNvPr id="22" name="Google Shape;22;p2"/>
          <p:cNvSpPr txBox="1"/>
          <p:nvPr/>
        </p:nvSpPr>
        <p:spPr>
          <a:xfrm>
            <a:off x="907500" y="2706250"/>
            <a:ext cx="83817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6000">
                <a:solidFill>
                  <a:schemeClr val="lt1"/>
                </a:solidFill>
                <a:latin typeface="Raleway Black"/>
                <a:ea typeface="Raleway Black"/>
                <a:cs typeface="Raleway Black"/>
                <a:sym typeface="Raleway Black"/>
              </a:rPr>
              <a:t>COMTem</a:t>
            </a:r>
            <a:endParaRPr sz="6000">
              <a:solidFill>
                <a:schemeClr val="lt1"/>
              </a:solidFill>
              <a:latin typeface="Raleway Black"/>
              <a:ea typeface="Raleway Black"/>
              <a:cs typeface="Raleway Black"/>
              <a:sym typeface="Raleway Black"/>
            </a:endParaRPr>
          </a:p>
          <a:p>
            <a:pPr marL="0" lvl="0" indent="0" algn="l" rtl="0">
              <a:spcBef>
                <a:spcPts val="0"/>
              </a:spcBef>
              <a:spcAft>
                <a:spcPts val="0"/>
              </a:spcAft>
              <a:buNone/>
            </a:pPr>
            <a:r>
              <a:rPr lang="it" sz="3000" b="1">
                <a:solidFill>
                  <a:schemeClr val="lt1"/>
                </a:solidFill>
                <a:latin typeface="Raleway"/>
                <a:ea typeface="Raleway"/>
                <a:cs typeface="Raleway"/>
                <a:sym typeface="Raleway"/>
              </a:rPr>
              <a:t>Comunità Tematica</a:t>
            </a:r>
            <a:endParaRPr sz="3000" b="1">
              <a:solidFill>
                <a:schemeClr val="lt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it" sz="3000" b="1">
                <a:solidFill>
                  <a:schemeClr val="lt1"/>
                </a:solidFill>
                <a:latin typeface="Raleway"/>
                <a:ea typeface="Raleway"/>
                <a:cs typeface="Raleway"/>
                <a:sym typeface="Raleway"/>
              </a:rPr>
              <a:t>Documenti Digitali</a:t>
            </a:r>
            <a:endParaRPr sz="3000" b="1">
              <a:solidFill>
                <a:schemeClr val="lt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sz="3000" b="1">
              <a:solidFill>
                <a:schemeClr val="lt1"/>
              </a:solidFill>
              <a:latin typeface="Raleway"/>
              <a:ea typeface="Raleway"/>
              <a:cs typeface="Raleway"/>
              <a:sym typeface="Raleway"/>
            </a:endParaRPr>
          </a:p>
          <a:p>
            <a:pPr marL="0" lvl="0" indent="0" algn="l" rtl="0">
              <a:spcBef>
                <a:spcPts val="0"/>
              </a:spcBef>
              <a:spcAft>
                <a:spcPts val="0"/>
              </a:spcAft>
              <a:buNone/>
            </a:pPr>
            <a:endParaRPr sz="3000" b="1">
              <a:solidFill>
                <a:schemeClr val="lt1"/>
              </a:solidFill>
              <a:latin typeface="Raleway"/>
              <a:ea typeface="Raleway"/>
              <a:cs typeface="Raleway"/>
              <a:sym typeface="Raleway"/>
            </a:endParaRPr>
          </a:p>
        </p:txBody>
      </p:sp>
      <p:pic>
        <p:nvPicPr>
          <p:cNvPr id="23" name="Google Shape;23;p2"/>
          <p:cNvPicPr preferRelativeResize="0"/>
          <p:nvPr/>
        </p:nvPicPr>
        <p:blipFill>
          <a:blip r:embed="rId5">
            <a:alphaModFix/>
          </a:blip>
          <a:stretch>
            <a:fillRect/>
          </a:stretch>
        </p:blipFill>
        <p:spPr>
          <a:xfrm>
            <a:off x="4755125" y="398473"/>
            <a:ext cx="505600" cy="670349"/>
          </a:xfrm>
          <a:prstGeom prst="rect">
            <a:avLst/>
          </a:prstGeom>
          <a:noFill/>
          <a:ln>
            <a:noFill/>
          </a:ln>
        </p:spPr>
      </p:pic>
    </p:spTree>
    <p:extLst>
      <p:ext uri="{BB962C8B-B14F-4D97-AF65-F5344CB8AC3E}">
        <p14:creationId xmlns:p14="http://schemas.microsoft.com/office/powerpoint/2010/main" val="413300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yout personalizzato 1">
  <p:cSld name="Layout personalizzato 1">
    <p:bg>
      <p:bgPr>
        <a:solidFill>
          <a:schemeClr val="accent1"/>
        </a:solidFill>
        <a:effectLst/>
      </p:bgPr>
    </p:bg>
    <p:spTree>
      <p:nvGrpSpPr>
        <p:cNvPr id="1" name="Shape 65"/>
        <p:cNvGrpSpPr/>
        <p:nvPr/>
      </p:nvGrpSpPr>
      <p:grpSpPr>
        <a:xfrm>
          <a:off x="0" y="0"/>
          <a:ext cx="0" cy="0"/>
          <a:chOff x="0" y="0"/>
          <a:chExt cx="0" cy="0"/>
        </a:xfrm>
      </p:grpSpPr>
      <p:sp>
        <p:nvSpPr>
          <p:cNvPr id="66" name="Google Shape;66;p14"/>
          <p:cNvSpPr/>
          <p:nvPr/>
        </p:nvSpPr>
        <p:spPr>
          <a:xfrm>
            <a:off x="0" y="0"/>
            <a:ext cx="12237600" cy="6858000"/>
          </a:xfrm>
          <a:prstGeom prst="rect">
            <a:avLst/>
          </a:prstGeom>
          <a:solidFill>
            <a:srgbClr val="7B3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4"/>
          <p:cNvGrpSpPr/>
          <p:nvPr/>
        </p:nvGrpSpPr>
        <p:grpSpPr>
          <a:xfrm>
            <a:off x="2868150" y="2926500"/>
            <a:ext cx="6455699" cy="886451"/>
            <a:chOff x="3403800" y="2926500"/>
            <a:chExt cx="6455699" cy="886451"/>
          </a:xfrm>
        </p:grpSpPr>
        <p:grpSp>
          <p:nvGrpSpPr>
            <p:cNvPr id="68" name="Google Shape;68;p14"/>
            <p:cNvGrpSpPr/>
            <p:nvPr/>
          </p:nvGrpSpPr>
          <p:grpSpPr>
            <a:xfrm>
              <a:off x="3403800" y="3026625"/>
              <a:ext cx="5383235" cy="686200"/>
              <a:chOff x="3327600" y="3026625"/>
              <a:chExt cx="5383235" cy="686200"/>
            </a:xfrm>
          </p:grpSpPr>
          <p:pic>
            <p:nvPicPr>
              <p:cNvPr id="69" name="Google Shape;69;p14"/>
              <p:cNvPicPr preferRelativeResize="0"/>
              <p:nvPr/>
            </p:nvPicPr>
            <p:blipFill>
              <a:blip r:embed="rId2">
                <a:alphaModFix/>
              </a:blip>
              <a:stretch>
                <a:fillRect/>
              </a:stretch>
            </p:blipFill>
            <p:spPr>
              <a:xfrm>
                <a:off x="3327600" y="3026625"/>
                <a:ext cx="2692652" cy="544346"/>
              </a:xfrm>
              <a:prstGeom prst="rect">
                <a:avLst/>
              </a:prstGeom>
              <a:noFill/>
              <a:ln>
                <a:noFill/>
              </a:ln>
            </p:spPr>
          </p:pic>
          <p:pic>
            <p:nvPicPr>
              <p:cNvPr id="70" name="Google Shape;70;p14"/>
              <p:cNvPicPr preferRelativeResize="0"/>
              <p:nvPr/>
            </p:nvPicPr>
            <p:blipFill>
              <a:blip r:embed="rId3">
                <a:alphaModFix/>
              </a:blip>
              <a:stretch>
                <a:fillRect/>
              </a:stretch>
            </p:blipFill>
            <p:spPr>
              <a:xfrm>
                <a:off x="6559211" y="3026625"/>
                <a:ext cx="2151624" cy="686200"/>
              </a:xfrm>
              <a:prstGeom prst="rect">
                <a:avLst/>
              </a:prstGeom>
              <a:noFill/>
              <a:ln>
                <a:noFill/>
              </a:ln>
            </p:spPr>
          </p:pic>
        </p:grpSp>
        <p:pic>
          <p:nvPicPr>
            <p:cNvPr id="71" name="Google Shape;71;p14"/>
            <p:cNvPicPr preferRelativeResize="0"/>
            <p:nvPr/>
          </p:nvPicPr>
          <p:blipFill>
            <a:blip r:embed="rId4">
              <a:alphaModFix/>
            </a:blip>
            <a:stretch>
              <a:fillRect/>
            </a:stretch>
          </p:blipFill>
          <p:spPr>
            <a:xfrm>
              <a:off x="9190875" y="2926500"/>
              <a:ext cx="668624" cy="886451"/>
            </a:xfrm>
            <a:prstGeom prst="rect">
              <a:avLst/>
            </a:prstGeom>
            <a:noFill/>
            <a:ln>
              <a:noFill/>
            </a:ln>
          </p:spPr>
        </p:pic>
      </p:grpSp>
    </p:spTree>
    <p:extLst>
      <p:ext uri="{BB962C8B-B14F-4D97-AF65-F5344CB8AC3E}">
        <p14:creationId xmlns:p14="http://schemas.microsoft.com/office/powerpoint/2010/main" val="428003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8534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2385ACC-C208-404B-9ED8-534F400B56E9}" type="datetimeFigureOut">
              <a:rPr lang="it-IT" smtClean="0"/>
              <a:t>19/12/2022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5CF41E-FD86-4205-B0A9-3E4B03789E03}" type="slidenum">
              <a:rPr lang="it-IT" smtClean="0"/>
              <a:t>‹N›</a:t>
            </a:fld>
            <a:endParaRPr lang="it-IT"/>
          </a:p>
        </p:txBody>
      </p:sp>
    </p:spTree>
    <p:extLst>
      <p:ext uri="{BB962C8B-B14F-4D97-AF65-F5344CB8AC3E}">
        <p14:creationId xmlns:p14="http://schemas.microsoft.com/office/powerpoint/2010/main" val="24959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0" name="Google Shape;30;p4"/>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98909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3" name="Google Shape;33;p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34" name="Google Shape;34;p5"/>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230040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2" name="Google Shape;42;p7"/>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159368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5" name="Google Shape;45;p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6" name="Google Shape;46;p8"/>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171174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9" name="Google Shape;49;p9"/>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27744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53" name="Google Shape;53;p10"/>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10"/>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5" name="Google Shape;55;p10"/>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1995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8" name="Google Shape;58;p11"/>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256807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61" name="Google Shape;61;p1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2" name="Google Shape;62;p12"/>
          <p:cNvSpPr txBox="1">
            <a:spLocks noGrp="1"/>
          </p:cNvSpPr>
          <p:nvPr>
            <p:ph type="sldNum" idx="12"/>
          </p:nvPr>
        </p:nvSpPr>
        <p:spPr>
          <a:xfrm>
            <a:off x="109918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301178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732" y="1379075"/>
            <a:ext cx="12193464" cy="5478931"/>
          </a:xfrm>
          <a:custGeom>
            <a:avLst/>
            <a:gdLst/>
            <a:ahLst/>
            <a:cxnLst/>
            <a:rect l="l" t="t" r="r" b="b"/>
            <a:pathLst>
              <a:path w="489010" h="219223" extrusionOk="0">
                <a:moveTo>
                  <a:pt x="0" y="219223"/>
                </a:moveTo>
                <a:lnTo>
                  <a:pt x="0" y="49899"/>
                </a:lnTo>
                <a:lnTo>
                  <a:pt x="82499" y="0"/>
                </a:lnTo>
                <a:lnTo>
                  <a:pt x="371581" y="59879"/>
                </a:lnTo>
                <a:lnTo>
                  <a:pt x="489010" y="33266"/>
                </a:lnTo>
                <a:lnTo>
                  <a:pt x="489010" y="218890"/>
                </a:lnTo>
                <a:close/>
              </a:path>
            </a:pathLst>
          </a:custGeom>
          <a:solidFill>
            <a:schemeClr val="accent3"/>
          </a:solidFill>
          <a:ln>
            <a:noFill/>
          </a:ln>
        </p:spPr>
      </p:sp>
      <p:sp>
        <p:nvSpPr>
          <p:cNvPr id="7" name="Google Shape;7;p1"/>
          <p:cNvSpPr txBox="1">
            <a:spLocks noGrp="1"/>
          </p:cNvSpPr>
          <p:nvPr>
            <p:ph type="sldNum" idx="12"/>
          </p:nvPr>
        </p:nvSpPr>
        <p:spPr>
          <a:xfrm>
            <a:off x="109918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8" name="Google Shape;8;p1"/>
          <p:cNvPicPr preferRelativeResize="0"/>
          <p:nvPr/>
        </p:nvPicPr>
        <p:blipFill rotWithShape="1">
          <a:blip r:embed="rId14">
            <a:alphaModFix/>
          </a:blip>
          <a:srcRect/>
          <a:stretch/>
        </p:blipFill>
        <p:spPr>
          <a:xfrm>
            <a:off x="11353800" y="0"/>
            <a:ext cx="843628" cy="916126"/>
          </a:xfrm>
          <a:prstGeom prst="rect">
            <a:avLst/>
          </a:prstGeom>
          <a:noFill/>
          <a:ln>
            <a:noFill/>
          </a:ln>
        </p:spPr>
      </p:pic>
      <p:sp>
        <p:nvSpPr>
          <p:cNvPr id="9" name="Google Shape;9;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Font typeface="Raleway"/>
              <a:buNone/>
              <a:defRPr sz="3700">
                <a:solidFill>
                  <a:schemeClr val="dk1"/>
                </a:solidFill>
                <a:latin typeface="Raleway"/>
                <a:ea typeface="Raleway"/>
                <a:cs typeface="Raleway"/>
                <a:sym typeface="Raleway"/>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0" name="Google Shape;10;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Raleway"/>
              <a:buChar char="●"/>
              <a:defRPr sz="2400">
                <a:solidFill>
                  <a:schemeClr val="dk2"/>
                </a:solidFill>
                <a:latin typeface="Raleway"/>
                <a:ea typeface="Raleway"/>
                <a:cs typeface="Raleway"/>
                <a:sym typeface="Raleway"/>
              </a:defRPr>
            </a:lvl1pPr>
            <a:lvl2pPr marL="914400" lvl="1"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2pPr>
            <a:lvl3pPr marL="1371600" lvl="2"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3pPr>
            <a:lvl4pPr marL="1828800" lvl="3"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4pPr>
            <a:lvl5pPr marL="2286000" lvl="4"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5pPr>
            <a:lvl6pPr marL="2743200" lvl="5"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6pPr>
            <a:lvl7pPr marL="3200400" lvl="6"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7pPr>
            <a:lvl8pPr marL="3657600" lvl="7"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8pPr>
            <a:lvl9pPr marL="4114800" lvl="8" indent="-349250">
              <a:lnSpc>
                <a:spcPct val="115000"/>
              </a:lnSpc>
              <a:spcBef>
                <a:spcPts val="0"/>
              </a:spcBef>
              <a:spcAft>
                <a:spcPts val="0"/>
              </a:spcAft>
              <a:buClr>
                <a:schemeClr val="dk2"/>
              </a:buClr>
              <a:buSzPts val="1900"/>
              <a:buFont typeface="Raleway"/>
              <a:buChar char="■"/>
              <a:defRPr sz="1900">
                <a:solidFill>
                  <a:schemeClr val="dk2"/>
                </a:solidFill>
                <a:latin typeface="Raleway"/>
                <a:ea typeface="Raleway"/>
                <a:cs typeface="Raleway"/>
                <a:sym typeface="Raleway"/>
              </a:defRPr>
            </a:lvl9pPr>
          </a:lstStyle>
          <a:p>
            <a:endParaRPr/>
          </a:p>
        </p:txBody>
      </p:sp>
      <p:sp>
        <p:nvSpPr>
          <p:cNvPr id="11" name="Google Shape;11;p1"/>
          <p:cNvSpPr txBox="1"/>
          <p:nvPr/>
        </p:nvSpPr>
        <p:spPr>
          <a:xfrm>
            <a:off x="319100" y="5896975"/>
            <a:ext cx="3062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7B357C"/>
                </a:solidFill>
                <a:latin typeface="Raleway Black"/>
                <a:ea typeface="Raleway Black"/>
                <a:cs typeface="Raleway Black"/>
                <a:sym typeface="Raleway Black"/>
              </a:rPr>
              <a:t>COMTem</a:t>
            </a:r>
            <a:endParaRPr sz="1800">
              <a:solidFill>
                <a:srgbClr val="7B357C"/>
              </a:solidFill>
              <a:latin typeface="Raleway Black"/>
              <a:ea typeface="Raleway Black"/>
              <a:cs typeface="Raleway Black"/>
              <a:sym typeface="Raleway Black"/>
            </a:endParaRPr>
          </a:p>
          <a:p>
            <a:pPr marL="0" lvl="0" indent="0" algn="l" rtl="0">
              <a:spcBef>
                <a:spcPts val="0"/>
              </a:spcBef>
              <a:spcAft>
                <a:spcPts val="0"/>
              </a:spcAft>
              <a:buNone/>
            </a:pPr>
            <a:r>
              <a:rPr lang="it" sz="1000">
                <a:latin typeface="Raleway Medium"/>
                <a:ea typeface="Raleway Medium"/>
                <a:cs typeface="Raleway Medium"/>
                <a:sym typeface="Raleway Medium"/>
              </a:rPr>
              <a:t>Comunità Tematica</a:t>
            </a:r>
            <a:endParaRPr sz="1000">
              <a:latin typeface="Raleway Medium"/>
              <a:ea typeface="Raleway Medium"/>
              <a:cs typeface="Raleway Medium"/>
              <a:sym typeface="Raleway Medium"/>
            </a:endParaRPr>
          </a:p>
          <a:p>
            <a:pPr marL="0" lvl="0" indent="0" algn="l" rtl="0">
              <a:spcBef>
                <a:spcPts val="0"/>
              </a:spcBef>
              <a:spcAft>
                <a:spcPts val="0"/>
              </a:spcAft>
              <a:buNone/>
            </a:pPr>
            <a:r>
              <a:rPr lang="it" sz="1000">
                <a:latin typeface="Raleway Medium"/>
                <a:ea typeface="Raleway Medium"/>
                <a:cs typeface="Raleway Medium"/>
                <a:sym typeface="Raleway Medium"/>
              </a:rPr>
              <a:t>Documenti Digitali</a:t>
            </a:r>
            <a:endParaRPr sz="1000">
              <a:latin typeface="Raleway Medium"/>
              <a:ea typeface="Raleway Medium"/>
              <a:cs typeface="Raleway Medium"/>
              <a:sym typeface="Raleway Medium"/>
            </a:endParaRPr>
          </a:p>
        </p:txBody>
      </p:sp>
      <p:pic>
        <p:nvPicPr>
          <p:cNvPr id="12" name="Google Shape;12;p1"/>
          <p:cNvPicPr preferRelativeResize="0"/>
          <p:nvPr/>
        </p:nvPicPr>
        <p:blipFill>
          <a:blip r:embed="rId15">
            <a:alphaModFix/>
          </a:blip>
          <a:stretch>
            <a:fillRect/>
          </a:stretch>
        </p:blipFill>
        <p:spPr>
          <a:xfrm>
            <a:off x="9616525" y="6166800"/>
            <a:ext cx="1076069" cy="212000"/>
          </a:xfrm>
          <a:prstGeom prst="rect">
            <a:avLst/>
          </a:prstGeom>
          <a:noFill/>
          <a:ln>
            <a:noFill/>
          </a:ln>
        </p:spPr>
      </p:pic>
      <p:pic>
        <p:nvPicPr>
          <p:cNvPr id="13" name="Google Shape;13;p1"/>
          <p:cNvPicPr preferRelativeResize="0"/>
          <p:nvPr/>
        </p:nvPicPr>
        <p:blipFill>
          <a:blip r:embed="rId16">
            <a:alphaModFix/>
          </a:blip>
          <a:stretch>
            <a:fillRect/>
          </a:stretch>
        </p:blipFill>
        <p:spPr>
          <a:xfrm>
            <a:off x="10898760" y="6166800"/>
            <a:ext cx="824739" cy="263000"/>
          </a:xfrm>
          <a:prstGeom prst="rect">
            <a:avLst/>
          </a:prstGeom>
          <a:noFill/>
          <a:ln>
            <a:noFill/>
          </a:ln>
        </p:spPr>
      </p:pic>
      <p:pic>
        <p:nvPicPr>
          <p:cNvPr id="14" name="Google Shape;14;p1"/>
          <p:cNvPicPr preferRelativeResize="0"/>
          <p:nvPr/>
        </p:nvPicPr>
        <p:blipFill>
          <a:blip r:embed="rId17">
            <a:alphaModFix/>
          </a:blip>
          <a:stretch>
            <a:fillRect/>
          </a:stretch>
        </p:blipFill>
        <p:spPr>
          <a:xfrm>
            <a:off x="1801850" y="5977150"/>
            <a:ext cx="513199" cy="680399"/>
          </a:xfrm>
          <a:prstGeom prst="rect">
            <a:avLst/>
          </a:prstGeom>
          <a:noFill/>
          <a:ln>
            <a:noFill/>
          </a:ln>
        </p:spPr>
      </p:pic>
    </p:spTree>
    <p:extLst>
      <p:ext uri="{BB962C8B-B14F-4D97-AF65-F5344CB8AC3E}">
        <p14:creationId xmlns:p14="http://schemas.microsoft.com/office/powerpoint/2010/main" val="4647735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digitale.regione.emilia-romagna.it/comtem/reti" TargetMode="External"/><Relationship Id="rId3" Type="http://schemas.openxmlformats.org/officeDocument/2006/relationships/hyperlink" Target="http://digitale.regione.emilia-romagna.it/comtem/imprese" TargetMode="External"/><Relationship Id="rId7" Type="http://schemas.openxmlformats.org/officeDocument/2006/relationships/hyperlink" Target="http://digitale.regione.emilia-romagna.it/comtem/documenti" TargetMode="External"/><Relationship Id="rId12" Type="http://schemas.openxmlformats.org/officeDocument/2006/relationships/hyperlink" Target="http://digitale.regione.emilia-romagna.it/comtem/integrazioni" TargetMode="External"/><Relationship Id="rId2" Type="http://schemas.openxmlformats.org/officeDocument/2006/relationships/hyperlink" Target="http://digitale.regione.emilia-romagna.it/comtem/cittadini" TargetMode="External"/><Relationship Id="rId1" Type="http://schemas.openxmlformats.org/officeDocument/2006/relationships/slideLayout" Target="../slideLayouts/slideLayout12.xml"/><Relationship Id="rId6" Type="http://schemas.openxmlformats.org/officeDocument/2006/relationships/hyperlink" Target="http://digitale.regione.emilia-romagna.it/comtem/competenze" TargetMode="External"/><Relationship Id="rId11" Type="http://schemas.openxmlformats.org/officeDocument/2006/relationships/hyperlink" Target="http://digitale.regione.emilia-romagna.it/comtem/comunicazione" TargetMode="External"/><Relationship Id="rId5" Type="http://schemas.openxmlformats.org/officeDocument/2006/relationships/hyperlink" Target="http://digitale.regione.emilia-romagna.it/comtem/dati" TargetMode="External"/><Relationship Id="rId10" Type="http://schemas.openxmlformats.org/officeDocument/2006/relationships/hyperlink" Target="http://digitale.regione.emilia-romagna.it/comtem/agenda" TargetMode="External"/><Relationship Id="rId4" Type="http://schemas.openxmlformats.org/officeDocument/2006/relationships/hyperlink" Target="http://digitale.regione.emilia-romagna.it/comtem/welfare" TargetMode="External"/><Relationship Id="rId9" Type="http://schemas.openxmlformats.org/officeDocument/2006/relationships/hyperlink" Target="http://digitale.regione.emilia-romagna.it/comtem/clou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82B6BF-753E-4A3D-AE9A-2A7E721D3C5C}"/>
              </a:ext>
            </a:extLst>
          </p:cNvPr>
          <p:cNvSpPr>
            <a:spLocks noGrp="1"/>
          </p:cNvSpPr>
          <p:nvPr>
            <p:ph type="title"/>
          </p:nvPr>
        </p:nvSpPr>
        <p:spPr>
          <a:xfrm>
            <a:off x="415600" y="95169"/>
            <a:ext cx="11360700" cy="763500"/>
          </a:xfrm>
        </p:spPr>
        <p:txBody>
          <a:bodyPr>
            <a:normAutofit fontScale="90000"/>
          </a:bodyPr>
          <a:lstStyle/>
          <a:p>
            <a:r>
              <a:rPr lang="it-IT" dirty="0"/>
              <a:t>Le parole chiave: </a:t>
            </a:r>
            <a:r>
              <a:rPr lang="it-IT" i="1" dirty="0" err="1"/>
              <a:t>records</a:t>
            </a:r>
            <a:r>
              <a:rPr lang="it-IT" i="1" dirty="0"/>
              <a:t> </a:t>
            </a:r>
            <a:r>
              <a:rPr lang="it-IT" i="1" dirty="0" err="1"/>
              <a:t>valley</a:t>
            </a:r>
            <a:r>
              <a:rPr lang="it-IT" i="1" dirty="0"/>
              <a:t> bene comune</a:t>
            </a:r>
            <a:endParaRPr lang="it-IT" dirty="0"/>
          </a:p>
        </p:txBody>
      </p:sp>
      <p:sp>
        <p:nvSpPr>
          <p:cNvPr id="3" name="Segnaposto testo 2">
            <a:extLst>
              <a:ext uri="{FF2B5EF4-FFF2-40B4-BE49-F238E27FC236}">
                <a16:creationId xmlns:a16="http://schemas.microsoft.com/office/drawing/2014/main" id="{229F3EC8-8C3D-49E1-9612-5438D20EE777}"/>
              </a:ext>
            </a:extLst>
          </p:cNvPr>
          <p:cNvSpPr>
            <a:spLocks noGrp="1"/>
          </p:cNvSpPr>
          <p:nvPr>
            <p:ph type="body" idx="1"/>
          </p:nvPr>
        </p:nvSpPr>
        <p:spPr>
          <a:xfrm>
            <a:off x="415600" y="1054611"/>
            <a:ext cx="11360700" cy="5069441"/>
          </a:xfrm>
        </p:spPr>
        <p:txBody>
          <a:bodyPr>
            <a:normAutofit/>
          </a:bodyPr>
          <a:lstStyle/>
          <a:p>
            <a:r>
              <a:rPr lang="it-IT" dirty="0"/>
              <a:t>I DOCUMENTI non contengono solo dati, ma diritti, obbligazioni, informazioni: sono «oggetti sociali»</a:t>
            </a:r>
          </a:p>
          <a:p>
            <a:endParaRPr lang="it-IT" dirty="0"/>
          </a:p>
          <a:p>
            <a:r>
              <a:rPr lang="it-IT" dirty="0"/>
              <a:t>I </a:t>
            </a:r>
            <a:r>
              <a:rPr lang="it-IT" sz="2200" dirty="0"/>
              <a:t>DOCUMENTI non sono soltanto un bene dell’ente che li produce, sono un </a:t>
            </a:r>
            <a:r>
              <a:rPr lang="it-IT" sz="2200" b="1" dirty="0"/>
              <a:t>bene comune</a:t>
            </a:r>
          </a:p>
          <a:p>
            <a:endParaRPr lang="it-IT" dirty="0"/>
          </a:p>
          <a:p>
            <a:r>
              <a:rPr lang="it-IT" dirty="0"/>
              <a:t>I beni comuni hanno bisogno di cura, salvaguardia, tutela, valorizzazione, e soprattutto, nel caso dei beni digitali, aumentano il proprio valore attraverso l’uso da parte della cittadinanza</a:t>
            </a:r>
          </a:p>
          <a:p>
            <a:endParaRPr lang="it-IT" dirty="0"/>
          </a:p>
          <a:p>
            <a:r>
              <a:rPr lang="it-IT" dirty="0"/>
              <a:t>I documenti pubblici sono beni culturali </a:t>
            </a:r>
            <a:r>
              <a:rPr lang="it-IT" sz="2000" dirty="0"/>
              <a:t>(D. Lgs. 42/2004, art. 10, comma 2)</a:t>
            </a:r>
          </a:p>
          <a:p>
            <a:endParaRPr lang="it-IT" dirty="0"/>
          </a:p>
        </p:txBody>
      </p:sp>
    </p:spTree>
    <p:extLst>
      <p:ext uri="{BB962C8B-B14F-4D97-AF65-F5344CB8AC3E}">
        <p14:creationId xmlns:p14="http://schemas.microsoft.com/office/powerpoint/2010/main" val="386072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F548B-B35E-4205-AC28-C6F7B02712F1}"/>
              </a:ext>
            </a:extLst>
          </p:cNvPr>
          <p:cNvSpPr>
            <a:spLocks noGrp="1"/>
          </p:cNvSpPr>
          <p:nvPr>
            <p:ph type="title"/>
          </p:nvPr>
        </p:nvSpPr>
        <p:spPr/>
        <p:txBody>
          <a:bodyPr>
            <a:normAutofit fontScale="90000"/>
          </a:bodyPr>
          <a:lstStyle/>
          <a:p>
            <a:r>
              <a:rPr lang="it-IT" dirty="0"/>
              <a:t>Un </a:t>
            </a:r>
            <a:r>
              <a:rPr lang="it-IT" i="1" dirty="0"/>
              <a:t>open </a:t>
            </a:r>
            <a:r>
              <a:rPr lang="it-IT" i="1" dirty="0" err="1"/>
              <a:t>gov</a:t>
            </a:r>
            <a:r>
              <a:rPr lang="it-IT" i="1" dirty="0"/>
              <a:t> </a:t>
            </a:r>
            <a:r>
              <a:rPr lang="it-IT" dirty="0"/>
              <a:t>senza </a:t>
            </a:r>
            <a:r>
              <a:rPr lang="it-IT" i="1" dirty="0"/>
              <a:t>open </a:t>
            </a:r>
            <a:r>
              <a:rPr lang="it-IT" i="1" dirty="0" err="1"/>
              <a:t>archive</a:t>
            </a:r>
            <a:r>
              <a:rPr lang="it-IT" dirty="0"/>
              <a:t>?</a:t>
            </a:r>
          </a:p>
        </p:txBody>
      </p:sp>
      <p:sp>
        <p:nvSpPr>
          <p:cNvPr id="3" name="Segnaposto testo 2">
            <a:extLst>
              <a:ext uri="{FF2B5EF4-FFF2-40B4-BE49-F238E27FC236}">
                <a16:creationId xmlns:a16="http://schemas.microsoft.com/office/drawing/2014/main" id="{03D35B1D-6178-4E9B-9C5B-40741576350E}"/>
              </a:ext>
            </a:extLst>
          </p:cNvPr>
          <p:cNvSpPr>
            <a:spLocks noGrp="1"/>
          </p:cNvSpPr>
          <p:nvPr>
            <p:ph type="body" idx="1"/>
          </p:nvPr>
        </p:nvSpPr>
        <p:spPr>
          <a:xfrm>
            <a:off x="415600" y="1709433"/>
            <a:ext cx="11360700" cy="4555200"/>
          </a:xfrm>
        </p:spPr>
        <p:txBody>
          <a:bodyPr>
            <a:normAutofit fontScale="92500" lnSpcReduction="20000"/>
          </a:bodyPr>
          <a:lstStyle/>
          <a:p>
            <a:pPr marL="0" indent="0" algn="ctr">
              <a:lnSpc>
                <a:spcPct val="150000"/>
              </a:lnSpc>
              <a:buNone/>
            </a:pPr>
            <a:r>
              <a:rPr lang="en-US" sz="3400" dirty="0"/>
              <a:t>“The </a:t>
            </a:r>
            <a:r>
              <a:rPr lang="en-US" sz="3400" i="1" dirty="0"/>
              <a:t>Public Records Act </a:t>
            </a:r>
            <a:r>
              <a:rPr lang="en-US" sz="3400" dirty="0"/>
              <a:t>states broadly that an agency shall make available for inspection and copying all public records, unless a specific exemption or other statute applies”</a:t>
            </a:r>
          </a:p>
          <a:p>
            <a:pPr marL="0" indent="0" algn="ctr">
              <a:buNone/>
            </a:pPr>
            <a:endParaRPr lang="it-IT" sz="3400" dirty="0"/>
          </a:p>
          <a:p>
            <a:pPr marL="0" indent="0" algn="ctr">
              <a:buNone/>
            </a:pPr>
            <a:endParaRPr lang="en-US" sz="3400" dirty="0"/>
          </a:p>
          <a:p>
            <a:pPr marL="0" indent="0" algn="ctr">
              <a:buNone/>
            </a:pPr>
            <a:endParaRPr lang="en-US" sz="3400" dirty="0"/>
          </a:p>
          <a:p>
            <a:pPr marL="0" indent="0" algn="ctr">
              <a:buNone/>
            </a:pPr>
            <a:r>
              <a:rPr lang="en-US" sz="2300" dirty="0"/>
              <a:t>Washington State</a:t>
            </a:r>
          </a:p>
          <a:p>
            <a:pPr marL="0" indent="0" algn="ctr">
              <a:buNone/>
            </a:pPr>
            <a:r>
              <a:rPr lang="en-US" sz="2300" b="1" dirty="0"/>
              <a:t>Open Government Resource Manual</a:t>
            </a:r>
          </a:p>
          <a:p>
            <a:pPr marL="0" indent="0" algn="ctr">
              <a:lnSpc>
                <a:spcPct val="150000"/>
              </a:lnSpc>
              <a:buNone/>
            </a:pPr>
            <a:r>
              <a:rPr lang="it-IT" sz="1800" dirty="0"/>
              <a:t>https://www.atg.wa.gov/open-government-resource-manual</a:t>
            </a:r>
          </a:p>
          <a:p>
            <a:endParaRPr lang="it-IT" dirty="0"/>
          </a:p>
        </p:txBody>
      </p:sp>
    </p:spTree>
    <p:extLst>
      <p:ext uri="{BB962C8B-B14F-4D97-AF65-F5344CB8AC3E}">
        <p14:creationId xmlns:p14="http://schemas.microsoft.com/office/powerpoint/2010/main" val="41500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DFFACA-4673-4F45-9E75-AEFBE00D0EBB}"/>
              </a:ext>
            </a:extLst>
          </p:cNvPr>
          <p:cNvSpPr>
            <a:spLocks noGrp="1"/>
          </p:cNvSpPr>
          <p:nvPr>
            <p:ph type="title"/>
          </p:nvPr>
        </p:nvSpPr>
        <p:spPr>
          <a:xfrm>
            <a:off x="415600" y="313449"/>
            <a:ext cx="11360700" cy="763500"/>
          </a:xfrm>
        </p:spPr>
        <p:txBody>
          <a:bodyPr>
            <a:normAutofit fontScale="90000"/>
          </a:bodyPr>
          <a:lstStyle/>
          <a:p>
            <a:r>
              <a:rPr lang="it-IT" dirty="0"/>
              <a:t>Il FOIA italiano</a:t>
            </a:r>
          </a:p>
        </p:txBody>
      </p:sp>
      <p:sp>
        <p:nvSpPr>
          <p:cNvPr id="3" name="Segnaposto testo 2">
            <a:extLst>
              <a:ext uri="{FF2B5EF4-FFF2-40B4-BE49-F238E27FC236}">
                <a16:creationId xmlns:a16="http://schemas.microsoft.com/office/drawing/2014/main" id="{A2A180D0-B2D6-4FCE-8833-7A861B4F77A8}"/>
              </a:ext>
            </a:extLst>
          </p:cNvPr>
          <p:cNvSpPr>
            <a:spLocks noGrp="1"/>
          </p:cNvSpPr>
          <p:nvPr>
            <p:ph type="body" idx="1"/>
          </p:nvPr>
        </p:nvSpPr>
        <p:spPr/>
        <p:txBody>
          <a:bodyPr/>
          <a:lstStyle/>
          <a:p>
            <a:pPr>
              <a:lnSpc>
                <a:spcPct val="150000"/>
              </a:lnSpc>
            </a:pPr>
            <a:r>
              <a:rPr lang="it-IT" dirty="0"/>
              <a:t>Allo scopo di favorire forme diffuse di controllo sul perseguimento delle funzioni istituzionali e sull'utilizzo delle risorse pubbliche e di promuovere la partecipazione al dibattito pubblico, </a:t>
            </a:r>
            <a:r>
              <a:rPr lang="it-IT" u="sng" dirty="0"/>
              <a:t>chiunque ha diritto di accedere ai dati e ai documenti detenuti dalle pubbliche amministrazioni, ulteriori rispetto a quelli oggetto di pubblicazione ai sensi del presente decreto</a:t>
            </a:r>
            <a:r>
              <a:rPr lang="it-IT" dirty="0"/>
              <a:t>, nel rispetto dei limiti relativi alla tutela di interessi giuridicamente rilevanti [...]</a:t>
            </a:r>
          </a:p>
          <a:p>
            <a:endParaRPr lang="it-IT" dirty="0"/>
          </a:p>
          <a:p>
            <a:pPr marL="76200" indent="0">
              <a:buNone/>
            </a:pPr>
            <a:r>
              <a:rPr lang="it-IT" sz="2000" dirty="0"/>
              <a:t>Art 5, comma 2 </a:t>
            </a:r>
            <a:r>
              <a:rPr lang="it-IT" sz="2000" dirty="0" err="1"/>
              <a:t>d.lg.</a:t>
            </a:r>
            <a:r>
              <a:rPr lang="it-IT" sz="2000" dirty="0"/>
              <a:t> 33/2013</a:t>
            </a:r>
          </a:p>
        </p:txBody>
      </p:sp>
    </p:spTree>
    <p:extLst>
      <p:ext uri="{BB962C8B-B14F-4D97-AF65-F5344CB8AC3E}">
        <p14:creationId xmlns:p14="http://schemas.microsoft.com/office/powerpoint/2010/main" val="134806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9D2A32-CB2C-4378-A009-CC88A4B962AD}"/>
              </a:ext>
            </a:extLst>
          </p:cNvPr>
          <p:cNvSpPr>
            <a:spLocks noGrp="1"/>
          </p:cNvSpPr>
          <p:nvPr>
            <p:ph type="title"/>
          </p:nvPr>
        </p:nvSpPr>
        <p:spPr/>
        <p:txBody>
          <a:bodyPr>
            <a:normAutofit fontScale="90000"/>
          </a:bodyPr>
          <a:lstStyle/>
          <a:p>
            <a:r>
              <a:rPr lang="it-IT" dirty="0"/>
              <a:t>Un’occasione perduta?</a:t>
            </a:r>
          </a:p>
        </p:txBody>
      </p:sp>
      <p:sp>
        <p:nvSpPr>
          <p:cNvPr id="3" name="Segnaposto testo 2">
            <a:extLst>
              <a:ext uri="{FF2B5EF4-FFF2-40B4-BE49-F238E27FC236}">
                <a16:creationId xmlns:a16="http://schemas.microsoft.com/office/drawing/2014/main" id="{F1576488-3CB1-4BCA-BD25-65E98D968A0A}"/>
              </a:ext>
            </a:extLst>
          </p:cNvPr>
          <p:cNvSpPr>
            <a:spLocks noGrp="1"/>
          </p:cNvSpPr>
          <p:nvPr>
            <p:ph type="body" idx="1"/>
          </p:nvPr>
        </p:nvSpPr>
        <p:spPr>
          <a:xfrm>
            <a:off x="970383" y="1807221"/>
            <a:ext cx="9862458" cy="4555200"/>
          </a:xfrm>
        </p:spPr>
        <p:txBody>
          <a:bodyPr>
            <a:normAutofit/>
          </a:bodyPr>
          <a:lstStyle/>
          <a:p>
            <a:pPr marL="76200" indent="0">
              <a:buNone/>
            </a:pPr>
            <a:r>
              <a:rPr lang="it-IT" dirty="0"/>
              <a:t>«L’ampiezza della nuova fattispecie di accessibilità rappresenterebbe un’occasione ideale per relazionare finalmente, sul piano tanto concettuale quanto operativo, l’esercizio concreto della trasparenza con l’uso degli archivi in formazione detenuti dagli apparati pubblici, ma incredibilmente essa non viene colta»</a:t>
            </a:r>
          </a:p>
          <a:p>
            <a:pPr marL="76200" indent="0">
              <a:buNone/>
            </a:pPr>
            <a:endParaRPr lang="it-IT" dirty="0"/>
          </a:p>
          <a:p>
            <a:pPr marL="76200" indent="0">
              <a:buNone/>
            </a:pPr>
            <a:endParaRPr lang="it-IT" dirty="0"/>
          </a:p>
          <a:p>
            <a:pPr marL="76200" indent="0">
              <a:buNone/>
            </a:pPr>
            <a:r>
              <a:rPr lang="it-IT" sz="1400" dirty="0"/>
              <a:t>Alessandro </a:t>
            </a:r>
            <a:r>
              <a:rPr lang="it-IT" sz="1400" dirty="0" err="1"/>
              <a:t>Alfier</a:t>
            </a:r>
            <a:r>
              <a:rPr lang="it-IT" sz="1400" dirty="0"/>
              <a:t>, </a:t>
            </a:r>
            <a:r>
              <a:rPr lang="it-IT" sz="1400" i="1" dirty="0"/>
              <a:t>L’archivistica e l’attualità del presente. Riflessioni sugli archivi negati dalla via italiana alla trasparenza</a:t>
            </a:r>
            <a:r>
              <a:rPr lang="it-IT" sz="1400" dirty="0"/>
              <a:t>, in </a:t>
            </a:r>
            <a:r>
              <a:rPr lang="it-IT" sz="1400" i="1" dirty="0"/>
              <a:t>Dimensioni archivistiche</a:t>
            </a:r>
            <a:r>
              <a:rPr lang="it-IT" sz="1400" dirty="0"/>
              <a:t>, a cura di L. </a:t>
            </a:r>
            <a:r>
              <a:rPr lang="it-IT" sz="1400" dirty="0" err="1"/>
              <a:t>Pezzica</a:t>
            </a:r>
            <a:r>
              <a:rPr lang="it-IT" sz="1400" dirty="0"/>
              <a:t> e F. Valacchi, Editrice Bibliografica, 2021</a:t>
            </a:r>
          </a:p>
        </p:txBody>
      </p:sp>
    </p:spTree>
    <p:extLst>
      <p:ext uri="{BB962C8B-B14F-4D97-AF65-F5344CB8AC3E}">
        <p14:creationId xmlns:p14="http://schemas.microsoft.com/office/powerpoint/2010/main" val="159505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6F9E3-1A05-4349-B3F1-4D4E543574F1}"/>
              </a:ext>
            </a:extLst>
          </p:cNvPr>
          <p:cNvSpPr>
            <a:spLocks noGrp="1"/>
          </p:cNvSpPr>
          <p:nvPr>
            <p:ph type="title"/>
          </p:nvPr>
        </p:nvSpPr>
        <p:spPr/>
        <p:txBody>
          <a:bodyPr>
            <a:normAutofit fontScale="90000"/>
          </a:bodyPr>
          <a:lstStyle/>
          <a:p>
            <a:r>
              <a:rPr lang="it-IT" dirty="0"/>
              <a:t>Integrazioni e flussi</a:t>
            </a:r>
          </a:p>
        </p:txBody>
      </p:sp>
      <p:graphicFrame>
        <p:nvGraphicFramePr>
          <p:cNvPr id="4" name="Diagramma 3">
            <a:extLst>
              <a:ext uri="{FF2B5EF4-FFF2-40B4-BE49-F238E27FC236}">
                <a16:creationId xmlns:a16="http://schemas.microsoft.com/office/drawing/2014/main" id="{D9A264D8-C161-46AF-BD83-4D2046F9869B}"/>
              </a:ext>
            </a:extLst>
          </p:cNvPr>
          <p:cNvGraphicFramePr/>
          <p:nvPr/>
        </p:nvGraphicFramePr>
        <p:xfrm>
          <a:off x="415600" y="1070672"/>
          <a:ext cx="11360700" cy="455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ccia bidirezionale orizzontale 2">
            <a:extLst>
              <a:ext uri="{FF2B5EF4-FFF2-40B4-BE49-F238E27FC236}">
                <a16:creationId xmlns:a16="http://schemas.microsoft.com/office/drawing/2014/main" id="{F49CC3A3-1558-47FA-B294-177A036DDB65}"/>
              </a:ext>
            </a:extLst>
          </p:cNvPr>
          <p:cNvSpPr/>
          <p:nvPr/>
        </p:nvSpPr>
        <p:spPr>
          <a:xfrm>
            <a:off x="1668573" y="4826845"/>
            <a:ext cx="9060025" cy="10748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CasellaDiTesto 4">
            <a:extLst>
              <a:ext uri="{FF2B5EF4-FFF2-40B4-BE49-F238E27FC236}">
                <a16:creationId xmlns:a16="http://schemas.microsoft.com/office/drawing/2014/main" id="{7425BC26-C1B0-48D8-ABB2-76DDB4A5A0EA}"/>
              </a:ext>
            </a:extLst>
          </p:cNvPr>
          <p:cNvSpPr txBox="1"/>
          <p:nvPr/>
        </p:nvSpPr>
        <p:spPr>
          <a:xfrm>
            <a:off x="4884307" y="5102652"/>
            <a:ext cx="42454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800" b="0" i="0" u="none" strike="noStrike" kern="0" cap="none" spc="0" normalizeH="0" baseline="0" noProof="0" dirty="0">
                <a:ln>
                  <a:noFill/>
                </a:ln>
                <a:solidFill>
                  <a:srgbClr val="FFFFFF"/>
                </a:solidFill>
                <a:effectLst/>
                <a:uLnTx/>
                <a:uFillTx/>
                <a:latin typeface="Raleway" panose="020B0604020202020204" charset="0"/>
                <a:cs typeface="Arial"/>
                <a:sym typeface="Arial"/>
              </a:rPr>
              <a:t>Flussi documentali</a:t>
            </a:r>
          </a:p>
        </p:txBody>
      </p:sp>
    </p:spTree>
    <p:extLst>
      <p:ext uri="{BB962C8B-B14F-4D97-AF65-F5344CB8AC3E}">
        <p14:creationId xmlns:p14="http://schemas.microsoft.com/office/powerpoint/2010/main" val="310834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603E"/>
        </a:solidFill>
        <a:effectLst/>
      </p:bgPr>
    </p:bg>
    <p:spTree>
      <p:nvGrpSpPr>
        <p:cNvPr id="1" name="Shape 8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fontScale="90000"/>
          </a:bodyPr>
          <a:lstStyle/>
          <a:p>
            <a:br>
              <a:rPr lang="it-IT" sz="2200" dirty="0"/>
            </a:br>
            <a:br>
              <a:rPr lang="it-IT" sz="2200" dirty="0"/>
            </a:br>
            <a:r>
              <a:rPr lang="it-IT" sz="4900" dirty="0"/>
              <a:t>La gestione documentale motore dell'innovazione</a:t>
            </a:r>
            <a:br>
              <a:rPr lang="it-IT" sz="2200" dirty="0"/>
            </a:br>
            <a:br>
              <a:rPr lang="it-IT" sz="2200" dirty="0"/>
            </a:br>
            <a:br>
              <a:rPr lang="it-IT" sz="2200" dirty="0"/>
            </a:br>
            <a:r>
              <a:rPr lang="it-IT" sz="2200" dirty="0"/>
              <a:t> </a:t>
            </a:r>
            <a:br>
              <a:rPr lang="it-IT" sz="2200" dirty="0"/>
            </a:br>
            <a:r>
              <a:rPr lang="it-IT" sz="3100" b="1" dirty="0" err="1"/>
              <a:t>Formez</a:t>
            </a:r>
            <a:br>
              <a:rPr lang="it-IT" sz="2200" dirty="0"/>
            </a:br>
            <a:r>
              <a:rPr lang="it-IT" sz="2700" dirty="0"/>
              <a:t>20 dicembre 2022  </a:t>
            </a:r>
            <a:br>
              <a:rPr lang="it-IT" sz="2200" dirty="0"/>
            </a:br>
            <a:r>
              <a:rPr lang="it-IT" sz="2200" dirty="0"/>
              <a:t> </a:t>
            </a:r>
            <a:br>
              <a:rPr lang="it-IT" dirty="0"/>
            </a:br>
            <a:endParaRPr dirty="0"/>
          </a:p>
        </p:txBody>
      </p:sp>
      <p:sp>
        <p:nvSpPr>
          <p:cNvPr id="2" name="CasellaDiTesto 1">
            <a:extLst>
              <a:ext uri="{FF2B5EF4-FFF2-40B4-BE49-F238E27FC236}">
                <a16:creationId xmlns:a16="http://schemas.microsoft.com/office/drawing/2014/main" id="{ECF205C0-E574-42A8-B649-A22C795CA9EA}"/>
              </a:ext>
            </a:extLst>
          </p:cNvPr>
          <p:cNvSpPr txBox="1"/>
          <p:nvPr/>
        </p:nvSpPr>
        <p:spPr>
          <a:xfrm>
            <a:off x="2631233" y="6111552"/>
            <a:ext cx="21740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600" b="0" i="0" u="none" strike="noStrike" kern="0" cap="none" spc="0" normalizeH="0" baseline="0" noProof="0" dirty="0">
                <a:ln>
                  <a:noFill/>
                </a:ln>
                <a:solidFill>
                  <a:srgbClr val="000000"/>
                </a:solidFill>
                <a:effectLst/>
                <a:uLnTx/>
                <a:uFillTx/>
                <a:latin typeface="Raleway" panose="020B0604020202020204" charset="0"/>
                <a:cs typeface="Arial"/>
                <a:sym typeface="Arial"/>
              </a:rPr>
              <a:t>Giampiero Romanzi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9527" y="165005"/>
            <a:ext cx="9550363" cy="1056571"/>
          </a:xfrm>
        </p:spPr>
        <p:txBody>
          <a:bodyPr>
            <a:normAutofit fontScale="90000"/>
          </a:bodyPr>
          <a:lstStyle/>
          <a:p>
            <a:r>
              <a:rPr lang="it-IT" dirty="0">
                <a:latin typeface="SuisseIntl-Regular"/>
              </a:rPr>
              <a:t>    </a:t>
            </a:r>
            <a:r>
              <a:rPr lang="it-IT" sz="4000" dirty="0">
                <a:latin typeface="Raleway" panose="020B0604020202020204" charset="0"/>
              </a:rPr>
              <a:t>Le comunità tematiche in Emilia Romagna</a:t>
            </a:r>
            <a:endParaRPr lang="it-IT" dirty="0">
              <a:latin typeface="Raleway" panose="020B0604020202020204" charset="0"/>
            </a:endParaRPr>
          </a:p>
        </p:txBody>
      </p:sp>
      <p:sp>
        <p:nvSpPr>
          <p:cNvPr id="3" name="Segnaposto contenuto 2"/>
          <p:cNvSpPr>
            <a:spLocks noGrp="1"/>
          </p:cNvSpPr>
          <p:nvPr>
            <p:ph idx="1"/>
          </p:nvPr>
        </p:nvSpPr>
        <p:spPr>
          <a:xfrm>
            <a:off x="590938" y="1139237"/>
            <a:ext cx="11010123" cy="3788953"/>
          </a:xfrm>
        </p:spPr>
        <p:txBody>
          <a:bodyPr>
            <a:noAutofit/>
          </a:bodyPr>
          <a:lstStyle/>
          <a:p>
            <a:r>
              <a:rPr lang="it-IT" dirty="0">
                <a:latin typeface="Raleway" panose="020B0604020202020204" charset="0"/>
              </a:rPr>
              <a:t>Le Comunità Tematiche sono uno degli assi portanti dell’Agenda Digitale dell’Emilia Romagna</a:t>
            </a:r>
          </a:p>
          <a:p>
            <a:endParaRPr lang="it-IT" dirty="0">
              <a:latin typeface="Raleway" panose="020B0604020202020204" charset="0"/>
            </a:endParaRPr>
          </a:p>
          <a:p>
            <a:r>
              <a:rPr lang="it-IT" dirty="0">
                <a:latin typeface="Raleway" panose="020B0604020202020204" charset="0"/>
              </a:rPr>
              <a:t>Costituite nel marzo 2017, il loro obiettivo fondamentale è la realizzazione dell’amministrazione digitale e aperta tramite forme di cooperazione tra soggetti diversi che si confrontano con l’obiettivo di discutere e condividere buone pratiche.</a:t>
            </a:r>
          </a:p>
          <a:p>
            <a:endParaRPr lang="it-IT" dirty="0">
              <a:latin typeface="Raleway" panose="020B0604020202020204" charset="0"/>
            </a:endParaRPr>
          </a:p>
          <a:p>
            <a:r>
              <a:rPr lang="it-IT" dirty="0">
                <a:latin typeface="Raleway" panose="020B0604020202020204" charset="0"/>
              </a:rPr>
              <a:t>La Soprintendenza archivistica e bibliografica nella primavera del 2017 ha proposto la costituzione di una Comunità ad hoc sui documenti digitali</a:t>
            </a:r>
            <a:endParaRPr lang="it-IT" sz="2472" dirty="0">
              <a:latin typeface="SuisseIntl-Regular"/>
            </a:endParaRPr>
          </a:p>
          <a:p>
            <a:endParaRPr lang="it-IT" sz="1912" dirty="0"/>
          </a:p>
        </p:txBody>
      </p:sp>
    </p:spTree>
    <p:extLst>
      <p:ext uri="{BB962C8B-B14F-4D97-AF65-F5344CB8AC3E}">
        <p14:creationId xmlns:p14="http://schemas.microsoft.com/office/powerpoint/2010/main" val="79757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55988"/>
            <a:ext cx="11868538" cy="1056571"/>
          </a:xfrm>
        </p:spPr>
        <p:txBody>
          <a:bodyPr>
            <a:normAutofit fontScale="90000"/>
          </a:bodyPr>
          <a:lstStyle/>
          <a:p>
            <a:r>
              <a:rPr lang="it-IT" sz="4000" dirty="0">
                <a:latin typeface="Raleway" panose="020B0604020202020204" charset="0"/>
              </a:rPr>
              <a:t>Il sistema delle comunità tematiche in Emilia Romagna </a:t>
            </a:r>
            <a:br>
              <a:rPr lang="it-IT" dirty="0">
                <a:latin typeface="SuisseIntl-Regular"/>
              </a:rPr>
            </a:br>
            <a:r>
              <a:rPr lang="it-IT" sz="1593" dirty="0">
                <a:latin typeface="SuisseIntl-Regular"/>
              </a:rPr>
              <a:t>https://digitale.regione.emilia-romagna.it/comtem</a:t>
            </a:r>
            <a:br>
              <a:rPr lang="it-IT" dirty="0">
                <a:latin typeface="SuisseIntl-Regular"/>
              </a:rPr>
            </a:br>
            <a:endParaRPr lang="it-IT" dirty="0">
              <a:latin typeface="SuisseIntl-Regular"/>
            </a:endParaRPr>
          </a:p>
        </p:txBody>
      </p:sp>
      <p:sp>
        <p:nvSpPr>
          <p:cNvPr id="3" name="Segnaposto contenuto 2"/>
          <p:cNvSpPr>
            <a:spLocks noGrp="1"/>
          </p:cNvSpPr>
          <p:nvPr>
            <p:ph sz="half" idx="1"/>
          </p:nvPr>
        </p:nvSpPr>
        <p:spPr>
          <a:xfrm>
            <a:off x="1342651" y="1711248"/>
            <a:ext cx="4691689" cy="4280217"/>
          </a:xfrm>
        </p:spPr>
        <p:txBody>
          <a:bodyPr>
            <a:normAutofit lnSpcReduction="10000"/>
          </a:bodyPr>
          <a:lstStyle/>
          <a:p>
            <a:pPr marL="0" indent="0">
              <a:buNone/>
            </a:pPr>
            <a:r>
              <a:rPr lang="it-IT" dirty="0">
                <a:effectLst/>
                <a:latin typeface="Raleway" panose="020B0604020202020204" charset="0"/>
              </a:rPr>
              <a:t>Servizi digitali della PA </a:t>
            </a:r>
          </a:p>
          <a:p>
            <a:r>
              <a:rPr lang="it-IT" dirty="0">
                <a:effectLst/>
                <a:latin typeface="Raleway" panose="020B0604020202020204" charset="0"/>
                <a:hlinkClick r:id="rId2"/>
              </a:rPr>
              <a:t>Servizi on line per i cittadini</a:t>
            </a:r>
            <a:endParaRPr lang="it-IT" dirty="0">
              <a:effectLst/>
              <a:latin typeface="Raleway" panose="020B0604020202020204" charset="0"/>
            </a:endParaRPr>
          </a:p>
          <a:p>
            <a:r>
              <a:rPr lang="it-IT" dirty="0">
                <a:effectLst/>
                <a:latin typeface="Raleway" panose="020B0604020202020204" charset="0"/>
                <a:hlinkClick r:id="rId3"/>
              </a:rPr>
              <a:t>Servizi on line per le imprese</a:t>
            </a:r>
            <a:endParaRPr lang="it-IT" dirty="0">
              <a:effectLst/>
              <a:latin typeface="Raleway" panose="020B0604020202020204" charset="0"/>
            </a:endParaRPr>
          </a:p>
          <a:p>
            <a:r>
              <a:rPr lang="it-IT" dirty="0">
                <a:effectLst/>
                <a:latin typeface="Raleway" panose="020B0604020202020204" charset="0"/>
                <a:hlinkClick r:id="rId4"/>
              </a:rPr>
              <a:t>Welfare Digitale</a:t>
            </a:r>
            <a:endParaRPr lang="it-IT" dirty="0">
              <a:effectLst/>
              <a:latin typeface="Raleway" panose="020B0604020202020204" charset="0"/>
            </a:endParaRPr>
          </a:p>
          <a:p>
            <a:pPr marL="0" indent="0">
              <a:buNone/>
            </a:pPr>
            <a:endParaRPr lang="it-IT" dirty="0">
              <a:effectLst/>
              <a:latin typeface="Raleway" panose="020B0604020202020204" charset="0"/>
            </a:endParaRPr>
          </a:p>
          <a:p>
            <a:pPr marL="0" indent="0">
              <a:buNone/>
            </a:pPr>
            <a:r>
              <a:rPr lang="it-IT" dirty="0">
                <a:effectLst/>
                <a:latin typeface="Raleway" panose="020B0604020202020204" charset="0"/>
              </a:rPr>
              <a:t>Amministrazione Digitale</a:t>
            </a:r>
          </a:p>
          <a:p>
            <a:r>
              <a:rPr lang="it-IT" dirty="0">
                <a:effectLst/>
                <a:latin typeface="Raleway" panose="020B0604020202020204" charset="0"/>
                <a:hlinkClick r:id="rId5"/>
              </a:rPr>
              <a:t>Banca Regionale del Dato</a:t>
            </a:r>
            <a:endParaRPr lang="it-IT" dirty="0">
              <a:effectLst/>
              <a:latin typeface="Raleway" panose="020B0604020202020204" charset="0"/>
            </a:endParaRPr>
          </a:p>
          <a:p>
            <a:r>
              <a:rPr lang="it-IT" dirty="0">
                <a:effectLst/>
                <a:latin typeface="Raleway" panose="020B0604020202020204" charset="0"/>
                <a:hlinkClick r:id="rId6"/>
              </a:rPr>
              <a:t>Competenze Digitali nuova PA</a:t>
            </a:r>
            <a:endParaRPr lang="it-IT" dirty="0">
              <a:effectLst/>
              <a:latin typeface="Raleway" panose="020B0604020202020204" charset="0"/>
            </a:endParaRPr>
          </a:p>
          <a:p>
            <a:r>
              <a:rPr lang="it-IT" dirty="0">
                <a:effectLst/>
                <a:latin typeface="Raleway" panose="020B0604020202020204" charset="0"/>
                <a:hlinkClick r:id="rId7"/>
              </a:rPr>
              <a:t>Documenti Digitali</a:t>
            </a:r>
            <a:endParaRPr lang="it-IT" dirty="0">
              <a:effectLst/>
              <a:latin typeface="Raleway" panose="020B0604020202020204" charset="0"/>
            </a:endParaRPr>
          </a:p>
          <a:p>
            <a:endParaRPr lang="it-IT" dirty="0"/>
          </a:p>
        </p:txBody>
      </p:sp>
      <p:sp>
        <p:nvSpPr>
          <p:cNvPr id="4" name="Segnaposto contenuto 3"/>
          <p:cNvSpPr>
            <a:spLocks noGrp="1"/>
          </p:cNvSpPr>
          <p:nvPr>
            <p:ph sz="half" idx="2"/>
          </p:nvPr>
        </p:nvSpPr>
        <p:spPr>
          <a:xfrm>
            <a:off x="6157662" y="1711248"/>
            <a:ext cx="4843130" cy="4280217"/>
          </a:xfrm>
        </p:spPr>
        <p:txBody>
          <a:bodyPr>
            <a:normAutofit lnSpcReduction="10000"/>
          </a:bodyPr>
          <a:lstStyle/>
          <a:p>
            <a:pPr marL="0" indent="0">
              <a:buNone/>
            </a:pPr>
            <a:r>
              <a:rPr lang="it-IT" dirty="0">
                <a:effectLst/>
                <a:latin typeface="Raleway" panose="020B0604020202020204" charset="0"/>
              </a:rPr>
              <a:t>Infrastrutture abilitanti</a:t>
            </a:r>
          </a:p>
          <a:p>
            <a:r>
              <a:rPr lang="it-IT" dirty="0">
                <a:effectLst/>
                <a:latin typeface="Raleway" panose="020B0604020202020204" charset="0"/>
                <a:hlinkClick r:id="rId8"/>
              </a:rPr>
              <a:t>Accesso alle reti e territori intelligenti</a:t>
            </a:r>
            <a:endParaRPr lang="it-IT" dirty="0">
              <a:effectLst/>
              <a:latin typeface="Raleway" panose="020B0604020202020204" charset="0"/>
            </a:endParaRPr>
          </a:p>
          <a:p>
            <a:r>
              <a:rPr lang="it-IT" dirty="0">
                <a:effectLst/>
                <a:latin typeface="Raleway" panose="020B0604020202020204" charset="0"/>
                <a:hlinkClick r:id="rId9"/>
              </a:rPr>
              <a:t>Servizi centralizzati e </a:t>
            </a:r>
            <a:r>
              <a:rPr lang="it-IT" dirty="0" err="1">
                <a:effectLst/>
                <a:latin typeface="Raleway" panose="020B0604020202020204" charset="0"/>
                <a:hlinkClick r:id="rId9"/>
              </a:rPr>
              <a:t>Cloud</a:t>
            </a:r>
            <a:endParaRPr lang="it-IT" dirty="0">
              <a:effectLst/>
              <a:latin typeface="Raleway" panose="020B0604020202020204" charset="0"/>
            </a:endParaRPr>
          </a:p>
          <a:p>
            <a:pPr marL="0" indent="0">
              <a:buNone/>
            </a:pPr>
            <a:endParaRPr lang="it-IT" dirty="0">
              <a:effectLst/>
              <a:latin typeface="Raleway" panose="020B0604020202020204" charset="0"/>
            </a:endParaRPr>
          </a:p>
          <a:p>
            <a:pPr marL="0" indent="0">
              <a:buNone/>
            </a:pPr>
            <a:r>
              <a:rPr lang="it-IT" dirty="0">
                <a:effectLst/>
                <a:latin typeface="Raleway" panose="020B0604020202020204" charset="0"/>
              </a:rPr>
              <a:t>Trasformazione digitale e gestione del cambiamento</a:t>
            </a:r>
          </a:p>
          <a:p>
            <a:r>
              <a:rPr lang="it-IT" dirty="0">
                <a:effectLst/>
                <a:latin typeface="Raleway" panose="020B0604020202020204" charset="0"/>
                <a:hlinkClick r:id="rId10"/>
              </a:rPr>
              <a:t>Agenda Digitale</a:t>
            </a:r>
            <a:endParaRPr lang="it-IT" dirty="0">
              <a:effectLst/>
              <a:latin typeface="Raleway" panose="020B0604020202020204" charset="0"/>
            </a:endParaRPr>
          </a:p>
          <a:p>
            <a:r>
              <a:rPr lang="it-IT" dirty="0">
                <a:effectLst/>
                <a:latin typeface="Raleway" panose="020B0604020202020204" charset="0"/>
                <a:hlinkClick r:id="rId11"/>
              </a:rPr>
              <a:t>Comunicazione Digitale</a:t>
            </a:r>
            <a:endParaRPr lang="it-IT" dirty="0">
              <a:effectLst/>
              <a:latin typeface="Raleway" panose="020B0604020202020204" charset="0"/>
            </a:endParaRPr>
          </a:p>
          <a:p>
            <a:r>
              <a:rPr lang="it-IT" dirty="0">
                <a:effectLst/>
                <a:latin typeface="Raleway" panose="020B0604020202020204" charset="0"/>
                <a:hlinkClick r:id="rId12"/>
              </a:rPr>
              <a:t>Integrazioni Digitali</a:t>
            </a:r>
            <a:endParaRPr lang="it-IT" dirty="0">
              <a:effectLst/>
              <a:latin typeface="Raleway" panose="020B0604020202020204" charset="0"/>
            </a:endParaRPr>
          </a:p>
        </p:txBody>
      </p:sp>
    </p:spTree>
    <p:extLst>
      <p:ext uri="{BB962C8B-B14F-4D97-AF65-F5344CB8AC3E}">
        <p14:creationId xmlns:p14="http://schemas.microsoft.com/office/powerpoint/2010/main" val="94019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F298C-372F-4D0D-9AD0-1FBB4F3C5B30}"/>
              </a:ext>
            </a:extLst>
          </p:cNvPr>
          <p:cNvSpPr>
            <a:spLocks noGrp="1"/>
          </p:cNvSpPr>
          <p:nvPr>
            <p:ph type="title"/>
          </p:nvPr>
        </p:nvSpPr>
        <p:spPr>
          <a:xfrm>
            <a:off x="415600" y="384417"/>
            <a:ext cx="11360700" cy="763500"/>
          </a:xfrm>
        </p:spPr>
        <p:txBody>
          <a:bodyPr>
            <a:normAutofit fontScale="90000"/>
          </a:bodyPr>
          <a:lstStyle/>
          <a:p>
            <a:r>
              <a:rPr lang="it-IT" dirty="0"/>
              <a:t>Gli strumenti della CT Documenti digitali</a:t>
            </a:r>
            <a:br>
              <a:rPr lang="it-IT" dirty="0"/>
            </a:br>
            <a:r>
              <a:rPr lang="it-IT" sz="2200" dirty="0"/>
              <a:t>https://digitale.regione.emilia-romagna.it/comtem/documenti/prodotti</a:t>
            </a:r>
            <a:endParaRPr lang="it-IT" dirty="0"/>
          </a:p>
        </p:txBody>
      </p:sp>
      <p:sp>
        <p:nvSpPr>
          <p:cNvPr id="3" name="Segnaposto testo 2">
            <a:extLst>
              <a:ext uri="{FF2B5EF4-FFF2-40B4-BE49-F238E27FC236}">
                <a16:creationId xmlns:a16="http://schemas.microsoft.com/office/drawing/2014/main" id="{CD9CCC91-4E90-4196-BB2B-00C2A727AA7B}"/>
              </a:ext>
            </a:extLst>
          </p:cNvPr>
          <p:cNvSpPr>
            <a:spLocks noGrp="1"/>
          </p:cNvSpPr>
          <p:nvPr>
            <p:ph type="body" idx="1"/>
          </p:nvPr>
        </p:nvSpPr>
        <p:spPr>
          <a:xfrm>
            <a:off x="415600" y="1667262"/>
            <a:ext cx="11360700" cy="4555200"/>
          </a:xfrm>
        </p:spPr>
        <p:txBody>
          <a:bodyPr/>
          <a:lstStyle/>
          <a:p>
            <a:pPr>
              <a:lnSpc>
                <a:spcPct val="120000"/>
              </a:lnSpc>
            </a:pPr>
            <a:r>
              <a:rPr lang="it-IT" dirty="0"/>
              <a:t>Linee Guida per la riorganizzazione dei servizi archivistici a seguito di fusione di Comuni  (2017)</a:t>
            </a:r>
          </a:p>
          <a:p>
            <a:endParaRPr lang="it-IT" dirty="0"/>
          </a:p>
          <a:p>
            <a:r>
              <a:rPr lang="it-IT" dirty="0"/>
              <a:t>Linee Guida per la digitalizzazione delle pratiche edilizie (2018)</a:t>
            </a:r>
          </a:p>
          <a:p>
            <a:endParaRPr lang="it-IT" dirty="0"/>
          </a:p>
          <a:p>
            <a:pPr>
              <a:lnSpc>
                <a:spcPct val="120000"/>
              </a:lnSpc>
            </a:pPr>
            <a:r>
              <a:rPr lang="it-IT" dirty="0"/>
              <a:t>Linee Guida sull’approvvigionamento informatico per la gestione documentale (2022) </a:t>
            </a:r>
          </a:p>
          <a:p>
            <a:endParaRPr lang="it-IT" dirty="0"/>
          </a:p>
          <a:p>
            <a:r>
              <a:rPr lang="it-IT" dirty="0"/>
              <a:t>Linee Guida sui sistemi federati di gestione documentale (2022)</a:t>
            </a:r>
          </a:p>
          <a:p>
            <a:endParaRPr lang="it-IT" dirty="0"/>
          </a:p>
        </p:txBody>
      </p:sp>
    </p:spTree>
    <p:extLst>
      <p:ext uri="{BB962C8B-B14F-4D97-AF65-F5344CB8AC3E}">
        <p14:creationId xmlns:p14="http://schemas.microsoft.com/office/powerpoint/2010/main" val="104097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7ECBB2-F5AE-428F-BF3B-A7C11458BA42}"/>
              </a:ext>
            </a:extLst>
          </p:cNvPr>
          <p:cNvSpPr>
            <a:spLocks noGrp="1"/>
          </p:cNvSpPr>
          <p:nvPr>
            <p:ph type="title"/>
          </p:nvPr>
        </p:nvSpPr>
        <p:spPr>
          <a:xfrm>
            <a:off x="415600" y="192151"/>
            <a:ext cx="11360700" cy="763500"/>
          </a:xfrm>
        </p:spPr>
        <p:txBody>
          <a:bodyPr>
            <a:normAutofit fontScale="90000"/>
          </a:bodyPr>
          <a:lstStyle/>
          <a:p>
            <a:r>
              <a:rPr lang="it-IT" dirty="0"/>
              <a:t>Verso un nuovo approccio metodologico</a:t>
            </a:r>
          </a:p>
        </p:txBody>
      </p:sp>
      <p:graphicFrame>
        <p:nvGraphicFramePr>
          <p:cNvPr id="4" name="Diagramma 3">
            <a:extLst>
              <a:ext uri="{FF2B5EF4-FFF2-40B4-BE49-F238E27FC236}">
                <a16:creationId xmlns:a16="http://schemas.microsoft.com/office/drawing/2014/main" id="{45A00CEF-69BC-4878-B731-1C8DEB4F6583}"/>
              </a:ext>
            </a:extLst>
          </p:cNvPr>
          <p:cNvGraphicFramePr/>
          <p:nvPr>
            <p:extLst>
              <p:ext uri="{D42A27DB-BD31-4B8C-83A1-F6EECF244321}">
                <p14:modId xmlns:p14="http://schemas.microsoft.com/office/powerpoint/2010/main" val="3200486458"/>
              </p:ext>
            </p:extLst>
          </p:nvPr>
        </p:nvGraphicFramePr>
        <p:xfrm>
          <a:off x="346154" y="831804"/>
          <a:ext cx="11499592" cy="539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73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E38682-ACC8-4454-9302-627225F3EBE6}"/>
              </a:ext>
            </a:extLst>
          </p:cNvPr>
          <p:cNvSpPr>
            <a:spLocks noGrp="1"/>
          </p:cNvSpPr>
          <p:nvPr>
            <p:ph type="title"/>
          </p:nvPr>
        </p:nvSpPr>
        <p:spPr>
          <a:xfrm>
            <a:off x="525756" y="435678"/>
            <a:ext cx="11360700" cy="1254230"/>
          </a:xfrm>
        </p:spPr>
        <p:txBody>
          <a:bodyPr>
            <a:normAutofit/>
          </a:bodyPr>
          <a:lstStyle/>
          <a:p>
            <a:r>
              <a:rPr lang="it-IT" dirty="0"/>
              <a:t>Le parole chiave: </a:t>
            </a:r>
            <a:r>
              <a:rPr lang="it-IT" i="1" dirty="0"/>
              <a:t>emergenza</a:t>
            </a:r>
          </a:p>
        </p:txBody>
      </p:sp>
      <p:sp>
        <p:nvSpPr>
          <p:cNvPr id="3" name="Segnaposto testo 2">
            <a:extLst>
              <a:ext uri="{FF2B5EF4-FFF2-40B4-BE49-F238E27FC236}">
                <a16:creationId xmlns:a16="http://schemas.microsoft.com/office/drawing/2014/main" id="{3ADA4956-DDE8-46F3-BA52-925A7C86542E}"/>
              </a:ext>
            </a:extLst>
          </p:cNvPr>
          <p:cNvSpPr>
            <a:spLocks noGrp="1"/>
          </p:cNvSpPr>
          <p:nvPr>
            <p:ph type="body" idx="1"/>
          </p:nvPr>
        </p:nvSpPr>
        <p:spPr>
          <a:xfrm>
            <a:off x="415650" y="2302800"/>
            <a:ext cx="11360700" cy="4555200"/>
          </a:xfrm>
        </p:spPr>
        <p:txBody>
          <a:bodyPr/>
          <a:lstStyle/>
          <a:p>
            <a:pPr>
              <a:lnSpc>
                <a:spcPct val="150000"/>
              </a:lnSpc>
            </a:pPr>
            <a:r>
              <a:rPr lang="it-IT" dirty="0"/>
              <a:t>Dopo l’emergenza abbiamo capito che è cambiato il nostro modo di lavorare, di dare risposte ai cittadini, di erogare servizi</a:t>
            </a:r>
          </a:p>
          <a:p>
            <a:pPr>
              <a:lnSpc>
                <a:spcPct val="150000"/>
              </a:lnSpc>
            </a:pPr>
            <a:endParaRPr lang="it-IT" dirty="0"/>
          </a:p>
          <a:p>
            <a:pPr>
              <a:lnSpc>
                <a:spcPct val="150000"/>
              </a:lnSpc>
            </a:pPr>
            <a:r>
              <a:rPr lang="it-IT" dirty="0"/>
              <a:t>Se l’abbiamo fatto è perché, da remoto, i nostri archivi erano consultabili, i documenti potevano essere prodotti, lavorati, organizzati</a:t>
            </a:r>
          </a:p>
          <a:p>
            <a:endParaRPr lang="it-IT" dirty="0"/>
          </a:p>
        </p:txBody>
      </p:sp>
    </p:spTree>
    <p:extLst>
      <p:ext uri="{BB962C8B-B14F-4D97-AF65-F5344CB8AC3E}">
        <p14:creationId xmlns:p14="http://schemas.microsoft.com/office/powerpoint/2010/main" val="94191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BCF2D-42D8-471D-88BD-B3C84B275700}"/>
              </a:ext>
            </a:extLst>
          </p:cNvPr>
          <p:cNvSpPr>
            <a:spLocks noGrp="1"/>
          </p:cNvSpPr>
          <p:nvPr>
            <p:ph type="title"/>
          </p:nvPr>
        </p:nvSpPr>
        <p:spPr/>
        <p:txBody>
          <a:bodyPr>
            <a:normAutofit fontScale="90000"/>
          </a:bodyPr>
          <a:lstStyle/>
          <a:p>
            <a:r>
              <a:rPr lang="it-IT" dirty="0"/>
              <a:t>Le parole chiave: </a:t>
            </a:r>
            <a:r>
              <a:rPr lang="it-IT" i="1" dirty="0"/>
              <a:t>data </a:t>
            </a:r>
            <a:r>
              <a:rPr lang="it-IT" i="1" dirty="0" err="1"/>
              <a:t>valley</a:t>
            </a:r>
            <a:r>
              <a:rPr lang="it-IT" i="1" dirty="0"/>
              <a:t> bene comune</a:t>
            </a:r>
            <a:br>
              <a:rPr lang="it-IT" dirty="0"/>
            </a:br>
            <a:endParaRPr lang="it-IT" dirty="0"/>
          </a:p>
        </p:txBody>
      </p:sp>
      <p:sp>
        <p:nvSpPr>
          <p:cNvPr id="3" name="Segnaposto testo 2">
            <a:extLst>
              <a:ext uri="{FF2B5EF4-FFF2-40B4-BE49-F238E27FC236}">
                <a16:creationId xmlns:a16="http://schemas.microsoft.com/office/drawing/2014/main" id="{D4E5A26A-6B76-4A10-9CC1-FF7009AE5AED}"/>
              </a:ext>
            </a:extLst>
          </p:cNvPr>
          <p:cNvSpPr>
            <a:spLocks noGrp="1"/>
          </p:cNvSpPr>
          <p:nvPr>
            <p:ph type="body" idx="1"/>
          </p:nvPr>
        </p:nvSpPr>
        <p:spPr>
          <a:xfrm>
            <a:off x="480914" y="1620608"/>
            <a:ext cx="11360700" cy="4555200"/>
          </a:xfrm>
        </p:spPr>
        <p:txBody>
          <a:bodyPr/>
          <a:lstStyle/>
          <a:p>
            <a:r>
              <a:rPr lang="it-IT" dirty="0"/>
              <a:t>Quando i dati passano dallo stato gassoso dei cloud a quello solido dei documenti, assicurano ai fruitori:</a:t>
            </a:r>
          </a:p>
          <a:p>
            <a:pPr lvl="1"/>
            <a:r>
              <a:rPr lang="it-IT" sz="2400" b="1" dirty="0"/>
              <a:t>Stabilità</a:t>
            </a:r>
            <a:r>
              <a:rPr lang="it-IT" sz="2800" b="1" dirty="0"/>
              <a:t> </a:t>
            </a:r>
            <a:r>
              <a:rPr lang="it-IT" sz="2000" dirty="0"/>
              <a:t>dunque immodificabilità e integrità</a:t>
            </a:r>
            <a:endParaRPr lang="it-IT" sz="1800" dirty="0"/>
          </a:p>
          <a:p>
            <a:pPr lvl="1"/>
            <a:r>
              <a:rPr lang="it-IT" sz="2400" b="1" dirty="0"/>
              <a:t>Provenienza: </a:t>
            </a:r>
            <a:r>
              <a:rPr lang="it-IT" sz="2000" dirty="0"/>
              <a:t>metadati sui</a:t>
            </a:r>
            <a:r>
              <a:rPr lang="it-IT" sz="2400" dirty="0"/>
              <a:t> </a:t>
            </a:r>
            <a:r>
              <a:rPr lang="it-IT" sz="2000" dirty="0"/>
              <a:t>contesti amministrativo, organizzativo, tecnologico e documentario</a:t>
            </a:r>
            <a:endParaRPr lang="it-IT" sz="2800" dirty="0"/>
          </a:p>
          <a:p>
            <a:pPr lvl="1"/>
            <a:r>
              <a:rPr lang="it-IT" sz="2400" b="1" dirty="0"/>
              <a:t>Reperibilità e fruibilità nel tempo </a:t>
            </a:r>
            <a:r>
              <a:rPr lang="it-IT" sz="2000" dirty="0"/>
              <a:t>dunque un SERVIZIO informativo per il soggetto produttore ma soprattutto per cittadini e imprese</a:t>
            </a:r>
            <a:endParaRPr lang="it-IT" sz="1800" dirty="0"/>
          </a:p>
          <a:p>
            <a:pPr lvl="1"/>
            <a:r>
              <a:rPr lang="it-IT" sz="2400" b="1" dirty="0"/>
              <a:t>Una solida prassi gestionale per tutto il ciclo di vita dell’informazione </a:t>
            </a:r>
            <a:r>
              <a:rPr lang="it-IT" sz="2000" dirty="0"/>
              <a:t>fornita dagli strumenti archivistici </a:t>
            </a:r>
          </a:p>
          <a:p>
            <a:endParaRPr lang="it-IT" dirty="0"/>
          </a:p>
        </p:txBody>
      </p:sp>
    </p:spTree>
    <p:extLst>
      <p:ext uri="{BB962C8B-B14F-4D97-AF65-F5344CB8AC3E}">
        <p14:creationId xmlns:p14="http://schemas.microsoft.com/office/powerpoint/2010/main" val="52516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5A34E-A5C4-4816-AD46-D66916BACA35}"/>
              </a:ext>
            </a:extLst>
          </p:cNvPr>
          <p:cNvSpPr>
            <a:spLocks noGrp="1"/>
          </p:cNvSpPr>
          <p:nvPr>
            <p:ph type="title"/>
          </p:nvPr>
        </p:nvSpPr>
        <p:spPr/>
        <p:txBody>
          <a:bodyPr>
            <a:normAutofit fontScale="90000"/>
          </a:bodyPr>
          <a:lstStyle/>
          <a:p>
            <a:endParaRPr lang="it-IT"/>
          </a:p>
        </p:txBody>
      </p:sp>
      <p:pic>
        <p:nvPicPr>
          <p:cNvPr id="3" name="Immagine 2">
            <a:extLst>
              <a:ext uri="{FF2B5EF4-FFF2-40B4-BE49-F238E27FC236}">
                <a16:creationId xmlns:a16="http://schemas.microsoft.com/office/drawing/2014/main" id="{0D761292-5844-4BDD-A6BF-1CCED5E766A7}"/>
              </a:ext>
            </a:extLst>
          </p:cNvPr>
          <p:cNvPicPr>
            <a:picLocks noChangeAspect="1"/>
          </p:cNvPicPr>
          <p:nvPr/>
        </p:nvPicPr>
        <p:blipFill>
          <a:blip r:embed="rId2"/>
          <a:stretch>
            <a:fillRect/>
          </a:stretch>
        </p:blipFill>
        <p:spPr>
          <a:xfrm>
            <a:off x="415600" y="-99891"/>
            <a:ext cx="11269119" cy="6858000"/>
          </a:xfrm>
          <a:prstGeom prst="rect">
            <a:avLst/>
          </a:prstGeom>
        </p:spPr>
      </p:pic>
      <p:sp>
        <p:nvSpPr>
          <p:cNvPr id="4" name="CasellaDiTesto 3">
            <a:extLst>
              <a:ext uri="{FF2B5EF4-FFF2-40B4-BE49-F238E27FC236}">
                <a16:creationId xmlns:a16="http://schemas.microsoft.com/office/drawing/2014/main" id="{5533ABFE-890A-4C63-BEF4-55959C989251}"/>
              </a:ext>
            </a:extLst>
          </p:cNvPr>
          <p:cNvSpPr txBox="1"/>
          <p:nvPr/>
        </p:nvSpPr>
        <p:spPr>
          <a:xfrm>
            <a:off x="2321169" y="4436427"/>
            <a:ext cx="7776307" cy="1631216"/>
          </a:xfrm>
          <a:prstGeom prst="rect">
            <a:avLst/>
          </a:prstGeom>
          <a:solidFill>
            <a:srgbClr val="FFC000"/>
          </a:solidFill>
          <a:effectLst>
            <a:innerShdw blurRad="63500" dist="50800" dir="5400000">
              <a:prstClr val="black">
                <a:alpha val="50000"/>
              </a:prstClr>
            </a:innerShdw>
          </a:effectLst>
          <a:scene3d>
            <a:camera prst="perspectiveRelaxedModerately"/>
            <a:lightRig rig="threePt" dir="t"/>
          </a:scene3d>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Gill Sans MT" panose="020B0502020104020203"/>
                <a:ea typeface="+mn-ea"/>
                <a:cs typeface="Arial"/>
                <a:sym typeface="Arial"/>
              </a:rPr>
              <a:t>TEMI TRASVERSALI</a:t>
            </a:r>
            <a:r>
              <a:rPr kumimoji="0" lang="it-IT" sz="2000" b="0" i="0" u="none" strike="noStrike" kern="1200" cap="none" spc="0" normalizeH="0" baseline="0" noProof="0" dirty="0">
                <a:ln>
                  <a:noFill/>
                </a:ln>
                <a:solidFill>
                  <a:srgbClr val="000000"/>
                </a:solidFill>
                <a:effectLst/>
                <a:uLnTx/>
                <a:uFillTx/>
                <a:latin typeface="Gill Sans MT" panose="020B0502020104020203"/>
                <a:ea typeface="+mn-ea"/>
                <a:cs typeface="Arial"/>
                <a:sym typeface="Arial"/>
              </a:rPr>
              <a: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Gill Sans MT" panose="020B0502020104020203"/>
                <a:ea typeface="+mn-ea"/>
                <a:cs typeface="Arial"/>
                <a:sym typeface="Arial"/>
              </a:rPr>
              <a:t>SICUREZZA</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Gill Sans MT" panose="020B0502020104020203"/>
                <a:ea typeface="+mn-ea"/>
                <a:cs typeface="Arial"/>
                <a:sym typeface="Arial"/>
              </a:rPr>
              <a:t>	RISERVATEZZA - ACCESSO</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Gill Sans MT" panose="020B0502020104020203"/>
                <a:ea typeface="+mn-ea"/>
                <a:cs typeface="Arial"/>
                <a:sym typeface="Arial"/>
              </a:rPr>
              <a:t>		RESPOSANBILITA’ E GOVERNANCE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Gill Sans MT" panose="020B0502020104020203"/>
                <a:ea typeface="+mn-ea"/>
                <a:cs typeface="Arial"/>
                <a:sym typeface="Arial"/>
              </a:rPr>
              <a:t>			SISTEMI INTEGRATI</a:t>
            </a:r>
          </a:p>
        </p:txBody>
      </p:sp>
    </p:spTree>
    <p:extLst>
      <p:ext uri="{BB962C8B-B14F-4D97-AF65-F5344CB8AC3E}">
        <p14:creationId xmlns:p14="http://schemas.microsoft.com/office/powerpoint/2010/main" val="15309557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E83C44"/>
      </a:accent1>
      <a:accent2>
        <a:srgbClr val="212121"/>
      </a:accent2>
      <a:accent3>
        <a:srgbClr val="F8F7F7"/>
      </a:accent3>
      <a:accent4>
        <a:srgbClr val="E9603E"/>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770</Words>
  <Application>Microsoft Office PowerPoint</Application>
  <PresentationFormat>Widescreen</PresentationFormat>
  <Paragraphs>87</Paragraphs>
  <Slides>15</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Calibri</vt:lpstr>
      <vt:lpstr>Gill Sans MT</vt:lpstr>
      <vt:lpstr>Raleway</vt:lpstr>
      <vt:lpstr>Raleway Black</vt:lpstr>
      <vt:lpstr>Raleway Medium</vt:lpstr>
      <vt:lpstr>SuisseIntl-Regular</vt:lpstr>
      <vt:lpstr>Simple Light</vt:lpstr>
      <vt:lpstr>Presentazione standard di PowerPoint</vt:lpstr>
      <vt:lpstr>  La gestione documentale motore dell'innovazione     Formez 20 dicembre 2022     </vt:lpstr>
      <vt:lpstr>    Le comunità tematiche in Emilia Romagna</vt:lpstr>
      <vt:lpstr>Il sistema delle comunità tematiche in Emilia Romagna  https://digitale.regione.emilia-romagna.it/comtem </vt:lpstr>
      <vt:lpstr>Gli strumenti della CT Documenti digitali https://digitale.regione.emilia-romagna.it/comtem/documenti/prodotti</vt:lpstr>
      <vt:lpstr>Verso un nuovo approccio metodologico</vt:lpstr>
      <vt:lpstr>Le parole chiave: emergenza</vt:lpstr>
      <vt:lpstr>Le parole chiave: data valley bene comune </vt:lpstr>
      <vt:lpstr>Presentazione standard di PowerPoint</vt:lpstr>
      <vt:lpstr>Le parole chiave: records valley bene comune</vt:lpstr>
      <vt:lpstr>Un open gov senza open archive?</vt:lpstr>
      <vt:lpstr>Il FOIA italiano</vt:lpstr>
      <vt:lpstr>Un’occasione perduta?</vt:lpstr>
      <vt:lpstr>Integrazioni e flussi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Giampiero Romanzi</dc:creator>
  <cp:lastModifiedBy>Giampiero Romanzi</cp:lastModifiedBy>
  <cp:revision>3</cp:revision>
  <dcterms:created xsi:type="dcterms:W3CDTF">2022-12-19T13:17:50Z</dcterms:created>
  <dcterms:modified xsi:type="dcterms:W3CDTF">2022-12-19T15:12:07Z</dcterms:modified>
</cp:coreProperties>
</file>