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86" r:id="rId3"/>
    <p:sldId id="256" r:id="rId4"/>
    <p:sldId id="284" r:id="rId5"/>
    <p:sldId id="28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353"/>
    <a:srgbClr val="CC1E15"/>
    <a:srgbClr val="F8F8F8"/>
    <a:srgbClr val="A2231D"/>
    <a:srgbClr val="FF33CC"/>
    <a:srgbClr val="FDBD4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EF6F73-70F1-4516-B2D1-5C4A1AC94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B7624BB-8CE0-433F-BD9A-D6600BAC9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CC61DE-48C8-4CED-B06B-4083FF37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31D8C7-79B5-4FB7-A860-3EF14671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67C13D-DEE8-4688-AE2A-B496B0D9F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08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FEAF52-4D78-4BB5-A3F8-9ED47CA93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9A1CE0E-C23D-4F7C-879A-334E786BC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263A3C-F375-411D-BB8A-F8823001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5C6F79-7581-48AF-A154-A112CD2C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B23107-4BCB-4363-815F-BACDA8BB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21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F549695-B191-4C0B-A787-05D3E342C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9B3F7D0-6E13-4415-8172-084952B30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C78288-8B9E-4FE8-A2B4-2694D092D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31A8A8-D2ED-4ED0-8170-64F8D3AC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796769-EB31-411E-A8A3-AACCB62BA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448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9558DA-97AA-4709-BC5F-D91B82B5D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0AAA2A-8962-4C16-84A6-C771437C5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DEB5B4-0C4C-4FFD-9C24-7CF19BF1F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CEAE48-49BC-434A-98ED-F484C760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830484-13DF-464C-B499-A399086F4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494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A4E7F2-A648-40F2-BBFA-F1DA5801B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6B8684-3C71-4F2C-854E-036B4331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43EE96-DC60-4266-AEDC-ACEE391A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90D7DB-449C-4764-81D8-338BE2F5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C8D745-1535-483C-BA4C-D5F8C29A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10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F7C6FB-6666-4CD9-9DDE-F1B1EC8DA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6C1D86-7E6E-40E0-86DE-7AF4A9A87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BBDA667-7700-46C4-95BB-57FD11A81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7CCE40-C26F-4737-ABDE-1A89A913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872266-710C-433D-BB69-EACFC9AC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63AA2A9-5D27-4788-BE2A-C97097D8E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67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2007E-6DFB-450D-AC93-F1A6C8A4B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3494A6-BD16-45DE-A443-1C2400C73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83F895-0C9A-4D73-9947-0E52787DE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C11BCB0-4E8B-4393-98F9-CB823D1AE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AA36017-A41E-453B-BE18-E5CFC494A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22CFD50-45EC-4D78-A7FD-203BE36F2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EC8B1AC-58AA-4707-B853-8CA3A87C0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A188DF5-9DEC-4DEF-9915-289D3C661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386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C522BD-7FB4-4287-A78B-362E9E65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EB6D272-8EE7-4EAE-BE44-D5171251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1BEACD6-D6E9-4A0F-B3B8-9B2F574F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8B65C76-6062-4FD4-B71F-F407667FD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999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91D9EA5-3217-4B7A-A8F2-722F69510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D6FD68F-6DC8-4133-8D3C-E36104297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A83BE8-054B-40C9-A951-5D5C300E6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047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E98F82-969C-4BB2-8D79-81561EDFB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00878-1899-441A-9112-8A06412BE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138991-7185-4C78-9DAD-3B4514DFF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646FED-CC94-4E2B-975C-95695738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3C896D-F291-4579-88DF-F17D1EA5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0FC0E0-01B6-4C78-9D5D-318BC6DE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55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E50E04-4E9B-4296-ABC2-5E0BDA0F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B826BCA-781E-4F13-BA09-B1EDBF969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AAEB29-5808-4E0F-9F75-9B3AF2A46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8941C6-05C3-4407-AC2B-FA544A07E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99C0941-6BF8-4FDC-B00E-A2F1043F1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0955CA-6BED-4110-947F-8FFDEFD03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33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958E1EB-5184-4BBC-BA62-5A6FB9963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F4FA2E2-3064-41FF-8BF2-57AE3B0FA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AE18D6-FC1F-4966-B094-377D0CBC9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950C7-9BF7-410C-B60F-EBFA3A358E4D}" type="datetimeFigureOut">
              <a:rPr lang="it-IT" smtClean="0"/>
              <a:t>26/01/2024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C58A12-8BAF-4F18-A850-1479426696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0A0C43-9D72-4146-9526-5F38DEF04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EA470-AE7E-4C55-BE01-B300C5E659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497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8AD08D6-DE87-4B8C-A6E3-71573D595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2076450"/>
            <a:ext cx="10684151" cy="1345134"/>
          </a:xfrm>
        </p:spPr>
        <p:txBody>
          <a:bodyPr anchor="ctr">
            <a:normAutofit fontScale="90000"/>
          </a:bodyPr>
          <a:lstStyle/>
          <a:p>
            <a:r>
              <a:rPr lang="it-IT" sz="5600" dirty="0">
                <a:solidFill>
                  <a:srgbClr val="FFFFFF"/>
                </a:solidFill>
              </a:rPr>
              <a:t>Il Piano di conservazione nei sistemi digitali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55E3BCD-5190-44D7-AC03-2D93A8BCF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575" y="4473360"/>
            <a:ext cx="9469211" cy="865639"/>
          </a:xfrm>
        </p:spPr>
        <p:txBody>
          <a:bodyPr anchor="ctr">
            <a:normAutofit/>
          </a:bodyPr>
          <a:lstStyle/>
          <a:p>
            <a:r>
              <a:rPr lang="it-IT" sz="3000" dirty="0">
                <a:solidFill>
                  <a:srgbClr val="A2231D"/>
                </a:solidFill>
              </a:rPr>
              <a:t>Parer – Polo Archivistico della Regione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81360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2367DF-46B3-1946-C217-EC576A400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6000" dirty="0">
                <a:solidFill>
                  <a:srgbClr val="CC1E15"/>
                </a:solidFill>
                <a:latin typeface="+mn-lt"/>
                <a:ea typeface="+mn-ea"/>
                <a:cs typeface="+mn-cs"/>
              </a:rPr>
              <a:t>Parer - PAT</a:t>
            </a:r>
          </a:p>
        </p:txBody>
      </p:sp>
      <p:pic>
        <p:nvPicPr>
          <p:cNvPr id="5" name="Segnaposto contenuto 4" descr="Immagine che contiene schermata, Elementi grafici, grafica, logo&#10;&#10;Descrizione generata automaticamente">
            <a:extLst>
              <a:ext uri="{FF2B5EF4-FFF2-40B4-BE49-F238E27FC236}">
                <a16:creationId xmlns:a16="http://schemas.microsoft.com/office/drawing/2014/main" id="{0AD4A4D1-AE05-0EA8-6EBF-37DFFF26D5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4351338" cy="4351338"/>
          </a:xfr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502D1-3334-AC92-5523-0B7568D14D2A}"/>
              </a:ext>
            </a:extLst>
          </p:cNvPr>
          <p:cNvSpPr txBox="1"/>
          <p:nvPr/>
        </p:nvSpPr>
        <p:spPr>
          <a:xfrm>
            <a:off x="6649374" y="2296696"/>
            <a:ext cx="483611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200" dirty="0">
                <a:latin typeface="Titillium Web" panose="00000500000000000000" pitchFamily="2" charset="0"/>
              </a:rPr>
              <a:t>Parer </a:t>
            </a:r>
            <a:r>
              <a:rPr lang="it-IT" sz="2200" dirty="0">
                <a:solidFill>
                  <a:srgbClr val="C00000"/>
                </a:solidFill>
                <a:latin typeface="Titillium Web" panose="00000500000000000000" pitchFamily="2" charset="0"/>
              </a:rPr>
              <a:t>conserva</a:t>
            </a:r>
            <a:r>
              <a:rPr lang="it-IT" sz="2200" dirty="0">
                <a:latin typeface="Titillium Web" panose="00000500000000000000" pitchFamily="2" charset="0"/>
              </a:rPr>
              <a:t> i documenti amministrativi per </a:t>
            </a:r>
            <a:r>
              <a:rPr lang="it-IT" sz="2200" dirty="0">
                <a:solidFill>
                  <a:srgbClr val="C00000"/>
                </a:solidFill>
                <a:latin typeface="Titillium Web" panose="00000500000000000000" pitchFamily="2" charset="0"/>
              </a:rPr>
              <a:t>gli enti della Provincia di Trento</a:t>
            </a:r>
            <a:r>
              <a:rPr lang="it-IT" sz="2200" dirty="0">
                <a:latin typeface="Titillium Web" panose="00000500000000000000" pitchFamily="2" charset="0"/>
              </a:rPr>
              <a:t> che aderiscono all’accordo.</a:t>
            </a:r>
          </a:p>
          <a:p>
            <a:r>
              <a:rPr lang="it-IT" sz="2200" dirty="0">
                <a:latin typeface="Titillium Web" panose="00000500000000000000" pitchFamily="2" charset="0"/>
              </a:rPr>
              <a:t>Parer è </a:t>
            </a:r>
            <a:r>
              <a:rPr lang="it-IT" sz="2200" dirty="0">
                <a:solidFill>
                  <a:srgbClr val="C00000"/>
                </a:solidFill>
                <a:latin typeface="Titillium Web" panose="00000500000000000000" pitchFamily="2" charset="0"/>
              </a:rPr>
              <a:t>fornitore del sistema </a:t>
            </a:r>
            <a:r>
              <a:rPr lang="it-IT" sz="2200" dirty="0">
                <a:latin typeface="Titillium Web" panose="00000500000000000000" pitchFamily="2" charset="0"/>
              </a:rPr>
              <a:t>informatico e informativo </a:t>
            </a:r>
            <a:r>
              <a:rPr lang="it-IT" sz="2200" dirty="0">
                <a:solidFill>
                  <a:srgbClr val="C00000"/>
                </a:solidFill>
                <a:latin typeface="Titillium Web" panose="00000500000000000000" pitchFamily="2" charset="0"/>
              </a:rPr>
              <a:t>per l’esercizio della funzione di conservazione</a:t>
            </a:r>
            <a:r>
              <a:rPr lang="it-IT" sz="2200" dirty="0">
                <a:latin typeface="Titillium Web" panose="00000500000000000000" pitchFamily="2" charset="0"/>
              </a:rPr>
              <a:t> per Provincia autonoma di Trento.</a:t>
            </a:r>
          </a:p>
        </p:txBody>
      </p:sp>
    </p:spTree>
    <p:extLst>
      <p:ext uri="{BB962C8B-B14F-4D97-AF65-F5344CB8AC3E}">
        <p14:creationId xmlns:p14="http://schemas.microsoft.com/office/powerpoint/2010/main" val="79755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4042C1B6-2F7C-43EF-BD98-D3E378E2AC24}"/>
              </a:ext>
            </a:extLst>
          </p:cNvPr>
          <p:cNvSpPr txBox="1"/>
          <p:nvPr/>
        </p:nvSpPr>
        <p:spPr>
          <a:xfrm>
            <a:off x="626253" y="395578"/>
            <a:ext cx="1093949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6000" dirty="0">
                <a:solidFill>
                  <a:srgbClr val="CC1E15"/>
                </a:solidFill>
              </a:rPr>
              <a:t>Piano di conservazione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EB8BA5F-EF1E-6AA7-9685-CD944F8AE6DF}"/>
              </a:ext>
            </a:extLst>
          </p:cNvPr>
          <p:cNvSpPr txBox="1"/>
          <p:nvPr/>
        </p:nvSpPr>
        <p:spPr>
          <a:xfrm>
            <a:off x="6495068" y="2028615"/>
            <a:ext cx="487586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200" b="0" i="0" dirty="0">
                <a:effectLst/>
                <a:latin typeface="Titillium Web" panose="00000500000000000000" pitchFamily="2" charset="0"/>
              </a:rPr>
              <a:t>Il servizio per la gestione dei flussi documentali e degli archivi elabora ed aggiorna il </a:t>
            </a:r>
            <a:r>
              <a:rPr lang="it-IT" sz="2200" b="0" i="0" dirty="0">
                <a:solidFill>
                  <a:srgbClr val="C00000"/>
                </a:solidFill>
                <a:effectLst/>
                <a:latin typeface="Titillium Web" panose="00000500000000000000" pitchFamily="2" charset="0"/>
              </a:rPr>
              <a:t>piano di conservazione</a:t>
            </a:r>
            <a:r>
              <a:rPr lang="it-IT" sz="2200" b="0" i="0" dirty="0">
                <a:effectLst/>
                <a:latin typeface="Titillium Web" panose="00000500000000000000" pitchFamily="2" charset="0"/>
              </a:rPr>
              <a:t> degli archivi, integrato con il sistema di classificazione, per la definizione dei criteri di organizzazione dell'archivio, di selezione periodica e di conservazione permanente dei documenti […]</a:t>
            </a:r>
          </a:p>
        </p:txBody>
      </p:sp>
      <p:pic>
        <p:nvPicPr>
          <p:cNvPr id="7" name="Immagine 6" descr="Immagine che contiene Elementi grafici, Carattere, grafica, design&#10;&#10;Descrizione generata automaticamente">
            <a:extLst>
              <a:ext uri="{FF2B5EF4-FFF2-40B4-BE49-F238E27FC236}">
                <a16:creationId xmlns:a16="http://schemas.microsoft.com/office/drawing/2014/main" id="{8D18ADF1-07CF-0016-8B5D-0287E7D4A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558" y="2209952"/>
            <a:ext cx="2438095" cy="2438095"/>
          </a:xfrm>
          <a:prstGeom prst="rect">
            <a:avLst/>
          </a:prstGeom>
        </p:spPr>
      </p:pic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CE723FB9-6641-FF7A-5BD9-8DE1E6E6073E}"/>
              </a:ext>
            </a:extLst>
          </p:cNvPr>
          <p:cNvSpPr/>
          <p:nvPr/>
        </p:nvSpPr>
        <p:spPr>
          <a:xfrm>
            <a:off x="741574" y="4867132"/>
            <a:ext cx="4242062" cy="7070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000" dirty="0">
                <a:solidFill>
                  <a:srgbClr val="009353"/>
                </a:solidFill>
              </a:rPr>
              <a:t>Art. 68 del DPR 445/2000</a:t>
            </a:r>
          </a:p>
        </p:txBody>
      </p:sp>
    </p:spTree>
    <p:extLst>
      <p:ext uri="{BB962C8B-B14F-4D97-AF65-F5344CB8AC3E}">
        <p14:creationId xmlns:p14="http://schemas.microsoft.com/office/powerpoint/2010/main" val="1376791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A9D94B2-77D3-B192-AD86-D2B3FBBCF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 err="1">
                <a:solidFill>
                  <a:srgbClr val="C00000"/>
                </a:solidFill>
              </a:rPr>
              <a:t>Quindi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egnaposto contenuto 10">
            <a:extLst>
              <a:ext uri="{FF2B5EF4-FFF2-40B4-BE49-F238E27FC236}">
                <a16:creationId xmlns:a16="http://schemas.microsoft.com/office/drawing/2014/main" id="{47FA9EEF-3A27-4ECB-F85D-DCDD21AC1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1280570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La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i="1" dirty="0" err="1">
                <a:solidFill>
                  <a:srgbClr val="C00000"/>
                </a:solidFill>
              </a:rPr>
              <a:t>selezione</a:t>
            </a:r>
            <a:r>
              <a:rPr lang="en-US" sz="2000" dirty="0"/>
              <a:t> è </a:t>
            </a:r>
            <a:r>
              <a:rPr lang="en-US" sz="2000" dirty="0" err="1"/>
              <a:t>un’operazione</a:t>
            </a:r>
            <a:r>
              <a:rPr lang="en-US" sz="2000" dirty="0"/>
              <a:t> </a:t>
            </a:r>
            <a:r>
              <a:rPr lang="en-US" sz="2000" dirty="0" err="1"/>
              <a:t>critica</a:t>
            </a:r>
            <a:r>
              <a:rPr lang="en-US" sz="2000" dirty="0"/>
              <a:t> di </a:t>
            </a:r>
            <a:r>
              <a:rPr lang="en-US" sz="2000" dirty="0" err="1"/>
              <a:t>vaglio</a:t>
            </a:r>
            <a:r>
              <a:rPr lang="en-US" sz="2000" dirty="0"/>
              <a:t> </a:t>
            </a:r>
            <a:r>
              <a:rPr lang="en-US" sz="2000" dirty="0" err="1"/>
              <a:t>della</a:t>
            </a:r>
            <a:r>
              <a:rPr lang="en-US" sz="2000" dirty="0"/>
              <a:t> </a:t>
            </a:r>
            <a:r>
              <a:rPr lang="en-US" sz="2000" dirty="0" err="1"/>
              <a:t>documentazione</a:t>
            </a:r>
            <a:r>
              <a:rPr lang="en-US" sz="2000" dirty="0"/>
              <a:t> </a:t>
            </a:r>
            <a:r>
              <a:rPr lang="en-US" sz="2000" dirty="0" err="1"/>
              <a:t>prodotta</a:t>
            </a:r>
            <a:r>
              <a:rPr lang="en-US" sz="2000" dirty="0"/>
              <a:t>, </a:t>
            </a:r>
            <a:r>
              <a:rPr lang="en-US" sz="2000" dirty="0" err="1"/>
              <a:t>funzionale</a:t>
            </a:r>
            <a:r>
              <a:rPr lang="en-US" sz="2000" dirty="0"/>
              <a:t> a </a:t>
            </a:r>
            <a:r>
              <a:rPr lang="en-US" sz="2000" dirty="0" err="1"/>
              <a:t>una</a:t>
            </a:r>
            <a:r>
              <a:rPr lang="en-US" sz="2000" dirty="0"/>
              <a:t> </a:t>
            </a:r>
            <a:r>
              <a:rPr lang="en-US" sz="2000" dirty="0" err="1"/>
              <a:t>migliore</a:t>
            </a:r>
            <a:r>
              <a:rPr lang="en-US" sz="2000" dirty="0"/>
              <a:t> </a:t>
            </a:r>
            <a:r>
              <a:rPr lang="en-US" sz="2000" dirty="0" err="1"/>
              <a:t>conservazione</a:t>
            </a:r>
            <a:r>
              <a:rPr lang="en-US" sz="2000" dirty="0"/>
              <a:t> </a:t>
            </a:r>
            <a:r>
              <a:rPr lang="en-US" sz="2000" dirty="0" err="1"/>
              <a:t>dell’archivio</a:t>
            </a:r>
            <a:r>
              <a:rPr lang="en-US" sz="2000" dirty="0"/>
              <a:t>. Il </a:t>
            </a:r>
            <a:r>
              <a:rPr lang="en-US" sz="2000" dirty="0" err="1"/>
              <a:t>processo</a:t>
            </a:r>
            <a:r>
              <a:rPr lang="en-US" sz="2000" dirty="0"/>
              <a:t> di </a:t>
            </a:r>
            <a:r>
              <a:rPr lang="en-US" sz="2000" dirty="0" err="1"/>
              <a:t>selezione</a:t>
            </a:r>
            <a:r>
              <a:rPr lang="en-US" sz="2000" dirty="0"/>
              <a:t> </a:t>
            </a:r>
            <a:r>
              <a:rPr lang="en-US" sz="2000" dirty="0" err="1"/>
              <a:t>stabilisce</a:t>
            </a:r>
            <a:r>
              <a:rPr lang="en-US" sz="2000" dirty="0"/>
              <a:t> </a:t>
            </a:r>
            <a:r>
              <a:rPr lang="en-US" sz="2000" dirty="0" err="1"/>
              <a:t>cosa</a:t>
            </a:r>
            <a:r>
              <a:rPr lang="en-US" sz="2000" dirty="0"/>
              <a:t> </a:t>
            </a:r>
            <a:r>
              <a:rPr lang="en-US" sz="2000" dirty="0" err="1"/>
              <a:t>l’ente</a:t>
            </a:r>
            <a:r>
              <a:rPr lang="en-US" sz="2000" dirty="0"/>
              <a:t> </a:t>
            </a:r>
            <a:r>
              <a:rPr lang="en-US" sz="2000" dirty="0" err="1"/>
              <a:t>debba</a:t>
            </a:r>
            <a:r>
              <a:rPr lang="en-US" sz="2000" dirty="0"/>
              <a:t> </a:t>
            </a:r>
            <a:r>
              <a:rPr lang="en-US" sz="2000" i="1" dirty="0" err="1">
                <a:solidFill>
                  <a:srgbClr val="009353"/>
                </a:solidFill>
              </a:rPr>
              <a:t>conservare</a:t>
            </a:r>
            <a:r>
              <a:rPr lang="en-US" sz="2000" dirty="0"/>
              <a:t> e </a:t>
            </a:r>
            <a:r>
              <a:rPr lang="en-US" sz="2000" dirty="0" err="1"/>
              <a:t>cosa</a:t>
            </a:r>
            <a:r>
              <a:rPr lang="en-US" sz="2000" dirty="0"/>
              <a:t> </a:t>
            </a:r>
            <a:r>
              <a:rPr lang="en-US" sz="2000" dirty="0" err="1"/>
              <a:t>debba</a:t>
            </a:r>
            <a:r>
              <a:rPr lang="en-US" sz="2000" dirty="0"/>
              <a:t> </a:t>
            </a:r>
            <a:r>
              <a:rPr lang="en-US" sz="2000" i="1" dirty="0" err="1">
                <a:solidFill>
                  <a:srgbClr val="C00000"/>
                </a:solidFill>
              </a:rPr>
              <a:t>scartare</a:t>
            </a:r>
            <a:endParaRPr lang="en-US" sz="2000" i="1" dirty="0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C3B82B0E-545F-07F3-F7F7-EE58B4A08E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" b="3065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C77B9D60-1DB7-5966-25B5-7E6C970EA305}"/>
              </a:ext>
            </a:extLst>
          </p:cNvPr>
          <p:cNvSpPr/>
          <p:nvPr/>
        </p:nvSpPr>
        <p:spPr>
          <a:xfrm>
            <a:off x="6041006" y="1630743"/>
            <a:ext cx="1623164" cy="7070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200" dirty="0">
                <a:solidFill>
                  <a:srgbClr val="009353"/>
                </a:solidFill>
              </a:rPr>
              <a:t>Selezione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005D4E8D-D9D9-9CAE-FC9E-CEEB59D24329}"/>
              </a:ext>
            </a:extLst>
          </p:cNvPr>
          <p:cNvCxnSpPr>
            <a:cxnSpLocks/>
          </p:cNvCxnSpPr>
          <p:nvPr/>
        </p:nvCxnSpPr>
        <p:spPr>
          <a:xfrm>
            <a:off x="7211505" y="5081047"/>
            <a:ext cx="0" cy="3582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27E3BACE-D639-1D94-6249-73768A4980E7}"/>
              </a:ext>
            </a:extLst>
          </p:cNvPr>
          <p:cNvSpPr/>
          <p:nvPr/>
        </p:nvSpPr>
        <p:spPr>
          <a:xfrm>
            <a:off x="6244102" y="5329464"/>
            <a:ext cx="2093627" cy="7070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200" dirty="0">
                <a:solidFill>
                  <a:srgbClr val="009353"/>
                </a:solidFill>
              </a:rPr>
              <a:t>Conservazione illimitata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96E92EA6-EE4F-D060-D652-DCF3A5C871C9}"/>
              </a:ext>
            </a:extLst>
          </p:cNvPr>
          <p:cNvCxnSpPr>
            <a:cxnSpLocks/>
          </p:cNvCxnSpPr>
          <p:nvPr/>
        </p:nvCxnSpPr>
        <p:spPr>
          <a:xfrm>
            <a:off x="10182519" y="5081046"/>
            <a:ext cx="0" cy="3582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58D9EC45-C45C-5F49-F7E8-A33A3A1A48A6}"/>
              </a:ext>
            </a:extLst>
          </p:cNvPr>
          <p:cNvSpPr/>
          <p:nvPr/>
        </p:nvSpPr>
        <p:spPr>
          <a:xfrm>
            <a:off x="9136089" y="5143024"/>
            <a:ext cx="2093627" cy="7070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200" dirty="0">
                <a:solidFill>
                  <a:srgbClr val="C00000"/>
                </a:solidFill>
              </a:rPr>
              <a:t>Scarto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6868BD71-C089-AB2D-84E5-BCCD7B4FC90D}"/>
              </a:ext>
            </a:extLst>
          </p:cNvPr>
          <p:cNvSpPr/>
          <p:nvPr/>
        </p:nvSpPr>
        <p:spPr>
          <a:xfrm>
            <a:off x="6395720" y="3332480"/>
            <a:ext cx="1711957" cy="170720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C93AF3A3-1402-D7CD-C98A-550343B2B1B8}"/>
              </a:ext>
            </a:extLst>
          </p:cNvPr>
          <p:cNvSpPr/>
          <p:nvPr/>
        </p:nvSpPr>
        <p:spPr>
          <a:xfrm>
            <a:off x="9286240" y="3332480"/>
            <a:ext cx="1671320" cy="170720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5191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84BB1C4C-E320-F4E9-338F-B955032180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9483" y="575598"/>
            <a:ext cx="99173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6000" dirty="0">
                <a:solidFill>
                  <a:srgbClr val="CC1E15"/>
                </a:solidFill>
              </a:rPr>
              <a:t>….nel digitale </a:t>
            </a: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98FE2514-CB85-9BA7-4037-E63CECC75714}"/>
              </a:ext>
            </a:extLst>
          </p:cNvPr>
          <p:cNvGrpSpPr/>
          <p:nvPr/>
        </p:nvGrpSpPr>
        <p:grpSpPr>
          <a:xfrm>
            <a:off x="659483" y="1789350"/>
            <a:ext cx="7964872" cy="2199211"/>
            <a:chOff x="659483" y="1789350"/>
            <a:chExt cx="7964872" cy="2199211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25E23C8F-7ABE-1A53-141C-07C03B04C3AE}"/>
                </a:ext>
              </a:extLst>
            </p:cNvPr>
            <p:cNvSpPr/>
            <p:nvPr/>
          </p:nvSpPr>
          <p:spPr>
            <a:xfrm>
              <a:off x="2792698" y="2719335"/>
              <a:ext cx="5831657" cy="6269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4000" dirty="0">
                  <a:solidFill>
                    <a:schemeClr val="tx1"/>
                  </a:solidFill>
                </a:rPr>
                <a:t>Conservazione by default</a:t>
              </a:r>
              <a:br>
                <a:rPr lang="it-IT" sz="4000" dirty="0">
                  <a:solidFill>
                    <a:schemeClr val="tx1"/>
                  </a:solidFill>
                </a:rPr>
              </a:br>
              <a:endParaRPr lang="it-IT" sz="4000" dirty="0">
                <a:solidFill>
                  <a:schemeClr val="tx1"/>
                </a:solidFill>
              </a:endParaRPr>
            </a:p>
          </p:txBody>
        </p:sp>
        <p:pic>
          <p:nvPicPr>
            <p:cNvPr id="3" name="Immagine 2" descr="Immagine che contiene simbolo, Elementi grafici, linea, Carattere&#10;&#10;Descrizione generata automaticamente">
              <a:extLst>
                <a:ext uri="{FF2B5EF4-FFF2-40B4-BE49-F238E27FC236}">
                  <a16:creationId xmlns:a16="http://schemas.microsoft.com/office/drawing/2014/main" id="{B8D63598-2C06-813A-654F-014F1D63F1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483" y="1789350"/>
              <a:ext cx="2199211" cy="2199211"/>
            </a:xfrm>
            <a:prstGeom prst="rect">
              <a:avLst/>
            </a:prstGeom>
          </p:spPr>
        </p:pic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DD5A1474-E39F-0FA1-48CC-0A4D51668EA7}"/>
              </a:ext>
            </a:extLst>
          </p:cNvPr>
          <p:cNvGrpSpPr/>
          <p:nvPr/>
        </p:nvGrpSpPr>
        <p:grpSpPr>
          <a:xfrm>
            <a:off x="2792698" y="4278984"/>
            <a:ext cx="8754661" cy="2118499"/>
            <a:chOff x="2792698" y="4278984"/>
            <a:chExt cx="8754661" cy="2118499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B56F56D5-0F89-3D30-10B6-448728F541DF}"/>
                </a:ext>
              </a:extLst>
            </p:cNvPr>
            <p:cNvSpPr/>
            <p:nvPr/>
          </p:nvSpPr>
          <p:spPr>
            <a:xfrm>
              <a:off x="2792698" y="4395296"/>
              <a:ext cx="6214992" cy="18871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4000" dirty="0">
                  <a:solidFill>
                    <a:schemeClr val="tx1"/>
                  </a:solidFill>
                </a:rPr>
                <a:t>Aumento esponenziale degli input (software, GDPR, Mappa procedimenti amministrativi, </a:t>
              </a:r>
              <a:r>
                <a:rPr lang="it-IT" sz="4000" dirty="0" err="1">
                  <a:solidFill>
                    <a:schemeClr val="tx1"/>
                  </a:solidFill>
                </a:rPr>
                <a:t>ecc</a:t>
              </a:r>
              <a:r>
                <a:rPr lang="it-IT" sz="4000" dirty="0">
                  <a:solidFill>
                    <a:schemeClr val="tx1"/>
                  </a:solidFill>
                </a:rPr>
                <a:t>….)</a:t>
              </a:r>
            </a:p>
          </p:txBody>
        </p:sp>
        <p:pic>
          <p:nvPicPr>
            <p:cNvPr id="8" name="Immagine 7" descr="Immagine che contiene clipart, Elementi grafici, grafica, simbolo&#10;&#10;Descrizione generata automaticamente">
              <a:extLst>
                <a:ext uri="{FF2B5EF4-FFF2-40B4-BE49-F238E27FC236}">
                  <a16:creationId xmlns:a16="http://schemas.microsoft.com/office/drawing/2014/main" id="{BA489950-5AAE-55A1-BC80-14A33AB92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8860" y="4278984"/>
              <a:ext cx="2118499" cy="21184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441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Personalizzato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050"/>
      </a:accent1>
      <a:accent2>
        <a:srgbClr val="C00000"/>
      </a:accent2>
      <a:accent3>
        <a:srgbClr val="00B050"/>
      </a:accent3>
      <a:accent4>
        <a:srgbClr val="CC1E15"/>
      </a:accent4>
      <a:accent5>
        <a:srgbClr val="00B050"/>
      </a:accent5>
      <a:accent6>
        <a:srgbClr val="C000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167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Titillium Web</vt:lpstr>
      <vt:lpstr>Tema di Office</vt:lpstr>
      <vt:lpstr>Il Piano di conservazione nei sistemi digitali</vt:lpstr>
      <vt:lpstr>Parer - PAT</vt:lpstr>
      <vt:lpstr>Presentazione standard di PowerPoint</vt:lpstr>
      <vt:lpstr>Quindi</vt:lpstr>
      <vt:lpstr>….nel digitale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Righi Riccardo</dc:creator>
  <cp:lastModifiedBy>Righi Riccardo</cp:lastModifiedBy>
  <cp:revision>253</cp:revision>
  <dcterms:created xsi:type="dcterms:W3CDTF">2021-06-16T11:02:22Z</dcterms:created>
  <dcterms:modified xsi:type="dcterms:W3CDTF">2024-01-26T09:40:59Z</dcterms:modified>
</cp:coreProperties>
</file>