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431" r:id="rId2"/>
    <p:sldId id="450" r:id="rId3"/>
    <p:sldId id="452" r:id="rId4"/>
    <p:sldId id="436" r:id="rId5"/>
    <p:sldId id="453" r:id="rId6"/>
    <p:sldId id="454" r:id="rId7"/>
    <p:sldId id="462" r:id="rId8"/>
    <p:sldId id="440" r:id="rId9"/>
    <p:sldId id="456" r:id="rId10"/>
    <p:sldId id="441" r:id="rId11"/>
    <p:sldId id="445" r:id="rId12"/>
    <p:sldId id="458" r:id="rId13"/>
    <p:sldId id="459" r:id="rId14"/>
    <p:sldId id="460" r:id="rId15"/>
    <p:sldId id="461" r:id="rId16"/>
    <p:sldId id="447" r:id="rId17"/>
    <p:sldId id="448" r:id="rId18"/>
    <p:sldId id="449" r:id="rId1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8B7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3" autoAdjust="0"/>
    <p:restoredTop sz="94660"/>
  </p:normalViewPr>
  <p:slideViewPr>
    <p:cSldViewPr snapToGrid="0">
      <p:cViewPr varScale="1">
        <p:scale>
          <a:sx n="63" d="100"/>
          <a:sy n="63" d="100"/>
        </p:scale>
        <p:origin x="732"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622D3B2-F6A6-4901-A0B4-9D909340CEFD}"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it-IT"/>
        </a:p>
      </dgm:t>
    </dgm:pt>
    <dgm:pt modelId="{9B316ADA-B501-44BF-AA56-9E7DD25E4EF6}">
      <dgm:prSet/>
      <dgm:spPr/>
      <dgm:t>
        <a:bodyPr/>
        <a:lstStyle/>
        <a:p>
          <a:r>
            <a:rPr lang="it-IT" b="1" dirty="0"/>
            <a:t>Esame preliminare</a:t>
          </a:r>
        </a:p>
      </dgm:t>
    </dgm:pt>
    <dgm:pt modelId="{B5BBC1AE-0B42-45FD-A791-2A0258E55748}" type="parTrans" cxnId="{CE19819C-A181-4A64-9958-231CC1A78524}">
      <dgm:prSet/>
      <dgm:spPr/>
      <dgm:t>
        <a:bodyPr/>
        <a:lstStyle/>
        <a:p>
          <a:endParaRPr lang="it-IT"/>
        </a:p>
      </dgm:t>
    </dgm:pt>
    <dgm:pt modelId="{9C904888-5665-44AD-AE23-E0F94E1FC779}" type="sibTrans" cxnId="{CE19819C-A181-4A64-9958-231CC1A78524}">
      <dgm:prSet/>
      <dgm:spPr/>
      <dgm:t>
        <a:bodyPr/>
        <a:lstStyle/>
        <a:p>
          <a:endParaRPr lang="it-IT"/>
        </a:p>
      </dgm:t>
    </dgm:pt>
    <dgm:pt modelId="{145E66A5-A530-429F-9CCF-971954A2F82E}">
      <dgm:prSet/>
      <dgm:spPr/>
      <dgm:t>
        <a:bodyPr/>
        <a:lstStyle/>
        <a:p>
          <a:r>
            <a:rPr lang="it-IT" b="1" dirty="0"/>
            <a:t>Interviste ai referenti della Direzione generale</a:t>
          </a:r>
        </a:p>
      </dgm:t>
    </dgm:pt>
    <dgm:pt modelId="{C77A464E-0457-48EB-9E51-83A8DA03703A}" type="parTrans" cxnId="{FD1B3C67-3485-4994-9644-9468EECFE9CD}">
      <dgm:prSet/>
      <dgm:spPr/>
      <dgm:t>
        <a:bodyPr/>
        <a:lstStyle/>
        <a:p>
          <a:endParaRPr lang="it-IT"/>
        </a:p>
      </dgm:t>
    </dgm:pt>
    <dgm:pt modelId="{012F6460-288E-4A01-9A78-16BF62431FD9}" type="sibTrans" cxnId="{FD1B3C67-3485-4994-9644-9468EECFE9CD}">
      <dgm:prSet/>
      <dgm:spPr/>
      <dgm:t>
        <a:bodyPr/>
        <a:lstStyle/>
        <a:p>
          <a:endParaRPr lang="it-IT"/>
        </a:p>
      </dgm:t>
    </dgm:pt>
    <dgm:pt modelId="{FDA4C3EE-E902-4435-9833-39CD7DB2BB5D}">
      <dgm:prSet/>
      <dgm:spPr/>
      <dgm:t>
        <a:bodyPr/>
        <a:lstStyle/>
        <a:p>
          <a:r>
            <a:rPr lang="it-IT" b="1" dirty="0"/>
            <a:t>Formalizzazione e condivisione</a:t>
          </a:r>
        </a:p>
      </dgm:t>
    </dgm:pt>
    <dgm:pt modelId="{6F0FFD18-5E87-41E6-9635-C62C89BB1D75}" type="parTrans" cxnId="{A0A6E82D-308A-478A-B056-EA6B22791AE7}">
      <dgm:prSet/>
      <dgm:spPr/>
      <dgm:t>
        <a:bodyPr/>
        <a:lstStyle/>
        <a:p>
          <a:endParaRPr lang="it-IT"/>
        </a:p>
      </dgm:t>
    </dgm:pt>
    <dgm:pt modelId="{2B76ECE2-38C1-48E4-80A3-41CD05AD8AF8}" type="sibTrans" cxnId="{A0A6E82D-308A-478A-B056-EA6B22791AE7}">
      <dgm:prSet/>
      <dgm:spPr/>
      <dgm:t>
        <a:bodyPr/>
        <a:lstStyle/>
        <a:p>
          <a:endParaRPr lang="it-IT"/>
        </a:p>
      </dgm:t>
    </dgm:pt>
    <dgm:pt modelId="{2E71D934-7930-42EF-811E-7A6290E57CEE}">
      <dgm:prSet/>
      <dgm:spPr/>
      <dgm:t>
        <a:bodyPr/>
        <a:lstStyle/>
        <a:p>
          <a:r>
            <a:rPr lang="it-IT" b="1" dirty="0"/>
            <a:t>Approfondimenti con referenti e altre figure «chiave»</a:t>
          </a:r>
        </a:p>
      </dgm:t>
    </dgm:pt>
    <dgm:pt modelId="{CAC787C7-B13E-4511-9E34-6E4A9C80A04B}" type="parTrans" cxnId="{899794B4-ABAD-4A34-A7D9-9C0FB40719E3}">
      <dgm:prSet/>
      <dgm:spPr/>
      <dgm:t>
        <a:bodyPr/>
        <a:lstStyle/>
        <a:p>
          <a:endParaRPr lang="it-IT"/>
        </a:p>
      </dgm:t>
    </dgm:pt>
    <dgm:pt modelId="{37B41729-3D57-46E6-BBA2-E883809296B6}" type="sibTrans" cxnId="{899794B4-ABAD-4A34-A7D9-9C0FB40719E3}">
      <dgm:prSet/>
      <dgm:spPr/>
      <dgm:t>
        <a:bodyPr/>
        <a:lstStyle/>
        <a:p>
          <a:endParaRPr lang="it-IT"/>
        </a:p>
      </dgm:t>
    </dgm:pt>
    <dgm:pt modelId="{0F30D78A-8E84-489D-A030-37FA61DB126B}">
      <dgm:prSet/>
      <dgm:spPr/>
      <dgm:t>
        <a:bodyPr/>
        <a:lstStyle/>
        <a:p>
          <a:r>
            <a:rPr lang="it-IT" b="1" dirty="0"/>
            <a:t>Finalizzazione della formalizzazione</a:t>
          </a:r>
        </a:p>
      </dgm:t>
    </dgm:pt>
    <dgm:pt modelId="{BEE03585-9579-4BB4-9DF3-D1904EA9844E}" type="parTrans" cxnId="{95BBF58B-F3C3-462A-807E-C84DF2E267BC}">
      <dgm:prSet/>
      <dgm:spPr/>
      <dgm:t>
        <a:bodyPr/>
        <a:lstStyle/>
        <a:p>
          <a:endParaRPr lang="it-IT"/>
        </a:p>
      </dgm:t>
    </dgm:pt>
    <dgm:pt modelId="{84FEC0F6-CF4F-4BD0-8DAA-18490CF6980B}" type="sibTrans" cxnId="{95BBF58B-F3C3-462A-807E-C84DF2E267BC}">
      <dgm:prSet/>
      <dgm:spPr/>
      <dgm:t>
        <a:bodyPr/>
        <a:lstStyle/>
        <a:p>
          <a:endParaRPr lang="it-IT"/>
        </a:p>
      </dgm:t>
    </dgm:pt>
    <dgm:pt modelId="{6F16FD92-E3CD-BE4D-AAB1-A1E5F62F8B3E}">
      <dgm:prSet/>
      <dgm:spPr/>
      <dgm:t>
        <a:bodyPr/>
        <a:lstStyle/>
        <a:p>
          <a:r>
            <a:rPr lang="it-IT" b="1" dirty="0"/>
            <a:t>Caricamento sul sistema PERSEO</a:t>
          </a:r>
        </a:p>
      </dgm:t>
    </dgm:pt>
    <dgm:pt modelId="{0C7FCCE8-FDE3-C548-93EF-364211B7C916}" type="parTrans" cxnId="{B2EB9FE3-2A2E-9347-8CBD-C8A501C150A4}">
      <dgm:prSet/>
      <dgm:spPr/>
      <dgm:t>
        <a:bodyPr/>
        <a:lstStyle/>
        <a:p>
          <a:endParaRPr lang="it-IT"/>
        </a:p>
      </dgm:t>
    </dgm:pt>
    <dgm:pt modelId="{7F5D2894-4DE7-C744-A42B-D0B88F040A46}" type="sibTrans" cxnId="{B2EB9FE3-2A2E-9347-8CBD-C8A501C150A4}">
      <dgm:prSet/>
      <dgm:spPr/>
      <dgm:t>
        <a:bodyPr/>
        <a:lstStyle/>
        <a:p>
          <a:endParaRPr lang="it-IT"/>
        </a:p>
      </dgm:t>
    </dgm:pt>
    <dgm:pt modelId="{64AD6FB1-BC18-B94E-89CD-376BFE5538C8}" type="pres">
      <dgm:prSet presAssocID="{A622D3B2-F6A6-4901-A0B4-9D909340CEFD}" presName="Name0" presStyleCnt="0">
        <dgm:presLayoutVars>
          <dgm:dir/>
          <dgm:animLvl val="lvl"/>
          <dgm:resizeHandles val="exact"/>
        </dgm:presLayoutVars>
      </dgm:prSet>
      <dgm:spPr/>
    </dgm:pt>
    <dgm:pt modelId="{660D5A74-953A-4542-89EA-C940B62F335E}" type="pres">
      <dgm:prSet presAssocID="{6F16FD92-E3CD-BE4D-AAB1-A1E5F62F8B3E}" presName="boxAndChildren" presStyleCnt="0"/>
      <dgm:spPr/>
    </dgm:pt>
    <dgm:pt modelId="{EC344ED3-6B6F-8F40-ADE4-3DB1CD17D362}" type="pres">
      <dgm:prSet presAssocID="{6F16FD92-E3CD-BE4D-AAB1-A1E5F62F8B3E}" presName="parentTextBox" presStyleLbl="node1" presStyleIdx="0" presStyleCnt="6"/>
      <dgm:spPr/>
    </dgm:pt>
    <dgm:pt modelId="{755CF7DA-8196-1147-9A73-E0A542471E30}" type="pres">
      <dgm:prSet presAssocID="{84FEC0F6-CF4F-4BD0-8DAA-18490CF6980B}" presName="sp" presStyleCnt="0"/>
      <dgm:spPr/>
    </dgm:pt>
    <dgm:pt modelId="{2AA9840C-68E8-344F-848A-237DF0591E82}" type="pres">
      <dgm:prSet presAssocID="{0F30D78A-8E84-489D-A030-37FA61DB126B}" presName="arrowAndChildren" presStyleCnt="0"/>
      <dgm:spPr/>
    </dgm:pt>
    <dgm:pt modelId="{C93E11B2-9C30-1742-8D19-01611BE42BBF}" type="pres">
      <dgm:prSet presAssocID="{0F30D78A-8E84-489D-A030-37FA61DB126B}" presName="parentTextArrow" presStyleLbl="node1" presStyleIdx="1" presStyleCnt="6"/>
      <dgm:spPr/>
    </dgm:pt>
    <dgm:pt modelId="{B93D979B-AEB4-4842-BDAC-71C6EB0F42F8}" type="pres">
      <dgm:prSet presAssocID="{37B41729-3D57-46E6-BBA2-E883809296B6}" presName="sp" presStyleCnt="0"/>
      <dgm:spPr/>
    </dgm:pt>
    <dgm:pt modelId="{A0485FF1-3CE0-3742-A45A-F1E7765E7AEE}" type="pres">
      <dgm:prSet presAssocID="{2E71D934-7930-42EF-811E-7A6290E57CEE}" presName="arrowAndChildren" presStyleCnt="0"/>
      <dgm:spPr/>
    </dgm:pt>
    <dgm:pt modelId="{AABCD941-DC51-F94F-B516-CCA1EEBD763C}" type="pres">
      <dgm:prSet presAssocID="{2E71D934-7930-42EF-811E-7A6290E57CEE}" presName="parentTextArrow" presStyleLbl="node1" presStyleIdx="2" presStyleCnt="6"/>
      <dgm:spPr/>
    </dgm:pt>
    <dgm:pt modelId="{7662B069-EA35-584A-B9F1-9C1C0CC8216F}" type="pres">
      <dgm:prSet presAssocID="{2B76ECE2-38C1-48E4-80A3-41CD05AD8AF8}" presName="sp" presStyleCnt="0"/>
      <dgm:spPr/>
    </dgm:pt>
    <dgm:pt modelId="{7230E5F5-2F96-AF4B-9D48-7985CE33376D}" type="pres">
      <dgm:prSet presAssocID="{FDA4C3EE-E902-4435-9833-39CD7DB2BB5D}" presName="arrowAndChildren" presStyleCnt="0"/>
      <dgm:spPr/>
    </dgm:pt>
    <dgm:pt modelId="{3B940427-C8D2-6944-9F66-BC6A7C667ABD}" type="pres">
      <dgm:prSet presAssocID="{FDA4C3EE-E902-4435-9833-39CD7DB2BB5D}" presName="parentTextArrow" presStyleLbl="node1" presStyleIdx="3" presStyleCnt="6"/>
      <dgm:spPr/>
    </dgm:pt>
    <dgm:pt modelId="{8A7D5D17-0747-B04C-B4F7-14EDC04BDCF9}" type="pres">
      <dgm:prSet presAssocID="{012F6460-288E-4A01-9A78-16BF62431FD9}" presName="sp" presStyleCnt="0"/>
      <dgm:spPr/>
    </dgm:pt>
    <dgm:pt modelId="{E5C7466B-0DE0-A74D-88D1-EB50687C669A}" type="pres">
      <dgm:prSet presAssocID="{145E66A5-A530-429F-9CCF-971954A2F82E}" presName="arrowAndChildren" presStyleCnt="0"/>
      <dgm:spPr/>
    </dgm:pt>
    <dgm:pt modelId="{CBA09CD9-CEE7-A541-9368-6D0B845A6D8F}" type="pres">
      <dgm:prSet presAssocID="{145E66A5-A530-429F-9CCF-971954A2F82E}" presName="parentTextArrow" presStyleLbl="node1" presStyleIdx="4" presStyleCnt="6"/>
      <dgm:spPr/>
    </dgm:pt>
    <dgm:pt modelId="{EF8067C5-66A0-BC4C-A19C-70CABBE984A9}" type="pres">
      <dgm:prSet presAssocID="{9C904888-5665-44AD-AE23-E0F94E1FC779}" presName="sp" presStyleCnt="0"/>
      <dgm:spPr/>
    </dgm:pt>
    <dgm:pt modelId="{BB24BBB8-38E0-5C42-8C82-E51F7464F822}" type="pres">
      <dgm:prSet presAssocID="{9B316ADA-B501-44BF-AA56-9E7DD25E4EF6}" presName="arrowAndChildren" presStyleCnt="0"/>
      <dgm:spPr/>
    </dgm:pt>
    <dgm:pt modelId="{99C9A990-6BFC-F04B-84B7-B3B6B1C80FAC}" type="pres">
      <dgm:prSet presAssocID="{9B316ADA-B501-44BF-AA56-9E7DD25E4EF6}" presName="parentTextArrow" presStyleLbl="node1" presStyleIdx="5" presStyleCnt="6"/>
      <dgm:spPr/>
    </dgm:pt>
  </dgm:ptLst>
  <dgm:cxnLst>
    <dgm:cxn modelId="{A9E2A208-A17C-5D4F-B5F5-AE18713B5515}" type="presOf" srcId="{A622D3B2-F6A6-4901-A0B4-9D909340CEFD}" destId="{64AD6FB1-BC18-B94E-89CD-376BFE5538C8}" srcOrd="0" destOrd="0" presId="urn:microsoft.com/office/officeart/2005/8/layout/process4"/>
    <dgm:cxn modelId="{A0A6E82D-308A-478A-B056-EA6B22791AE7}" srcId="{A622D3B2-F6A6-4901-A0B4-9D909340CEFD}" destId="{FDA4C3EE-E902-4435-9833-39CD7DB2BB5D}" srcOrd="2" destOrd="0" parTransId="{6F0FFD18-5E87-41E6-9635-C62C89BB1D75}" sibTransId="{2B76ECE2-38C1-48E4-80A3-41CD05AD8AF8}"/>
    <dgm:cxn modelId="{8195D83E-D96E-1E48-8FCF-1B18D3DB877D}" type="presOf" srcId="{145E66A5-A530-429F-9CCF-971954A2F82E}" destId="{CBA09CD9-CEE7-A541-9368-6D0B845A6D8F}" srcOrd="0" destOrd="0" presId="urn:microsoft.com/office/officeart/2005/8/layout/process4"/>
    <dgm:cxn modelId="{FD1B3C67-3485-4994-9644-9468EECFE9CD}" srcId="{A622D3B2-F6A6-4901-A0B4-9D909340CEFD}" destId="{145E66A5-A530-429F-9CCF-971954A2F82E}" srcOrd="1" destOrd="0" parTransId="{C77A464E-0457-48EB-9E51-83A8DA03703A}" sibTransId="{012F6460-288E-4A01-9A78-16BF62431FD9}"/>
    <dgm:cxn modelId="{FF78717E-9552-1B4E-83A6-4DC8EFB697FF}" type="presOf" srcId="{2E71D934-7930-42EF-811E-7A6290E57CEE}" destId="{AABCD941-DC51-F94F-B516-CCA1EEBD763C}" srcOrd="0" destOrd="0" presId="urn:microsoft.com/office/officeart/2005/8/layout/process4"/>
    <dgm:cxn modelId="{95BBF58B-F3C3-462A-807E-C84DF2E267BC}" srcId="{A622D3B2-F6A6-4901-A0B4-9D909340CEFD}" destId="{0F30D78A-8E84-489D-A030-37FA61DB126B}" srcOrd="4" destOrd="0" parTransId="{BEE03585-9579-4BB4-9DF3-D1904EA9844E}" sibTransId="{84FEC0F6-CF4F-4BD0-8DAA-18490CF6980B}"/>
    <dgm:cxn modelId="{CE19819C-A181-4A64-9958-231CC1A78524}" srcId="{A622D3B2-F6A6-4901-A0B4-9D909340CEFD}" destId="{9B316ADA-B501-44BF-AA56-9E7DD25E4EF6}" srcOrd="0" destOrd="0" parTransId="{B5BBC1AE-0B42-45FD-A791-2A0258E55748}" sibTransId="{9C904888-5665-44AD-AE23-E0F94E1FC779}"/>
    <dgm:cxn modelId="{96C226A2-9536-2444-B903-AB0D1F4EA82B}" type="presOf" srcId="{0F30D78A-8E84-489D-A030-37FA61DB126B}" destId="{C93E11B2-9C30-1742-8D19-01611BE42BBF}" srcOrd="0" destOrd="0" presId="urn:microsoft.com/office/officeart/2005/8/layout/process4"/>
    <dgm:cxn modelId="{936CD9A5-6CEC-1640-A15E-EDB64B4480B0}" type="presOf" srcId="{FDA4C3EE-E902-4435-9833-39CD7DB2BB5D}" destId="{3B940427-C8D2-6944-9F66-BC6A7C667ABD}" srcOrd="0" destOrd="0" presId="urn:microsoft.com/office/officeart/2005/8/layout/process4"/>
    <dgm:cxn modelId="{9CB941A8-55B0-664C-BA76-4E0CC8A3B8B7}" type="presOf" srcId="{6F16FD92-E3CD-BE4D-AAB1-A1E5F62F8B3E}" destId="{EC344ED3-6B6F-8F40-ADE4-3DB1CD17D362}" srcOrd="0" destOrd="0" presId="urn:microsoft.com/office/officeart/2005/8/layout/process4"/>
    <dgm:cxn modelId="{899794B4-ABAD-4A34-A7D9-9C0FB40719E3}" srcId="{A622D3B2-F6A6-4901-A0B4-9D909340CEFD}" destId="{2E71D934-7930-42EF-811E-7A6290E57CEE}" srcOrd="3" destOrd="0" parTransId="{CAC787C7-B13E-4511-9E34-6E4A9C80A04B}" sibTransId="{37B41729-3D57-46E6-BBA2-E883809296B6}"/>
    <dgm:cxn modelId="{B2EB9FE3-2A2E-9347-8CBD-C8A501C150A4}" srcId="{A622D3B2-F6A6-4901-A0B4-9D909340CEFD}" destId="{6F16FD92-E3CD-BE4D-AAB1-A1E5F62F8B3E}" srcOrd="5" destOrd="0" parTransId="{0C7FCCE8-FDE3-C548-93EF-364211B7C916}" sibTransId="{7F5D2894-4DE7-C744-A42B-D0B88F040A46}"/>
    <dgm:cxn modelId="{FD980DF0-C857-B84C-86EC-FC7A41528BCD}" type="presOf" srcId="{9B316ADA-B501-44BF-AA56-9E7DD25E4EF6}" destId="{99C9A990-6BFC-F04B-84B7-B3B6B1C80FAC}" srcOrd="0" destOrd="0" presId="urn:microsoft.com/office/officeart/2005/8/layout/process4"/>
    <dgm:cxn modelId="{B79A60E1-9551-2F44-987E-7A058AD93E05}" type="presParOf" srcId="{64AD6FB1-BC18-B94E-89CD-376BFE5538C8}" destId="{660D5A74-953A-4542-89EA-C940B62F335E}" srcOrd="0" destOrd="0" presId="urn:microsoft.com/office/officeart/2005/8/layout/process4"/>
    <dgm:cxn modelId="{84E02808-3C15-2144-8940-03C76D4BBA22}" type="presParOf" srcId="{660D5A74-953A-4542-89EA-C940B62F335E}" destId="{EC344ED3-6B6F-8F40-ADE4-3DB1CD17D362}" srcOrd="0" destOrd="0" presId="urn:microsoft.com/office/officeart/2005/8/layout/process4"/>
    <dgm:cxn modelId="{9E7214A4-3B03-8441-A7EC-91DE465399B3}" type="presParOf" srcId="{64AD6FB1-BC18-B94E-89CD-376BFE5538C8}" destId="{755CF7DA-8196-1147-9A73-E0A542471E30}" srcOrd="1" destOrd="0" presId="urn:microsoft.com/office/officeart/2005/8/layout/process4"/>
    <dgm:cxn modelId="{2400A1D5-8E79-FC48-9211-F6D94A568BEA}" type="presParOf" srcId="{64AD6FB1-BC18-B94E-89CD-376BFE5538C8}" destId="{2AA9840C-68E8-344F-848A-237DF0591E82}" srcOrd="2" destOrd="0" presId="urn:microsoft.com/office/officeart/2005/8/layout/process4"/>
    <dgm:cxn modelId="{70B4CADD-8759-394F-B872-ABAF3073C6CE}" type="presParOf" srcId="{2AA9840C-68E8-344F-848A-237DF0591E82}" destId="{C93E11B2-9C30-1742-8D19-01611BE42BBF}" srcOrd="0" destOrd="0" presId="urn:microsoft.com/office/officeart/2005/8/layout/process4"/>
    <dgm:cxn modelId="{C91794C7-7767-5A42-93C6-8166F99074F5}" type="presParOf" srcId="{64AD6FB1-BC18-B94E-89CD-376BFE5538C8}" destId="{B93D979B-AEB4-4842-BDAC-71C6EB0F42F8}" srcOrd="3" destOrd="0" presId="urn:microsoft.com/office/officeart/2005/8/layout/process4"/>
    <dgm:cxn modelId="{70DB960C-5CB1-7542-9C50-AB783A17C869}" type="presParOf" srcId="{64AD6FB1-BC18-B94E-89CD-376BFE5538C8}" destId="{A0485FF1-3CE0-3742-A45A-F1E7765E7AEE}" srcOrd="4" destOrd="0" presId="urn:microsoft.com/office/officeart/2005/8/layout/process4"/>
    <dgm:cxn modelId="{611F3D29-0D40-2247-A4FA-3057B3C4C84C}" type="presParOf" srcId="{A0485FF1-3CE0-3742-A45A-F1E7765E7AEE}" destId="{AABCD941-DC51-F94F-B516-CCA1EEBD763C}" srcOrd="0" destOrd="0" presId="urn:microsoft.com/office/officeart/2005/8/layout/process4"/>
    <dgm:cxn modelId="{8D391855-81DF-014F-8E9D-87EB935A825D}" type="presParOf" srcId="{64AD6FB1-BC18-B94E-89CD-376BFE5538C8}" destId="{7662B069-EA35-584A-B9F1-9C1C0CC8216F}" srcOrd="5" destOrd="0" presId="urn:microsoft.com/office/officeart/2005/8/layout/process4"/>
    <dgm:cxn modelId="{53B0DC20-F930-184E-BE18-847CE78CA18C}" type="presParOf" srcId="{64AD6FB1-BC18-B94E-89CD-376BFE5538C8}" destId="{7230E5F5-2F96-AF4B-9D48-7985CE33376D}" srcOrd="6" destOrd="0" presId="urn:microsoft.com/office/officeart/2005/8/layout/process4"/>
    <dgm:cxn modelId="{EF78232E-9647-DA4E-AE51-61CBBE9B135D}" type="presParOf" srcId="{7230E5F5-2F96-AF4B-9D48-7985CE33376D}" destId="{3B940427-C8D2-6944-9F66-BC6A7C667ABD}" srcOrd="0" destOrd="0" presId="urn:microsoft.com/office/officeart/2005/8/layout/process4"/>
    <dgm:cxn modelId="{4462742C-A3FB-FF48-A95F-7C7DFF037ABD}" type="presParOf" srcId="{64AD6FB1-BC18-B94E-89CD-376BFE5538C8}" destId="{8A7D5D17-0747-B04C-B4F7-14EDC04BDCF9}" srcOrd="7" destOrd="0" presId="urn:microsoft.com/office/officeart/2005/8/layout/process4"/>
    <dgm:cxn modelId="{CD920FBE-6B8A-9443-BFF8-D35C91174B08}" type="presParOf" srcId="{64AD6FB1-BC18-B94E-89CD-376BFE5538C8}" destId="{E5C7466B-0DE0-A74D-88D1-EB50687C669A}" srcOrd="8" destOrd="0" presId="urn:microsoft.com/office/officeart/2005/8/layout/process4"/>
    <dgm:cxn modelId="{16AB765F-F1CD-044C-B6EA-C783960E443F}" type="presParOf" srcId="{E5C7466B-0DE0-A74D-88D1-EB50687C669A}" destId="{CBA09CD9-CEE7-A541-9368-6D0B845A6D8F}" srcOrd="0" destOrd="0" presId="urn:microsoft.com/office/officeart/2005/8/layout/process4"/>
    <dgm:cxn modelId="{45ECCB1D-5109-2A49-9471-78C6E6F7CAEA}" type="presParOf" srcId="{64AD6FB1-BC18-B94E-89CD-376BFE5538C8}" destId="{EF8067C5-66A0-BC4C-A19C-70CABBE984A9}" srcOrd="9" destOrd="0" presId="urn:microsoft.com/office/officeart/2005/8/layout/process4"/>
    <dgm:cxn modelId="{20361C3B-B815-414E-920A-10BA5E48F1F8}" type="presParOf" srcId="{64AD6FB1-BC18-B94E-89CD-376BFE5538C8}" destId="{BB24BBB8-38E0-5C42-8C82-E51F7464F822}" srcOrd="10" destOrd="0" presId="urn:microsoft.com/office/officeart/2005/8/layout/process4"/>
    <dgm:cxn modelId="{9E88667A-224F-0A40-BADD-8BBC16F7D622}" type="presParOf" srcId="{BB24BBB8-38E0-5C42-8C82-E51F7464F822}" destId="{99C9A990-6BFC-F04B-84B7-B3B6B1C80FAC}" srcOrd="0"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622D3B2-F6A6-4901-A0B4-9D909340CEFD}" type="doc">
      <dgm:prSet loTypeId="urn:microsoft.com/office/officeart/2009/layout/CircleArrowProcess" loCatId="process" qsTypeId="urn:microsoft.com/office/officeart/2005/8/quickstyle/simple1" qsCatId="simple" csTypeId="urn:microsoft.com/office/officeart/2005/8/colors/accent1_2" csCatId="accent1" phldr="1"/>
      <dgm:spPr/>
      <dgm:t>
        <a:bodyPr/>
        <a:lstStyle/>
        <a:p>
          <a:endParaRPr lang="it-IT"/>
        </a:p>
      </dgm:t>
    </dgm:pt>
    <dgm:pt modelId="{9B316ADA-B501-44BF-AA56-9E7DD25E4EF6}">
      <dgm:prSet/>
      <dgm:spPr/>
      <dgm:t>
        <a:bodyPr/>
        <a:lstStyle/>
        <a:p>
          <a:r>
            <a:rPr lang="it-IT" b="1" dirty="0"/>
            <a:t>Check list</a:t>
          </a:r>
        </a:p>
      </dgm:t>
    </dgm:pt>
    <dgm:pt modelId="{B5BBC1AE-0B42-45FD-A791-2A0258E55748}" type="parTrans" cxnId="{CE19819C-A181-4A64-9958-231CC1A78524}">
      <dgm:prSet/>
      <dgm:spPr/>
      <dgm:t>
        <a:bodyPr/>
        <a:lstStyle/>
        <a:p>
          <a:endParaRPr lang="it-IT"/>
        </a:p>
      </dgm:t>
    </dgm:pt>
    <dgm:pt modelId="{9C904888-5665-44AD-AE23-E0F94E1FC779}" type="sibTrans" cxnId="{CE19819C-A181-4A64-9958-231CC1A78524}">
      <dgm:prSet/>
      <dgm:spPr/>
      <dgm:t>
        <a:bodyPr/>
        <a:lstStyle/>
        <a:p>
          <a:endParaRPr lang="it-IT"/>
        </a:p>
      </dgm:t>
    </dgm:pt>
    <dgm:pt modelId="{145E66A5-A530-429F-9CCF-971954A2F82E}">
      <dgm:prSet/>
      <dgm:spPr/>
      <dgm:t>
        <a:bodyPr/>
        <a:lstStyle/>
        <a:p>
          <a:r>
            <a:rPr lang="it-IT" b="1" dirty="0"/>
            <a:t>Relazione descrittiva</a:t>
          </a:r>
        </a:p>
      </dgm:t>
    </dgm:pt>
    <dgm:pt modelId="{C77A464E-0457-48EB-9E51-83A8DA03703A}" type="parTrans" cxnId="{FD1B3C67-3485-4994-9644-9468EECFE9CD}">
      <dgm:prSet/>
      <dgm:spPr/>
      <dgm:t>
        <a:bodyPr/>
        <a:lstStyle/>
        <a:p>
          <a:endParaRPr lang="it-IT"/>
        </a:p>
      </dgm:t>
    </dgm:pt>
    <dgm:pt modelId="{012F6460-288E-4A01-9A78-16BF62431FD9}" type="sibTrans" cxnId="{FD1B3C67-3485-4994-9644-9468EECFE9CD}">
      <dgm:prSet/>
      <dgm:spPr/>
      <dgm:t>
        <a:bodyPr/>
        <a:lstStyle/>
        <a:p>
          <a:endParaRPr lang="it-IT"/>
        </a:p>
      </dgm:t>
    </dgm:pt>
    <dgm:pt modelId="{DA63C570-AF4D-894C-BFB8-F49D3857D7ED}">
      <dgm:prSet/>
      <dgm:spPr/>
      <dgm:t>
        <a:bodyPr/>
        <a:lstStyle/>
        <a:p>
          <a:r>
            <a:rPr lang="it-IT" b="1" dirty="0"/>
            <a:t>Flow chart</a:t>
          </a:r>
        </a:p>
      </dgm:t>
    </dgm:pt>
    <dgm:pt modelId="{6AC5DCD0-A017-FC48-8115-360B8770CE4E}" type="parTrans" cxnId="{8E3AAC3B-43F1-CF42-A049-7189C7F95281}">
      <dgm:prSet/>
      <dgm:spPr/>
      <dgm:t>
        <a:bodyPr/>
        <a:lstStyle/>
        <a:p>
          <a:endParaRPr lang="it-IT"/>
        </a:p>
      </dgm:t>
    </dgm:pt>
    <dgm:pt modelId="{BDCF9BDF-6A66-714E-B4D6-2036FA6812A6}" type="sibTrans" cxnId="{8E3AAC3B-43F1-CF42-A049-7189C7F95281}">
      <dgm:prSet/>
      <dgm:spPr/>
      <dgm:t>
        <a:bodyPr/>
        <a:lstStyle/>
        <a:p>
          <a:endParaRPr lang="it-IT"/>
        </a:p>
      </dgm:t>
    </dgm:pt>
    <dgm:pt modelId="{D1F05841-9F67-A440-96A1-AAC0EC99DDBC}">
      <dgm:prSet/>
      <dgm:spPr/>
      <dgm:t>
        <a:bodyPr/>
        <a:lstStyle/>
        <a:p>
          <a:r>
            <a:rPr lang="it-IT" b="1" dirty="0"/>
            <a:t>Schema indicatori</a:t>
          </a:r>
        </a:p>
      </dgm:t>
    </dgm:pt>
    <dgm:pt modelId="{D0109ADD-456F-9247-BD5D-E01BEDC85623}" type="parTrans" cxnId="{B4917860-2A99-AA45-99C5-C4DD92BE1FF3}">
      <dgm:prSet/>
      <dgm:spPr/>
      <dgm:t>
        <a:bodyPr/>
        <a:lstStyle/>
        <a:p>
          <a:endParaRPr lang="it-IT"/>
        </a:p>
      </dgm:t>
    </dgm:pt>
    <dgm:pt modelId="{F8020B8E-6483-B844-9F36-EDEB6DDF6861}" type="sibTrans" cxnId="{B4917860-2A99-AA45-99C5-C4DD92BE1FF3}">
      <dgm:prSet/>
      <dgm:spPr/>
      <dgm:t>
        <a:bodyPr/>
        <a:lstStyle/>
        <a:p>
          <a:endParaRPr lang="it-IT"/>
        </a:p>
      </dgm:t>
    </dgm:pt>
    <dgm:pt modelId="{70C1E5BB-3783-7143-B539-EF509A23E69E}">
      <dgm:prSet/>
      <dgm:spPr/>
      <dgm:t>
        <a:bodyPr/>
        <a:lstStyle/>
        <a:p>
          <a:r>
            <a:rPr lang="it-IT" b="1" dirty="0"/>
            <a:t>Sistema PERSEO</a:t>
          </a:r>
        </a:p>
      </dgm:t>
    </dgm:pt>
    <dgm:pt modelId="{C4854229-8E8B-EC40-B455-2EE42B4BEF27}" type="parTrans" cxnId="{A16C780B-8F89-404B-A6A5-3A60EF3B74C3}">
      <dgm:prSet/>
      <dgm:spPr/>
      <dgm:t>
        <a:bodyPr/>
        <a:lstStyle/>
        <a:p>
          <a:endParaRPr lang="it-IT"/>
        </a:p>
      </dgm:t>
    </dgm:pt>
    <dgm:pt modelId="{9DBE36D8-5CD9-EA4D-9BF0-63C6B1824512}" type="sibTrans" cxnId="{A16C780B-8F89-404B-A6A5-3A60EF3B74C3}">
      <dgm:prSet/>
      <dgm:spPr/>
      <dgm:t>
        <a:bodyPr/>
        <a:lstStyle/>
        <a:p>
          <a:endParaRPr lang="it-IT"/>
        </a:p>
      </dgm:t>
    </dgm:pt>
    <dgm:pt modelId="{5753AC39-735F-C944-871A-F82EDFEA1631}" type="pres">
      <dgm:prSet presAssocID="{A622D3B2-F6A6-4901-A0B4-9D909340CEFD}" presName="Name0" presStyleCnt="0">
        <dgm:presLayoutVars>
          <dgm:chMax val="7"/>
          <dgm:chPref val="7"/>
          <dgm:dir/>
          <dgm:animLvl val="lvl"/>
        </dgm:presLayoutVars>
      </dgm:prSet>
      <dgm:spPr/>
    </dgm:pt>
    <dgm:pt modelId="{18E70F6B-8771-414B-9C4E-184321AD9FD4}" type="pres">
      <dgm:prSet presAssocID="{9B316ADA-B501-44BF-AA56-9E7DD25E4EF6}" presName="Accent1" presStyleCnt="0"/>
      <dgm:spPr/>
    </dgm:pt>
    <dgm:pt modelId="{2B8E799D-F9D6-034E-9BB6-1E3C49C50E26}" type="pres">
      <dgm:prSet presAssocID="{9B316ADA-B501-44BF-AA56-9E7DD25E4EF6}" presName="Accent" presStyleLbl="node1" presStyleIdx="0" presStyleCnt="5"/>
      <dgm:spPr/>
    </dgm:pt>
    <dgm:pt modelId="{4F765751-E6A3-4A44-802A-7A46C04D8E57}" type="pres">
      <dgm:prSet presAssocID="{9B316ADA-B501-44BF-AA56-9E7DD25E4EF6}" presName="Parent1" presStyleLbl="revTx" presStyleIdx="0" presStyleCnt="5">
        <dgm:presLayoutVars>
          <dgm:chMax val="1"/>
          <dgm:chPref val="1"/>
          <dgm:bulletEnabled val="1"/>
        </dgm:presLayoutVars>
      </dgm:prSet>
      <dgm:spPr/>
    </dgm:pt>
    <dgm:pt modelId="{3F1BF45E-4CD5-4D40-8384-0DB6953E01B4}" type="pres">
      <dgm:prSet presAssocID="{DA63C570-AF4D-894C-BFB8-F49D3857D7ED}" presName="Accent2" presStyleCnt="0"/>
      <dgm:spPr/>
    </dgm:pt>
    <dgm:pt modelId="{66FB1D52-467D-5C48-A7E7-BC11D319182C}" type="pres">
      <dgm:prSet presAssocID="{DA63C570-AF4D-894C-BFB8-F49D3857D7ED}" presName="Accent" presStyleLbl="node1" presStyleIdx="1" presStyleCnt="5"/>
      <dgm:spPr/>
    </dgm:pt>
    <dgm:pt modelId="{04A1A450-674F-E84D-A452-A16342D3B046}" type="pres">
      <dgm:prSet presAssocID="{DA63C570-AF4D-894C-BFB8-F49D3857D7ED}" presName="Parent2" presStyleLbl="revTx" presStyleIdx="1" presStyleCnt="5">
        <dgm:presLayoutVars>
          <dgm:chMax val="1"/>
          <dgm:chPref val="1"/>
          <dgm:bulletEnabled val="1"/>
        </dgm:presLayoutVars>
      </dgm:prSet>
      <dgm:spPr/>
    </dgm:pt>
    <dgm:pt modelId="{A5459EFE-D7E6-4944-A415-B7D5D458A5D8}" type="pres">
      <dgm:prSet presAssocID="{D1F05841-9F67-A440-96A1-AAC0EC99DDBC}" presName="Accent3" presStyleCnt="0"/>
      <dgm:spPr/>
    </dgm:pt>
    <dgm:pt modelId="{667888F9-C21E-FC4E-8F89-E03EB1C8C7AA}" type="pres">
      <dgm:prSet presAssocID="{D1F05841-9F67-A440-96A1-AAC0EC99DDBC}" presName="Accent" presStyleLbl="node1" presStyleIdx="2" presStyleCnt="5"/>
      <dgm:spPr/>
    </dgm:pt>
    <dgm:pt modelId="{6CA85CBE-C348-9E45-8651-FA195E17CC25}" type="pres">
      <dgm:prSet presAssocID="{D1F05841-9F67-A440-96A1-AAC0EC99DDBC}" presName="Parent3" presStyleLbl="revTx" presStyleIdx="2" presStyleCnt="5">
        <dgm:presLayoutVars>
          <dgm:chMax val="1"/>
          <dgm:chPref val="1"/>
          <dgm:bulletEnabled val="1"/>
        </dgm:presLayoutVars>
      </dgm:prSet>
      <dgm:spPr/>
    </dgm:pt>
    <dgm:pt modelId="{377F9DB1-1D4C-8544-A801-4D05F8A89482}" type="pres">
      <dgm:prSet presAssocID="{145E66A5-A530-429F-9CCF-971954A2F82E}" presName="Accent4" presStyleCnt="0"/>
      <dgm:spPr/>
    </dgm:pt>
    <dgm:pt modelId="{6F1DA408-DFFA-9643-8220-0261F5B0801A}" type="pres">
      <dgm:prSet presAssocID="{145E66A5-A530-429F-9CCF-971954A2F82E}" presName="Accent" presStyleLbl="node1" presStyleIdx="3" presStyleCnt="5"/>
      <dgm:spPr/>
    </dgm:pt>
    <dgm:pt modelId="{6D636CA8-298C-F04B-A0F3-5DEA956EAF45}" type="pres">
      <dgm:prSet presAssocID="{145E66A5-A530-429F-9CCF-971954A2F82E}" presName="Parent4" presStyleLbl="revTx" presStyleIdx="3" presStyleCnt="5">
        <dgm:presLayoutVars>
          <dgm:chMax val="1"/>
          <dgm:chPref val="1"/>
          <dgm:bulletEnabled val="1"/>
        </dgm:presLayoutVars>
      </dgm:prSet>
      <dgm:spPr/>
    </dgm:pt>
    <dgm:pt modelId="{732E8008-88A7-BB4D-9BEE-0C7FBF84F6FB}" type="pres">
      <dgm:prSet presAssocID="{70C1E5BB-3783-7143-B539-EF509A23E69E}" presName="Accent5" presStyleCnt="0"/>
      <dgm:spPr/>
    </dgm:pt>
    <dgm:pt modelId="{2610E1E7-C4CF-EF47-B373-5DEC78BC109E}" type="pres">
      <dgm:prSet presAssocID="{70C1E5BB-3783-7143-B539-EF509A23E69E}" presName="Accent" presStyleLbl="node1" presStyleIdx="4" presStyleCnt="5"/>
      <dgm:spPr/>
    </dgm:pt>
    <dgm:pt modelId="{D9CF88D1-EFF1-B44A-9272-8EBE73564DDB}" type="pres">
      <dgm:prSet presAssocID="{70C1E5BB-3783-7143-B539-EF509A23E69E}" presName="Parent5" presStyleLbl="revTx" presStyleIdx="4" presStyleCnt="5">
        <dgm:presLayoutVars>
          <dgm:chMax val="1"/>
          <dgm:chPref val="1"/>
          <dgm:bulletEnabled val="1"/>
        </dgm:presLayoutVars>
      </dgm:prSet>
      <dgm:spPr/>
    </dgm:pt>
  </dgm:ptLst>
  <dgm:cxnLst>
    <dgm:cxn modelId="{A16C780B-8F89-404B-A6A5-3A60EF3B74C3}" srcId="{A622D3B2-F6A6-4901-A0B4-9D909340CEFD}" destId="{70C1E5BB-3783-7143-B539-EF509A23E69E}" srcOrd="4" destOrd="0" parTransId="{C4854229-8E8B-EC40-B455-2EE42B4BEF27}" sibTransId="{9DBE36D8-5CD9-EA4D-9BF0-63C6B1824512}"/>
    <dgm:cxn modelId="{8E3AAC3B-43F1-CF42-A049-7189C7F95281}" srcId="{A622D3B2-F6A6-4901-A0B4-9D909340CEFD}" destId="{DA63C570-AF4D-894C-BFB8-F49D3857D7ED}" srcOrd="1" destOrd="0" parTransId="{6AC5DCD0-A017-FC48-8115-360B8770CE4E}" sibTransId="{BDCF9BDF-6A66-714E-B4D6-2036FA6812A6}"/>
    <dgm:cxn modelId="{B4917860-2A99-AA45-99C5-C4DD92BE1FF3}" srcId="{A622D3B2-F6A6-4901-A0B4-9D909340CEFD}" destId="{D1F05841-9F67-A440-96A1-AAC0EC99DDBC}" srcOrd="2" destOrd="0" parTransId="{D0109ADD-456F-9247-BD5D-E01BEDC85623}" sibTransId="{F8020B8E-6483-B844-9F36-EDEB6DDF6861}"/>
    <dgm:cxn modelId="{327D2562-E990-8544-98F0-4F1650CB241D}" type="presOf" srcId="{D1F05841-9F67-A440-96A1-AAC0EC99DDBC}" destId="{6CA85CBE-C348-9E45-8651-FA195E17CC25}" srcOrd="0" destOrd="0" presId="urn:microsoft.com/office/officeart/2009/layout/CircleArrowProcess"/>
    <dgm:cxn modelId="{1D0FC962-91CD-8446-B5B3-DDDEA9B056CD}" type="presOf" srcId="{A622D3B2-F6A6-4901-A0B4-9D909340CEFD}" destId="{5753AC39-735F-C944-871A-F82EDFEA1631}" srcOrd="0" destOrd="0" presId="urn:microsoft.com/office/officeart/2009/layout/CircleArrowProcess"/>
    <dgm:cxn modelId="{BC47A844-4D15-E54C-B3E5-ECA29535BA46}" type="presOf" srcId="{DA63C570-AF4D-894C-BFB8-F49D3857D7ED}" destId="{04A1A450-674F-E84D-A452-A16342D3B046}" srcOrd="0" destOrd="0" presId="urn:microsoft.com/office/officeart/2009/layout/CircleArrowProcess"/>
    <dgm:cxn modelId="{FD1B3C67-3485-4994-9644-9468EECFE9CD}" srcId="{A622D3B2-F6A6-4901-A0B4-9D909340CEFD}" destId="{145E66A5-A530-429F-9CCF-971954A2F82E}" srcOrd="3" destOrd="0" parTransId="{C77A464E-0457-48EB-9E51-83A8DA03703A}" sibTransId="{012F6460-288E-4A01-9A78-16BF62431FD9}"/>
    <dgm:cxn modelId="{343CF594-B50A-F541-99C5-E7C6C8844AE7}" type="presOf" srcId="{70C1E5BB-3783-7143-B539-EF509A23E69E}" destId="{D9CF88D1-EFF1-B44A-9272-8EBE73564DDB}" srcOrd="0" destOrd="0" presId="urn:microsoft.com/office/officeart/2009/layout/CircleArrowProcess"/>
    <dgm:cxn modelId="{CE19819C-A181-4A64-9958-231CC1A78524}" srcId="{A622D3B2-F6A6-4901-A0B4-9D909340CEFD}" destId="{9B316ADA-B501-44BF-AA56-9E7DD25E4EF6}" srcOrd="0" destOrd="0" parTransId="{B5BBC1AE-0B42-45FD-A791-2A0258E55748}" sibTransId="{9C904888-5665-44AD-AE23-E0F94E1FC779}"/>
    <dgm:cxn modelId="{235829C9-8F20-B140-A43A-F89436B2B461}" type="presOf" srcId="{9B316ADA-B501-44BF-AA56-9E7DD25E4EF6}" destId="{4F765751-E6A3-4A44-802A-7A46C04D8E57}" srcOrd="0" destOrd="0" presId="urn:microsoft.com/office/officeart/2009/layout/CircleArrowProcess"/>
    <dgm:cxn modelId="{0282CCEF-9238-0C4E-9B15-EF6EA5DA8CCE}" type="presOf" srcId="{145E66A5-A530-429F-9CCF-971954A2F82E}" destId="{6D636CA8-298C-F04B-A0F3-5DEA956EAF45}" srcOrd="0" destOrd="0" presId="urn:microsoft.com/office/officeart/2009/layout/CircleArrowProcess"/>
    <dgm:cxn modelId="{06AF7C5A-DA85-6A49-8EAF-F796F4464DB3}" type="presParOf" srcId="{5753AC39-735F-C944-871A-F82EDFEA1631}" destId="{18E70F6B-8771-414B-9C4E-184321AD9FD4}" srcOrd="0" destOrd="0" presId="urn:microsoft.com/office/officeart/2009/layout/CircleArrowProcess"/>
    <dgm:cxn modelId="{76CB9FAA-9E7A-4B48-B227-B1A7A7F6ED50}" type="presParOf" srcId="{18E70F6B-8771-414B-9C4E-184321AD9FD4}" destId="{2B8E799D-F9D6-034E-9BB6-1E3C49C50E26}" srcOrd="0" destOrd="0" presId="urn:microsoft.com/office/officeart/2009/layout/CircleArrowProcess"/>
    <dgm:cxn modelId="{00EC93B8-60C9-A541-8EEF-04B3E915E9E2}" type="presParOf" srcId="{5753AC39-735F-C944-871A-F82EDFEA1631}" destId="{4F765751-E6A3-4A44-802A-7A46C04D8E57}" srcOrd="1" destOrd="0" presId="urn:microsoft.com/office/officeart/2009/layout/CircleArrowProcess"/>
    <dgm:cxn modelId="{7B7B699B-291B-E745-9BB7-261684FDBB93}" type="presParOf" srcId="{5753AC39-735F-C944-871A-F82EDFEA1631}" destId="{3F1BF45E-4CD5-4D40-8384-0DB6953E01B4}" srcOrd="2" destOrd="0" presId="urn:microsoft.com/office/officeart/2009/layout/CircleArrowProcess"/>
    <dgm:cxn modelId="{FD4A48FB-9079-5C48-9444-84C33F8ECCA2}" type="presParOf" srcId="{3F1BF45E-4CD5-4D40-8384-0DB6953E01B4}" destId="{66FB1D52-467D-5C48-A7E7-BC11D319182C}" srcOrd="0" destOrd="0" presId="urn:microsoft.com/office/officeart/2009/layout/CircleArrowProcess"/>
    <dgm:cxn modelId="{7D87F164-FDFF-884D-BDAF-AA8CC8B2BB91}" type="presParOf" srcId="{5753AC39-735F-C944-871A-F82EDFEA1631}" destId="{04A1A450-674F-E84D-A452-A16342D3B046}" srcOrd="3" destOrd="0" presId="urn:microsoft.com/office/officeart/2009/layout/CircleArrowProcess"/>
    <dgm:cxn modelId="{DB23330C-8F31-2B4E-BC7D-590565A179A6}" type="presParOf" srcId="{5753AC39-735F-C944-871A-F82EDFEA1631}" destId="{A5459EFE-D7E6-4944-A415-B7D5D458A5D8}" srcOrd="4" destOrd="0" presId="urn:microsoft.com/office/officeart/2009/layout/CircleArrowProcess"/>
    <dgm:cxn modelId="{A2C187A0-AFB7-8041-A597-EEBAF16B6E3A}" type="presParOf" srcId="{A5459EFE-D7E6-4944-A415-B7D5D458A5D8}" destId="{667888F9-C21E-FC4E-8F89-E03EB1C8C7AA}" srcOrd="0" destOrd="0" presId="urn:microsoft.com/office/officeart/2009/layout/CircleArrowProcess"/>
    <dgm:cxn modelId="{215D597D-8358-CF40-959B-403C02E50A01}" type="presParOf" srcId="{5753AC39-735F-C944-871A-F82EDFEA1631}" destId="{6CA85CBE-C348-9E45-8651-FA195E17CC25}" srcOrd="5" destOrd="0" presId="urn:microsoft.com/office/officeart/2009/layout/CircleArrowProcess"/>
    <dgm:cxn modelId="{4AB68C90-5047-C848-B01E-9C2A0953CE5D}" type="presParOf" srcId="{5753AC39-735F-C944-871A-F82EDFEA1631}" destId="{377F9DB1-1D4C-8544-A801-4D05F8A89482}" srcOrd="6" destOrd="0" presId="urn:microsoft.com/office/officeart/2009/layout/CircleArrowProcess"/>
    <dgm:cxn modelId="{FD648BB0-BC72-4E46-A465-8F15E9109F63}" type="presParOf" srcId="{377F9DB1-1D4C-8544-A801-4D05F8A89482}" destId="{6F1DA408-DFFA-9643-8220-0261F5B0801A}" srcOrd="0" destOrd="0" presId="urn:microsoft.com/office/officeart/2009/layout/CircleArrowProcess"/>
    <dgm:cxn modelId="{5B46B94A-463B-1145-8906-DBF02452BFA4}" type="presParOf" srcId="{5753AC39-735F-C944-871A-F82EDFEA1631}" destId="{6D636CA8-298C-F04B-A0F3-5DEA956EAF45}" srcOrd="7" destOrd="0" presId="urn:microsoft.com/office/officeart/2009/layout/CircleArrowProcess"/>
    <dgm:cxn modelId="{A10B4E8F-5723-4F4C-B502-14640841AEDB}" type="presParOf" srcId="{5753AC39-735F-C944-871A-F82EDFEA1631}" destId="{732E8008-88A7-BB4D-9BEE-0C7FBF84F6FB}" srcOrd="8" destOrd="0" presId="urn:microsoft.com/office/officeart/2009/layout/CircleArrowProcess"/>
    <dgm:cxn modelId="{27F26D0F-4406-C945-B6DA-5D984A55FCDF}" type="presParOf" srcId="{732E8008-88A7-BB4D-9BEE-0C7FBF84F6FB}" destId="{2610E1E7-C4CF-EF47-B373-5DEC78BC109E}" srcOrd="0" destOrd="0" presId="urn:microsoft.com/office/officeart/2009/layout/CircleArrowProcess"/>
    <dgm:cxn modelId="{DADF2D55-F601-014F-8E60-5E11D52AF4B2}" type="presParOf" srcId="{5753AC39-735F-C944-871A-F82EDFEA1631}" destId="{D9CF88D1-EFF1-B44A-9272-8EBE73564DDB}" srcOrd="9" destOrd="0" presId="urn:microsoft.com/office/officeart/2009/layout/CircleArrow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BC143DA-8D1D-FB48-AF0B-69B79E74D3C5}" type="doc">
      <dgm:prSet loTypeId="urn:microsoft.com/office/officeart/2005/8/layout/funnel1" loCatId="" qsTypeId="urn:microsoft.com/office/officeart/2005/8/quickstyle/simple1" qsCatId="simple" csTypeId="urn:microsoft.com/office/officeart/2005/8/colors/colorful4" csCatId="colorful" phldr="1"/>
      <dgm:spPr/>
      <dgm:t>
        <a:bodyPr/>
        <a:lstStyle/>
        <a:p>
          <a:endParaRPr lang="it-IT"/>
        </a:p>
      </dgm:t>
    </dgm:pt>
    <dgm:pt modelId="{DF719858-7785-254D-AAC1-8EB793C95B19}">
      <dgm:prSet phldrT="[Testo]"/>
      <dgm:spPr/>
      <dgm:t>
        <a:bodyPr/>
        <a:lstStyle/>
        <a:p>
          <a:r>
            <a:rPr lang="it-IT" dirty="0">
              <a:solidFill>
                <a:schemeClr val="tx1"/>
              </a:solidFill>
            </a:rPr>
            <a:t>Dimensione ORGANIZZATIVA</a:t>
          </a:r>
        </a:p>
      </dgm:t>
    </dgm:pt>
    <dgm:pt modelId="{7B762155-25CA-374F-B235-956118841D31}" type="parTrans" cxnId="{40115812-4AE4-5744-AFC4-8CD17BC3DF5F}">
      <dgm:prSet/>
      <dgm:spPr/>
      <dgm:t>
        <a:bodyPr/>
        <a:lstStyle/>
        <a:p>
          <a:endParaRPr lang="it-IT"/>
        </a:p>
      </dgm:t>
    </dgm:pt>
    <dgm:pt modelId="{FDF52F3E-42F7-6744-99A1-C92DF063C91F}" type="sibTrans" cxnId="{40115812-4AE4-5744-AFC4-8CD17BC3DF5F}">
      <dgm:prSet/>
      <dgm:spPr/>
      <dgm:t>
        <a:bodyPr/>
        <a:lstStyle/>
        <a:p>
          <a:endParaRPr lang="it-IT"/>
        </a:p>
      </dgm:t>
    </dgm:pt>
    <dgm:pt modelId="{9741F538-8173-C848-B497-C004EFEDB7FC}">
      <dgm:prSet phldrT="[Testo]" custT="1"/>
      <dgm:spPr/>
      <dgm:t>
        <a:bodyPr/>
        <a:lstStyle/>
        <a:p>
          <a:pPr marL="0" lvl="0" indent="0" algn="ctr" defTabSz="400050">
            <a:lnSpc>
              <a:spcPct val="90000"/>
            </a:lnSpc>
            <a:spcBef>
              <a:spcPct val="0"/>
            </a:spcBef>
            <a:spcAft>
              <a:spcPct val="35000"/>
            </a:spcAft>
            <a:buNone/>
          </a:pPr>
          <a:r>
            <a:rPr lang="it-IT" sz="1200" kern="1200" dirty="0">
              <a:solidFill>
                <a:prstClr val="black"/>
              </a:solidFill>
              <a:latin typeface="Calibri" panose="020F0502020204030204"/>
              <a:ea typeface="+mn-ea"/>
              <a:cs typeface="+mn-cs"/>
            </a:rPr>
            <a:t>Dettaglio di PROCESSO</a:t>
          </a:r>
        </a:p>
      </dgm:t>
    </dgm:pt>
    <dgm:pt modelId="{57CC83E2-2D35-034E-A4BF-431CCDE722E8}" type="parTrans" cxnId="{A41744A8-014A-4545-886F-009932D6B944}">
      <dgm:prSet/>
      <dgm:spPr/>
      <dgm:t>
        <a:bodyPr/>
        <a:lstStyle/>
        <a:p>
          <a:endParaRPr lang="it-IT"/>
        </a:p>
      </dgm:t>
    </dgm:pt>
    <dgm:pt modelId="{48E2D39A-EF93-2D4C-87D9-CFC832F8A880}" type="sibTrans" cxnId="{A41744A8-014A-4545-886F-009932D6B944}">
      <dgm:prSet/>
      <dgm:spPr/>
      <dgm:t>
        <a:bodyPr/>
        <a:lstStyle/>
        <a:p>
          <a:endParaRPr lang="it-IT"/>
        </a:p>
      </dgm:t>
    </dgm:pt>
    <dgm:pt modelId="{3794E8E7-7595-7A4F-B6B7-AB6DC6EDE51C}">
      <dgm:prSet phldrT="[Testo]"/>
      <dgm:spPr/>
      <dgm:t>
        <a:bodyPr/>
        <a:lstStyle/>
        <a:p>
          <a:r>
            <a:rPr lang="it-IT" dirty="0">
              <a:solidFill>
                <a:schemeClr val="tx1"/>
              </a:solidFill>
            </a:rPr>
            <a:t>Dimensione PERFORMANCE</a:t>
          </a:r>
        </a:p>
      </dgm:t>
    </dgm:pt>
    <dgm:pt modelId="{149BDFA9-454F-D84F-8A16-192417601382}" type="parTrans" cxnId="{4802143E-16A1-604F-95EF-7B1D5B5640DA}">
      <dgm:prSet/>
      <dgm:spPr/>
      <dgm:t>
        <a:bodyPr/>
        <a:lstStyle/>
        <a:p>
          <a:endParaRPr lang="it-IT"/>
        </a:p>
      </dgm:t>
    </dgm:pt>
    <dgm:pt modelId="{8E8D9F55-697F-9E43-B5E9-DEDDCB490234}" type="sibTrans" cxnId="{4802143E-16A1-604F-95EF-7B1D5B5640DA}">
      <dgm:prSet/>
      <dgm:spPr/>
      <dgm:t>
        <a:bodyPr/>
        <a:lstStyle/>
        <a:p>
          <a:endParaRPr lang="it-IT"/>
        </a:p>
      </dgm:t>
    </dgm:pt>
    <dgm:pt modelId="{76F611F9-9373-C743-BDF2-0EADDCE4F128}">
      <dgm:prSet phldrT="[Testo]"/>
      <dgm:spPr/>
      <dgm:t>
        <a:bodyPr/>
        <a:lstStyle/>
        <a:p>
          <a:r>
            <a:rPr lang="it-IT" dirty="0"/>
            <a:t>MAPPATURA PROCESSO</a:t>
          </a:r>
        </a:p>
      </dgm:t>
    </dgm:pt>
    <dgm:pt modelId="{8DFCCBC9-1940-C34D-A777-46C3A240AC7E}" type="parTrans" cxnId="{E7B3575C-00D2-DE40-B05E-821A4937FC45}">
      <dgm:prSet/>
      <dgm:spPr/>
      <dgm:t>
        <a:bodyPr/>
        <a:lstStyle/>
        <a:p>
          <a:endParaRPr lang="it-IT"/>
        </a:p>
      </dgm:t>
    </dgm:pt>
    <dgm:pt modelId="{FD8239E5-5676-234E-A1C2-84DEE6B98049}" type="sibTrans" cxnId="{E7B3575C-00D2-DE40-B05E-821A4937FC45}">
      <dgm:prSet/>
      <dgm:spPr/>
      <dgm:t>
        <a:bodyPr/>
        <a:lstStyle/>
        <a:p>
          <a:endParaRPr lang="it-IT"/>
        </a:p>
      </dgm:t>
    </dgm:pt>
    <dgm:pt modelId="{7B6CD3E0-4F84-354C-8DF1-8A4E847998F1}" type="pres">
      <dgm:prSet presAssocID="{4BC143DA-8D1D-FB48-AF0B-69B79E74D3C5}" presName="Name0" presStyleCnt="0">
        <dgm:presLayoutVars>
          <dgm:chMax val="4"/>
          <dgm:resizeHandles val="exact"/>
        </dgm:presLayoutVars>
      </dgm:prSet>
      <dgm:spPr/>
    </dgm:pt>
    <dgm:pt modelId="{EEC1675B-5DFE-3748-8193-531C4F0D4079}" type="pres">
      <dgm:prSet presAssocID="{4BC143DA-8D1D-FB48-AF0B-69B79E74D3C5}" presName="ellipse" presStyleLbl="trBgShp" presStyleIdx="0" presStyleCnt="1"/>
      <dgm:spPr/>
    </dgm:pt>
    <dgm:pt modelId="{09B37928-1188-004B-B515-6DE9B31E412F}" type="pres">
      <dgm:prSet presAssocID="{4BC143DA-8D1D-FB48-AF0B-69B79E74D3C5}" presName="arrow1" presStyleLbl="fgShp" presStyleIdx="0" presStyleCnt="1"/>
      <dgm:spPr/>
    </dgm:pt>
    <dgm:pt modelId="{77D710B2-9A0D-7E41-89FE-7AE8C7BEEC98}" type="pres">
      <dgm:prSet presAssocID="{4BC143DA-8D1D-FB48-AF0B-69B79E74D3C5}" presName="rectangle" presStyleLbl="revTx" presStyleIdx="0" presStyleCnt="1">
        <dgm:presLayoutVars>
          <dgm:bulletEnabled val="1"/>
        </dgm:presLayoutVars>
      </dgm:prSet>
      <dgm:spPr/>
    </dgm:pt>
    <dgm:pt modelId="{2319E67B-303E-7A4E-B35B-AC8AF93D8F8A}" type="pres">
      <dgm:prSet presAssocID="{9741F538-8173-C848-B497-C004EFEDB7FC}" presName="item1" presStyleLbl="node1" presStyleIdx="0" presStyleCnt="3">
        <dgm:presLayoutVars>
          <dgm:bulletEnabled val="1"/>
        </dgm:presLayoutVars>
      </dgm:prSet>
      <dgm:spPr/>
    </dgm:pt>
    <dgm:pt modelId="{F94FFBDD-E8B3-6D4B-841F-A02A510E56C4}" type="pres">
      <dgm:prSet presAssocID="{3794E8E7-7595-7A4F-B6B7-AB6DC6EDE51C}" presName="item2" presStyleLbl="node1" presStyleIdx="1" presStyleCnt="3">
        <dgm:presLayoutVars>
          <dgm:bulletEnabled val="1"/>
        </dgm:presLayoutVars>
      </dgm:prSet>
      <dgm:spPr/>
    </dgm:pt>
    <dgm:pt modelId="{9F667F51-25AE-7549-8246-3B9A41DFCEC9}" type="pres">
      <dgm:prSet presAssocID="{76F611F9-9373-C743-BDF2-0EADDCE4F128}" presName="item3" presStyleLbl="node1" presStyleIdx="2" presStyleCnt="3">
        <dgm:presLayoutVars>
          <dgm:bulletEnabled val="1"/>
        </dgm:presLayoutVars>
      </dgm:prSet>
      <dgm:spPr/>
    </dgm:pt>
    <dgm:pt modelId="{D2A11143-D728-5B42-BD4D-5CFC700F8F41}" type="pres">
      <dgm:prSet presAssocID="{4BC143DA-8D1D-FB48-AF0B-69B79E74D3C5}" presName="funnel" presStyleLbl="trAlignAcc1" presStyleIdx="0" presStyleCnt="1" custLinFactNeighborX="307" custLinFactNeighborY="680"/>
      <dgm:spPr/>
    </dgm:pt>
  </dgm:ptLst>
  <dgm:cxnLst>
    <dgm:cxn modelId="{40115812-4AE4-5744-AFC4-8CD17BC3DF5F}" srcId="{4BC143DA-8D1D-FB48-AF0B-69B79E74D3C5}" destId="{DF719858-7785-254D-AAC1-8EB793C95B19}" srcOrd="0" destOrd="0" parTransId="{7B762155-25CA-374F-B235-956118841D31}" sibTransId="{FDF52F3E-42F7-6744-99A1-C92DF063C91F}"/>
    <dgm:cxn modelId="{9D331629-CEA4-D54A-BC7F-7B758F7BDC23}" type="presOf" srcId="{9741F538-8173-C848-B497-C004EFEDB7FC}" destId="{F94FFBDD-E8B3-6D4B-841F-A02A510E56C4}" srcOrd="0" destOrd="0" presId="urn:microsoft.com/office/officeart/2005/8/layout/funnel1"/>
    <dgm:cxn modelId="{9AA77E2B-BB2D-9141-B919-9A46F7FE4B51}" type="presOf" srcId="{76F611F9-9373-C743-BDF2-0EADDCE4F128}" destId="{77D710B2-9A0D-7E41-89FE-7AE8C7BEEC98}" srcOrd="0" destOrd="0" presId="urn:microsoft.com/office/officeart/2005/8/layout/funnel1"/>
    <dgm:cxn modelId="{715CA92F-E567-4B43-941F-8E3BD94E2AF3}" type="presOf" srcId="{3794E8E7-7595-7A4F-B6B7-AB6DC6EDE51C}" destId="{2319E67B-303E-7A4E-B35B-AC8AF93D8F8A}" srcOrd="0" destOrd="0" presId="urn:microsoft.com/office/officeart/2005/8/layout/funnel1"/>
    <dgm:cxn modelId="{4802143E-16A1-604F-95EF-7B1D5B5640DA}" srcId="{4BC143DA-8D1D-FB48-AF0B-69B79E74D3C5}" destId="{3794E8E7-7595-7A4F-B6B7-AB6DC6EDE51C}" srcOrd="2" destOrd="0" parTransId="{149BDFA9-454F-D84F-8A16-192417601382}" sibTransId="{8E8D9F55-697F-9E43-B5E9-DEDDCB490234}"/>
    <dgm:cxn modelId="{E7B3575C-00D2-DE40-B05E-821A4937FC45}" srcId="{4BC143DA-8D1D-FB48-AF0B-69B79E74D3C5}" destId="{76F611F9-9373-C743-BDF2-0EADDCE4F128}" srcOrd="3" destOrd="0" parTransId="{8DFCCBC9-1940-C34D-A777-46C3A240AC7E}" sibTransId="{FD8239E5-5676-234E-A1C2-84DEE6B98049}"/>
    <dgm:cxn modelId="{A41744A8-014A-4545-886F-009932D6B944}" srcId="{4BC143DA-8D1D-FB48-AF0B-69B79E74D3C5}" destId="{9741F538-8173-C848-B497-C004EFEDB7FC}" srcOrd="1" destOrd="0" parTransId="{57CC83E2-2D35-034E-A4BF-431CCDE722E8}" sibTransId="{48E2D39A-EF93-2D4C-87D9-CFC832F8A880}"/>
    <dgm:cxn modelId="{9FFC8BAA-3EC2-3041-BDCE-60DC8B93F005}" type="presOf" srcId="{4BC143DA-8D1D-FB48-AF0B-69B79E74D3C5}" destId="{7B6CD3E0-4F84-354C-8DF1-8A4E847998F1}" srcOrd="0" destOrd="0" presId="urn:microsoft.com/office/officeart/2005/8/layout/funnel1"/>
    <dgm:cxn modelId="{628055B1-2732-054F-8A53-3210C8D2A71F}" type="presOf" srcId="{DF719858-7785-254D-AAC1-8EB793C95B19}" destId="{9F667F51-25AE-7549-8246-3B9A41DFCEC9}" srcOrd="0" destOrd="0" presId="urn:microsoft.com/office/officeart/2005/8/layout/funnel1"/>
    <dgm:cxn modelId="{BF2CC15F-136F-EF4A-ADDB-F84736F74C71}" type="presParOf" srcId="{7B6CD3E0-4F84-354C-8DF1-8A4E847998F1}" destId="{EEC1675B-5DFE-3748-8193-531C4F0D4079}" srcOrd="0" destOrd="0" presId="urn:microsoft.com/office/officeart/2005/8/layout/funnel1"/>
    <dgm:cxn modelId="{04FD0044-6961-3E43-BF7F-E7289DC7ED78}" type="presParOf" srcId="{7B6CD3E0-4F84-354C-8DF1-8A4E847998F1}" destId="{09B37928-1188-004B-B515-6DE9B31E412F}" srcOrd="1" destOrd="0" presId="urn:microsoft.com/office/officeart/2005/8/layout/funnel1"/>
    <dgm:cxn modelId="{7C79305C-FFD9-B84D-9FAC-97EFB9B4BD07}" type="presParOf" srcId="{7B6CD3E0-4F84-354C-8DF1-8A4E847998F1}" destId="{77D710B2-9A0D-7E41-89FE-7AE8C7BEEC98}" srcOrd="2" destOrd="0" presId="urn:microsoft.com/office/officeart/2005/8/layout/funnel1"/>
    <dgm:cxn modelId="{D7E34975-7CB1-4E48-991A-99FA671ADEC3}" type="presParOf" srcId="{7B6CD3E0-4F84-354C-8DF1-8A4E847998F1}" destId="{2319E67B-303E-7A4E-B35B-AC8AF93D8F8A}" srcOrd="3" destOrd="0" presId="urn:microsoft.com/office/officeart/2005/8/layout/funnel1"/>
    <dgm:cxn modelId="{2FEBE0A5-AF0F-D64C-917C-69DC4BE8BBED}" type="presParOf" srcId="{7B6CD3E0-4F84-354C-8DF1-8A4E847998F1}" destId="{F94FFBDD-E8B3-6D4B-841F-A02A510E56C4}" srcOrd="4" destOrd="0" presId="urn:microsoft.com/office/officeart/2005/8/layout/funnel1"/>
    <dgm:cxn modelId="{B3B369DB-AEEC-024E-8F27-38ECDC9BD744}" type="presParOf" srcId="{7B6CD3E0-4F84-354C-8DF1-8A4E847998F1}" destId="{9F667F51-25AE-7549-8246-3B9A41DFCEC9}" srcOrd="5" destOrd="0" presId="urn:microsoft.com/office/officeart/2005/8/layout/funnel1"/>
    <dgm:cxn modelId="{5E8D17B0-99EB-4E49-B86A-2F86A16FB663}" type="presParOf" srcId="{7B6CD3E0-4F84-354C-8DF1-8A4E847998F1}" destId="{D2A11143-D728-5B42-BD4D-5CFC700F8F41}" srcOrd="6" destOrd="0" presId="urn:microsoft.com/office/officeart/2005/8/layout/funnel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344ED3-6B6F-8F40-ADE4-3DB1CD17D362}">
      <dsp:nvSpPr>
        <dsp:cNvPr id="0" name=""/>
        <dsp:cNvSpPr/>
      </dsp:nvSpPr>
      <dsp:spPr>
        <a:xfrm>
          <a:off x="0" y="3919222"/>
          <a:ext cx="7298719" cy="51439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it-IT" sz="1800" b="1" kern="1200" dirty="0"/>
            <a:t>Caricamento sul sistema PERSEO</a:t>
          </a:r>
        </a:p>
      </dsp:txBody>
      <dsp:txXfrm>
        <a:off x="0" y="3919222"/>
        <a:ext cx="7298719" cy="514395"/>
      </dsp:txXfrm>
    </dsp:sp>
    <dsp:sp modelId="{C93E11B2-9C30-1742-8D19-01611BE42BBF}">
      <dsp:nvSpPr>
        <dsp:cNvPr id="0" name=""/>
        <dsp:cNvSpPr/>
      </dsp:nvSpPr>
      <dsp:spPr>
        <a:xfrm rot="10800000">
          <a:off x="0" y="3135797"/>
          <a:ext cx="7298719" cy="791140"/>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it-IT" sz="1800" b="1" kern="1200" dirty="0"/>
            <a:t>Finalizzazione della formalizzazione</a:t>
          </a:r>
        </a:p>
      </dsp:txBody>
      <dsp:txXfrm rot="10800000">
        <a:off x="0" y="3135797"/>
        <a:ext cx="7298719" cy="514059"/>
      </dsp:txXfrm>
    </dsp:sp>
    <dsp:sp modelId="{AABCD941-DC51-F94F-B516-CCA1EEBD763C}">
      <dsp:nvSpPr>
        <dsp:cNvPr id="0" name=""/>
        <dsp:cNvSpPr/>
      </dsp:nvSpPr>
      <dsp:spPr>
        <a:xfrm rot="10800000">
          <a:off x="0" y="2352372"/>
          <a:ext cx="7298719" cy="791140"/>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it-IT" sz="1800" b="1" kern="1200" dirty="0"/>
            <a:t>Approfondimenti con referenti e altre figure «chiave»</a:t>
          </a:r>
        </a:p>
      </dsp:txBody>
      <dsp:txXfrm rot="10800000">
        <a:off x="0" y="2352372"/>
        <a:ext cx="7298719" cy="514059"/>
      </dsp:txXfrm>
    </dsp:sp>
    <dsp:sp modelId="{3B940427-C8D2-6944-9F66-BC6A7C667ABD}">
      <dsp:nvSpPr>
        <dsp:cNvPr id="0" name=""/>
        <dsp:cNvSpPr/>
      </dsp:nvSpPr>
      <dsp:spPr>
        <a:xfrm rot="10800000">
          <a:off x="0" y="1568947"/>
          <a:ext cx="7298719" cy="791140"/>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it-IT" sz="1800" b="1" kern="1200" dirty="0"/>
            <a:t>Formalizzazione e condivisione</a:t>
          </a:r>
        </a:p>
      </dsp:txBody>
      <dsp:txXfrm rot="10800000">
        <a:off x="0" y="1568947"/>
        <a:ext cx="7298719" cy="514059"/>
      </dsp:txXfrm>
    </dsp:sp>
    <dsp:sp modelId="{CBA09CD9-CEE7-A541-9368-6D0B845A6D8F}">
      <dsp:nvSpPr>
        <dsp:cNvPr id="0" name=""/>
        <dsp:cNvSpPr/>
      </dsp:nvSpPr>
      <dsp:spPr>
        <a:xfrm rot="10800000">
          <a:off x="0" y="785522"/>
          <a:ext cx="7298719" cy="791140"/>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it-IT" sz="1800" b="1" kern="1200" dirty="0"/>
            <a:t>Interviste ai referenti della Direzione generale</a:t>
          </a:r>
        </a:p>
      </dsp:txBody>
      <dsp:txXfrm rot="10800000">
        <a:off x="0" y="785522"/>
        <a:ext cx="7298719" cy="514059"/>
      </dsp:txXfrm>
    </dsp:sp>
    <dsp:sp modelId="{99C9A990-6BFC-F04B-84B7-B3B6B1C80FAC}">
      <dsp:nvSpPr>
        <dsp:cNvPr id="0" name=""/>
        <dsp:cNvSpPr/>
      </dsp:nvSpPr>
      <dsp:spPr>
        <a:xfrm rot="10800000">
          <a:off x="0" y="2098"/>
          <a:ext cx="7298719" cy="791140"/>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it-IT" sz="1800" b="1" kern="1200" dirty="0"/>
            <a:t>Esame preliminare</a:t>
          </a:r>
        </a:p>
      </dsp:txBody>
      <dsp:txXfrm rot="10800000">
        <a:off x="0" y="2098"/>
        <a:ext cx="7298719" cy="5140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8E799D-F9D6-034E-9BB6-1E3C49C50E26}">
      <dsp:nvSpPr>
        <dsp:cNvPr id="0" name=""/>
        <dsp:cNvSpPr/>
      </dsp:nvSpPr>
      <dsp:spPr>
        <a:xfrm>
          <a:off x="2975021" y="0"/>
          <a:ext cx="1507609" cy="1507685"/>
        </a:xfrm>
        <a:prstGeom prst="circularArrow">
          <a:avLst>
            <a:gd name="adj1" fmla="val 10980"/>
            <a:gd name="adj2" fmla="val 1142322"/>
            <a:gd name="adj3" fmla="val 4500000"/>
            <a:gd name="adj4" fmla="val 10800000"/>
            <a:gd name="adj5" fmla="val 125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765751-E6A3-4A44-802A-7A46C04D8E57}">
      <dsp:nvSpPr>
        <dsp:cNvPr id="0" name=""/>
        <dsp:cNvSpPr/>
      </dsp:nvSpPr>
      <dsp:spPr>
        <a:xfrm>
          <a:off x="3307877" y="546037"/>
          <a:ext cx="841331" cy="420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it-IT" sz="1400" b="1" kern="1200" dirty="0"/>
            <a:t>Check list</a:t>
          </a:r>
        </a:p>
      </dsp:txBody>
      <dsp:txXfrm>
        <a:off x="3307877" y="546037"/>
        <a:ext cx="841331" cy="420477"/>
      </dsp:txXfrm>
    </dsp:sp>
    <dsp:sp modelId="{66FB1D52-467D-5C48-A7E7-BC11D319182C}">
      <dsp:nvSpPr>
        <dsp:cNvPr id="0" name=""/>
        <dsp:cNvSpPr/>
      </dsp:nvSpPr>
      <dsp:spPr>
        <a:xfrm>
          <a:off x="2556194" y="866261"/>
          <a:ext cx="1507609" cy="1507685"/>
        </a:xfrm>
        <a:prstGeom prst="leftCircularArrow">
          <a:avLst>
            <a:gd name="adj1" fmla="val 10980"/>
            <a:gd name="adj2" fmla="val 1142322"/>
            <a:gd name="adj3" fmla="val 6300000"/>
            <a:gd name="adj4" fmla="val 18900000"/>
            <a:gd name="adj5" fmla="val 125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A1A450-674F-E84D-A452-A16342D3B046}">
      <dsp:nvSpPr>
        <dsp:cNvPr id="0" name=""/>
        <dsp:cNvSpPr/>
      </dsp:nvSpPr>
      <dsp:spPr>
        <a:xfrm>
          <a:off x="2887353" y="1414245"/>
          <a:ext cx="841331" cy="420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it-IT" sz="1400" b="1" kern="1200" dirty="0"/>
            <a:t>Flow chart</a:t>
          </a:r>
        </a:p>
      </dsp:txBody>
      <dsp:txXfrm>
        <a:off x="2887353" y="1414245"/>
        <a:ext cx="841331" cy="420477"/>
      </dsp:txXfrm>
    </dsp:sp>
    <dsp:sp modelId="{667888F9-C21E-FC4E-8F89-E03EB1C8C7AA}">
      <dsp:nvSpPr>
        <dsp:cNvPr id="0" name=""/>
        <dsp:cNvSpPr/>
      </dsp:nvSpPr>
      <dsp:spPr>
        <a:xfrm>
          <a:off x="2975021" y="1736417"/>
          <a:ext cx="1507609" cy="1507685"/>
        </a:xfrm>
        <a:prstGeom prst="circularArrow">
          <a:avLst>
            <a:gd name="adj1" fmla="val 10980"/>
            <a:gd name="adj2" fmla="val 1142322"/>
            <a:gd name="adj3" fmla="val 4500000"/>
            <a:gd name="adj4" fmla="val 13500000"/>
            <a:gd name="adj5" fmla="val 125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CA85CBE-C348-9E45-8651-FA195E17CC25}">
      <dsp:nvSpPr>
        <dsp:cNvPr id="0" name=""/>
        <dsp:cNvSpPr/>
      </dsp:nvSpPr>
      <dsp:spPr>
        <a:xfrm>
          <a:off x="3307877" y="2281967"/>
          <a:ext cx="841331" cy="420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it-IT" sz="1400" b="1" kern="1200" dirty="0"/>
            <a:t>Schema indicatori</a:t>
          </a:r>
        </a:p>
      </dsp:txBody>
      <dsp:txXfrm>
        <a:off x="3307877" y="2281967"/>
        <a:ext cx="841331" cy="420477"/>
      </dsp:txXfrm>
    </dsp:sp>
    <dsp:sp modelId="{6F1DA408-DFFA-9643-8220-0261F5B0801A}">
      <dsp:nvSpPr>
        <dsp:cNvPr id="0" name=""/>
        <dsp:cNvSpPr/>
      </dsp:nvSpPr>
      <dsp:spPr>
        <a:xfrm>
          <a:off x="2556194" y="2604139"/>
          <a:ext cx="1507609" cy="1507685"/>
        </a:xfrm>
        <a:prstGeom prst="leftCircularArrow">
          <a:avLst>
            <a:gd name="adj1" fmla="val 10980"/>
            <a:gd name="adj2" fmla="val 1142322"/>
            <a:gd name="adj3" fmla="val 6300000"/>
            <a:gd name="adj4" fmla="val 18900000"/>
            <a:gd name="adj5" fmla="val 125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D636CA8-298C-F04B-A0F3-5DEA956EAF45}">
      <dsp:nvSpPr>
        <dsp:cNvPr id="0" name=""/>
        <dsp:cNvSpPr/>
      </dsp:nvSpPr>
      <dsp:spPr>
        <a:xfrm>
          <a:off x="2887353" y="3150176"/>
          <a:ext cx="841331" cy="420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it-IT" sz="1400" b="1" kern="1200" dirty="0"/>
            <a:t>Relazione descrittiva</a:t>
          </a:r>
        </a:p>
      </dsp:txBody>
      <dsp:txXfrm>
        <a:off x="2887353" y="3150176"/>
        <a:ext cx="841331" cy="420477"/>
      </dsp:txXfrm>
    </dsp:sp>
    <dsp:sp modelId="{2610E1E7-C4CF-EF47-B373-5DEC78BC109E}">
      <dsp:nvSpPr>
        <dsp:cNvPr id="0" name=""/>
        <dsp:cNvSpPr/>
      </dsp:nvSpPr>
      <dsp:spPr>
        <a:xfrm>
          <a:off x="3082203" y="3570653"/>
          <a:ext cx="1295226" cy="1295986"/>
        </a:xfrm>
        <a:prstGeom prst="blockArc">
          <a:avLst>
            <a:gd name="adj1" fmla="val 13500000"/>
            <a:gd name="adj2" fmla="val 10800000"/>
            <a:gd name="adj3" fmla="val 1274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CF88D1-EFF1-B44A-9272-8EBE73564DDB}">
      <dsp:nvSpPr>
        <dsp:cNvPr id="0" name=""/>
        <dsp:cNvSpPr/>
      </dsp:nvSpPr>
      <dsp:spPr>
        <a:xfrm>
          <a:off x="3307877" y="4018384"/>
          <a:ext cx="841331" cy="420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it-IT" sz="1400" b="1" kern="1200" dirty="0"/>
            <a:t>Sistema PERSEO</a:t>
          </a:r>
        </a:p>
      </dsp:txBody>
      <dsp:txXfrm>
        <a:off x="3307877" y="4018384"/>
        <a:ext cx="841331" cy="42047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C1675B-5DFE-3748-8193-531C4F0D4079}">
      <dsp:nvSpPr>
        <dsp:cNvPr id="0" name=""/>
        <dsp:cNvSpPr/>
      </dsp:nvSpPr>
      <dsp:spPr>
        <a:xfrm>
          <a:off x="1093200" y="261353"/>
          <a:ext cx="3994982" cy="1387404"/>
        </a:xfrm>
        <a:prstGeom prst="ellipse">
          <a:avLst/>
        </a:prstGeom>
        <a:solidFill>
          <a:schemeClr val="accent4">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9B37928-1188-004B-B515-6DE9B31E412F}">
      <dsp:nvSpPr>
        <dsp:cNvPr id="0" name=""/>
        <dsp:cNvSpPr/>
      </dsp:nvSpPr>
      <dsp:spPr>
        <a:xfrm>
          <a:off x="2709775" y="3658637"/>
          <a:ext cx="774221" cy="495501"/>
        </a:xfrm>
        <a:prstGeom prst="downArrow">
          <a:avLst/>
        </a:prstGeom>
        <a:solidFill>
          <a:schemeClr val="accent4">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7D710B2-9A0D-7E41-89FE-7AE8C7BEEC98}">
      <dsp:nvSpPr>
        <dsp:cNvPr id="0" name=""/>
        <dsp:cNvSpPr/>
      </dsp:nvSpPr>
      <dsp:spPr>
        <a:xfrm>
          <a:off x="1238754" y="4055039"/>
          <a:ext cx="3716263" cy="9290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it-IT" sz="2700" kern="1200" dirty="0"/>
            <a:t>MAPPATURA PROCESSO</a:t>
          </a:r>
        </a:p>
      </dsp:txBody>
      <dsp:txXfrm>
        <a:off x="1238754" y="4055039"/>
        <a:ext cx="3716263" cy="929065"/>
      </dsp:txXfrm>
    </dsp:sp>
    <dsp:sp modelId="{2319E67B-303E-7A4E-B35B-AC8AF93D8F8A}">
      <dsp:nvSpPr>
        <dsp:cNvPr id="0" name=""/>
        <dsp:cNvSpPr/>
      </dsp:nvSpPr>
      <dsp:spPr>
        <a:xfrm>
          <a:off x="2545640" y="1755910"/>
          <a:ext cx="1393598" cy="1393598"/>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it-IT" sz="1100" kern="1200" dirty="0">
              <a:solidFill>
                <a:schemeClr val="tx1"/>
              </a:solidFill>
            </a:rPr>
            <a:t>Dimensione PERFORMANCE</a:t>
          </a:r>
        </a:p>
      </dsp:txBody>
      <dsp:txXfrm>
        <a:off x="2749728" y="1959998"/>
        <a:ext cx="985422" cy="985422"/>
      </dsp:txXfrm>
    </dsp:sp>
    <dsp:sp modelId="{F94FFBDD-E8B3-6D4B-841F-A02A510E56C4}">
      <dsp:nvSpPr>
        <dsp:cNvPr id="0" name=""/>
        <dsp:cNvSpPr/>
      </dsp:nvSpPr>
      <dsp:spPr>
        <a:xfrm>
          <a:off x="1548442" y="710402"/>
          <a:ext cx="1393598" cy="1393598"/>
        </a:xfrm>
        <a:prstGeom prst="ellipse">
          <a:avLst/>
        </a:prstGeom>
        <a:solidFill>
          <a:schemeClr val="accent4">
            <a:hueOff val="4900445"/>
            <a:satOff val="-20388"/>
            <a:lumOff val="4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400050">
            <a:lnSpc>
              <a:spcPct val="90000"/>
            </a:lnSpc>
            <a:spcBef>
              <a:spcPct val="0"/>
            </a:spcBef>
            <a:spcAft>
              <a:spcPct val="35000"/>
            </a:spcAft>
            <a:buNone/>
          </a:pPr>
          <a:r>
            <a:rPr lang="it-IT" sz="1200" kern="1200" dirty="0">
              <a:solidFill>
                <a:prstClr val="black"/>
              </a:solidFill>
              <a:latin typeface="Calibri" panose="020F0502020204030204"/>
              <a:ea typeface="+mn-ea"/>
              <a:cs typeface="+mn-cs"/>
            </a:rPr>
            <a:t>Dettaglio di PROCESSO</a:t>
          </a:r>
        </a:p>
      </dsp:txBody>
      <dsp:txXfrm>
        <a:off x="1752530" y="914490"/>
        <a:ext cx="985422" cy="985422"/>
      </dsp:txXfrm>
    </dsp:sp>
    <dsp:sp modelId="{9F667F51-25AE-7549-8246-3B9A41DFCEC9}">
      <dsp:nvSpPr>
        <dsp:cNvPr id="0" name=""/>
        <dsp:cNvSpPr/>
      </dsp:nvSpPr>
      <dsp:spPr>
        <a:xfrm>
          <a:off x="2973010" y="373461"/>
          <a:ext cx="1393598" cy="1393598"/>
        </a:xfrm>
        <a:prstGeom prst="ellipse">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it-IT" sz="1100" kern="1200" dirty="0">
              <a:solidFill>
                <a:schemeClr val="tx1"/>
              </a:solidFill>
            </a:rPr>
            <a:t>Dimensione ORGANIZZATIVA</a:t>
          </a:r>
        </a:p>
      </dsp:txBody>
      <dsp:txXfrm>
        <a:off x="3177098" y="577549"/>
        <a:ext cx="985422" cy="985422"/>
      </dsp:txXfrm>
    </dsp:sp>
    <dsp:sp modelId="{D2A11143-D728-5B42-BD4D-5CFC700F8F41}">
      <dsp:nvSpPr>
        <dsp:cNvPr id="0" name=""/>
        <dsp:cNvSpPr/>
      </dsp:nvSpPr>
      <dsp:spPr>
        <a:xfrm>
          <a:off x="942376" y="114610"/>
          <a:ext cx="4335640" cy="3468512"/>
        </a:xfrm>
        <a:prstGeom prst="funnel">
          <a:avLst/>
        </a:prstGeom>
        <a:solidFill>
          <a:schemeClr val="lt1">
            <a:alpha val="40000"/>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8F52EE1-D045-173C-8095-B05163DB9386}"/>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0A6A3D5D-1CC0-ADC9-3AD6-B110734C712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8FCF6B81-6F34-DA3C-C6E5-3818685933BE}"/>
              </a:ext>
            </a:extLst>
          </p:cNvPr>
          <p:cNvSpPr>
            <a:spLocks noGrp="1"/>
          </p:cNvSpPr>
          <p:nvPr>
            <p:ph type="dt" sz="half" idx="10"/>
          </p:nvPr>
        </p:nvSpPr>
        <p:spPr/>
        <p:txBody>
          <a:bodyPr/>
          <a:lstStyle/>
          <a:p>
            <a:fld id="{141D1DE2-7355-4F97-AA3B-1B7BD7B12013}" type="datetimeFigureOut">
              <a:rPr lang="it-IT" smtClean="0"/>
              <a:t>02/12/2022</a:t>
            </a:fld>
            <a:endParaRPr lang="it-IT"/>
          </a:p>
        </p:txBody>
      </p:sp>
      <p:sp>
        <p:nvSpPr>
          <p:cNvPr id="5" name="Segnaposto piè di pagina 4">
            <a:extLst>
              <a:ext uri="{FF2B5EF4-FFF2-40B4-BE49-F238E27FC236}">
                <a16:creationId xmlns:a16="http://schemas.microsoft.com/office/drawing/2014/main" id="{91D26DCF-4556-C022-645D-5D9A609E7F7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2C03AD5-8069-E337-2014-C105EAACAFE3}"/>
              </a:ext>
            </a:extLst>
          </p:cNvPr>
          <p:cNvSpPr>
            <a:spLocks noGrp="1"/>
          </p:cNvSpPr>
          <p:nvPr>
            <p:ph type="sldNum" sz="quarter" idx="12"/>
          </p:nvPr>
        </p:nvSpPr>
        <p:spPr/>
        <p:txBody>
          <a:bodyPr/>
          <a:lstStyle/>
          <a:p>
            <a:fld id="{5F8DC938-8489-43FB-B786-AC4272347FAE}" type="slidenum">
              <a:rPr lang="it-IT" smtClean="0"/>
              <a:t>‹N›</a:t>
            </a:fld>
            <a:endParaRPr lang="it-IT"/>
          </a:p>
        </p:txBody>
      </p:sp>
    </p:spTree>
    <p:extLst>
      <p:ext uri="{BB962C8B-B14F-4D97-AF65-F5344CB8AC3E}">
        <p14:creationId xmlns:p14="http://schemas.microsoft.com/office/powerpoint/2010/main" val="42650784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F074BD-163E-F757-9074-334D8A5BEDBF}"/>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B1DC6CC-B510-5460-CD34-A2C20814C276}"/>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EEAA72F-48AC-5FE0-4107-8B9D93307DC4}"/>
              </a:ext>
            </a:extLst>
          </p:cNvPr>
          <p:cNvSpPr>
            <a:spLocks noGrp="1"/>
          </p:cNvSpPr>
          <p:nvPr>
            <p:ph type="dt" sz="half" idx="10"/>
          </p:nvPr>
        </p:nvSpPr>
        <p:spPr/>
        <p:txBody>
          <a:bodyPr/>
          <a:lstStyle/>
          <a:p>
            <a:fld id="{141D1DE2-7355-4F97-AA3B-1B7BD7B12013}" type="datetimeFigureOut">
              <a:rPr lang="it-IT" smtClean="0"/>
              <a:t>02/12/2022</a:t>
            </a:fld>
            <a:endParaRPr lang="it-IT"/>
          </a:p>
        </p:txBody>
      </p:sp>
      <p:sp>
        <p:nvSpPr>
          <p:cNvPr id="5" name="Segnaposto piè di pagina 4">
            <a:extLst>
              <a:ext uri="{FF2B5EF4-FFF2-40B4-BE49-F238E27FC236}">
                <a16:creationId xmlns:a16="http://schemas.microsoft.com/office/drawing/2014/main" id="{D8F56FC4-F73B-8ADA-0FE4-DD630C36ED9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6D44A1C-8244-B366-FA2E-40F47742BE29}"/>
              </a:ext>
            </a:extLst>
          </p:cNvPr>
          <p:cNvSpPr>
            <a:spLocks noGrp="1"/>
          </p:cNvSpPr>
          <p:nvPr>
            <p:ph type="sldNum" sz="quarter" idx="12"/>
          </p:nvPr>
        </p:nvSpPr>
        <p:spPr/>
        <p:txBody>
          <a:bodyPr/>
          <a:lstStyle/>
          <a:p>
            <a:fld id="{5F8DC938-8489-43FB-B786-AC4272347FAE}" type="slidenum">
              <a:rPr lang="it-IT" smtClean="0"/>
              <a:t>‹N›</a:t>
            </a:fld>
            <a:endParaRPr lang="it-IT"/>
          </a:p>
        </p:txBody>
      </p:sp>
    </p:spTree>
    <p:extLst>
      <p:ext uri="{BB962C8B-B14F-4D97-AF65-F5344CB8AC3E}">
        <p14:creationId xmlns:p14="http://schemas.microsoft.com/office/powerpoint/2010/main" val="5475633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BEEC4C28-5785-3E29-00DA-B7047519B5F4}"/>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62B7BB5E-0CF4-9FCC-3097-C817A602E3BD}"/>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A3EB7A5-0F68-E64F-C4DC-F1CAC7502B91}"/>
              </a:ext>
            </a:extLst>
          </p:cNvPr>
          <p:cNvSpPr>
            <a:spLocks noGrp="1"/>
          </p:cNvSpPr>
          <p:nvPr>
            <p:ph type="dt" sz="half" idx="10"/>
          </p:nvPr>
        </p:nvSpPr>
        <p:spPr/>
        <p:txBody>
          <a:bodyPr/>
          <a:lstStyle/>
          <a:p>
            <a:fld id="{141D1DE2-7355-4F97-AA3B-1B7BD7B12013}" type="datetimeFigureOut">
              <a:rPr lang="it-IT" smtClean="0"/>
              <a:t>02/12/2022</a:t>
            </a:fld>
            <a:endParaRPr lang="it-IT"/>
          </a:p>
        </p:txBody>
      </p:sp>
      <p:sp>
        <p:nvSpPr>
          <p:cNvPr id="5" name="Segnaposto piè di pagina 4">
            <a:extLst>
              <a:ext uri="{FF2B5EF4-FFF2-40B4-BE49-F238E27FC236}">
                <a16:creationId xmlns:a16="http://schemas.microsoft.com/office/drawing/2014/main" id="{5F146F29-EA7A-BCF3-14E9-1E670385517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FC22A12-14CA-F0C2-ADC2-3896ED92BC9E}"/>
              </a:ext>
            </a:extLst>
          </p:cNvPr>
          <p:cNvSpPr>
            <a:spLocks noGrp="1"/>
          </p:cNvSpPr>
          <p:nvPr>
            <p:ph type="sldNum" sz="quarter" idx="12"/>
          </p:nvPr>
        </p:nvSpPr>
        <p:spPr/>
        <p:txBody>
          <a:bodyPr/>
          <a:lstStyle/>
          <a:p>
            <a:fld id="{5F8DC938-8489-43FB-B786-AC4272347FAE}" type="slidenum">
              <a:rPr lang="it-IT" smtClean="0"/>
              <a:t>‹N›</a:t>
            </a:fld>
            <a:endParaRPr lang="it-IT"/>
          </a:p>
        </p:txBody>
      </p:sp>
    </p:spTree>
    <p:extLst>
      <p:ext uri="{BB962C8B-B14F-4D97-AF65-F5344CB8AC3E}">
        <p14:creationId xmlns:p14="http://schemas.microsoft.com/office/powerpoint/2010/main" val="16299025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31531B-D83B-D5F5-9D23-0B07049CFB2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C94E2B8-C665-0152-19BA-2180F0DC1D69}"/>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1F461A3-173F-5F1B-FBFB-88142E80D254}"/>
              </a:ext>
            </a:extLst>
          </p:cNvPr>
          <p:cNvSpPr>
            <a:spLocks noGrp="1"/>
          </p:cNvSpPr>
          <p:nvPr>
            <p:ph type="dt" sz="half" idx="10"/>
          </p:nvPr>
        </p:nvSpPr>
        <p:spPr/>
        <p:txBody>
          <a:bodyPr/>
          <a:lstStyle/>
          <a:p>
            <a:fld id="{141D1DE2-7355-4F97-AA3B-1B7BD7B12013}" type="datetimeFigureOut">
              <a:rPr lang="it-IT" smtClean="0"/>
              <a:t>02/12/2022</a:t>
            </a:fld>
            <a:endParaRPr lang="it-IT"/>
          </a:p>
        </p:txBody>
      </p:sp>
      <p:sp>
        <p:nvSpPr>
          <p:cNvPr id="5" name="Segnaposto piè di pagina 4">
            <a:extLst>
              <a:ext uri="{FF2B5EF4-FFF2-40B4-BE49-F238E27FC236}">
                <a16:creationId xmlns:a16="http://schemas.microsoft.com/office/drawing/2014/main" id="{E5BCC3EA-11E1-C754-A46F-9EBD65440A3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789D4DD-9B91-EB09-A91B-5D6C2972B952}"/>
              </a:ext>
            </a:extLst>
          </p:cNvPr>
          <p:cNvSpPr>
            <a:spLocks noGrp="1"/>
          </p:cNvSpPr>
          <p:nvPr>
            <p:ph type="sldNum" sz="quarter" idx="12"/>
          </p:nvPr>
        </p:nvSpPr>
        <p:spPr/>
        <p:txBody>
          <a:bodyPr/>
          <a:lstStyle/>
          <a:p>
            <a:fld id="{5F8DC938-8489-43FB-B786-AC4272347FAE}" type="slidenum">
              <a:rPr lang="it-IT" smtClean="0"/>
              <a:t>‹N›</a:t>
            </a:fld>
            <a:endParaRPr lang="it-IT"/>
          </a:p>
        </p:txBody>
      </p:sp>
    </p:spTree>
    <p:extLst>
      <p:ext uri="{BB962C8B-B14F-4D97-AF65-F5344CB8AC3E}">
        <p14:creationId xmlns:p14="http://schemas.microsoft.com/office/powerpoint/2010/main" val="2534498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F1306C4-4AA1-D3D3-7FD2-DFCA8FF8E16C}"/>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8F97D954-E817-1BC9-1A00-291097AE3A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B6588226-AFDD-269C-42E4-D30A22C536F6}"/>
              </a:ext>
            </a:extLst>
          </p:cNvPr>
          <p:cNvSpPr>
            <a:spLocks noGrp="1"/>
          </p:cNvSpPr>
          <p:nvPr>
            <p:ph type="dt" sz="half" idx="10"/>
          </p:nvPr>
        </p:nvSpPr>
        <p:spPr/>
        <p:txBody>
          <a:bodyPr/>
          <a:lstStyle/>
          <a:p>
            <a:fld id="{141D1DE2-7355-4F97-AA3B-1B7BD7B12013}" type="datetimeFigureOut">
              <a:rPr lang="it-IT" smtClean="0"/>
              <a:t>02/12/2022</a:t>
            </a:fld>
            <a:endParaRPr lang="it-IT"/>
          </a:p>
        </p:txBody>
      </p:sp>
      <p:sp>
        <p:nvSpPr>
          <p:cNvPr id="5" name="Segnaposto piè di pagina 4">
            <a:extLst>
              <a:ext uri="{FF2B5EF4-FFF2-40B4-BE49-F238E27FC236}">
                <a16:creationId xmlns:a16="http://schemas.microsoft.com/office/drawing/2014/main" id="{E8CAEA33-FAA8-6960-2371-64199F99173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8FE947A-F034-6016-8329-41C3C1E90F01}"/>
              </a:ext>
            </a:extLst>
          </p:cNvPr>
          <p:cNvSpPr>
            <a:spLocks noGrp="1"/>
          </p:cNvSpPr>
          <p:nvPr>
            <p:ph type="sldNum" sz="quarter" idx="12"/>
          </p:nvPr>
        </p:nvSpPr>
        <p:spPr/>
        <p:txBody>
          <a:bodyPr/>
          <a:lstStyle/>
          <a:p>
            <a:fld id="{5F8DC938-8489-43FB-B786-AC4272347FAE}" type="slidenum">
              <a:rPr lang="it-IT" smtClean="0"/>
              <a:t>‹N›</a:t>
            </a:fld>
            <a:endParaRPr lang="it-IT"/>
          </a:p>
        </p:txBody>
      </p:sp>
    </p:spTree>
    <p:extLst>
      <p:ext uri="{BB962C8B-B14F-4D97-AF65-F5344CB8AC3E}">
        <p14:creationId xmlns:p14="http://schemas.microsoft.com/office/powerpoint/2010/main" val="19205005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CEEB9B-931C-26D8-8DD5-AFB816D5228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E12B7FB-9CC0-7E6C-7857-1EF203E8999C}"/>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0EBA2620-9304-25F9-920E-0EF4EEFB350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96BBA74A-9F99-FFB3-B975-E31C9A18FBAE}"/>
              </a:ext>
            </a:extLst>
          </p:cNvPr>
          <p:cNvSpPr>
            <a:spLocks noGrp="1"/>
          </p:cNvSpPr>
          <p:nvPr>
            <p:ph type="dt" sz="half" idx="10"/>
          </p:nvPr>
        </p:nvSpPr>
        <p:spPr/>
        <p:txBody>
          <a:bodyPr/>
          <a:lstStyle/>
          <a:p>
            <a:fld id="{141D1DE2-7355-4F97-AA3B-1B7BD7B12013}" type="datetimeFigureOut">
              <a:rPr lang="it-IT" smtClean="0"/>
              <a:t>02/12/2022</a:t>
            </a:fld>
            <a:endParaRPr lang="it-IT"/>
          </a:p>
        </p:txBody>
      </p:sp>
      <p:sp>
        <p:nvSpPr>
          <p:cNvPr id="6" name="Segnaposto piè di pagina 5">
            <a:extLst>
              <a:ext uri="{FF2B5EF4-FFF2-40B4-BE49-F238E27FC236}">
                <a16:creationId xmlns:a16="http://schemas.microsoft.com/office/drawing/2014/main" id="{3E3E11D3-3F3A-F17B-79FE-58E3C8A799B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34D31699-22C9-151B-7C8E-0B7794167694}"/>
              </a:ext>
            </a:extLst>
          </p:cNvPr>
          <p:cNvSpPr>
            <a:spLocks noGrp="1"/>
          </p:cNvSpPr>
          <p:nvPr>
            <p:ph type="sldNum" sz="quarter" idx="12"/>
          </p:nvPr>
        </p:nvSpPr>
        <p:spPr/>
        <p:txBody>
          <a:bodyPr/>
          <a:lstStyle/>
          <a:p>
            <a:fld id="{5F8DC938-8489-43FB-B786-AC4272347FAE}" type="slidenum">
              <a:rPr lang="it-IT" smtClean="0"/>
              <a:t>‹N›</a:t>
            </a:fld>
            <a:endParaRPr lang="it-IT"/>
          </a:p>
        </p:txBody>
      </p:sp>
    </p:spTree>
    <p:extLst>
      <p:ext uri="{BB962C8B-B14F-4D97-AF65-F5344CB8AC3E}">
        <p14:creationId xmlns:p14="http://schemas.microsoft.com/office/powerpoint/2010/main" val="8804982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FB5D9D-A312-15E6-7677-F0D0C36BA7BA}"/>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1023FEAE-56E5-1FC8-C9D2-EC2E80A34BD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02337417-5612-007A-E7CA-43F1217D8B3C}"/>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102EBE4D-956F-8330-CE9C-E944165264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3B30A7D6-00E5-DDA7-8693-6D2903853E76}"/>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06F2B8F2-556E-7776-8D9D-9A6E02B2CBF6}"/>
              </a:ext>
            </a:extLst>
          </p:cNvPr>
          <p:cNvSpPr>
            <a:spLocks noGrp="1"/>
          </p:cNvSpPr>
          <p:nvPr>
            <p:ph type="dt" sz="half" idx="10"/>
          </p:nvPr>
        </p:nvSpPr>
        <p:spPr/>
        <p:txBody>
          <a:bodyPr/>
          <a:lstStyle/>
          <a:p>
            <a:fld id="{141D1DE2-7355-4F97-AA3B-1B7BD7B12013}" type="datetimeFigureOut">
              <a:rPr lang="it-IT" smtClean="0"/>
              <a:t>02/12/2022</a:t>
            </a:fld>
            <a:endParaRPr lang="it-IT"/>
          </a:p>
        </p:txBody>
      </p:sp>
      <p:sp>
        <p:nvSpPr>
          <p:cNvPr id="8" name="Segnaposto piè di pagina 7">
            <a:extLst>
              <a:ext uri="{FF2B5EF4-FFF2-40B4-BE49-F238E27FC236}">
                <a16:creationId xmlns:a16="http://schemas.microsoft.com/office/drawing/2014/main" id="{9D535975-28E8-F411-094C-4BF96D5BC246}"/>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1D119156-0EF2-90F1-0B08-E2D469D7782F}"/>
              </a:ext>
            </a:extLst>
          </p:cNvPr>
          <p:cNvSpPr>
            <a:spLocks noGrp="1"/>
          </p:cNvSpPr>
          <p:nvPr>
            <p:ph type="sldNum" sz="quarter" idx="12"/>
          </p:nvPr>
        </p:nvSpPr>
        <p:spPr/>
        <p:txBody>
          <a:bodyPr/>
          <a:lstStyle/>
          <a:p>
            <a:fld id="{5F8DC938-8489-43FB-B786-AC4272347FAE}" type="slidenum">
              <a:rPr lang="it-IT" smtClean="0"/>
              <a:t>‹N›</a:t>
            </a:fld>
            <a:endParaRPr lang="it-IT"/>
          </a:p>
        </p:txBody>
      </p:sp>
    </p:spTree>
    <p:extLst>
      <p:ext uri="{BB962C8B-B14F-4D97-AF65-F5344CB8AC3E}">
        <p14:creationId xmlns:p14="http://schemas.microsoft.com/office/powerpoint/2010/main" val="38040256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ED7F510-BD5B-980A-0C4C-EEE23BE6E2F1}"/>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EFD8AF15-4834-A488-D5F8-DD5F0A02F09D}"/>
              </a:ext>
            </a:extLst>
          </p:cNvPr>
          <p:cNvSpPr>
            <a:spLocks noGrp="1"/>
          </p:cNvSpPr>
          <p:nvPr>
            <p:ph type="dt" sz="half" idx="10"/>
          </p:nvPr>
        </p:nvSpPr>
        <p:spPr/>
        <p:txBody>
          <a:bodyPr/>
          <a:lstStyle/>
          <a:p>
            <a:fld id="{141D1DE2-7355-4F97-AA3B-1B7BD7B12013}" type="datetimeFigureOut">
              <a:rPr lang="it-IT" smtClean="0"/>
              <a:t>02/12/2022</a:t>
            </a:fld>
            <a:endParaRPr lang="it-IT"/>
          </a:p>
        </p:txBody>
      </p:sp>
      <p:sp>
        <p:nvSpPr>
          <p:cNvPr id="4" name="Segnaposto piè di pagina 3">
            <a:extLst>
              <a:ext uri="{FF2B5EF4-FFF2-40B4-BE49-F238E27FC236}">
                <a16:creationId xmlns:a16="http://schemas.microsoft.com/office/drawing/2014/main" id="{29315E0F-4714-B627-3B9F-23896CFCA8B9}"/>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B022DC4-4B9F-3097-BC49-D24BABDC4ECD}"/>
              </a:ext>
            </a:extLst>
          </p:cNvPr>
          <p:cNvSpPr>
            <a:spLocks noGrp="1"/>
          </p:cNvSpPr>
          <p:nvPr>
            <p:ph type="sldNum" sz="quarter" idx="12"/>
          </p:nvPr>
        </p:nvSpPr>
        <p:spPr/>
        <p:txBody>
          <a:bodyPr/>
          <a:lstStyle/>
          <a:p>
            <a:fld id="{5F8DC938-8489-43FB-B786-AC4272347FAE}" type="slidenum">
              <a:rPr lang="it-IT" smtClean="0"/>
              <a:t>‹N›</a:t>
            </a:fld>
            <a:endParaRPr lang="it-IT"/>
          </a:p>
        </p:txBody>
      </p:sp>
    </p:spTree>
    <p:extLst>
      <p:ext uri="{BB962C8B-B14F-4D97-AF65-F5344CB8AC3E}">
        <p14:creationId xmlns:p14="http://schemas.microsoft.com/office/powerpoint/2010/main" val="1425430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CC0B733D-1843-4584-8552-7A3F88FED51F}"/>
              </a:ext>
            </a:extLst>
          </p:cNvPr>
          <p:cNvSpPr>
            <a:spLocks noGrp="1"/>
          </p:cNvSpPr>
          <p:nvPr>
            <p:ph type="dt" sz="half" idx="10"/>
          </p:nvPr>
        </p:nvSpPr>
        <p:spPr/>
        <p:txBody>
          <a:bodyPr/>
          <a:lstStyle/>
          <a:p>
            <a:fld id="{141D1DE2-7355-4F97-AA3B-1B7BD7B12013}" type="datetimeFigureOut">
              <a:rPr lang="it-IT" smtClean="0"/>
              <a:t>02/12/2022</a:t>
            </a:fld>
            <a:endParaRPr lang="it-IT"/>
          </a:p>
        </p:txBody>
      </p:sp>
      <p:sp>
        <p:nvSpPr>
          <p:cNvPr id="3" name="Segnaposto piè di pagina 2">
            <a:extLst>
              <a:ext uri="{FF2B5EF4-FFF2-40B4-BE49-F238E27FC236}">
                <a16:creationId xmlns:a16="http://schemas.microsoft.com/office/drawing/2014/main" id="{6A1C96F9-5EB0-E18E-DF02-0F7256F60204}"/>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0FC6159A-71B9-13AF-0242-C0CC09939293}"/>
              </a:ext>
            </a:extLst>
          </p:cNvPr>
          <p:cNvSpPr>
            <a:spLocks noGrp="1"/>
          </p:cNvSpPr>
          <p:nvPr>
            <p:ph type="sldNum" sz="quarter" idx="12"/>
          </p:nvPr>
        </p:nvSpPr>
        <p:spPr/>
        <p:txBody>
          <a:bodyPr/>
          <a:lstStyle/>
          <a:p>
            <a:fld id="{5F8DC938-8489-43FB-B786-AC4272347FAE}" type="slidenum">
              <a:rPr lang="it-IT" smtClean="0"/>
              <a:t>‹N›</a:t>
            </a:fld>
            <a:endParaRPr lang="it-IT"/>
          </a:p>
        </p:txBody>
      </p:sp>
    </p:spTree>
    <p:extLst>
      <p:ext uri="{BB962C8B-B14F-4D97-AF65-F5344CB8AC3E}">
        <p14:creationId xmlns:p14="http://schemas.microsoft.com/office/powerpoint/2010/main" val="35254093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8C8A4EE-BB6E-590D-C657-93EDEF96D2D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4AEA3E2-CAF7-6B93-4F79-F19DC9E27D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F76A1981-A828-6975-C669-0324EF0311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1EA6CB1-B69B-31B8-BB9C-CC54DBFF267C}"/>
              </a:ext>
            </a:extLst>
          </p:cNvPr>
          <p:cNvSpPr>
            <a:spLocks noGrp="1"/>
          </p:cNvSpPr>
          <p:nvPr>
            <p:ph type="dt" sz="half" idx="10"/>
          </p:nvPr>
        </p:nvSpPr>
        <p:spPr/>
        <p:txBody>
          <a:bodyPr/>
          <a:lstStyle/>
          <a:p>
            <a:fld id="{141D1DE2-7355-4F97-AA3B-1B7BD7B12013}" type="datetimeFigureOut">
              <a:rPr lang="it-IT" smtClean="0"/>
              <a:t>02/12/2022</a:t>
            </a:fld>
            <a:endParaRPr lang="it-IT"/>
          </a:p>
        </p:txBody>
      </p:sp>
      <p:sp>
        <p:nvSpPr>
          <p:cNvPr id="6" name="Segnaposto piè di pagina 5">
            <a:extLst>
              <a:ext uri="{FF2B5EF4-FFF2-40B4-BE49-F238E27FC236}">
                <a16:creationId xmlns:a16="http://schemas.microsoft.com/office/drawing/2014/main" id="{6DD04EB4-8CB5-44C7-2157-4E6667F69329}"/>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66EDCE5-22F9-50BB-CC5A-FFADFE761A89}"/>
              </a:ext>
            </a:extLst>
          </p:cNvPr>
          <p:cNvSpPr>
            <a:spLocks noGrp="1"/>
          </p:cNvSpPr>
          <p:nvPr>
            <p:ph type="sldNum" sz="quarter" idx="12"/>
          </p:nvPr>
        </p:nvSpPr>
        <p:spPr/>
        <p:txBody>
          <a:bodyPr/>
          <a:lstStyle/>
          <a:p>
            <a:fld id="{5F8DC938-8489-43FB-B786-AC4272347FAE}" type="slidenum">
              <a:rPr lang="it-IT" smtClean="0"/>
              <a:t>‹N›</a:t>
            </a:fld>
            <a:endParaRPr lang="it-IT"/>
          </a:p>
        </p:txBody>
      </p:sp>
    </p:spTree>
    <p:extLst>
      <p:ext uri="{BB962C8B-B14F-4D97-AF65-F5344CB8AC3E}">
        <p14:creationId xmlns:p14="http://schemas.microsoft.com/office/powerpoint/2010/main" val="4047677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CEC4B6-CF49-5427-E00F-7C660962878C}"/>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94A5221B-8025-0CFD-A7D1-48D221A4CC4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2BBC1F1E-5F98-B5E1-5417-C600BC5AA4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7E61C0B2-B0DD-9D24-CB38-7402D2F4FFE6}"/>
              </a:ext>
            </a:extLst>
          </p:cNvPr>
          <p:cNvSpPr>
            <a:spLocks noGrp="1"/>
          </p:cNvSpPr>
          <p:nvPr>
            <p:ph type="dt" sz="half" idx="10"/>
          </p:nvPr>
        </p:nvSpPr>
        <p:spPr/>
        <p:txBody>
          <a:bodyPr/>
          <a:lstStyle/>
          <a:p>
            <a:fld id="{141D1DE2-7355-4F97-AA3B-1B7BD7B12013}" type="datetimeFigureOut">
              <a:rPr lang="it-IT" smtClean="0"/>
              <a:t>02/12/2022</a:t>
            </a:fld>
            <a:endParaRPr lang="it-IT"/>
          </a:p>
        </p:txBody>
      </p:sp>
      <p:sp>
        <p:nvSpPr>
          <p:cNvPr id="6" name="Segnaposto piè di pagina 5">
            <a:extLst>
              <a:ext uri="{FF2B5EF4-FFF2-40B4-BE49-F238E27FC236}">
                <a16:creationId xmlns:a16="http://schemas.microsoft.com/office/drawing/2014/main" id="{C1372540-4241-AE5B-65F2-2DE4E1CCEDF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B01F027-8B0C-D296-171A-2E4AE25EAC6C}"/>
              </a:ext>
            </a:extLst>
          </p:cNvPr>
          <p:cNvSpPr>
            <a:spLocks noGrp="1"/>
          </p:cNvSpPr>
          <p:nvPr>
            <p:ph type="sldNum" sz="quarter" idx="12"/>
          </p:nvPr>
        </p:nvSpPr>
        <p:spPr/>
        <p:txBody>
          <a:bodyPr/>
          <a:lstStyle/>
          <a:p>
            <a:fld id="{5F8DC938-8489-43FB-B786-AC4272347FAE}" type="slidenum">
              <a:rPr lang="it-IT" smtClean="0"/>
              <a:t>‹N›</a:t>
            </a:fld>
            <a:endParaRPr lang="it-IT"/>
          </a:p>
        </p:txBody>
      </p:sp>
    </p:spTree>
    <p:extLst>
      <p:ext uri="{BB962C8B-B14F-4D97-AF65-F5344CB8AC3E}">
        <p14:creationId xmlns:p14="http://schemas.microsoft.com/office/powerpoint/2010/main" val="40569662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3A1F6411-27F9-3B63-6745-2C9EAE6069C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EF67EA1-D866-47F2-072C-EE34CACC50F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DF2B1B7-C288-3DFF-8371-A90312547B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1D1DE2-7355-4F97-AA3B-1B7BD7B12013}" type="datetimeFigureOut">
              <a:rPr lang="it-IT" smtClean="0"/>
              <a:t>02/12/2022</a:t>
            </a:fld>
            <a:endParaRPr lang="it-IT"/>
          </a:p>
        </p:txBody>
      </p:sp>
      <p:sp>
        <p:nvSpPr>
          <p:cNvPr id="5" name="Segnaposto piè di pagina 4">
            <a:extLst>
              <a:ext uri="{FF2B5EF4-FFF2-40B4-BE49-F238E27FC236}">
                <a16:creationId xmlns:a16="http://schemas.microsoft.com/office/drawing/2014/main" id="{F47A57C9-2952-216C-6092-46D29F188B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5C37BB6E-0009-589C-F174-E50E09F8B1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8DC938-8489-43FB-B786-AC4272347FAE}" type="slidenum">
              <a:rPr lang="it-IT" smtClean="0"/>
              <a:t>‹N›</a:t>
            </a:fld>
            <a:endParaRPr lang="it-IT"/>
          </a:p>
        </p:txBody>
      </p:sp>
    </p:spTree>
    <p:extLst>
      <p:ext uri="{BB962C8B-B14F-4D97-AF65-F5344CB8AC3E}">
        <p14:creationId xmlns:p14="http://schemas.microsoft.com/office/powerpoint/2010/main" val="2277445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hyperlink" Target="https://performance.regione.calabria.it/perseowebfe/pianoPerformance/visulizzaAlbero.xhtml?id=45"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hyperlink" Target="https://performance.regione.calabria.it/perseowebfe/relazione/relazione.xhtml?id=37"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image" Target="../media/image1.emf"/><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png"/><Relationship Id="rId7" Type="http://schemas.openxmlformats.org/officeDocument/2006/relationships/diagramColors" Target="../diagrams/colors2.xml"/><Relationship Id="rId2" Type="http://schemas.openxmlformats.org/officeDocument/2006/relationships/image" Target="../media/image1.emf"/><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6.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png"/><Relationship Id="rId7" Type="http://schemas.openxmlformats.org/officeDocument/2006/relationships/diagramColors" Target="../diagrams/colors3.xml"/><Relationship Id="rId2" Type="http://schemas.openxmlformats.org/officeDocument/2006/relationships/image" Target="../media/image1.emf"/><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9">
            <a:extLst>
              <a:ext uri="{FF2B5EF4-FFF2-40B4-BE49-F238E27FC236}">
                <a16:creationId xmlns:a16="http://schemas.microsoft.com/office/drawing/2014/main" id="{81AEB8A9-B768-4E30-BA55-D919E6687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01" y="-2"/>
            <a:ext cx="4069936" cy="68580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Immagine 4">
            <a:extLst>
              <a:ext uri="{FF2B5EF4-FFF2-40B4-BE49-F238E27FC236}">
                <a16:creationId xmlns:a16="http://schemas.microsoft.com/office/drawing/2014/main" id="{002F6EC3-2E7B-50EC-3395-1D752F46F4B3}"/>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4463371" y="34917"/>
            <a:ext cx="6894236" cy="1372464"/>
          </a:xfrm>
          <a:prstGeom prst="rect">
            <a:avLst/>
          </a:prstGeom>
          <a:noFill/>
        </p:spPr>
      </p:pic>
      <p:pic>
        <p:nvPicPr>
          <p:cNvPr id="18" name="Immagine 17">
            <a:extLst>
              <a:ext uri="{FF2B5EF4-FFF2-40B4-BE49-F238E27FC236}">
                <a16:creationId xmlns:a16="http://schemas.microsoft.com/office/drawing/2014/main" id="{72EC3CA4-FE7F-A9C3-A2E9-C0758A658CD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569320" y="6284082"/>
            <a:ext cx="1311910" cy="388620"/>
          </a:xfrm>
          <a:prstGeom prst="rect">
            <a:avLst/>
          </a:prstGeom>
          <a:noFill/>
        </p:spPr>
      </p:pic>
      <p:sp>
        <p:nvSpPr>
          <p:cNvPr id="4" name="CasellaDiTesto 3">
            <a:extLst>
              <a:ext uri="{FF2B5EF4-FFF2-40B4-BE49-F238E27FC236}">
                <a16:creationId xmlns:a16="http://schemas.microsoft.com/office/drawing/2014/main" id="{71CC1631-5D15-8EFB-FC4A-187C62F86A65}"/>
              </a:ext>
            </a:extLst>
          </p:cNvPr>
          <p:cNvSpPr txBox="1"/>
          <p:nvPr/>
        </p:nvSpPr>
        <p:spPr>
          <a:xfrm>
            <a:off x="83706" y="132080"/>
            <a:ext cx="3038344" cy="1015663"/>
          </a:xfrm>
          <a:prstGeom prst="rect">
            <a:avLst/>
          </a:prstGeom>
          <a:noFill/>
        </p:spPr>
        <p:txBody>
          <a:bodyPr wrap="square" rtlCol="0">
            <a:spAutoFit/>
          </a:bodyPr>
          <a:lstStyle/>
          <a:p>
            <a:r>
              <a:rPr lang="it-IT" sz="1800" b="1" dirty="0">
                <a:ln w="6731" cap="flat" cmpd="sng" algn="ctr">
                  <a:solidFill>
                    <a:srgbClr val="FFFFFF"/>
                  </a:solidFill>
                  <a:prstDash val="solid"/>
                  <a:round/>
                </a:ln>
                <a:solidFill>
                  <a:srgbClr val="262626"/>
                </a:solidFill>
                <a:effectLst>
                  <a:outerShdw dist="38100" dir="2700000" algn="bl">
                    <a:schemeClr val="accent5"/>
                  </a:outerShdw>
                </a:effectLst>
                <a:latin typeface="Calibri" panose="020F0502020204030204" pitchFamily="34" charset="0"/>
                <a:ea typeface="Calibri" panose="020F0502020204030204" pitchFamily="34" charset="0"/>
                <a:cs typeface="Times New Roman" panose="02020603050405020304" pitchFamily="18" charset="0"/>
              </a:rPr>
              <a:t>Formez</a:t>
            </a:r>
            <a:r>
              <a:rPr lang="it-IT" sz="1800" b="1" dirty="0">
                <a:ln w="9525" cap="flat" cmpd="sng" algn="ctr">
                  <a:solidFill>
                    <a:srgbClr val="FFFFFF"/>
                  </a:solidFill>
                  <a:prstDash val="solid"/>
                  <a:round/>
                </a:ln>
                <a:solidFill>
                  <a:srgbClr val="0070C0"/>
                </a:solidFill>
                <a:effectLst>
                  <a:outerShdw blurRad="12700" dist="38100" dir="2700000" algn="tl">
                    <a:schemeClr val="accent5">
                      <a:lumMod val="60000"/>
                      <a:lumOff val="40000"/>
                    </a:schemeClr>
                  </a:outerShdw>
                </a:effectLst>
                <a:latin typeface="Calibri" panose="020F0502020204030204" pitchFamily="34" charset="0"/>
                <a:ea typeface="Calibri" panose="020F0502020204030204" pitchFamily="34" charset="0"/>
                <a:cs typeface="Times New Roman" panose="02020603050405020304" pitchFamily="18" charset="0"/>
              </a:rPr>
              <a:t> - </a:t>
            </a:r>
            <a:r>
              <a:rPr lang="it-IT" sz="1200" dirty="0">
                <a:solidFill>
                  <a:srgbClr val="FFFFFF"/>
                </a:solidFill>
                <a:latin typeface="+mj-lt"/>
                <a:ea typeface="+mj-ea"/>
                <a:cs typeface="+mj-cs"/>
              </a:rPr>
              <a:t>Progetto per il miglioramento dei sistemi di gestione e misurazione delle performance</a:t>
            </a:r>
          </a:p>
          <a:p>
            <a:endParaRPr lang="it-IT" dirty="0"/>
          </a:p>
        </p:txBody>
      </p:sp>
      <p:sp>
        <p:nvSpPr>
          <p:cNvPr id="6" name="Casella di testo 7">
            <a:extLst>
              <a:ext uri="{FF2B5EF4-FFF2-40B4-BE49-F238E27FC236}">
                <a16:creationId xmlns:a16="http://schemas.microsoft.com/office/drawing/2014/main" id="{2CD872E8-4718-40E8-0986-FB3B2AACE8A3}"/>
              </a:ext>
            </a:extLst>
          </p:cNvPr>
          <p:cNvSpPr txBox="1"/>
          <p:nvPr/>
        </p:nvSpPr>
        <p:spPr>
          <a:xfrm>
            <a:off x="4093329" y="2146853"/>
            <a:ext cx="7787901" cy="903389"/>
          </a:xfrm>
          <a:prstGeom prst="rect">
            <a:avLst/>
          </a:prstGeom>
          <a:noFill/>
          <a:ln>
            <a:noFill/>
          </a:ln>
        </p:spPr>
        <p:txBody>
          <a:bodyPr rot="0" spcFirstLastPara="0" vert="horz" wrap="none" lIns="91440" tIns="45720" rIns="91440" bIns="45720" numCol="1" spcCol="0" rtlCol="0" fromWordArt="0" anchor="t" anchorCtr="0" forceAA="0" compatLnSpc="1">
            <a:prstTxWarp prst="textNoShape">
              <a:avLst/>
            </a:prstTxWarp>
            <a:spAutoFit/>
          </a:bodyPr>
          <a:lstStyle/>
          <a:p>
            <a:pPr algn="ctr">
              <a:lnSpc>
                <a:spcPct val="107000"/>
              </a:lnSpc>
              <a:spcAft>
                <a:spcPts val="800"/>
              </a:spcAft>
            </a:pPr>
            <a:r>
              <a:rPr lang="it-IT" sz="2200" b="1" dirty="0">
                <a:ln w="6731" cap="flat" cmpd="sng" algn="ctr">
                  <a:solidFill>
                    <a:srgbClr val="FFFFFF"/>
                  </a:solidFill>
                  <a:prstDash val="solid"/>
                  <a:round/>
                </a:ln>
                <a:solidFill>
                  <a:srgbClr val="262626"/>
                </a:solidFill>
                <a:effectLst>
                  <a:outerShdw dist="38100" dir="2700000" algn="bl">
                    <a:schemeClr val="accent5"/>
                  </a:outerShdw>
                </a:effectLst>
                <a:latin typeface="Calibri" panose="020F0502020204030204" pitchFamily="34" charset="0"/>
                <a:ea typeface="Calibri" panose="020F0502020204030204" pitchFamily="34" charset="0"/>
                <a:cs typeface="Times New Roman" panose="02020603050405020304" pitchFamily="18" charset="0"/>
              </a:rPr>
              <a:t>Laboratori sui nuovi strumenti per la gestione delle performance </a:t>
            </a:r>
          </a:p>
          <a:p>
            <a:pPr algn="ctr">
              <a:lnSpc>
                <a:spcPct val="107000"/>
              </a:lnSpc>
              <a:spcAft>
                <a:spcPts val="800"/>
              </a:spcAft>
            </a:pPr>
            <a:r>
              <a:rPr lang="it-IT" sz="2200" b="1" dirty="0">
                <a:ln w="6731" cap="flat" cmpd="sng" algn="ctr">
                  <a:solidFill>
                    <a:srgbClr val="FFFFFF"/>
                  </a:solidFill>
                  <a:prstDash val="solid"/>
                  <a:round/>
                </a:ln>
                <a:solidFill>
                  <a:srgbClr val="262626"/>
                </a:solidFill>
                <a:effectLst>
                  <a:outerShdw dist="38100" dir="2700000" algn="bl">
                    <a:schemeClr val="accent5"/>
                  </a:outerShdw>
                </a:effectLst>
                <a:latin typeface="Calibri" panose="020F0502020204030204" pitchFamily="34" charset="0"/>
                <a:ea typeface="Calibri" panose="020F0502020204030204" pitchFamily="34" charset="0"/>
                <a:cs typeface="Times New Roman" panose="02020603050405020304" pitchFamily="18" charset="0"/>
              </a:rPr>
              <a:t>della Regione Calabria</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CasellaDiTesto 8">
            <a:extLst>
              <a:ext uri="{FF2B5EF4-FFF2-40B4-BE49-F238E27FC236}">
                <a16:creationId xmlns:a16="http://schemas.microsoft.com/office/drawing/2014/main" id="{A5ACC8E5-E9E4-692E-0664-9C8DE42B946E}"/>
              </a:ext>
            </a:extLst>
          </p:cNvPr>
          <p:cNvSpPr txBox="1"/>
          <p:nvPr/>
        </p:nvSpPr>
        <p:spPr>
          <a:xfrm>
            <a:off x="4713404" y="3807759"/>
            <a:ext cx="7195688" cy="369332"/>
          </a:xfrm>
          <a:prstGeom prst="rect">
            <a:avLst/>
          </a:prstGeom>
          <a:noFill/>
        </p:spPr>
        <p:txBody>
          <a:bodyPr wrap="none" rtlCol="0">
            <a:spAutoFit/>
          </a:bodyPr>
          <a:lstStyle/>
          <a:p>
            <a:r>
              <a:rPr lang="it-IT"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La mappatura dei processi come strumento di performance management </a:t>
            </a:r>
            <a:endParaRPr lang="it-IT" dirty="0"/>
          </a:p>
        </p:txBody>
      </p:sp>
      <p:sp>
        <p:nvSpPr>
          <p:cNvPr id="10" name="CasellaDiTesto 9">
            <a:extLst>
              <a:ext uri="{FF2B5EF4-FFF2-40B4-BE49-F238E27FC236}">
                <a16:creationId xmlns:a16="http://schemas.microsoft.com/office/drawing/2014/main" id="{D9C9190D-727E-0F25-EE37-D70F15787662}"/>
              </a:ext>
            </a:extLst>
          </p:cNvPr>
          <p:cNvSpPr txBox="1"/>
          <p:nvPr/>
        </p:nvSpPr>
        <p:spPr>
          <a:xfrm>
            <a:off x="6654800" y="4267200"/>
            <a:ext cx="3156762" cy="369332"/>
          </a:xfrm>
          <a:prstGeom prst="rect">
            <a:avLst/>
          </a:prstGeom>
          <a:noFill/>
        </p:spPr>
        <p:txBody>
          <a:bodyPr wrap="none" rtlCol="0">
            <a:spAutoFit/>
          </a:bodyPr>
          <a:lstStyle/>
          <a:p>
            <a:r>
              <a:rPr lang="it-IT" dirty="0">
                <a:latin typeface="Calibri" panose="020F0502020204030204" pitchFamily="34" charset="0"/>
                <a:cs typeface="Times New Roman" panose="02020603050405020304" pitchFamily="18" charset="0"/>
              </a:rPr>
              <a:t>29 Novembre 2022, 9:30 -13:00</a:t>
            </a:r>
          </a:p>
        </p:txBody>
      </p:sp>
    </p:spTree>
    <p:extLst>
      <p:ext uri="{BB962C8B-B14F-4D97-AF65-F5344CB8AC3E}">
        <p14:creationId xmlns:p14="http://schemas.microsoft.com/office/powerpoint/2010/main" val="14930185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a 4">
            <a:extLst>
              <a:ext uri="{FF2B5EF4-FFF2-40B4-BE49-F238E27FC236}">
                <a16:creationId xmlns:a16="http://schemas.microsoft.com/office/drawing/2014/main" id="{87CC8511-E6A3-F6B4-336B-E0F8FF5EBBF9}"/>
              </a:ext>
            </a:extLst>
          </p:cNvPr>
          <p:cNvGraphicFramePr>
            <a:graphicFrameLocks noGrp="1"/>
          </p:cNvGraphicFramePr>
          <p:nvPr/>
        </p:nvGraphicFramePr>
        <p:xfrm>
          <a:off x="393896" y="729492"/>
          <a:ext cx="11577712" cy="5868256"/>
        </p:xfrm>
        <a:graphic>
          <a:graphicData uri="http://schemas.openxmlformats.org/drawingml/2006/table">
            <a:tbl>
              <a:tblPr>
                <a:tableStyleId>{5C22544A-7EE6-4342-B048-85BDC9FD1C3A}</a:tableStyleId>
              </a:tblPr>
              <a:tblGrid>
                <a:gridCol w="881800">
                  <a:extLst>
                    <a:ext uri="{9D8B030D-6E8A-4147-A177-3AD203B41FA5}">
                      <a16:colId xmlns:a16="http://schemas.microsoft.com/office/drawing/2014/main" val="1594440616"/>
                    </a:ext>
                  </a:extLst>
                </a:gridCol>
                <a:gridCol w="2606209">
                  <a:extLst>
                    <a:ext uri="{9D8B030D-6E8A-4147-A177-3AD203B41FA5}">
                      <a16:colId xmlns:a16="http://schemas.microsoft.com/office/drawing/2014/main" val="1732282608"/>
                    </a:ext>
                  </a:extLst>
                </a:gridCol>
                <a:gridCol w="994475">
                  <a:extLst>
                    <a:ext uri="{9D8B030D-6E8A-4147-A177-3AD203B41FA5}">
                      <a16:colId xmlns:a16="http://schemas.microsoft.com/office/drawing/2014/main" val="2754514086"/>
                    </a:ext>
                  </a:extLst>
                </a:gridCol>
                <a:gridCol w="868737">
                  <a:extLst>
                    <a:ext uri="{9D8B030D-6E8A-4147-A177-3AD203B41FA5}">
                      <a16:colId xmlns:a16="http://schemas.microsoft.com/office/drawing/2014/main" val="3391929686"/>
                    </a:ext>
                  </a:extLst>
                </a:gridCol>
                <a:gridCol w="613995">
                  <a:extLst>
                    <a:ext uri="{9D8B030D-6E8A-4147-A177-3AD203B41FA5}">
                      <a16:colId xmlns:a16="http://schemas.microsoft.com/office/drawing/2014/main" val="1392970478"/>
                    </a:ext>
                  </a:extLst>
                </a:gridCol>
                <a:gridCol w="888333">
                  <a:extLst>
                    <a:ext uri="{9D8B030D-6E8A-4147-A177-3AD203B41FA5}">
                      <a16:colId xmlns:a16="http://schemas.microsoft.com/office/drawing/2014/main" val="28873240"/>
                    </a:ext>
                  </a:extLst>
                </a:gridCol>
                <a:gridCol w="823013">
                  <a:extLst>
                    <a:ext uri="{9D8B030D-6E8A-4147-A177-3AD203B41FA5}">
                      <a16:colId xmlns:a16="http://schemas.microsoft.com/office/drawing/2014/main" val="1539824688"/>
                    </a:ext>
                  </a:extLst>
                </a:gridCol>
                <a:gridCol w="666249">
                  <a:extLst>
                    <a:ext uri="{9D8B030D-6E8A-4147-A177-3AD203B41FA5}">
                      <a16:colId xmlns:a16="http://schemas.microsoft.com/office/drawing/2014/main" val="697853067"/>
                    </a:ext>
                  </a:extLst>
                </a:gridCol>
                <a:gridCol w="568271">
                  <a:extLst>
                    <a:ext uri="{9D8B030D-6E8A-4147-A177-3AD203B41FA5}">
                      <a16:colId xmlns:a16="http://schemas.microsoft.com/office/drawing/2014/main" val="4094848088"/>
                    </a:ext>
                  </a:extLst>
                </a:gridCol>
                <a:gridCol w="568271">
                  <a:extLst>
                    <a:ext uri="{9D8B030D-6E8A-4147-A177-3AD203B41FA5}">
                      <a16:colId xmlns:a16="http://schemas.microsoft.com/office/drawing/2014/main" val="746585377"/>
                    </a:ext>
                  </a:extLst>
                </a:gridCol>
                <a:gridCol w="568271">
                  <a:extLst>
                    <a:ext uri="{9D8B030D-6E8A-4147-A177-3AD203B41FA5}">
                      <a16:colId xmlns:a16="http://schemas.microsoft.com/office/drawing/2014/main" val="970939823"/>
                    </a:ext>
                  </a:extLst>
                </a:gridCol>
                <a:gridCol w="496422">
                  <a:extLst>
                    <a:ext uri="{9D8B030D-6E8A-4147-A177-3AD203B41FA5}">
                      <a16:colId xmlns:a16="http://schemas.microsoft.com/office/drawing/2014/main" val="4103087880"/>
                    </a:ext>
                  </a:extLst>
                </a:gridCol>
                <a:gridCol w="524181">
                  <a:extLst>
                    <a:ext uri="{9D8B030D-6E8A-4147-A177-3AD203B41FA5}">
                      <a16:colId xmlns:a16="http://schemas.microsoft.com/office/drawing/2014/main" val="982501946"/>
                    </a:ext>
                  </a:extLst>
                </a:gridCol>
                <a:gridCol w="509485">
                  <a:extLst>
                    <a:ext uri="{9D8B030D-6E8A-4147-A177-3AD203B41FA5}">
                      <a16:colId xmlns:a16="http://schemas.microsoft.com/office/drawing/2014/main" val="1661813952"/>
                    </a:ext>
                  </a:extLst>
                </a:gridCol>
              </a:tblGrid>
              <a:tr h="279441">
                <a:tc gridSpan="14">
                  <a:txBody>
                    <a:bodyPr/>
                    <a:lstStyle/>
                    <a:p>
                      <a:pPr algn="ctr" fontAlgn="ctr"/>
                      <a:r>
                        <a:rPr lang="it-IT" sz="1400" b="1" u="none" strike="noStrike" dirty="0">
                          <a:effectLst/>
                        </a:rPr>
                        <a:t>DETTAGLIO PROCESSO</a:t>
                      </a:r>
                      <a:endParaRPr lang="it-IT" sz="1400" b="1" i="0" u="none" strike="noStrike" dirty="0">
                        <a:solidFill>
                          <a:srgbClr val="000000"/>
                        </a:solidFill>
                        <a:effectLst/>
                        <a:latin typeface="Century Gothic" panose="020B0502020202020204" pitchFamily="34" charset="0"/>
                      </a:endParaRPr>
                    </a:p>
                  </a:txBody>
                  <a:tcPr marL="0" marR="0" marT="0" marB="0" anchor="ct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393210563"/>
                  </a:ext>
                </a:extLst>
              </a:tr>
              <a:tr h="279441">
                <a:tc gridSpan="12">
                  <a:txBody>
                    <a:bodyPr/>
                    <a:lstStyle/>
                    <a:p>
                      <a:pPr algn="ctr" fontAlgn="ctr"/>
                      <a:r>
                        <a:rPr lang="it-IT" sz="1400" b="1" u="none" strike="noStrike" dirty="0">
                          <a:effectLst/>
                        </a:rPr>
                        <a:t>Attività</a:t>
                      </a:r>
                      <a:endParaRPr lang="it-IT" sz="1400" b="1" i="0" u="none" strike="noStrike" dirty="0">
                        <a:solidFill>
                          <a:srgbClr val="000000"/>
                        </a:solidFill>
                        <a:effectLst/>
                        <a:latin typeface="Century Gothic" panose="020B0502020202020204" pitchFamily="34" charset="0"/>
                      </a:endParaRPr>
                    </a:p>
                  </a:txBody>
                  <a:tcPr marL="0" marR="0" marT="0" marB="0" anchor="ct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rowSpan="2">
                  <a:txBody>
                    <a:bodyPr/>
                    <a:lstStyle/>
                    <a:p>
                      <a:pPr algn="ctr" fontAlgn="ctr"/>
                      <a:r>
                        <a:rPr lang="it-IT" sz="1400" i="1" u="none" strike="noStrike">
                          <a:effectLst/>
                        </a:rPr>
                        <a:t>Progressivo attività propedetutica</a:t>
                      </a:r>
                      <a:endParaRPr lang="it-IT" sz="1400" b="1" i="1" u="none" strike="noStrike">
                        <a:solidFill>
                          <a:srgbClr val="000000"/>
                        </a:solidFill>
                        <a:effectLst/>
                        <a:latin typeface="Century Gothic" panose="020B0502020202020204" pitchFamily="34" charset="0"/>
                      </a:endParaRPr>
                    </a:p>
                  </a:txBody>
                  <a:tcPr marL="0" marR="0" marT="0" marB="0" anchor="ctr"/>
                </a:tc>
                <a:tc rowSpan="2">
                  <a:txBody>
                    <a:bodyPr/>
                    <a:lstStyle/>
                    <a:p>
                      <a:pPr algn="ctr" fontAlgn="ctr"/>
                      <a:r>
                        <a:rPr lang="it-IT" sz="1400" i="1" u="none" strike="noStrike">
                          <a:effectLst/>
                        </a:rPr>
                        <a:t>Condizione</a:t>
                      </a:r>
                      <a:endParaRPr lang="it-IT" sz="1400" b="1" i="1" u="none" strike="noStrike">
                        <a:solidFill>
                          <a:srgbClr val="000000"/>
                        </a:solidFill>
                        <a:effectLst/>
                        <a:latin typeface="Century Gothic" panose="020B0502020202020204" pitchFamily="34" charset="0"/>
                      </a:endParaRPr>
                    </a:p>
                  </a:txBody>
                  <a:tcPr marL="0" marR="0" marT="0" marB="0" anchor="ctr"/>
                </a:tc>
                <a:extLst>
                  <a:ext uri="{0D108BD9-81ED-4DB2-BD59-A6C34878D82A}">
                    <a16:rowId xmlns:a16="http://schemas.microsoft.com/office/drawing/2014/main" val="1479515162"/>
                  </a:ext>
                </a:extLst>
              </a:tr>
              <a:tr h="1117763">
                <a:tc>
                  <a:txBody>
                    <a:bodyPr/>
                    <a:lstStyle/>
                    <a:p>
                      <a:pPr algn="ctr" fontAlgn="ctr"/>
                      <a:r>
                        <a:rPr lang="it-IT" sz="1400" i="1" u="none" strike="noStrike">
                          <a:effectLst/>
                        </a:rPr>
                        <a:t>Progressivo </a:t>
                      </a:r>
                      <a:endParaRPr lang="it-IT" sz="1400" b="1" i="1" u="none" strike="noStrike">
                        <a:solidFill>
                          <a:srgbClr val="000000"/>
                        </a:solidFill>
                        <a:effectLst/>
                        <a:latin typeface="Century Gothic" panose="020B0502020202020204" pitchFamily="34" charset="0"/>
                      </a:endParaRPr>
                    </a:p>
                  </a:txBody>
                  <a:tcPr marL="0" marR="0" marT="0" marB="0" anchor="ctr"/>
                </a:tc>
                <a:tc>
                  <a:txBody>
                    <a:bodyPr/>
                    <a:lstStyle/>
                    <a:p>
                      <a:pPr algn="ctr" fontAlgn="ctr"/>
                      <a:r>
                        <a:rPr lang="it-IT" sz="1400" i="1" u="none" strike="noStrike">
                          <a:effectLst/>
                        </a:rPr>
                        <a:t>Descrizione</a:t>
                      </a:r>
                      <a:endParaRPr lang="it-IT" sz="1400" b="1" i="1" u="none" strike="noStrike">
                        <a:solidFill>
                          <a:srgbClr val="000000"/>
                        </a:solidFill>
                        <a:effectLst/>
                        <a:latin typeface="Century Gothic" panose="020B0502020202020204" pitchFamily="34" charset="0"/>
                      </a:endParaRPr>
                    </a:p>
                  </a:txBody>
                  <a:tcPr marL="0" marR="0" marT="0" marB="0" anchor="ctr"/>
                </a:tc>
                <a:tc>
                  <a:txBody>
                    <a:bodyPr/>
                    <a:lstStyle/>
                    <a:p>
                      <a:pPr algn="ctr" fontAlgn="ctr"/>
                      <a:r>
                        <a:rPr lang="it-IT" sz="1400" i="1" u="none" strike="noStrike">
                          <a:effectLst/>
                        </a:rPr>
                        <a:t>Dipartimento/settore/altri attori</a:t>
                      </a:r>
                      <a:endParaRPr lang="it-IT" sz="1400" b="1" i="1" u="none" strike="noStrike">
                        <a:solidFill>
                          <a:srgbClr val="000000"/>
                        </a:solidFill>
                        <a:effectLst/>
                        <a:latin typeface="Century Gothic" panose="020B0502020202020204" pitchFamily="34" charset="0"/>
                      </a:endParaRPr>
                    </a:p>
                  </a:txBody>
                  <a:tcPr marL="0" marR="0" marT="0" marB="0" anchor="ctr"/>
                </a:tc>
                <a:tc>
                  <a:txBody>
                    <a:bodyPr/>
                    <a:lstStyle/>
                    <a:p>
                      <a:pPr algn="ctr" fontAlgn="ctr"/>
                      <a:r>
                        <a:rPr lang="it-IT" sz="1400" i="1" u="none" strike="noStrike">
                          <a:effectLst/>
                        </a:rPr>
                        <a:t>Obbligatorietà</a:t>
                      </a:r>
                      <a:endParaRPr lang="it-IT" sz="1400" b="1" i="1" u="none" strike="noStrike">
                        <a:solidFill>
                          <a:srgbClr val="000000"/>
                        </a:solidFill>
                        <a:effectLst/>
                        <a:latin typeface="Century Gothic" panose="020B0502020202020204" pitchFamily="34" charset="0"/>
                      </a:endParaRPr>
                    </a:p>
                  </a:txBody>
                  <a:tcPr marL="0" marR="0" marT="0" marB="0" anchor="ctr"/>
                </a:tc>
                <a:tc>
                  <a:txBody>
                    <a:bodyPr/>
                    <a:lstStyle/>
                    <a:p>
                      <a:pPr algn="ctr" fontAlgn="ctr"/>
                      <a:r>
                        <a:rPr lang="it-IT" sz="1400" i="1" u="none" strike="noStrike">
                          <a:effectLst/>
                        </a:rPr>
                        <a:t>Smartabilità</a:t>
                      </a:r>
                      <a:endParaRPr lang="it-IT" sz="1400" b="1" i="1" u="none" strike="noStrike">
                        <a:solidFill>
                          <a:srgbClr val="000000"/>
                        </a:solidFill>
                        <a:effectLst/>
                        <a:latin typeface="Century Gothic" panose="020B0502020202020204" pitchFamily="34" charset="0"/>
                      </a:endParaRPr>
                    </a:p>
                  </a:txBody>
                  <a:tcPr marL="0" marR="0" marT="0" marB="0" anchor="ctr"/>
                </a:tc>
                <a:tc>
                  <a:txBody>
                    <a:bodyPr/>
                    <a:lstStyle/>
                    <a:p>
                      <a:pPr algn="ctr" fontAlgn="ctr"/>
                      <a:r>
                        <a:rPr lang="it-IT" sz="1400" i="1" u="none" strike="noStrike">
                          <a:effectLst/>
                        </a:rPr>
                        <a:t>Periodicità</a:t>
                      </a:r>
                      <a:endParaRPr lang="it-IT" sz="1400" b="1" i="1" u="none" strike="noStrike">
                        <a:solidFill>
                          <a:srgbClr val="000000"/>
                        </a:solidFill>
                        <a:effectLst/>
                        <a:latin typeface="Century Gothic" panose="020B0502020202020204" pitchFamily="34" charset="0"/>
                      </a:endParaRPr>
                    </a:p>
                  </a:txBody>
                  <a:tcPr marL="0" marR="0" marT="0" marB="0" anchor="ctr"/>
                </a:tc>
                <a:tc>
                  <a:txBody>
                    <a:bodyPr/>
                    <a:lstStyle/>
                    <a:p>
                      <a:pPr algn="ctr" fontAlgn="ctr"/>
                      <a:r>
                        <a:rPr lang="it-IT" sz="1400" i="1" u="none" strike="noStrike">
                          <a:effectLst/>
                        </a:rPr>
                        <a:t>Input</a:t>
                      </a:r>
                      <a:endParaRPr lang="it-IT" sz="1400" b="1" i="1" u="none" strike="noStrike">
                        <a:solidFill>
                          <a:srgbClr val="000000"/>
                        </a:solidFill>
                        <a:effectLst/>
                        <a:latin typeface="Century Gothic" panose="020B0502020202020204" pitchFamily="34" charset="0"/>
                      </a:endParaRPr>
                    </a:p>
                  </a:txBody>
                  <a:tcPr marL="0" marR="0" marT="0" marB="0" anchor="ctr"/>
                </a:tc>
                <a:tc>
                  <a:txBody>
                    <a:bodyPr/>
                    <a:lstStyle/>
                    <a:p>
                      <a:pPr algn="ctr" fontAlgn="ctr"/>
                      <a:r>
                        <a:rPr lang="it-IT" sz="1400" i="1" u="none" strike="noStrike">
                          <a:effectLst/>
                        </a:rPr>
                        <a:t>Output</a:t>
                      </a:r>
                      <a:endParaRPr lang="it-IT" sz="1400" b="1" i="1" u="none" strike="noStrike">
                        <a:solidFill>
                          <a:srgbClr val="000000"/>
                        </a:solidFill>
                        <a:effectLst/>
                        <a:latin typeface="Century Gothic" panose="020B0502020202020204" pitchFamily="34" charset="0"/>
                      </a:endParaRPr>
                    </a:p>
                  </a:txBody>
                  <a:tcPr marL="0" marR="0" marT="0" marB="0" anchor="ctr"/>
                </a:tc>
                <a:tc>
                  <a:txBody>
                    <a:bodyPr/>
                    <a:lstStyle/>
                    <a:p>
                      <a:pPr algn="ctr" fontAlgn="ctr"/>
                      <a:r>
                        <a:rPr lang="it-IT" sz="1400" i="1" u="none" strike="noStrike">
                          <a:effectLst/>
                        </a:rPr>
                        <a:t>Indicatore attività</a:t>
                      </a:r>
                      <a:endParaRPr lang="it-IT" sz="1400" b="1" i="1" u="none" strike="noStrike">
                        <a:solidFill>
                          <a:srgbClr val="000000"/>
                        </a:solidFill>
                        <a:effectLst/>
                        <a:latin typeface="Century Gothic" panose="020B0502020202020204" pitchFamily="34" charset="0"/>
                      </a:endParaRPr>
                    </a:p>
                  </a:txBody>
                  <a:tcPr marL="0" marR="0" marT="0" marB="0" anchor="ctr"/>
                </a:tc>
                <a:tc>
                  <a:txBody>
                    <a:bodyPr/>
                    <a:lstStyle/>
                    <a:p>
                      <a:pPr algn="ctr" fontAlgn="ctr"/>
                      <a:r>
                        <a:rPr lang="it-IT" sz="1400" i="1" u="none" strike="noStrike">
                          <a:effectLst/>
                        </a:rPr>
                        <a:t>Migrabile su Cloud PA</a:t>
                      </a:r>
                      <a:endParaRPr lang="it-IT" sz="1400" b="1" i="1" u="none" strike="noStrike">
                        <a:solidFill>
                          <a:srgbClr val="000000"/>
                        </a:solidFill>
                        <a:effectLst/>
                        <a:latin typeface="Century Gothic" panose="020B0502020202020204" pitchFamily="34" charset="0"/>
                      </a:endParaRPr>
                    </a:p>
                  </a:txBody>
                  <a:tcPr marL="0" marR="0" marT="0" marB="0" anchor="ctr"/>
                </a:tc>
                <a:tc>
                  <a:txBody>
                    <a:bodyPr/>
                    <a:lstStyle/>
                    <a:p>
                      <a:pPr algn="ctr" fontAlgn="ctr"/>
                      <a:r>
                        <a:rPr lang="it-IT" sz="1400" i="1" u="none" strike="noStrike">
                          <a:effectLst/>
                        </a:rPr>
                        <a:t>Risorse umane (ruolo)</a:t>
                      </a:r>
                      <a:endParaRPr lang="it-IT" sz="1400" b="1" i="1" u="none" strike="noStrike">
                        <a:solidFill>
                          <a:srgbClr val="000000"/>
                        </a:solidFill>
                        <a:effectLst/>
                        <a:latin typeface="Century Gothic" panose="020B0502020202020204" pitchFamily="34" charset="0"/>
                      </a:endParaRPr>
                    </a:p>
                  </a:txBody>
                  <a:tcPr marL="0" marR="0" marT="0" marB="0" anchor="ctr"/>
                </a:tc>
                <a:tc>
                  <a:txBody>
                    <a:bodyPr/>
                    <a:lstStyle/>
                    <a:p>
                      <a:pPr algn="ctr" fontAlgn="ctr"/>
                      <a:r>
                        <a:rPr lang="it-IT" sz="1400" i="1" u="none" strike="noStrike" dirty="0">
                          <a:effectLst/>
                        </a:rPr>
                        <a:t>Note</a:t>
                      </a:r>
                      <a:endParaRPr lang="it-IT" sz="1400" b="1" i="1" u="none" strike="noStrike" dirty="0">
                        <a:solidFill>
                          <a:srgbClr val="000000"/>
                        </a:solidFill>
                        <a:effectLst/>
                        <a:latin typeface="Century Gothic" panose="020B0502020202020204" pitchFamily="34" charset="0"/>
                      </a:endParaRPr>
                    </a:p>
                  </a:txBody>
                  <a:tcPr marL="0" marR="0" marT="0" marB="0" anchor="ctr"/>
                </a:tc>
                <a:tc vMerge="1">
                  <a:txBody>
                    <a:bodyPr/>
                    <a:lstStyle/>
                    <a:p>
                      <a:endParaRPr lang="it-IT"/>
                    </a:p>
                  </a:txBody>
                  <a:tcPr/>
                </a:tc>
                <a:tc vMerge="1">
                  <a:txBody>
                    <a:bodyPr/>
                    <a:lstStyle/>
                    <a:p>
                      <a:endParaRPr lang="it-IT"/>
                    </a:p>
                  </a:txBody>
                  <a:tcPr/>
                </a:tc>
                <a:extLst>
                  <a:ext uri="{0D108BD9-81ED-4DB2-BD59-A6C34878D82A}">
                    <a16:rowId xmlns:a16="http://schemas.microsoft.com/office/drawing/2014/main" val="1876647344"/>
                  </a:ext>
                </a:extLst>
              </a:tr>
              <a:tr h="4191611">
                <a:tc>
                  <a:txBody>
                    <a:bodyPr/>
                    <a:lstStyle/>
                    <a:p>
                      <a:pPr algn="ctr" fontAlgn="ctr"/>
                      <a:r>
                        <a:rPr lang="it-IT" sz="1400" u="none" strike="noStrike">
                          <a:effectLst/>
                        </a:rPr>
                        <a:t> 1 - Esame documenti di programmazione e delle istanze del territorio</a:t>
                      </a:r>
                      <a:endParaRPr lang="it-IT" sz="1400" b="0" i="0" u="none" strike="noStrike">
                        <a:solidFill>
                          <a:srgbClr val="000000"/>
                        </a:solidFill>
                        <a:effectLst/>
                        <a:latin typeface="Century Gothic" panose="020B0502020202020204" pitchFamily="34" charset="0"/>
                      </a:endParaRPr>
                    </a:p>
                  </a:txBody>
                  <a:tcPr marL="0" marR="0" marT="0" marB="0" anchor="ctr"/>
                </a:tc>
                <a:tc>
                  <a:txBody>
                    <a:bodyPr/>
                    <a:lstStyle/>
                    <a:p>
                      <a:pPr algn="ctr" fontAlgn="ctr"/>
                      <a:r>
                        <a:rPr lang="it-IT" sz="1400" u="none" strike="noStrike">
                          <a:effectLst/>
                        </a:rPr>
                        <a:t>Si tratta di un’attività che prevede l'esame dei documenti di programmazione al fine di effettuare una prima analisi dei possibili obiettivi in materia Culturale. La ricognizione viene fatta anche sulle risorse economiche e i documenti di programmazione economica e finanziara. Le minoranze linguistiche inviano delle proposte (vedasi legge regionale) mentre i rappresentanti del mondo del Teatro vengono ascoltati per recepire le istanze</a:t>
                      </a:r>
                      <a:endParaRPr lang="it-IT" sz="1400" b="0" i="0" u="none" strike="noStrike">
                        <a:solidFill>
                          <a:srgbClr val="000000"/>
                        </a:solidFill>
                        <a:effectLst/>
                        <a:latin typeface="Century Gothic" panose="020B0502020202020204" pitchFamily="34" charset="0"/>
                      </a:endParaRPr>
                    </a:p>
                  </a:txBody>
                  <a:tcPr marL="0" marR="0" marT="0" marB="0" anchor="ctr"/>
                </a:tc>
                <a:tc>
                  <a:txBody>
                    <a:bodyPr/>
                    <a:lstStyle/>
                    <a:p>
                      <a:pPr algn="ctr" fontAlgn="ctr"/>
                      <a:r>
                        <a:rPr lang="it-IT" sz="1400" u="none" strike="noStrike">
                          <a:effectLst/>
                        </a:rPr>
                        <a:t>Settore 4</a:t>
                      </a:r>
                      <a:endParaRPr lang="it-IT" sz="1400" b="0" i="0" u="none" strike="noStrike">
                        <a:solidFill>
                          <a:srgbClr val="000000"/>
                        </a:solidFill>
                        <a:effectLst/>
                        <a:latin typeface="Century Gothic" panose="020B0502020202020204" pitchFamily="34" charset="0"/>
                      </a:endParaRPr>
                    </a:p>
                  </a:txBody>
                  <a:tcPr marL="0" marR="0" marT="0" marB="0" anchor="ctr"/>
                </a:tc>
                <a:tc>
                  <a:txBody>
                    <a:bodyPr/>
                    <a:lstStyle/>
                    <a:p>
                      <a:pPr algn="ctr" fontAlgn="ctr"/>
                      <a:r>
                        <a:rPr lang="it-IT" sz="1400" u="none" strike="noStrike">
                          <a:effectLst/>
                        </a:rPr>
                        <a:t>SI</a:t>
                      </a:r>
                      <a:endParaRPr lang="it-IT" sz="1400" b="0" i="0" u="none" strike="noStrike">
                        <a:solidFill>
                          <a:srgbClr val="000000"/>
                        </a:solidFill>
                        <a:effectLst/>
                        <a:latin typeface="Century Gothic" panose="020B0502020202020204" pitchFamily="34" charset="0"/>
                      </a:endParaRPr>
                    </a:p>
                  </a:txBody>
                  <a:tcPr marL="0" marR="0" marT="0" marB="0" anchor="ctr"/>
                </a:tc>
                <a:tc>
                  <a:txBody>
                    <a:bodyPr/>
                    <a:lstStyle/>
                    <a:p>
                      <a:pPr algn="ctr" fontAlgn="ctr"/>
                      <a:r>
                        <a:rPr lang="it-IT" sz="1400" u="none" strike="noStrike" dirty="0">
                          <a:effectLst/>
                        </a:rPr>
                        <a:t>SI </a:t>
                      </a:r>
                      <a:endParaRPr lang="it-IT" sz="1400" b="1" i="0" u="none" strike="noStrike" dirty="0">
                        <a:solidFill>
                          <a:srgbClr val="000000"/>
                        </a:solidFill>
                        <a:effectLst/>
                        <a:latin typeface="Century Gothic" panose="020B0502020202020204" pitchFamily="34" charset="0"/>
                      </a:endParaRPr>
                    </a:p>
                  </a:txBody>
                  <a:tcPr marL="0" marR="0" marT="0" marB="0" anchor="ctr"/>
                </a:tc>
                <a:tc>
                  <a:txBody>
                    <a:bodyPr/>
                    <a:lstStyle/>
                    <a:p>
                      <a:pPr algn="ctr" fontAlgn="ctr"/>
                      <a:r>
                        <a:rPr lang="it-IT" sz="1400" u="none" strike="noStrike">
                          <a:effectLst/>
                        </a:rPr>
                        <a:t>Annuale</a:t>
                      </a:r>
                      <a:endParaRPr lang="it-IT" sz="1400" b="0" i="0" u="none" strike="noStrike">
                        <a:solidFill>
                          <a:srgbClr val="000000"/>
                        </a:solidFill>
                        <a:effectLst/>
                        <a:latin typeface="Century Gothic" panose="020B0502020202020204" pitchFamily="34" charset="0"/>
                      </a:endParaRPr>
                    </a:p>
                  </a:txBody>
                  <a:tcPr marL="0" marR="0" marT="0" marB="0" anchor="ctr"/>
                </a:tc>
                <a:tc>
                  <a:txBody>
                    <a:bodyPr/>
                    <a:lstStyle/>
                    <a:p>
                      <a:pPr algn="ctr" fontAlgn="ctr"/>
                      <a:r>
                        <a:rPr lang="it-IT" sz="1400" u="none" strike="noStrike">
                          <a:effectLst/>
                        </a:rPr>
                        <a:t>Documenti di programmazione, DEFR, Programma di governo</a:t>
                      </a:r>
                      <a:endParaRPr lang="it-IT" sz="1400" b="0" i="0" u="none" strike="noStrike">
                        <a:solidFill>
                          <a:srgbClr val="000000"/>
                        </a:solidFill>
                        <a:effectLst/>
                        <a:latin typeface="Century Gothic" panose="020B0502020202020204" pitchFamily="34" charset="0"/>
                      </a:endParaRPr>
                    </a:p>
                  </a:txBody>
                  <a:tcPr marL="0" marR="0" marT="0" marB="0" anchor="ctr"/>
                </a:tc>
                <a:tc>
                  <a:txBody>
                    <a:bodyPr/>
                    <a:lstStyle/>
                    <a:p>
                      <a:pPr algn="ctr" fontAlgn="ctr"/>
                      <a:r>
                        <a:rPr lang="it-IT" sz="1400" u="none" strike="noStrike">
                          <a:effectLst/>
                        </a:rPr>
                        <a:t>Primo elenco obiettivi in ambito di politiche culturall</a:t>
                      </a:r>
                      <a:endParaRPr lang="it-IT" sz="1400" b="0" i="0" u="none" strike="noStrike">
                        <a:solidFill>
                          <a:srgbClr val="000000"/>
                        </a:solidFill>
                        <a:effectLst/>
                        <a:latin typeface="Century Gothic" panose="020B0502020202020204" pitchFamily="34" charset="0"/>
                      </a:endParaRPr>
                    </a:p>
                  </a:txBody>
                  <a:tcPr marL="0" marR="0" marT="0" marB="0" anchor="ctr"/>
                </a:tc>
                <a:tc>
                  <a:txBody>
                    <a:bodyPr/>
                    <a:lstStyle/>
                    <a:p>
                      <a:pPr algn="ctr" fontAlgn="ctr"/>
                      <a:r>
                        <a:rPr lang="it-IT" sz="1400" u="none" strike="noStrike">
                          <a:effectLst/>
                        </a:rPr>
                        <a:t>Codice 06</a:t>
                      </a:r>
                      <a:br>
                        <a:rPr lang="it-IT" sz="1400" u="none" strike="noStrike">
                          <a:effectLst/>
                        </a:rPr>
                      </a:br>
                      <a:r>
                        <a:rPr lang="it-IT" sz="1400" u="none" strike="noStrike">
                          <a:effectLst/>
                        </a:rPr>
                        <a:t>Codice 07</a:t>
                      </a:r>
                      <a:endParaRPr lang="it-IT" sz="1400" b="0" i="0" u="none" strike="noStrike">
                        <a:solidFill>
                          <a:srgbClr val="000000"/>
                        </a:solidFill>
                        <a:effectLst/>
                        <a:latin typeface="Century Gothic" panose="020B0502020202020204" pitchFamily="34" charset="0"/>
                      </a:endParaRPr>
                    </a:p>
                  </a:txBody>
                  <a:tcPr marL="0" marR="0" marT="0" marB="0" anchor="ctr"/>
                </a:tc>
                <a:tc>
                  <a:txBody>
                    <a:bodyPr/>
                    <a:lstStyle/>
                    <a:p>
                      <a:pPr algn="ctr" fontAlgn="ctr"/>
                      <a:r>
                        <a:rPr lang="it-IT" sz="1400" u="none" strike="noStrike">
                          <a:effectLst/>
                        </a:rPr>
                        <a:t> </a:t>
                      </a:r>
                      <a:endParaRPr lang="it-IT" sz="1400" b="1" i="0" u="none" strike="noStrike">
                        <a:solidFill>
                          <a:srgbClr val="000000"/>
                        </a:solidFill>
                        <a:effectLst/>
                        <a:latin typeface="Century Gothic" panose="020B0502020202020204" pitchFamily="34" charset="0"/>
                      </a:endParaRPr>
                    </a:p>
                  </a:txBody>
                  <a:tcPr marL="0" marR="0" marT="0" marB="0" anchor="ctr"/>
                </a:tc>
                <a:tc>
                  <a:txBody>
                    <a:bodyPr/>
                    <a:lstStyle/>
                    <a:p>
                      <a:pPr algn="ctr" fontAlgn="ctr"/>
                      <a:r>
                        <a:rPr lang="it-IT" sz="1400" u="none" strike="noStrike">
                          <a:effectLst/>
                        </a:rPr>
                        <a:t> </a:t>
                      </a:r>
                      <a:endParaRPr lang="it-IT" sz="1400" b="1" i="0" u="none" strike="noStrike">
                        <a:solidFill>
                          <a:srgbClr val="000000"/>
                        </a:solidFill>
                        <a:effectLst/>
                        <a:latin typeface="Century Gothic" panose="020B0502020202020204" pitchFamily="34" charset="0"/>
                      </a:endParaRPr>
                    </a:p>
                  </a:txBody>
                  <a:tcPr marL="0" marR="0" marT="0" marB="0" anchor="ctr"/>
                </a:tc>
                <a:tc>
                  <a:txBody>
                    <a:bodyPr/>
                    <a:lstStyle/>
                    <a:p>
                      <a:pPr algn="ctr" fontAlgn="ctr"/>
                      <a:r>
                        <a:rPr lang="it-IT" sz="1400" u="none" strike="noStrike">
                          <a:effectLst/>
                        </a:rPr>
                        <a:t>Attività istruttoria finalizzata all'elaborazione del Piano Integrato Culturale</a:t>
                      </a:r>
                      <a:endParaRPr lang="it-IT" sz="1400" b="0" i="0" u="none" strike="noStrike">
                        <a:solidFill>
                          <a:srgbClr val="000000"/>
                        </a:solidFill>
                        <a:effectLst/>
                        <a:latin typeface="Century Gothic" panose="020B0502020202020204" pitchFamily="34" charset="0"/>
                      </a:endParaRPr>
                    </a:p>
                  </a:txBody>
                  <a:tcPr marL="0" marR="0" marT="0" marB="0" anchor="ctr"/>
                </a:tc>
                <a:tc>
                  <a:txBody>
                    <a:bodyPr/>
                    <a:lstStyle/>
                    <a:p>
                      <a:pPr algn="ctr" fontAlgn="ctr"/>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ctr"/>
                </a:tc>
                <a:tc>
                  <a:txBody>
                    <a:bodyPr/>
                    <a:lstStyle/>
                    <a:p>
                      <a:pPr algn="ctr" fontAlgn="ctr"/>
                      <a:r>
                        <a:rPr lang="it-IT" sz="1400" u="none" strike="noStrike" dirty="0">
                          <a:effectLst/>
                        </a:rPr>
                        <a:t> </a:t>
                      </a:r>
                      <a:endParaRPr lang="it-IT" sz="1400" b="0" i="0" u="none" strike="noStrike" dirty="0">
                        <a:solidFill>
                          <a:srgbClr val="000000"/>
                        </a:solidFill>
                        <a:effectLst/>
                        <a:latin typeface="Century Gothic" panose="020B0502020202020204" pitchFamily="34" charset="0"/>
                      </a:endParaRPr>
                    </a:p>
                  </a:txBody>
                  <a:tcPr marL="0" marR="0" marT="0" marB="0" anchor="ctr"/>
                </a:tc>
                <a:extLst>
                  <a:ext uri="{0D108BD9-81ED-4DB2-BD59-A6C34878D82A}">
                    <a16:rowId xmlns:a16="http://schemas.microsoft.com/office/drawing/2014/main" val="1253803874"/>
                  </a:ext>
                </a:extLst>
              </a:tr>
            </a:tbl>
          </a:graphicData>
        </a:graphic>
      </p:graphicFrame>
    </p:spTree>
    <p:extLst>
      <p:ext uri="{BB962C8B-B14F-4D97-AF65-F5344CB8AC3E}">
        <p14:creationId xmlns:p14="http://schemas.microsoft.com/office/powerpoint/2010/main" val="36454761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9">
            <a:extLst>
              <a:ext uri="{FF2B5EF4-FFF2-40B4-BE49-F238E27FC236}">
                <a16:creationId xmlns:a16="http://schemas.microsoft.com/office/drawing/2014/main" id="{81AEB8A9-B768-4E30-BA55-D919E6687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01" y="-2"/>
            <a:ext cx="4069936" cy="68580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olo 1">
            <a:extLst>
              <a:ext uri="{FF2B5EF4-FFF2-40B4-BE49-F238E27FC236}">
                <a16:creationId xmlns:a16="http://schemas.microsoft.com/office/drawing/2014/main" id="{9FF43129-C27C-1EB6-6A1F-3BBE3A77C35E}"/>
              </a:ext>
            </a:extLst>
          </p:cNvPr>
          <p:cNvSpPr>
            <a:spLocks noGrp="1"/>
          </p:cNvSpPr>
          <p:nvPr>
            <p:ph type="title"/>
          </p:nvPr>
        </p:nvSpPr>
        <p:spPr>
          <a:xfrm>
            <a:off x="643467" y="640080"/>
            <a:ext cx="3038343" cy="5613236"/>
          </a:xfrm>
        </p:spPr>
        <p:txBody>
          <a:bodyPr anchor="ctr">
            <a:normAutofit/>
          </a:bodyPr>
          <a:lstStyle/>
          <a:p>
            <a:r>
              <a:rPr lang="it-IT" dirty="0">
                <a:solidFill>
                  <a:srgbClr val="FFFFFF"/>
                </a:solidFill>
              </a:rPr>
              <a:t>Mappatura dei processi – </a:t>
            </a:r>
            <a:r>
              <a:rPr lang="it-IT" dirty="0">
                <a:solidFill>
                  <a:srgbClr val="FFC000"/>
                </a:solidFill>
              </a:rPr>
              <a:t>Flow chart</a:t>
            </a:r>
            <a:endParaRPr lang="it-IT" sz="3600" dirty="0">
              <a:solidFill>
                <a:srgbClr val="FFC000"/>
              </a:solidFill>
            </a:endParaRPr>
          </a:p>
        </p:txBody>
      </p:sp>
      <p:pic>
        <p:nvPicPr>
          <p:cNvPr id="6" name="Immagine 5">
            <a:extLst>
              <a:ext uri="{FF2B5EF4-FFF2-40B4-BE49-F238E27FC236}">
                <a16:creationId xmlns:a16="http://schemas.microsoft.com/office/drawing/2014/main" id="{AEAB5862-C62E-E26D-5855-54422E29B279}"/>
              </a:ext>
            </a:extLst>
          </p:cNvPr>
          <p:cNvPicPr>
            <a:picLocks noChangeAspect="1"/>
          </p:cNvPicPr>
          <p:nvPr/>
        </p:nvPicPr>
        <p:blipFill>
          <a:blip r:embed="rId2"/>
          <a:stretch>
            <a:fillRect/>
          </a:stretch>
        </p:blipFill>
        <p:spPr>
          <a:xfrm>
            <a:off x="4245867" y="1200150"/>
            <a:ext cx="7514873" cy="5257601"/>
          </a:xfrm>
          <a:prstGeom prst="rect">
            <a:avLst/>
          </a:prstGeom>
        </p:spPr>
      </p:pic>
      <p:pic>
        <p:nvPicPr>
          <p:cNvPr id="3" name="Immagine 2">
            <a:extLst>
              <a:ext uri="{FF2B5EF4-FFF2-40B4-BE49-F238E27FC236}">
                <a16:creationId xmlns:a16="http://schemas.microsoft.com/office/drawing/2014/main" id="{35510876-8A7B-7C3F-5624-366BAD8649B8}"/>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4059935" y="0"/>
            <a:ext cx="7969505" cy="884915"/>
          </a:xfrm>
          <a:prstGeom prst="rect">
            <a:avLst/>
          </a:prstGeom>
          <a:noFill/>
        </p:spPr>
      </p:pic>
      <p:pic>
        <p:nvPicPr>
          <p:cNvPr id="4" name="Immagine 3">
            <a:extLst>
              <a:ext uri="{FF2B5EF4-FFF2-40B4-BE49-F238E27FC236}">
                <a16:creationId xmlns:a16="http://schemas.microsoft.com/office/drawing/2014/main" id="{F00C43A6-FDDE-5AC9-91D9-A2C1C466382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901335" y="6493545"/>
            <a:ext cx="1209601" cy="358314"/>
          </a:xfrm>
          <a:prstGeom prst="rect">
            <a:avLst/>
          </a:prstGeom>
          <a:noFill/>
        </p:spPr>
      </p:pic>
      <p:sp>
        <p:nvSpPr>
          <p:cNvPr id="5" name="CasellaDiTesto 4">
            <a:extLst>
              <a:ext uri="{FF2B5EF4-FFF2-40B4-BE49-F238E27FC236}">
                <a16:creationId xmlns:a16="http://schemas.microsoft.com/office/drawing/2014/main" id="{A0BA6178-2463-0F5B-A26F-2FB0D9749C79}"/>
              </a:ext>
            </a:extLst>
          </p:cNvPr>
          <p:cNvSpPr txBox="1"/>
          <p:nvPr/>
        </p:nvSpPr>
        <p:spPr>
          <a:xfrm>
            <a:off x="0" y="35396"/>
            <a:ext cx="3038344" cy="1015663"/>
          </a:xfrm>
          <a:prstGeom prst="rect">
            <a:avLst/>
          </a:prstGeom>
          <a:noFill/>
        </p:spPr>
        <p:txBody>
          <a:bodyPr wrap="square" rtlCol="0">
            <a:spAutoFit/>
          </a:bodyPr>
          <a:lstStyle/>
          <a:p>
            <a:r>
              <a:rPr lang="it-IT" sz="1800" b="1" dirty="0">
                <a:ln w="6731" cap="flat" cmpd="sng" algn="ctr">
                  <a:solidFill>
                    <a:srgbClr val="FFFFFF"/>
                  </a:solidFill>
                  <a:prstDash val="solid"/>
                  <a:round/>
                </a:ln>
                <a:solidFill>
                  <a:srgbClr val="262626"/>
                </a:solidFill>
                <a:effectLst>
                  <a:outerShdw dist="38100" dir="2700000" algn="bl">
                    <a:schemeClr val="accent5"/>
                  </a:outerShdw>
                </a:effectLst>
                <a:latin typeface="Calibri" panose="020F0502020204030204" pitchFamily="34" charset="0"/>
                <a:ea typeface="Calibri" panose="020F0502020204030204" pitchFamily="34" charset="0"/>
                <a:cs typeface="Times New Roman" panose="02020603050405020304" pitchFamily="18" charset="0"/>
              </a:rPr>
              <a:t>Formez</a:t>
            </a:r>
            <a:r>
              <a:rPr lang="it-IT" sz="1800" b="1" dirty="0">
                <a:ln w="9525" cap="flat" cmpd="sng" algn="ctr">
                  <a:solidFill>
                    <a:srgbClr val="FFFFFF"/>
                  </a:solidFill>
                  <a:prstDash val="solid"/>
                  <a:round/>
                </a:ln>
                <a:solidFill>
                  <a:srgbClr val="0070C0"/>
                </a:solidFill>
                <a:effectLst>
                  <a:outerShdw blurRad="12700" dist="38100" dir="2700000" algn="tl">
                    <a:schemeClr val="accent5">
                      <a:lumMod val="60000"/>
                      <a:lumOff val="40000"/>
                    </a:schemeClr>
                  </a:outerShdw>
                </a:effectLst>
                <a:latin typeface="Calibri" panose="020F0502020204030204" pitchFamily="34" charset="0"/>
                <a:ea typeface="Calibri" panose="020F0502020204030204" pitchFamily="34" charset="0"/>
                <a:cs typeface="Times New Roman" panose="02020603050405020304" pitchFamily="18" charset="0"/>
              </a:rPr>
              <a:t> - </a:t>
            </a:r>
            <a:r>
              <a:rPr lang="it-IT" sz="1200" dirty="0">
                <a:solidFill>
                  <a:srgbClr val="FFFFFF"/>
                </a:solidFill>
                <a:latin typeface="+mj-lt"/>
                <a:ea typeface="+mj-ea"/>
                <a:cs typeface="+mj-cs"/>
              </a:rPr>
              <a:t>Progetto per il miglioramento dei sistemi di gestione e misurazione delle performance</a:t>
            </a:r>
          </a:p>
          <a:p>
            <a:endParaRPr lang="it-IT" dirty="0"/>
          </a:p>
        </p:txBody>
      </p:sp>
    </p:spTree>
    <p:extLst>
      <p:ext uri="{BB962C8B-B14F-4D97-AF65-F5344CB8AC3E}">
        <p14:creationId xmlns:p14="http://schemas.microsoft.com/office/powerpoint/2010/main" val="3658158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9">
            <a:extLst>
              <a:ext uri="{FF2B5EF4-FFF2-40B4-BE49-F238E27FC236}">
                <a16:creationId xmlns:a16="http://schemas.microsoft.com/office/drawing/2014/main" id="{81AEB8A9-B768-4E30-BA55-D919E6687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01" y="-2"/>
            <a:ext cx="4069936" cy="68580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olo 1">
            <a:extLst>
              <a:ext uri="{FF2B5EF4-FFF2-40B4-BE49-F238E27FC236}">
                <a16:creationId xmlns:a16="http://schemas.microsoft.com/office/drawing/2014/main" id="{9FF43129-C27C-1EB6-6A1F-3BBE3A77C35E}"/>
              </a:ext>
            </a:extLst>
          </p:cNvPr>
          <p:cNvSpPr>
            <a:spLocks noGrp="1"/>
          </p:cNvSpPr>
          <p:nvPr>
            <p:ph type="title"/>
          </p:nvPr>
        </p:nvSpPr>
        <p:spPr>
          <a:xfrm>
            <a:off x="390901" y="865156"/>
            <a:ext cx="3268132" cy="5613236"/>
          </a:xfrm>
        </p:spPr>
        <p:txBody>
          <a:bodyPr anchor="ctr">
            <a:normAutofit/>
          </a:bodyPr>
          <a:lstStyle/>
          <a:p>
            <a:r>
              <a:rPr lang="it-IT" dirty="0">
                <a:solidFill>
                  <a:srgbClr val="FFFFFF"/>
                </a:solidFill>
              </a:rPr>
              <a:t>Mappatura dei processi – </a:t>
            </a:r>
            <a:r>
              <a:rPr lang="it-IT" dirty="0">
                <a:solidFill>
                  <a:srgbClr val="FFC000"/>
                </a:solidFill>
              </a:rPr>
              <a:t>Dimensione performance</a:t>
            </a:r>
            <a:br>
              <a:rPr lang="it-IT" dirty="0">
                <a:solidFill>
                  <a:srgbClr val="FFFFFF"/>
                </a:solidFill>
              </a:rPr>
            </a:br>
            <a:endParaRPr lang="it-IT" dirty="0">
              <a:solidFill>
                <a:srgbClr val="FFFF00"/>
              </a:solidFill>
            </a:endParaRPr>
          </a:p>
        </p:txBody>
      </p:sp>
      <p:pic>
        <p:nvPicPr>
          <p:cNvPr id="5" name="Immagine 4">
            <a:extLst>
              <a:ext uri="{FF2B5EF4-FFF2-40B4-BE49-F238E27FC236}">
                <a16:creationId xmlns:a16="http://schemas.microsoft.com/office/drawing/2014/main" id="{002F6EC3-2E7B-50EC-3395-1D752F46F4B3}"/>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4463371" y="34917"/>
            <a:ext cx="6894236" cy="830239"/>
          </a:xfrm>
          <a:prstGeom prst="rect">
            <a:avLst/>
          </a:prstGeom>
          <a:noFill/>
        </p:spPr>
      </p:pic>
      <p:pic>
        <p:nvPicPr>
          <p:cNvPr id="18" name="Immagine 17">
            <a:extLst>
              <a:ext uri="{FF2B5EF4-FFF2-40B4-BE49-F238E27FC236}">
                <a16:creationId xmlns:a16="http://schemas.microsoft.com/office/drawing/2014/main" id="{72EC3CA4-FE7F-A9C3-A2E9-C0758A658CD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569320" y="6284082"/>
            <a:ext cx="1311910" cy="388620"/>
          </a:xfrm>
          <a:prstGeom prst="rect">
            <a:avLst/>
          </a:prstGeom>
          <a:noFill/>
        </p:spPr>
      </p:pic>
      <p:sp>
        <p:nvSpPr>
          <p:cNvPr id="4" name="CasellaDiTesto 3">
            <a:extLst>
              <a:ext uri="{FF2B5EF4-FFF2-40B4-BE49-F238E27FC236}">
                <a16:creationId xmlns:a16="http://schemas.microsoft.com/office/drawing/2014/main" id="{2B60EED9-6ACA-0172-6A3D-C53F51799FFF}"/>
              </a:ext>
            </a:extLst>
          </p:cNvPr>
          <p:cNvSpPr txBox="1"/>
          <p:nvPr/>
        </p:nvSpPr>
        <p:spPr>
          <a:xfrm>
            <a:off x="83706" y="132080"/>
            <a:ext cx="3038344" cy="1015663"/>
          </a:xfrm>
          <a:prstGeom prst="rect">
            <a:avLst/>
          </a:prstGeom>
          <a:noFill/>
        </p:spPr>
        <p:txBody>
          <a:bodyPr wrap="square" rtlCol="0">
            <a:spAutoFit/>
          </a:bodyPr>
          <a:lstStyle/>
          <a:p>
            <a:r>
              <a:rPr lang="it-IT" sz="1800" b="1" dirty="0">
                <a:ln w="6731" cap="flat" cmpd="sng" algn="ctr">
                  <a:solidFill>
                    <a:srgbClr val="FFFFFF"/>
                  </a:solidFill>
                  <a:prstDash val="solid"/>
                  <a:round/>
                </a:ln>
                <a:solidFill>
                  <a:srgbClr val="262626"/>
                </a:solidFill>
                <a:effectLst>
                  <a:outerShdw dist="38100" dir="2700000" algn="bl">
                    <a:schemeClr val="accent5"/>
                  </a:outerShdw>
                </a:effectLst>
                <a:latin typeface="Calibri" panose="020F0502020204030204" pitchFamily="34" charset="0"/>
                <a:ea typeface="Calibri" panose="020F0502020204030204" pitchFamily="34" charset="0"/>
                <a:cs typeface="Times New Roman" panose="02020603050405020304" pitchFamily="18" charset="0"/>
              </a:rPr>
              <a:t>Formez</a:t>
            </a:r>
            <a:r>
              <a:rPr lang="it-IT" sz="1800" b="1" dirty="0">
                <a:ln w="9525" cap="flat" cmpd="sng" algn="ctr">
                  <a:solidFill>
                    <a:srgbClr val="FFFFFF"/>
                  </a:solidFill>
                  <a:prstDash val="solid"/>
                  <a:round/>
                </a:ln>
                <a:solidFill>
                  <a:srgbClr val="0070C0"/>
                </a:solidFill>
                <a:effectLst>
                  <a:outerShdw blurRad="12700" dist="38100" dir="2700000" algn="tl">
                    <a:schemeClr val="accent5">
                      <a:lumMod val="60000"/>
                      <a:lumOff val="40000"/>
                    </a:schemeClr>
                  </a:outerShdw>
                </a:effectLst>
                <a:latin typeface="Calibri" panose="020F0502020204030204" pitchFamily="34" charset="0"/>
                <a:ea typeface="Calibri" panose="020F0502020204030204" pitchFamily="34" charset="0"/>
                <a:cs typeface="Times New Roman" panose="02020603050405020304" pitchFamily="18" charset="0"/>
              </a:rPr>
              <a:t> - </a:t>
            </a:r>
            <a:r>
              <a:rPr lang="it-IT" sz="1200" dirty="0">
                <a:solidFill>
                  <a:srgbClr val="FFFFFF"/>
                </a:solidFill>
                <a:latin typeface="+mj-lt"/>
                <a:ea typeface="+mj-ea"/>
                <a:cs typeface="+mj-cs"/>
              </a:rPr>
              <a:t>Progetto per il miglioramento dei sistemi di gestione e misurazione delle performance</a:t>
            </a:r>
          </a:p>
          <a:p>
            <a:endParaRPr lang="it-IT" dirty="0"/>
          </a:p>
        </p:txBody>
      </p:sp>
      <p:sp>
        <p:nvSpPr>
          <p:cNvPr id="9" name="Segnaposto contenuto 2">
            <a:extLst>
              <a:ext uri="{FF2B5EF4-FFF2-40B4-BE49-F238E27FC236}">
                <a16:creationId xmlns:a16="http://schemas.microsoft.com/office/drawing/2014/main" id="{7B5F3E99-AD3F-1811-80CD-899E17BACF51}"/>
              </a:ext>
            </a:extLst>
          </p:cNvPr>
          <p:cNvSpPr>
            <a:spLocks noGrp="1"/>
          </p:cNvSpPr>
          <p:nvPr>
            <p:ph idx="1"/>
          </p:nvPr>
        </p:nvSpPr>
        <p:spPr>
          <a:xfrm>
            <a:off x="4345463" y="1341263"/>
            <a:ext cx="7573207" cy="4466712"/>
          </a:xfrm>
        </p:spPr>
        <p:txBody>
          <a:bodyPr anchor="ctr">
            <a:noAutofit/>
          </a:bodyPr>
          <a:lstStyle/>
          <a:p>
            <a:pPr marL="0" indent="0" algn="just">
              <a:spcAft>
                <a:spcPts val="1000"/>
              </a:spcAft>
              <a:buNone/>
            </a:pPr>
            <a:r>
              <a:rPr lang="it-IT" sz="1800" dirty="0">
                <a:solidFill>
                  <a:schemeClr val="accent1">
                    <a:lumMod val="75000"/>
                  </a:schemeClr>
                </a:solidFill>
              </a:rPr>
              <a:t>Tipologie di indicatori :</a:t>
            </a:r>
          </a:p>
          <a:p>
            <a:pPr algn="just">
              <a:spcAft>
                <a:spcPts val="1000"/>
              </a:spcAft>
            </a:pPr>
            <a:r>
              <a:rPr lang="it-IT" sz="1800" b="1" dirty="0">
                <a:solidFill>
                  <a:schemeClr val="accent1">
                    <a:lumMod val="75000"/>
                  </a:schemeClr>
                </a:solidFill>
              </a:rPr>
              <a:t>Efficacia esterna </a:t>
            </a:r>
            <a:r>
              <a:rPr lang="it-IT" sz="1800" dirty="0">
                <a:solidFill>
                  <a:schemeClr val="accent1">
                    <a:lumMod val="75000"/>
                  </a:schemeClr>
                </a:solidFill>
              </a:rPr>
              <a:t>(es: indicatori d’impatto del PIAO)</a:t>
            </a:r>
          </a:p>
          <a:p>
            <a:pPr algn="just">
              <a:spcAft>
                <a:spcPts val="1000"/>
              </a:spcAft>
            </a:pPr>
            <a:r>
              <a:rPr lang="it-IT" sz="1800" b="1" dirty="0">
                <a:solidFill>
                  <a:schemeClr val="accent1">
                    <a:lumMod val="75000"/>
                  </a:schemeClr>
                </a:solidFill>
              </a:rPr>
              <a:t>Realizzazione finanziaria / fisica </a:t>
            </a:r>
            <a:r>
              <a:rPr lang="it-IT" sz="1800" dirty="0">
                <a:solidFill>
                  <a:schemeClr val="accent1">
                    <a:lumMod val="75000"/>
                  </a:schemeClr>
                </a:solidFill>
              </a:rPr>
              <a:t>(es: spesa liquidata / spesa impegnata ; Stato di avanzamento dei lavori realizzato / Stato di avanzamento programmato (cronoprogramma))</a:t>
            </a:r>
          </a:p>
          <a:p>
            <a:pPr algn="just">
              <a:spcAft>
                <a:spcPts val="1000"/>
              </a:spcAft>
            </a:pPr>
            <a:r>
              <a:rPr lang="it-IT" sz="1800" b="1" dirty="0">
                <a:solidFill>
                  <a:schemeClr val="accent1">
                    <a:lumMod val="75000"/>
                  </a:schemeClr>
                </a:solidFill>
              </a:rPr>
              <a:t>Temporali</a:t>
            </a:r>
            <a:r>
              <a:rPr lang="it-IT" sz="1800" dirty="0">
                <a:solidFill>
                  <a:schemeClr val="accent1">
                    <a:lumMod val="75000"/>
                  </a:schemeClr>
                </a:solidFill>
              </a:rPr>
              <a:t> (es: Tempo di realizzazione dell'attività / tempo previsto da norma o cronoprogramma)</a:t>
            </a:r>
          </a:p>
          <a:p>
            <a:pPr algn="just">
              <a:spcAft>
                <a:spcPts val="1000"/>
              </a:spcAft>
            </a:pPr>
            <a:r>
              <a:rPr lang="it-IT" sz="1800" b="1" dirty="0">
                <a:solidFill>
                  <a:schemeClr val="accent1">
                    <a:lumMod val="75000"/>
                  </a:schemeClr>
                </a:solidFill>
              </a:rPr>
              <a:t>Qualità istruttoria </a:t>
            </a:r>
            <a:r>
              <a:rPr lang="it-IT" sz="1800" dirty="0">
                <a:solidFill>
                  <a:schemeClr val="accent1">
                    <a:lumMod val="75000"/>
                  </a:schemeClr>
                </a:solidFill>
              </a:rPr>
              <a:t>(es: N. di ricorsi (in autotutela o al TAR) rigettati / N. di ricorsi (in autotutela o al TAR) presentati)</a:t>
            </a:r>
          </a:p>
          <a:p>
            <a:pPr algn="just">
              <a:spcAft>
                <a:spcPts val="1000"/>
              </a:spcAft>
            </a:pPr>
            <a:r>
              <a:rPr lang="it-IT" sz="1800" b="1" dirty="0">
                <a:solidFill>
                  <a:schemeClr val="accent1">
                    <a:lumMod val="75000"/>
                  </a:schemeClr>
                </a:solidFill>
              </a:rPr>
              <a:t>Efficienza economica </a:t>
            </a:r>
            <a:r>
              <a:rPr lang="it-IT" sz="1800" dirty="0">
                <a:solidFill>
                  <a:schemeClr val="accent1">
                    <a:lumMod val="75000"/>
                  </a:schemeClr>
                </a:solidFill>
              </a:rPr>
              <a:t>(es: Costo ore lavoro comprensive di straordinario)</a:t>
            </a:r>
          </a:p>
          <a:p>
            <a:pPr algn="just">
              <a:spcAft>
                <a:spcPts val="1000"/>
              </a:spcAft>
            </a:pPr>
            <a:r>
              <a:rPr lang="it-IT" sz="1800" b="1" dirty="0">
                <a:solidFill>
                  <a:schemeClr val="accent1">
                    <a:lumMod val="75000"/>
                  </a:schemeClr>
                </a:solidFill>
              </a:rPr>
              <a:t>Efficacia interna </a:t>
            </a:r>
            <a:r>
              <a:rPr lang="it-IT" sz="1800" dirty="0">
                <a:solidFill>
                  <a:schemeClr val="accent1">
                    <a:lumMod val="75000"/>
                  </a:schemeClr>
                </a:solidFill>
              </a:rPr>
              <a:t>(es: Ore lavoro complessive per il completamento dell'attività</a:t>
            </a:r>
            <a:r>
              <a:rPr lang="it-IT" sz="2000" dirty="0">
                <a:solidFill>
                  <a:schemeClr val="accent1">
                    <a:lumMod val="75000"/>
                  </a:schemeClr>
                </a:solidFill>
              </a:rPr>
              <a:t>) </a:t>
            </a:r>
          </a:p>
        </p:txBody>
      </p:sp>
    </p:spTree>
    <p:extLst>
      <p:ext uri="{BB962C8B-B14F-4D97-AF65-F5344CB8AC3E}">
        <p14:creationId xmlns:p14="http://schemas.microsoft.com/office/powerpoint/2010/main" val="11337947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9">
            <a:extLst>
              <a:ext uri="{FF2B5EF4-FFF2-40B4-BE49-F238E27FC236}">
                <a16:creationId xmlns:a16="http://schemas.microsoft.com/office/drawing/2014/main" id="{81AEB8A9-B768-4E30-BA55-D919E6687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01" y="-2"/>
            <a:ext cx="4069936" cy="68580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olo 1">
            <a:extLst>
              <a:ext uri="{FF2B5EF4-FFF2-40B4-BE49-F238E27FC236}">
                <a16:creationId xmlns:a16="http://schemas.microsoft.com/office/drawing/2014/main" id="{9FF43129-C27C-1EB6-6A1F-3BBE3A77C35E}"/>
              </a:ext>
            </a:extLst>
          </p:cNvPr>
          <p:cNvSpPr>
            <a:spLocks noGrp="1"/>
          </p:cNvSpPr>
          <p:nvPr>
            <p:ph type="title"/>
          </p:nvPr>
        </p:nvSpPr>
        <p:spPr>
          <a:xfrm>
            <a:off x="390901" y="865156"/>
            <a:ext cx="3268132" cy="5613236"/>
          </a:xfrm>
        </p:spPr>
        <p:txBody>
          <a:bodyPr anchor="ctr">
            <a:normAutofit/>
          </a:bodyPr>
          <a:lstStyle/>
          <a:p>
            <a:r>
              <a:rPr lang="it-IT" dirty="0">
                <a:solidFill>
                  <a:srgbClr val="FFFFFF"/>
                </a:solidFill>
              </a:rPr>
              <a:t>Mappatura dei processi – </a:t>
            </a:r>
            <a:r>
              <a:rPr lang="it-IT" dirty="0">
                <a:solidFill>
                  <a:srgbClr val="FFC000"/>
                </a:solidFill>
              </a:rPr>
              <a:t>Dimensione performance</a:t>
            </a:r>
            <a:br>
              <a:rPr lang="it-IT" dirty="0">
                <a:solidFill>
                  <a:srgbClr val="FFFFFF"/>
                </a:solidFill>
              </a:rPr>
            </a:br>
            <a:endParaRPr lang="it-IT" dirty="0">
              <a:solidFill>
                <a:srgbClr val="FFFF00"/>
              </a:solidFill>
            </a:endParaRPr>
          </a:p>
        </p:txBody>
      </p:sp>
      <p:pic>
        <p:nvPicPr>
          <p:cNvPr id="5" name="Immagine 4">
            <a:extLst>
              <a:ext uri="{FF2B5EF4-FFF2-40B4-BE49-F238E27FC236}">
                <a16:creationId xmlns:a16="http://schemas.microsoft.com/office/drawing/2014/main" id="{002F6EC3-2E7B-50EC-3395-1D752F46F4B3}"/>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4463371" y="34917"/>
            <a:ext cx="6894236" cy="830239"/>
          </a:xfrm>
          <a:prstGeom prst="rect">
            <a:avLst/>
          </a:prstGeom>
          <a:noFill/>
        </p:spPr>
      </p:pic>
      <p:pic>
        <p:nvPicPr>
          <p:cNvPr id="18" name="Immagine 17">
            <a:extLst>
              <a:ext uri="{FF2B5EF4-FFF2-40B4-BE49-F238E27FC236}">
                <a16:creationId xmlns:a16="http://schemas.microsoft.com/office/drawing/2014/main" id="{72EC3CA4-FE7F-A9C3-A2E9-C0758A658CD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569320" y="6284082"/>
            <a:ext cx="1311910" cy="388620"/>
          </a:xfrm>
          <a:prstGeom prst="rect">
            <a:avLst/>
          </a:prstGeom>
          <a:noFill/>
        </p:spPr>
      </p:pic>
      <p:sp>
        <p:nvSpPr>
          <p:cNvPr id="4" name="CasellaDiTesto 3">
            <a:extLst>
              <a:ext uri="{FF2B5EF4-FFF2-40B4-BE49-F238E27FC236}">
                <a16:creationId xmlns:a16="http://schemas.microsoft.com/office/drawing/2014/main" id="{2B60EED9-6ACA-0172-6A3D-C53F51799FFF}"/>
              </a:ext>
            </a:extLst>
          </p:cNvPr>
          <p:cNvSpPr txBox="1"/>
          <p:nvPr/>
        </p:nvSpPr>
        <p:spPr>
          <a:xfrm>
            <a:off x="83706" y="132080"/>
            <a:ext cx="3038344" cy="1015663"/>
          </a:xfrm>
          <a:prstGeom prst="rect">
            <a:avLst/>
          </a:prstGeom>
          <a:noFill/>
        </p:spPr>
        <p:txBody>
          <a:bodyPr wrap="square" rtlCol="0">
            <a:spAutoFit/>
          </a:bodyPr>
          <a:lstStyle/>
          <a:p>
            <a:r>
              <a:rPr lang="it-IT" sz="1800" b="1" dirty="0">
                <a:ln w="6731" cap="flat" cmpd="sng" algn="ctr">
                  <a:solidFill>
                    <a:srgbClr val="FFFFFF"/>
                  </a:solidFill>
                  <a:prstDash val="solid"/>
                  <a:round/>
                </a:ln>
                <a:solidFill>
                  <a:srgbClr val="262626"/>
                </a:solidFill>
                <a:effectLst>
                  <a:outerShdw dist="38100" dir="2700000" algn="bl">
                    <a:schemeClr val="accent5"/>
                  </a:outerShdw>
                </a:effectLst>
                <a:latin typeface="Calibri" panose="020F0502020204030204" pitchFamily="34" charset="0"/>
                <a:ea typeface="Calibri" panose="020F0502020204030204" pitchFamily="34" charset="0"/>
                <a:cs typeface="Times New Roman" panose="02020603050405020304" pitchFamily="18" charset="0"/>
              </a:rPr>
              <a:t>Formez</a:t>
            </a:r>
            <a:r>
              <a:rPr lang="it-IT" sz="1800" b="1" dirty="0">
                <a:ln w="9525" cap="flat" cmpd="sng" algn="ctr">
                  <a:solidFill>
                    <a:srgbClr val="FFFFFF"/>
                  </a:solidFill>
                  <a:prstDash val="solid"/>
                  <a:round/>
                </a:ln>
                <a:solidFill>
                  <a:srgbClr val="0070C0"/>
                </a:solidFill>
                <a:effectLst>
                  <a:outerShdw blurRad="12700" dist="38100" dir="2700000" algn="tl">
                    <a:schemeClr val="accent5">
                      <a:lumMod val="60000"/>
                      <a:lumOff val="40000"/>
                    </a:schemeClr>
                  </a:outerShdw>
                </a:effectLst>
                <a:latin typeface="Calibri" panose="020F0502020204030204" pitchFamily="34" charset="0"/>
                <a:ea typeface="Calibri" panose="020F0502020204030204" pitchFamily="34" charset="0"/>
                <a:cs typeface="Times New Roman" panose="02020603050405020304" pitchFamily="18" charset="0"/>
              </a:rPr>
              <a:t> - </a:t>
            </a:r>
            <a:r>
              <a:rPr lang="it-IT" sz="1200" dirty="0">
                <a:solidFill>
                  <a:srgbClr val="FFFFFF"/>
                </a:solidFill>
                <a:latin typeface="+mj-lt"/>
                <a:ea typeface="+mj-ea"/>
                <a:cs typeface="+mj-cs"/>
              </a:rPr>
              <a:t>Progetto per il miglioramento dei sistemi di gestione e misurazione delle performance</a:t>
            </a:r>
          </a:p>
          <a:p>
            <a:endParaRPr lang="it-IT" dirty="0"/>
          </a:p>
        </p:txBody>
      </p:sp>
      <p:graphicFrame>
        <p:nvGraphicFramePr>
          <p:cNvPr id="8" name="Tabella 7">
            <a:extLst>
              <a:ext uri="{FF2B5EF4-FFF2-40B4-BE49-F238E27FC236}">
                <a16:creationId xmlns:a16="http://schemas.microsoft.com/office/drawing/2014/main" id="{A6AD86BE-73EB-2B33-B26B-1B9B8F9D0A7A}"/>
              </a:ext>
            </a:extLst>
          </p:cNvPr>
          <p:cNvGraphicFramePr>
            <a:graphicFrameLocks noGrp="1"/>
          </p:cNvGraphicFramePr>
          <p:nvPr>
            <p:extLst>
              <p:ext uri="{D42A27DB-BD31-4B8C-83A1-F6EECF244321}">
                <p14:modId xmlns:p14="http://schemas.microsoft.com/office/powerpoint/2010/main" val="3097704020"/>
              </p:ext>
            </p:extLst>
          </p:nvPr>
        </p:nvGraphicFramePr>
        <p:xfrm>
          <a:off x="4164433" y="1418102"/>
          <a:ext cx="7492111" cy="2438400"/>
        </p:xfrm>
        <a:graphic>
          <a:graphicData uri="http://schemas.openxmlformats.org/drawingml/2006/table">
            <a:tbl>
              <a:tblPr>
                <a:tableStyleId>{5C22544A-7EE6-4342-B048-85BDC9FD1C3A}</a:tableStyleId>
              </a:tblPr>
              <a:tblGrid>
                <a:gridCol w="964190">
                  <a:extLst>
                    <a:ext uri="{9D8B030D-6E8A-4147-A177-3AD203B41FA5}">
                      <a16:colId xmlns:a16="http://schemas.microsoft.com/office/drawing/2014/main" val="2828620625"/>
                    </a:ext>
                  </a:extLst>
                </a:gridCol>
                <a:gridCol w="1764110">
                  <a:extLst>
                    <a:ext uri="{9D8B030D-6E8A-4147-A177-3AD203B41FA5}">
                      <a16:colId xmlns:a16="http://schemas.microsoft.com/office/drawing/2014/main" val="109449829"/>
                    </a:ext>
                  </a:extLst>
                </a:gridCol>
                <a:gridCol w="1087391">
                  <a:extLst>
                    <a:ext uri="{9D8B030D-6E8A-4147-A177-3AD203B41FA5}">
                      <a16:colId xmlns:a16="http://schemas.microsoft.com/office/drawing/2014/main" val="999385775"/>
                    </a:ext>
                  </a:extLst>
                </a:gridCol>
                <a:gridCol w="1087391">
                  <a:extLst>
                    <a:ext uri="{9D8B030D-6E8A-4147-A177-3AD203B41FA5}">
                      <a16:colId xmlns:a16="http://schemas.microsoft.com/office/drawing/2014/main" val="2111954817"/>
                    </a:ext>
                  </a:extLst>
                </a:gridCol>
                <a:gridCol w="949906">
                  <a:extLst>
                    <a:ext uri="{9D8B030D-6E8A-4147-A177-3AD203B41FA5}">
                      <a16:colId xmlns:a16="http://schemas.microsoft.com/office/drawing/2014/main" val="2636383785"/>
                    </a:ext>
                  </a:extLst>
                </a:gridCol>
                <a:gridCol w="1639123">
                  <a:extLst>
                    <a:ext uri="{9D8B030D-6E8A-4147-A177-3AD203B41FA5}">
                      <a16:colId xmlns:a16="http://schemas.microsoft.com/office/drawing/2014/main" val="1522854457"/>
                    </a:ext>
                  </a:extLst>
                </a:gridCol>
              </a:tblGrid>
              <a:tr h="236919">
                <a:tc>
                  <a:txBody>
                    <a:bodyPr/>
                    <a:lstStyle/>
                    <a:p>
                      <a:pPr algn="ctr" fontAlgn="b"/>
                      <a:r>
                        <a:rPr lang="it-IT" sz="1600" b="1" u="none" strike="noStrike" dirty="0">
                          <a:effectLst/>
                        </a:rPr>
                        <a:t>Titolo</a:t>
                      </a:r>
                      <a:endParaRPr lang="it-IT" sz="1600" b="1" i="0" u="none" strike="noStrike" dirty="0">
                        <a:solidFill>
                          <a:srgbClr val="000000"/>
                        </a:solidFill>
                        <a:effectLst/>
                        <a:latin typeface="Century Gothic" panose="020B0502020202020204" pitchFamily="34" charset="0"/>
                      </a:endParaRPr>
                    </a:p>
                  </a:txBody>
                  <a:tcPr marL="0" marR="0" marT="0" marB="0" anchor="b"/>
                </a:tc>
                <a:tc>
                  <a:txBody>
                    <a:bodyPr/>
                    <a:lstStyle/>
                    <a:p>
                      <a:pPr algn="ctr" fontAlgn="b"/>
                      <a:r>
                        <a:rPr lang="it-IT" sz="1600" b="1" u="none" strike="noStrike" dirty="0">
                          <a:effectLst/>
                        </a:rPr>
                        <a:t>Numeratore/denominatore</a:t>
                      </a:r>
                      <a:endParaRPr lang="it-IT" sz="1600" b="1" i="0" u="none" strike="noStrike" dirty="0">
                        <a:solidFill>
                          <a:srgbClr val="000000"/>
                        </a:solidFill>
                        <a:effectLst/>
                        <a:latin typeface="Century Gothic" panose="020B0502020202020204" pitchFamily="34" charset="0"/>
                      </a:endParaRPr>
                    </a:p>
                  </a:txBody>
                  <a:tcPr marL="0" marR="0" marT="0" marB="0" anchor="b"/>
                </a:tc>
                <a:tc>
                  <a:txBody>
                    <a:bodyPr/>
                    <a:lstStyle/>
                    <a:p>
                      <a:pPr algn="ctr" fontAlgn="b"/>
                      <a:r>
                        <a:rPr lang="it-IT" sz="1600" b="1" u="none" strike="noStrike" dirty="0">
                          <a:effectLst/>
                        </a:rPr>
                        <a:t>Codice Indicatore</a:t>
                      </a:r>
                      <a:endParaRPr lang="it-IT" sz="1600" b="1" i="0" u="none" strike="noStrike" dirty="0">
                        <a:solidFill>
                          <a:srgbClr val="000000"/>
                        </a:solidFill>
                        <a:effectLst/>
                        <a:latin typeface="Century Gothic" panose="020B0502020202020204" pitchFamily="34" charset="0"/>
                      </a:endParaRPr>
                    </a:p>
                  </a:txBody>
                  <a:tcPr marL="0" marR="0" marT="0" marB="0" anchor="b"/>
                </a:tc>
                <a:tc>
                  <a:txBody>
                    <a:bodyPr/>
                    <a:lstStyle/>
                    <a:p>
                      <a:pPr algn="ctr" fontAlgn="b"/>
                      <a:r>
                        <a:rPr lang="it-IT" sz="1600" b="1" u="none" strike="noStrike" dirty="0">
                          <a:effectLst/>
                        </a:rPr>
                        <a:t>TIPOLOGIA</a:t>
                      </a:r>
                      <a:endParaRPr lang="it-IT" sz="1600" b="1" i="0" u="none" strike="noStrike" dirty="0">
                        <a:solidFill>
                          <a:srgbClr val="000000"/>
                        </a:solidFill>
                        <a:effectLst/>
                        <a:latin typeface="Century Gothic" panose="020B0502020202020204" pitchFamily="34" charset="0"/>
                      </a:endParaRPr>
                    </a:p>
                  </a:txBody>
                  <a:tcPr marL="0" marR="0" marT="0" marB="0" anchor="b"/>
                </a:tc>
                <a:tc>
                  <a:txBody>
                    <a:bodyPr/>
                    <a:lstStyle/>
                    <a:p>
                      <a:pPr algn="ctr" fontAlgn="ctr"/>
                      <a:r>
                        <a:rPr lang="it-IT" sz="1600" b="1" u="none" strike="noStrike" dirty="0">
                          <a:effectLst/>
                        </a:rPr>
                        <a:t>Fonte</a:t>
                      </a:r>
                      <a:endParaRPr lang="it-IT" sz="1600" b="1" i="0" u="none" strike="noStrike" dirty="0">
                        <a:solidFill>
                          <a:srgbClr val="000000"/>
                        </a:solidFill>
                        <a:effectLst/>
                        <a:latin typeface="Century Gothic" panose="020B0502020202020204" pitchFamily="34" charset="0"/>
                      </a:endParaRPr>
                    </a:p>
                  </a:txBody>
                  <a:tcPr marL="0" marR="0" marT="0" marB="0" anchor="ctr"/>
                </a:tc>
                <a:tc>
                  <a:txBody>
                    <a:bodyPr/>
                    <a:lstStyle/>
                    <a:p>
                      <a:pPr algn="ctr" fontAlgn="ctr"/>
                      <a:r>
                        <a:rPr lang="it-IT" sz="1600" b="1" u="none" strike="noStrike" dirty="0">
                          <a:effectLst/>
                        </a:rPr>
                        <a:t>Modalità di rilevazione</a:t>
                      </a:r>
                      <a:endParaRPr lang="it-IT" sz="1600" b="1" i="0" u="none" strike="noStrike" dirty="0">
                        <a:solidFill>
                          <a:srgbClr val="000000"/>
                        </a:solidFill>
                        <a:effectLst/>
                        <a:latin typeface="Century Gothic" panose="020B0502020202020204" pitchFamily="34" charset="0"/>
                      </a:endParaRPr>
                    </a:p>
                  </a:txBody>
                  <a:tcPr marL="0" marR="0" marT="0" marB="0" anchor="ctr"/>
                </a:tc>
                <a:extLst>
                  <a:ext uri="{0D108BD9-81ED-4DB2-BD59-A6C34878D82A}">
                    <a16:rowId xmlns:a16="http://schemas.microsoft.com/office/drawing/2014/main" val="3446247382"/>
                  </a:ext>
                </a:extLst>
              </a:tr>
              <a:tr h="1586507">
                <a:tc>
                  <a:txBody>
                    <a:bodyPr/>
                    <a:lstStyle/>
                    <a:p>
                      <a:pPr algn="ctr" fontAlgn="ctr"/>
                      <a:r>
                        <a:rPr lang="it-IT" sz="1600" u="none" strike="noStrike" dirty="0">
                          <a:effectLst/>
                        </a:rPr>
                        <a:t>Partecipazione culturale fuori casa</a:t>
                      </a:r>
                      <a:endParaRPr lang="it-IT" sz="1600" b="0" i="0" u="none" strike="noStrike" dirty="0">
                        <a:solidFill>
                          <a:srgbClr val="000000"/>
                        </a:solidFill>
                        <a:effectLst/>
                        <a:latin typeface="Century Gothic" panose="020B0502020202020204" pitchFamily="34" charset="0"/>
                      </a:endParaRPr>
                    </a:p>
                  </a:txBody>
                  <a:tcPr marL="0" marR="0" marT="0" marB="0" anchor="ctr"/>
                </a:tc>
                <a:tc>
                  <a:txBody>
                    <a:bodyPr/>
                    <a:lstStyle/>
                    <a:p>
                      <a:pPr algn="ctr" fontAlgn="ctr"/>
                      <a:r>
                        <a:rPr lang="it-IT" sz="1600" u="none" strike="noStrike" dirty="0">
                          <a:effectLst/>
                        </a:rPr>
                        <a:t>Persone di 6 anni e più che hanno praticato 2 o più attività culturali nei 12 mesi precedenti l’intervista / totale delle persone di 6 anni e più</a:t>
                      </a:r>
                      <a:endParaRPr lang="it-IT" sz="1600" b="0" i="0" u="none" strike="noStrike" dirty="0">
                        <a:solidFill>
                          <a:srgbClr val="000000"/>
                        </a:solidFill>
                        <a:effectLst/>
                        <a:latin typeface="Century Gothic" panose="020B0502020202020204" pitchFamily="34" charset="0"/>
                      </a:endParaRPr>
                    </a:p>
                  </a:txBody>
                  <a:tcPr marL="0" marR="0" marT="0" marB="0" anchor="ctr"/>
                </a:tc>
                <a:tc>
                  <a:txBody>
                    <a:bodyPr/>
                    <a:lstStyle/>
                    <a:p>
                      <a:pPr algn="ctr" fontAlgn="ctr"/>
                      <a:r>
                        <a:rPr lang="it-IT" sz="1600" u="none" strike="noStrike" dirty="0">
                          <a:effectLst/>
                        </a:rPr>
                        <a:t>01</a:t>
                      </a:r>
                      <a:endParaRPr lang="it-IT" sz="1600" b="0" i="0" u="none" strike="noStrike" dirty="0">
                        <a:solidFill>
                          <a:srgbClr val="000000"/>
                        </a:solidFill>
                        <a:effectLst/>
                        <a:latin typeface="Century Gothic" panose="020B0502020202020204" pitchFamily="34" charset="0"/>
                      </a:endParaRPr>
                    </a:p>
                  </a:txBody>
                  <a:tcPr marL="0" marR="0" marT="0" marB="0" anchor="ctr"/>
                </a:tc>
                <a:tc>
                  <a:txBody>
                    <a:bodyPr/>
                    <a:lstStyle/>
                    <a:p>
                      <a:pPr algn="ctr" fontAlgn="ctr"/>
                      <a:r>
                        <a:rPr lang="it-IT" sz="1600" u="none" strike="noStrike" dirty="0">
                          <a:effectLst/>
                        </a:rPr>
                        <a:t>Indicatori di efficacia esterna</a:t>
                      </a:r>
                      <a:endParaRPr lang="it-IT" sz="1600" b="0" i="0" u="none" strike="noStrike" dirty="0">
                        <a:solidFill>
                          <a:srgbClr val="000000"/>
                        </a:solidFill>
                        <a:effectLst/>
                        <a:latin typeface="Century Gothic" panose="020B0502020202020204" pitchFamily="34" charset="0"/>
                      </a:endParaRPr>
                    </a:p>
                  </a:txBody>
                  <a:tcPr marL="0" marR="0" marT="0" marB="0" anchor="ctr"/>
                </a:tc>
                <a:tc>
                  <a:txBody>
                    <a:bodyPr/>
                    <a:lstStyle/>
                    <a:p>
                      <a:pPr algn="ctr" fontAlgn="ctr"/>
                      <a:r>
                        <a:rPr lang="it-IT" sz="1600" u="none" strike="noStrike" dirty="0">
                          <a:effectLst/>
                        </a:rPr>
                        <a:t>ISTAT (BES)</a:t>
                      </a:r>
                      <a:endParaRPr lang="it-IT" sz="1600" b="0" i="0" u="none" strike="noStrike" dirty="0">
                        <a:solidFill>
                          <a:srgbClr val="000000"/>
                        </a:solidFill>
                        <a:effectLst/>
                        <a:latin typeface="Century Gothic" panose="020B0502020202020204" pitchFamily="34" charset="0"/>
                      </a:endParaRPr>
                    </a:p>
                  </a:txBody>
                  <a:tcPr marL="0" marR="0" marT="0" marB="0" anchor="ctr"/>
                </a:tc>
                <a:tc>
                  <a:txBody>
                    <a:bodyPr/>
                    <a:lstStyle/>
                    <a:p>
                      <a:pPr algn="ctr" fontAlgn="ctr"/>
                      <a:r>
                        <a:rPr lang="it-IT" sz="1600" u="none" strike="noStrike" dirty="0">
                          <a:effectLst/>
                        </a:rPr>
                        <a:t>Esterna</a:t>
                      </a:r>
                      <a:br>
                        <a:rPr lang="it-IT" sz="1600" u="none" strike="noStrike" dirty="0">
                          <a:effectLst/>
                        </a:rPr>
                      </a:br>
                      <a:br>
                        <a:rPr lang="it-IT" sz="1600" u="none" strike="noStrike" dirty="0">
                          <a:effectLst/>
                        </a:rPr>
                      </a:br>
                      <a:r>
                        <a:rPr lang="it-IT" sz="1600" u="none" strike="noStrike" dirty="0">
                          <a:effectLst/>
                        </a:rPr>
                        <a:t>Indicatore d'impatto presente nel PIAO 2022/2024 (Allegato 1)</a:t>
                      </a:r>
                      <a:endParaRPr lang="it-IT" sz="1600" b="0" i="0" u="none" strike="noStrike" dirty="0">
                        <a:solidFill>
                          <a:srgbClr val="000000"/>
                        </a:solidFill>
                        <a:effectLst/>
                        <a:latin typeface="Century Gothic" panose="020B0502020202020204" pitchFamily="34" charset="0"/>
                      </a:endParaRPr>
                    </a:p>
                  </a:txBody>
                  <a:tcPr marL="0" marR="0" marT="0" marB="0" anchor="ctr"/>
                </a:tc>
                <a:extLst>
                  <a:ext uri="{0D108BD9-81ED-4DB2-BD59-A6C34878D82A}">
                    <a16:rowId xmlns:a16="http://schemas.microsoft.com/office/drawing/2014/main" val="4127459854"/>
                  </a:ext>
                </a:extLst>
              </a:tr>
            </a:tbl>
          </a:graphicData>
        </a:graphic>
      </p:graphicFrame>
      <p:graphicFrame>
        <p:nvGraphicFramePr>
          <p:cNvPr id="10" name="Tabella 9">
            <a:extLst>
              <a:ext uri="{FF2B5EF4-FFF2-40B4-BE49-F238E27FC236}">
                <a16:creationId xmlns:a16="http://schemas.microsoft.com/office/drawing/2014/main" id="{344094F5-9E26-A71F-C0B7-904D82808870}"/>
              </a:ext>
            </a:extLst>
          </p:cNvPr>
          <p:cNvGraphicFramePr>
            <a:graphicFrameLocks noGrp="1"/>
          </p:cNvGraphicFramePr>
          <p:nvPr>
            <p:extLst>
              <p:ext uri="{D42A27DB-BD31-4B8C-83A1-F6EECF244321}">
                <p14:modId xmlns:p14="http://schemas.microsoft.com/office/powerpoint/2010/main" val="3792691925"/>
              </p:ext>
            </p:extLst>
          </p:nvPr>
        </p:nvGraphicFramePr>
        <p:xfrm>
          <a:off x="4164433" y="4091391"/>
          <a:ext cx="4979962" cy="2413635"/>
        </p:xfrm>
        <a:graphic>
          <a:graphicData uri="http://schemas.openxmlformats.org/drawingml/2006/table">
            <a:tbl>
              <a:tblPr>
                <a:tableStyleId>{5C22544A-7EE6-4342-B048-85BDC9FD1C3A}</a:tableStyleId>
              </a:tblPr>
              <a:tblGrid>
                <a:gridCol w="996790">
                  <a:extLst>
                    <a:ext uri="{9D8B030D-6E8A-4147-A177-3AD203B41FA5}">
                      <a16:colId xmlns:a16="http://schemas.microsoft.com/office/drawing/2014/main" val="3958041846"/>
                    </a:ext>
                  </a:extLst>
                </a:gridCol>
                <a:gridCol w="1591387">
                  <a:extLst>
                    <a:ext uri="{9D8B030D-6E8A-4147-A177-3AD203B41FA5}">
                      <a16:colId xmlns:a16="http://schemas.microsoft.com/office/drawing/2014/main" val="3153589360"/>
                    </a:ext>
                  </a:extLst>
                </a:gridCol>
                <a:gridCol w="1252302">
                  <a:extLst>
                    <a:ext uri="{9D8B030D-6E8A-4147-A177-3AD203B41FA5}">
                      <a16:colId xmlns:a16="http://schemas.microsoft.com/office/drawing/2014/main" val="2423042004"/>
                    </a:ext>
                  </a:extLst>
                </a:gridCol>
                <a:gridCol w="1139483">
                  <a:extLst>
                    <a:ext uri="{9D8B030D-6E8A-4147-A177-3AD203B41FA5}">
                      <a16:colId xmlns:a16="http://schemas.microsoft.com/office/drawing/2014/main" val="2104253498"/>
                    </a:ext>
                  </a:extLst>
                </a:gridCol>
              </a:tblGrid>
              <a:tr h="1438275">
                <a:tc>
                  <a:txBody>
                    <a:bodyPr/>
                    <a:lstStyle/>
                    <a:p>
                      <a:pPr algn="ctr" fontAlgn="ctr"/>
                      <a:r>
                        <a:rPr lang="it-IT" sz="1600" u="none" strike="noStrike" dirty="0">
                          <a:effectLst/>
                        </a:rPr>
                        <a:t>Costo impiego risorse umane</a:t>
                      </a:r>
                      <a:endParaRPr lang="it-IT" sz="1600" b="0" i="0" u="none" strike="noStrike" dirty="0">
                        <a:solidFill>
                          <a:srgbClr val="000000"/>
                        </a:solidFill>
                        <a:effectLst/>
                        <a:latin typeface="Century Gothic" panose="020B0502020202020204" pitchFamily="34" charset="0"/>
                      </a:endParaRPr>
                    </a:p>
                  </a:txBody>
                  <a:tcPr marL="0" marR="0" marT="0" marB="0" anchor="ctr"/>
                </a:tc>
                <a:tc>
                  <a:txBody>
                    <a:bodyPr/>
                    <a:lstStyle/>
                    <a:p>
                      <a:pPr algn="ctr" fontAlgn="ctr"/>
                      <a:r>
                        <a:rPr lang="it-IT" sz="1600" u="none" strike="noStrike" dirty="0">
                          <a:effectLst/>
                        </a:rPr>
                        <a:t>Costo ore lavoro (comprensive di straordinario)</a:t>
                      </a:r>
                      <a:endParaRPr lang="it-IT" sz="1600" b="0" i="0" u="none" strike="noStrike" dirty="0">
                        <a:solidFill>
                          <a:srgbClr val="000000"/>
                        </a:solidFill>
                        <a:effectLst/>
                        <a:latin typeface="Century Gothic" panose="020B0502020202020204" pitchFamily="34" charset="0"/>
                      </a:endParaRPr>
                    </a:p>
                  </a:txBody>
                  <a:tcPr marL="0" marR="0" marT="0" marB="0" anchor="ctr"/>
                </a:tc>
                <a:tc>
                  <a:txBody>
                    <a:bodyPr/>
                    <a:lstStyle/>
                    <a:p>
                      <a:pPr algn="ctr" fontAlgn="ctr"/>
                      <a:r>
                        <a:rPr lang="it-IT" sz="1600" u="none" strike="noStrike" dirty="0">
                          <a:effectLst/>
                        </a:rPr>
                        <a:t>06</a:t>
                      </a:r>
                      <a:endParaRPr lang="it-IT" sz="1600" b="0" i="0" u="none" strike="noStrike" dirty="0">
                        <a:solidFill>
                          <a:srgbClr val="000000"/>
                        </a:solidFill>
                        <a:effectLst/>
                        <a:latin typeface="Century Gothic" panose="020B0502020202020204" pitchFamily="34" charset="0"/>
                      </a:endParaRPr>
                    </a:p>
                  </a:txBody>
                  <a:tcPr marL="0" marR="0" marT="0" marB="0" anchor="ctr"/>
                </a:tc>
                <a:tc>
                  <a:txBody>
                    <a:bodyPr/>
                    <a:lstStyle/>
                    <a:p>
                      <a:pPr algn="ctr" fontAlgn="ctr"/>
                      <a:r>
                        <a:rPr lang="it-IT" sz="1600" u="none" strike="noStrike" dirty="0">
                          <a:effectLst/>
                        </a:rPr>
                        <a:t>Indicatori di efficienza economica</a:t>
                      </a:r>
                      <a:endParaRPr lang="it-IT" sz="1600" b="0" i="0" u="none" strike="noStrike" dirty="0">
                        <a:solidFill>
                          <a:srgbClr val="000000"/>
                        </a:solidFill>
                        <a:effectLst/>
                        <a:latin typeface="Century Gothic" panose="020B0502020202020204" pitchFamily="34" charset="0"/>
                      </a:endParaRPr>
                    </a:p>
                  </a:txBody>
                  <a:tcPr marL="0" marR="0" marT="0" marB="0" anchor="ctr"/>
                </a:tc>
                <a:extLst>
                  <a:ext uri="{0D108BD9-81ED-4DB2-BD59-A6C34878D82A}">
                    <a16:rowId xmlns:a16="http://schemas.microsoft.com/office/drawing/2014/main" val="2080490260"/>
                  </a:ext>
                </a:extLst>
              </a:tr>
              <a:tr h="920750">
                <a:tc>
                  <a:txBody>
                    <a:bodyPr/>
                    <a:lstStyle/>
                    <a:p>
                      <a:pPr algn="ctr" fontAlgn="ctr"/>
                      <a:r>
                        <a:rPr lang="it-IT" sz="1600" u="none" strike="noStrike">
                          <a:effectLst/>
                        </a:rPr>
                        <a:t>Efficienza impiego risorse umane</a:t>
                      </a:r>
                      <a:endParaRPr lang="it-IT" sz="1600" b="0" i="0" u="none" strike="noStrike">
                        <a:solidFill>
                          <a:srgbClr val="000000"/>
                        </a:solidFill>
                        <a:effectLst/>
                        <a:latin typeface="Century Gothic" panose="020B0502020202020204" pitchFamily="34" charset="0"/>
                      </a:endParaRPr>
                    </a:p>
                  </a:txBody>
                  <a:tcPr marL="0" marR="0" marT="0" marB="0" anchor="ctr"/>
                </a:tc>
                <a:tc>
                  <a:txBody>
                    <a:bodyPr/>
                    <a:lstStyle/>
                    <a:p>
                      <a:pPr algn="ctr" fontAlgn="ctr"/>
                      <a:r>
                        <a:rPr lang="it-IT" sz="1600" u="none" strike="noStrike">
                          <a:effectLst/>
                        </a:rPr>
                        <a:t>Ore lavoro complessive per il completamento dell'attività</a:t>
                      </a:r>
                      <a:endParaRPr lang="it-IT" sz="1600" b="0" i="0" u="none" strike="noStrike">
                        <a:solidFill>
                          <a:srgbClr val="000000"/>
                        </a:solidFill>
                        <a:effectLst/>
                        <a:latin typeface="Century Gothic" panose="020B0502020202020204" pitchFamily="34" charset="0"/>
                      </a:endParaRPr>
                    </a:p>
                  </a:txBody>
                  <a:tcPr marL="0" marR="0" marT="0" marB="0" anchor="ctr"/>
                </a:tc>
                <a:tc>
                  <a:txBody>
                    <a:bodyPr/>
                    <a:lstStyle/>
                    <a:p>
                      <a:pPr algn="ctr" fontAlgn="ctr"/>
                      <a:r>
                        <a:rPr lang="it-IT" sz="1600" u="none" strike="noStrike">
                          <a:effectLst/>
                        </a:rPr>
                        <a:t>07</a:t>
                      </a:r>
                      <a:endParaRPr lang="it-IT" sz="1600" b="0" i="0" u="none" strike="noStrike">
                        <a:solidFill>
                          <a:srgbClr val="000000"/>
                        </a:solidFill>
                        <a:effectLst/>
                        <a:latin typeface="Century Gothic" panose="020B0502020202020204" pitchFamily="34" charset="0"/>
                      </a:endParaRPr>
                    </a:p>
                  </a:txBody>
                  <a:tcPr marL="0" marR="0" marT="0" marB="0" anchor="ctr"/>
                </a:tc>
                <a:tc>
                  <a:txBody>
                    <a:bodyPr/>
                    <a:lstStyle/>
                    <a:p>
                      <a:pPr algn="ctr" fontAlgn="ctr"/>
                      <a:r>
                        <a:rPr lang="it-IT" sz="1600" u="none" strike="noStrike" dirty="0">
                          <a:effectLst/>
                        </a:rPr>
                        <a:t>Indicatori di efficacia interna</a:t>
                      </a:r>
                      <a:endParaRPr lang="it-IT" sz="1600" b="0" i="0" u="none" strike="noStrike" dirty="0">
                        <a:solidFill>
                          <a:srgbClr val="000000"/>
                        </a:solidFill>
                        <a:effectLst/>
                        <a:latin typeface="Century Gothic" panose="020B0502020202020204" pitchFamily="34" charset="0"/>
                      </a:endParaRPr>
                    </a:p>
                  </a:txBody>
                  <a:tcPr marL="0" marR="0" marT="0" marB="0" anchor="ctr"/>
                </a:tc>
                <a:extLst>
                  <a:ext uri="{0D108BD9-81ED-4DB2-BD59-A6C34878D82A}">
                    <a16:rowId xmlns:a16="http://schemas.microsoft.com/office/drawing/2014/main" val="2437414195"/>
                  </a:ext>
                </a:extLst>
              </a:tr>
            </a:tbl>
          </a:graphicData>
        </a:graphic>
      </p:graphicFrame>
    </p:spTree>
    <p:extLst>
      <p:ext uri="{BB962C8B-B14F-4D97-AF65-F5344CB8AC3E}">
        <p14:creationId xmlns:p14="http://schemas.microsoft.com/office/powerpoint/2010/main" val="13608436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9">
            <a:extLst>
              <a:ext uri="{FF2B5EF4-FFF2-40B4-BE49-F238E27FC236}">
                <a16:creationId xmlns:a16="http://schemas.microsoft.com/office/drawing/2014/main" id="{81AEB8A9-B768-4E30-BA55-D919E6687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01" y="-2"/>
            <a:ext cx="4069936" cy="68580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olo 1">
            <a:extLst>
              <a:ext uri="{FF2B5EF4-FFF2-40B4-BE49-F238E27FC236}">
                <a16:creationId xmlns:a16="http://schemas.microsoft.com/office/drawing/2014/main" id="{9FF43129-C27C-1EB6-6A1F-3BBE3A77C35E}"/>
              </a:ext>
            </a:extLst>
          </p:cNvPr>
          <p:cNvSpPr>
            <a:spLocks noGrp="1"/>
          </p:cNvSpPr>
          <p:nvPr>
            <p:ph type="title"/>
          </p:nvPr>
        </p:nvSpPr>
        <p:spPr>
          <a:xfrm>
            <a:off x="390901" y="865156"/>
            <a:ext cx="3268132" cy="5613236"/>
          </a:xfrm>
        </p:spPr>
        <p:txBody>
          <a:bodyPr anchor="ctr">
            <a:normAutofit/>
          </a:bodyPr>
          <a:lstStyle/>
          <a:p>
            <a:r>
              <a:rPr lang="it-IT" dirty="0">
                <a:solidFill>
                  <a:srgbClr val="FFFFFF"/>
                </a:solidFill>
              </a:rPr>
              <a:t>Mappatura dei processi</a:t>
            </a:r>
            <a:br>
              <a:rPr lang="it-IT" dirty="0">
                <a:solidFill>
                  <a:srgbClr val="FFFFFF"/>
                </a:solidFill>
              </a:rPr>
            </a:br>
            <a:endParaRPr lang="it-IT" dirty="0">
              <a:solidFill>
                <a:srgbClr val="FFFF00"/>
              </a:solidFill>
            </a:endParaRPr>
          </a:p>
        </p:txBody>
      </p:sp>
      <p:pic>
        <p:nvPicPr>
          <p:cNvPr id="5" name="Immagine 4">
            <a:extLst>
              <a:ext uri="{FF2B5EF4-FFF2-40B4-BE49-F238E27FC236}">
                <a16:creationId xmlns:a16="http://schemas.microsoft.com/office/drawing/2014/main" id="{002F6EC3-2E7B-50EC-3395-1D752F46F4B3}"/>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4463371" y="34917"/>
            <a:ext cx="6894236" cy="830239"/>
          </a:xfrm>
          <a:prstGeom prst="rect">
            <a:avLst/>
          </a:prstGeom>
          <a:noFill/>
        </p:spPr>
      </p:pic>
      <p:pic>
        <p:nvPicPr>
          <p:cNvPr id="18" name="Immagine 17">
            <a:extLst>
              <a:ext uri="{FF2B5EF4-FFF2-40B4-BE49-F238E27FC236}">
                <a16:creationId xmlns:a16="http://schemas.microsoft.com/office/drawing/2014/main" id="{72EC3CA4-FE7F-A9C3-A2E9-C0758A658CD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569320" y="6284082"/>
            <a:ext cx="1311910" cy="388620"/>
          </a:xfrm>
          <a:prstGeom prst="rect">
            <a:avLst/>
          </a:prstGeom>
          <a:noFill/>
        </p:spPr>
      </p:pic>
      <p:sp>
        <p:nvSpPr>
          <p:cNvPr id="4" name="CasellaDiTesto 3">
            <a:extLst>
              <a:ext uri="{FF2B5EF4-FFF2-40B4-BE49-F238E27FC236}">
                <a16:creationId xmlns:a16="http://schemas.microsoft.com/office/drawing/2014/main" id="{2B60EED9-6ACA-0172-6A3D-C53F51799FFF}"/>
              </a:ext>
            </a:extLst>
          </p:cNvPr>
          <p:cNvSpPr txBox="1"/>
          <p:nvPr/>
        </p:nvSpPr>
        <p:spPr>
          <a:xfrm>
            <a:off x="83706" y="132080"/>
            <a:ext cx="3038344" cy="1015663"/>
          </a:xfrm>
          <a:prstGeom prst="rect">
            <a:avLst/>
          </a:prstGeom>
          <a:noFill/>
        </p:spPr>
        <p:txBody>
          <a:bodyPr wrap="square" rtlCol="0">
            <a:spAutoFit/>
          </a:bodyPr>
          <a:lstStyle/>
          <a:p>
            <a:r>
              <a:rPr lang="it-IT" sz="1800" b="1" dirty="0">
                <a:ln w="6731" cap="flat" cmpd="sng" algn="ctr">
                  <a:solidFill>
                    <a:srgbClr val="FFFFFF"/>
                  </a:solidFill>
                  <a:prstDash val="solid"/>
                  <a:round/>
                </a:ln>
                <a:solidFill>
                  <a:srgbClr val="262626"/>
                </a:solidFill>
                <a:effectLst>
                  <a:outerShdw dist="38100" dir="2700000" algn="bl">
                    <a:schemeClr val="accent5"/>
                  </a:outerShdw>
                </a:effectLst>
                <a:latin typeface="Calibri" panose="020F0502020204030204" pitchFamily="34" charset="0"/>
                <a:ea typeface="Calibri" panose="020F0502020204030204" pitchFamily="34" charset="0"/>
                <a:cs typeface="Times New Roman" panose="02020603050405020304" pitchFamily="18" charset="0"/>
              </a:rPr>
              <a:t>Formez</a:t>
            </a:r>
            <a:r>
              <a:rPr lang="it-IT" sz="1800" b="1" dirty="0">
                <a:ln w="9525" cap="flat" cmpd="sng" algn="ctr">
                  <a:solidFill>
                    <a:srgbClr val="FFFFFF"/>
                  </a:solidFill>
                  <a:prstDash val="solid"/>
                  <a:round/>
                </a:ln>
                <a:solidFill>
                  <a:srgbClr val="0070C0"/>
                </a:solidFill>
                <a:effectLst>
                  <a:outerShdw blurRad="12700" dist="38100" dir="2700000" algn="tl">
                    <a:schemeClr val="accent5">
                      <a:lumMod val="60000"/>
                      <a:lumOff val="40000"/>
                    </a:schemeClr>
                  </a:outerShdw>
                </a:effectLst>
                <a:latin typeface="Calibri" panose="020F0502020204030204" pitchFamily="34" charset="0"/>
                <a:ea typeface="Calibri" panose="020F0502020204030204" pitchFamily="34" charset="0"/>
                <a:cs typeface="Times New Roman" panose="02020603050405020304" pitchFamily="18" charset="0"/>
              </a:rPr>
              <a:t> - </a:t>
            </a:r>
            <a:r>
              <a:rPr lang="it-IT" sz="1200" dirty="0">
                <a:solidFill>
                  <a:srgbClr val="FFFFFF"/>
                </a:solidFill>
                <a:latin typeface="+mj-lt"/>
                <a:ea typeface="+mj-ea"/>
                <a:cs typeface="+mj-cs"/>
              </a:rPr>
              <a:t>Progetto per il miglioramento dei sistemi di gestione e misurazione delle performance</a:t>
            </a:r>
          </a:p>
          <a:p>
            <a:endParaRPr lang="it-IT" dirty="0"/>
          </a:p>
        </p:txBody>
      </p:sp>
      <p:sp>
        <p:nvSpPr>
          <p:cNvPr id="6" name="CasellaDiTesto 5">
            <a:extLst>
              <a:ext uri="{FF2B5EF4-FFF2-40B4-BE49-F238E27FC236}">
                <a16:creationId xmlns:a16="http://schemas.microsoft.com/office/drawing/2014/main" id="{B7A21CFE-D26B-7B55-B013-E661555E0601}"/>
              </a:ext>
            </a:extLst>
          </p:cNvPr>
          <p:cNvSpPr txBox="1"/>
          <p:nvPr/>
        </p:nvSpPr>
        <p:spPr>
          <a:xfrm>
            <a:off x="4653280" y="2336800"/>
            <a:ext cx="3271520" cy="2585323"/>
          </a:xfrm>
          <a:prstGeom prst="rect">
            <a:avLst/>
          </a:prstGeom>
          <a:noFill/>
          <a:ln w="38100">
            <a:solidFill>
              <a:schemeClr val="accent6"/>
            </a:solidFill>
          </a:ln>
        </p:spPr>
        <p:txBody>
          <a:bodyPr wrap="square" rtlCol="0">
            <a:spAutoFit/>
          </a:bodyPr>
          <a:lstStyle/>
          <a:p>
            <a:pPr algn="just"/>
            <a:r>
              <a:rPr lang="it-IT" sz="1800" b="1" dirty="0">
                <a:solidFill>
                  <a:schemeClr val="accent1">
                    <a:lumMod val="75000"/>
                  </a:schemeClr>
                </a:solidFill>
                <a:latin typeface="+mn-lt"/>
                <a:ea typeface="+mn-ea"/>
                <a:cs typeface="+mn-cs"/>
              </a:rPr>
              <a:t>Vantaggi generali</a:t>
            </a:r>
            <a:r>
              <a:rPr lang="it-IT" sz="1800" dirty="0">
                <a:solidFill>
                  <a:schemeClr val="accent1">
                    <a:lumMod val="75000"/>
                  </a:schemeClr>
                </a:solidFill>
                <a:latin typeface="+mn-lt"/>
                <a:ea typeface="+mn-ea"/>
                <a:cs typeface="+mn-cs"/>
              </a:rPr>
              <a:t>:</a:t>
            </a:r>
          </a:p>
          <a:p>
            <a:pPr marL="285750" indent="-285750" algn="just">
              <a:buFont typeface="Arial" panose="020B0604020202020204" pitchFamily="34" charset="0"/>
              <a:buChar char="•"/>
            </a:pPr>
            <a:r>
              <a:rPr lang="it-IT" sz="1800" dirty="0">
                <a:solidFill>
                  <a:schemeClr val="accent1">
                    <a:lumMod val="75000"/>
                  </a:schemeClr>
                </a:solidFill>
                <a:latin typeface="+mn-lt"/>
                <a:ea typeface="+mn-ea"/>
                <a:cs typeface="+mn-cs"/>
              </a:rPr>
              <a:t>Individuare attività core del dipartimento/settore</a:t>
            </a:r>
          </a:p>
          <a:p>
            <a:pPr marL="285750" indent="-285750" algn="just">
              <a:buFont typeface="Arial" panose="020B0604020202020204" pitchFamily="34" charset="0"/>
              <a:buChar char="•"/>
            </a:pPr>
            <a:r>
              <a:rPr lang="it-IT" sz="1800" dirty="0">
                <a:solidFill>
                  <a:schemeClr val="accent1">
                    <a:lumMod val="75000"/>
                  </a:schemeClr>
                </a:solidFill>
                <a:latin typeface="+mn-lt"/>
                <a:ea typeface="+mn-ea"/>
                <a:cs typeface="+mn-cs"/>
              </a:rPr>
              <a:t>Incremento trasparenza</a:t>
            </a:r>
          </a:p>
          <a:p>
            <a:pPr marL="285750" indent="-285750" algn="just">
              <a:buFont typeface="Arial" panose="020B0604020202020204" pitchFamily="34" charset="0"/>
              <a:buChar char="•"/>
            </a:pPr>
            <a:r>
              <a:rPr lang="it-IT" sz="1800" dirty="0">
                <a:solidFill>
                  <a:schemeClr val="accent1">
                    <a:lumMod val="75000"/>
                  </a:schemeClr>
                </a:solidFill>
                <a:latin typeface="+mn-lt"/>
                <a:ea typeface="+mn-ea"/>
                <a:cs typeface="+mn-cs"/>
              </a:rPr>
              <a:t>Individuare eventuali nodi </a:t>
            </a:r>
          </a:p>
          <a:p>
            <a:pPr marL="285750" indent="-285750" algn="just">
              <a:buFont typeface="Arial" panose="020B0604020202020204" pitchFamily="34" charset="0"/>
              <a:buChar char="•"/>
            </a:pPr>
            <a:r>
              <a:rPr lang="it-IT" sz="1800" dirty="0">
                <a:solidFill>
                  <a:schemeClr val="accent1">
                    <a:lumMod val="75000"/>
                  </a:schemeClr>
                </a:solidFill>
                <a:latin typeface="+mn-lt"/>
                <a:ea typeface="+mn-ea"/>
                <a:cs typeface="+mn-cs"/>
              </a:rPr>
              <a:t>Ottimizzare tempi e risorse (strumento gestionale per i dirigenti)</a:t>
            </a:r>
          </a:p>
          <a:p>
            <a:endParaRPr lang="it-IT" dirty="0"/>
          </a:p>
        </p:txBody>
      </p:sp>
      <p:sp>
        <p:nvSpPr>
          <p:cNvPr id="9" name="CasellaDiTesto 8">
            <a:extLst>
              <a:ext uri="{FF2B5EF4-FFF2-40B4-BE49-F238E27FC236}">
                <a16:creationId xmlns:a16="http://schemas.microsoft.com/office/drawing/2014/main" id="{D8F9D4FD-5D4C-598E-FCB7-796D6DFACCA0}"/>
              </a:ext>
            </a:extLst>
          </p:cNvPr>
          <p:cNvSpPr txBox="1"/>
          <p:nvPr/>
        </p:nvSpPr>
        <p:spPr>
          <a:xfrm>
            <a:off x="8426705" y="3629461"/>
            <a:ext cx="3271520" cy="2031325"/>
          </a:xfrm>
          <a:prstGeom prst="rect">
            <a:avLst/>
          </a:prstGeom>
          <a:noFill/>
          <a:ln w="28575">
            <a:solidFill>
              <a:schemeClr val="accent2"/>
            </a:solidFill>
          </a:ln>
        </p:spPr>
        <p:txBody>
          <a:bodyPr wrap="square" rtlCol="0">
            <a:spAutoFit/>
          </a:bodyPr>
          <a:lstStyle/>
          <a:p>
            <a:pPr algn="just"/>
            <a:r>
              <a:rPr lang="it-IT" sz="1800" b="1" dirty="0">
                <a:solidFill>
                  <a:schemeClr val="accent1">
                    <a:lumMod val="75000"/>
                  </a:schemeClr>
                </a:solidFill>
                <a:latin typeface="+mn-lt"/>
                <a:ea typeface="+mn-ea"/>
                <a:cs typeface="+mn-cs"/>
              </a:rPr>
              <a:t>Vantaggi PERSEO</a:t>
            </a:r>
            <a:r>
              <a:rPr lang="it-IT" sz="1800" dirty="0">
                <a:solidFill>
                  <a:schemeClr val="accent1">
                    <a:lumMod val="75000"/>
                  </a:schemeClr>
                </a:solidFill>
                <a:latin typeface="+mn-lt"/>
                <a:ea typeface="+mn-ea"/>
                <a:cs typeface="+mn-cs"/>
              </a:rPr>
              <a:t>:</a:t>
            </a:r>
          </a:p>
          <a:p>
            <a:pPr marL="285750" indent="-285750" algn="just">
              <a:buFont typeface="Arial" panose="020B0604020202020204" pitchFamily="34" charset="0"/>
              <a:buChar char="•"/>
            </a:pPr>
            <a:r>
              <a:rPr lang="it-IT" sz="1800" dirty="0">
                <a:solidFill>
                  <a:schemeClr val="accent1">
                    <a:lumMod val="75000"/>
                  </a:schemeClr>
                </a:solidFill>
                <a:latin typeface="+mn-lt"/>
                <a:ea typeface="+mn-ea"/>
                <a:cs typeface="+mn-cs"/>
              </a:rPr>
              <a:t>Collegamento con PIAO</a:t>
            </a:r>
          </a:p>
          <a:p>
            <a:pPr marL="285750" indent="-285750" algn="just">
              <a:buFont typeface="Arial" panose="020B0604020202020204" pitchFamily="34" charset="0"/>
              <a:buChar char="•"/>
            </a:pPr>
            <a:r>
              <a:rPr lang="it-IT" sz="1800" dirty="0">
                <a:solidFill>
                  <a:schemeClr val="accent1">
                    <a:lumMod val="75000"/>
                  </a:schemeClr>
                </a:solidFill>
                <a:latin typeface="+mn-lt"/>
                <a:ea typeface="+mn-ea"/>
                <a:cs typeface="+mn-cs"/>
              </a:rPr>
              <a:t>Individuazione obiettivi operativi legati al processo</a:t>
            </a:r>
          </a:p>
          <a:p>
            <a:pPr marL="285750" indent="-285750" algn="just">
              <a:buFont typeface="Arial" panose="020B0604020202020204" pitchFamily="34" charset="0"/>
              <a:buChar char="•"/>
            </a:pPr>
            <a:r>
              <a:rPr lang="it-IT" sz="1800" dirty="0">
                <a:solidFill>
                  <a:schemeClr val="accent1">
                    <a:lumMod val="75000"/>
                  </a:schemeClr>
                </a:solidFill>
                <a:latin typeface="+mn-lt"/>
                <a:ea typeface="+mn-ea"/>
                <a:cs typeface="+mn-cs"/>
              </a:rPr>
              <a:t>Condivisione delle informazioni (no asimmetrie)</a:t>
            </a:r>
          </a:p>
          <a:p>
            <a:endParaRPr lang="it-IT" dirty="0"/>
          </a:p>
        </p:txBody>
      </p:sp>
    </p:spTree>
    <p:extLst>
      <p:ext uri="{BB962C8B-B14F-4D97-AF65-F5344CB8AC3E}">
        <p14:creationId xmlns:p14="http://schemas.microsoft.com/office/powerpoint/2010/main" val="40707061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9">
            <a:extLst>
              <a:ext uri="{FF2B5EF4-FFF2-40B4-BE49-F238E27FC236}">
                <a16:creationId xmlns:a16="http://schemas.microsoft.com/office/drawing/2014/main" id="{81AEB8A9-B768-4E30-BA55-D919E6687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01" y="-2"/>
            <a:ext cx="4069936" cy="68580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olo 1">
            <a:extLst>
              <a:ext uri="{FF2B5EF4-FFF2-40B4-BE49-F238E27FC236}">
                <a16:creationId xmlns:a16="http://schemas.microsoft.com/office/drawing/2014/main" id="{9FF43129-C27C-1EB6-6A1F-3BBE3A77C35E}"/>
              </a:ext>
            </a:extLst>
          </p:cNvPr>
          <p:cNvSpPr>
            <a:spLocks noGrp="1"/>
          </p:cNvSpPr>
          <p:nvPr>
            <p:ph type="title"/>
          </p:nvPr>
        </p:nvSpPr>
        <p:spPr>
          <a:xfrm>
            <a:off x="390901" y="865156"/>
            <a:ext cx="3268132" cy="5613236"/>
          </a:xfrm>
        </p:spPr>
        <p:txBody>
          <a:bodyPr anchor="ctr">
            <a:normAutofit/>
          </a:bodyPr>
          <a:lstStyle/>
          <a:p>
            <a:r>
              <a:rPr lang="it-IT" dirty="0">
                <a:solidFill>
                  <a:srgbClr val="FFFFFF"/>
                </a:solidFill>
              </a:rPr>
              <a:t>Mappatura dei processi</a:t>
            </a:r>
            <a:br>
              <a:rPr lang="it-IT" dirty="0">
                <a:solidFill>
                  <a:srgbClr val="FFFFFF"/>
                </a:solidFill>
              </a:rPr>
            </a:br>
            <a:endParaRPr lang="it-IT" dirty="0">
              <a:solidFill>
                <a:srgbClr val="FFFF00"/>
              </a:solidFill>
            </a:endParaRPr>
          </a:p>
        </p:txBody>
      </p:sp>
      <p:pic>
        <p:nvPicPr>
          <p:cNvPr id="5" name="Immagine 4">
            <a:extLst>
              <a:ext uri="{FF2B5EF4-FFF2-40B4-BE49-F238E27FC236}">
                <a16:creationId xmlns:a16="http://schemas.microsoft.com/office/drawing/2014/main" id="{002F6EC3-2E7B-50EC-3395-1D752F46F4B3}"/>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4463371" y="34917"/>
            <a:ext cx="6894236" cy="830239"/>
          </a:xfrm>
          <a:prstGeom prst="rect">
            <a:avLst/>
          </a:prstGeom>
          <a:noFill/>
        </p:spPr>
      </p:pic>
      <p:pic>
        <p:nvPicPr>
          <p:cNvPr id="18" name="Immagine 17">
            <a:extLst>
              <a:ext uri="{FF2B5EF4-FFF2-40B4-BE49-F238E27FC236}">
                <a16:creationId xmlns:a16="http://schemas.microsoft.com/office/drawing/2014/main" id="{72EC3CA4-FE7F-A9C3-A2E9-C0758A658CD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569320" y="6284082"/>
            <a:ext cx="1311910" cy="388620"/>
          </a:xfrm>
          <a:prstGeom prst="rect">
            <a:avLst/>
          </a:prstGeom>
          <a:noFill/>
        </p:spPr>
      </p:pic>
      <p:sp>
        <p:nvSpPr>
          <p:cNvPr id="4" name="CasellaDiTesto 3">
            <a:extLst>
              <a:ext uri="{FF2B5EF4-FFF2-40B4-BE49-F238E27FC236}">
                <a16:creationId xmlns:a16="http://schemas.microsoft.com/office/drawing/2014/main" id="{2B60EED9-6ACA-0172-6A3D-C53F51799FFF}"/>
              </a:ext>
            </a:extLst>
          </p:cNvPr>
          <p:cNvSpPr txBox="1"/>
          <p:nvPr/>
        </p:nvSpPr>
        <p:spPr>
          <a:xfrm>
            <a:off x="83706" y="132080"/>
            <a:ext cx="3038344" cy="1015663"/>
          </a:xfrm>
          <a:prstGeom prst="rect">
            <a:avLst/>
          </a:prstGeom>
          <a:noFill/>
        </p:spPr>
        <p:txBody>
          <a:bodyPr wrap="square" rtlCol="0">
            <a:spAutoFit/>
          </a:bodyPr>
          <a:lstStyle/>
          <a:p>
            <a:r>
              <a:rPr lang="it-IT" sz="1800" b="1" dirty="0">
                <a:ln w="6731" cap="flat" cmpd="sng" algn="ctr">
                  <a:solidFill>
                    <a:srgbClr val="FFFFFF"/>
                  </a:solidFill>
                  <a:prstDash val="solid"/>
                  <a:round/>
                </a:ln>
                <a:solidFill>
                  <a:srgbClr val="262626"/>
                </a:solidFill>
                <a:effectLst>
                  <a:outerShdw dist="38100" dir="2700000" algn="bl">
                    <a:schemeClr val="accent5"/>
                  </a:outerShdw>
                </a:effectLst>
                <a:latin typeface="Calibri" panose="020F0502020204030204" pitchFamily="34" charset="0"/>
                <a:ea typeface="Calibri" panose="020F0502020204030204" pitchFamily="34" charset="0"/>
                <a:cs typeface="Times New Roman" panose="02020603050405020304" pitchFamily="18" charset="0"/>
              </a:rPr>
              <a:t>Formez</a:t>
            </a:r>
            <a:r>
              <a:rPr lang="it-IT" sz="1800" b="1" dirty="0">
                <a:ln w="9525" cap="flat" cmpd="sng" algn="ctr">
                  <a:solidFill>
                    <a:srgbClr val="FFFFFF"/>
                  </a:solidFill>
                  <a:prstDash val="solid"/>
                  <a:round/>
                </a:ln>
                <a:solidFill>
                  <a:srgbClr val="0070C0"/>
                </a:solidFill>
                <a:effectLst>
                  <a:outerShdw blurRad="12700" dist="38100" dir="2700000" algn="tl">
                    <a:schemeClr val="accent5">
                      <a:lumMod val="60000"/>
                      <a:lumOff val="40000"/>
                    </a:schemeClr>
                  </a:outerShdw>
                </a:effectLst>
                <a:latin typeface="Calibri" panose="020F0502020204030204" pitchFamily="34" charset="0"/>
                <a:ea typeface="Calibri" panose="020F0502020204030204" pitchFamily="34" charset="0"/>
                <a:cs typeface="Times New Roman" panose="02020603050405020304" pitchFamily="18" charset="0"/>
              </a:rPr>
              <a:t> - </a:t>
            </a:r>
            <a:r>
              <a:rPr lang="it-IT" sz="1200" dirty="0">
                <a:solidFill>
                  <a:srgbClr val="FFFFFF"/>
                </a:solidFill>
                <a:latin typeface="+mj-lt"/>
                <a:ea typeface="+mj-ea"/>
                <a:cs typeface="+mj-cs"/>
              </a:rPr>
              <a:t>Progetto per il miglioramento dei sistemi di gestione e misurazione delle performance</a:t>
            </a:r>
          </a:p>
          <a:p>
            <a:endParaRPr lang="it-IT" dirty="0"/>
          </a:p>
        </p:txBody>
      </p:sp>
      <p:sp>
        <p:nvSpPr>
          <p:cNvPr id="6" name="CasellaDiTesto 5">
            <a:extLst>
              <a:ext uri="{FF2B5EF4-FFF2-40B4-BE49-F238E27FC236}">
                <a16:creationId xmlns:a16="http://schemas.microsoft.com/office/drawing/2014/main" id="{B7A21CFE-D26B-7B55-B013-E661555E0601}"/>
              </a:ext>
            </a:extLst>
          </p:cNvPr>
          <p:cNvSpPr txBox="1"/>
          <p:nvPr/>
        </p:nvSpPr>
        <p:spPr>
          <a:xfrm>
            <a:off x="4367130" y="1576160"/>
            <a:ext cx="3271520" cy="4247317"/>
          </a:xfrm>
          <a:prstGeom prst="rect">
            <a:avLst/>
          </a:prstGeom>
          <a:noFill/>
          <a:ln w="38100">
            <a:solidFill>
              <a:schemeClr val="accent6"/>
            </a:solidFill>
          </a:ln>
        </p:spPr>
        <p:txBody>
          <a:bodyPr wrap="square" rtlCol="0">
            <a:spAutoFit/>
          </a:bodyPr>
          <a:lstStyle/>
          <a:p>
            <a:pPr algn="just"/>
            <a:r>
              <a:rPr lang="it-IT" b="1" dirty="0">
                <a:solidFill>
                  <a:schemeClr val="accent1">
                    <a:lumMod val="75000"/>
                  </a:schemeClr>
                </a:solidFill>
              </a:rPr>
              <a:t>Criticità</a:t>
            </a:r>
            <a:r>
              <a:rPr lang="it-IT" sz="1800" b="1" dirty="0">
                <a:solidFill>
                  <a:schemeClr val="accent1">
                    <a:lumMod val="75000"/>
                  </a:schemeClr>
                </a:solidFill>
                <a:latin typeface="+mn-lt"/>
                <a:ea typeface="+mn-ea"/>
                <a:cs typeface="+mn-cs"/>
              </a:rPr>
              <a:t> generali</a:t>
            </a:r>
            <a:r>
              <a:rPr lang="it-IT" sz="1800" dirty="0">
                <a:solidFill>
                  <a:schemeClr val="accent1">
                    <a:lumMod val="75000"/>
                  </a:schemeClr>
                </a:solidFill>
                <a:latin typeface="+mn-lt"/>
                <a:ea typeface="+mn-ea"/>
                <a:cs typeface="+mn-cs"/>
              </a:rPr>
              <a:t>:</a:t>
            </a:r>
          </a:p>
          <a:p>
            <a:pPr marL="342900" indent="-342900" algn="just">
              <a:buFont typeface="Arial" panose="020B0604020202020204" pitchFamily="34" charset="0"/>
              <a:buChar char="•"/>
            </a:pPr>
            <a:r>
              <a:rPr lang="it-IT" sz="1800" dirty="0">
                <a:solidFill>
                  <a:schemeClr val="accent1">
                    <a:lumMod val="75000"/>
                  </a:schemeClr>
                </a:solidFill>
                <a:latin typeface="+mn-lt"/>
                <a:ea typeface="+mn-ea"/>
                <a:cs typeface="+mn-cs"/>
              </a:rPr>
              <a:t>Identificazione dei processi da mappare su base dipartimentale/settoriale (processi non strategici, processi non adatti alla mappatura, processi basati sull’attività del dirigente)</a:t>
            </a:r>
          </a:p>
          <a:p>
            <a:pPr marL="342900" indent="-342900" algn="just">
              <a:buFont typeface="Arial" panose="020B0604020202020204" pitchFamily="34" charset="0"/>
              <a:buChar char="•"/>
            </a:pPr>
            <a:r>
              <a:rPr lang="it-IT" sz="1800" dirty="0">
                <a:solidFill>
                  <a:schemeClr val="accent1">
                    <a:lumMod val="75000"/>
                  </a:schemeClr>
                </a:solidFill>
                <a:latin typeface="+mn-lt"/>
                <a:ea typeface="+mn-ea"/>
                <a:cs typeface="+mn-cs"/>
              </a:rPr>
              <a:t>Incontri dirigenti – turnover</a:t>
            </a:r>
          </a:p>
          <a:p>
            <a:pPr marL="342900" indent="-342900" algn="just">
              <a:buFont typeface="Arial" panose="020B0604020202020204" pitchFamily="34" charset="0"/>
              <a:buChar char="•"/>
            </a:pPr>
            <a:r>
              <a:rPr lang="it-IT" sz="1800" dirty="0">
                <a:solidFill>
                  <a:schemeClr val="accent1">
                    <a:lumMod val="75000"/>
                  </a:schemeClr>
                </a:solidFill>
                <a:latin typeface="+mn-lt"/>
                <a:ea typeface="+mn-ea"/>
                <a:cs typeface="+mn-cs"/>
              </a:rPr>
              <a:t>Mancata mappatura dei processi trasversali (programmazione, bilancio, avvocatura, ecc.) che può influenzare la tempistica o l’esito</a:t>
            </a:r>
          </a:p>
        </p:txBody>
      </p:sp>
      <p:sp>
        <p:nvSpPr>
          <p:cNvPr id="9" name="CasellaDiTesto 8">
            <a:extLst>
              <a:ext uri="{FF2B5EF4-FFF2-40B4-BE49-F238E27FC236}">
                <a16:creationId xmlns:a16="http://schemas.microsoft.com/office/drawing/2014/main" id="{D8F9D4FD-5D4C-598E-FCB7-796D6DFACCA0}"/>
              </a:ext>
            </a:extLst>
          </p:cNvPr>
          <p:cNvSpPr txBox="1"/>
          <p:nvPr/>
        </p:nvSpPr>
        <p:spPr>
          <a:xfrm>
            <a:off x="8220007" y="1299162"/>
            <a:ext cx="3271520" cy="4801314"/>
          </a:xfrm>
          <a:prstGeom prst="rect">
            <a:avLst/>
          </a:prstGeom>
          <a:noFill/>
          <a:ln w="28575">
            <a:solidFill>
              <a:schemeClr val="accent2"/>
            </a:solidFill>
          </a:ln>
        </p:spPr>
        <p:txBody>
          <a:bodyPr wrap="square" rtlCol="0">
            <a:spAutoFit/>
          </a:bodyPr>
          <a:lstStyle/>
          <a:p>
            <a:pPr algn="just"/>
            <a:r>
              <a:rPr lang="it-IT" b="1" dirty="0">
                <a:solidFill>
                  <a:schemeClr val="accent1">
                    <a:lumMod val="75000"/>
                  </a:schemeClr>
                </a:solidFill>
              </a:rPr>
              <a:t>Criticità</a:t>
            </a:r>
            <a:r>
              <a:rPr lang="it-IT" sz="1800" b="1" dirty="0">
                <a:solidFill>
                  <a:schemeClr val="accent1">
                    <a:lumMod val="75000"/>
                  </a:schemeClr>
                </a:solidFill>
                <a:latin typeface="+mn-lt"/>
                <a:ea typeface="+mn-ea"/>
                <a:cs typeface="+mn-cs"/>
              </a:rPr>
              <a:t> PERSEO</a:t>
            </a:r>
            <a:r>
              <a:rPr lang="it-IT" sz="1800" dirty="0">
                <a:solidFill>
                  <a:schemeClr val="accent1">
                    <a:lumMod val="75000"/>
                  </a:schemeClr>
                </a:solidFill>
                <a:latin typeface="+mn-lt"/>
                <a:ea typeface="+mn-ea"/>
                <a:cs typeface="+mn-cs"/>
              </a:rPr>
              <a:t>:</a:t>
            </a:r>
          </a:p>
          <a:p>
            <a:pPr marL="342900" indent="-342900" algn="just">
              <a:buFont typeface="Arial" panose="020B0604020202020204" pitchFamily="34" charset="0"/>
              <a:buChar char="•"/>
            </a:pPr>
            <a:r>
              <a:rPr lang="it-IT" sz="1800" dirty="0">
                <a:solidFill>
                  <a:schemeClr val="accent1">
                    <a:lumMod val="75000"/>
                  </a:schemeClr>
                </a:solidFill>
                <a:latin typeface="+mn-lt"/>
                <a:ea typeface="+mn-ea"/>
                <a:cs typeface="+mn-cs"/>
              </a:rPr>
              <a:t>Troppe attività non vi è chiarezza nella rappresentazione grafica</a:t>
            </a:r>
          </a:p>
          <a:p>
            <a:pPr marL="342900" indent="-342900" algn="just">
              <a:buFont typeface="Arial" panose="020B0604020202020204" pitchFamily="34" charset="0"/>
              <a:buChar char="•"/>
            </a:pPr>
            <a:r>
              <a:rPr lang="it-IT" sz="1800" dirty="0">
                <a:solidFill>
                  <a:schemeClr val="accent1">
                    <a:lumMod val="75000"/>
                  </a:schemeClr>
                </a:solidFill>
                <a:latin typeface="+mn-lt"/>
                <a:ea typeface="+mn-ea"/>
                <a:cs typeface="+mn-cs"/>
              </a:rPr>
              <a:t>Collegamenti tra attività (funzione </a:t>
            </a:r>
            <a:r>
              <a:rPr lang="it-IT" sz="1800" dirty="0" err="1">
                <a:solidFill>
                  <a:schemeClr val="accent1">
                    <a:lumMod val="75000"/>
                  </a:schemeClr>
                </a:solidFill>
                <a:latin typeface="+mn-lt"/>
                <a:ea typeface="+mn-ea"/>
                <a:cs typeface="+mn-cs"/>
              </a:rPr>
              <a:t>if</a:t>
            </a:r>
            <a:r>
              <a:rPr lang="it-IT" sz="1800" dirty="0">
                <a:solidFill>
                  <a:schemeClr val="accent1">
                    <a:lumMod val="75000"/>
                  </a:schemeClr>
                </a:solidFill>
                <a:latin typeface="+mn-lt"/>
                <a:ea typeface="+mn-ea"/>
                <a:cs typeface="+mn-cs"/>
              </a:rPr>
              <a:t>)</a:t>
            </a:r>
          </a:p>
          <a:p>
            <a:pPr marL="342900" indent="-342900" algn="just">
              <a:buFont typeface="Arial" panose="020B0604020202020204" pitchFamily="34" charset="0"/>
              <a:buChar char="•"/>
            </a:pPr>
            <a:r>
              <a:rPr lang="it-IT" sz="1800" dirty="0">
                <a:solidFill>
                  <a:schemeClr val="accent1">
                    <a:lumMod val="75000"/>
                  </a:schemeClr>
                </a:solidFill>
                <a:latin typeface="+mn-lt"/>
                <a:ea typeface="+mn-ea"/>
                <a:cs typeface="+mn-cs"/>
              </a:rPr>
              <a:t>Manca database indicatori per le singole attività</a:t>
            </a:r>
          </a:p>
          <a:p>
            <a:pPr marL="342900" indent="-342900" algn="just">
              <a:buFont typeface="Arial" panose="020B0604020202020204" pitchFamily="34" charset="0"/>
              <a:buChar char="•"/>
            </a:pPr>
            <a:r>
              <a:rPr lang="it-IT" sz="1800" dirty="0">
                <a:solidFill>
                  <a:schemeClr val="accent1">
                    <a:lumMod val="75000"/>
                  </a:schemeClr>
                </a:solidFill>
                <a:latin typeface="+mn-lt"/>
                <a:ea typeface="+mn-ea"/>
                <a:cs typeface="+mn-cs"/>
              </a:rPr>
              <a:t>Utenze differenziate nelle funzionalità (non tutti hanno la possibilità di effettuare tutti i passaggi)</a:t>
            </a:r>
          </a:p>
          <a:p>
            <a:pPr marL="342900" indent="-342900" algn="just">
              <a:buFont typeface="Arial" panose="020B0604020202020204" pitchFamily="34" charset="0"/>
              <a:buChar char="•"/>
            </a:pPr>
            <a:r>
              <a:rPr lang="it-IT" sz="1800" dirty="0">
                <a:solidFill>
                  <a:schemeClr val="accent1">
                    <a:lumMod val="75000"/>
                  </a:schemeClr>
                </a:solidFill>
                <a:latin typeface="+mn-lt"/>
                <a:ea typeface="+mn-ea"/>
                <a:cs typeface="+mn-cs"/>
              </a:rPr>
              <a:t>Periodicità (solo annuale o frazioni)</a:t>
            </a:r>
          </a:p>
          <a:p>
            <a:pPr marL="342900" indent="-342900" algn="just">
              <a:buFont typeface="Arial" panose="020B0604020202020204" pitchFamily="34" charset="0"/>
              <a:buChar char="•"/>
            </a:pPr>
            <a:r>
              <a:rPr lang="it-IT" sz="1800" dirty="0">
                <a:solidFill>
                  <a:schemeClr val="accent1">
                    <a:lumMod val="75000"/>
                  </a:schemeClr>
                </a:solidFill>
                <a:latin typeface="+mn-lt"/>
                <a:ea typeface="+mn-ea"/>
                <a:cs typeface="+mn-cs"/>
              </a:rPr>
              <a:t>Duplicazione interfaccia mappatura processi e trasparenza</a:t>
            </a:r>
            <a:endParaRPr lang="it-IT" dirty="0"/>
          </a:p>
        </p:txBody>
      </p:sp>
    </p:spTree>
    <p:extLst>
      <p:ext uri="{BB962C8B-B14F-4D97-AF65-F5344CB8AC3E}">
        <p14:creationId xmlns:p14="http://schemas.microsoft.com/office/powerpoint/2010/main" val="19617224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9">
            <a:extLst>
              <a:ext uri="{FF2B5EF4-FFF2-40B4-BE49-F238E27FC236}">
                <a16:creationId xmlns:a16="http://schemas.microsoft.com/office/drawing/2014/main" id="{81AEB8A9-B768-4E30-BA55-D919E6687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01" y="-2"/>
            <a:ext cx="4069936" cy="68580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olo 1">
            <a:extLst>
              <a:ext uri="{FF2B5EF4-FFF2-40B4-BE49-F238E27FC236}">
                <a16:creationId xmlns:a16="http://schemas.microsoft.com/office/drawing/2014/main" id="{9FF43129-C27C-1EB6-6A1F-3BBE3A77C35E}"/>
              </a:ext>
            </a:extLst>
          </p:cNvPr>
          <p:cNvSpPr>
            <a:spLocks noGrp="1"/>
          </p:cNvSpPr>
          <p:nvPr>
            <p:ph type="title"/>
          </p:nvPr>
        </p:nvSpPr>
        <p:spPr>
          <a:xfrm>
            <a:off x="643467" y="640080"/>
            <a:ext cx="3132051" cy="5613236"/>
          </a:xfrm>
        </p:spPr>
        <p:txBody>
          <a:bodyPr anchor="ctr">
            <a:normAutofit/>
          </a:bodyPr>
          <a:lstStyle/>
          <a:p>
            <a:r>
              <a:rPr lang="it-IT" dirty="0">
                <a:solidFill>
                  <a:srgbClr val="FFFFFF"/>
                </a:solidFill>
              </a:rPr>
              <a:t>Mappatura dei processi - </a:t>
            </a:r>
            <a:r>
              <a:rPr lang="it-IT" dirty="0">
                <a:solidFill>
                  <a:srgbClr val="FFC000"/>
                </a:solidFill>
              </a:rPr>
              <a:t>PERSEO</a:t>
            </a:r>
          </a:p>
        </p:txBody>
      </p:sp>
      <p:pic>
        <p:nvPicPr>
          <p:cNvPr id="5" name="Immagine 4">
            <a:extLst>
              <a:ext uri="{FF2B5EF4-FFF2-40B4-BE49-F238E27FC236}">
                <a16:creationId xmlns:a16="http://schemas.microsoft.com/office/drawing/2014/main" id="{002F6EC3-2E7B-50EC-3395-1D752F46F4B3}"/>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4059934" y="-46321"/>
            <a:ext cx="8132065" cy="1372464"/>
          </a:xfrm>
          <a:prstGeom prst="rect">
            <a:avLst/>
          </a:prstGeom>
          <a:noFill/>
        </p:spPr>
      </p:pic>
      <p:pic>
        <p:nvPicPr>
          <p:cNvPr id="9" name="Immagine 8">
            <a:extLst>
              <a:ext uri="{FF2B5EF4-FFF2-40B4-BE49-F238E27FC236}">
                <a16:creationId xmlns:a16="http://schemas.microsoft.com/office/drawing/2014/main" id="{72ED39FF-5367-CCF5-593A-2E09683CB43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556620" y="6253316"/>
            <a:ext cx="1311910" cy="388620"/>
          </a:xfrm>
          <a:prstGeom prst="rect">
            <a:avLst/>
          </a:prstGeom>
          <a:noFill/>
        </p:spPr>
      </p:pic>
      <p:pic>
        <p:nvPicPr>
          <p:cNvPr id="4" name="Immagine 3">
            <a:extLst>
              <a:ext uri="{FF2B5EF4-FFF2-40B4-BE49-F238E27FC236}">
                <a16:creationId xmlns:a16="http://schemas.microsoft.com/office/drawing/2014/main" id="{BCDE1521-7F9D-9F03-B103-7E269C22927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174349" y="1568508"/>
            <a:ext cx="7903233" cy="4442442"/>
          </a:xfrm>
          <a:prstGeom prst="rect">
            <a:avLst/>
          </a:prstGeom>
          <a:solidFill>
            <a:srgbClr val="FFFFFF"/>
          </a:solidFill>
          <a:ln>
            <a:noFill/>
          </a:ln>
        </p:spPr>
      </p:pic>
      <p:sp>
        <p:nvSpPr>
          <p:cNvPr id="6" name="CasellaDiTesto 5">
            <a:extLst>
              <a:ext uri="{FF2B5EF4-FFF2-40B4-BE49-F238E27FC236}">
                <a16:creationId xmlns:a16="http://schemas.microsoft.com/office/drawing/2014/main" id="{E067277F-2ACF-B5D7-6CF6-821AEE12FC89}"/>
              </a:ext>
            </a:extLst>
          </p:cNvPr>
          <p:cNvSpPr txBox="1"/>
          <p:nvPr/>
        </p:nvSpPr>
        <p:spPr>
          <a:xfrm>
            <a:off x="83706" y="132080"/>
            <a:ext cx="3038344" cy="1015663"/>
          </a:xfrm>
          <a:prstGeom prst="rect">
            <a:avLst/>
          </a:prstGeom>
          <a:noFill/>
        </p:spPr>
        <p:txBody>
          <a:bodyPr wrap="square" rtlCol="0">
            <a:spAutoFit/>
          </a:bodyPr>
          <a:lstStyle/>
          <a:p>
            <a:r>
              <a:rPr lang="it-IT" sz="1800" b="1" dirty="0">
                <a:ln w="6731" cap="flat" cmpd="sng" algn="ctr">
                  <a:solidFill>
                    <a:srgbClr val="FFFFFF"/>
                  </a:solidFill>
                  <a:prstDash val="solid"/>
                  <a:round/>
                </a:ln>
                <a:solidFill>
                  <a:srgbClr val="262626"/>
                </a:solidFill>
                <a:effectLst>
                  <a:outerShdw dist="38100" dir="2700000" algn="bl">
                    <a:schemeClr val="accent5"/>
                  </a:outerShdw>
                </a:effectLst>
                <a:latin typeface="Calibri" panose="020F0502020204030204" pitchFamily="34" charset="0"/>
                <a:ea typeface="Calibri" panose="020F0502020204030204" pitchFamily="34" charset="0"/>
                <a:cs typeface="Times New Roman" panose="02020603050405020304" pitchFamily="18" charset="0"/>
              </a:rPr>
              <a:t>Formez</a:t>
            </a:r>
            <a:r>
              <a:rPr lang="it-IT" sz="1800" b="1" dirty="0">
                <a:ln w="9525" cap="flat" cmpd="sng" algn="ctr">
                  <a:solidFill>
                    <a:srgbClr val="FFFFFF"/>
                  </a:solidFill>
                  <a:prstDash val="solid"/>
                  <a:round/>
                </a:ln>
                <a:solidFill>
                  <a:srgbClr val="0070C0"/>
                </a:solidFill>
                <a:effectLst>
                  <a:outerShdw blurRad="12700" dist="38100" dir="2700000" algn="tl">
                    <a:schemeClr val="accent5">
                      <a:lumMod val="60000"/>
                      <a:lumOff val="40000"/>
                    </a:schemeClr>
                  </a:outerShdw>
                </a:effectLst>
                <a:latin typeface="Calibri" panose="020F0502020204030204" pitchFamily="34" charset="0"/>
                <a:ea typeface="Calibri" panose="020F0502020204030204" pitchFamily="34" charset="0"/>
                <a:cs typeface="Times New Roman" panose="02020603050405020304" pitchFamily="18" charset="0"/>
              </a:rPr>
              <a:t> - </a:t>
            </a:r>
            <a:r>
              <a:rPr lang="it-IT" sz="1200" dirty="0">
                <a:solidFill>
                  <a:srgbClr val="FFFFFF"/>
                </a:solidFill>
                <a:latin typeface="+mj-lt"/>
                <a:ea typeface="+mj-ea"/>
                <a:cs typeface="+mj-cs"/>
              </a:rPr>
              <a:t>Progetto per il miglioramento dei sistemi di gestione e misurazione delle performance</a:t>
            </a:r>
          </a:p>
          <a:p>
            <a:endParaRPr lang="it-IT" dirty="0"/>
          </a:p>
        </p:txBody>
      </p:sp>
    </p:spTree>
    <p:extLst>
      <p:ext uri="{BB962C8B-B14F-4D97-AF65-F5344CB8AC3E}">
        <p14:creationId xmlns:p14="http://schemas.microsoft.com/office/powerpoint/2010/main" val="5387699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9">
            <a:extLst>
              <a:ext uri="{FF2B5EF4-FFF2-40B4-BE49-F238E27FC236}">
                <a16:creationId xmlns:a16="http://schemas.microsoft.com/office/drawing/2014/main" id="{81AEB8A9-B768-4E30-BA55-D919E6687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01" y="-2"/>
            <a:ext cx="4069936" cy="68580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olo 1">
            <a:extLst>
              <a:ext uri="{FF2B5EF4-FFF2-40B4-BE49-F238E27FC236}">
                <a16:creationId xmlns:a16="http://schemas.microsoft.com/office/drawing/2014/main" id="{9FF43129-C27C-1EB6-6A1F-3BBE3A77C35E}"/>
              </a:ext>
            </a:extLst>
          </p:cNvPr>
          <p:cNvSpPr>
            <a:spLocks noGrp="1"/>
          </p:cNvSpPr>
          <p:nvPr>
            <p:ph type="title"/>
          </p:nvPr>
        </p:nvSpPr>
        <p:spPr>
          <a:xfrm>
            <a:off x="643468" y="963038"/>
            <a:ext cx="2741758" cy="5290278"/>
          </a:xfrm>
        </p:spPr>
        <p:txBody>
          <a:bodyPr anchor="ctr">
            <a:normAutofit/>
          </a:bodyPr>
          <a:lstStyle/>
          <a:p>
            <a:pPr algn="ctr"/>
            <a:r>
              <a:rPr lang="it-IT" sz="3600" dirty="0">
                <a:solidFill>
                  <a:srgbClr val="FFFFFF"/>
                </a:solidFill>
              </a:rPr>
              <a:t>Piano della Performance</a:t>
            </a:r>
            <a:r>
              <a:rPr lang="it-IT" dirty="0">
                <a:solidFill>
                  <a:srgbClr val="FFFFFF"/>
                </a:solidFill>
              </a:rPr>
              <a:t>–</a:t>
            </a:r>
            <a:br>
              <a:rPr lang="it-IT" dirty="0">
                <a:solidFill>
                  <a:srgbClr val="FFFFFF"/>
                </a:solidFill>
              </a:rPr>
            </a:br>
            <a:r>
              <a:rPr lang="it-IT" sz="3600" dirty="0">
                <a:solidFill>
                  <a:srgbClr val="FFC000"/>
                </a:solidFill>
              </a:rPr>
              <a:t>Navigazione Web</a:t>
            </a:r>
            <a:br>
              <a:rPr lang="it-IT" dirty="0">
                <a:solidFill>
                  <a:srgbClr val="FFFFFF"/>
                </a:solidFill>
              </a:rPr>
            </a:br>
            <a:endParaRPr lang="it-IT" dirty="0">
              <a:solidFill>
                <a:srgbClr val="FFFF00"/>
              </a:solidFill>
            </a:endParaRPr>
          </a:p>
        </p:txBody>
      </p:sp>
      <p:pic>
        <p:nvPicPr>
          <p:cNvPr id="5" name="Immagine 4">
            <a:extLst>
              <a:ext uri="{FF2B5EF4-FFF2-40B4-BE49-F238E27FC236}">
                <a16:creationId xmlns:a16="http://schemas.microsoft.com/office/drawing/2014/main" id="{002F6EC3-2E7B-50EC-3395-1D752F46F4B3}"/>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4713404" y="93354"/>
            <a:ext cx="6894236" cy="1372464"/>
          </a:xfrm>
          <a:prstGeom prst="rect">
            <a:avLst/>
          </a:prstGeom>
          <a:noFill/>
        </p:spPr>
      </p:pic>
      <p:pic>
        <p:nvPicPr>
          <p:cNvPr id="9" name="Immagine 8">
            <a:extLst>
              <a:ext uri="{FF2B5EF4-FFF2-40B4-BE49-F238E27FC236}">
                <a16:creationId xmlns:a16="http://schemas.microsoft.com/office/drawing/2014/main" id="{72ED39FF-5367-CCF5-593A-2E09683CB43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556620" y="6253316"/>
            <a:ext cx="1311910" cy="388620"/>
          </a:xfrm>
          <a:prstGeom prst="rect">
            <a:avLst/>
          </a:prstGeom>
          <a:noFill/>
        </p:spPr>
      </p:pic>
      <p:sp>
        <p:nvSpPr>
          <p:cNvPr id="7" name="CasellaDiTesto 6">
            <a:extLst>
              <a:ext uri="{FF2B5EF4-FFF2-40B4-BE49-F238E27FC236}">
                <a16:creationId xmlns:a16="http://schemas.microsoft.com/office/drawing/2014/main" id="{D3793559-8700-FE8F-4E52-9863558DF9A4}"/>
              </a:ext>
            </a:extLst>
          </p:cNvPr>
          <p:cNvSpPr txBox="1"/>
          <p:nvPr/>
        </p:nvSpPr>
        <p:spPr>
          <a:xfrm>
            <a:off x="4310138" y="6021113"/>
            <a:ext cx="7558392" cy="369332"/>
          </a:xfrm>
          <a:prstGeom prst="rect">
            <a:avLst/>
          </a:prstGeom>
          <a:noFill/>
        </p:spPr>
        <p:txBody>
          <a:bodyPr wrap="square">
            <a:spAutoFit/>
          </a:bodyPr>
          <a:lstStyle/>
          <a:p>
            <a:pPr algn="ctr"/>
            <a:r>
              <a:rPr lang="it-IT" dirty="0">
                <a:hlinkClick r:id="rId4"/>
              </a:rPr>
              <a:t>Accedi</a:t>
            </a:r>
            <a:endParaRPr lang="it-IT" dirty="0"/>
          </a:p>
        </p:txBody>
      </p:sp>
      <p:pic>
        <p:nvPicPr>
          <p:cNvPr id="10" name="Immagine 9">
            <a:extLst>
              <a:ext uri="{FF2B5EF4-FFF2-40B4-BE49-F238E27FC236}">
                <a16:creationId xmlns:a16="http://schemas.microsoft.com/office/drawing/2014/main" id="{630083F4-F68D-BDF2-42A5-3641A9B25E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38695" y="1596117"/>
            <a:ext cx="7987770" cy="3665763"/>
          </a:xfrm>
          <a:prstGeom prst="rect">
            <a:avLst/>
          </a:prstGeom>
        </p:spPr>
      </p:pic>
      <p:sp>
        <p:nvSpPr>
          <p:cNvPr id="11" name="Freccia sinistra 10">
            <a:extLst>
              <a:ext uri="{FF2B5EF4-FFF2-40B4-BE49-F238E27FC236}">
                <a16:creationId xmlns:a16="http://schemas.microsoft.com/office/drawing/2014/main" id="{D862D5B1-8195-6F95-1539-C64E81582903}"/>
              </a:ext>
            </a:extLst>
          </p:cNvPr>
          <p:cNvSpPr/>
          <p:nvPr/>
        </p:nvSpPr>
        <p:spPr>
          <a:xfrm>
            <a:off x="9445557" y="3871609"/>
            <a:ext cx="272375" cy="20428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3" name="Immagine 12">
            <a:extLst>
              <a:ext uri="{FF2B5EF4-FFF2-40B4-BE49-F238E27FC236}">
                <a16:creationId xmlns:a16="http://schemas.microsoft.com/office/drawing/2014/main" id="{1910F48C-0AF7-787D-9970-99ECBEEB85E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59935" y="5178202"/>
            <a:ext cx="7772400" cy="639342"/>
          </a:xfrm>
          <a:prstGeom prst="rect">
            <a:avLst/>
          </a:prstGeom>
        </p:spPr>
      </p:pic>
      <p:sp>
        <p:nvSpPr>
          <p:cNvPr id="4" name="CasellaDiTesto 3">
            <a:extLst>
              <a:ext uri="{FF2B5EF4-FFF2-40B4-BE49-F238E27FC236}">
                <a16:creationId xmlns:a16="http://schemas.microsoft.com/office/drawing/2014/main" id="{7067C38B-7407-D9B1-0C49-295D402FD38E}"/>
              </a:ext>
            </a:extLst>
          </p:cNvPr>
          <p:cNvSpPr txBox="1"/>
          <p:nvPr/>
        </p:nvSpPr>
        <p:spPr>
          <a:xfrm>
            <a:off x="83706" y="132080"/>
            <a:ext cx="3038344" cy="1015663"/>
          </a:xfrm>
          <a:prstGeom prst="rect">
            <a:avLst/>
          </a:prstGeom>
          <a:noFill/>
        </p:spPr>
        <p:txBody>
          <a:bodyPr wrap="square" rtlCol="0">
            <a:spAutoFit/>
          </a:bodyPr>
          <a:lstStyle/>
          <a:p>
            <a:r>
              <a:rPr lang="it-IT" sz="1800" b="1" dirty="0">
                <a:ln w="6731" cap="flat" cmpd="sng" algn="ctr">
                  <a:solidFill>
                    <a:srgbClr val="FFFFFF"/>
                  </a:solidFill>
                  <a:prstDash val="solid"/>
                  <a:round/>
                </a:ln>
                <a:solidFill>
                  <a:srgbClr val="262626"/>
                </a:solidFill>
                <a:effectLst>
                  <a:outerShdw dist="38100" dir="2700000" algn="bl">
                    <a:schemeClr val="accent5"/>
                  </a:outerShdw>
                </a:effectLst>
                <a:latin typeface="Calibri" panose="020F0502020204030204" pitchFamily="34" charset="0"/>
                <a:ea typeface="Calibri" panose="020F0502020204030204" pitchFamily="34" charset="0"/>
                <a:cs typeface="Times New Roman" panose="02020603050405020304" pitchFamily="18" charset="0"/>
              </a:rPr>
              <a:t>Formez</a:t>
            </a:r>
            <a:r>
              <a:rPr lang="it-IT" sz="1800" b="1" dirty="0">
                <a:ln w="9525" cap="flat" cmpd="sng" algn="ctr">
                  <a:solidFill>
                    <a:srgbClr val="FFFFFF"/>
                  </a:solidFill>
                  <a:prstDash val="solid"/>
                  <a:round/>
                </a:ln>
                <a:solidFill>
                  <a:srgbClr val="0070C0"/>
                </a:solidFill>
                <a:effectLst>
                  <a:outerShdw blurRad="12700" dist="38100" dir="2700000" algn="tl">
                    <a:schemeClr val="accent5">
                      <a:lumMod val="60000"/>
                      <a:lumOff val="40000"/>
                    </a:schemeClr>
                  </a:outerShdw>
                </a:effectLst>
                <a:latin typeface="Calibri" panose="020F0502020204030204" pitchFamily="34" charset="0"/>
                <a:ea typeface="Calibri" panose="020F0502020204030204" pitchFamily="34" charset="0"/>
                <a:cs typeface="Times New Roman" panose="02020603050405020304" pitchFamily="18" charset="0"/>
              </a:rPr>
              <a:t> - </a:t>
            </a:r>
            <a:r>
              <a:rPr lang="it-IT" sz="1200" dirty="0">
                <a:solidFill>
                  <a:srgbClr val="FFFFFF"/>
                </a:solidFill>
                <a:latin typeface="+mj-lt"/>
                <a:ea typeface="+mj-ea"/>
                <a:cs typeface="+mj-cs"/>
              </a:rPr>
              <a:t>Progetto per il miglioramento dei sistemi di gestione e misurazione delle performance</a:t>
            </a:r>
          </a:p>
          <a:p>
            <a:endParaRPr lang="it-IT" dirty="0"/>
          </a:p>
        </p:txBody>
      </p:sp>
    </p:spTree>
    <p:extLst>
      <p:ext uri="{BB962C8B-B14F-4D97-AF65-F5344CB8AC3E}">
        <p14:creationId xmlns:p14="http://schemas.microsoft.com/office/powerpoint/2010/main" val="1366747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9">
            <a:extLst>
              <a:ext uri="{FF2B5EF4-FFF2-40B4-BE49-F238E27FC236}">
                <a16:creationId xmlns:a16="http://schemas.microsoft.com/office/drawing/2014/main" id="{81AEB8A9-B768-4E30-BA55-D919E6687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01" y="-2"/>
            <a:ext cx="4069936" cy="68580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olo 1">
            <a:extLst>
              <a:ext uri="{FF2B5EF4-FFF2-40B4-BE49-F238E27FC236}">
                <a16:creationId xmlns:a16="http://schemas.microsoft.com/office/drawing/2014/main" id="{9FF43129-C27C-1EB6-6A1F-3BBE3A77C35E}"/>
              </a:ext>
            </a:extLst>
          </p:cNvPr>
          <p:cNvSpPr>
            <a:spLocks noGrp="1"/>
          </p:cNvSpPr>
          <p:nvPr>
            <p:ph type="title"/>
          </p:nvPr>
        </p:nvSpPr>
        <p:spPr>
          <a:xfrm>
            <a:off x="643468" y="963038"/>
            <a:ext cx="2741758" cy="5290278"/>
          </a:xfrm>
        </p:spPr>
        <p:txBody>
          <a:bodyPr anchor="ctr">
            <a:normAutofit/>
          </a:bodyPr>
          <a:lstStyle/>
          <a:p>
            <a:pPr algn="ctr"/>
            <a:r>
              <a:rPr lang="it-IT" sz="3600" dirty="0">
                <a:solidFill>
                  <a:srgbClr val="FFFFFF"/>
                </a:solidFill>
              </a:rPr>
              <a:t>Relazione sulla Performance</a:t>
            </a:r>
            <a:br>
              <a:rPr lang="it-IT" sz="3600" dirty="0">
                <a:solidFill>
                  <a:srgbClr val="FFFFFF"/>
                </a:solidFill>
              </a:rPr>
            </a:br>
            <a:r>
              <a:rPr lang="it-IT" dirty="0">
                <a:solidFill>
                  <a:srgbClr val="FFFFFF"/>
                </a:solidFill>
              </a:rPr>
              <a:t>–</a:t>
            </a:r>
            <a:br>
              <a:rPr lang="it-IT" dirty="0">
                <a:solidFill>
                  <a:srgbClr val="FFFFFF"/>
                </a:solidFill>
              </a:rPr>
            </a:br>
            <a:r>
              <a:rPr lang="it-IT" sz="3600" dirty="0">
                <a:solidFill>
                  <a:srgbClr val="FFC000"/>
                </a:solidFill>
              </a:rPr>
              <a:t>Navigazione Web</a:t>
            </a:r>
            <a:br>
              <a:rPr lang="it-IT" dirty="0">
                <a:solidFill>
                  <a:srgbClr val="FFFFFF"/>
                </a:solidFill>
              </a:rPr>
            </a:br>
            <a:endParaRPr lang="it-IT" dirty="0">
              <a:solidFill>
                <a:srgbClr val="FFFF00"/>
              </a:solidFill>
            </a:endParaRPr>
          </a:p>
        </p:txBody>
      </p:sp>
      <p:pic>
        <p:nvPicPr>
          <p:cNvPr id="5" name="Immagine 4">
            <a:extLst>
              <a:ext uri="{FF2B5EF4-FFF2-40B4-BE49-F238E27FC236}">
                <a16:creationId xmlns:a16="http://schemas.microsoft.com/office/drawing/2014/main" id="{002F6EC3-2E7B-50EC-3395-1D752F46F4B3}"/>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4713404" y="93354"/>
            <a:ext cx="6894236" cy="1372464"/>
          </a:xfrm>
          <a:prstGeom prst="rect">
            <a:avLst/>
          </a:prstGeom>
          <a:noFill/>
        </p:spPr>
      </p:pic>
      <p:pic>
        <p:nvPicPr>
          <p:cNvPr id="9" name="Immagine 8">
            <a:extLst>
              <a:ext uri="{FF2B5EF4-FFF2-40B4-BE49-F238E27FC236}">
                <a16:creationId xmlns:a16="http://schemas.microsoft.com/office/drawing/2014/main" id="{72ED39FF-5367-CCF5-593A-2E09683CB43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556620" y="6253316"/>
            <a:ext cx="1311910" cy="388620"/>
          </a:xfrm>
          <a:prstGeom prst="rect">
            <a:avLst/>
          </a:prstGeom>
          <a:noFill/>
        </p:spPr>
      </p:pic>
      <p:sp>
        <p:nvSpPr>
          <p:cNvPr id="7" name="CasellaDiTesto 6">
            <a:extLst>
              <a:ext uri="{FF2B5EF4-FFF2-40B4-BE49-F238E27FC236}">
                <a16:creationId xmlns:a16="http://schemas.microsoft.com/office/drawing/2014/main" id="{D3793559-8700-FE8F-4E52-9863558DF9A4}"/>
              </a:ext>
            </a:extLst>
          </p:cNvPr>
          <p:cNvSpPr txBox="1"/>
          <p:nvPr/>
        </p:nvSpPr>
        <p:spPr>
          <a:xfrm>
            <a:off x="4310138" y="6021113"/>
            <a:ext cx="7558392" cy="369332"/>
          </a:xfrm>
          <a:prstGeom prst="rect">
            <a:avLst/>
          </a:prstGeom>
          <a:noFill/>
        </p:spPr>
        <p:txBody>
          <a:bodyPr wrap="square">
            <a:spAutoFit/>
          </a:bodyPr>
          <a:lstStyle/>
          <a:p>
            <a:pPr algn="ctr"/>
            <a:r>
              <a:rPr lang="it-IT" dirty="0">
                <a:hlinkClick r:id="rId4"/>
              </a:rPr>
              <a:t>Accedi</a:t>
            </a:r>
            <a:endParaRPr lang="it-IT" dirty="0"/>
          </a:p>
        </p:txBody>
      </p:sp>
      <p:pic>
        <p:nvPicPr>
          <p:cNvPr id="6" name="Immagine 5">
            <a:extLst>
              <a:ext uri="{FF2B5EF4-FFF2-40B4-BE49-F238E27FC236}">
                <a16:creationId xmlns:a16="http://schemas.microsoft.com/office/drawing/2014/main" id="{9F3D8119-3703-7C30-EA4C-8AFB7BA85E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03134" y="1330959"/>
            <a:ext cx="7772400" cy="3645243"/>
          </a:xfrm>
          <a:prstGeom prst="rect">
            <a:avLst/>
          </a:prstGeom>
        </p:spPr>
      </p:pic>
      <p:sp>
        <p:nvSpPr>
          <p:cNvPr id="8" name="Freccia sinistra 7">
            <a:extLst>
              <a:ext uri="{FF2B5EF4-FFF2-40B4-BE49-F238E27FC236}">
                <a16:creationId xmlns:a16="http://schemas.microsoft.com/office/drawing/2014/main" id="{753099E7-F377-D70C-EC87-E1925A5C3BF9}"/>
              </a:ext>
            </a:extLst>
          </p:cNvPr>
          <p:cNvSpPr/>
          <p:nvPr/>
        </p:nvSpPr>
        <p:spPr>
          <a:xfrm>
            <a:off x="9426102" y="2859932"/>
            <a:ext cx="233464" cy="10700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4" name="Immagine 13">
            <a:extLst>
              <a:ext uri="{FF2B5EF4-FFF2-40B4-BE49-F238E27FC236}">
                <a16:creationId xmlns:a16="http://schemas.microsoft.com/office/drawing/2014/main" id="{448E249A-AA2A-9CD6-98FF-EFCFB512C15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96130" y="5141999"/>
            <a:ext cx="7772400" cy="472759"/>
          </a:xfrm>
          <a:prstGeom prst="rect">
            <a:avLst/>
          </a:prstGeom>
        </p:spPr>
      </p:pic>
      <p:sp>
        <p:nvSpPr>
          <p:cNvPr id="4" name="CasellaDiTesto 3">
            <a:extLst>
              <a:ext uri="{FF2B5EF4-FFF2-40B4-BE49-F238E27FC236}">
                <a16:creationId xmlns:a16="http://schemas.microsoft.com/office/drawing/2014/main" id="{6D813C59-6E9C-2125-F6AC-7C788EE98023}"/>
              </a:ext>
            </a:extLst>
          </p:cNvPr>
          <p:cNvSpPr txBox="1"/>
          <p:nvPr/>
        </p:nvSpPr>
        <p:spPr>
          <a:xfrm>
            <a:off x="83706" y="132080"/>
            <a:ext cx="3038344" cy="1015663"/>
          </a:xfrm>
          <a:prstGeom prst="rect">
            <a:avLst/>
          </a:prstGeom>
          <a:noFill/>
        </p:spPr>
        <p:txBody>
          <a:bodyPr wrap="square" rtlCol="0">
            <a:spAutoFit/>
          </a:bodyPr>
          <a:lstStyle/>
          <a:p>
            <a:r>
              <a:rPr lang="it-IT" sz="1800" b="1" dirty="0">
                <a:ln w="6731" cap="flat" cmpd="sng" algn="ctr">
                  <a:solidFill>
                    <a:srgbClr val="FFFFFF"/>
                  </a:solidFill>
                  <a:prstDash val="solid"/>
                  <a:round/>
                </a:ln>
                <a:solidFill>
                  <a:srgbClr val="262626"/>
                </a:solidFill>
                <a:effectLst>
                  <a:outerShdw dist="38100" dir="2700000" algn="bl">
                    <a:schemeClr val="accent5"/>
                  </a:outerShdw>
                </a:effectLst>
                <a:latin typeface="Calibri" panose="020F0502020204030204" pitchFamily="34" charset="0"/>
                <a:ea typeface="Calibri" panose="020F0502020204030204" pitchFamily="34" charset="0"/>
                <a:cs typeface="Times New Roman" panose="02020603050405020304" pitchFamily="18" charset="0"/>
              </a:rPr>
              <a:t>Formez</a:t>
            </a:r>
            <a:r>
              <a:rPr lang="it-IT" sz="1800" b="1" dirty="0">
                <a:ln w="9525" cap="flat" cmpd="sng" algn="ctr">
                  <a:solidFill>
                    <a:srgbClr val="FFFFFF"/>
                  </a:solidFill>
                  <a:prstDash val="solid"/>
                  <a:round/>
                </a:ln>
                <a:solidFill>
                  <a:srgbClr val="0070C0"/>
                </a:solidFill>
                <a:effectLst>
                  <a:outerShdw blurRad="12700" dist="38100" dir="2700000" algn="tl">
                    <a:schemeClr val="accent5">
                      <a:lumMod val="60000"/>
                      <a:lumOff val="40000"/>
                    </a:schemeClr>
                  </a:outerShdw>
                </a:effectLst>
                <a:latin typeface="Calibri" panose="020F0502020204030204" pitchFamily="34" charset="0"/>
                <a:ea typeface="Calibri" panose="020F0502020204030204" pitchFamily="34" charset="0"/>
                <a:cs typeface="Times New Roman" panose="02020603050405020304" pitchFamily="18" charset="0"/>
              </a:rPr>
              <a:t> - </a:t>
            </a:r>
            <a:r>
              <a:rPr lang="it-IT" sz="1200" dirty="0">
                <a:solidFill>
                  <a:srgbClr val="FFFFFF"/>
                </a:solidFill>
                <a:latin typeface="+mj-lt"/>
                <a:ea typeface="+mj-ea"/>
                <a:cs typeface="+mj-cs"/>
              </a:rPr>
              <a:t>Progetto per il miglioramento dei sistemi di gestione e misurazione delle performance</a:t>
            </a:r>
          </a:p>
          <a:p>
            <a:endParaRPr lang="it-IT" dirty="0"/>
          </a:p>
        </p:txBody>
      </p:sp>
    </p:spTree>
    <p:extLst>
      <p:ext uri="{BB962C8B-B14F-4D97-AF65-F5344CB8AC3E}">
        <p14:creationId xmlns:p14="http://schemas.microsoft.com/office/powerpoint/2010/main" val="3078777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9">
            <a:extLst>
              <a:ext uri="{FF2B5EF4-FFF2-40B4-BE49-F238E27FC236}">
                <a16:creationId xmlns:a16="http://schemas.microsoft.com/office/drawing/2014/main" id="{81AEB8A9-B768-4E30-BA55-D919E6687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01" y="-2"/>
            <a:ext cx="4069936" cy="68580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olo 1">
            <a:extLst>
              <a:ext uri="{FF2B5EF4-FFF2-40B4-BE49-F238E27FC236}">
                <a16:creationId xmlns:a16="http://schemas.microsoft.com/office/drawing/2014/main" id="{9FF43129-C27C-1EB6-6A1F-3BBE3A77C35E}"/>
              </a:ext>
            </a:extLst>
          </p:cNvPr>
          <p:cNvSpPr>
            <a:spLocks noGrp="1"/>
          </p:cNvSpPr>
          <p:nvPr>
            <p:ph type="title"/>
          </p:nvPr>
        </p:nvSpPr>
        <p:spPr>
          <a:xfrm>
            <a:off x="335650" y="639911"/>
            <a:ext cx="3416467" cy="5613236"/>
          </a:xfrm>
        </p:spPr>
        <p:txBody>
          <a:bodyPr anchor="ctr">
            <a:normAutofit/>
          </a:bodyPr>
          <a:lstStyle/>
          <a:p>
            <a:r>
              <a:rPr lang="it-IT" b="1" dirty="0">
                <a:solidFill>
                  <a:schemeClr val="bg1"/>
                </a:solidFill>
                <a:effectLst/>
                <a:ea typeface="Calibri" panose="020F0502020204030204" pitchFamily="34" charset="0"/>
                <a:cs typeface="Times New Roman" panose="02020603050405020304" pitchFamily="18" charset="0"/>
              </a:rPr>
              <a:t>La mappatura dei processi come strumento di performance management</a:t>
            </a:r>
            <a:endParaRPr lang="it-IT" dirty="0">
              <a:solidFill>
                <a:schemeClr val="bg1"/>
              </a:solidFill>
            </a:endParaRPr>
          </a:p>
        </p:txBody>
      </p:sp>
      <p:sp>
        <p:nvSpPr>
          <p:cNvPr id="3" name="Segnaposto contenuto 2">
            <a:extLst>
              <a:ext uri="{FF2B5EF4-FFF2-40B4-BE49-F238E27FC236}">
                <a16:creationId xmlns:a16="http://schemas.microsoft.com/office/drawing/2014/main" id="{0A7F7D55-C856-3131-EE05-1630AABC90D5}"/>
              </a:ext>
            </a:extLst>
          </p:cNvPr>
          <p:cNvSpPr>
            <a:spLocks noGrp="1"/>
          </p:cNvSpPr>
          <p:nvPr>
            <p:ph idx="1"/>
          </p:nvPr>
        </p:nvSpPr>
        <p:spPr>
          <a:xfrm>
            <a:off x="4654297" y="1407381"/>
            <a:ext cx="6703310" cy="4752119"/>
          </a:xfrm>
        </p:spPr>
        <p:txBody>
          <a:bodyPr anchor="ctr">
            <a:noAutofit/>
          </a:bodyPr>
          <a:lstStyle/>
          <a:p>
            <a:pPr marL="342900" lvl="0" indent="-342900" algn="just">
              <a:lnSpc>
                <a:spcPct val="107000"/>
              </a:lnSpc>
              <a:buFont typeface="+mj-lt"/>
              <a:buAutoNum type="arabicPeriod"/>
            </a:pPr>
            <a:r>
              <a:rPr lang="it-IT" sz="2400" dirty="0">
                <a:solidFill>
                  <a:srgbClr val="1F3864"/>
                </a:solidFill>
                <a:effectLst/>
                <a:latin typeface="Calibri" panose="020F0502020204030204" pitchFamily="34" charset="0"/>
                <a:ea typeface="Calibri" panose="020F0502020204030204" pitchFamily="34" charset="0"/>
                <a:cs typeface="Times New Roman" panose="02020603050405020304" pitchFamily="18" charset="0"/>
              </a:rPr>
              <a:t>Presentazione di un processo mappato </a:t>
            </a:r>
          </a:p>
          <a:p>
            <a:pPr marL="342900" lvl="0" indent="-342900" algn="just">
              <a:lnSpc>
                <a:spcPct val="107000"/>
              </a:lnSpc>
              <a:buFont typeface="+mj-lt"/>
              <a:buAutoNum type="arabicPeriod"/>
            </a:pPr>
            <a:r>
              <a:rPr lang="it-IT" sz="2400" dirty="0">
                <a:solidFill>
                  <a:srgbClr val="1F3864"/>
                </a:solidFill>
                <a:effectLst/>
                <a:latin typeface="Calibri" panose="020F0502020204030204" pitchFamily="34" charset="0"/>
                <a:ea typeface="Calibri" panose="020F0502020204030204" pitchFamily="34" charset="0"/>
                <a:cs typeface="Times New Roman" panose="02020603050405020304" pitchFamily="18" charset="0"/>
              </a:rPr>
              <a:t>Processi e indicatori: esemplificazione </a:t>
            </a:r>
          </a:p>
          <a:p>
            <a:pPr marL="342900" lvl="0" indent="-342900" algn="just">
              <a:lnSpc>
                <a:spcPct val="107000"/>
              </a:lnSpc>
              <a:buFont typeface="+mj-lt"/>
              <a:buAutoNum type="arabicPeriod"/>
            </a:pPr>
            <a:r>
              <a:rPr lang="it-IT" sz="2400" dirty="0">
                <a:solidFill>
                  <a:srgbClr val="1F3864"/>
                </a:solidFill>
                <a:effectLst/>
                <a:latin typeface="Calibri" panose="020F0502020204030204" pitchFamily="34" charset="0"/>
                <a:ea typeface="Calibri" panose="020F0502020204030204" pitchFamily="34" charset="0"/>
                <a:cs typeface="Times New Roman" panose="02020603050405020304" pitchFamily="18" charset="0"/>
              </a:rPr>
              <a:t>Le funzioni di Perseo a supporto della mappatura </a:t>
            </a:r>
          </a:p>
          <a:p>
            <a:pPr marL="342900" lvl="0" indent="-342900" algn="just">
              <a:lnSpc>
                <a:spcPct val="107000"/>
              </a:lnSpc>
              <a:buFont typeface="+mj-lt"/>
              <a:buAutoNum type="arabicPeriod"/>
            </a:pPr>
            <a:r>
              <a:rPr lang="it-IT" sz="2400" dirty="0">
                <a:solidFill>
                  <a:srgbClr val="1F3864"/>
                </a:solidFill>
                <a:effectLst/>
                <a:latin typeface="Calibri" panose="020F0502020204030204" pitchFamily="34" charset="0"/>
                <a:ea typeface="Calibri" panose="020F0502020204030204" pitchFamily="34" charset="0"/>
                <a:cs typeface="Times New Roman" panose="02020603050405020304" pitchFamily="18" charset="0"/>
              </a:rPr>
              <a:t>Le funzioni di navigazione del Piano e della Relazione sulla performance</a:t>
            </a:r>
            <a:endParaRPr lang="it-IT" sz="2400" b="1" dirty="0">
              <a:solidFill>
                <a:srgbClr val="1F3864"/>
              </a:solidFill>
              <a:latin typeface="Calibri" panose="020F0502020204030204" pitchFamily="34" charset="0"/>
              <a:cs typeface="Times New Roman" panose="02020603050405020304" pitchFamily="18" charset="0"/>
            </a:endParaRPr>
          </a:p>
        </p:txBody>
      </p:sp>
      <p:pic>
        <p:nvPicPr>
          <p:cNvPr id="5" name="Immagine 4">
            <a:extLst>
              <a:ext uri="{FF2B5EF4-FFF2-40B4-BE49-F238E27FC236}">
                <a16:creationId xmlns:a16="http://schemas.microsoft.com/office/drawing/2014/main" id="{002F6EC3-2E7B-50EC-3395-1D752F46F4B3}"/>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4463371" y="34917"/>
            <a:ext cx="6894236" cy="1372464"/>
          </a:xfrm>
          <a:prstGeom prst="rect">
            <a:avLst/>
          </a:prstGeom>
          <a:noFill/>
        </p:spPr>
      </p:pic>
      <p:pic>
        <p:nvPicPr>
          <p:cNvPr id="18" name="Immagine 17">
            <a:extLst>
              <a:ext uri="{FF2B5EF4-FFF2-40B4-BE49-F238E27FC236}">
                <a16:creationId xmlns:a16="http://schemas.microsoft.com/office/drawing/2014/main" id="{72EC3CA4-FE7F-A9C3-A2E9-C0758A658CD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569320" y="6284082"/>
            <a:ext cx="1311910" cy="388620"/>
          </a:xfrm>
          <a:prstGeom prst="rect">
            <a:avLst/>
          </a:prstGeom>
          <a:noFill/>
        </p:spPr>
      </p:pic>
      <p:sp>
        <p:nvSpPr>
          <p:cNvPr id="4" name="CasellaDiTesto 3">
            <a:extLst>
              <a:ext uri="{FF2B5EF4-FFF2-40B4-BE49-F238E27FC236}">
                <a16:creationId xmlns:a16="http://schemas.microsoft.com/office/drawing/2014/main" id="{F645662A-4ED5-9463-DED9-CB2136E20976}"/>
              </a:ext>
            </a:extLst>
          </p:cNvPr>
          <p:cNvSpPr txBox="1"/>
          <p:nvPr/>
        </p:nvSpPr>
        <p:spPr>
          <a:xfrm>
            <a:off x="4654297" y="1407381"/>
            <a:ext cx="1305165" cy="584775"/>
          </a:xfrm>
          <a:prstGeom prst="rect">
            <a:avLst/>
          </a:prstGeom>
          <a:noFill/>
        </p:spPr>
        <p:txBody>
          <a:bodyPr wrap="none" rtlCol="0">
            <a:spAutoFit/>
          </a:bodyPr>
          <a:lstStyle/>
          <a:p>
            <a:r>
              <a:rPr lang="it-IT" sz="3200" b="1" dirty="0"/>
              <a:t>Indice </a:t>
            </a:r>
          </a:p>
        </p:txBody>
      </p:sp>
      <p:sp>
        <p:nvSpPr>
          <p:cNvPr id="8" name="CasellaDiTesto 7">
            <a:extLst>
              <a:ext uri="{FF2B5EF4-FFF2-40B4-BE49-F238E27FC236}">
                <a16:creationId xmlns:a16="http://schemas.microsoft.com/office/drawing/2014/main" id="{BFD8AFCA-9F6D-EFCC-1972-377C8DD05C9A}"/>
              </a:ext>
            </a:extLst>
          </p:cNvPr>
          <p:cNvSpPr txBox="1"/>
          <p:nvPr/>
        </p:nvSpPr>
        <p:spPr>
          <a:xfrm>
            <a:off x="83706" y="132080"/>
            <a:ext cx="3038344" cy="1015663"/>
          </a:xfrm>
          <a:prstGeom prst="rect">
            <a:avLst/>
          </a:prstGeom>
          <a:noFill/>
        </p:spPr>
        <p:txBody>
          <a:bodyPr wrap="square" rtlCol="0">
            <a:spAutoFit/>
          </a:bodyPr>
          <a:lstStyle/>
          <a:p>
            <a:r>
              <a:rPr lang="it-IT" sz="1800" b="1" dirty="0">
                <a:ln w="6731" cap="flat" cmpd="sng" algn="ctr">
                  <a:solidFill>
                    <a:srgbClr val="FFFFFF"/>
                  </a:solidFill>
                  <a:prstDash val="solid"/>
                  <a:round/>
                </a:ln>
                <a:solidFill>
                  <a:srgbClr val="262626"/>
                </a:solidFill>
                <a:effectLst>
                  <a:outerShdw dist="38100" dir="2700000" algn="bl">
                    <a:schemeClr val="accent5"/>
                  </a:outerShdw>
                </a:effectLst>
                <a:latin typeface="Calibri" panose="020F0502020204030204" pitchFamily="34" charset="0"/>
                <a:ea typeface="Calibri" panose="020F0502020204030204" pitchFamily="34" charset="0"/>
                <a:cs typeface="Times New Roman" panose="02020603050405020304" pitchFamily="18" charset="0"/>
              </a:rPr>
              <a:t>Formez</a:t>
            </a:r>
            <a:r>
              <a:rPr lang="it-IT" sz="1800" b="1" dirty="0">
                <a:ln w="9525" cap="flat" cmpd="sng" algn="ctr">
                  <a:solidFill>
                    <a:srgbClr val="FFFFFF"/>
                  </a:solidFill>
                  <a:prstDash val="solid"/>
                  <a:round/>
                </a:ln>
                <a:solidFill>
                  <a:srgbClr val="0070C0"/>
                </a:solidFill>
                <a:effectLst>
                  <a:outerShdw blurRad="12700" dist="38100" dir="2700000" algn="tl">
                    <a:schemeClr val="accent5">
                      <a:lumMod val="60000"/>
                      <a:lumOff val="40000"/>
                    </a:schemeClr>
                  </a:outerShdw>
                </a:effectLst>
                <a:latin typeface="Calibri" panose="020F0502020204030204" pitchFamily="34" charset="0"/>
                <a:ea typeface="Calibri" panose="020F0502020204030204" pitchFamily="34" charset="0"/>
                <a:cs typeface="Times New Roman" panose="02020603050405020304" pitchFamily="18" charset="0"/>
              </a:rPr>
              <a:t> - </a:t>
            </a:r>
            <a:r>
              <a:rPr lang="it-IT" sz="1200" dirty="0">
                <a:solidFill>
                  <a:srgbClr val="FFFFFF"/>
                </a:solidFill>
                <a:latin typeface="+mj-lt"/>
                <a:ea typeface="+mj-ea"/>
                <a:cs typeface="+mj-cs"/>
              </a:rPr>
              <a:t>Progetto per il miglioramento dei sistemi di gestione e misurazione delle performance</a:t>
            </a:r>
          </a:p>
          <a:p>
            <a:endParaRPr lang="it-IT" dirty="0"/>
          </a:p>
        </p:txBody>
      </p:sp>
    </p:spTree>
    <p:extLst>
      <p:ext uri="{BB962C8B-B14F-4D97-AF65-F5344CB8AC3E}">
        <p14:creationId xmlns:p14="http://schemas.microsoft.com/office/powerpoint/2010/main" val="40368354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Ovale 26">
            <a:extLst>
              <a:ext uri="{FF2B5EF4-FFF2-40B4-BE49-F238E27FC236}">
                <a16:creationId xmlns:a16="http://schemas.microsoft.com/office/drawing/2014/main" id="{07F3064B-F9BA-A632-75F8-7FA3FF9487F4}"/>
              </a:ext>
            </a:extLst>
          </p:cNvPr>
          <p:cNvSpPr/>
          <p:nvPr/>
        </p:nvSpPr>
        <p:spPr>
          <a:xfrm>
            <a:off x="8432430" y="4396727"/>
            <a:ext cx="3423920" cy="952646"/>
          </a:xfrm>
          <a:prstGeom prst="ellipse">
            <a:avLst/>
          </a:prstGeom>
          <a:ln w="76200">
            <a:solidFill>
              <a:schemeClr val="accent6"/>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a:p>
        </p:txBody>
      </p:sp>
      <p:sp>
        <p:nvSpPr>
          <p:cNvPr id="15" name="Rectangle 9">
            <a:extLst>
              <a:ext uri="{FF2B5EF4-FFF2-40B4-BE49-F238E27FC236}">
                <a16:creationId xmlns:a16="http://schemas.microsoft.com/office/drawing/2014/main" id="{81AEB8A9-B768-4E30-BA55-D919E6687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01" y="-2"/>
            <a:ext cx="4069936" cy="68580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olo 1">
            <a:extLst>
              <a:ext uri="{FF2B5EF4-FFF2-40B4-BE49-F238E27FC236}">
                <a16:creationId xmlns:a16="http://schemas.microsoft.com/office/drawing/2014/main" id="{9FF43129-C27C-1EB6-6A1F-3BBE3A77C35E}"/>
              </a:ext>
            </a:extLst>
          </p:cNvPr>
          <p:cNvSpPr>
            <a:spLocks noGrp="1"/>
          </p:cNvSpPr>
          <p:nvPr>
            <p:ph type="title"/>
          </p:nvPr>
        </p:nvSpPr>
        <p:spPr>
          <a:xfrm>
            <a:off x="335650" y="639911"/>
            <a:ext cx="3416467" cy="5613236"/>
          </a:xfrm>
        </p:spPr>
        <p:txBody>
          <a:bodyPr anchor="ctr">
            <a:normAutofit/>
          </a:bodyPr>
          <a:lstStyle/>
          <a:p>
            <a:r>
              <a:rPr lang="it-IT" dirty="0">
                <a:solidFill>
                  <a:srgbClr val="FFFFFF"/>
                </a:solidFill>
              </a:rPr>
              <a:t>Mappatura dei processi – </a:t>
            </a:r>
            <a:br>
              <a:rPr lang="it-IT" dirty="0">
                <a:solidFill>
                  <a:srgbClr val="FFFFFF"/>
                </a:solidFill>
              </a:rPr>
            </a:br>
            <a:r>
              <a:rPr lang="it-IT" dirty="0">
                <a:solidFill>
                  <a:srgbClr val="FFC000"/>
                </a:solidFill>
              </a:rPr>
              <a:t>Contesto </a:t>
            </a:r>
          </a:p>
        </p:txBody>
      </p:sp>
      <p:pic>
        <p:nvPicPr>
          <p:cNvPr id="5" name="Immagine 4">
            <a:extLst>
              <a:ext uri="{FF2B5EF4-FFF2-40B4-BE49-F238E27FC236}">
                <a16:creationId xmlns:a16="http://schemas.microsoft.com/office/drawing/2014/main" id="{002F6EC3-2E7B-50EC-3395-1D752F46F4B3}"/>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4463371" y="34917"/>
            <a:ext cx="6894236" cy="1372464"/>
          </a:xfrm>
          <a:prstGeom prst="rect">
            <a:avLst/>
          </a:prstGeom>
          <a:noFill/>
        </p:spPr>
      </p:pic>
      <p:pic>
        <p:nvPicPr>
          <p:cNvPr id="18" name="Immagine 17">
            <a:extLst>
              <a:ext uri="{FF2B5EF4-FFF2-40B4-BE49-F238E27FC236}">
                <a16:creationId xmlns:a16="http://schemas.microsoft.com/office/drawing/2014/main" id="{72EC3CA4-FE7F-A9C3-A2E9-C0758A658CD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569320" y="6284082"/>
            <a:ext cx="1311910" cy="388620"/>
          </a:xfrm>
          <a:prstGeom prst="rect">
            <a:avLst/>
          </a:prstGeom>
          <a:noFill/>
        </p:spPr>
      </p:pic>
      <p:sp>
        <p:nvSpPr>
          <p:cNvPr id="8" name="CasellaDiTesto 7">
            <a:extLst>
              <a:ext uri="{FF2B5EF4-FFF2-40B4-BE49-F238E27FC236}">
                <a16:creationId xmlns:a16="http://schemas.microsoft.com/office/drawing/2014/main" id="{BFD8AFCA-9F6D-EFCC-1972-377C8DD05C9A}"/>
              </a:ext>
            </a:extLst>
          </p:cNvPr>
          <p:cNvSpPr txBox="1"/>
          <p:nvPr/>
        </p:nvSpPr>
        <p:spPr>
          <a:xfrm>
            <a:off x="83706" y="132080"/>
            <a:ext cx="3038344" cy="1015663"/>
          </a:xfrm>
          <a:prstGeom prst="rect">
            <a:avLst/>
          </a:prstGeom>
          <a:noFill/>
        </p:spPr>
        <p:txBody>
          <a:bodyPr wrap="square" rtlCol="0">
            <a:spAutoFit/>
          </a:bodyPr>
          <a:lstStyle/>
          <a:p>
            <a:r>
              <a:rPr lang="it-IT" sz="1800" b="1" dirty="0">
                <a:ln w="6731" cap="flat" cmpd="sng" algn="ctr">
                  <a:solidFill>
                    <a:srgbClr val="FFFFFF"/>
                  </a:solidFill>
                  <a:prstDash val="solid"/>
                  <a:round/>
                </a:ln>
                <a:solidFill>
                  <a:srgbClr val="262626"/>
                </a:solidFill>
                <a:effectLst>
                  <a:outerShdw dist="38100" dir="2700000" algn="bl">
                    <a:schemeClr val="accent5"/>
                  </a:outerShdw>
                </a:effectLst>
                <a:latin typeface="Calibri" panose="020F0502020204030204" pitchFamily="34" charset="0"/>
                <a:ea typeface="Calibri" panose="020F0502020204030204" pitchFamily="34" charset="0"/>
                <a:cs typeface="Times New Roman" panose="02020603050405020304" pitchFamily="18" charset="0"/>
              </a:rPr>
              <a:t>Formez</a:t>
            </a:r>
            <a:r>
              <a:rPr lang="it-IT" sz="1800" b="1" dirty="0">
                <a:ln w="9525" cap="flat" cmpd="sng" algn="ctr">
                  <a:solidFill>
                    <a:srgbClr val="FFFFFF"/>
                  </a:solidFill>
                  <a:prstDash val="solid"/>
                  <a:round/>
                </a:ln>
                <a:solidFill>
                  <a:srgbClr val="0070C0"/>
                </a:solidFill>
                <a:effectLst>
                  <a:outerShdw blurRad="12700" dist="38100" dir="2700000" algn="tl">
                    <a:schemeClr val="accent5">
                      <a:lumMod val="60000"/>
                      <a:lumOff val="40000"/>
                    </a:schemeClr>
                  </a:outerShdw>
                </a:effectLst>
                <a:latin typeface="Calibri" panose="020F0502020204030204" pitchFamily="34" charset="0"/>
                <a:ea typeface="Calibri" panose="020F0502020204030204" pitchFamily="34" charset="0"/>
                <a:cs typeface="Times New Roman" panose="02020603050405020304" pitchFamily="18" charset="0"/>
              </a:rPr>
              <a:t> - </a:t>
            </a:r>
            <a:r>
              <a:rPr lang="it-IT" sz="1200" dirty="0">
                <a:solidFill>
                  <a:srgbClr val="FFFFFF"/>
                </a:solidFill>
                <a:latin typeface="+mj-lt"/>
                <a:ea typeface="+mj-ea"/>
                <a:cs typeface="+mj-cs"/>
              </a:rPr>
              <a:t>Progetto per il miglioramento dei sistemi di gestione e misurazione delle performance</a:t>
            </a:r>
          </a:p>
          <a:p>
            <a:endParaRPr lang="it-IT" dirty="0"/>
          </a:p>
        </p:txBody>
      </p:sp>
      <p:sp>
        <p:nvSpPr>
          <p:cNvPr id="7" name="CasellaDiTesto 6">
            <a:extLst>
              <a:ext uri="{FF2B5EF4-FFF2-40B4-BE49-F238E27FC236}">
                <a16:creationId xmlns:a16="http://schemas.microsoft.com/office/drawing/2014/main" id="{37395F05-BE9B-C5A6-5F2C-A7B689ED32DF}"/>
              </a:ext>
            </a:extLst>
          </p:cNvPr>
          <p:cNvSpPr txBox="1"/>
          <p:nvPr/>
        </p:nvSpPr>
        <p:spPr>
          <a:xfrm>
            <a:off x="4121219" y="3305919"/>
            <a:ext cx="2537261" cy="646331"/>
          </a:xfrm>
          <a:prstGeom prst="rect">
            <a:avLst/>
          </a:prstGeom>
          <a:noFill/>
          <a:ln>
            <a:solidFill>
              <a:schemeClr val="accent2"/>
            </a:solidFill>
          </a:ln>
        </p:spPr>
        <p:txBody>
          <a:bodyPr wrap="square" rtlCol="0">
            <a:spAutoFit/>
          </a:bodyPr>
          <a:lstStyle/>
          <a:p>
            <a:pPr algn="ctr"/>
            <a:r>
              <a:rPr lang="it-IT" sz="1800" dirty="0">
                <a:solidFill>
                  <a:schemeClr val="accent1">
                    <a:lumMod val="75000"/>
                  </a:schemeClr>
                </a:solidFill>
              </a:rPr>
              <a:t>Dipartimento Istruzione*</a:t>
            </a:r>
          </a:p>
          <a:p>
            <a:pPr algn="ctr"/>
            <a:r>
              <a:rPr lang="it-IT" b="1" dirty="0">
                <a:solidFill>
                  <a:schemeClr val="accent1">
                    <a:lumMod val="75000"/>
                  </a:schemeClr>
                </a:solidFill>
              </a:rPr>
              <a:t>N° </a:t>
            </a:r>
            <a:r>
              <a:rPr lang="it-IT" sz="1800" b="1" dirty="0">
                <a:solidFill>
                  <a:schemeClr val="accent1">
                    <a:lumMod val="75000"/>
                  </a:schemeClr>
                </a:solidFill>
              </a:rPr>
              <a:t>4 </a:t>
            </a:r>
            <a:r>
              <a:rPr lang="it-IT" sz="1800" dirty="0">
                <a:solidFill>
                  <a:schemeClr val="accent1">
                    <a:lumMod val="75000"/>
                  </a:schemeClr>
                </a:solidFill>
              </a:rPr>
              <a:t>Processi mappati </a:t>
            </a:r>
            <a:endParaRPr lang="it-IT" dirty="0"/>
          </a:p>
        </p:txBody>
      </p:sp>
      <p:sp>
        <p:nvSpPr>
          <p:cNvPr id="11" name="CasellaDiTesto 10">
            <a:extLst>
              <a:ext uri="{FF2B5EF4-FFF2-40B4-BE49-F238E27FC236}">
                <a16:creationId xmlns:a16="http://schemas.microsoft.com/office/drawing/2014/main" id="{5B6181C1-A358-5E05-30DA-B0FFBA5A4C48}"/>
              </a:ext>
            </a:extLst>
          </p:cNvPr>
          <p:cNvSpPr txBox="1"/>
          <p:nvPr/>
        </p:nvSpPr>
        <p:spPr>
          <a:xfrm>
            <a:off x="8732332" y="1931117"/>
            <a:ext cx="2990781" cy="369332"/>
          </a:xfrm>
          <a:prstGeom prst="rect">
            <a:avLst/>
          </a:prstGeom>
          <a:noFill/>
          <a:ln>
            <a:solidFill>
              <a:schemeClr val="accent2"/>
            </a:solidFill>
          </a:ln>
        </p:spPr>
        <p:txBody>
          <a:bodyPr wrap="square" rtlCol="0">
            <a:spAutoFit/>
          </a:bodyPr>
          <a:lstStyle/>
          <a:p>
            <a:pPr algn="ctr"/>
            <a:r>
              <a:rPr lang="it-IT" sz="1800" dirty="0">
                <a:solidFill>
                  <a:schemeClr val="accent1">
                    <a:lumMod val="75000"/>
                  </a:schemeClr>
                </a:solidFill>
              </a:rPr>
              <a:t>Settore 1: Istruzione e scuola</a:t>
            </a:r>
            <a:endParaRPr lang="it-IT" dirty="0"/>
          </a:p>
        </p:txBody>
      </p:sp>
      <p:sp>
        <p:nvSpPr>
          <p:cNvPr id="12" name="CasellaDiTesto 11">
            <a:extLst>
              <a:ext uri="{FF2B5EF4-FFF2-40B4-BE49-F238E27FC236}">
                <a16:creationId xmlns:a16="http://schemas.microsoft.com/office/drawing/2014/main" id="{1FF99DEF-ABC8-AE01-8033-6B1B6C3C89C0}"/>
              </a:ext>
            </a:extLst>
          </p:cNvPr>
          <p:cNvSpPr txBox="1"/>
          <p:nvPr/>
        </p:nvSpPr>
        <p:spPr>
          <a:xfrm>
            <a:off x="8732332" y="2565582"/>
            <a:ext cx="2990781" cy="646331"/>
          </a:xfrm>
          <a:prstGeom prst="rect">
            <a:avLst/>
          </a:prstGeom>
          <a:noFill/>
          <a:ln>
            <a:solidFill>
              <a:schemeClr val="accent2"/>
            </a:solidFill>
          </a:ln>
        </p:spPr>
        <p:txBody>
          <a:bodyPr wrap="square" rtlCol="0">
            <a:spAutoFit/>
          </a:bodyPr>
          <a:lstStyle/>
          <a:p>
            <a:pPr algn="ctr"/>
            <a:r>
              <a:rPr lang="it-IT" sz="1800" dirty="0">
                <a:solidFill>
                  <a:schemeClr val="accent1">
                    <a:lumMod val="75000"/>
                  </a:schemeClr>
                </a:solidFill>
              </a:rPr>
              <a:t>SETTORE 2:  Borghi, aree, parchi archeologici</a:t>
            </a:r>
            <a:endParaRPr lang="it-IT" dirty="0"/>
          </a:p>
        </p:txBody>
      </p:sp>
      <p:sp>
        <p:nvSpPr>
          <p:cNvPr id="14" name="CasellaDiTesto 13">
            <a:extLst>
              <a:ext uri="{FF2B5EF4-FFF2-40B4-BE49-F238E27FC236}">
                <a16:creationId xmlns:a16="http://schemas.microsoft.com/office/drawing/2014/main" id="{40F10E95-0C95-A8CE-9B7C-6DFD7AE8759B}"/>
              </a:ext>
            </a:extLst>
          </p:cNvPr>
          <p:cNvSpPr txBox="1"/>
          <p:nvPr/>
        </p:nvSpPr>
        <p:spPr>
          <a:xfrm>
            <a:off x="8732331" y="3477046"/>
            <a:ext cx="2990781" cy="923330"/>
          </a:xfrm>
          <a:prstGeom prst="rect">
            <a:avLst/>
          </a:prstGeom>
          <a:noFill/>
          <a:ln>
            <a:solidFill>
              <a:schemeClr val="accent2"/>
            </a:solidFill>
          </a:ln>
        </p:spPr>
        <p:txBody>
          <a:bodyPr wrap="square" rtlCol="0">
            <a:spAutoFit/>
          </a:bodyPr>
          <a:lstStyle/>
          <a:p>
            <a:pPr algn="ctr"/>
            <a:r>
              <a:rPr lang="it-IT" dirty="0">
                <a:solidFill>
                  <a:schemeClr val="accent1">
                    <a:lumMod val="75000"/>
                  </a:schemeClr>
                </a:solidFill>
              </a:rPr>
              <a:t>Settore 3: Beni culturali, patrimonio storico, artistico ed architettonico</a:t>
            </a:r>
          </a:p>
        </p:txBody>
      </p:sp>
      <p:sp>
        <p:nvSpPr>
          <p:cNvPr id="16" name="CasellaDiTesto 15">
            <a:extLst>
              <a:ext uri="{FF2B5EF4-FFF2-40B4-BE49-F238E27FC236}">
                <a16:creationId xmlns:a16="http://schemas.microsoft.com/office/drawing/2014/main" id="{8C41C917-1034-6E9F-D16C-F4C2917E70AC}"/>
              </a:ext>
            </a:extLst>
          </p:cNvPr>
          <p:cNvSpPr txBox="1"/>
          <p:nvPr/>
        </p:nvSpPr>
        <p:spPr>
          <a:xfrm>
            <a:off x="8732331" y="4521460"/>
            <a:ext cx="2990781" cy="646331"/>
          </a:xfrm>
          <a:prstGeom prst="rect">
            <a:avLst/>
          </a:prstGeom>
          <a:noFill/>
          <a:ln>
            <a:solidFill>
              <a:schemeClr val="accent2"/>
            </a:solidFill>
          </a:ln>
        </p:spPr>
        <p:txBody>
          <a:bodyPr wrap="square" rtlCol="0">
            <a:spAutoFit/>
          </a:bodyPr>
          <a:lstStyle/>
          <a:p>
            <a:pPr algn="ctr"/>
            <a:r>
              <a:rPr lang="it-IT" sz="1800" dirty="0">
                <a:solidFill>
                  <a:schemeClr val="accent1">
                    <a:lumMod val="75000"/>
                  </a:schemeClr>
                </a:solidFill>
              </a:rPr>
              <a:t>SETTORE 4:  Istruzione e cultura</a:t>
            </a:r>
            <a:endParaRPr lang="it-IT" dirty="0"/>
          </a:p>
        </p:txBody>
      </p:sp>
      <p:cxnSp>
        <p:nvCxnSpPr>
          <p:cNvPr id="19" name="Connettore 2 18">
            <a:extLst>
              <a:ext uri="{FF2B5EF4-FFF2-40B4-BE49-F238E27FC236}">
                <a16:creationId xmlns:a16="http://schemas.microsoft.com/office/drawing/2014/main" id="{1537A641-1A86-FBA4-33DE-EF838DCEA872}"/>
              </a:ext>
            </a:extLst>
          </p:cNvPr>
          <p:cNvCxnSpPr/>
          <p:nvPr/>
        </p:nvCxnSpPr>
        <p:spPr>
          <a:xfrm flipV="1">
            <a:off x="6858000" y="2300449"/>
            <a:ext cx="1676400" cy="11765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Connettore 2 19">
            <a:extLst>
              <a:ext uri="{FF2B5EF4-FFF2-40B4-BE49-F238E27FC236}">
                <a16:creationId xmlns:a16="http://schemas.microsoft.com/office/drawing/2014/main" id="{30603E91-FC72-3532-596C-EFABBFC4D205}"/>
              </a:ext>
            </a:extLst>
          </p:cNvPr>
          <p:cNvCxnSpPr>
            <a:cxnSpLocks/>
          </p:cNvCxnSpPr>
          <p:nvPr/>
        </p:nvCxnSpPr>
        <p:spPr>
          <a:xfrm flipV="1">
            <a:off x="7030720" y="2991906"/>
            <a:ext cx="1503680" cy="6371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Connettore 2 20">
            <a:extLst>
              <a:ext uri="{FF2B5EF4-FFF2-40B4-BE49-F238E27FC236}">
                <a16:creationId xmlns:a16="http://schemas.microsoft.com/office/drawing/2014/main" id="{EBDEBA73-AE8D-F5AB-137F-217CD1CFF368}"/>
              </a:ext>
            </a:extLst>
          </p:cNvPr>
          <p:cNvCxnSpPr>
            <a:cxnSpLocks/>
          </p:cNvCxnSpPr>
          <p:nvPr/>
        </p:nvCxnSpPr>
        <p:spPr>
          <a:xfrm>
            <a:off x="7162800" y="3781846"/>
            <a:ext cx="1417131" cy="3105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nettore 2 21">
            <a:extLst>
              <a:ext uri="{FF2B5EF4-FFF2-40B4-BE49-F238E27FC236}">
                <a16:creationId xmlns:a16="http://schemas.microsoft.com/office/drawing/2014/main" id="{F1C0F831-F4C6-23B2-C971-DB72F3113870}"/>
              </a:ext>
            </a:extLst>
          </p:cNvPr>
          <p:cNvCxnSpPr>
            <a:cxnSpLocks/>
          </p:cNvCxnSpPr>
          <p:nvPr/>
        </p:nvCxnSpPr>
        <p:spPr>
          <a:xfrm>
            <a:off x="6810880" y="3683362"/>
            <a:ext cx="1371600" cy="11719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CasellaDiTesto 25">
            <a:extLst>
              <a:ext uri="{FF2B5EF4-FFF2-40B4-BE49-F238E27FC236}">
                <a16:creationId xmlns:a16="http://schemas.microsoft.com/office/drawing/2014/main" id="{45E39C8C-F03B-245F-3A39-9C3BADB410D4}"/>
              </a:ext>
            </a:extLst>
          </p:cNvPr>
          <p:cNvSpPr txBox="1"/>
          <p:nvPr/>
        </p:nvSpPr>
        <p:spPr>
          <a:xfrm>
            <a:off x="4059935" y="5965187"/>
            <a:ext cx="7338316" cy="276999"/>
          </a:xfrm>
          <a:prstGeom prst="rect">
            <a:avLst/>
          </a:prstGeom>
          <a:noFill/>
        </p:spPr>
        <p:txBody>
          <a:bodyPr wrap="square" rtlCol="0">
            <a:spAutoFit/>
          </a:bodyPr>
          <a:lstStyle/>
          <a:p>
            <a:r>
              <a:rPr lang="it-IT" sz="1200" dirty="0">
                <a:solidFill>
                  <a:schemeClr val="accent1">
                    <a:lumMod val="75000"/>
                  </a:schemeClr>
                </a:solidFill>
              </a:rPr>
              <a:t>* L’individuazione dei settori e l’avvio del processo di mappatura è avvenuto prima della riorganizzazione</a:t>
            </a:r>
          </a:p>
        </p:txBody>
      </p:sp>
    </p:spTree>
    <p:extLst>
      <p:ext uri="{BB962C8B-B14F-4D97-AF65-F5344CB8AC3E}">
        <p14:creationId xmlns:p14="http://schemas.microsoft.com/office/powerpoint/2010/main" val="7279934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9">
            <a:extLst>
              <a:ext uri="{FF2B5EF4-FFF2-40B4-BE49-F238E27FC236}">
                <a16:creationId xmlns:a16="http://schemas.microsoft.com/office/drawing/2014/main" id="{81AEB8A9-B768-4E30-BA55-D919E6687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01" y="-2"/>
            <a:ext cx="4069936" cy="68580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olo 1">
            <a:extLst>
              <a:ext uri="{FF2B5EF4-FFF2-40B4-BE49-F238E27FC236}">
                <a16:creationId xmlns:a16="http://schemas.microsoft.com/office/drawing/2014/main" id="{9FF43129-C27C-1EB6-6A1F-3BBE3A77C35E}"/>
              </a:ext>
            </a:extLst>
          </p:cNvPr>
          <p:cNvSpPr>
            <a:spLocks noGrp="1"/>
          </p:cNvSpPr>
          <p:nvPr>
            <p:ph type="title"/>
          </p:nvPr>
        </p:nvSpPr>
        <p:spPr>
          <a:xfrm>
            <a:off x="390901" y="865156"/>
            <a:ext cx="3268132" cy="5613236"/>
          </a:xfrm>
        </p:spPr>
        <p:txBody>
          <a:bodyPr anchor="ctr">
            <a:normAutofit/>
          </a:bodyPr>
          <a:lstStyle/>
          <a:p>
            <a:r>
              <a:rPr lang="it-IT" dirty="0">
                <a:solidFill>
                  <a:srgbClr val="FFFFFF"/>
                </a:solidFill>
              </a:rPr>
              <a:t>Mappatura dei processi – </a:t>
            </a:r>
            <a:br>
              <a:rPr lang="it-IT" dirty="0">
                <a:solidFill>
                  <a:srgbClr val="FFFFFF"/>
                </a:solidFill>
              </a:rPr>
            </a:br>
            <a:r>
              <a:rPr lang="it-IT" sz="4000" dirty="0">
                <a:solidFill>
                  <a:srgbClr val="FFC000"/>
                </a:solidFill>
              </a:rPr>
              <a:t>Approccio metodologico</a:t>
            </a:r>
            <a:br>
              <a:rPr lang="it-IT" dirty="0">
                <a:solidFill>
                  <a:srgbClr val="FFFFFF"/>
                </a:solidFill>
              </a:rPr>
            </a:br>
            <a:endParaRPr lang="it-IT" dirty="0">
              <a:solidFill>
                <a:srgbClr val="FFFF00"/>
              </a:solidFill>
            </a:endParaRPr>
          </a:p>
        </p:txBody>
      </p:sp>
      <p:pic>
        <p:nvPicPr>
          <p:cNvPr id="5" name="Immagine 4">
            <a:extLst>
              <a:ext uri="{FF2B5EF4-FFF2-40B4-BE49-F238E27FC236}">
                <a16:creationId xmlns:a16="http://schemas.microsoft.com/office/drawing/2014/main" id="{002F6EC3-2E7B-50EC-3395-1D752F46F4B3}"/>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4463371" y="34917"/>
            <a:ext cx="6894236" cy="1372464"/>
          </a:xfrm>
          <a:prstGeom prst="rect">
            <a:avLst/>
          </a:prstGeom>
          <a:noFill/>
        </p:spPr>
      </p:pic>
      <p:pic>
        <p:nvPicPr>
          <p:cNvPr id="18" name="Immagine 17">
            <a:extLst>
              <a:ext uri="{FF2B5EF4-FFF2-40B4-BE49-F238E27FC236}">
                <a16:creationId xmlns:a16="http://schemas.microsoft.com/office/drawing/2014/main" id="{72EC3CA4-FE7F-A9C3-A2E9-C0758A658CD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569320" y="6284082"/>
            <a:ext cx="1311910" cy="388620"/>
          </a:xfrm>
          <a:prstGeom prst="rect">
            <a:avLst/>
          </a:prstGeom>
          <a:noFill/>
        </p:spPr>
      </p:pic>
      <p:graphicFrame>
        <p:nvGraphicFramePr>
          <p:cNvPr id="7" name="Diagramma 6">
            <a:extLst>
              <a:ext uri="{FF2B5EF4-FFF2-40B4-BE49-F238E27FC236}">
                <a16:creationId xmlns:a16="http://schemas.microsoft.com/office/drawing/2014/main" id="{E4F11F6F-D080-FD37-C115-CE8794EE59D2}"/>
              </a:ext>
            </a:extLst>
          </p:cNvPr>
          <p:cNvGraphicFramePr/>
          <p:nvPr>
            <p:extLst>
              <p:ext uri="{D42A27DB-BD31-4B8C-83A1-F6EECF244321}">
                <p14:modId xmlns:p14="http://schemas.microsoft.com/office/powerpoint/2010/main" val="2939165155"/>
              </p:ext>
            </p:extLst>
          </p:nvPr>
        </p:nvGraphicFramePr>
        <p:xfrm>
          <a:off x="4582510" y="1650124"/>
          <a:ext cx="7298719" cy="443571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CasellaDiTesto 3">
            <a:extLst>
              <a:ext uri="{FF2B5EF4-FFF2-40B4-BE49-F238E27FC236}">
                <a16:creationId xmlns:a16="http://schemas.microsoft.com/office/drawing/2014/main" id="{2B60EED9-6ACA-0172-6A3D-C53F51799FFF}"/>
              </a:ext>
            </a:extLst>
          </p:cNvPr>
          <p:cNvSpPr txBox="1"/>
          <p:nvPr/>
        </p:nvSpPr>
        <p:spPr>
          <a:xfrm>
            <a:off x="83706" y="132080"/>
            <a:ext cx="3038344" cy="1015663"/>
          </a:xfrm>
          <a:prstGeom prst="rect">
            <a:avLst/>
          </a:prstGeom>
          <a:noFill/>
        </p:spPr>
        <p:txBody>
          <a:bodyPr wrap="square" rtlCol="0">
            <a:spAutoFit/>
          </a:bodyPr>
          <a:lstStyle/>
          <a:p>
            <a:r>
              <a:rPr lang="it-IT" sz="1800" b="1" dirty="0">
                <a:ln w="6731" cap="flat" cmpd="sng" algn="ctr">
                  <a:solidFill>
                    <a:srgbClr val="FFFFFF"/>
                  </a:solidFill>
                  <a:prstDash val="solid"/>
                  <a:round/>
                </a:ln>
                <a:solidFill>
                  <a:srgbClr val="262626"/>
                </a:solidFill>
                <a:effectLst>
                  <a:outerShdw dist="38100" dir="2700000" algn="bl">
                    <a:schemeClr val="accent5"/>
                  </a:outerShdw>
                </a:effectLst>
                <a:latin typeface="Calibri" panose="020F0502020204030204" pitchFamily="34" charset="0"/>
                <a:ea typeface="Calibri" panose="020F0502020204030204" pitchFamily="34" charset="0"/>
                <a:cs typeface="Times New Roman" panose="02020603050405020304" pitchFamily="18" charset="0"/>
              </a:rPr>
              <a:t>Formez</a:t>
            </a:r>
            <a:r>
              <a:rPr lang="it-IT" sz="1800" b="1" dirty="0">
                <a:ln w="9525" cap="flat" cmpd="sng" algn="ctr">
                  <a:solidFill>
                    <a:srgbClr val="FFFFFF"/>
                  </a:solidFill>
                  <a:prstDash val="solid"/>
                  <a:round/>
                </a:ln>
                <a:solidFill>
                  <a:srgbClr val="0070C0"/>
                </a:solidFill>
                <a:effectLst>
                  <a:outerShdw blurRad="12700" dist="38100" dir="2700000" algn="tl">
                    <a:schemeClr val="accent5">
                      <a:lumMod val="60000"/>
                      <a:lumOff val="40000"/>
                    </a:schemeClr>
                  </a:outerShdw>
                </a:effectLst>
                <a:latin typeface="Calibri" panose="020F0502020204030204" pitchFamily="34" charset="0"/>
                <a:ea typeface="Calibri" panose="020F0502020204030204" pitchFamily="34" charset="0"/>
                <a:cs typeface="Times New Roman" panose="02020603050405020304" pitchFamily="18" charset="0"/>
              </a:rPr>
              <a:t> - </a:t>
            </a:r>
            <a:r>
              <a:rPr lang="it-IT" sz="1200" dirty="0">
                <a:solidFill>
                  <a:srgbClr val="FFFFFF"/>
                </a:solidFill>
                <a:latin typeface="+mj-lt"/>
                <a:ea typeface="+mj-ea"/>
                <a:cs typeface="+mj-cs"/>
              </a:rPr>
              <a:t>Progetto per il miglioramento dei sistemi di gestione e misurazione delle performance</a:t>
            </a:r>
          </a:p>
          <a:p>
            <a:endParaRPr lang="it-IT" dirty="0"/>
          </a:p>
        </p:txBody>
      </p:sp>
    </p:spTree>
    <p:extLst>
      <p:ext uri="{BB962C8B-B14F-4D97-AF65-F5344CB8AC3E}">
        <p14:creationId xmlns:p14="http://schemas.microsoft.com/office/powerpoint/2010/main" val="560084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9">
            <a:extLst>
              <a:ext uri="{FF2B5EF4-FFF2-40B4-BE49-F238E27FC236}">
                <a16:creationId xmlns:a16="http://schemas.microsoft.com/office/drawing/2014/main" id="{81AEB8A9-B768-4E30-BA55-D919E6687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01" y="-2"/>
            <a:ext cx="4069936" cy="68580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olo 1">
            <a:extLst>
              <a:ext uri="{FF2B5EF4-FFF2-40B4-BE49-F238E27FC236}">
                <a16:creationId xmlns:a16="http://schemas.microsoft.com/office/drawing/2014/main" id="{9FF43129-C27C-1EB6-6A1F-3BBE3A77C35E}"/>
              </a:ext>
            </a:extLst>
          </p:cNvPr>
          <p:cNvSpPr>
            <a:spLocks noGrp="1"/>
          </p:cNvSpPr>
          <p:nvPr>
            <p:ph type="title"/>
          </p:nvPr>
        </p:nvSpPr>
        <p:spPr>
          <a:xfrm>
            <a:off x="390901" y="865156"/>
            <a:ext cx="3268132" cy="5613236"/>
          </a:xfrm>
        </p:spPr>
        <p:txBody>
          <a:bodyPr anchor="ctr">
            <a:normAutofit/>
          </a:bodyPr>
          <a:lstStyle/>
          <a:p>
            <a:r>
              <a:rPr lang="it-IT" dirty="0">
                <a:solidFill>
                  <a:srgbClr val="FFFFFF"/>
                </a:solidFill>
              </a:rPr>
              <a:t>Mappatura dei processi - </a:t>
            </a:r>
            <a:r>
              <a:rPr lang="it-IT" dirty="0">
                <a:solidFill>
                  <a:srgbClr val="FFC000"/>
                </a:solidFill>
              </a:rPr>
              <a:t>Strumenti</a:t>
            </a:r>
            <a:br>
              <a:rPr lang="it-IT" dirty="0">
                <a:solidFill>
                  <a:srgbClr val="FFFFFF"/>
                </a:solidFill>
              </a:rPr>
            </a:br>
            <a:endParaRPr lang="it-IT" dirty="0">
              <a:solidFill>
                <a:srgbClr val="FFFF00"/>
              </a:solidFill>
            </a:endParaRPr>
          </a:p>
        </p:txBody>
      </p:sp>
      <p:pic>
        <p:nvPicPr>
          <p:cNvPr id="5" name="Immagine 4">
            <a:extLst>
              <a:ext uri="{FF2B5EF4-FFF2-40B4-BE49-F238E27FC236}">
                <a16:creationId xmlns:a16="http://schemas.microsoft.com/office/drawing/2014/main" id="{002F6EC3-2E7B-50EC-3395-1D752F46F4B3}"/>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4463371" y="34917"/>
            <a:ext cx="6894236" cy="1372464"/>
          </a:xfrm>
          <a:prstGeom prst="rect">
            <a:avLst/>
          </a:prstGeom>
          <a:noFill/>
        </p:spPr>
      </p:pic>
      <p:pic>
        <p:nvPicPr>
          <p:cNvPr id="18" name="Immagine 17">
            <a:extLst>
              <a:ext uri="{FF2B5EF4-FFF2-40B4-BE49-F238E27FC236}">
                <a16:creationId xmlns:a16="http://schemas.microsoft.com/office/drawing/2014/main" id="{72EC3CA4-FE7F-A9C3-A2E9-C0758A658CD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569320" y="6284082"/>
            <a:ext cx="1311910" cy="388620"/>
          </a:xfrm>
          <a:prstGeom prst="rect">
            <a:avLst/>
          </a:prstGeom>
          <a:noFill/>
        </p:spPr>
      </p:pic>
      <p:sp>
        <p:nvSpPr>
          <p:cNvPr id="4" name="CasellaDiTesto 3">
            <a:extLst>
              <a:ext uri="{FF2B5EF4-FFF2-40B4-BE49-F238E27FC236}">
                <a16:creationId xmlns:a16="http://schemas.microsoft.com/office/drawing/2014/main" id="{2B60EED9-6ACA-0172-6A3D-C53F51799FFF}"/>
              </a:ext>
            </a:extLst>
          </p:cNvPr>
          <p:cNvSpPr txBox="1"/>
          <p:nvPr/>
        </p:nvSpPr>
        <p:spPr>
          <a:xfrm>
            <a:off x="83706" y="132080"/>
            <a:ext cx="3038344" cy="1015663"/>
          </a:xfrm>
          <a:prstGeom prst="rect">
            <a:avLst/>
          </a:prstGeom>
          <a:noFill/>
        </p:spPr>
        <p:txBody>
          <a:bodyPr wrap="square" rtlCol="0">
            <a:spAutoFit/>
          </a:bodyPr>
          <a:lstStyle/>
          <a:p>
            <a:r>
              <a:rPr lang="it-IT" sz="1800" b="1" dirty="0">
                <a:ln w="6731" cap="flat" cmpd="sng" algn="ctr">
                  <a:solidFill>
                    <a:srgbClr val="FFFFFF"/>
                  </a:solidFill>
                  <a:prstDash val="solid"/>
                  <a:round/>
                </a:ln>
                <a:solidFill>
                  <a:srgbClr val="262626"/>
                </a:solidFill>
                <a:effectLst>
                  <a:outerShdw dist="38100" dir="2700000" algn="bl">
                    <a:schemeClr val="accent5"/>
                  </a:outerShdw>
                </a:effectLst>
                <a:latin typeface="Calibri" panose="020F0502020204030204" pitchFamily="34" charset="0"/>
                <a:ea typeface="Calibri" panose="020F0502020204030204" pitchFamily="34" charset="0"/>
                <a:cs typeface="Times New Roman" panose="02020603050405020304" pitchFamily="18" charset="0"/>
              </a:rPr>
              <a:t>Formez</a:t>
            </a:r>
            <a:r>
              <a:rPr lang="it-IT" sz="1800" b="1" dirty="0">
                <a:ln w="9525" cap="flat" cmpd="sng" algn="ctr">
                  <a:solidFill>
                    <a:srgbClr val="FFFFFF"/>
                  </a:solidFill>
                  <a:prstDash val="solid"/>
                  <a:round/>
                </a:ln>
                <a:solidFill>
                  <a:srgbClr val="0070C0"/>
                </a:solidFill>
                <a:effectLst>
                  <a:outerShdw blurRad="12700" dist="38100" dir="2700000" algn="tl">
                    <a:schemeClr val="accent5">
                      <a:lumMod val="60000"/>
                      <a:lumOff val="40000"/>
                    </a:schemeClr>
                  </a:outerShdw>
                </a:effectLst>
                <a:latin typeface="Calibri" panose="020F0502020204030204" pitchFamily="34" charset="0"/>
                <a:ea typeface="Calibri" panose="020F0502020204030204" pitchFamily="34" charset="0"/>
                <a:cs typeface="Times New Roman" panose="02020603050405020304" pitchFamily="18" charset="0"/>
              </a:rPr>
              <a:t> - </a:t>
            </a:r>
            <a:r>
              <a:rPr lang="it-IT" sz="1200" dirty="0">
                <a:solidFill>
                  <a:srgbClr val="FFFFFF"/>
                </a:solidFill>
                <a:latin typeface="+mj-lt"/>
                <a:ea typeface="+mj-ea"/>
                <a:cs typeface="+mj-cs"/>
              </a:rPr>
              <a:t>Progetto per il miglioramento dei sistemi di gestione e misurazione delle performance</a:t>
            </a:r>
          </a:p>
          <a:p>
            <a:endParaRPr lang="it-IT" dirty="0"/>
          </a:p>
        </p:txBody>
      </p:sp>
      <p:graphicFrame>
        <p:nvGraphicFramePr>
          <p:cNvPr id="8" name="Diagramma 7">
            <a:extLst>
              <a:ext uri="{FF2B5EF4-FFF2-40B4-BE49-F238E27FC236}">
                <a16:creationId xmlns:a16="http://schemas.microsoft.com/office/drawing/2014/main" id="{024C4231-1BB1-5889-9AE0-EE63908FEE2B}"/>
              </a:ext>
            </a:extLst>
          </p:cNvPr>
          <p:cNvGraphicFramePr/>
          <p:nvPr>
            <p:extLst>
              <p:ext uri="{D42A27DB-BD31-4B8C-83A1-F6EECF244321}">
                <p14:modId xmlns:p14="http://schemas.microsoft.com/office/powerpoint/2010/main" val="263172638"/>
              </p:ext>
            </p:extLst>
          </p:nvPr>
        </p:nvGraphicFramePr>
        <p:xfrm>
          <a:off x="4318781" y="1524000"/>
          <a:ext cx="7038825" cy="48666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068502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9">
            <a:extLst>
              <a:ext uri="{FF2B5EF4-FFF2-40B4-BE49-F238E27FC236}">
                <a16:creationId xmlns:a16="http://schemas.microsoft.com/office/drawing/2014/main" id="{81AEB8A9-B768-4E30-BA55-D919E6687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01" y="-2"/>
            <a:ext cx="4069936" cy="68580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olo 1">
            <a:extLst>
              <a:ext uri="{FF2B5EF4-FFF2-40B4-BE49-F238E27FC236}">
                <a16:creationId xmlns:a16="http://schemas.microsoft.com/office/drawing/2014/main" id="{9FF43129-C27C-1EB6-6A1F-3BBE3A77C35E}"/>
              </a:ext>
            </a:extLst>
          </p:cNvPr>
          <p:cNvSpPr>
            <a:spLocks noGrp="1"/>
          </p:cNvSpPr>
          <p:nvPr>
            <p:ph type="title"/>
          </p:nvPr>
        </p:nvSpPr>
        <p:spPr>
          <a:xfrm>
            <a:off x="390901" y="865156"/>
            <a:ext cx="3268132" cy="5613236"/>
          </a:xfrm>
        </p:spPr>
        <p:txBody>
          <a:bodyPr anchor="ctr">
            <a:normAutofit/>
          </a:bodyPr>
          <a:lstStyle/>
          <a:p>
            <a:r>
              <a:rPr lang="it-IT" dirty="0">
                <a:solidFill>
                  <a:srgbClr val="FFFFFF"/>
                </a:solidFill>
              </a:rPr>
              <a:t>Mappatura dei processi – </a:t>
            </a:r>
            <a:r>
              <a:rPr lang="it-IT" dirty="0">
                <a:solidFill>
                  <a:srgbClr val="FFC000"/>
                </a:solidFill>
              </a:rPr>
              <a:t>Dimensioni analisi</a:t>
            </a:r>
            <a:br>
              <a:rPr lang="it-IT" dirty="0">
                <a:solidFill>
                  <a:srgbClr val="FFFFFF"/>
                </a:solidFill>
              </a:rPr>
            </a:br>
            <a:endParaRPr lang="it-IT" dirty="0">
              <a:solidFill>
                <a:srgbClr val="FFFF00"/>
              </a:solidFill>
            </a:endParaRPr>
          </a:p>
        </p:txBody>
      </p:sp>
      <p:pic>
        <p:nvPicPr>
          <p:cNvPr id="5" name="Immagine 4">
            <a:extLst>
              <a:ext uri="{FF2B5EF4-FFF2-40B4-BE49-F238E27FC236}">
                <a16:creationId xmlns:a16="http://schemas.microsoft.com/office/drawing/2014/main" id="{002F6EC3-2E7B-50EC-3395-1D752F46F4B3}"/>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4463371" y="34917"/>
            <a:ext cx="6894236" cy="1372464"/>
          </a:xfrm>
          <a:prstGeom prst="rect">
            <a:avLst/>
          </a:prstGeom>
          <a:noFill/>
        </p:spPr>
      </p:pic>
      <p:pic>
        <p:nvPicPr>
          <p:cNvPr id="18" name="Immagine 17">
            <a:extLst>
              <a:ext uri="{FF2B5EF4-FFF2-40B4-BE49-F238E27FC236}">
                <a16:creationId xmlns:a16="http://schemas.microsoft.com/office/drawing/2014/main" id="{72EC3CA4-FE7F-A9C3-A2E9-C0758A658CD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569320" y="6284082"/>
            <a:ext cx="1311910" cy="388620"/>
          </a:xfrm>
          <a:prstGeom prst="rect">
            <a:avLst/>
          </a:prstGeom>
          <a:noFill/>
        </p:spPr>
      </p:pic>
      <p:sp>
        <p:nvSpPr>
          <p:cNvPr id="4" name="CasellaDiTesto 3">
            <a:extLst>
              <a:ext uri="{FF2B5EF4-FFF2-40B4-BE49-F238E27FC236}">
                <a16:creationId xmlns:a16="http://schemas.microsoft.com/office/drawing/2014/main" id="{2B60EED9-6ACA-0172-6A3D-C53F51799FFF}"/>
              </a:ext>
            </a:extLst>
          </p:cNvPr>
          <p:cNvSpPr txBox="1"/>
          <p:nvPr/>
        </p:nvSpPr>
        <p:spPr>
          <a:xfrm>
            <a:off x="83706" y="132080"/>
            <a:ext cx="3038344" cy="1015663"/>
          </a:xfrm>
          <a:prstGeom prst="rect">
            <a:avLst/>
          </a:prstGeom>
          <a:noFill/>
        </p:spPr>
        <p:txBody>
          <a:bodyPr wrap="square" rtlCol="0">
            <a:spAutoFit/>
          </a:bodyPr>
          <a:lstStyle/>
          <a:p>
            <a:r>
              <a:rPr lang="it-IT" sz="1800" b="1" dirty="0">
                <a:ln w="6731" cap="flat" cmpd="sng" algn="ctr">
                  <a:solidFill>
                    <a:srgbClr val="FFFFFF"/>
                  </a:solidFill>
                  <a:prstDash val="solid"/>
                  <a:round/>
                </a:ln>
                <a:solidFill>
                  <a:srgbClr val="262626"/>
                </a:solidFill>
                <a:effectLst>
                  <a:outerShdw dist="38100" dir="2700000" algn="bl">
                    <a:schemeClr val="accent5"/>
                  </a:outerShdw>
                </a:effectLst>
                <a:latin typeface="Calibri" panose="020F0502020204030204" pitchFamily="34" charset="0"/>
                <a:ea typeface="Calibri" panose="020F0502020204030204" pitchFamily="34" charset="0"/>
                <a:cs typeface="Times New Roman" panose="02020603050405020304" pitchFamily="18" charset="0"/>
              </a:rPr>
              <a:t>Formez</a:t>
            </a:r>
            <a:r>
              <a:rPr lang="it-IT" sz="1800" b="1" dirty="0">
                <a:ln w="9525" cap="flat" cmpd="sng" algn="ctr">
                  <a:solidFill>
                    <a:srgbClr val="FFFFFF"/>
                  </a:solidFill>
                  <a:prstDash val="solid"/>
                  <a:round/>
                </a:ln>
                <a:solidFill>
                  <a:srgbClr val="0070C0"/>
                </a:solidFill>
                <a:effectLst>
                  <a:outerShdw blurRad="12700" dist="38100" dir="2700000" algn="tl">
                    <a:schemeClr val="accent5">
                      <a:lumMod val="60000"/>
                      <a:lumOff val="40000"/>
                    </a:schemeClr>
                  </a:outerShdw>
                </a:effectLst>
                <a:latin typeface="Calibri" panose="020F0502020204030204" pitchFamily="34" charset="0"/>
                <a:ea typeface="Calibri" panose="020F0502020204030204" pitchFamily="34" charset="0"/>
                <a:cs typeface="Times New Roman" panose="02020603050405020304" pitchFamily="18" charset="0"/>
              </a:rPr>
              <a:t> - </a:t>
            </a:r>
            <a:r>
              <a:rPr lang="it-IT" sz="1200" dirty="0">
                <a:solidFill>
                  <a:srgbClr val="FFFFFF"/>
                </a:solidFill>
                <a:latin typeface="+mj-lt"/>
                <a:ea typeface="+mj-ea"/>
                <a:cs typeface="+mj-cs"/>
              </a:rPr>
              <a:t>Progetto per il miglioramento dei sistemi di gestione e misurazione delle performance</a:t>
            </a:r>
          </a:p>
          <a:p>
            <a:endParaRPr lang="it-IT" dirty="0"/>
          </a:p>
        </p:txBody>
      </p:sp>
      <p:graphicFrame>
        <p:nvGraphicFramePr>
          <p:cNvPr id="6" name="Diagramma 5">
            <a:extLst>
              <a:ext uri="{FF2B5EF4-FFF2-40B4-BE49-F238E27FC236}">
                <a16:creationId xmlns:a16="http://schemas.microsoft.com/office/drawing/2014/main" id="{1EF5E07D-60E0-F42C-DAAE-69830E2F865C}"/>
              </a:ext>
            </a:extLst>
          </p:cNvPr>
          <p:cNvGraphicFramePr/>
          <p:nvPr>
            <p:extLst>
              <p:ext uri="{D42A27DB-BD31-4B8C-83A1-F6EECF244321}">
                <p14:modId xmlns:p14="http://schemas.microsoft.com/office/powerpoint/2010/main" val="3918649017"/>
              </p:ext>
            </p:extLst>
          </p:nvPr>
        </p:nvGraphicFramePr>
        <p:xfrm>
          <a:off x="5023672" y="1597573"/>
          <a:ext cx="6193772" cy="507513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386002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9">
            <a:extLst>
              <a:ext uri="{FF2B5EF4-FFF2-40B4-BE49-F238E27FC236}">
                <a16:creationId xmlns:a16="http://schemas.microsoft.com/office/drawing/2014/main" id="{81AEB8A9-B768-4E30-BA55-D919E6687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01" y="-2"/>
            <a:ext cx="4069936" cy="68580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olo 1">
            <a:extLst>
              <a:ext uri="{FF2B5EF4-FFF2-40B4-BE49-F238E27FC236}">
                <a16:creationId xmlns:a16="http://schemas.microsoft.com/office/drawing/2014/main" id="{9FF43129-C27C-1EB6-6A1F-3BBE3A77C35E}"/>
              </a:ext>
            </a:extLst>
          </p:cNvPr>
          <p:cNvSpPr>
            <a:spLocks noGrp="1"/>
          </p:cNvSpPr>
          <p:nvPr>
            <p:ph type="title"/>
          </p:nvPr>
        </p:nvSpPr>
        <p:spPr>
          <a:xfrm>
            <a:off x="390901" y="865156"/>
            <a:ext cx="3268132" cy="5613236"/>
          </a:xfrm>
        </p:spPr>
        <p:txBody>
          <a:bodyPr anchor="ctr">
            <a:normAutofit/>
          </a:bodyPr>
          <a:lstStyle/>
          <a:p>
            <a:r>
              <a:rPr lang="it-IT" dirty="0">
                <a:solidFill>
                  <a:srgbClr val="FFFFFF"/>
                </a:solidFill>
              </a:rPr>
              <a:t>Mappatura dei processi – </a:t>
            </a:r>
            <a:r>
              <a:rPr lang="it-IT" dirty="0">
                <a:solidFill>
                  <a:srgbClr val="FFC000"/>
                </a:solidFill>
              </a:rPr>
              <a:t>Dimensione organizzativa</a:t>
            </a:r>
            <a:br>
              <a:rPr lang="it-IT" dirty="0">
                <a:solidFill>
                  <a:srgbClr val="FFFFFF"/>
                </a:solidFill>
              </a:rPr>
            </a:br>
            <a:endParaRPr lang="it-IT" dirty="0">
              <a:solidFill>
                <a:srgbClr val="FFFF00"/>
              </a:solidFill>
            </a:endParaRPr>
          </a:p>
        </p:txBody>
      </p:sp>
      <p:pic>
        <p:nvPicPr>
          <p:cNvPr id="5" name="Immagine 4">
            <a:extLst>
              <a:ext uri="{FF2B5EF4-FFF2-40B4-BE49-F238E27FC236}">
                <a16:creationId xmlns:a16="http://schemas.microsoft.com/office/drawing/2014/main" id="{002F6EC3-2E7B-50EC-3395-1D752F46F4B3}"/>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4463371" y="34917"/>
            <a:ext cx="6894236" cy="1372464"/>
          </a:xfrm>
          <a:prstGeom prst="rect">
            <a:avLst/>
          </a:prstGeom>
          <a:noFill/>
        </p:spPr>
      </p:pic>
      <p:pic>
        <p:nvPicPr>
          <p:cNvPr id="18" name="Immagine 17">
            <a:extLst>
              <a:ext uri="{FF2B5EF4-FFF2-40B4-BE49-F238E27FC236}">
                <a16:creationId xmlns:a16="http://schemas.microsoft.com/office/drawing/2014/main" id="{72EC3CA4-FE7F-A9C3-A2E9-C0758A658CD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569320" y="6284082"/>
            <a:ext cx="1311910" cy="388620"/>
          </a:xfrm>
          <a:prstGeom prst="rect">
            <a:avLst/>
          </a:prstGeom>
          <a:noFill/>
        </p:spPr>
      </p:pic>
      <p:sp>
        <p:nvSpPr>
          <p:cNvPr id="4" name="CasellaDiTesto 3">
            <a:extLst>
              <a:ext uri="{FF2B5EF4-FFF2-40B4-BE49-F238E27FC236}">
                <a16:creationId xmlns:a16="http://schemas.microsoft.com/office/drawing/2014/main" id="{2B60EED9-6ACA-0172-6A3D-C53F51799FFF}"/>
              </a:ext>
            </a:extLst>
          </p:cNvPr>
          <p:cNvSpPr txBox="1"/>
          <p:nvPr/>
        </p:nvSpPr>
        <p:spPr>
          <a:xfrm>
            <a:off x="83706" y="132080"/>
            <a:ext cx="3038344" cy="1015663"/>
          </a:xfrm>
          <a:prstGeom prst="rect">
            <a:avLst/>
          </a:prstGeom>
          <a:noFill/>
        </p:spPr>
        <p:txBody>
          <a:bodyPr wrap="square" rtlCol="0">
            <a:spAutoFit/>
          </a:bodyPr>
          <a:lstStyle/>
          <a:p>
            <a:r>
              <a:rPr lang="it-IT" sz="1800" b="1" dirty="0">
                <a:ln w="6731" cap="flat" cmpd="sng" algn="ctr">
                  <a:solidFill>
                    <a:srgbClr val="FFFFFF"/>
                  </a:solidFill>
                  <a:prstDash val="solid"/>
                  <a:round/>
                </a:ln>
                <a:solidFill>
                  <a:srgbClr val="262626"/>
                </a:solidFill>
                <a:effectLst>
                  <a:outerShdw dist="38100" dir="2700000" algn="bl">
                    <a:schemeClr val="accent5"/>
                  </a:outerShdw>
                </a:effectLst>
                <a:latin typeface="Calibri" panose="020F0502020204030204" pitchFamily="34" charset="0"/>
                <a:ea typeface="Calibri" panose="020F0502020204030204" pitchFamily="34" charset="0"/>
                <a:cs typeface="Times New Roman" panose="02020603050405020304" pitchFamily="18" charset="0"/>
              </a:rPr>
              <a:t>Formez</a:t>
            </a:r>
            <a:r>
              <a:rPr lang="it-IT" sz="1800" b="1" dirty="0">
                <a:ln w="9525" cap="flat" cmpd="sng" algn="ctr">
                  <a:solidFill>
                    <a:srgbClr val="FFFFFF"/>
                  </a:solidFill>
                  <a:prstDash val="solid"/>
                  <a:round/>
                </a:ln>
                <a:solidFill>
                  <a:srgbClr val="0070C0"/>
                </a:solidFill>
                <a:effectLst>
                  <a:outerShdw blurRad="12700" dist="38100" dir="2700000" algn="tl">
                    <a:schemeClr val="accent5">
                      <a:lumMod val="60000"/>
                      <a:lumOff val="40000"/>
                    </a:schemeClr>
                  </a:outerShdw>
                </a:effectLst>
                <a:latin typeface="Calibri" panose="020F0502020204030204" pitchFamily="34" charset="0"/>
                <a:ea typeface="Calibri" panose="020F0502020204030204" pitchFamily="34" charset="0"/>
                <a:cs typeface="Times New Roman" panose="02020603050405020304" pitchFamily="18" charset="0"/>
              </a:rPr>
              <a:t> - </a:t>
            </a:r>
            <a:r>
              <a:rPr lang="it-IT" sz="1200" dirty="0">
                <a:solidFill>
                  <a:srgbClr val="FFFFFF"/>
                </a:solidFill>
                <a:latin typeface="+mj-lt"/>
                <a:ea typeface="+mj-ea"/>
                <a:cs typeface="+mj-cs"/>
              </a:rPr>
              <a:t>Progetto per il miglioramento dei sistemi di gestione e misurazione delle performance</a:t>
            </a:r>
          </a:p>
          <a:p>
            <a:endParaRPr lang="it-IT" dirty="0"/>
          </a:p>
        </p:txBody>
      </p:sp>
      <p:sp>
        <p:nvSpPr>
          <p:cNvPr id="3" name="Segnaposto contenuto 2">
            <a:extLst>
              <a:ext uri="{FF2B5EF4-FFF2-40B4-BE49-F238E27FC236}">
                <a16:creationId xmlns:a16="http://schemas.microsoft.com/office/drawing/2014/main" id="{5955382E-7DFA-20FC-2E43-BE9F5B63283E}"/>
              </a:ext>
            </a:extLst>
          </p:cNvPr>
          <p:cNvSpPr>
            <a:spLocks noGrp="1"/>
          </p:cNvSpPr>
          <p:nvPr>
            <p:ph idx="1"/>
          </p:nvPr>
        </p:nvSpPr>
        <p:spPr>
          <a:xfrm>
            <a:off x="4518600" y="2931331"/>
            <a:ext cx="7226933" cy="1828800"/>
          </a:xfrm>
        </p:spPr>
        <p:txBody>
          <a:bodyPr anchor="ctr">
            <a:noAutofit/>
          </a:bodyPr>
          <a:lstStyle/>
          <a:p>
            <a:pPr marL="0" indent="0" algn="just">
              <a:spcAft>
                <a:spcPts val="1000"/>
              </a:spcAft>
              <a:buNone/>
            </a:pPr>
            <a:r>
              <a:rPr lang="it-IT" sz="1600" b="1" dirty="0">
                <a:solidFill>
                  <a:schemeClr val="accent1">
                    <a:lumMod val="75000"/>
                  </a:schemeClr>
                </a:solidFill>
              </a:rPr>
              <a:t>Descrizione</a:t>
            </a:r>
            <a:r>
              <a:rPr lang="it-IT" sz="1600" dirty="0">
                <a:solidFill>
                  <a:schemeClr val="accent1">
                    <a:lumMod val="75000"/>
                  </a:schemeClr>
                </a:solidFill>
              </a:rPr>
              <a:t>:</a:t>
            </a:r>
          </a:p>
          <a:p>
            <a:pPr marL="0" indent="0" algn="just">
              <a:spcAft>
                <a:spcPts val="1000"/>
              </a:spcAft>
              <a:buNone/>
            </a:pPr>
            <a:r>
              <a:rPr lang="it-IT" sz="1600" dirty="0">
                <a:solidFill>
                  <a:schemeClr val="accent1">
                    <a:lumMod val="75000"/>
                  </a:schemeClr>
                </a:solidFill>
              </a:rPr>
              <a:t>Il processo descrive nel dettaglio tutte le fasi l’erogazione di sovvenzioni, contributi, sussidi, ausili finanziari e vantaggi economici di competenza del settore Settore 4 MUSEI, BIBLIOTECHE, E ASSOCIAZIONI - CULTURA E MINORANZE LINGUISTICHE del Dipartimento Istruzione e Cultura. La Regione Calabria, in attuazione degli artt. 3 e 9 della Costituzione e dell’articolo 2, comma 2, lettere </a:t>
            </a:r>
            <a:r>
              <a:rPr lang="it-IT" sz="1600" dirty="0" err="1">
                <a:solidFill>
                  <a:schemeClr val="accent1">
                    <a:lumMod val="75000"/>
                  </a:schemeClr>
                </a:solidFill>
              </a:rPr>
              <a:t>f</a:t>
            </a:r>
            <a:r>
              <a:rPr lang="it-IT" sz="1600" dirty="0">
                <a:solidFill>
                  <a:schemeClr val="accent1">
                    <a:lumMod val="75000"/>
                  </a:schemeClr>
                </a:solidFill>
              </a:rPr>
              <a:t>) e g) del proprio Statuto, sostiene le iniziative degli Enti locali, Fondazioni, Associazioni, Istituti culturali, Università, Musei, Biblioteche e dei soggetti che a vario titolo operano nel campo della ricerca, della produzione e della promozione culturale ed artistica, anche come strategia per attenuare e in prospettiva eliminare gli squilibri socio-culturali presenti nel territorio regionale. Dal 2020 ha avviato l'adozione del Piano Unico Integrato per la Cultura. Tale strumento definisce le linee guida regionali e le priorità in ambito culturale. Nel piano sono definite, le priorità/obiettivi, le modalità attuative, la dotazione finanziaria e le fonti di finanziamento. Il piano è finalizzato al sostegno delle iniziative culturali del territorio attraverso l'erogazione di sovvenzioni. </a:t>
            </a:r>
          </a:p>
          <a:p>
            <a:pPr marL="0" indent="0" algn="just">
              <a:spcAft>
                <a:spcPts val="1000"/>
              </a:spcAft>
              <a:buNone/>
            </a:pPr>
            <a:r>
              <a:rPr lang="it-IT" sz="1600" dirty="0">
                <a:solidFill>
                  <a:schemeClr val="accent1">
                    <a:lumMod val="75000"/>
                  </a:schemeClr>
                </a:solidFill>
              </a:rPr>
              <a:t>L’</a:t>
            </a:r>
            <a:r>
              <a:rPr lang="it-IT" sz="1600" b="1" dirty="0" err="1">
                <a:solidFill>
                  <a:schemeClr val="accent1">
                    <a:lumMod val="75000"/>
                  </a:schemeClr>
                </a:solidFill>
              </a:rPr>
              <a:t>owner</a:t>
            </a:r>
            <a:r>
              <a:rPr lang="it-IT" sz="1600" dirty="0">
                <a:solidFill>
                  <a:schemeClr val="accent1">
                    <a:lumMod val="75000"/>
                  </a:schemeClr>
                </a:solidFill>
              </a:rPr>
              <a:t> del processo era il Settore 4 MUSEI, BIBLIOTECHE, E ASSOCIAZIONI - CULTURA E MINORANZE LINGUISTICHE del Dipartimento Istruzione e Cultura, ora Settore 2 del Dipartimento Istruzione, Formazione e Pari opportunità. </a:t>
            </a:r>
          </a:p>
          <a:p>
            <a:pPr marL="0" indent="0" algn="just">
              <a:spcAft>
                <a:spcPts val="1000"/>
              </a:spcAft>
              <a:buNone/>
            </a:pPr>
            <a:r>
              <a:rPr lang="it-IT" sz="1600" dirty="0">
                <a:solidFill>
                  <a:schemeClr val="accent1">
                    <a:lumMod val="75000"/>
                  </a:schemeClr>
                </a:solidFill>
              </a:rPr>
              <a:t>Il processo viene attivato annualmente e può essere diviso in due </a:t>
            </a:r>
            <a:r>
              <a:rPr lang="it-IT" sz="1600" b="1" dirty="0">
                <a:solidFill>
                  <a:schemeClr val="accent1">
                    <a:lumMod val="75000"/>
                  </a:schemeClr>
                </a:solidFill>
              </a:rPr>
              <a:t>macro fasi</a:t>
            </a:r>
            <a:r>
              <a:rPr lang="it-IT" sz="1600" dirty="0">
                <a:solidFill>
                  <a:schemeClr val="accent1">
                    <a:lumMod val="75000"/>
                  </a:schemeClr>
                </a:solidFill>
              </a:rPr>
              <a:t>: Programmazione e Erogazione dei Contributi. </a:t>
            </a:r>
          </a:p>
        </p:txBody>
      </p:sp>
    </p:spTree>
    <p:extLst>
      <p:ext uri="{BB962C8B-B14F-4D97-AF65-F5344CB8AC3E}">
        <p14:creationId xmlns:p14="http://schemas.microsoft.com/office/powerpoint/2010/main" val="6904680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a:extLst>
              <a:ext uri="{FF2B5EF4-FFF2-40B4-BE49-F238E27FC236}">
                <a16:creationId xmlns:a16="http://schemas.microsoft.com/office/drawing/2014/main" id="{1381501C-94CC-95FF-6DA5-8BBC1E24F118}"/>
              </a:ext>
            </a:extLst>
          </p:cNvPr>
          <p:cNvGraphicFramePr>
            <a:graphicFrameLocks noGrp="1"/>
          </p:cNvGraphicFramePr>
          <p:nvPr/>
        </p:nvGraphicFramePr>
        <p:xfrm>
          <a:off x="407964" y="241240"/>
          <a:ext cx="11310422" cy="6206147"/>
        </p:xfrm>
        <a:graphic>
          <a:graphicData uri="http://schemas.openxmlformats.org/drawingml/2006/table">
            <a:tbl>
              <a:tblPr>
                <a:tableStyleId>{5C22544A-7EE6-4342-B048-85BDC9FD1C3A}</a:tableStyleId>
              </a:tblPr>
              <a:tblGrid>
                <a:gridCol w="1483039">
                  <a:extLst>
                    <a:ext uri="{9D8B030D-6E8A-4147-A177-3AD203B41FA5}">
                      <a16:colId xmlns:a16="http://schemas.microsoft.com/office/drawing/2014/main" val="4054082155"/>
                    </a:ext>
                  </a:extLst>
                </a:gridCol>
                <a:gridCol w="1483039">
                  <a:extLst>
                    <a:ext uri="{9D8B030D-6E8A-4147-A177-3AD203B41FA5}">
                      <a16:colId xmlns:a16="http://schemas.microsoft.com/office/drawing/2014/main" val="2752848028"/>
                    </a:ext>
                  </a:extLst>
                </a:gridCol>
                <a:gridCol w="914140">
                  <a:extLst>
                    <a:ext uri="{9D8B030D-6E8A-4147-A177-3AD203B41FA5}">
                      <a16:colId xmlns:a16="http://schemas.microsoft.com/office/drawing/2014/main" val="1144567677"/>
                    </a:ext>
                  </a:extLst>
                </a:gridCol>
                <a:gridCol w="914140">
                  <a:extLst>
                    <a:ext uri="{9D8B030D-6E8A-4147-A177-3AD203B41FA5}">
                      <a16:colId xmlns:a16="http://schemas.microsoft.com/office/drawing/2014/main" val="969465026"/>
                    </a:ext>
                  </a:extLst>
                </a:gridCol>
                <a:gridCol w="797058">
                  <a:extLst>
                    <a:ext uri="{9D8B030D-6E8A-4147-A177-3AD203B41FA5}">
                      <a16:colId xmlns:a16="http://schemas.microsoft.com/office/drawing/2014/main" val="1078016783"/>
                    </a:ext>
                  </a:extLst>
                </a:gridCol>
                <a:gridCol w="562895">
                  <a:extLst>
                    <a:ext uri="{9D8B030D-6E8A-4147-A177-3AD203B41FA5}">
                      <a16:colId xmlns:a16="http://schemas.microsoft.com/office/drawing/2014/main" val="3633404057"/>
                    </a:ext>
                  </a:extLst>
                </a:gridCol>
                <a:gridCol w="815070">
                  <a:extLst>
                    <a:ext uri="{9D8B030D-6E8A-4147-A177-3AD203B41FA5}">
                      <a16:colId xmlns:a16="http://schemas.microsoft.com/office/drawing/2014/main" val="3183874501"/>
                    </a:ext>
                  </a:extLst>
                </a:gridCol>
                <a:gridCol w="756529">
                  <a:extLst>
                    <a:ext uri="{9D8B030D-6E8A-4147-A177-3AD203B41FA5}">
                      <a16:colId xmlns:a16="http://schemas.microsoft.com/office/drawing/2014/main" val="2785582467"/>
                    </a:ext>
                  </a:extLst>
                </a:gridCol>
                <a:gridCol w="612429">
                  <a:extLst>
                    <a:ext uri="{9D8B030D-6E8A-4147-A177-3AD203B41FA5}">
                      <a16:colId xmlns:a16="http://schemas.microsoft.com/office/drawing/2014/main" val="190308768"/>
                    </a:ext>
                  </a:extLst>
                </a:gridCol>
                <a:gridCol w="522366">
                  <a:extLst>
                    <a:ext uri="{9D8B030D-6E8A-4147-A177-3AD203B41FA5}">
                      <a16:colId xmlns:a16="http://schemas.microsoft.com/office/drawing/2014/main" val="2509457851"/>
                    </a:ext>
                  </a:extLst>
                </a:gridCol>
                <a:gridCol w="522366">
                  <a:extLst>
                    <a:ext uri="{9D8B030D-6E8A-4147-A177-3AD203B41FA5}">
                      <a16:colId xmlns:a16="http://schemas.microsoft.com/office/drawing/2014/main" val="1899679049"/>
                    </a:ext>
                  </a:extLst>
                </a:gridCol>
                <a:gridCol w="522366">
                  <a:extLst>
                    <a:ext uri="{9D8B030D-6E8A-4147-A177-3AD203B41FA5}">
                      <a16:colId xmlns:a16="http://schemas.microsoft.com/office/drawing/2014/main" val="135917464"/>
                    </a:ext>
                  </a:extLst>
                </a:gridCol>
                <a:gridCol w="454819">
                  <a:extLst>
                    <a:ext uri="{9D8B030D-6E8A-4147-A177-3AD203B41FA5}">
                      <a16:colId xmlns:a16="http://schemas.microsoft.com/office/drawing/2014/main" val="3811928766"/>
                    </a:ext>
                  </a:extLst>
                </a:gridCol>
                <a:gridCol w="481838">
                  <a:extLst>
                    <a:ext uri="{9D8B030D-6E8A-4147-A177-3AD203B41FA5}">
                      <a16:colId xmlns:a16="http://schemas.microsoft.com/office/drawing/2014/main" val="2283412194"/>
                    </a:ext>
                  </a:extLst>
                </a:gridCol>
                <a:gridCol w="468328">
                  <a:extLst>
                    <a:ext uri="{9D8B030D-6E8A-4147-A177-3AD203B41FA5}">
                      <a16:colId xmlns:a16="http://schemas.microsoft.com/office/drawing/2014/main" val="2878544091"/>
                    </a:ext>
                  </a:extLst>
                </a:gridCol>
              </a:tblGrid>
              <a:tr h="308816">
                <a:tc gridSpan="15">
                  <a:txBody>
                    <a:bodyPr/>
                    <a:lstStyle/>
                    <a:p>
                      <a:pPr algn="ctr" fontAlgn="ctr"/>
                      <a:r>
                        <a:rPr lang="it-IT" sz="1400" b="1" u="none" strike="noStrike" dirty="0">
                          <a:effectLst/>
                        </a:rPr>
                        <a:t>DIMENSIONE ORGANIZZATIVA</a:t>
                      </a:r>
                      <a:endParaRPr lang="it-IT" sz="1400" b="1" i="0" u="none" strike="noStrike" dirty="0">
                        <a:solidFill>
                          <a:srgbClr val="000000"/>
                        </a:solidFill>
                        <a:effectLst/>
                        <a:latin typeface="Century Gothic" panose="020B0502020202020204" pitchFamily="34" charset="0"/>
                      </a:endParaRPr>
                    </a:p>
                  </a:txBody>
                  <a:tcPr marL="0" marR="0" marT="0" marB="0" anchor="ct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1340107298"/>
                  </a:ext>
                </a:extLst>
              </a:tr>
              <a:tr h="274502">
                <a:tc rowSpan="5">
                  <a:txBody>
                    <a:bodyPr/>
                    <a:lstStyle/>
                    <a:p>
                      <a:pPr algn="ctr" fontAlgn="ctr"/>
                      <a:r>
                        <a:rPr lang="it-IT" sz="1400" u="none" strike="noStrike" dirty="0">
                          <a:effectLst/>
                        </a:rPr>
                        <a:t>Processo</a:t>
                      </a:r>
                      <a:endParaRPr lang="it-IT" sz="1400" b="1" i="0" u="none" strike="noStrike" dirty="0">
                        <a:solidFill>
                          <a:srgbClr val="000000"/>
                        </a:solidFill>
                        <a:effectLst/>
                        <a:latin typeface="Century Gothic" panose="020B0502020202020204" pitchFamily="34" charset="0"/>
                      </a:endParaRPr>
                    </a:p>
                  </a:txBody>
                  <a:tcPr marL="0" marR="0" marT="0" marB="0" anchor="ctr"/>
                </a:tc>
                <a:tc>
                  <a:txBody>
                    <a:bodyPr/>
                    <a:lstStyle/>
                    <a:p>
                      <a:pPr algn="l" fontAlgn="ctr"/>
                      <a:r>
                        <a:rPr lang="it-IT" sz="1400" u="none" strike="noStrike">
                          <a:effectLst/>
                        </a:rPr>
                        <a:t>Macroprocesso</a:t>
                      </a:r>
                      <a:endParaRPr lang="it-IT" sz="1400" b="1" i="0" u="none" strike="noStrike">
                        <a:solidFill>
                          <a:srgbClr val="000000"/>
                        </a:solidFill>
                        <a:effectLst/>
                        <a:latin typeface="Century Gothic" panose="020B0502020202020204" pitchFamily="34" charset="0"/>
                      </a:endParaRPr>
                    </a:p>
                  </a:txBody>
                  <a:tcPr marL="0" marR="0" marT="0" marB="0" anchor="ctr"/>
                </a:tc>
                <a:tc gridSpan="13">
                  <a:txBody>
                    <a:bodyPr/>
                    <a:lstStyle/>
                    <a:p>
                      <a:pPr algn="l" fontAlgn="b"/>
                      <a:r>
                        <a:rPr lang="it-IT" sz="1400" u="none" strike="noStrike">
                          <a:effectLst/>
                        </a:rPr>
                        <a:t>Primari, Gestione/Attuazione</a:t>
                      </a:r>
                      <a:endParaRPr lang="it-IT" sz="1400" b="1" i="0" u="none" strike="noStrike">
                        <a:solidFill>
                          <a:srgbClr val="FF0000"/>
                        </a:solidFill>
                        <a:effectLst/>
                        <a:latin typeface="Century Gothic" panose="020B0502020202020204" pitchFamily="34" charset="0"/>
                      </a:endParaRPr>
                    </a:p>
                  </a:txBody>
                  <a:tcPr marL="0" marR="0" marT="0" marB="0" anchor="b"/>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2534951071"/>
                  </a:ext>
                </a:extLst>
              </a:tr>
              <a:tr h="274502">
                <a:tc vMerge="1">
                  <a:txBody>
                    <a:bodyPr/>
                    <a:lstStyle/>
                    <a:p>
                      <a:endParaRPr lang="it-IT"/>
                    </a:p>
                  </a:txBody>
                  <a:tcPr/>
                </a:tc>
                <a:tc>
                  <a:txBody>
                    <a:bodyPr/>
                    <a:lstStyle/>
                    <a:p>
                      <a:pPr algn="l" fontAlgn="ctr"/>
                      <a:r>
                        <a:rPr lang="it-IT" sz="1400" u="none" strike="noStrike">
                          <a:effectLst/>
                        </a:rPr>
                        <a:t>Tipologia di processo</a:t>
                      </a:r>
                      <a:endParaRPr lang="it-IT" sz="1400" b="1" i="0" u="none" strike="noStrike">
                        <a:solidFill>
                          <a:srgbClr val="000000"/>
                        </a:solidFill>
                        <a:effectLst/>
                        <a:latin typeface="Century Gothic" panose="020B0502020202020204" pitchFamily="34" charset="0"/>
                      </a:endParaRPr>
                    </a:p>
                  </a:txBody>
                  <a:tcPr marL="0" marR="0" marT="0" marB="0" anchor="ctr"/>
                </a:tc>
                <a:tc gridSpan="13">
                  <a:txBody>
                    <a:bodyPr/>
                    <a:lstStyle/>
                    <a:p>
                      <a:pPr algn="l" fontAlgn="b"/>
                      <a:r>
                        <a:rPr lang="it-IT" sz="1400" u="none" strike="noStrike">
                          <a:effectLst/>
                        </a:rPr>
                        <a:t>"A.XX.X - Concessione sovvenzioni, contributi, sussidi, ausili finanziari, nonché attribuzione di vantaggi economici di qualunque genere a favore di associazioni private " </a:t>
                      </a:r>
                      <a:endParaRPr lang="it-IT" sz="1400" b="1" i="0" u="none" strike="noStrike">
                        <a:solidFill>
                          <a:srgbClr val="000000"/>
                        </a:solidFill>
                        <a:effectLst/>
                        <a:latin typeface="Century Gothic" panose="020B0502020202020204" pitchFamily="34" charset="0"/>
                      </a:endParaRPr>
                    </a:p>
                  </a:txBody>
                  <a:tcPr marL="0" marR="0" marT="0" marB="0" anchor="b"/>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1841805143"/>
                  </a:ext>
                </a:extLst>
              </a:tr>
              <a:tr h="2007296">
                <a:tc vMerge="1">
                  <a:txBody>
                    <a:bodyPr/>
                    <a:lstStyle/>
                    <a:p>
                      <a:endParaRPr lang="it-IT"/>
                    </a:p>
                  </a:txBody>
                  <a:tcPr/>
                </a:tc>
                <a:tc>
                  <a:txBody>
                    <a:bodyPr/>
                    <a:lstStyle/>
                    <a:p>
                      <a:pPr algn="l" fontAlgn="ctr"/>
                      <a:r>
                        <a:rPr lang="it-IT" sz="1400" u="none" strike="noStrike" dirty="0">
                          <a:effectLst/>
                        </a:rPr>
                        <a:t>Descrizione</a:t>
                      </a:r>
                      <a:endParaRPr lang="it-IT" sz="1400" b="1" i="0" u="none" strike="noStrike" dirty="0">
                        <a:solidFill>
                          <a:srgbClr val="000000"/>
                        </a:solidFill>
                        <a:effectLst/>
                        <a:latin typeface="Century Gothic" panose="020B0502020202020204" pitchFamily="34" charset="0"/>
                      </a:endParaRPr>
                    </a:p>
                  </a:txBody>
                  <a:tcPr marL="0" marR="0" marT="0" marB="0" anchor="ctr"/>
                </a:tc>
                <a:tc gridSpan="13">
                  <a:txBody>
                    <a:bodyPr/>
                    <a:lstStyle/>
                    <a:p>
                      <a:pPr algn="just" fontAlgn="ctr"/>
                      <a:r>
                        <a:rPr lang="it-IT" sz="1400" u="none" strike="noStrike" dirty="0">
                          <a:effectLst/>
                        </a:rPr>
                        <a:t>La Regione Calabria, in attuazione degli artt. 3 e 9 della Costituzione e dell’articolo 2, comma 2, lettere </a:t>
                      </a:r>
                      <a:r>
                        <a:rPr lang="it-IT" sz="1400" u="none" strike="noStrike" dirty="0" err="1">
                          <a:effectLst/>
                        </a:rPr>
                        <a:t>f</a:t>
                      </a:r>
                      <a:r>
                        <a:rPr lang="it-IT" sz="1400" u="none" strike="noStrike" dirty="0">
                          <a:effectLst/>
                        </a:rPr>
                        <a:t>) e g) del proprio Statuto, sostiene le iniziative degli Enti locali, Fondazioni, Associazioni, Istituti culturali, Università, Musei, Biblioteche e dei soggetti che a vario titolo operano nel campo della ricerca, della produzione e della promozione culturale ed artistica, anche come strategia per attenuare e in prospettiva eliminare gli squilibri socio-culturali presenti nel territorio regionale. Dal 2020 ha avviato l'adozione del Piano Unico Integrato per la Cultura. Tale strumento definisce le linee guida regionali e le priorità in ambito culturale. Nel piano sono definite, le priorità/obiettivi, le modalità attuative, la dotazione finanziaria e le fonti di finanziamento. Il piano è finalizzato al sostegno delle iniziative culturali del territorio attraverso l'erogazione di sovvenzioni</a:t>
                      </a:r>
                      <a:endParaRPr lang="it-IT" sz="1400" b="0" i="0" u="none" strike="noStrike" dirty="0">
                        <a:solidFill>
                          <a:srgbClr val="000000"/>
                        </a:solidFill>
                        <a:effectLst/>
                        <a:latin typeface="Century Gothic" panose="020B0502020202020204" pitchFamily="34" charset="0"/>
                      </a:endParaRPr>
                    </a:p>
                  </a:txBody>
                  <a:tcPr marL="0" marR="0" marT="0" marB="0" anchor="ct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693032038"/>
                  </a:ext>
                </a:extLst>
              </a:tr>
              <a:tr h="639076">
                <a:tc vMerge="1">
                  <a:txBody>
                    <a:bodyPr/>
                    <a:lstStyle/>
                    <a:p>
                      <a:endParaRPr lang="it-IT"/>
                    </a:p>
                  </a:txBody>
                  <a:tcPr/>
                </a:tc>
                <a:tc>
                  <a:txBody>
                    <a:bodyPr/>
                    <a:lstStyle/>
                    <a:p>
                      <a:pPr algn="l" fontAlgn="ctr"/>
                      <a:r>
                        <a:rPr lang="it-IT" sz="1400" u="none" strike="noStrike">
                          <a:effectLst/>
                        </a:rPr>
                        <a:t>Periodicità</a:t>
                      </a:r>
                      <a:endParaRPr lang="it-IT" sz="1400" b="1" i="0" u="none" strike="noStrike">
                        <a:solidFill>
                          <a:srgbClr val="000000"/>
                        </a:solidFill>
                        <a:effectLst/>
                        <a:latin typeface="Century Gothic" panose="020B0502020202020204" pitchFamily="34" charset="0"/>
                      </a:endParaRPr>
                    </a:p>
                  </a:txBody>
                  <a:tcPr marL="0" marR="0" marT="0" marB="0" anchor="ctr"/>
                </a:tc>
                <a:tc gridSpan="13">
                  <a:txBody>
                    <a:bodyPr/>
                    <a:lstStyle/>
                    <a:p>
                      <a:pPr algn="l" fontAlgn="ctr"/>
                      <a:r>
                        <a:rPr lang="it-IT" sz="1400" u="none" strike="noStrike">
                          <a:effectLst/>
                        </a:rPr>
                        <a:t>Annuale</a:t>
                      </a:r>
                      <a:endParaRPr lang="it-IT" sz="1400" b="0" i="0" u="none" strike="noStrike">
                        <a:solidFill>
                          <a:srgbClr val="000000"/>
                        </a:solidFill>
                        <a:effectLst/>
                        <a:latin typeface="Century Gothic" panose="020B0502020202020204" pitchFamily="34" charset="0"/>
                      </a:endParaRPr>
                    </a:p>
                  </a:txBody>
                  <a:tcPr marL="0" marR="0" marT="0" marB="0" anchor="ct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886988798"/>
                  </a:ext>
                </a:extLst>
              </a:tr>
              <a:tr h="528715">
                <a:tc vMerge="1">
                  <a:txBody>
                    <a:bodyPr/>
                    <a:lstStyle/>
                    <a:p>
                      <a:endParaRPr lang="it-IT"/>
                    </a:p>
                  </a:txBody>
                  <a:tcPr/>
                </a:tc>
                <a:tc>
                  <a:txBody>
                    <a:bodyPr/>
                    <a:lstStyle/>
                    <a:p>
                      <a:pPr algn="l" fontAlgn="ctr"/>
                      <a:r>
                        <a:rPr lang="it-IT" sz="1400" u="none" strike="noStrike">
                          <a:effectLst/>
                        </a:rPr>
                        <a:t>Owner principale (direzione generale/settore)</a:t>
                      </a:r>
                      <a:endParaRPr lang="it-IT" sz="1400" b="1" i="0" u="none" strike="noStrike">
                        <a:solidFill>
                          <a:srgbClr val="000000"/>
                        </a:solidFill>
                        <a:effectLst/>
                        <a:latin typeface="Century Gothic" panose="020B0502020202020204" pitchFamily="34" charset="0"/>
                      </a:endParaRPr>
                    </a:p>
                  </a:txBody>
                  <a:tcPr marL="0" marR="0" marT="0" marB="0" anchor="ctr"/>
                </a:tc>
                <a:tc gridSpan="13">
                  <a:txBody>
                    <a:bodyPr/>
                    <a:lstStyle/>
                    <a:p>
                      <a:pPr algn="ctr" fontAlgn="ctr"/>
                      <a:r>
                        <a:rPr lang="it-IT" sz="1400" u="none" strike="noStrike">
                          <a:effectLst/>
                        </a:rPr>
                        <a:t>Dipartimento Istruzione e Cultura- XX.XX.X -- Settore 4 MUSEI, BIBLIOTECHE, E ASSOCIAZIONI - CULTURA E MINORANZE LINGUISTICHE</a:t>
                      </a:r>
                      <a:endParaRPr lang="it-IT" sz="1400" b="0" i="0" u="none" strike="noStrike">
                        <a:solidFill>
                          <a:srgbClr val="000000"/>
                        </a:solidFill>
                        <a:effectLst/>
                        <a:latin typeface="Century Gothic" panose="020B0502020202020204" pitchFamily="34" charset="0"/>
                      </a:endParaRPr>
                    </a:p>
                  </a:txBody>
                  <a:tcPr marL="0" marR="0" marT="0" marB="0" anchor="ct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1536945376"/>
                  </a:ext>
                </a:extLst>
              </a:tr>
              <a:tr h="257347">
                <a:tc rowSpan="6">
                  <a:txBody>
                    <a:bodyPr/>
                    <a:lstStyle/>
                    <a:p>
                      <a:pPr algn="ctr" fontAlgn="ctr"/>
                      <a:r>
                        <a:rPr lang="it-IT" sz="1400" u="none" strike="noStrike" dirty="0">
                          <a:effectLst/>
                        </a:rPr>
                        <a:t>Attori (settori e soggetti interni ed esterni)</a:t>
                      </a:r>
                      <a:endParaRPr lang="it-IT" sz="1400" b="1" i="0" u="none" strike="noStrike" dirty="0">
                        <a:solidFill>
                          <a:srgbClr val="000000"/>
                        </a:solidFill>
                        <a:effectLst/>
                        <a:latin typeface="Century Gothic" panose="020B0502020202020204" pitchFamily="34" charset="0"/>
                      </a:endParaRPr>
                    </a:p>
                  </a:txBody>
                  <a:tcPr marL="0" marR="0" marT="0" marB="0" anchor="ctr"/>
                </a:tc>
                <a:tc>
                  <a:txBody>
                    <a:bodyPr/>
                    <a:lstStyle/>
                    <a:p>
                      <a:pPr algn="l" fontAlgn="b"/>
                      <a:r>
                        <a:rPr lang="it-IT" sz="1400" u="none" strike="noStrike">
                          <a:effectLst/>
                        </a:rPr>
                        <a:t>Direzione di settore</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ctr" fontAlgn="ctr"/>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ctr"/>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extLst>
                  <a:ext uri="{0D108BD9-81ED-4DB2-BD59-A6C34878D82A}">
                    <a16:rowId xmlns:a16="http://schemas.microsoft.com/office/drawing/2014/main" val="1475859406"/>
                  </a:ext>
                </a:extLst>
              </a:tr>
              <a:tr h="240189">
                <a:tc vMerge="1">
                  <a:txBody>
                    <a:bodyPr/>
                    <a:lstStyle/>
                    <a:p>
                      <a:endParaRPr lang="it-IT"/>
                    </a:p>
                  </a:txBody>
                  <a:tcPr/>
                </a:tc>
                <a:tc>
                  <a:txBody>
                    <a:bodyPr/>
                    <a:lstStyle/>
                    <a:p>
                      <a:pPr algn="l" fontAlgn="b"/>
                      <a:r>
                        <a:rPr lang="it-IT" sz="1400" u="none" strike="noStrike">
                          <a:effectLst/>
                        </a:rPr>
                        <a:t>Direzione generale</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ctr" fontAlgn="ctr"/>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ctr"/>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extLst>
                  <a:ext uri="{0D108BD9-81ED-4DB2-BD59-A6C34878D82A}">
                    <a16:rowId xmlns:a16="http://schemas.microsoft.com/office/drawing/2014/main" val="2189651193"/>
                  </a:ext>
                </a:extLst>
              </a:tr>
              <a:tr h="240189">
                <a:tc vMerge="1">
                  <a:txBody>
                    <a:bodyPr/>
                    <a:lstStyle/>
                    <a:p>
                      <a:endParaRPr lang="it-IT"/>
                    </a:p>
                  </a:txBody>
                  <a:tcPr/>
                </a:tc>
                <a:tc>
                  <a:txBody>
                    <a:bodyPr/>
                    <a:lstStyle/>
                    <a:p>
                      <a:pPr algn="l" fontAlgn="b"/>
                      <a:r>
                        <a:rPr lang="it-IT" sz="1400" u="none" strike="noStrike" dirty="0">
                          <a:effectLst/>
                        </a:rPr>
                        <a:t>Dipartimento Programmazione Unitaria</a:t>
                      </a:r>
                      <a:endParaRPr lang="it-IT" sz="1400" b="0" i="0" u="none" strike="noStrike" dirty="0">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ctr" fontAlgn="ctr"/>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ctr"/>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extLst>
                  <a:ext uri="{0D108BD9-81ED-4DB2-BD59-A6C34878D82A}">
                    <a16:rowId xmlns:a16="http://schemas.microsoft.com/office/drawing/2014/main" val="3554952939"/>
                  </a:ext>
                </a:extLst>
              </a:tr>
              <a:tr h="257347">
                <a:tc vMerge="1">
                  <a:txBody>
                    <a:bodyPr/>
                    <a:lstStyle/>
                    <a:p>
                      <a:endParaRPr lang="it-IT"/>
                    </a:p>
                  </a:txBody>
                  <a:tcPr/>
                </a:tc>
                <a:tc>
                  <a:txBody>
                    <a:bodyPr/>
                    <a:lstStyle/>
                    <a:p>
                      <a:pPr algn="l" fontAlgn="b"/>
                      <a:r>
                        <a:rPr lang="it-IT" sz="1400" u="none" strike="noStrike">
                          <a:effectLst/>
                        </a:rPr>
                        <a:t>Giunta Regionale</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ctr" fontAlgn="ctr"/>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ctr"/>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extLst>
                  <a:ext uri="{0D108BD9-81ED-4DB2-BD59-A6C34878D82A}">
                    <a16:rowId xmlns:a16="http://schemas.microsoft.com/office/drawing/2014/main" val="3894235043"/>
                  </a:ext>
                </a:extLst>
              </a:tr>
              <a:tr h="257347">
                <a:tc vMerge="1">
                  <a:txBody>
                    <a:bodyPr/>
                    <a:lstStyle/>
                    <a:p>
                      <a:endParaRPr lang="it-IT"/>
                    </a:p>
                  </a:txBody>
                  <a:tcPr/>
                </a:tc>
                <a:tc>
                  <a:txBody>
                    <a:bodyPr/>
                    <a:lstStyle/>
                    <a:p>
                      <a:pPr algn="l" fontAlgn="b"/>
                      <a:r>
                        <a:rPr lang="it-IT" sz="1400" u="none" strike="noStrike" dirty="0">
                          <a:effectLst/>
                        </a:rPr>
                        <a:t>ETS, Associazioni</a:t>
                      </a:r>
                      <a:endParaRPr lang="it-IT" sz="1400" b="0" i="0" u="none" strike="noStrike" dirty="0">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dirty="0">
                          <a:effectLst/>
                        </a:rPr>
                        <a:t> </a:t>
                      </a:r>
                      <a:endParaRPr lang="it-IT" sz="1400" b="0" i="0" u="none" strike="noStrike" dirty="0">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ctr" fontAlgn="ctr"/>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ctr"/>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extLst>
                  <a:ext uri="{0D108BD9-81ED-4DB2-BD59-A6C34878D82A}">
                    <a16:rowId xmlns:a16="http://schemas.microsoft.com/office/drawing/2014/main" val="1922222694"/>
                  </a:ext>
                </a:extLst>
              </a:tr>
              <a:tr h="257347">
                <a:tc vMerge="1">
                  <a:txBody>
                    <a:bodyPr/>
                    <a:lstStyle/>
                    <a:p>
                      <a:endParaRPr lang="it-IT"/>
                    </a:p>
                  </a:txBody>
                  <a:tcPr/>
                </a:tc>
                <a:tc>
                  <a:txBody>
                    <a:bodyPr/>
                    <a:lstStyle/>
                    <a:p>
                      <a:pPr algn="l" fontAlgn="b"/>
                      <a:r>
                        <a:rPr lang="it-IT" sz="1400" u="none" strike="noStrike">
                          <a:effectLst/>
                        </a:rPr>
                        <a:t>Comuni</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ctr" fontAlgn="ctr"/>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ctr"/>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a:effectLst/>
                        </a:rPr>
                        <a:t> </a:t>
                      </a:r>
                      <a:endParaRPr lang="it-IT" sz="14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it-IT" sz="1400" u="none" strike="noStrike" dirty="0">
                          <a:effectLst/>
                        </a:rPr>
                        <a:t> </a:t>
                      </a:r>
                      <a:endParaRPr lang="it-IT" sz="1400" b="0" i="0" u="none" strike="noStrike" dirty="0">
                        <a:solidFill>
                          <a:srgbClr val="000000"/>
                        </a:solidFill>
                        <a:effectLst/>
                        <a:latin typeface="Century Gothic" panose="020B0502020202020204" pitchFamily="34" charset="0"/>
                      </a:endParaRPr>
                    </a:p>
                  </a:txBody>
                  <a:tcPr marL="0" marR="0" marT="0" marB="0" anchor="b"/>
                </a:tc>
                <a:extLst>
                  <a:ext uri="{0D108BD9-81ED-4DB2-BD59-A6C34878D82A}">
                    <a16:rowId xmlns:a16="http://schemas.microsoft.com/office/drawing/2014/main" val="1697242368"/>
                  </a:ext>
                </a:extLst>
              </a:tr>
            </a:tbl>
          </a:graphicData>
        </a:graphic>
      </p:graphicFrame>
    </p:spTree>
    <p:extLst>
      <p:ext uri="{BB962C8B-B14F-4D97-AF65-F5344CB8AC3E}">
        <p14:creationId xmlns:p14="http://schemas.microsoft.com/office/powerpoint/2010/main" val="3430544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9">
            <a:extLst>
              <a:ext uri="{FF2B5EF4-FFF2-40B4-BE49-F238E27FC236}">
                <a16:creationId xmlns:a16="http://schemas.microsoft.com/office/drawing/2014/main" id="{81AEB8A9-B768-4E30-BA55-D919E6687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01" y="-2"/>
            <a:ext cx="4069936" cy="68580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olo 1">
            <a:extLst>
              <a:ext uri="{FF2B5EF4-FFF2-40B4-BE49-F238E27FC236}">
                <a16:creationId xmlns:a16="http://schemas.microsoft.com/office/drawing/2014/main" id="{9FF43129-C27C-1EB6-6A1F-3BBE3A77C35E}"/>
              </a:ext>
            </a:extLst>
          </p:cNvPr>
          <p:cNvSpPr>
            <a:spLocks noGrp="1"/>
          </p:cNvSpPr>
          <p:nvPr>
            <p:ph type="title"/>
          </p:nvPr>
        </p:nvSpPr>
        <p:spPr>
          <a:xfrm>
            <a:off x="390901" y="865156"/>
            <a:ext cx="3268132" cy="5613236"/>
          </a:xfrm>
        </p:spPr>
        <p:txBody>
          <a:bodyPr anchor="ctr">
            <a:normAutofit/>
          </a:bodyPr>
          <a:lstStyle/>
          <a:p>
            <a:r>
              <a:rPr lang="it-IT" dirty="0">
                <a:solidFill>
                  <a:srgbClr val="FFFFFF"/>
                </a:solidFill>
              </a:rPr>
              <a:t>Mappatura dei processi - </a:t>
            </a:r>
            <a:r>
              <a:rPr lang="it-IT" dirty="0">
                <a:solidFill>
                  <a:srgbClr val="FFC000"/>
                </a:solidFill>
              </a:rPr>
              <a:t>Dettaglio</a:t>
            </a:r>
            <a:br>
              <a:rPr lang="it-IT" dirty="0">
                <a:solidFill>
                  <a:srgbClr val="FFFFFF"/>
                </a:solidFill>
              </a:rPr>
            </a:br>
            <a:endParaRPr lang="it-IT" dirty="0">
              <a:solidFill>
                <a:srgbClr val="FFFF00"/>
              </a:solidFill>
            </a:endParaRPr>
          </a:p>
        </p:txBody>
      </p:sp>
      <p:pic>
        <p:nvPicPr>
          <p:cNvPr id="5" name="Immagine 4">
            <a:extLst>
              <a:ext uri="{FF2B5EF4-FFF2-40B4-BE49-F238E27FC236}">
                <a16:creationId xmlns:a16="http://schemas.microsoft.com/office/drawing/2014/main" id="{002F6EC3-2E7B-50EC-3395-1D752F46F4B3}"/>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4463371" y="34917"/>
            <a:ext cx="6894236" cy="830239"/>
          </a:xfrm>
          <a:prstGeom prst="rect">
            <a:avLst/>
          </a:prstGeom>
          <a:noFill/>
        </p:spPr>
      </p:pic>
      <p:pic>
        <p:nvPicPr>
          <p:cNvPr id="18" name="Immagine 17">
            <a:extLst>
              <a:ext uri="{FF2B5EF4-FFF2-40B4-BE49-F238E27FC236}">
                <a16:creationId xmlns:a16="http://schemas.microsoft.com/office/drawing/2014/main" id="{72EC3CA4-FE7F-A9C3-A2E9-C0758A658CD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569320" y="6284082"/>
            <a:ext cx="1311910" cy="388620"/>
          </a:xfrm>
          <a:prstGeom prst="rect">
            <a:avLst/>
          </a:prstGeom>
          <a:noFill/>
        </p:spPr>
      </p:pic>
      <p:sp>
        <p:nvSpPr>
          <p:cNvPr id="4" name="CasellaDiTesto 3">
            <a:extLst>
              <a:ext uri="{FF2B5EF4-FFF2-40B4-BE49-F238E27FC236}">
                <a16:creationId xmlns:a16="http://schemas.microsoft.com/office/drawing/2014/main" id="{2B60EED9-6ACA-0172-6A3D-C53F51799FFF}"/>
              </a:ext>
            </a:extLst>
          </p:cNvPr>
          <p:cNvSpPr txBox="1"/>
          <p:nvPr/>
        </p:nvSpPr>
        <p:spPr>
          <a:xfrm>
            <a:off x="83706" y="132080"/>
            <a:ext cx="3038344" cy="1015663"/>
          </a:xfrm>
          <a:prstGeom prst="rect">
            <a:avLst/>
          </a:prstGeom>
          <a:noFill/>
        </p:spPr>
        <p:txBody>
          <a:bodyPr wrap="square" rtlCol="0">
            <a:spAutoFit/>
          </a:bodyPr>
          <a:lstStyle/>
          <a:p>
            <a:r>
              <a:rPr lang="it-IT" sz="1800" b="1" dirty="0">
                <a:ln w="6731" cap="flat" cmpd="sng" algn="ctr">
                  <a:solidFill>
                    <a:srgbClr val="FFFFFF"/>
                  </a:solidFill>
                  <a:prstDash val="solid"/>
                  <a:round/>
                </a:ln>
                <a:solidFill>
                  <a:srgbClr val="262626"/>
                </a:solidFill>
                <a:effectLst>
                  <a:outerShdw dist="38100" dir="2700000" algn="bl">
                    <a:schemeClr val="accent5"/>
                  </a:outerShdw>
                </a:effectLst>
                <a:latin typeface="Calibri" panose="020F0502020204030204" pitchFamily="34" charset="0"/>
                <a:ea typeface="Calibri" panose="020F0502020204030204" pitchFamily="34" charset="0"/>
                <a:cs typeface="Times New Roman" panose="02020603050405020304" pitchFamily="18" charset="0"/>
              </a:rPr>
              <a:t>Formez</a:t>
            </a:r>
            <a:r>
              <a:rPr lang="it-IT" sz="1800" b="1" dirty="0">
                <a:ln w="9525" cap="flat" cmpd="sng" algn="ctr">
                  <a:solidFill>
                    <a:srgbClr val="FFFFFF"/>
                  </a:solidFill>
                  <a:prstDash val="solid"/>
                  <a:round/>
                </a:ln>
                <a:solidFill>
                  <a:srgbClr val="0070C0"/>
                </a:solidFill>
                <a:effectLst>
                  <a:outerShdw blurRad="12700" dist="38100" dir="2700000" algn="tl">
                    <a:schemeClr val="accent5">
                      <a:lumMod val="60000"/>
                      <a:lumOff val="40000"/>
                    </a:schemeClr>
                  </a:outerShdw>
                </a:effectLst>
                <a:latin typeface="Calibri" panose="020F0502020204030204" pitchFamily="34" charset="0"/>
                <a:ea typeface="Calibri" panose="020F0502020204030204" pitchFamily="34" charset="0"/>
                <a:cs typeface="Times New Roman" panose="02020603050405020304" pitchFamily="18" charset="0"/>
              </a:rPr>
              <a:t> - </a:t>
            </a:r>
            <a:r>
              <a:rPr lang="it-IT" sz="1200" dirty="0">
                <a:solidFill>
                  <a:srgbClr val="FFFFFF"/>
                </a:solidFill>
                <a:latin typeface="+mj-lt"/>
                <a:ea typeface="+mj-ea"/>
                <a:cs typeface="+mj-cs"/>
              </a:rPr>
              <a:t>Progetto per il miglioramento dei sistemi di gestione e misurazione delle performance</a:t>
            </a:r>
          </a:p>
          <a:p>
            <a:endParaRPr lang="it-IT" dirty="0"/>
          </a:p>
        </p:txBody>
      </p:sp>
      <p:sp>
        <p:nvSpPr>
          <p:cNvPr id="6" name="Segnaposto contenuto 2">
            <a:extLst>
              <a:ext uri="{FF2B5EF4-FFF2-40B4-BE49-F238E27FC236}">
                <a16:creationId xmlns:a16="http://schemas.microsoft.com/office/drawing/2014/main" id="{DA6DA9B8-3DC1-B423-9E8F-71247884E79E}"/>
              </a:ext>
            </a:extLst>
          </p:cNvPr>
          <p:cNvSpPr>
            <a:spLocks noGrp="1"/>
          </p:cNvSpPr>
          <p:nvPr>
            <p:ph idx="1"/>
          </p:nvPr>
        </p:nvSpPr>
        <p:spPr>
          <a:xfrm>
            <a:off x="4116653" y="1546978"/>
            <a:ext cx="7764577" cy="4654125"/>
          </a:xfrm>
        </p:spPr>
        <p:txBody>
          <a:bodyPr anchor="ctr">
            <a:noAutofit/>
          </a:bodyPr>
          <a:lstStyle/>
          <a:p>
            <a:pPr marL="0" indent="0" algn="just">
              <a:spcAft>
                <a:spcPts val="1000"/>
              </a:spcAft>
              <a:buNone/>
            </a:pPr>
            <a:r>
              <a:rPr lang="it-IT" sz="1400" dirty="0">
                <a:solidFill>
                  <a:schemeClr val="accent1">
                    <a:lumMod val="75000"/>
                  </a:schemeClr>
                </a:solidFill>
              </a:rPr>
              <a:t>La Programmazione è suddivisa in 5 fasi e 6 azioni progressive. </a:t>
            </a:r>
          </a:p>
          <a:p>
            <a:pPr marL="0" indent="0" algn="just">
              <a:lnSpc>
                <a:spcPct val="115000"/>
              </a:lnSpc>
              <a:spcAft>
                <a:spcPts val="1000"/>
              </a:spcAft>
              <a:buNone/>
            </a:pPr>
            <a:r>
              <a:rPr lang="it-IT" sz="1400" dirty="0">
                <a:solidFill>
                  <a:schemeClr val="accent1">
                    <a:lumMod val="75000"/>
                  </a:schemeClr>
                </a:solidFill>
              </a:rPr>
              <a:t>Nello specifico la Programmazione si articola nelle seguenti Fasi:</a:t>
            </a:r>
          </a:p>
          <a:p>
            <a:pPr marL="342900" lvl="0" indent="-342900" algn="just">
              <a:lnSpc>
                <a:spcPct val="115000"/>
              </a:lnSpc>
              <a:buFont typeface="Wingdings 2" pitchFamily="2" charset="2"/>
              <a:buChar char="–"/>
            </a:pPr>
            <a:r>
              <a:rPr lang="it-IT" sz="1400" dirty="0">
                <a:solidFill>
                  <a:schemeClr val="accent1">
                    <a:lumMod val="75000"/>
                  </a:schemeClr>
                </a:solidFill>
              </a:rPr>
              <a:t>Esame documenti di programmazione e delle istanze del territorio</a:t>
            </a:r>
          </a:p>
          <a:p>
            <a:pPr marL="342900" lvl="0" indent="-342900" algn="just">
              <a:lnSpc>
                <a:spcPct val="115000"/>
              </a:lnSpc>
              <a:buFont typeface="Wingdings 2" pitchFamily="2" charset="2"/>
              <a:buChar char="–"/>
            </a:pPr>
            <a:r>
              <a:rPr lang="it-IT" sz="1400" dirty="0">
                <a:solidFill>
                  <a:schemeClr val="accent1">
                    <a:lumMod val="75000"/>
                  </a:schemeClr>
                </a:solidFill>
              </a:rPr>
              <a:t>Interlocuzione con la Giunta</a:t>
            </a:r>
          </a:p>
          <a:p>
            <a:pPr marL="342900" lvl="0" indent="-342900" algn="just">
              <a:lnSpc>
                <a:spcPct val="115000"/>
              </a:lnSpc>
              <a:buFont typeface="Wingdings 2" pitchFamily="2" charset="2"/>
              <a:buChar char="–"/>
            </a:pPr>
            <a:r>
              <a:rPr lang="it-IT" sz="1400" dirty="0">
                <a:solidFill>
                  <a:schemeClr val="accent1">
                    <a:lumMod val="75000"/>
                  </a:schemeClr>
                </a:solidFill>
              </a:rPr>
              <a:t>Elaborazione Piano Integrato Cultura anno xi</a:t>
            </a:r>
          </a:p>
          <a:p>
            <a:pPr marL="342900" lvl="0" indent="-342900" algn="just">
              <a:lnSpc>
                <a:spcPct val="115000"/>
              </a:lnSpc>
              <a:buFont typeface="Wingdings 2" pitchFamily="2" charset="2"/>
              <a:buChar char="–"/>
            </a:pPr>
            <a:r>
              <a:rPr lang="it-IT" sz="1400" dirty="0">
                <a:solidFill>
                  <a:schemeClr val="accent1">
                    <a:lumMod val="75000"/>
                  </a:schemeClr>
                </a:solidFill>
              </a:rPr>
              <a:t>Esame Amministrativo e Contabile del Piano</a:t>
            </a:r>
          </a:p>
          <a:p>
            <a:pPr marL="342900" lvl="0" indent="-342900" algn="just">
              <a:lnSpc>
                <a:spcPct val="115000"/>
              </a:lnSpc>
              <a:spcAft>
                <a:spcPts val="1000"/>
              </a:spcAft>
              <a:buFont typeface="Wingdings 2" pitchFamily="2" charset="2"/>
              <a:buChar char="–"/>
            </a:pPr>
            <a:r>
              <a:rPr lang="it-IT" sz="1400" dirty="0">
                <a:solidFill>
                  <a:schemeClr val="accent1">
                    <a:lumMod val="75000"/>
                  </a:schemeClr>
                </a:solidFill>
              </a:rPr>
              <a:t>Approvazione Piano Integrato Cultura anno x</a:t>
            </a:r>
          </a:p>
          <a:p>
            <a:pPr marL="0" indent="0" algn="just">
              <a:lnSpc>
                <a:spcPct val="115000"/>
              </a:lnSpc>
              <a:spcAft>
                <a:spcPts val="1000"/>
              </a:spcAft>
              <a:buNone/>
            </a:pPr>
            <a:r>
              <a:rPr lang="it-IT" sz="1400" dirty="0">
                <a:solidFill>
                  <a:schemeClr val="accent1">
                    <a:lumMod val="75000"/>
                  </a:schemeClr>
                </a:solidFill>
              </a:rPr>
              <a:t>Le 5 fasi si articolano nelle seguenti attività:</a:t>
            </a:r>
          </a:p>
          <a:p>
            <a:pPr algn="just"/>
            <a:r>
              <a:rPr lang="it-IT" sz="1400" dirty="0">
                <a:solidFill>
                  <a:schemeClr val="accent1">
                    <a:lumMod val="75000"/>
                  </a:schemeClr>
                </a:solidFill>
              </a:rPr>
              <a:t>1 - </a:t>
            </a:r>
            <a:r>
              <a:rPr lang="it-IT" sz="1400" u="sng" dirty="0">
                <a:solidFill>
                  <a:schemeClr val="accent1">
                    <a:lumMod val="75000"/>
                  </a:schemeClr>
                </a:solidFill>
              </a:rPr>
              <a:t>Esame documenti di programmazione e delle istanze del territorio</a:t>
            </a:r>
            <a:r>
              <a:rPr lang="it-IT" sz="1400" dirty="0">
                <a:solidFill>
                  <a:schemeClr val="accent1">
                    <a:lumMod val="75000"/>
                  </a:schemeClr>
                </a:solidFill>
              </a:rPr>
              <a:t>: Si tratta di un’attività che prevede l'esame dei documenti di programmazione al fine di effettuare una prima analisi dei possibili obiettivi in materia Culturale. La ricognizione viene fatta anche sulle risorse economiche e i documenti di programmazione economica e finanziare. Le minoranze linguistiche inviano delle proposte (vedasi legge regionale) mentre i rappresentanti del mondo del Teatro vengono ascoltati per recepire le istanze. </a:t>
            </a:r>
          </a:p>
        </p:txBody>
      </p:sp>
    </p:spTree>
    <p:extLst>
      <p:ext uri="{BB962C8B-B14F-4D97-AF65-F5344CB8AC3E}">
        <p14:creationId xmlns:p14="http://schemas.microsoft.com/office/powerpoint/2010/main" val="211838449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3084</TotalTime>
  <Words>1730</Words>
  <Application>Microsoft Office PowerPoint</Application>
  <PresentationFormat>Widescreen</PresentationFormat>
  <Paragraphs>251</Paragraphs>
  <Slides>18</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18</vt:i4>
      </vt:variant>
    </vt:vector>
  </HeadingPairs>
  <TitlesOfParts>
    <vt:vector size="24" baseType="lpstr">
      <vt:lpstr>Arial</vt:lpstr>
      <vt:lpstr>Calibri</vt:lpstr>
      <vt:lpstr>Calibri Light</vt:lpstr>
      <vt:lpstr>Century Gothic</vt:lpstr>
      <vt:lpstr>Wingdings 2</vt:lpstr>
      <vt:lpstr>Tema di Office</vt:lpstr>
      <vt:lpstr>Presentazione standard di PowerPoint</vt:lpstr>
      <vt:lpstr>La mappatura dei processi come strumento di performance management</vt:lpstr>
      <vt:lpstr>Mappatura dei processi –  Contesto </vt:lpstr>
      <vt:lpstr>Mappatura dei processi –  Approccio metodologico </vt:lpstr>
      <vt:lpstr>Mappatura dei processi - Strumenti </vt:lpstr>
      <vt:lpstr>Mappatura dei processi – Dimensioni analisi </vt:lpstr>
      <vt:lpstr>Mappatura dei processi – Dimensione organizzativa </vt:lpstr>
      <vt:lpstr>Presentazione standard di PowerPoint</vt:lpstr>
      <vt:lpstr>Mappatura dei processi - Dettaglio </vt:lpstr>
      <vt:lpstr>Presentazione standard di PowerPoint</vt:lpstr>
      <vt:lpstr>Mappatura dei processi – Flow chart</vt:lpstr>
      <vt:lpstr>Mappatura dei processi – Dimensione performance </vt:lpstr>
      <vt:lpstr>Mappatura dei processi – Dimensione performance </vt:lpstr>
      <vt:lpstr>Mappatura dei processi </vt:lpstr>
      <vt:lpstr>Mappatura dei processi </vt:lpstr>
      <vt:lpstr>Mappatura dei processi - PERSEO</vt:lpstr>
      <vt:lpstr>Piano della Performance– Navigazione Web </vt:lpstr>
      <vt:lpstr>Relazione sulla Performance – Navigazione Web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Istat Rapporto BES – Dashboard consultazione indicatori</dc:title>
  <dc:creator>Giuseppe Gioioso</dc:creator>
  <cp:lastModifiedBy>Giuseppe Gioioso</cp:lastModifiedBy>
  <cp:revision>120</cp:revision>
  <dcterms:created xsi:type="dcterms:W3CDTF">2022-07-21T10:52:08Z</dcterms:created>
  <dcterms:modified xsi:type="dcterms:W3CDTF">2022-12-02T11:28:58Z</dcterms:modified>
</cp:coreProperties>
</file>