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31" r:id="rId2"/>
    <p:sldId id="450" r:id="rId3"/>
    <p:sldId id="452" r:id="rId4"/>
    <p:sldId id="436" r:id="rId5"/>
    <p:sldId id="453" r:id="rId6"/>
    <p:sldId id="454" r:id="rId7"/>
    <p:sldId id="462" r:id="rId8"/>
    <p:sldId id="440" r:id="rId9"/>
    <p:sldId id="456" r:id="rId10"/>
    <p:sldId id="441" r:id="rId11"/>
    <p:sldId id="445" r:id="rId12"/>
    <p:sldId id="458" r:id="rId13"/>
    <p:sldId id="459" r:id="rId14"/>
    <p:sldId id="460" r:id="rId15"/>
    <p:sldId id="461" r:id="rId16"/>
    <p:sldId id="447" r:id="rId17"/>
    <p:sldId id="448" r:id="rId18"/>
    <p:sldId id="449"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2D3B2-F6A6-4901-A0B4-9D909340CEFD}"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it-IT"/>
        </a:p>
      </dgm:t>
    </dgm:pt>
    <dgm:pt modelId="{9B316ADA-B501-44BF-AA56-9E7DD25E4EF6}">
      <dgm:prSet/>
      <dgm:spPr/>
      <dgm:t>
        <a:bodyPr/>
        <a:lstStyle/>
        <a:p>
          <a:r>
            <a:rPr lang="it-IT" b="1" dirty="0"/>
            <a:t>Esame preliminare</a:t>
          </a:r>
        </a:p>
      </dgm:t>
    </dgm:pt>
    <dgm:pt modelId="{B5BBC1AE-0B42-45FD-A791-2A0258E55748}" type="parTrans" cxnId="{CE19819C-A181-4A64-9958-231CC1A78524}">
      <dgm:prSet/>
      <dgm:spPr/>
      <dgm:t>
        <a:bodyPr/>
        <a:lstStyle/>
        <a:p>
          <a:endParaRPr lang="it-IT"/>
        </a:p>
      </dgm:t>
    </dgm:pt>
    <dgm:pt modelId="{9C904888-5665-44AD-AE23-E0F94E1FC779}" type="sibTrans" cxnId="{CE19819C-A181-4A64-9958-231CC1A78524}">
      <dgm:prSet/>
      <dgm:spPr/>
      <dgm:t>
        <a:bodyPr/>
        <a:lstStyle/>
        <a:p>
          <a:endParaRPr lang="it-IT"/>
        </a:p>
      </dgm:t>
    </dgm:pt>
    <dgm:pt modelId="{145E66A5-A530-429F-9CCF-971954A2F82E}">
      <dgm:prSet/>
      <dgm:spPr/>
      <dgm:t>
        <a:bodyPr/>
        <a:lstStyle/>
        <a:p>
          <a:r>
            <a:rPr lang="it-IT" b="1" dirty="0"/>
            <a:t>Interviste ai referenti della Direzione generale</a:t>
          </a:r>
        </a:p>
      </dgm:t>
    </dgm:pt>
    <dgm:pt modelId="{C77A464E-0457-48EB-9E51-83A8DA03703A}" type="parTrans" cxnId="{FD1B3C67-3485-4994-9644-9468EECFE9CD}">
      <dgm:prSet/>
      <dgm:spPr/>
      <dgm:t>
        <a:bodyPr/>
        <a:lstStyle/>
        <a:p>
          <a:endParaRPr lang="it-IT"/>
        </a:p>
      </dgm:t>
    </dgm:pt>
    <dgm:pt modelId="{012F6460-288E-4A01-9A78-16BF62431FD9}" type="sibTrans" cxnId="{FD1B3C67-3485-4994-9644-9468EECFE9CD}">
      <dgm:prSet/>
      <dgm:spPr/>
      <dgm:t>
        <a:bodyPr/>
        <a:lstStyle/>
        <a:p>
          <a:endParaRPr lang="it-IT"/>
        </a:p>
      </dgm:t>
    </dgm:pt>
    <dgm:pt modelId="{FDA4C3EE-E902-4435-9833-39CD7DB2BB5D}">
      <dgm:prSet/>
      <dgm:spPr/>
      <dgm:t>
        <a:bodyPr/>
        <a:lstStyle/>
        <a:p>
          <a:r>
            <a:rPr lang="it-IT" b="1" dirty="0"/>
            <a:t>Formalizzazione e condivisione</a:t>
          </a:r>
        </a:p>
      </dgm:t>
    </dgm:pt>
    <dgm:pt modelId="{6F0FFD18-5E87-41E6-9635-C62C89BB1D75}" type="parTrans" cxnId="{A0A6E82D-308A-478A-B056-EA6B22791AE7}">
      <dgm:prSet/>
      <dgm:spPr/>
      <dgm:t>
        <a:bodyPr/>
        <a:lstStyle/>
        <a:p>
          <a:endParaRPr lang="it-IT"/>
        </a:p>
      </dgm:t>
    </dgm:pt>
    <dgm:pt modelId="{2B76ECE2-38C1-48E4-80A3-41CD05AD8AF8}" type="sibTrans" cxnId="{A0A6E82D-308A-478A-B056-EA6B22791AE7}">
      <dgm:prSet/>
      <dgm:spPr/>
      <dgm:t>
        <a:bodyPr/>
        <a:lstStyle/>
        <a:p>
          <a:endParaRPr lang="it-IT"/>
        </a:p>
      </dgm:t>
    </dgm:pt>
    <dgm:pt modelId="{2E71D934-7930-42EF-811E-7A6290E57CEE}">
      <dgm:prSet/>
      <dgm:spPr/>
      <dgm:t>
        <a:bodyPr/>
        <a:lstStyle/>
        <a:p>
          <a:r>
            <a:rPr lang="it-IT" b="1" dirty="0"/>
            <a:t>Approfondimenti con referenti e altre figure «chiave»</a:t>
          </a:r>
        </a:p>
      </dgm:t>
    </dgm:pt>
    <dgm:pt modelId="{CAC787C7-B13E-4511-9E34-6E4A9C80A04B}" type="parTrans" cxnId="{899794B4-ABAD-4A34-A7D9-9C0FB40719E3}">
      <dgm:prSet/>
      <dgm:spPr/>
      <dgm:t>
        <a:bodyPr/>
        <a:lstStyle/>
        <a:p>
          <a:endParaRPr lang="it-IT"/>
        </a:p>
      </dgm:t>
    </dgm:pt>
    <dgm:pt modelId="{37B41729-3D57-46E6-BBA2-E883809296B6}" type="sibTrans" cxnId="{899794B4-ABAD-4A34-A7D9-9C0FB40719E3}">
      <dgm:prSet/>
      <dgm:spPr/>
      <dgm:t>
        <a:bodyPr/>
        <a:lstStyle/>
        <a:p>
          <a:endParaRPr lang="it-IT"/>
        </a:p>
      </dgm:t>
    </dgm:pt>
    <dgm:pt modelId="{0F30D78A-8E84-489D-A030-37FA61DB126B}">
      <dgm:prSet/>
      <dgm:spPr/>
      <dgm:t>
        <a:bodyPr/>
        <a:lstStyle/>
        <a:p>
          <a:r>
            <a:rPr lang="it-IT" b="1" dirty="0"/>
            <a:t>Finalizzazione della formalizzazione</a:t>
          </a:r>
        </a:p>
      </dgm:t>
    </dgm:pt>
    <dgm:pt modelId="{BEE03585-9579-4BB4-9DF3-D1904EA9844E}" type="parTrans" cxnId="{95BBF58B-F3C3-462A-807E-C84DF2E267BC}">
      <dgm:prSet/>
      <dgm:spPr/>
      <dgm:t>
        <a:bodyPr/>
        <a:lstStyle/>
        <a:p>
          <a:endParaRPr lang="it-IT"/>
        </a:p>
      </dgm:t>
    </dgm:pt>
    <dgm:pt modelId="{84FEC0F6-CF4F-4BD0-8DAA-18490CF6980B}" type="sibTrans" cxnId="{95BBF58B-F3C3-462A-807E-C84DF2E267BC}">
      <dgm:prSet/>
      <dgm:spPr/>
      <dgm:t>
        <a:bodyPr/>
        <a:lstStyle/>
        <a:p>
          <a:endParaRPr lang="it-IT"/>
        </a:p>
      </dgm:t>
    </dgm:pt>
    <dgm:pt modelId="{6F16FD92-E3CD-BE4D-AAB1-A1E5F62F8B3E}">
      <dgm:prSet/>
      <dgm:spPr/>
      <dgm:t>
        <a:bodyPr/>
        <a:lstStyle/>
        <a:p>
          <a:r>
            <a:rPr lang="it-IT" b="1" dirty="0"/>
            <a:t>Caricamento sul sistema PERSEO</a:t>
          </a:r>
        </a:p>
      </dgm:t>
    </dgm:pt>
    <dgm:pt modelId="{0C7FCCE8-FDE3-C548-93EF-364211B7C916}" type="parTrans" cxnId="{B2EB9FE3-2A2E-9347-8CBD-C8A501C150A4}">
      <dgm:prSet/>
      <dgm:spPr/>
      <dgm:t>
        <a:bodyPr/>
        <a:lstStyle/>
        <a:p>
          <a:endParaRPr lang="it-IT"/>
        </a:p>
      </dgm:t>
    </dgm:pt>
    <dgm:pt modelId="{7F5D2894-4DE7-C744-A42B-D0B88F040A46}" type="sibTrans" cxnId="{B2EB9FE3-2A2E-9347-8CBD-C8A501C150A4}">
      <dgm:prSet/>
      <dgm:spPr/>
      <dgm:t>
        <a:bodyPr/>
        <a:lstStyle/>
        <a:p>
          <a:endParaRPr lang="it-IT"/>
        </a:p>
      </dgm:t>
    </dgm:pt>
    <dgm:pt modelId="{64AD6FB1-BC18-B94E-89CD-376BFE5538C8}" type="pres">
      <dgm:prSet presAssocID="{A622D3B2-F6A6-4901-A0B4-9D909340CEFD}" presName="Name0" presStyleCnt="0">
        <dgm:presLayoutVars>
          <dgm:dir/>
          <dgm:animLvl val="lvl"/>
          <dgm:resizeHandles val="exact"/>
        </dgm:presLayoutVars>
      </dgm:prSet>
      <dgm:spPr/>
    </dgm:pt>
    <dgm:pt modelId="{660D5A74-953A-4542-89EA-C940B62F335E}" type="pres">
      <dgm:prSet presAssocID="{6F16FD92-E3CD-BE4D-AAB1-A1E5F62F8B3E}" presName="boxAndChildren" presStyleCnt="0"/>
      <dgm:spPr/>
    </dgm:pt>
    <dgm:pt modelId="{EC344ED3-6B6F-8F40-ADE4-3DB1CD17D362}" type="pres">
      <dgm:prSet presAssocID="{6F16FD92-E3CD-BE4D-AAB1-A1E5F62F8B3E}" presName="parentTextBox" presStyleLbl="node1" presStyleIdx="0" presStyleCnt="6"/>
      <dgm:spPr/>
    </dgm:pt>
    <dgm:pt modelId="{755CF7DA-8196-1147-9A73-E0A542471E30}" type="pres">
      <dgm:prSet presAssocID="{84FEC0F6-CF4F-4BD0-8DAA-18490CF6980B}" presName="sp" presStyleCnt="0"/>
      <dgm:spPr/>
    </dgm:pt>
    <dgm:pt modelId="{2AA9840C-68E8-344F-848A-237DF0591E82}" type="pres">
      <dgm:prSet presAssocID="{0F30D78A-8E84-489D-A030-37FA61DB126B}" presName="arrowAndChildren" presStyleCnt="0"/>
      <dgm:spPr/>
    </dgm:pt>
    <dgm:pt modelId="{C93E11B2-9C30-1742-8D19-01611BE42BBF}" type="pres">
      <dgm:prSet presAssocID="{0F30D78A-8E84-489D-A030-37FA61DB126B}" presName="parentTextArrow" presStyleLbl="node1" presStyleIdx="1" presStyleCnt="6"/>
      <dgm:spPr/>
    </dgm:pt>
    <dgm:pt modelId="{B93D979B-AEB4-4842-BDAC-71C6EB0F42F8}" type="pres">
      <dgm:prSet presAssocID="{37B41729-3D57-46E6-BBA2-E883809296B6}" presName="sp" presStyleCnt="0"/>
      <dgm:spPr/>
    </dgm:pt>
    <dgm:pt modelId="{A0485FF1-3CE0-3742-A45A-F1E7765E7AEE}" type="pres">
      <dgm:prSet presAssocID="{2E71D934-7930-42EF-811E-7A6290E57CEE}" presName="arrowAndChildren" presStyleCnt="0"/>
      <dgm:spPr/>
    </dgm:pt>
    <dgm:pt modelId="{AABCD941-DC51-F94F-B516-CCA1EEBD763C}" type="pres">
      <dgm:prSet presAssocID="{2E71D934-7930-42EF-811E-7A6290E57CEE}" presName="parentTextArrow" presStyleLbl="node1" presStyleIdx="2" presStyleCnt="6"/>
      <dgm:spPr/>
    </dgm:pt>
    <dgm:pt modelId="{7662B069-EA35-584A-B9F1-9C1C0CC8216F}" type="pres">
      <dgm:prSet presAssocID="{2B76ECE2-38C1-48E4-80A3-41CD05AD8AF8}" presName="sp" presStyleCnt="0"/>
      <dgm:spPr/>
    </dgm:pt>
    <dgm:pt modelId="{7230E5F5-2F96-AF4B-9D48-7985CE33376D}" type="pres">
      <dgm:prSet presAssocID="{FDA4C3EE-E902-4435-9833-39CD7DB2BB5D}" presName="arrowAndChildren" presStyleCnt="0"/>
      <dgm:spPr/>
    </dgm:pt>
    <dgm:pt modelId="{3B940427-C8D2-6944-9F66-BC6A7C667ABD}" type="pres">
      <dgm:prSet presAssocID="{FDA4C3EE-E902-4435-9833-39CD7DB2BB5D}" presName="parentTextArrow" presStyleLbl="node1" presStyleIdx="3" presStyleCnt="6"/>
      <dgm:spPr/>
    </dgm:pt>
    <dgm:pt modelId="{8A7D5D17-0747-B04C-B4F7-14EDC04BDCF9}" type="pres">
      <dgm:prSet presAssocID="{012F6460-288E-4A01-9A78-16BF62431FD9}" presName="sp" presStyleCnt="0"/>
      <dgm:spPr/>
    </dgm:pt>
    <dgm:pt modelId="{E5C7466B-0DE0-A74D-88D1-EB50687C669A}" type="pres">
      <dgm:prSet presAssocID="{145E66A5-A530-429F-9CCF-971954A2F82E}" presName="arrowAndChildren" presStyleCnt="0"/>
      <dgm:spPr/>
    </dgm:pt>
    <dgm:pt modelId="{CBA09CD9-CEE7-A541-9368-6D0B845A6D8F}" type="pres">
      <dgm:prSet presAssocID="{145E66A5-A530-429F-9CCF-971954A2F82E}" presName="parentTextArrow" presStyleLbl="node1" presStyleIdx="4" presStyleCnt="6"/>
      <dgm:spPr/>
    </dgm:pt>
    <dgm:pt modelId="{EF8067C5-66A0-BC4C-A19C-70CABBE984A9}" type="pres">
      <dgm:prSet presAssocID="{9C904888-5665-44AD-AE23-E0F94E1FC779}" presName="sp" presStyleCnt="0"/>
      <dgm:spPr/>
    </dgm:pt>
    <dgm:pt modelId="{BB24BBB8-38E0-5C42-8C82-E51F7464F822}" type="pres">
      <dgm:prSet presAssocID="{9B316ADA-B501-44BF-AA56-9E7DD25E4EF6}" presName="arrowAndChildren" presStyleCnt="0"/>
      <dgm:spPr/>
    </dgm:pt>
    <dgm:pt modelId="{99C9A990-6BFC-F04B-84B7-B3B6B1C80FAC}" type="pres">
      <dgm:prSet presAssocID="{9B316ADA-B501-44BF-AA56-9E7DD25E4EF6}" presName="parentTextArrow" presStyleLbl="node1" presStyleIdx="5" presStyleCnt="6"/>
      <dgm:spPr/>
    </dgm:pt>
  </dgm:ptLst>
  <dgm:cxnLst>
    <dgm:cxn modelId="{A9E2A208-A17C-5D4F-B5F5-AE18713B5515}" type="presOf" srcId="{A622D3B2-F6A6-4901-A0B4-9D909340CEFD}" destId="{64AD6FB1-BC18-B94E-89CD-376BFE5538C8}" srcOrd="0" destOrd="0" presId="urn:microsoft.com/office/officeart/2005/8/layout/process4"/>
    <dgm:cxn modelId="{A0A6E82D-308A-478A-B056-EA6B22791AE7}" srcId="{A622D3B2-F6A6-4901-A0B4-9D909340CEFD}" destId="{FDA4C3EE-E902-4435-9833-39CD7DB2BB5D}" srcOrd="2" destOrd="0" parTransId="{6F0FFD18-5E87-41E6-9635-C62C89BB1D75}" sibTransId="{2B76ECE2-38C1-48E4-80A3-41CD05AD8AF8}"/>
    <dgm:cxn modelId="{8195D83E-D96E-1E48-8FCF-1B18D3DB877D}" type="presOf" srcId="{145E66A5-A530-429F-9CCF-971954A2F82E}" destId="{CBA09CD9-CEE7-A541-9368-6D0B845A6D8F}" srcOrd="0" destOrd="0" presId="urn:microsoft.com/office/officeart/2005/8/layout/process4"/>
    <dgm:cxn modelId="{FD1B3C67-3485-4994-9644-9468EECFE9CD}" srcId="{A622D3B2-F6A6-4901-A0B4-9D909340CEFD}" destId="{145E66A5-A530-429F-9CCF-971954A2F82E}" srcOrd="1" destOrd="0" parTransId="{C77A464E-0457-48EB-9E51-83A8DA03703A}" sibTransId="{012F6460-288E-4A01-9A78-16BF62431FD9}"/>
    <dgm:cxn modelId="{FF78717E-9552-1B4E-83A6-4DC8EFB697FF}" type="presOf" srcId="{2E71D934-7930-42EF-811E-7A6290E57CEE}" destId="{AABCD941-DC51-F94F-B516-CCA1EEBD763C}" srcOrd="0" destOrd="0" presId="urn:microsoft.com/office/officeart/2005/8/layout/process4"/>
    <dgm:cxn modelId="{95BBF58B-F3C3-462A-807E-C84DF2E267BC}" srcId="{A622D3B2-F6A6-4901-A0B4-9D909340CEFD}" destId="{0F30D78A-8E84-489D-A030-37FA61DB126B}" srcOrd="4" destOrd="0" parTransId="{BEE03585-9579-4BB4-9DF3-D1904EA9844E}" sibTransId="{84FEC0F6-CF4F-4BD0-8DAA-18490CF6980B}"/>
    <dgm:cxn modelId="{CE19819C-A181-4A64-9958-231CC1A78524}" srcId="{A622D3B2-F6A6-4901-A0B4-9D909340CEFD}" destId="{9B316ADA-B501-44BF-AA56-9E7DD25E4EF6}" srcOrd="0" destOrd="0" parTransId="{B5BBC1AE-0B42-45FD-A791-2A0258E55748}" sibTransId="{9C904888-5665-44AD-AE23-E0F94E1FC779}"/>
    <dgm:cxn modelId="{96C226A2-9536-2444-B903-AB0D1F4EA82B}" type="presOf" srcId="{0F30D78A-8E84-489D-A030-37FA61DB126B}" destId="{C93E11B2-9C30-1742-8D19-01611BE42BBF}" srcOrd="0" destOrd="0" presId="urn:microsoft.com/office/officeart/2005/8/layout/process4"/>
    <dgm:cxn modelId="{936CD9A5-6CEC-1640-A15E-EDB64B4480B0}" type="presOf" srcId="{FDA4C3EE-E902-4435-9833-39CD7DB2BB5D}" destId="{3B940427-C8D2-6944-9F66-BC6A7C667ABD}" srcOrd="0" destOrd="0" presId="urn:microsoft.com/office/officeart/2005/8/layout/process4"/>
    <dgm:cxn modelId="{9CB941A8-55B0-664C-BA76-4E0CC8A3B8B7}" type="presOf" srcId="{6F16FD92-E3CD-BE4D-AAB1-A1E5F62F8B3E}" destId="{EC344ED3-6B6F-8F40-ADE4-3DB1CD17D362}" srcOrd="0" destOrd="0" presId="urn:microsoft.com/office/officeart/2005/8/layout/process4"/>
    <dgm:cxn modelId="{899794B4-ABAD-4A34-A7D9-9C0FB40719E3}" srcId="{A622D3B2-F6A6-4901-A0B4-9D909340CEFD}" destId="{2E71D934-7930-42EF-811E-7A6290E57CEE}" srcOrd="3" destOrd="0" parTransId="{CAC787C7-B13E-4511-9E34-6E4A9C80A04B}" sibTransId="{37B41729-3D57-46E6-BBA2-E883809296B6}"/>
    <dgm:cxn modelId="{B2EB9FE3-2A2E-9347-8CBD-C8A501C150A4}" srcId="{A622D3B2-F6A6-4901-A0B4-9D909340CEFD}" destId="{6F16FD92-E3CD-BE4D-AAB1-A1E5F62F8B3E}" srcOrd="5" destOrd="0" parTransId="{0C7FCCE8-FDE3-C548-93EF-364211B7C916}" sibTransId="{7F5D2894-4DE7-C744-A42B-D0B88F040A46}"/>
    <dgm:cxn modelId="{FD980DF0-C857-B84C-86EC-FC7A41528BCD}" type="presOf" srcId="{9B316ADA-B501-44BF-AA56-9E7DD25E4EF6}" destId="{99C9A990-6BFC-F04B-84B7-B3B6B1C80FAC}" srcOrd="0" destOrd="0" presId="urn:microsoft.com/office/officeart/2005/8/layout/process4"/>
    <dgm:cxn modelId="{B79A60E1-9551-2F44-987E-7A058AD93E05}" type="presParOf" srcId="{64AD6FB1-BC18-B94E-89CD-376BFE5538C8}" destId="{660D5A74-953A-4542-89EA-C940B62F335E}" srcOrd="0" destOrd="0" presId="urn:microsoft.com/office/officeart/2005/8/layout/process4"/>
    <dgm:cxn modelId="{84E02808-3C15-2144-8940-03C76D4BBA22}" type="presParOf" srcId="{660D5A74-953A-4542-89EA-C940B62F335E}" destId="{EC344ED3-6B6F-8F40-ADE4-3DB1CD17D362}" srcOrd="0" destOrd="0" presId="urn:microsoft.com/office/officeart/2005/8/layout/process4"/>
    <dgm:cxn modelId="{9E7214A4-3B03-8441-A7EC-91DE465399B3}" type="presParOf" srcId="{64AD6FB1-BC18-B94E-89CD-376BFE5538C8}" destId="{755CF7DA-8196-1147-9A73-E0A542471E30}" srcOrd="1" destOrd="0" presId="urn:microsoft.com/office/officeart/2005/8/layout/process4"/>
    <dgm:cxn modelId="{2400A1D5-8E79-FC48-9211-F6D94A568BEA}" type="presParOf" srcId="{64AD6FB1-BC18-B94E-89CD-376BFE5538C8}" destId="{2AA9840C-68E8-344F-848A-237DF0591E82}" srcOrd="2" destOrd="0" presId="urn:microsoft.com/office/officeart/2005/8/layout/process4"/>
    <dgm:cxn modelId="{70B4CADD-8759-394F-B872-ABAF3073C6CE}" type="presParOf" srcId="{2AA9840C-68E8-344F-848A-237DF0591E82}" destId="{C93E11B2-9C30-1742-8D19-01611BE42BBF}" srcOrd="0" destOrd="0" presId="urn:microsoft.com/office/officeart/2005/8/layout/process4"/>
    <dgm:cxn modelId="{C91794C7-7767-5A42-93C6-8166F99074F5}" type="presParOf" srcId="{64AD6FB1-BC18-B94E-89CD-376BFE5538C8}" destId="{B93D979B-AEB4-4842-BDAC-71C6EB0F42F8}" srcOrd="3" destOrd="0" presId="urn:microsoft.com/office/officeart/2005/8/layout/process4"/>
    <dgm:cxn modelId="{70DB960C-5CB1-7542-9C50-AB783A17C869}" type="presParOf" srcId="{64AD6FB1-BC18-B94E-89CD-376BFE5538C8}" destId="{A0485FF1-3CE0-3742-A45A-F1E7765E7AEE}" srcOrd="4" destOrd="0" presId="urn:microsoft.com/office/officeart/2005/8/layout/process4"/>
    <dgm:cxn modelId="{611F3D29-0D40-2247-A4FA-3057B3C4C84C}" type="presParOf" srcId="{A0485FF1-3CE0-3742-A45A-F1E7765E7AEE}" destId="{AABCD941-DC51-F94F-B516-CCA1EEBD763C}" srcOrd="0" destOrd="0" presId="urn:microsoft.com/office/officeart/2005/8/layout/process4"/>
    <dgm:cxn modelId="{8D391855-81DF-014F-8E9D-87EB935A825D}" type="presParOf" srcId="{64AD6FB1-BC18-B94E-89CD-376BFE5538C8}" destId="{7662B069-EA35-584A-B9F1-9C1C0CC8216F}" srcOrd="5" destOrd="0" presId="urn:microsoft.com/office/officeart/2005/8/layout/process4"/>
    <dgm:cxn modelId="{53B0DC20-F930-184E-BE18-847CE78CA18C}" type="presParOf" srcId="{64AD6FB1-BC18-B94E-89CD-376BFE5538C8}" destId="{7230E5F5-2F96-AF4B-9D48-7985CE33376D}" srcOrd="6" destOrd="0" presId="urn:microsoft.com/office/officeart/2005/8/layout/process4"/>
    <dgm:cxn modelId="{EF78232E-9647-DA4E-AE51-61CBBE9B135D}" type="presParOf" srcId="{7230E5F5-2F96-AF4B-9D48-7985CE33376D}" destId="{3B940427-C8D2-6944-9F66-BC6A7C667ABD}" srcOrd="0" destOrd="0" presId="urn:microsoft.com/office/officeart/2005/8/layout/process4"/>
    <dgm:cxn modelId="{4462742C-A3FB-FF48-A95F-7C7DFF037ABD}" type="presParOf" srcId="{64AD6FB1-BC18-B94E-89CD-376BFE5538C8}" destId="{8A7D5D17-0747-B04C-B4F7-14EDC04BDCF9}" srcOrd="7" destOrd="0" presId="urn:microsoft.com/office/officeart/2005/8/layout/process4"/>
    <dgm:cxn modelId="{CD920FBE-6B8A-9443-BFF8-D35C91174B08}" type="presParOf" srcId="{64AD6FB1-BC18-B94E-89CD-376BFE5538C8}" destId="{E5C7466B-0DE0-A74D-88D1-EB50687C669A}" srcOrd="8" destOrd="0" presId="urn:microsoft.com/office/officeart/2005/8/layout/process4"/>
    <dgm:cxn modelId="{16AB765F-F1CD-044C-B6EA-C783960E443F}" type="presParOf" srcId="{E5C7466B-0DE0-A74D-88D1-EB50687C669A}" destId="{CBA09CD9-CEE7-A541-9368-6D0B845A6D8F}" srcOrd="0" destOrd="0" presId="urn:microsoft.com/office/officeart/2005/8/layout/process4"/>
    <dgm:cxn modelId="{45ECCB1D-5109-2A49-9471-78C6E6F7CAEA}" type="presParOf" srcId="{64AD6FB1-BC18-B94E-89CD-376BFE5538C8}" destId="{EF8067C5-66A0-BC4C-A19C-70CABBE984A9}" srcOrd="9" destOrd="0" presId="urn:microsoft.com/office/officeart/2005/8/layout/process4"/>
    <dgm:cxn modelId="{20361C3B-B815-414E-920A-10BA5E48F1F8}" type="presParOf" srcId="{64AD6FB1-BC18-B94E-89CD-376BFE5538C8}" destId="{BB24BBB8-38E0-5C42-8C82-E51F7464F822}" srcOrd="10" destOrd="0" presId="urn:microsoft.com/office/officeart/2005/8/layout/process4"/>
    <dgm:cxn modelId="{9E88667A-224F-0A40-BADD-8BBC16F7D622}" type="presParOf" srcId="{BB24BBB8-38E0-5C42-8C82-E51F7464F822}" destId="{99C9A990-6BFC-F04B-84B7-B3B6B1C80FA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2D3B2-F6A6-4901-A0B4-9D909340CEFD}"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it-IT"/>
        </a:p>
      </dgm:t>
    </dgm:pt>
    <dgm:pt modelId="{9B316ADA-B501-44BF-AA56-9E7DD25E4EF6}">
      <dgm:prSet/>
      <dgm:spPr/>
      <dgm:t>
        <a:bodyPr/>
        <a:lstStyle/>
        <a:p>
          <a:r>
            <a:rPr lang="it-IT" b="1" dirty="0"/>
            <a:t>Check list</a:t>
          </a:r>
        </a:p>
      </dgm:t>
    </dgm:pt>
    <dgm:pt modelId="{B5BBC1AE-0B42-45FD-A791-2A0258E55748}" type="parTrans" cxnId="{CE19819C-A181-4A64-9958-231CC1A78524}">
      <dgm:prSet/>
      <dgm:spPr/>
      <dgm:t>
        <a:bodyPr/>
        <a:lstStyle/>
        <a:p>
          <a:endParaRPr lang="it-IT"/>
        </a:p>
      </dgm:t>
    </dgm:pt>
    <dgm:pt modelId="{9C904888-5665-44AD-AE23-E0F94E1FC779}" type="sibTrans" cxnId="{CE19819C-A181-4A64-9958-231CC1A78524}">
      <dgm:prSet/>
      <dgm:spPr/>
      <dgm:t>
        <a:bodyPr/>
        <a:lstStyle/>
        <a:p>
          <a:endParaRPr lang="it-IT"/>
        </a:p>
      </dgm:t>
    </dgm:pt>
    <dgm:pt modelId="{145E66A5-A530-429F-9CCF-971954A2F82E}">
      <dgm:prSet/>
      <dgm:spPr/>
      <dgm:t>
        <a:bodyPr/>
        <a:lstStyle/>
        <a:p>
          <a:r>
            <a:rPr lang="it-IT" b="1" dirty="0"/>
            <a:t>Relazione descrittiva</a:t>
          </a:r>
        </a:p>
      </dgm:t>
    </dgm:pt>
    <dgm:pt modelId="{C77A464E-0457-48EB-9E51-83A8DA03703A}" type="parTrans" cxnId="{FD1B3C67-3485-4994-9644-9468EECFE9CD}">
      <dgm:prSet/>
      <dgm:spPr/>
      <dgm:t>
        <a:bodyPr/>
        <a:lstStyle/>
        <a:p>
          <a:endParaRPr lang="it-IT"/>
        </a:p>
      </dgm:t>
    </dgm:pt>
    <dgm:pt modelId="{012F6460-288E-4A01-9A78-16BF62431FD9}" type="sibTrans" cxnId="{FD1B3C67-3485-4994-9644-9468EECFE9CD}">
      <dgm:prSet/>
      <dgm:spPr/>
      <dgm:t>
        <a:bodyPr/>
        <a:lstStyle/>
        <a:p>
          <a:endParaRPr lang="it-IT"/>
        </a:p>
      </dgm:t>
    </dgm:pt>
    <dgm:pt modelId="{DA63C570-AF4D-894C-BFB8-F49D3857D7ED}">
      <dgm:prSet/>
      <dgm:spPr/>
      <dgm:t>
        <a:bodyPr/>
        <a:lstStyle/>
        <a:p>
          <a:r>
            <a:rPr lang="it-IT" b="1" dirty="0"/>
            <a:t>Flow chart</a:t>
          </a:r>
        </a:p>
      </dgm:t>
    </dgm:pt>
    <dgm:pt modelId="{6AC5DCD0-A017-FC48-8115-360B8770CE4E}" type="parTrans" cxnId="{8E3AAC3B-43F1-CF42-A049-7189C7F95281}">
      <dgm:prSet/>
      <dgm:spPr/>
      <dgm:t>
        <a:bodyPr/>
        <a:lstStyle/>
        <a:p>
          <a:endParaRPr lang="it-IT"/>
        </a:p>
      </dgm:t>
    </dgm:pt>
    <dgm:pt modelId="{BDCF9BDF-6A66-714E-B4D6-2036FA6812A6}" type="sibTrans" cxnId="{8E3AAC3B-43F1-CF42-A049-7189C7F95281}">
      <dgm:prSet/>
      <dgm:spPr/>
      <dgm:t>
        <a:bodyPr/>
        <a:lstStyle/>
        <a:p>
          <a:endParaRPr lang="it-IT"/>
        </a:p>
      </dgm:t>
    </dgm:pt>
    <dgm:pt modelId="{D1F05841-9F67-A440-96A1-AAC0EC99DDBC}">
      <dgm:prSet/>
      <dgm:spPr/>
      <dgm:t>
        <a:bodyPr/>
        <a:lstStyle/>
        <a:p>
          <a:r>
            <a:rPr lang="it-IT" b="1" dirty="0"/>
            <a:t>Schema indicatori</a:t>
          </a:r>
        </a:p>
      </dgm:t>
    </dgm:pt>
    <dgm:pt modelId="{D0109ADD-456F-9247-BD5D-E01BEDC85623}" type="parTrans" cxnId="{B4917860-2A99-AA45-99C5-C4DD92BE1FF3}">
      <dgm:prSet/>
      <dgm:spPr/>
      <dgm:t>
        <a:bodyPr/>
        <a:lstStyle/>
        <a:p>
          <a:endParaRPr lang="it-IT"/>
        </a:p>
      </dgm:t>
    </dgm:pt>
    <dgm:pt modelId="{F8020B8E-6483-B844-9F36-EDEB6DDF6861}" type="sibTrans" cxnId="{B4917860-2A99-AA45-99C5-C4DD92BE1FF3}">
      <dgm:prSet/>
      <dgm:spPr/>
      <dgm:t>
        <a:bodyPr/>
        <a:lstStyle/>
        <a:p>
          <a:endParaRPr lang="it-IT"/>
        </a:p>
      </dgm:t>
    </dgm:pt>
    <dgm:pt modelId="{70C1E5BB-3783-7143-B539-EF509A23E69E}">
      <dgm:prSet/>
      <dgm:spPr/>
      <dgm:t>
        <a:bodyPr/>
        <a:lstStyle/>
        <a:p>
          <a:r>
            <a:rPr lang="it-IT" b="1" dirty="0"/>
            <a:t>Sistema PERSEO</a:t>
          </a:r>
        </a:p>
      </dgm:t>
    </dgm:pt>
    <dgm:pt modelId="{C4854229-8E8B-EC40-B455-2EE42B4BEF27}" type="parTrans" cxnId="{A16C780B-8F89-404B-A6A5-3A60EF3B74C3}">
      <dgm:prSet/>
      <dgm:spPr/>
      <dgm:t>
        <a:bodyPr/>
        <a:lstStyle/>
        <a:p>
          <a:endParaRPr lang="it-IT"/>
        </a:p>
      </dgm:t>
    </dgm:pt>
    <dgm:pt modelId="{9DBE36D8-5CD9-EA4D-9BF0-63C6B1824512}" type="sibTrans" cxnId="{A16C780B-8F89-404B-A6A5-3A60EF3B74C3}">
      <dgm:prSet/>
      <dgm:spPr/>
      <dgm:t>
        <a:bodyPr/>
        <a:lstStyle/>
        <a:p>
          <a:endParaRPr lang="it-IT"/>
        </a:p>
      </dgm:t>
    </dgm:pt>
    <dgm:pt modelId="{5753AC39-735F-C944-871A-F82EDFEA1631}" type="pres">
      <dgm:prSet presAssocID="{A622D3B2-F6A6-4901-A0B4-9D909340CEFD}" presName="Name0" presStyleCnt="0">
        <dgm:presLayoutVars>
          <dgm:chMax val="7"/>
          <dgm:chPref val="7"/>
          <dgm:dir/>
          <dgm:animLvl val="lvl"/>
        </dgm:presLayoutVars>
      </dgm:prSet>
      <dgm:spPr/>
    </dgm:pt>
    <dgm:pt modelId="{18E70F6B-8771-414B-9C4E-184321AD9FD4}" type="pres">
      <dgm:prSet presAssocID="{9B316ADA-B501-44BF-AA56-9E7DD25E4EF6}" presName="Accent1" presStyleCnt="0"/>
      <dgm:spPr/>
    </dgm:pt>
    <dgm:pt modelId="{2B8E799D-F9D6-034E-9BB6-1E3C49C50E26}" type="pres">
      <dgm:prSet presAssocID="{9B316ADA-B501-44BF-AA56-9E7DD25E4EF6}" presName="Accent" presStyleLbl="node1" presStyleIdx="0" presStyleCnt="5"/>
      <dgm:spPr/>
    </dgm:pt>
    <dgm:pt modelId="{4F765751-E6A3-4A44-802A-7A46C04D8E57}" type="pres">
      <dgm:prSet presAssocID="{9B316ADA-B501-44BF-AA56-9E7DD25E4EF6}" presName="Parent1" presStyleLbl="revTx" presStyleIdx="0" presStyleCnt="5">
        <dgm:presLayoutVars>
          <dgm:chMax val="1"/>
          <dgm:chPref val="1"/>
          <dgm:bulletEnabled val="1"/>
        </dgm:presLayoutVars>
      </dgm:prSet>
      <dgm:spPr/>
    </dgm:pt>
    <dgm:pt modelId="{3F1BF45E-4CD5-4D40-8384-0DB6953E01B4}" type="pres">
      <dgm:prSet presAssocID="{DA63C570-AF4D-894C-BFB8-F49D3857D7ED}" presName="Accent2" presStyleCnt="0"/>
      <dgm:spPr/>
    </dgm:pt>
    <dgm:pt modelId="{66FB1D52-467D-5C48-A7E7-BC11D319182C}" type="pres">
      <dgm:prSet presAssocID="{DA63C570-AF4D-894C-BFB8-F49D3857D7ED}" presName="Accent" presStyleLbl="node1" presStyleIdx="1" presStyleCnt="5"/>
      <dgm:spPr/>
    </dgm:pt>
    <dgm:pt modelId="{04A1A450-674F-E84D-A452-A16342D3B046}" type="pres">
      <dgm:prSet presAssocID="{DA63C570-AF4D-894C-BFB8-F49D3857D7ED}" presName="Parent2" presStyleLbl="revTx" presStyleIdx="1" presStyleCnt="5">
        <dgm:presLayoutVars>
          <dgm:chMax val="1"/>
          <dgm:chPref val="1"/>
          <dgm:bulletEnabled val="1"/>
        </dgm:presLayoutVars>
      </dgm:prSet>
      <dgm:spPr/>
    </dgm:pt>
    <dgm:pt modelId="{A5459EFE-D7E6-4944-A415-B7D5D458A5D8}" type="pres">
      <dgm:prSet presAssocID="{D1F05841-9F67-A440-96A1-AAC0EC99DDBC}" presName="Accent3" presStyleCnt="0"/>
      <dgm:spPr/>
    </dgm:pt>
    <dgm:pt modelId="{667888F9-C21E-FC4E-8F89-E03EB1C8C7AA}" type="pres">
      <dgm:prSet presAssocID="{D1F05841-9F67-A440-96A1-AAC0EC99DDBC}" presName="Accent" presStyleLbl="node1" presStyleIdx="2" presStyleCnt="5"/>
      <dgm:spPr/>
    </dgm:pt>
    <dgm:pt modelId="{6CA85CBE-C348-9E45-8651-FA195E17CC25}" type="pres">
      <dgm:prSet presAssocID="{D1F05841-9F67-A440-96A1-AAC0EC99DDBC}" presName="Parent3" presStyleLbl="revTx" presStyleIdx="2" presStyleCnt="5">
        <dgm:presLayoutVars>
          <dgm:chMax val="1"/>
          <dgm:chPref val="1"/>
          <dgm:bulletEnabled val="1"/>
        </dgm:presLayoutVars>
      </dgm:prSet>
      <dgm:spPr/>
    </dgm:pt>
    <dgm:pt modelId="{377F9DB1-1D4C-8544-A801-4D05F8A89482}" type="pres">
      <dgm:prSet presAssocID="{145E66A5-A530-429F-9CCF-971954A2F82E}" presName="Accent4" presStyleCnt="0"/>
      <dgm:spPr/>
    </dgm:pt>
    <dgm:pt modelId="{6F1DA408-DFFA-9643-8220-0261F5B0801A}" type="pres">
      <dgm:prSet presAssocID="{145E66A5-A530-429F-9CCF-971954A2F82E}" presName="Accent" presStyleLbl="node1" presStyleIdx="3" presStyleCnt="5"/>
      <dgm:spPr/>
    </dgm:pt>
    <dgm:pt modelId="{6D636CA8-298C-F04B-A0F3-5DEA956EAF45}" type="pres">
      <dgm:prSet presAssocID="{145E66A5-A530-429F-9CCF-971954A2F82E}" presName="Parent4" presStyleLbl="revTx" presStyleIdx="3" presStyleCnt="5">
        <dgm:presLayoutVars>
          <dgm:chMax val="1"/>
          <dgm:chPref val="1"/>
          <dgm:bulletEnabled val="1"/>
        </dgm:presLayoutVars>
      </dgm:prSet>
      <dgm:spPr/>
    </dgm:pt>
    <dgm:pt modelId="{732E8008-88A7-BB4D-9BEE-0C7FBF84F6FB}" type="pres">
      <dgm:prSet presAssocID="{70C1E5BB-3783-7143-B539-EF509A23E69E}" presName="Accent5" presStyleCnt="0"/>
      <dgm:spPr/>
    </dgm:pt>
    <dgm:pt modelId="{2610E1E7-C4CF-EF47-B373-5DEC78BC109E}" type="pres">
      <dgm:prSet presAssocID="{70C1E5BB-3783-7143-B539-EF509A23E69E}" presName="Accent" presStyleLbl="node1" presStyleIdx="4" presStyleCnt="5"/>
      <dgm:spPr/>
    </dgm:pt>
    <dgm:pt modelId="{D9CF88D1-EFF1-B44A-9272-8EBE73564DDB}" type="pres">
      <dgm:prSet presAssocID="{70C1E5BB-3783-7143-B539-EF509A23E69E}" presName="Parent5" presStyleLbl="revTx" presStyleIdx="4" presStyleCnt="5">
        <dgm:presLayoutVars>
          <dgm:chMax val="1"/>
          <dgm:chPref val="1"/>
          <dgm:bulletEnabled val="1"/>
        </dgm:presLayoutVars>
      </dgm:prSet>
      <dgm:spPr/>
    </dgm:pt>
  </dgm:ptLst>
  <dgm:cxnLst>
    <dgm:cxn modelId="{A16C780B-8F89-404B-A6A5-3A60EF3B74C3}" srcId="{A622D3B2-F6A6-4901-A0B4-9D909340CEFD}" destId="{70C1E5BB-3783-7143-B539-EF509A23E69E}" srcOrd="4" destOrd="0" parTransId="{C4854229-8E8B-EC40-B455-2EE42B4BEF27}" sibTransId="{9DBE36D8-5CD9-EA4D-9BF0-63C6B1824512}"/>
    <dgm:cxn modelId="{8E3AAC3B-43F1-CF42-A049-7189C7F95281}" srcId="{A622D3B2-F6A6-4901-A0B4-9D909340CEFD}" destId="{DA63C570-AF4D-894C-BFB8-F49D3857D7ED}" srcOrd="1" destOrd="0" parTransId="{6AC5DCD0-A017-FC48-8115-360B8770CE4E}" sibTransId="{BDCF9BDF-6A66-714E-B4D6-2036FA6812A6}"/>
    <dgm:cxn modelId="{B4917860-2A99-AA45-99C5-C4DD92BE1FF3}" srcId="{A622D3B2-F6A6-4901-A0B4-9D909340CEFD}" destId="{D1F05841-9F67-A440-96A1-AAC0EC99DDBC}" srcOrd="2" destOrd="0" parTransId="{D0109ADD-456F-9247-BD5D-E01BEDC85623}" sibTransId="{F8020B8E-6483-B844-9F36-EDEB6DDF6861}"/>
    <dgm:cxn modelId="{327D2562-E990-8544-98F0-4F1650CB241D}" type="presOf" srcId="{D1F05841-9F67-A440-96A1-AAC0EC99DDBC}" destId="{6CA85CBE-C348-9E45-8651-FA195E17CC25}" srcOrd="0" destOrd="0" presId="urn:microsoft.com/office/officeart/2009/layout/CircleArrowProcess"/>
    <dgm:cxn modelId="{1D0FC962-91CD-8446-B5B3-DDDEA9B056CD}" type="presOf" srcId="{A622D3B2-F6A6-4901-A0B4-9D909340CEFD}" destId="{5753AC39-735F-C944-871A-F82EDFEA1631}" srcOrd="0" destOrd="0" presId="urn:microsoft.com/office/officeart/2009/layout/CircleArrowProcess"/>
    <dgm:cxn modelId="{BC47A844-4D15-E54C-B3E5-ECA29535BA46}" type="presOf" srcId="{DA63C570-AF4D-894C-BFB8-F49D3857D7ED}" destId="{04A1A450-674F-E84D-A452-A16342D3B046}" srcOrd="0" destOrd="0" presId="urn:microsoft.com/office/officeart/2009/layout/CircleArrowProcess"/>
    <dgm:cxn modelId="{FD1B3C67-3485-4994-9644-9468EECFE9CD}" srcId="{A622D3B2-F6A6-4901-A0B4-9D909340CEFD}" destId="{145E66A5-A530-429F-9CCF-971954A2F82E}" srcOrd="3" destOrd="0" parTransId="{C77A464E-0457-48EB-9E51-83A8DA03703A}" sibTransId="{012F6460-288E-4A01-9A78-16BF62431FD9}"/>
    <dgm:cxn modelId="{343CF594-B50A-F541-99C5-E7C6C8844AE7}" type="presOf" srcId="{70C1E5BB-3783-7143-B539-EF509A23E69E}" destId="{D9CF88D1-EFF1-B44A-9272-8EBE73564DDB}" srcOrd="0" destOrd="0" presId="urn:microsoft.com/office/officeart/2009/layout/CircleArrowProcess"/>
    <dgm:cxn modelId="{CE19819C-A181-4A64-9958-231CC1A78524}" srcId="{A622D3B2-F6A6-4901-A0B4-9D909340CEFD}" destId="{9B316ADA-B501-44BF-AA56-9E7DD25E4EF6}" srcOrd="0" destOrd="0" parTransId="{B5BBC1AE-0B42-45FD-A791-2A0258E55748}" sibTransId="{9C904888-5665-44AD-AE23-E0F94E1FC779}"/>
    <dgm:cxn modelId="{235829C9-8F20-B140-A43A-F89436B2B461}" type="presOf" srcId="{9B316ADA-B501-44BF-AA56-9E7DD25E4EF6}" destId="{4F765751-E6A3-4A44-802A-7A46C04D8E57}" srcOrd="0" destOrd="0" presId="urn:microsoft.com/office/officeart/2009/layout/CircleArrowProcess"/>
    <dgm:cxn modelId="{0282CCEF-9238-0C4E-9B15-EF6EA5DA8CCE}" type="presOf" srcId="{145E66A5-A530-429F-9CCF-971954A2F82E}" destId="{6D636CA8-298C-F04B-A0F3-5DEA956EAF45}" srcOrd="0" destOrd="0" presId="urn:microsoft.com/office/officeart/2009/layout/CircleArrowProcess"/>
    <dgm:cxn modelId="{06AF7C5A-DA85-6A49-8EAF-F796F4464DB3}" type="presParOf" srcId="{5753AC39-735F-C944-871A-F82EDFEA1631}" destId="{18E70F6B-8771-414B-9C4E-184321AD9FD4}" srcOrd="0" destOrd="0" presId="urn:microsoft.com/office/officeart/2009/layout/CircleArrowProcess"/>
    <dgm:cxn modelId="{76CB9FAA-9E7A-4B48-B227-B1A7A7F6ED50}" type="presParOf" srcId="{18E70F6B-8771-414B-9C4E-184321AD9FD4}" destId="{2B8E799D-F9D6-034E-9BB6-1E3C49C50E26}" srcOrd="0" destOrd="0" presId="urn:microsoft.com/office/officeart/2009/layout/CircleArrowProcess"/>
    <dgm:cxn modelId="{00EC93B8-60C9-A541-8EEF-04B3E915E9E2}" type="presParOf" srcId="{5753AC39-735F-C944-871A-F82EDFEA1631}" destId="{4F765751-E6A3-4A44-802A-7A46C04D8E57}" srcOrd="1" destOrd="0" presId="urn:microsoft.com/office/officeart/2009/layout/CircleArrowProcess"/>
    <dgm:cxn modelId="{7B7B699B-291B-E745-9BB7-261684FDBB93}" type="presParOf" srcId="{5753AC39-735F-C944-871A-F82EDFEA1631}" destId="{3F1BF45E-4CD5-4D40-8384-0DB6953E01B4}" srcOrd="2" destOrd="0" presId="urn:microsoft.com/office/officeart/2009/layout/CircleArrowProcess"/>
    <dgm:cxn modelId="{FD4A48FB-9079-5C48-9444-84C33F8ECCA2}" type="presParOf" srcId="{3F1BF45E-4CD5-4D40-8384-0DB6953E01B4}" destId="{66FB1D52-467D-5C48-A7E7-BC11D319182C}" srcOrd="0" destOrd="0" presId="urn:microsoft.com/office/officeart/2009/layout/CircleArrowProcess"/>
    <dgm:cxn modelId="{7D87F164-FDFF-884D-BDAF-AA8CC8B2BB91}" type="presParOf" srcId="{5753AC39-735F-C944-871A-F82EDFEA1631}" destId="{04A1A450-674F-E84D-A452-A16342D3B046}" srcOrd="3" destOrd="0" presId="urn:microsoft.com/office/officeart/2009/layout/CircleArrowProcess"/>
    <dgm:cxn modelId="{DB23330C-8F31-2B4E-BC7D-590565A179A6}" type="presParOf" srcId="{5753AC39-735F-C944-871A-F82EDFEA1631}" destId="{A5459EFE-D7E6-4944-A415-B7D5D458A5D8}" srcOrd="4" destOrd="0" presId="urn:microsoft.com/office/officeart/2009/layout/CircleArrowProcess"/>
    <dgm:cxn modelId="{A2C187A0-AFB7-8041-A597-EEBAF16B6E3A}" type="presParOf" srcId="{A5459EFE-D7E6-4944-A415-B7D5D458A5D8}" destId="{667888F9-C21E-FC4E-8F89-E03EB1C8C7AA}" srcOrd="0" destOrd="0" presId="urn:microsoft.com/office/officeart/2009/layout/CircleArrowProcess"/>
    <dgm:cxn modelId="{215D597D-8358-CF40-959B-403C02E50A01}" type="presParOf" srcId="{5753AC39-735F-C944-871A-F82EDFEA1631}" destId="{6CA85CBE-C348-9E45-8651-FA195E17CC25}" srcOrd="5" destOrd="0" presId="urn:microsoft.com/office/officeart/2009/layout/CircleArrowProcess"/>
    <dgm:cxn modelId="{4AB68C90-5047-C848-B01E-9C2A0953CE5D}" type="presParOf" srcId="{5753AC39-735F-C944-871A-F82EDFEA1631}" destId="{377F9DB1-1D4C-8544-A801-4D05F8A89482}" srcOrd="6" destOrd="0" presId="urn:microsoft.com/office/officeart/2009/layout/CircleArrowProcess"/>
    <dgm:cxn modelId="{FD648BB0-BC72-4E46-A465-8F15E9109F63}" type="presParOf" srcId="{377F9DB1-1D4C-8544-A801-4D05F8A89482}" destId="{6F1DA408-DFFA-9643-8220-0261F5B0801A}" srcOrd="0" destOrd="0" presId="urn:microsoft.com/office/officeart/2009/layout/CircleArrowProcess"/>
    <dgm:cxn modelId="{5B46B94A-463B-1145-8906-DBF02452BFA4}" type="presParOf" srcId="{5753AC39-735F-C944-871A-F82EDFEA1631}" destId="{6D636CA8-298C-F04B-A0F3-5DEA956EAF45}" srcOrd="7" destOrd="0" presId="urn:microsoft.com/office/officeart/2009/layout/CircleArrowProcess"/>
    <dgm:cxn modelId="{A10B4E8F-5723-4F4C-B502-14640841AEDB}" type="presParOf" srcId="{5753AC39-735F-C944-871A-F82EDFEA1631}" destId="{732E8008-88A7-BB4D-9BEE-0C7FBF84F6FB}" srcOrd="8" destOrd="0" presId="urn:microsoft.com/office/officeart/2009/layout/CircleArrowProcess"/>
    <dgm:cxn modelId="{27F26D0F-4406-C945-B6DA-5D984A55FCDF}" type="presParOf" srcId="{732E8008-88A7-BB4D-9BEE-0C7FBF84F6FB}" destId="{2610E1E7-C4CF-EF47-B373-5DEC78BC109E}" srcOrd="0" destOrd="0" presId="urn:microsoft.com/office/officeart/2009/layout/CircleArrowProcess"/>
    <dgm:cxn modelId="{DADF2D55-F601-014F-8E60-5E11D52AF4B2}" type="presParOf" srcId="{5753AC39-735F-C944-871A-F82EDFEA1631}" destId="{D9CF88D1-EFF1-B44A-9272-8EBE73564DDB}" srcOrd="9"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C143DA-8D1D-FB48-AF0B-69B79E74D3C5}" type="doc">
      <dgm:prSet loTypeId="urn:microsoft.com/office/officeart/2005/8/layout/funnel1" loCatId="" qsTypeId="urn:microsoft.com/office/officeart/2005/8/quickstyle/simple1" qsCatId="simple" csTypeId="urn:microsoft.com/office/officeart/2005/8/colors/colorful4" csCatId="colorful" phldr="1"/>
      <dgm:spPr/>
      <dgm:t>
        <a:bodyPr/>
        <a:lstStyle/>
        <a:p>
          <a:endParaRPr lang="it-IT"/>
        </a:p>
      </dgm:t>
    </dgm:pt>
    <dgm:pt modelId="{DF719858-7785-254D-AAC1-8EB793C95B19}">
      <dgm:prSet phldrT="[Testo]"/>
      <dgm:spPr/>
      <dgm:t>
        <a:bodyPr/>
        <a:lstStyle/>
        <a:p>
          <a:r>
            <a:rPr lang="it-IT" dirty="0">
              <a:solidFill>
                <a:schemeClr val="tx1"/>
              </a:solidFill>
            </a:rPr>
            <a:t>Dimensione ORGANIZZATIVA</a:t>
          </a:r>
        </a:p>
      </dgm:t>
    </dgm:pt>
    <dgm:pt modelId="{7B762155-25CA-374F-B235-956118841D31}" type="parTrans" cxnId="{40115812-4AE4-5744-AFC4-8CD17BC3DF5F}">
      <dgm:prSet/>
      <dgm:spPr/>
      <dgm:t>
        <a:bodyPr/>
        <a:lstStyle/>
        <a:p>
          <a:endParaRPr lang="it-IT"/>
        </a:p>
      </dgm:t>
    </dgm:pt>
    <dgm:pt modelId="{FDF52F3E-42F7-6744-99A1-C92DF063C91F}" type="sibTrans" cxnId="{40115812-4AE4-5744-AFC4-8CD17BC3DF5F}">
      <dgm:prSet/>
      <dgm:spPr/>
      <dgm:t>
        <a:bodyPr/>
        <a:lstStyle/>
        <a:p>
          <a:endParaRPr lang="it-IT"/>
        </a:p>
      </dgm:t>
    </dgm:pt>
    <dgm:pt modelId="{9741F538-8173-C848-B497-C004EFEDB7FC}">
      <dgm:prSet phldrT="[Testo]" custT="1"/>
      <dgm:spPr/>
      <dgm:t>
        <a:bodyPr/>
        <a:lstStyle/>
        <a:p>
          <a:pPr marL="0" lvl="0" indent="0" algn="ctr" defTabSz="400050">
            <a:lnSpc>
              <a:spcPct val="90000"/>
            </a:lnSpc>
            <a:spcBef>
              <a:spcPct val="0"/>
            </a:spcBef>
            <a:spcAft>
              <a:spcPct val="35000"/>
            </a:spcAft>
            <a:buNone/>
          </a:pPr>
          <a:r>
            <a:rPr lang="it-IT" sz="1200" kern="1200" dirty="0">
              <a:solidFill>
                <a:prstClr val="black"/>
              </a:solidFill>
              <a:latin typeface="Calibri" panose="020F0502020204030204"/>
              <a:ea typeface="+mn-ea"/>
              <a:cs typeface="+mn-cs"/>
            </a:rPr>
            <a:t>Dettaglio di PROCESSO</a:t>
          </a:r>
        </a:p>
      </dgm:t>
    </dgm:pt>
    <dgm:pt modelId="{57CC83E2-2D35-034E-A4BF-431CCDE722E8}" type="parTrans" cxnId="{A41744A8-014A-4545-886F-009932D6B944}">
      <dgm:prSet/>
      <dgm:spPr/>
      <dgm:t>
        <a:bodyPr/>
        <a:lstStyle/>
        <a:p>
          <a:endParaRPr lang="it-IT"/>
        </a:p>
      </dgm:t>
    </dgm:pt>
    <dgm:pt modelId="{48E2D39A-EF93-2D4C-87D9-CFC832F8A880}" type="sibTrans" cxnId="{A41744A8-014A-4545-886F-009932D6B944}">
      <dgm:prSet/>
      <dgm:spPr/>
      <dgm:t>
        <a:bodyPr/>
        <a:lstStyle/>
        <a:p>
          <a:endParaRPr lang="it-IT"/>
        </a:p>
      </dgm:t>
    </dgm:pt>
    <dgm:pt modelId="{3794E8E7-7595-7A4F-B6B7-AB6DC6EDE51C}">
      <dgm:prSet phldrT="[Testo]"/>
      <dgm:spPr/>
      <dgm:t>
        <a:bodyPr/>
        <a:lstStyle/>
        <a:p>
          <a:r>
            <a:rPr lang="it-IT" dirty="0">
              <a:solidFill>
                <a:schemeClr val="tx1"/>
              </a:solidFill>
            </a:rPr>
            <a:t>Dimensione PERFORMANCE</a:t>
          </a:r>
        </a:p>
      </dgm:t>
    </dgm:pt>
    <dgm:pt modelId="{149BDFA9-454F-D84F-8A16-192417601382}" type="parTrans" cxnId="{4802143E-16A1-604F-95EF-7B1D5B5640DA}">
      <dgm:prSet/>
      <dgm:spPr/>
      <dgm:t>
        <a:bodyPr/>
        <a:lstStyle/>
        <a:p>
          <a:endParaRPr lang="it-IT"/>
        </a:p>
      </dgm:t>
    </dgm:pt>
    <dgm:pt modelId="{8E8D9F55-697F-9E43-B5E9-DEDDCB490234}" type="sibTrans" cxnId="{4802143E-16A1-604F-95EF-7B1D5B5640DA}">
      <dgm:prSet/>
      <dgm:spPr/>
      <dgm:t>
        <a:bodyPr/>
        <a:lstStyle/>
        <a:p>
          <a:endParaRPr lang="it-IT"/>
        </a:p>
      </dgm:t>
    </dgm:pt>
    <dgm:pt modelId="{76F611F9-9373-C743-BDF2-0EADDCE4F128}">
      <dgm:prSet phldrT="[Testo]"/>
      <dgm:spPr/>
      <dgm:t>
        <a:bodyPr/>
        <a:lstStyle/>
        <a:p>
          <a:r>
            <a:rPr lang="it-IT" dirty="0"/>
            <a:t>MAPPATURA PROCESSO</a:t>
          </a:r>
        </a:p>
      </dgm:t>
    </dgm:pt>
    <dgm:pt modelId="{8DFCCBC9-1940-C34D-A777-46C3A240AC7E}" type="parTrans" cxnId="{E7B3575C-00D2-DE40-B05E-821A4937FC45}">
      <dgm:prSet/>
      <dgm:spPr/>
      <dgm:t>
        <a:bodyPr/>
        <a:lstStyle/>
        <a:p>
          <a:endParaRPr lang="it-IT"/>
        </a:p>
      </dgm:t>
    </dgm:pt>
    <dgm:pt modelId="{FD8239E5-5676-234E-A1C2-84DEE6B98049}" type="sibTrans" cxnId="{E7B3575C-00D2-DE40-B05E-821A4937FC45}">
      <dgm:prSet/>
      <dgm:spPr/>
      <dgm:t>
        <a:bodyPr/>
        <a:lstStyle/>
        <a:p>
          <a:endParaRPr lang="it-IT"/>
        </a:p>
      </dgm:t>
    </dgm:pt>
    <dgm:pt modelId="{7B6CD3E0-4F84-354C-8DF1-8A4E847998F1}" type="pres">
      <dgm:prSet presAssocID="{4BC143DA-8D1D-FB48-AF0B-69B79E74D3C5}" presName="Name0" presStyleCnt="0">
        <dgm:presLayoutVars>
          <dgm:chMax val="4"/>
          <dgm:resizeHandles val="exact"/>
        </dgm:presLayoutVars>
      </dgm:prSet>
      <dgm:spPr/>
    </dgm:pt>
    <dgm:pt modelId="{EEC1675B-5DFE-3748-8193-531C4F0D4079}" type="pres">
      <dgm:prSet presAssocID="{4BC143DA-8D1D-FB48-AF0B-69B79E74D3C5}" presName="ellipse" presStyleLbl="trBgShp" presStyleIdx="0" presStyleCnt="1"/>
      <dgm:spPr/>
    </dgm:pt>
    <dgm:pt modelId="{09B37928-1188-004B-B515-6DE9B31E412F}" type="pres">
      <dgm:prSet presAssocID="{4BC143DA-8D1D-FB48-AF0B-69B79E74D3C5}" presName="arrow1" presStyleLbl="fgShp" presStyleIdx="0" presStyleCnt="1"/>
      <dgm:spPr/>
    </dgm:pt>
    <dgm:pt modelId="{77D710B2-9A0D-7E41-89FE-7AE8C7BEEC98}" type="pres">
      <dgm:prSet presAssocID="{4BC143DA-8D1D-FB48-AF0B-69B79E74D3C5}" presName="rectangle" presStyleLbl="revTx" presStyleIdx="0" presStyleCnt="1">
        <dgm:presLayoutVars>
          <dgm:bulletEnabled val="1"/>
        </dgm:presLayoutVars>
      </dgm:prSet>
      <dgm:spPr/>
    </dgm:pt>
    <dgm:pt modelId="{2319E67B-303E-7A4E-B35B-AC8AF93D8F8A}" type="pres">
      <dgm:prSet presAssocID="{9741F538-8173-C848-B497-C004EFEDB7FC}" presName="item1" presStyleLbl="node1" presStyleIdx="0" presStyleCnt="3">
        <dgm:presLayoutVars>
          <dgm:bulletEnabled val="1"/>
        </dgm:presLayoutVars>
      </dgm:prSet>
      <dgm:spPr/>
    </dgm:pt>
    <dgm:pt modelId="{F94FFBDD-E8B3-6D4B-841F-A02A510E56C4}" type="pres">
      <dgm:prSet presAssocID="{3794E8E7-7595-7A4F-B6B7-AB6DC6EDE51C}" presName="item2" presStyleLbl="node1" presStyleIdx="1" presStyleCnt="3">
        <dgm:presLayoutVars>
          <dgm:bulletEnabled val="1"/>
        </dgm:presLayoutVars>
      </dgm:prSet>
      <dgm:spPr/>
    </dgm:pt>
    <dgm:pt modelId="{9F667F51-25AE-7549-8246-3B9A41DFCEC9}" type="pres">
      <dgm:prSet presAssocID="{76F611F9-9373-C743-BDF2-0EADDCE4F128}" presName="item3" presStyleLbl="node1" presStyleIdx="2" presStyleCnt="3">
        <dgm:presLayoutVars>
          <dgm:bulletEnabled val="1"/>
        </dgm:presLayoutVars>
      </dgm:prSet>
      <dgm:spPr/>
    </dgm:pt>
    <dgm:pt modelId="{D2A11143-D728-5B42-BD4D-5CFC700F8F41}" type="pres">
      <dgm:prSet presAssocID="{4BC143DA-8D1D-FB48-AF0B-69B79E74D3C5}" presName="funnel" presStyleLbl="trAlignAcc1" presStyleIdx="0" presStyleCnt="1" custLinFactNeighborX="307" custLinFactNeighborY="680"/>
      <dgm:spPr/>
    </dgm:pt>
  </dgm:ptLst>
  <dgm:cxnLst>
    <dgm:cxn modelId="{40115812-4AE4-5744-AFC4-8CD17BC3DF5F}" srcId="{4BC143DA-8D1D-FB48-AF0B-69B79E74D3C5}" destId="{DF719858-7785-254D-AAC1-8EB793C95B19}" srcOrd="0" destOrd="0" parTransId="{7B762155-25CA-374F-B235-956118841D31}" sibTransId="{FDF52F3E-42F7-6744-99A1-C92DF063C91F}"/>
    <dgm:cxn modelId="{9D331629-CEA4-D54A-BC7F-7B758F7BDC23}" type="presOf" srcId="{9741F538-8173-C848-B497-C004EFEDB7FC}" destId="{F94FFBDD-E8B3-6D4B-841F-A02A510E56C4}" srcOrd="0" destOrd="0" presId="urn:microsoft.com/office/officeart/2005/8/layout/funnel1"/>
    <dgm:cxn modelId="{9AA77E2B-BB2D-9141-B919-9A46F7FE4B51}" type="presOf" srcId="{76F611F9-9373-C743-BDF2-0EADDCE4F128}" destId="{77D710B2-9A0D-7E41-89FE-7AE8C7BEEC98}" srcOrd="0" destOrd="0" presId="urn:microsoft.com/office/officeart/2005/8/layout/funnel1"/>
    <dgm:cxn modelId="{715CA92F-E567-4B43-941F-8E3BD94E2AF3}" type="presOf" srcId="{3794E8E7-7595-7A4F-B6B7-AB6DC6EDE51C}" destId="{2319E67B-303E-7A4E-B35B-AC8AF93D8F8A}" srcOrd="0" destOrd="0" presId="urn:microsoft.com/office/officeart/2005/8/layout/funnel1"/>
    <dgm:cxn modelId="{4802143E-16A1-604F-95EF-7B1D5B5640DA}" srcId="{4BC143DA-8D1D-FB48-AF0B-69B79E74D3C5}" destId="{3794E8E7-7595-7A4F-B6B7-AB6DC6EDE51C}" srcOrd="2" destOrd="0" parTransId="{149BDFA9-454F-D84F-8A16-192417601382}" sibTransId="{8E8D9F55-697F-9E43-B5E9-DEDDCB490234}"/>
    <dgm:cxn modelId="{E7B3575C-00D2-DE40-B05E-821A4937FC45}" srcId="{4BC143DA-8D1D-FB48-AF0B-69B79E74D3C5}" destId="{76F611F9-9373-C743-BDF2-0EADDCE4F128}" srcOrd="3" destOrd="0" parTransId="{8DFCCBC9-1940-C34D-A777-46C3A240AC7E}" sibTransId="{FD8239E5-5676-234E-A1C2-84DEE6B98049}"/>
    <dgm:cxn modelId="{A41744A8-014A-4545-886F-009932D6B944}" srcId="{4BC143DA-8D1D-FB48-AF0B-69B79E74D3C5}" destId="{9741F538-8173-C848-B497-C004EFEDB7FC}" srcOrd="1" destOrd="0" parTransId="{57CC83E2-2D35-034E-A4BF-431CCDE722E8}" sibTransId="{48E2D39A-EF93-2D4C-87D9-CFC832F8A880}"/>
    <dgm:cxn modelId="{9FFC8BAA-3EC2-3041-BDCE-60DC8B93F005}" type="presOf" srcId="{4BC143DA-8D1D-FB48-AF0B-69B79E74D3C5}" destId="{7B6CD3E0-4F84-354C-8DF1-8A4E847998F1}" srcOrd="0" destOrd="0" presId="urn:microsoft.com/office/officeart/2005/8/layout/funnel1"/>
    <dgm:cxn modelId="{628055B1-2732-054F-8A53-3210C8D2A71F}" type="presOf" srcId="{DF719858-7785-254D-AAC1-8EB793C95B19}" destId="{9F667F51-25AE-7549-8246-3B9A41DFCEC9}" srcOrd="0" destOrd="0" presId="urn:microsoft.com/office/officeart/2005/8/layout/funnel1"/>
    <dgm:cxn modelId="{BF2CC15F-136F-EF4A-ADDB-F84736F74C71}" type="presParOf" srcId="{7B6CD3E0-4F84-354C-8DF1-8A4E847998F1}" destId="{EEC1675B-5DFE-3748-8193-531C4F0D4079}" srcOrd="0" destOrd="0" presId="urn:microsoft.com/office/officeart/2005/8/layout/funnel1"/>
    <dgm:cxn modelId="{04FD0044-6961-3E43-BF7F-E7289DC7ED78}" type="presParOf" srcId="{7B6CD3E0-4F84-354C-8DF1-8A4E847998F1}" destId="{09B37928-1188-004B-B515-6DE9B31E412F}" srcOrd="1" destOrd="0" presId="urn:microsoft.com/office/officeart/2005/8/layout/funnel1"/>
    <dgm:cxn modelId="{7C79305C-FFD9-B84D-9FAC-97EFB9B4BD07}" type="presParOf" srcId="{7B6CD3E0-4F84-354C-8DF1-8A4E847998F1}" destId="{77D710B2-9A0D-7E41-89FE-7AE8C7BEEC98}" srcOrd="2" destOrd="0" presId="urn:microsoft.com/office/officeart/2005/8/layout/funnel1"/>
    <dgm:cxn modelId="{D7E34975-7CB1-4E48-991A-99FA671ADEC3}" type="presParOf" srcId="{7B6CD3E0-4F84-354C-8DF1-8A4E847998F1}" destId="{2319E67B-303E-7A4E-B35B-AC8AF93D8F8A}" srcOrd="3" destOrd="0" presId="urn:microsoft.com/office/officeart/2005/8/layout/funnel1"/>
    <dgm:cxn modelId="{2FEBE0A5-AF0F-D64C-917C-69DC4BE8BBED}" type="presParOf" srcId="{7B6CD3E0-4F84-354C-8DF1-8A4E847998F1}" destId="{F94FFBDD-E8B3-6D4B-841F-A02A510E56C4}" srcOrd="4" destOrd="0" presId="urn:microsoft.com/office/officeart/2005/8/layout/funnel1"/>
    <dgm:cxn modelId="{B3B369DB-AEEC-024E-8F27-38ECDC9BD744}" type="presParOf" srcId="{7B6CD3E0-4F84-354C-8DF1-8A4E847998F1}" destId="{9F667F51-25AE-7549-8246-3B9A41DFCEC9}" srcOrd="5" destOrd="0" presId="urn:microsoft.com/office/officeart/2005/8/layout/funnel1"/>
    <dgm:cxn modelId="{5E8D17B0-99EB-4E49-B86A-2F86A16FB663}" type="presParOf" srcId="{7B6CD3E0-4F84-354C-8DF1-8A4E847998F1}" destId="{D2A11143-D728-5B42-BD4D-5CFC700F8F41}"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44ED3-6B6F-8F40-ADE4-3DB1CD17D362}">
      <dsp:nvSpPr>
        <dsp:cNvPr id="0" name=""/>
        <dsp:cNvSpPr/>
      </dsp:nvSpPr>
      <dsp:spPr>
        <a:xfrm>
          <a:off x="0" y="3919222"/>
          <a:ext cx="7298719" cy="5143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Caricamento sul sistema PERSEO</a:t>
          </a:r>
        </a:p>
      </dsp:txBody>
      <dsp:txXfrm>
        <a:off x="0" y="3919222"/>
        <a:ext cx="7298719" cy="514395"/>
      </dsp:txXfrm>
    </dsp:sp>
    <dsp:sp modelId="{C93E11B2-9C30-1742-8D19-01611BE42BBF}">
      <dsp:nvSpPr>
        <dsp:cNvPr id="0" name=""/>
        <dsp:cNvSpPr/>
      </dsp:nvSpPr>
      <dsp:spPr>
        <a:xfrm rot="10800000">
          <a:off x="0" y="3135797"/>
          <a:ext cx="7298719" cy="7911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Finalizzazione della formalizzazione</a:t>
          </a:r>
        </a:p>
      </dsp:txBody>
      <dsp:txXfrm rot="10800000">
        <a:off x="0" y="3135797"/>
        <a:ext cx="7298719" cy="514059"/>
      </dsp:txXfrm>
    </dsp:sp>
    <dsp:sp modelId="{AABCD941-DC51-F94F-B516-CCA1EEBD763C}">
      <dsp:nvSpPr>
        <dsp:cNvPr id="0" name=""/>
        <dsp:cNvSpPr/>
      </dsp:nvSpPr>
      <dsp:spPr>
        <a:xfrm rot="10800000">
          <a:off x="0" y="2352372"/>
          <a:ext cx="7298719" cy="7911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Approfondimenti con referenti e altre figure «chiave»</a:t>
          </a:r>
        </a:p>
      </dsp:txBody>
      <dsp:txXfrm rot="10800000">
        <a:off x="0" y="2352372"/>
        <a:ext cx="7298719" cy="514059"/>
      </dsp:txXfrm>
    </dsp:sp>
    <dsp:sp modelId="{3B940427-C8D2-6944-9F66-BC6A7C667ABD}">
      <dsp:nvSpPr>
        <dsp:cNvPr id="0" name=""/>
        <dsp:cNvSpPr/>
      </dsp:nvSpPr>
      <dsp:spPr>
        <a:xfrm rot="10800000">
          <a:off x="0" y="1568947"/>
          <a:ext cx="7298719" cy="7911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Formalizzazione e condivisione</a:t>
          </a:r>
        </a:p>
      </dsp:txBody>
      <dsp:txXfrm rot="10800000">
        <a:off x="0" y="1568947"/>
        <a:ext cx="7298719" cy="514059"/>
      </dsp:txXfrm>
    </dsp:sp>
    <dsp:sp modelId="{CBA09CD9-CEE7-A541-9368-6D0B845A6D8F}">
      <dsp:nvSpPr>
        <dsp:cNvPr id="0" name=""/>
        <dsp:cNvSpPr/>
      </dsp:nvSpPr>
      <dsp:spPr>
        <a:xfrm rot="10800000">
          <a:off x="0" y="785522"/>
          <a:ext cx="7298719" cy="7911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Interviste ai referenti della Direzione generale</a:t>
          </a:r>
        </a:p>
      </dsp:txBody>
      <dsp:txXfrm rot="10800000">
        <a:off x="0" y="785522"/>
        <a:ext cx="7298719" cy="514059"/>
      </dsp:txXfrm>
    </dsp:sp>
    <dsp:sp modelId="{99C9A990-6BFC-F04B-84B7-B3B6B1C80FAC}">
      <dsp:nvSpPr>
        <dsp:cNvPr id="0" name=""/>
        <dsp:cNvSpPr/>
      </dsp:nvSpPr>
      <dsp:spPr>
        <a:xfrm rot="10800000">
          <a:off x="0" y="2098"/>
          <a:ext cx="7298719" cy="79114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it-IT" sz="1800" b="1" kern="1200" dirty="0"/>
            <a:t>Esame preliminare</a:t>
          </a:r>
        </a:p>
      </dsp:txBody>
      <dsp:txXfrm rot="10800000">
        <a:off x="0" y="2098"/>
        <a:ext cx="7298719" cy="514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E799D-F9D6-034E-9BB6-1E3C49C50E26}">
      <dsp:nvSpPr>
        <dsp:cNvPr id="0" name=""/>
        <dsp:cNvSpPr/>
      </dsp:nvSpPr>
      <dsp:spPr>
        <a:xfrm>
          <a:off x="2975021" y="0"/>
          <a:ext cx="1507609" cy="150768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65751-E6A3-4A44-802A-7A46C04D8E57}">
      <dsp:nvSpPr>
        <dsp:cNvPr id="0" name=""/>
        <dsp:cNvSpPr/>
      </dsp:nvSpPr>
      <dsp:spPr>
        <a:xfrm>
          <a:off x="3307877" y="546037"/>
          <a:ext cx="841331" cy="4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Check list</a:t>
          </a:r>
        </a:p>
      </dsp:txBody>
      <dsp:txXfrm>
        <a:off x="3307877" y="546037"/>
        <a:ext cx="841331" cy="420477"/>
      </dsp:txXfrm>
    </dsp:sp>
    <dsp:sp modelId="{66FB1D52-467D-5C48-A7E7-BC11D319182C}">
      <dsp:nvSpPr>
        <dsp:cNvPr id="0" name=""/>
        <dsp:cNvSpPr/>
      </dsp:nvSpPr>
      <dsp:spPr>
        <a:xfrm>
          <a:off x="2556194" y="866261"/>
          <a:ext cx="1507609" cy="150768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1A450-674F-E84D-A452-A16342D3B046}">
      <dsp:nvSpPr>
        <dsp:cNvPr id="0" name=""/>
        <dsp:cNvSpPr/>
      </dsp:nvSpPr>
      <dsp:spPr>
        <a:xfrm>
          <a:off x="2887353" y="1414245"/>
          <a:ext cx="841331" cy="4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Flow chart</a:t>
          </a:r>
        </a:p>
      </dsp:txBody>
      <dsp:txXfrm>
        <a:off x="2887353" y="1414245"/>
        <a:ext cx="841331" cy="420477"/>
      </dsp:txXfrm>
    </dsp:sp>
    <dsp:sp modelId="{667888F9-C21E-FC4E-8F89-E03EB1C8C7AA}">
      <dsp:nvSpPr>
        <dsp:cNvPr id="0" name=""/>
        <dsp:cNvSpPr/>
      </dsp:nvSpPr>
      <dsp:spPr>
        <a:xfrm>
          <a:off x="2975021" y="1736417"/>
          <a:ext cx="1507609" cy="1507685"/>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85CBE-C348-9E45-8651-FA195E17CC25}">
      <dsp:nvSpPr>
        <dsp:cNvPr id="0" name=""/>
        <dsp:cNvSpPr/>
      </dsp:nvSpPr>
      <dsp:spPr>
        <a:xfrm>
          <a:off x="3307877" y="2281967"/>
          <a:ext cx="841331" cy="4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Schema indicatori</a:t>
          </a:r>
        </a:p>
      </dsp:txBody>
      <dsp:txXfrm>
        <a:off x="3307877" y="2281967"/>
        <a:ext cx="841331" cy="420477"/>
      </dsp:txXfrm>
    </dsp:sp>
    <dsp:sp modelId="{6F1DA408-DFFA-9643-8220-0261F5B0801A}">
      <dsp:nvSpPr>
        <dsp:cNvPr id="0" name=""/>
        <dsp:cNvSpPr/>
      </dsp:nvSpPr>
      <dsp:spPr>
        <a:xfrm>
          <a:off x="2556194" y="2604139"/>
          <a:ext cx="1507609" cy="150768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636CA8-298C-F04B-A0F3-5DEA956EAF45}">
      <dsp:nvSpPr>
        <dsp:cNvPr id="0" name=""/>
        <dsp:cNvSpPr/>
      </dsp:nvSpPr>
      <dsp:spPr>
        <a:xfrm>
          <a:off x="2887353" y="3150176"/>
          <a:ext cx="841331" cy="4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Relazione descrittiva</a:t>
          </a:r>
        </a:p>
      </dsp:txBody>
      <dsp:txXfrm>
        <a:off x="2887353" y="3150176"/>
        <a:ext cx="841331" cy="420477"/>
      </dsp:txXfrm>
    </dsp:sp>
    <dsp:sp modelId="{2610E1E7-C4CF-EF47-B373-5DEC78BC109E}">
      <dsp:nvSpPr>
        <dsp:cNvPr id="0" name=""/>
        <dsp:cNvSpPr/>
      </dsp:nvSpPr>
      <dsp:spPr>
        <a:xfrm>
          <a:off x="3082203" y="3570653"/>
          <a:ext cx="1295226" cy="129598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CF88D1-EFF1-B44A-9272-8EBE73564DDB}">
      <dsp:nvSpPr>
        <dsp:cNvPr id="0" name=""/>
        <dsp:cNvSpPr/>
      </dsp:nvSpPr>
      <dsp:spPr>
        <a:xfrm>
          <a:off x="3307877" y="4018384"/>
          <a:ext cx="841331" cy="420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b="1" kern="1200" dirty="0"/>
            <a:t>Sistema PERSEO</a:t>
          </a:r>
        </a:p>
      </dsp:txBody>
      <dsp:txXfrm>
        <a:off x="3307877" y="4018384"/>
        <a:ext cx="841331" cy="420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1675B-5DFE-3748-8193-531C4F0D4079}">
      <dsp:nvSpPr>
        <dsp:cNvPr id="0" name=""/>
        <dsp:cNvSpPr/>
      </dsp:nvSpPr>
      <dsp:spPr>
        <a:xfrm>
          <a:off x="1093200" y="261353"/>
          <a:ext cx="3994982" cy="1387404"/>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B37928-1188-004B-B515-6DE9B31E412F}">
      <dsp:nvSpPr>
        <dsp:cNvPr id="0" name=""/>
        <dsp:cNvSpPr/>
      </dsp:nvSpPr>
      <dsp:spPr>
        <a:xfrm>
          <a:off x="2709775" y="3658637"/>
          <a:ext cx="774221" cy="495501"/>
        </a:xfrm>
        <a:prstGeom prst="downArrow">
          <a:avLst/>
        </a:prstGeom>
        <a:solidFill>
          <a:schemeClr val="accent4">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D710B2-9A0D-7E41-89FE-7AE8C7BEEC98}">
      <dsp:nvSpPr>
        <dsp:cNvPr id="0" name=""/>
        <dsp:cNvSpPr/>
      </dsp:nvSpPr>
      <dsp:spPr>
        <a:xfrm>
          <a:off x="1238754" y="4055039"/>
          <a:ext cx="3716263" cy="929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it-IT" sz="2700" kern="1200" dirty="0"/>
            <a:t>MAPPATURA PROCESSO</a:t>
          </a:r>
        </a:p>
      </dsp:txBody>
      <dsp:txXfrm>
        <a:off x="1238754" y="4055039"/>
        <a:ext cx="3716263" cy="929065"/>
      </dsp:txXfrm>
    </dsp:sp>
    <dsp:sp modelId="{2319E67B-303E-7A4E-B35B-AC8AF93D8F8A}">
      <dsp:nvSpPr>
        <dsp:cNvPr id="0" name=""/>
        <dsp:cNvSpPr/>
      </dsp:nvSpPr>
      <dsp:spPr>
        <a:xfrm>
          <a:off x="2545640" y="1755910"/>
          <a:ext cx="1393598" cy="139359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Dimensione PERFORMANCE</a:t>
          </a:r>
        </a:p>
      </dsp:txBody>
      <dsp:txXfrm>
        <a:off x="2749728" y="1959998"/>
        <a:ext cx="985422" cy="985422"/>
      </dsp:txXfrm>
    </dsp:sp>
    <dsp:sp modelId="{F94FFBDD-E8B3-6D4B-841F-A02A510E56C4}">
      <dsp:nvSpPr>
        <dsp:cNvPr id="0" name=""/>
        <dsp:cNvSpPr/>
      </dsp:nvSpPr>
      <dsp:spPr>
        <a:xfrm>
          <a:off x="1548442" y="710402"/>
          <a:ext cx="1393598" cy="1393598"/>
        </a:xfrm>
        <a:prstGeom prst="ellipse">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400050">
            <a:lnSpc>
              <a:spcPct val="90000"/>
            </a:lnSpc>
            <a:spcBef>
              <a:spcPct val="0"/>
            </a:spcBef>
            <a:spcAft>
              <a:spcPct val="35000"/>
            </a:spcAft>
            <a:buNone/>
          </a:pPr>
          <a:r>
            <a:rPr lang="it-IT" sz="1200" kern="1200" dirty="0">
              <a:solidFill>
                <a:prstClr val="black"/>
              </a:solidFill>
              <a:latin typeface="Calibri" panose="020F0502020204030204"/>
              <a:ea typeface="+mn-ea"/>
              <a:cs typeface="+mn-cs"/>
            </a:rPr>
            <a:t>Dettaglio di PROCESSO</a:t>
          </a:r>
        </a:p>
      </dsp:txBody>
      <dsp:txXfrm>
        <a:off x="1752530" y="914490"/>
        <a:ext cx="985422" cy="985422"/>
      </dsp:txXfrm>
    </dsp:sp>
    <dsp:sp modelId="{9F667F51-25AE-7549-8246-3B9A41DFCEC9}">
      <dsp:nvSpPr>
        <dsp:cNvPr id="0" name=""/>
        <dsp:cNvSpPr/>
      </dsp:nvSpPr>
      <dsp:spPr>
        <a:xfrm>
          <a:off x="2973010" y="373461"/>
          <a:ext cx="1393598" cy="1393598"/>
        </a:xfrm>
        <a:prstGeom prst="ellipse">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it-IT" sz="1100" kern="1200" dirty="0">
              <a:solidFill>
                <a:schemeClr val="tx1"/>
              </a:solidFill>
            </a:rPr>
            <a:t>Dimensione ORGANIZZATIVA</a:t>
          </a:r>
        </a:p>
      </dsp:txBody>
      <dsp:txXfrm>
        <a:off x="3177098" y="577549"/>
        <a:ext cx="985422" cy="985422"/>
      </dsp:txXfrm>
    </dsp:sp>
    <dsp:sp modelId="{D2A11143-D728-5B42-BD4D-5CFC700F8F41}">
      <dsp:nvSpPr>
        <dsp:cNvPr id="0" name=""/>
        <dsp:cNvSpPr/>
      </dsp:nvSpPr>
      <dsp:spPr>
        <a:xfrm>
          <a:off x="942376" y="114610"/>
          <a:ext cx="4335640" cy="3468512"/>
        </a:xfrm>
        <a:prstGeom prst="funnel">
          <a:avLst/>
        </a:prstGeom>
        <a:solidFill>
          <a:schemeClr val="lt1">
            <a:alpha val="4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F52EE1-D045-173C-8095-B05163DB938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A6A3D5D-1CC0-ADC9-3AD6-B110734C71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FCF6B81-6F34-DA3C-C6E5-3818685933BE}"/>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91D26DCF-4556-C022-645D-5D9A609E7F7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C03AD5-8069-E337-2014-C105EAACAFE3}"/>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4265078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F074BD-163E-F757-9074-334D8A5BEDB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B1DC6CC-B510-5460-CD34-A2C20814C27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EEAA72F-48AC-5FE0-4107-8B9D93307DC4}"/>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D8F56FC4-F73B-8ADA-0FE4-DD630C36ED9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6D44A1C-8244-B366-FA2E-40F47742BE29}"/>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547563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EEC4C28-5785-3E29-00DA-B7047519B5F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2B7BB5E-0CF4-9FCC-3097-C817A602E3B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3EB7A5-0F68-E64F-C4DC-F1CAC7502B91}"/>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5F146F29-EA7A-BCF3-14E9-1E67038551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C22A12-14CA-F0C2-ADC2-3896ED92BC9E}"/>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162990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31531B-D83B-D5F5-9D23-0B07049CFB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94E2B8-C665-0152-19BA-2180F0DC1D6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1F461A3-173F-5F1B-FBFB-88142E80D254}"/>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E5BCC3EA-11E1-C754-A46F-9EBD65440A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789D4DD-9B91-EB09-A91B-5D6C2972B952}"/>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25344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1306C4-4AA1-D3D3-7FD2-DFCA8FF8E16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F97D954-E817-1BC9-1A00-291097AE3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6588226-AFDD-269C-42E4-D30A22C536F6}"/>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E8CAEA33-FAA8-6960-2371-64199F99173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8FE947A-F034-6016-8329-41C3C1E90F01}"/>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1920500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CEEB9B-931C-26D8-8DD5-AFB816D5228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E12B7FB-9CC0-7E6C-7857-1EF203E8999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EBA2620-9304-25F9-920E-0EF4EEFB350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6BBA74A-9F99-FFB3-B975-E31C9A18FBAE}"/>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6" name="Segnaposto piè di pagina 5">
            <a:extLst>
              <a:ext uri="{FF2B5EF4-FFF2-40B4-BE49-F238E27FC236}">
                <a16:creationId xmlns:a16="http://schemas.microsoft.com/office/drawing/2014/main" id="{3E3E11D3-3F3A-F17B-79FE-58E3C8A799B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4D31699-22C9-151B-7C8E-0B7794167694}"/>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88049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FB5D9D-A312-15E6-7677-F0D0C36BA7B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023FEAE-56E5-1FC8-C9D2-EC2E80A34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2337417-5612-007A-E7CA-43F1217D8B3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02EBE4D-956F-8330-CE9C-E94416526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B30A7D6-00E5-DDA7-8693-6D2903853E7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6F2B8F2-556E-7776-8D9D-9A6E02B2CBF6}"/>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8" name="Segnaposto piè di pagina 7">
            <a:extLst>
              <a:ext uri="{FF2B5EF4-FFF2-40B4-BE49-F238E27FC236}">
                <a16:creationId xmlns:a16="http://schemas.microsoft.com/office/drawing/2014/main" id="{9D535975-28E8-F411-094C-4BF96D5BC246}"/>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D119156-0EF2-90F1-0B08-E2D469D7782F}"/>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380402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D7F510-BD5B-980A-0C4C-EEE23BE6E2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EFD8AF15-4834-A488-D5F8-DD5F0A02F09D}"/>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4" name="Segnaposto piè di pagina 3">
            <a:extLst>
              <a:ext uri="{FF2B5EF4-FFF2-40B4-BE49-F238E27FC236}">
                <a16:creationId xmlns:a16="http://schemas.microsoft.com/office/drawing/2014/main" id="{29315E0F-4714-B627-3B9F-23896CFCA8B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0B022DC4-4B9F-3097-BC49-D24BABDC4ECD}"/>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1425430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0B733D-1843-4584-8552-7A3F88FED51F}"/>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3" name="Segnaposto piè di pagina 2">
            <a:extLst>
              <a:ext uri="{FF2B5EF4-FFF2-40B4-BE49-F238E27FC236}">
                <a16:creationId xmlns:a16="http://schemas.microsoft.com/office/drawing/2014/main" id="{6A1C96F9-5EB0-E18E-DF02-0F7256F60204}"/>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FC6159A-71B9-13AF-0242-C0CC09939293}"/>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3525409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C8A4EE-BB6E-590D-C657-93EDEF96D2D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4AEA3E2-CAF7-6B93-4F79-F19DC9E27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76A1981-A828-6975-C669-0324EF0311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EA6CB1-B69B-31B8-BB9C-CC54DBFF267C}"/>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6" name="Segnaposto piè di pagina 5">
            <a:extLst>
              <a:ext uri="{FF2B5EF4-FFF2-40B4-BE49-F238E27FC236}">
                <a16:creationId xmlns:a16="http://schemas.microsoft.com/office/drawing/2014/main" id="{6DD04EB4-8CB5-44C7-2157-4E6667F6932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6EDCE5-22F9-50BB-CC5A-FFADFE761A89}"/>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40476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CEC4B6-CF49-5427-E00F-7C660962878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4A5221B-8025-0CFD-A7D1-48D221A4CC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BBC1F1E-5F98-B5E1-5417-C600BC5AA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E61C0B2-B0DD-9D24-CB38-7402D2F4FFE6}"/>
              </a:ext>
            </a:extLst>
          </p:cNvPr>
          <p:cNvSpPr>
            <a:spLocks noGrp="1"/>
          </p:cNvSpPr>
          <p:nvPr>
            <p:ph type="dt" sz="half" idx="10"/>
          </p:nvPr>
        </p:nvSpPr>
        <p:spPr/>
        <p:txBody>
          <a:bodyPr/>
          <a:lstStyle/>
          <a:p>
            <a:fld id="{141D1DE2-7355-4F97-AA3B-1B7BD7B12013}" type="datetimeFigureOut">
              <a:rPr lang="it-IT" smtClean="0"/>
              <a:t>02/12/2022</a:t>
            </a:fld>
            <a:endParaRPr lang="it-IT"/>
          </a:p>
        </p:txBody>
      </p:sp>
      <p:sp>
        <p:nvSpPr>
          <p:cNvPr id="6" name="Segnaposto piè di pagina 5">
            <a:extLst>
              <a:ext uri="{FF2B5EF4-FFF2-40B4-BE49-F238E27FC236}">
                <a16:creationId xmlns:a16="http://schemas.microsoft.com/office/drawing/2014/main" id="{C1372540-4241-AE5B-65F2-2DE4E1CCEDF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B01F027-8B0C-D296-171A-2E4AE25EAC6C}"/>
              </a:ext>
            </a:extLst>
          </p:cNvPr>
          <p:cNvSpPr>
            <a:spLocks noGrp="1"/>
          </p:cNvSpPr>
          <p:nvPr>
            <p:ph type="sldNum" sz="quarter" idx="12"/>
          </p:nvPr>
        </p:nvSpPr>
        <p:spPr/>
        <p:txBody>
          <a:bodyPr/>
          <a:lstStyle/>
          <a:p>
            <a:fld id="{5F8DC938-8489-43FB-B786-AC4272347FAE}" type="slidenum">
              <a:rPr lang="it-IT" smtClean="0"/>
              <a:t>‹N›</a:t>
            </a:fld>
            <a:endParaRPr lang="it-IT"/>
          </a:p>
        </p:txBody>
      </p:sp>
    </p:spTree>
    <p:extLst>
      <p:ext uri="{BB962C8B-B14F-4D97-AF65-F5344CB8AC3E}">
        <p14:creationId xmlns:p14="http://schemas.microsoft.com/office/powerpoint/2010/main" val="4056966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A1F6411-27F9-3B63-6745-2C9EAE6069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EF67EA1-D866-47F2-072C-EE34CACC50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DF2B1B7-C288-3DFF-8371-A90312547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D1DE2-7355-4F97-AA3B-1B7BD7B12013}" type="datetimeFigureOut">
              <a:rPr lang="it-IT" smtClean="0"/>
              <a:t>02/12/2022</a:t>
            </a:fld>
            <a:endParaRPr lang="it-IT"/>
          </a:p>
        </p:txBody>
      </p:sp>
      <p:sp>
        <p:nvSpPr>
          <p:cNvPr id="5" name="Segnaposto piè di pagina 4">
            <a:extLst>
              <a:ext uri="{FF2B5EF4-FFF2-40B4-BE49-F238E27FC236}">
                <a16:creationId xmlns:a16="http://schemas.microsoft.com/office/drawing/2014/main" id="{F47A57C9-2952-216C-6092-46D29F188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C37BB6E-0009-589C-F174-E50E09F8B1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DC938-8489-43FB-B786-AC4272347FAE}" type="slidenum">
              <a:rPr lang="it-IT" smtClean="0"/>
              <a:t>‹N›</a:t>
            </a:fld>
            <a:endParaRPr lang="it-IT"/>
          </a:p>
        </p:txBody>
      </p:sp>
    </p:spTree>
    <p:extLst>
      <p:ext uri="{BB962C8B-B14F-4D97-AF65-F5344CB8AC3E}">
        <p14:creationId xmlns:p14="http://schemas.microsoft.com/office/powerpoint/2010/main" val="2277445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erformance.regione.calabria.it/perseowebfe/pianoPerformance/visulizzaAlbero.xhtml?id=45"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performance.regione.calabria.it/perseowebfe/relazione/relazione.xhtml?id=3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71CC1631-5D15-8EFB-FC4A-187C62F86A65}"/>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6" name="Casella di testo 7">
            <a:extLst>
              <a:ext uri="{FF2B5EF4-FFF2-40B4-BE49-F238E27FC236}">
                <a16:creationId xmlns:a16="http://schemas.microsoft.com/office/drawing/2014/main" id="{2CD872E8-4718-40E8-0986-FB3B2AACE8A3}"/>
              </a:ext>
            </a:extLst>
          </p:cNvPr>
          <p:cNvSpPr txBox="1"/>
          <p:nvPr/>
        </p:nvSpPr>
        <p:spPr>
          <a:xfrm>
            <a:off x="4093329" y="2146853"/>
            <a:ext cx="7787901" cy="903389"/>
          </a:xfrm>
          <a:prstGeom prst="rect">
            <a:avLst/>
          </a:prstGeom>
          <a:noFill/>
          <a:ln>
            <a:noFill/>
          </a:ln>
        </p:spPr>
        <p:txBody>
          <a:bodyPr rot="0" spcFirstLastPara="0" vert="horz" wrap="none" lIns="91440" tIns="45720" rIns="91440" bIns="45720" numCol="1" spcCol="0" rtlCol="0" fromWordArt="0" anchor="t" anchorCtr="0" forceAA="0" compatLnSpc="1">
            <a:prstTxWarp prst="textNoShape">
              <a:avLst/>
            </a:prstTxWarp>
            <a:spAutoFit/>
          </a:bodyPr>
          <a:lstStyle/>
          <a:p>
            <a:pPr algn="ctr">
              <a:lnSpc>
                <a:spcPct val="107000"/>
              </a:lnSpc>
              <a:spcAft>
                <a:spcPts val="800"/>
              </a:spcAft>
            </a:pPr>
            <a:r>
              <a:rPr lang="it-IT" sz="22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Laboratori sui nuovi strumenti per la gestione delle performance </a:t>
            </a:r>
          </a:p>
          <a:p>
            <a:pPr algn="ctr">
              <a:lnSpc>
                <a:spcPct val="107000"/>
              </a:lnSpc>
              <a:spcAft>
                <a:spcPts val="800"/>
              </a:spcAft>
            </a:pPr>
            <a:r>
              <a:rPr lang="it-IT" sz="22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della Regione Calabria</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asellaDiTesto 8">
            <a:extLst>
              <a:ext uri="{FF2B5EF4-FFF2-40B4-BE49-F238E27FC236}">
                <a16:creationId xmlns:a16="http://schemas.microsoft.com/office/drawing/2014/main" id="{A5ACC8E5-E9E4-692E-0664-9C8DE42B946E}"/>
              </a:ext>
            </a:extLst>
          </p:cNvPr>
          <p:cNvSpPr txBox="1"/>
          <p:nvPr/>
        </p:nvSpPr>
        <p:spPr>
          <a:xfrm>
            <a:off x="4713404" y="3807759"/>
            <a:ext cx="7195688" cy="369332"/>
          </a:xfrm>
          <a:prstGeom prst="rect">
            <a:avLst/>
          </a:prstGeom>
          <a:noFill/>
        </p:spPr>
        <p:txBody>
          <a:bodyPr wrap="none" rtlCol="0">
            <a:spAutoFit/>
          </a:bodyPr>
          <a:lstStyle/>
          <a:p>
            <a:r>
              <a:rPr lang="it-IT"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La mappatura dei processi come strumento di performance management </a:t>
            </a:r>
            <a:endParaRPr lang="it-IT" dirty="0"/>
          </a:p>
        </p:txBody>
      </p:sp>
      <p:sp>
        <p:nvSpPr>
          <p:cNvPr id="10" name="CasellaDiTesto 9">
            <a:extLst>
              <a:ext uri="{FF2B5EF4-FFF2-40B4-BE49-F238E27FC236}">
                <a16:creationId xmlns:a16="http://schemas.microsoft.com/office/drawing/2014/main" id="{D9C9190D-727E-0F25-EE37-D70F15787662}"/>
              </a:ext>
            </a:extLst>
          </p:cNvPr>
          <p:cNvSpPr txBox="1"/>
          <p:nvPr/>
        </p:nvSpPr>
        <p:spPr>
          <a:xfrm>
            <a:off x="6654800" y="4267200"/>
            <a:ext cx="3156762" cy="369332"/>
          </a:xfrm>
          <a:prstGeom prst="rect">
            <a:avLst/>
          </a:prstGeom>
          <a:noFill/>
        </p:spPr>
        <p:txBody>
          <a:bodyPr wrap="none" rtlCol="0">
            <a:spAutoFit/>
          </a:bodyPr>
          <a:lstStyle/>
          <a:p>
            <a:r>
              <a:rPr lang="it-IT" dirty="0">
                <a:latin typeface="Calibri" panose="020F0502020204030204" pitchFamily="34" charset="0"/>
                <a:cs typeface="Times New Roman" panose="02020603050405020304" pitchFamily="18" charset="0"/>
              </a:rPr>
              <a:t>29 Novembre 2022, 9:30 -13:00</a:t>
            </a:r>
          </a:p>
        </p:txBody>
      </p:sp>
    </p:spTree>
    <p:extLst>
      <p:ext uri="{BB962C8B-B14F-4D97-AF65-F5344CB8AC3E}">
        <p14:creationId xmlns:p14="http://schemas.microsoft.com/office/powerpoint/2010/main" val="149301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87CC8511-E6A3-F6B4-336B-E0F8FF5EBBF9}"/>
              </a:ext>
            </a:extLst>
          </p:cNvPr>
          <p:cNvGraphicFramePr>
            <a:graphicFrameLocks noGrp="1"/>
          </p:cNvGraphicFramePr>
          <p:nvPr/>
        </p:nvGraphicFramePr>
        <p:xfrm>
          <a:off x="393896" y="729492"/>
          <a:ext cx="11577712" cy="5868256"/>
        </p:xfrm>
        <a:graphic>
          <a:graphicData uri="http://schemas.openxmlformats.org/drawingml/2006/table">
            <a:tbl>
              <a:tblPr>
                <a:tableStyleId>{5C22544A-7EE6-4342-B048-85BDC9FD1C3A}</a:tableStyleId>
              </a:tblPr>
              <a:tblGrid>
                <a:gridCol w="881800">
                  <a:extLst>
                    <a:ext uri="{9D8B030D-6E8A-4147-A177-3AD203B41FA5}">
                      <a16:colId xmlns:a16="http://schemas.microsoft.com/office/drawing/2014/main" val="1594440616"/>
                    </a:ext>
                  </a:extLst>
                </a:gridCol>
                <a:gridCol w="2606209">
                  <a:extLst>
                    <a:ext uri="{9D8B030D-6E8A-4147-A177-3AD203B41FA5}">
                      <a16:colId xmlns:a16="http://schemas.microsoft.com/office/drawing/2014/main" val="1732282608"/>
                    </a:ext>
                  </a:extLst>
                </a:gridCol>
                <a:gridCol w="994475">
                  <a:extLst>
                    <a:ext uri="{9D8B030D-6E8A-4147-A177-3AD203B41FA5}">
                      <a16:colId xmlns:a16="http://schemas.microsoft.com/office/drawing/2014/main" val="2754514086"/>
                    </a:ext>
                  </a:extLst>
                </a:gridCol>
                <a:gridCol w="868737">
                  <a:extLst>
                    <a:ext uri="{9D8B030D-6E8A-4147-A177-3AD203B41FA5}">
                      <a16:colId xmlns:a16="http://schemas.microsoft.com/office/drawing/2014/main" val="3391929686"/>
                    </a:ext>
                  </a:extLst>
                </a:gridCol>
                <a:gridCol w="613995">
                  <a:extLst>
                    <a:ext uri="{9D8B030D-6E8A-4147-A177-3AD203B41FA5}">
                      <a16:colId xmlns:a16="http://schemas.microsoft.com/office/drawing/2014/main" val="1392970478"/>
                    </a:ext>
                  </a:extLst>
                </a:gridCol>
                <a:gridCol w="888333">
                  <a:extLst>
                    <a:ext uri="{9D8B030D-6E8A-4147-A177-3AD203B41FA5}">
                      <a16:colId xmlns:a16="http://schemas.microsoft.com/office/drawing/2014/main" val="28873240"/>
                    </a:ext>
                  </a:extLst>
                </a:gridCol>
                <a:gridCol w="823013">
                  <a:extLst>
                    <a:ext uri="{9D8B030D-6E8A-4147-A177-3AD203B41FA5}">
                      <a16:colId xmlns:a16="http://schemas.microsoft.com/office/drawing/2014/main" val="1539824688"/>
                    </a:ext>
                  </a:extLst>
                </a:gridCol>
                <a:gridCol w="666249">
                  <a:extLst>
                    <a:ext uri="{9D8B030D-6E8A-4147-A177-3AD203B41FA5}">
                      <a16:colId xmlns:a16="http://schemas.microsoft.com/office/drawing/2014/main" val="697853067"/>
                    </a:ext>
                  </a:extLst>
                </a:gridCol>
                <a:gridCol w="568271">
                  <a:extLst>
                    <a:ext uri="{9D8B030D-6E8A-4147-A177-3AD203B41FA5}">
                      <a16:colId xmlns:a16="http://schemas.microsoft.com/office/drawing/2014/main" val="4094848088"/>
                    </a:ext>
                  </a:extLst>
                </a:gridCol>
                <a:gridCol w="568271">
                  <a:extLst>
                    <a:ext uri="{9D8B030D-6E8A-4147-A177-3AD203B41FA5}">
                      <a16:colId xmlns:a16="http://schemas.microsoft.com/office/drawing/2014/main" val="746585377"/>
                    </a:ext>
                  </a:extLst>
                </a:gridCol>
                <a:gridCol w="568271">
                  <a:extLst>
                    <a:ext uri="{9D8B030D-6E8A-4147-A177-3AD203B41FA5}">
                      <a16:colId xmlns:a16="http://schemas.microsoft.com/office/drawing/2014/main" val="970939823"/>
                    </a:ext>
                  </a:extLst>
                </a:gridCol>
                <a:gridCol w="496422">
                  <a:extLst>
                    <a:ext uri="{9D8B030D-6E8A-4147-A177-3AD203B41FA5}">
                      <a16:colId xmlns:a16="http://schemas.microsoft.com/office/drawing/2014/main" val="4103087880"/>
                    </a:ext>
                  </a:extLst>
                </a:gridCol>
                <a:gridCol w="524181">
                  <a:extLst>
                    <a:ext uri="{9D8B030D-6E8A-4147-A177-3AD203B41FA5}">
                      <a16:colId xmlns:a16="http://schemas.microsoft.com/office/drawing/2014/main" val="982501946"/>
                    </a:ext>
                  </a:extLst>
                </a:gridCol>
                <a:gridCol w="509485">
                  <a:extLst>
                    <a:ext uri="{9D8B030D-6E8A-4147-A177-3AD203B41FA5}">
                      <a16:colId xmlns:a16="http://schemas.microsoft.com/office/drawing/2014/main" val="1661813952"/>
                    </a:ext>
                  </a:extLst>
                </a:gridCol>
              </a:tblGrid>
              <a:tr h="279441">
                <a:tc gridSpan="14">
                  <a:txBody>
                    <a:bodyPr/>
                    <a:lstStyle/>
                    <a:p>
                      <a:pPr algn="ctr" fontAlgn="ctr"/>
                      <a:r>
                        <a:rPr lang="it-IT" sz="1400" b="1" u="none" strike="noStrike" dirty="0">
                          <a:effectLst/>
                        </a:rPr>
                        <a:t>DETTAGLIO PROCESSO</a:t>
                      </a:r>
                      <a:endParaRPr lang="it-IT" sz="1400" b="1" i="0" u="none" strike="noStrike" dirty="0">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3210563"/>
                  </a:ext>
                </a:extLst>
              </a:tr>
              <a:tr h="279441">
                <a:tc gridSpan="12">
                  <a:txBody>
                    <a:bodyPr/>
                    <a:lstStyle/>
                    <a:p>
                      <a:pPr algn="ctr" fontAlgn="ctr"/>
                      <a:r>
                        <a:rPr lang="it-IT" sz="1400" b="1" u="none" strike="noStrike" dirty="0">
                          <a:effectLst/>
                        </a:rPr>
                        <a:t>Attività</a:t>
                      </a:r>
                      <a:endParaRPr lang="it-IT" sz="1400" b="1" i="0" u="none" strike="noStrike" dirty="0">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rowSpan="2">
                  <a:txBody>
                    <a:bodyPr/>
                    <a:lstStyle/>
                    <a:p>
                      <a:pPr algn="ctr" fontAlgn="ctr"/>
                      <a:r>
                        <a:rPr lang="it-IT" sz="1400" i="1" u="none" strike="noStrike">
                          <a:effectLst/>
                        </a:rPr>
                        <a:t>Progressivo attività propedetutica</a:t>
                      </a:r>
                      <a:endParaRPr lang="it-IT" sz="1400" b="1" i="1" u="none" strike="noStrike">
                        <a:solidFill>
                          <a:srgbClr val="000000"/>
                        </a:solidFill>
                        <a:effectLst/>
                        <a:latin typeface="Century Gothic" panose="020B0502020202020204" pitchFamily="34" charset="0"/>
                      </a:endParaRPr>
                    </a:p>
                  </a:txBody>
                  <a:tcPr marL="0" marR="0" marT="0" marB="0" anchor="ctr"/>
                </a:tc>
                <a:tc rowSpan="2">
                  <a:txBody>
                    <a:bodyPr/>
                    <a:lstStyle/>
                    <a:p>
                      <a:pPr algn="ctr" fontAlgn="ctr"/>
                      <a:r>
                        <a:rPr lang="it-IT" sz="1400" i="1" u="none" strike="noStrike">
                          <a:effectLst/>
                        </a:rPr>
                        <a:t>Condizione</a:t>
                      </a:r>
                      <a:endParaRPr lang="it-IT" sz="1400" b="1" i="1" u="none" strike="noStrike">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479515162"/>
                  </a:ext>
                </a:extLst>
              </a:tr>
              <a:tr h="1117763">
                <a:tc>
                  <a:txBody>
                    <a:bodyPr/>
                    <a:lstStyle/>
                    <a:p>
                      <a:pPr algn="ctr" fontAlgn="ctr"/>
                      <a:r>
                        <a:rPr lang="it-IT" sz="1400" i="1" u="none" strike="noStrike">
                          <a:effectLst/>
                        </a:rPr>
                        <a:t>Progressivo </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Descrizione</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Dipartimento/settore/altri attori</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Obbligatorietà</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Smartabilità</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Periodicità</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Input</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Output</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Indicatore attività</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Migrabile su Cloud PA</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a:effectLst/>
                        </a:rPr>
                        <a:t>Risorse umane (ruolo)</a:t>
                      </a:r>
                      <a:endParaRPr lang="it-IT" sz="1400" b="1" i="1"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i="1" u="none" strike="noStrike" dirty="0">
                          <a:effectLst/>
                        </a:rPr>
                        <a:t>Note</a:t>
                      </a:r>
                      <a:endParaRPr lang="it-IT" sz="1400" b="1" i="1" u="none" strike="noStrike" dirty="0">
                        <a:solidFill>
                          <a:srgbClr val="000000"/>
                        </a:solidFill>
                        <a:effectLst/>
                        <a:latin typeface="Century Gothic" panose="020B0502020202020204" pitchFamily="34" charset="0"/>
                      </a:endParaRPr>
                    </a:p>
                  </a:txBody>
                  <a:tcPr marL="0" marR="0" marT="0" marB="0" anchor="ctr"/>
                </a:tc>
                <a:tc vMerge="1">
                  <a:txBody>
                    <a:bodyPr/>
                    <a:lstStyle/>
                    <a:p>
                      <a:endParaRPr lang="it-IT"/>
                    </a:p>
                  </a:txBody>
                  <a:tcPr/>
                </a:tc>
                <a:tc vMerge="1">
                  <a:txBody>
                    <a:bodyPr/>
                    <a:lstStyle/>
                    <a:p>
                      <a:endParaRPr lang="it-IT"/>
                    </a:p>
                  </a:txBody>
                  <a:tcPr/>
                </a:tc>
                <a:extLst>
                  <a:ext uri="{0D108BD9-81ED-4DB2-BD59-A6C34878D82A}">
                    <a16:rowId xmlns:a16="http://schemas.microsoft.com/office/drawing/2014/main" val="1876647344"/>
                  </a:ext>
                </a:extLst>
              </a:tr>
              <a:tr h="4191611">
                <a:tc>
                  <a:txBody>
                    <a:bodyPr/>
                    <a:lstStyle/>
                    <a:p>
                      <a:pPr algn="ctr" fontAlgn="ctr"/>
                      <a:r>
                        <a:rPr lang="it-IT" sz="1400" u="none" strike="noStrike">
                          <a:effectLst/>
                        </a:rPr>
                        <a:t> 1 - Esame documenti di programmazione e delle istanze del territorio</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Si tratta di un’attività che prevede l'esame dei documenti di programmazione al fine di effettuare una prima analisi dei possibili obiettivi in materia Culturale. La ricognizione viene fatta anche sulle risorse economiche e i documenti di programmazione economica e finanziara. Le minoranze linguistiche inviano delle proposte (vedasi legge regionale) mentre i rappresentanti del mondo del Teatro vengono ascoltati per recepire le istanze</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Settore 4</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SI</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dirty="0">
                          <a:effectLst/>
                        </a:rPr>
                        <a:t>SI </a:t>
                      </a:r>
                      <a:endParaRPr lang="it-IT" sz="14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Annuale</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Documenti di programmazione, DEFR, Programma di governo</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Primo elenco obiettivi in ambito di politiche culturall</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Codice 06</a:t>
                      </a:r>
                      <a:br>
                        <a:rPr lang="it-IT" sz="1400" u="none" strike="noStrike">
                          <a:effectLst/>
                        </a:rPr>
                      </a:br>
                      <a:r>
                        <a:rPr lang="it-IT" sz="1400" u="none" strike="noStrike">
                          <a:effectLst/>
                        </a:rPr>
                        <a:t>Codice 07</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 </a:t>
                      </a:r>
                      <a:endParaRPr lang="it-IT" sz="1400" b="1"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 </a:t>
                      </a:r>
                      <a:endParaRPr lang="it-IT" sz="1400" b="1"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Attività istruttoria finalizzata all'elaborazione del Piano Integrato Culturale</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400" u="none" strike="noStrike" dirty="0">
                          <a:effectLst/>
                        </a:rPr>
                        <a:t> </a:t>
                      </a:r>
                      <a:endParaRPr lang="it-IT" sz="14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1253803874"/>
                  </a:ext>
                </a:extLst>
              </a:tr>
            </a:tbl>
          </a:graphicData>
        </a:graphic>
      </p:graphicFrame>
    </p:spTree>
    <p:extLst>
      <p:ext uri="{BB962C8B-B14F-4D97-AF65-F5344CB8AC3E}">
        <p14:creationId xmlns:p14="http://schemas.microsoft.com/office/powerpoint/2010/main" val="364547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643467" y="640080"/>
            <a:ext cx="3038343" cy="5613236"/>
          </a:xfrm>
        </p:spPr>
        <p:txBody>
          <a:bodyPr anchor="ctr">
            <a:normAutofit/>
          </a:bodyPr>
          <a:lstStyle/>
          <a:p>
            <a:r>
              <a:rPr lang="it-IT" dirty="0">
                <a:solidFill>
                  <a:srgbClr val="FFFFFF"/>
                </a:solidFill>
              </a:rPr>
              <a:t>Mappatura dei processi – </a:t>
            </a:r>
            <a:r>
              <a:rPr lang="it-IT" dirty="0">
                <a:solidFill>
                  <a:srgbClr val="FFC000"/>
                </a:solidFill>
              </a:rPr>
              <a:t>Flow chart</a:t>
            </a:r>
            <a:endParaRPr lang="it-IT" sz="3600" dirty="0">
              <a:solidFill>
                <a:srgbClr val="FFC000"/>
              </a:solidFill>
            </a:endParaRPr>
          </a:p>
        </p:txBody>
      </p:sp>
      <p:pic>
        <p:nvPicPr>
          <p:cNvPr id="6" name="Immagine 5">
            <a:extLst>
              <a:ext uri="{FF2B5EF4-FFF2-40B4-BE49-F238E27FC236}">
                <a16:creationId xmlns:a16="http://schemas.microsoft.com/office/drawing/2014/main" id="{AEAB5862-C62E-E26D-5855-54422E29B279}"/>
              </a:ext>
            </a:extLst>
          </p:cNvPr>
          <p:cNvPicPr>
            <a:picLocks noChangeAspect="1"/>
          </p:cNvPicPr>
          <p:nvPr/>
        </p:nvPicPr>
        <p:blipFill>
          <a:blip r:embed="rId2"/>
          <a:stretch>
            <a:fillRect/>
          </a:stretch>
        </p:blipFill>
        <p:spPr>
          <a:xfrm>
            <a:off x="4245867" y="1200150"/>
            <a:ext cx="7514873" cy="5257601"/>
          </a:xfrm>
          <a:prstGeom prst="rect">
            <a:avLst/>
          </a:prstGeom>
        </p:spPr>
      </p:pic>
      <p:pic>
        <p:nvPicPr>
          <p:cNvPr id="3" name="Immagine 2">
            <a:extLst>
              <a:ext uri="{FF2B5EF4-FFF2-40B4-BE49-F238E27FC236}">
                <a16:creationId xmlns:a16="http://schemas.microsoft.com/office/drawing/2014/main" id="{35510876-8A7B-7C3F-5624-366BAD8649B8}"/>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059935" y="0"/>
            <a:ext cx="7969505" cy="884915"/>
          </a:xfrm>
          <a:prstGeom prst="rect">
            <a:avLst/>
          </a:prstGeom>
          <a:noFill/>
        </p:spPr>
      </p:pic>
      <p:pic>
        <p:nvPicPr>
          <p:cNvPr id="4" name="Immagine 3">
            <a:extLst>
              <a:ext uri="{FF2B5EF4-FFF2-40B4-BE49-F238E27FC236}">
                <a16:creationId xmlns:a16="http://schemas.microsoft.com/office/drawing/2014/main" id="{F00C43A6-FDDE-5AC9-91D9-A2C1C46638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01335" y="6493545"/>
            <a:ext cx="1209601" cy="358314"/>
          </a:xfrm>
          <a:prstGeom prst="rect">
            <a:avLst/>
          </a:prstGeom>
          <a:noFill/>
        </p:spPr>
      </p:pic>
      <p:sp>
        <p:nvSpPr>
          <p:cNvPr id="5" name="CasellaDiTesto 4">
            <a:extLst>
              <a:ext uri="{FF2B5EF4-FFF2-40B4-BE49-F238E27FC236}">
                <a16:creationId xmlns:a16="http://schemas.microsoft.com/office/drawing/2014/main" id="{A0BA6178-2463-0F5B-A26F-2FB0D9749C79}"/>
              </a:ext>
            </a:extLst>
          </p:cNvPr>
          <p:cNvSpPr txBox="1"/>
          <p:nvPr/>
        </p:nvSpPr>
        <p:spPr>
          <a:xfrm>
            <a:off x="0" y="35396"/>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365815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Dimensione performance</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830239"/>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9" name="Segnaposto contenuto 2">
            <a:extLst>
              <a:ext uri="{FF2B5EF4-FFF2-40B4-BE49-F238E27FC236}">
                <a16:creationId xmlns:a16="http://schemas.microsoft.com/office/drawing/2014/main" id="{7B5F3E99-AD3F-1811-80CD-899E17BACF51}"/>
              </a:ext>
            </a:extLst>
          </p:cNvPr>
          <p:cNvSpPr>
            <a:spLocks noGrp="1"/>
          </p:cNvSpPr>
          <p:nvPr>
            <p:ph idx="1"/>
          </p:nvPr>
        </p:nvSpPr>
        <p:spPr>
          <a:xfrm>
            <a:off x="4345463" y="1341263"/>
            <a:ext cx="7573207" cy="4466712"/>
          </a:xfrm>
        </p:spPr>
        <p:txBody>
          <a:bodyPr anchor="ctr">
            <a:noAutofit/>
          </a:bodyPr>
          <a:lstStyle/>
          <a:p>
            <a:pPr marL="0" indent="0" algn="just">
              <a:spcAft>
                <a:spcPts val="1000"/>
              </a:spcAft>
              <a:buNone/>
            </a:pPr>
            <a:r>
              <a:rPr lang="it-IT" sz="1800" dirty="0">
                <a:solidFill>
                  <a:schemeClr val="accent1">
                    <a:lumMod val="75000"/>
                  </a:schemeClr>
                </a:solidFill>
              </a:rPr>
              <a:t>Tipologie di indicatori :</a:t>
            </a:r>
          </a:p>
          <a:p>
            <a:pPr algn="just">
              <a:spcAft>
                <a:spcPts val="1000"/>
              </a:spcAft>
            </a:pPr>
            <a:r>
              <a:rPr lang="it-IT" sz="1800" b="1" dirty="0">
                <a:solidFill>
                  <a:schemeClr val="accent1">
                    <a:lumMod val="75000"/>
                  </a:schemeClr>
                </a:solidFill>
              </a:rPr>
              <a:t>Efficacia esterna </a:t>
            </a:r>
            <a:r>
              <a:rPr lang="it-IT" sz="1800" dirty="0">
                <a:solidFill>
                  <a:schemeClr val="accent1">
                    <a:lumMod val="75000"/>
                  </a:schemeClr>
                </a:solidFill>
              </a:rPr>
              <a:t>(es: indicatori d’impatto del PIAO)</a:t>
            </a:r>
          </a:p>
          <a:p>
            <a:pPr algn="just">
              <a:spcAft>
                <a:spcPts val="1000"/>
              </a:spcAft>
            </a:pPr>
            <a:r>
              <a:rPr lang="it-IT" sz="1800" b="1" dirty="0">
                <a:solidFill>
                  <a:schemeClr val="accent1">
                    <a:lumMod val="75000"/>
                  </a:schemeClr>
                </a:solidFill>
              </a:rPr>
              <a:t>Realizzazione finanziaria / fisica </a:t>
            </a:r>
            <a:r>
              <a:rPr lang="it-IT" sz="1800" dirty="0">
                <a:solidFill>
                  <a:schemeClr val="accent1">
                    <a:lumMod val="75000"/>
                  </a:schemeClr>
                </a:solidFill>
              </a:rPr>
              <a:t>(es: spesa liquidata / spesa impegnata ; Stato di avanzamento dei lavori realizzato / Stato di avanzamento programmato (cronoprogramma))</a:t>
            </a:r>
          </a:p>
          <a:p>
            <a:pPr algn="just">
              <a:spcAft>
                <a:spcPts val="1000"/>
              </a:spcAft>
            </a:pPr>
            <a:r>
              <a:rPr lang="it-IT" sz="1800" b="1" dirty="0">
                <a:solidFill>
                  <a:schemeClr val="accent1">
                    <a:lumMod val="75000"/>
                  </a:schemeClr>
                </a:solidFill>
              </a:rPr>
              <a:t>Temporali</a:t>
            </a:r>
            <a:r>
              <a:rPr lang="it-IT" sz="1800" dirty="0">
                <a:solidFill>
                  <a:schemeClr val="accent1">
                    <a:lumMod val="75000"/>
                  </a:schemeClr>
                </a:solidFill>
              </a:rPr>
              <a:t> (es: Tempo di realizzazione dell'attività / tempo previsto da norma o cronoprogramma)</a:t>
            </a:r>
          </a:p>
          <a:p>
            <a:pPr algn="just">
              <a:spcAft>
                <a:spcPts val="1000"/>
              </a:spcAft>
            </a:pPr>
            <a:r>
              <a:rPr lang="it-IT" sz="1800" b="1" dirty="0">
                <a:solidFill>
                  <a:schemeClr val="accent1">
                    <a:lumMod val="75000"/>
                  </a:schemeClr>
                </a:solidFill>
              </a:rPr>
              <a:t>Qualità istruttoria </a:t>
            </a:r>
            <a:r>
              <a:rPr lang="it-IT" sz="1800" dirty="0">
                <a:solidFill>
                  <a:schemeClr val="accent1">
                    <a:lumMod val="75000"/>
                  </a:schemeClr>
                </a:solidFill>
              </a:rPr>
              <a:t>(es: N. di ricorsi (in autotutela o al TAR) rigettati / N. di ricorsi (in autotutela o al TAR) presentati)</a:t>
            </a:r>
          </a:p>
          <a:p>
            <a:pPr algn="just">
              <a:spcAft>
                <a:spcPts val="1000"/>
              </a:spcAft>
            </a:pPr>
            <a:r>
              <a:rPr lang="it-IT" sz="1800" b="1" dirty="0">
                <a:solidFill>
                  <a:schemeClr val="accent1">
                    <a:lumMod val="75000"/>
                  </a:schemeClr>
                </a:solidFill>
              </a:rPr>
              <a:t>Efficienza economica </a:t>
            </a:r>
            <a:r>
              <a:rPr lang="it-IT" sz="1800" dirty="0">
                <a:solidFill>
                  <a:schemeClr val="accent1">
                    <a:lumMod val="75000"/>
                  </a:schemeClr>
                </a:solidFill>
              </a:rPr>
              <a:t>(es: Costo ore lavoro comprensive di straordinario)</a:t>
            </a:r>
          </a:p>
          <a:p>
            <a:pPr algn="just">
              <a:spcAft>
                <a:spcPts val="1000"/>
              </a:spcAft>
            </a:pPr>
            <a:r>
              <a:rPr lang="it-IT" sz="1800" b="1" dirty="0">
                <a:solidFill>
                  <a:schemeClr val="accent1">
                    <a:lumMod val="75000"/>
                  </a:schemeClr>
                </a:solidFill>
              </a:rPr>
              <a:t>Efficacia interna </a:t>
            </a:r>
            <a:r>
              <a:rPr lang="it-IT" sz="1800" dirty="0">
                <a:solidFill>
                  <a:schemeClr val="accent1">
                    <a:lumMod val="75000"/>
                  </a:schemeClr>
                </a:solidFill>
              </a:rPr>
              <a:t>(es: Ore lavoro complessive per il completamento dell'attività</a:t>
            </a:r>
            <a:r>
              <a:rPr lang="it-IT" sz="2000" dirty="0">
                <a:solidFill>
                  <a:schemeClr val="accent1">
                    <a:lumMod val="75000"/>
                  </a:schemeClr>
                </a:solidFill>
              </a:rPr>
              <a:t>) </a:t>
            </a:r>
          </a:p>
        </p:txBody>
      </p:sp>
    </p:spTree>
    <p:extLst>
      <p:ext uri="{BB962C8B-B14F-4D97-AF65-F5344CB8AC3E}">
        <p14:creationId xmlns:p14="http://schemas.microsoft.com/office/powerpoint/2010/main" val="113379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Dimensione performance</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830239"/>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graphicFrame>
        <p:nvGraphicFramePr>
          <p:cNvPr id="8" name="Tabella 7">
            <a:extLst>
              <a:ext uri="{FF2B5EF4-FFF2-40B4-BE49-F238E27FC236}">
                <a16:creationId xmlns:a16="http://schemas.microsoft.com/office/drawing/2014/main" id="{A6AD86BE-73EB-2B33-B26B-1B9B8F9D0A7A}"/>
              </a:ext>
            </a:extLst>
          </p:cNvPr>
          <p:cNvGraphicFramePr>
            <a:graphicFrameLocks noGrp="1"/>
          </p:cNvGraphicFramePr>
          <p:nvPr>
            <p:extLst>
              <p:ext uri="{D42A27DB-BD31-4B8C-83A1-F6EECF244321}">
                <p14:modId xmlns:p14="http://schemas.microsoft.com/office/powerpoint/2010/main" val="3097704020"/>
              </p:ext>
            </p:extLst>
          </p:nvPr>
        </p:nvGraphicFramePr>
        <p:xfrm>
          <a:off x="4164433" y="1418102"/>
          <a:ext cx="7492111" cy="2438400"/>
        </p:xfrm>
        <a:graphic>
          <a:graphicData uri="http://schemas.openxmlformats.org/drawingml/2006/table">
            <a:tbl>
              <a:tblPr>
                <a:tableStyleId>{5C22544A-7EE6-4342-B048-85BDC9FD1C3A}</a:tableStyleId>
              </a:tblPr>
              <a:tblGrid>
                <a:gridCol w="964190">
                  <a:extLst>
                    <a:ext uri="{9D8B030D-6E8A-4147-A177-3AD203B41FA5}">
                      <a16:colId xmlns:a16="http://schemas.microsoft.com/office/drawing/2014/main" val="2828620625"/>
                    </a:ext>
                  </a:extLst>
                </a:gridCol>
                <a:gridCol w="1764110">
                  <a:extLst>
                    <a:ext uri="{9D8B030D-6E8A-4147-A177-3AD203B41FA5}">
                      <a16:colId xmlns:a16="http://schemas.microsoft.com/office/drawing/2014/main" val="109449829"/>
                    </a:ext>
                  </a:extLst>
                </a:gridCol>
                <a:gridCol w="1087391">
                  <a:extLst>
                    <a:ext uri="{9D8B030D-6E8A-4147-A177-3AD203B41FA5}">
                      <a16:colId xmlns:a16="http://schemas.microsoft.com/office/drawing/2014/main" val="999385775"/>
                    </a:ext>
                  </a:extLst>
                </a:gridCol>
                <a:gridCol w="1087391">
                  <a:extLst>
                    <a:ext uri="{9D8B030D-6E8A-4147-A177-3AD203B41FA5}">
                      <a16:colId xmlns:a16="http://schemas.microsoft.com/office/drawing/2014/main" val="2111954817"/>
                    </a:ext>
                  </a:extLst>
                </a:gridCol>
                <a:gridCol w="949906">
                  <a:extLst>
                    <a:ext uri="{9D8B030D-6E8A-4147-A177-3AD203B41FA5}">
                      <a16:colId xmlns:a16="http://schemas.microsoft.com/office/drawing/2014/main" val="2636383785"/>
                    </a:ext>
                  </a:extLst>
                </a:gridCol>
                <a:gridCol w="1639123">
                  <a:extLst>
                    <a:ext uri="{9D8B030D-6E8A-4147-A177-3AD203B41FA5}">
                      <a16:colId xmlns:a16="http://schemas.microsoft.com/office/drawing/2014/main" val="1522854457"/>
                    </a:ext>
                  </a:extLst>
                </a:gridCol>
              </a:tblGrid>
              <a:tr h="236919">
                <a:tc>
                  <a:txBody>
                    <a:bodyPr/>
                    <a:lstStyle/>
                    <a:p>
                      <a:pPr algn="ctr" fontAlgn="b"/>
                      <a:r>
                        <a:rPr lang="it-IT" sz="1600" b="1" u="none" strike="noStrike" dirty="0">
                          <a:effectLst/>
                        </a:rPr>
                        <a:t>Titolo</a:t>
                      </a:r>
                      <a:endParaRPr lang="it-IT" sz="1600" b="1" i="0" u="none" strike="noStrike" dirty="0">
                        <a:solidFill>
                          <a:srgbClr val="000000"/>
                        </a:solidFill>
                        <a:effectLst/>
                        <a:latin typeface="Century Gothic" panose="020B0502020202020204" pitchFamily="34" charset="0"/>
                      </a:endParaRPr>
                    </a:p>
                  </a:txBody>
                  <a:tcPr marL="0" marR="0" marT="0" marB="0" anchor="b"/>
                </a:tc>
                <a:tc>
                  <a:txBody>
                    <a:bodyPr/>
                    <a:lstStyle/>
                    <a:p>
                      <a:pPr algn="ctr" fontAlgn="b"/>
                      <a:r>
                        <a:rPr lang="it-IT" sz="1600" b="1" u="none" strike="noStrike" dirty="0">
                          <a:effectLst/>
                        </a:rPr>
                        <a:t>Numeratore/denominatore</a:t>
                      </a:r>
                      <a:endParaRPr lang="it-IT" sz="1600" b="1" i="0" u="none" strike="noStrike" dirty="0">
                        <a:solidFill>
                          <a:srgbClr val="000000"/>
                        </a:solidFill>
                        <a:effectLst/>
                        <a:latin typeface="Century Gothic" panose="020B0502020202020204" pitchFamily="34" charset="0"/>
                      </a:endParaRPr>
                    </a:p>
                  </a:txBody>
                  <a:tcPr marL="0" marR="0" marT="0" marB="0" anchor="b"/>
                </a:tc>
                <a:tc>
                  <a:txBody>
                    <a:bodyPr/>
                    <a:lstStyle/>
                    <a:p>
                      <a:pPr algn="ctr" fontAlgn="b"/>
                      <a:r>
                        <a:rPr lang="it-IT" sz="1600" b="1" u="none" strike="noStrike" dirty="0">
                          <a:effectLst/>
                        </a:rPr>
                        <a:t>Codice Indicatore</a:t>
                      </a:r>
                      <a:endParaRPr lang="it-IT" sz="1600" b="1" i="0" u="none" strike="noStrike" dirty="0">
                        <a:solidFill>
                          <a:srgbClr val="000000"/>
                        </a:solidFill>
                        <a:effectLst/>
                        <a:latin typeface="Century Gothic" panose="020B0502020202020204" pitchFamily="34" charset="0"/>
                      </a:endParaRPr>
                    </a:p>
                  </a:txBody>
                  <a:tcPr marL="0" marR="0" marT="0" marB="0" anchor="b"/>
                </a:tc>
                <a:tc>
                  <a:txBody>
                    <a:bodyPr/>
                    <a:lstStyle/>
                    <a:p>
                      <a:pPr algn="ctr" fontAlgn="b"/>
                      <a:r>
                        <a:rPr lang="it-IT" sz="1600" b="1" u="none" strike="noStrike" dirty="0">
                          <a:effectLst/>
                        </a:rPr>
                        <a:t>TIPOLOGIA</a:t>
                      </a:r>
                      <a:endParaRPr lang="it-IT" sz="1600" b="1" i="0" u="none" strike="noStrike" dirty="0">
                        <a:solidFill>
                          <a:srgbClr val="000000"/>
                        </a:solidFill>
                        <a:effectLst/>
                        <a:latin typeface="Century Gothic" panose="020B0502020202020204" pitchFamily="34" charset="0"/>
                      </a:endParaRPr>
                    </a:p>
                  </a:txBody>
                  <a:tcPr marL="0" marR="0" marT="0" marB="0" anchor="b"/>
                </a:tc>
                <a:tc>
                  <a:txBody>
                    <a:bodyPr/>
                    <a:lstStyle/>
                    <a:p>
                      <a:pPr algn="ctr" fontAlgn="ctr"/>
                      <a:r>
                        <a:rPr lang="it-IT" sz="1600" b="1" u="none" strike="noStrike" dirty="0">
                          <a:effectLst/>
                        </a:rPr>
                        <a:t>Fonte</a:t>
                      </a:r>
                      <a:endParaRPr lang="it-IT" sz="1600" b="1"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b="1" u="none" strike="noStrike" dirty="0">
                          <a:effectLst/>
                        </a:rPr>
                        <a:t>Modalità di rilevazione</a:t>
                      </a:r>
                      <a:endParaRPr lang="it-IT" sz="1600" b="1"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3446247382"/>
                  </a:ext>
                </a:extLst>
              </a:tr>
              <a:tr h="1586507">
                <a:tc>
                  <a:txBody>
                    <a:bodyPr/>
                    <a:lstStyle/>
                    <a:p>
                      <a:pPr algn="ctr" fontAlgn="ctr"/>
                      <a:r>
                        <a:rPr lang="it-IT" sz="1600" u="none" strike="noStrike" dirty="0">
                          <a:effectLst/>
                        </a:rPr>
                        <a:t>Partecipazione culturale fuori casa</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Persone di 6 anni e più che hanno praticato 2 o più attività culturali nei 12 mesi precedenti l’intervista / totale delle persone di 6 anni e più</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01</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Indicatori di efficacia esterna</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ISTAT (BES)</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Esterna</a:t>
                      </a:r>
                      <a:br>
                        <a:rPr lang="it-IT" sz="1600" u="none" strike="noStrike" dirty="0">
                          <a:effectLst/>
                        </a:rPr>
                      </a:br>
                      <a:br>
                        <a:rPr lang="it-IT" sz="1600" u="none" strike="noStrike" dirty="0">
                          <a:effectLst/>
                        </a:rPr>
                      </a:br>
                      <a:r>
                        <a:rPr lang="it-IT" sz="1600" u="none" strike="noStrike" dirty="0">
                          <a:effectLst/>
                        </a:rPr>
                        <a:t>Indicatore d'impatto presente nel PIAO 2022/2024 (Allegato 1)</a:t>
                      </a:r>
                      <a:endParaRPr lang="it-IT"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4127459854"/>
                  </a:ext>
                </a:extLst>
              </a:tr>
            </a:tbl>
          </a:graphicData>
        </a:graphic>
      </p:graphicFrame>
      <p:graphicFrame>
        <p:nvGraphicFramePr>
          <p:cNvPr id="10" name="Tabella 9">
            <a:extLst>
              <a:ext uri="{FF2B5EF4-FFF2-40B4-BE49-F238E27FC236}">
                <a16:creationId xmlns:a16="http://schemas.microsoft.com/office/drawing/2014/main" id="{344094F5-9E26-A71F-C0B7-904D82808870}"/>
              </a:ext>
            </a:extLst>
          </p:cNvPr>
          <p:cNvGraphicFramePr>
            <a:graphicFrameLocks noGrp="1"/>
          </p:cNvGraphicFramePr>
          <p:nvPr>
            <p:extLst>
              <p:ext uri="{D42A27DB-BD31-4B8C-83A1-F6EECF244321}">
                <p14:modId xmlns:p14="http://schemas.microsoft.com/office/powerpoint/2010/main" val="3792691925"/>
              </p:ext>
            </p:extLst>
          </p:nvPr>
        </p:nvGraphicFramePr>
        <p:xfrm>
          <a:off x="4164433" y="4091391"/>
          <a:ext cx="4979962" cy="2413635"/>
        </p:xfrm>
        <a:graphic>
          <a:graphicData uri="http://schemas.openxmlformats.org/drawingml/2006/table">
            <a:tbl>
              <a:tblPr>
                <a:tableStyleId>{5C22544A-7EE6-4342-B048-85BDC9FD1C3A}</a:tableStyleId>
              </a:tblPr>
              <a:tblGrid>
                <a:gridCol w="996790">
                  <a:extLst>
                    <a:ext uri="{9D8B030D-6E8A-4147-A177-3AD203B41FA5}">
                      <a16:colId xmlns:a16="http://schemas.microsoft.com/office/drawing/2014/main" val="3958041846"/>
                    </a:ext>
                  </a:extLst>
                </a:gridCol>
                <a:gridCol w="1591387">
                  <a:extLst>
                    <a:ext uri="{9D8B030D-6E8A-4147-A177-3AD203B41FA5}">
                      <a16:colId xmlns:a16="http://schemas.microsoft.com/office/drawing/2014/main" val="3153589360"/>
                    </a:ext>
                  </a:extLst>
                </a:gridCol>
                <a:gridCol w="1252302">
                  <a:extLst>
                    <a:ext uri="{9D8B030D-6E8A-4147-A177-3AD203B41FA5}">
                      <a16:colId xmlns:a16="http://schemas.microsoft.com/office/drawing/2014/main" val="2423042004"/>
                    </a:ext>
                  </a:extLst>
                </a:gridCol>
                <a:gridCol w="1139483">
                  <a:extLst>
                    <a:ext uri="{9D8B030D-6E8A-4147-A177-3AD203B41FA5}">
                      <a16:colId xmlns:a16="http://schemas.microsoft.com/office/drawing/2014/main" val="2104253498"/>
                    </a:ext>
                  </a:extLst>
                </a:gridCol>
              </a:tblGrid>
              <a:tr h="1438275">
                <a:tc>
                  <a:txBody>
                    <a:bodyPr/>
                    <a:lstStyle/>
                    <a:p>
                      <a:pPr algn="ctr" fontAlgn="ctr"/>
                      <a:r>
                        <a:rPr lang="it-IT" sz="1600" u="none" strike="noStrike" dirty="0">
                          <a:effectLst/>
                        </a:rPr>
                        <a:t>Costo impiego risorse umane</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Costo ore lavoro (comprensive di straordinario)</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06</a:t>
                      </a:r>
                      <a:endParaRPr lang="it-IT" sz="1600" b="0" i="0" u="none" strike="noStrike" dirty="0">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Indicatori di efficienza economica</a:t>
                      </a:r>
                      <a:endParaRPr lang="it-IT"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080490260"/>
                  </a:ext>
                </a:extLst>
              </a:tr>
              <a:tr h="920750">
                <a:tc>
                  <a:txBody>
                    <a:bodyPr/>
                    <a:lstStyle/>
                    <a:p>
                      <a:pPr algn="ctr" fontAlgn="ctr"/>
                      <a:r>
                        <a:rPr lang="it-IT" sz="1600" u="none" strike="noStrike">
                          <a:effectLst/>
                        </a:rPr>
                        <a:t>Efficienza impiego risorse umane</a:t>
                      </a:r>
                      <a:endParaRPr lang="it-IT" sz="16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a:effectLst/>
                        </a:rPr>
                        <a:t>Ore lavoro complessive per il completamento dell'attività</a:t>
                      </a:r>
                      <a:endParaRPr lang="it-IT" sz="16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a:effectLst/>
                        </a:rPr>
                        <a:t>07</a:t>
                      </a:r>
                      <a:endParaRPr lang="it-IT" sz="1600" b="0" i="0" u="none" strike="noStrike">
                        <a:solidFill>
                          <a:srgbClr val="000000"/>
                        </a:solidFill>
                        <a:effectLst/>
                        <a:latin typeface="Century Gothic" panose="020B0502020202020204" pitchFamily="34" charset="0"/>
                      </a:endParaRPr>
                    </a:p>
                  </a:txBody>
                  <a:tcPr marL="0" marR="0" marT="0" marB="0" anchor="ctr"/>
                </a:tc>
                <a:tc>
                  <a:txBody>
                    <a:bodyPr/>
                    <a:lstStyle/>
                    <a:p>
                      <a:pPr algn="ctr" fontAlgn="ctr"/>
                      <a:r>
                        <a:rPr lang="it-IT" sz="1600" u="none" strike="noStrike" dirty="0">
                          <a:effectLst/>
                        </a:rPr>
                        <a:t>Indicatori di efficacia interna</a:t>
                      </a:r>
                      <a:endParaRPr lang="it-IT" sz="1600" b="0" i="0" u="none" strike="noStrike" dirty="0">
                        <a:solidFill>
                          <a:srgbClr val="000000"/>
                        </a:solidFill>
                        <a:effectLst/>
                        <a:latin typeface="Century Gothic" panose="020B0502020202020204" pitchFamily="34" charset="0"/>
                      </a:endParaRPr>
                    </a:p>
                  </a:txBody>
                  <a:tcPr marL="0" marR="0" marT="0" marB="0" anchor="ctr"/>
                </a:tc>
                <a:extLst>
                  <a:ext uri="{0D108BD9-81ED-4DB2-BD59-A6C34878D82A}">
                    <a16:rowId xmlns:a16="http://schemas.microsoft.com/office/drawing/2014/main" val="2437414195"/>
                  </a:ext>
                </a:extLst>
              </a:tr>
            </a:tbl>
          </a:graphicData>
        </a:graphic>
      </p:graphicFrame>
    </p:spTree>
    <p:extLst>
      <p:ext uri="{BB962C8B-B14F-4D97-AF65-F5344CB8AC3E}">
        <p14:creationId xmlns:p14="http://schemas.microsoft.com/office/powerpoint/2010/main" val="136084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830239"/>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6" name="CasellaDiTesto 5">
            <a:extLst>
              <a:ext uri="{FF2B5EF4-FFF2-40B4-BE49-F238E27FC236}">
                <a16:creationId xmlns:a16="http://schemas.microsoft.com/office/drawing/2014/main" id="{B7A21CFE-D26B-7B55-B013-E661555E0601}"/>
              </a:ext>
            </a:extLst>
          </p:cNvPr>
          <p:cNvSpPr txBox="1"/>
          <p:nvPr/>
        </p:nvSpPr>
        <p:spPr>
          <a:xfrm>
            <a:off x="4653280" y="2336800"/>
            <a:ext cx="3271520" cy="2585323"/>
          </a:xfrm>
          <a:prstGeom prst="rect">
            <a:avLst/>
          </a:prstGeom>
          <a:noFill/>
          <a:ln w="38100">
            <a:solidFill>
              <a:schemeClr val="accent6"/>
            </a:solidFill>
          </a:ln>
        </p:spPr>
        <p:txBody>
          <a:bodyPr wrap="square" rtlCol="0">
            <a:spAutoFit/>
          </a:bodyPr>
          <a:lstStyle/>
          <a:p>
            <a:pPr algn="just"/>
            <a:r>
              <a:rPr lang="it-IT" sz="1800" b="1" dirty="0">
                <a:solidFill>
                  <a:schemeClr val="accent1">
                    <a:lumMod val="75000"/>
                  </a:schemeClr>
                </a:solidFill>
                <a:latin typeface="+mn-lt"/>
                <a:ea typeface="+mn-ea"/>
                <a:cs typeface="+mn-cs"/>
              </a:rPr>
              <a:t>Vantaggi generali</a:t>
            </a:r>
            <a:r>
              <a:rPr lang="it-IT" sz="1800" dirty="0">
                <a:solidFill>
                  <a:schemeClr val="accent1">
                    <a:lumMod val="75000"/>
                  </a:schemeClr>
                </a:solidFill>
                <a:latin typeface="+mn-lt"/>
                <a:ea typeface="+mn-ea"/>
                <a:cs typeface="+mn-cs"/>
              </a:rPr>
              <a:t>:</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Individuare attività core del dipartimento/settore</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Incremento trasparenza</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Individuare eventuali nodi </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Ottimizzare tempi e risorse (strumento gestionale per i dirigenti)</a:t>
            </a:r>
          </a:p>
          <a:p>
            <a:endParaRPr lang="it-IT" dirty="0"/>
          </a:p>
        </p:txBody>
      </p:sp>
      <p:sp>
        <p:nvSpPr>
          <p:cNvPr id="9" name="CasellaDiTesto 8">
            <a:extLst>
              <a:ext uri="{FF2B5EF4-FFF2-40B4-BE49-F238E27FC236}">
                <a16:creationId xmlns:a16="http://schemas.microsoft.com/office/drawing/2014/main" id="{D8F9D4FD-5D4C-598E-FCB7-796D6DFACCA0}"/>
              </a:ext>
            </a:extLst>
          </p:cNvPr>
          <p:cNvSpPr txBox="1"/>
          <p:nvPr/>
        </p:nvSpPr>
        <p:spPr>
          <a:xfrm>
            <a:off x="8426705" y="3629461"/>
            <a:ext cx="3271520" cy="2031325"/>
          </a:xfrm>
          <a:prstGeom prst="rect">
            <a:avLst/>
          </a:prstGeom>
          <a:noFill/>
          <a:ln w="28575">
            <a:solidFill>
              <a:schemeClr val="accent2"/>
            </a:solidFill>
          </a:ln>
        </p:spPr>
        <p:txBody>
          <a:bodyPr wrap="square" rtlCol="0">
            <a:spAutoFit/>
          </a:bodyPr>
          <a:lstStyle/>
          <a:p>
            <a:pPr algn="just"/>
            <a:r>
              <a:rPr lang="it-IT" sz="1800" b="1" dirty="0">
                <a:solidFill>
                  <a:schemeClr val="accent1">
                    <a:lumMod val="75000"/>
                  </a:schemeClr>
                </a:solidFill>
                <a:latin typeface="+mn-lt"/>
                <a:ea typeface="+mn-ea"/>
                <a:cs typeface="+mn-cs"/>
              </a:rPr>
              <a:t>Vantaggi PERSEO</a:t>
            </a:r>
            <a:r>
              <a:rPr lang="it-IT" sz="1800" dirty="0">
                <a:solidFill>
                  <a:schemeClr val="accent1">
                    <a:lumMod val="75000"/>
                  </a:schemeClr>
                </a:solidFill>
                <a:latin typeface="+mn-lt"/>
                <a:ea typeface="+mn-ea"/>
                <a:cs typeface="+mn-cs"/>
              </a:rPr>
              <a:t>:</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Collegamento con PIAO</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Individuazione obiettivi operativi legati al processo</a:t>
            </a:r>
          </a:p>
          <a:p>
            <a:pPr marL="285750" indent="-285750" algn="just">
              <a:buFont typeface="Arial" panose="020B0604020202020204" pitchFamily="34" charset="0"/>
              <a:buChar char="•"/>
            </a:pPr>
            <a:r>
              <a:rPr lang="it-IT" sz="1800" dirty="0">
                <a:solidFill>
                  <a:schemeClr val="accent1">
                    <a:lumMod val="75000"/>
                  </a:schemeClr>
                </a:solidFill>
                <a:latin typeface="+mn-lt"/>
                <a:ea typeface="+mn-ea"/>
                <a:cs typeface="+mn-cs"/>
              </a:rPr>
              <a:t>Condivisione delle informazioni (no asimmetrie)</a:t>
            </a:r>
          </a:p>
          <a:p>
            <a:endParaRPr lang="it-IT" dirty="0"/>
          </a:p>
        </p:txBody>
      </p:sp>
    </p:spTree>
    <p:extLst>
      <p:ext uri="{BB962C8B-B14F-4D97-AF65-F5344CB8AC3E}">
        <p14:creationId xmlns:p14="http://schemas.microsoft.com/office/powerpoint/2010/main" val="4070706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830239"/>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6" name="CasellaDiTesto 5">
            <a:extLst>
              <a:ext uri="{FF2B5EF4-FFF2-40B4-BE49-F238E27FC236}">
                <a16:creationId xmlns:a16="http://schemas.microsoft.com/office/drawing/2014/main" id="{B7A21CFE-D26B-7B55-B013-E661555E0601}"/>
              </a:ext>
            </a:extLst>
          </p:cNvPr>
          <p:cNvSpPr txBox="1"/>
          <p:nvPr/>
        </p:nvSpPr>
        <p:spPr>
          <a:xfrm>
            <a:off x="4367130" y="1576160"/>
            <a:ext cx="3271520" cy="4247317"/>
          </a:xfrm>
          <a:prstGeom prst="rect">
            <a:avLst/>
          </a:prstGeom>
          <a:noFill/>
          <a:ln w="38100">
            <a:solidFill>
              <a:schemeClr val="accent6"/>
            </a:solidFill>
          </a:ln>
        </p:spPr>
        <p:txBody>
          <a:bodyPr wrap="square" rtlCol="0">
            <a:spAutoFit/>
          </a:bodyPr>
          <a:lstStyle/>
          <a:p>
            <a:pPr algn="just"/>
            <a:r>
              <a:rPr lang="it-IT" b="1" dirty="0">
                <a:solidFill>
                  <a:schemeClr val="accent1">
                    <a:lumMod val="75000"/>
                  </a:schemeClr>
                </a:solidFill>
              </a:rPr>
              <a:t>Criticità</a:t>
            </a:r>
            <a:r>
              <a:rPr lang="it-IT" sz="1800" b="1" dirty="0">
                <a:solidFill>
                  <a:schemeClr val="accent1">
                    <a:lumMod val="75000"/>
                  </a:schemeClr>
                </a:solidFill>
                <a:latin typeface="+mn-lt"/>
                <a:ea typeface="+mn-ea"/>
                <a:cs typeface="+mn-cs"/>
              </a:rPr>
              <a:t> generali</a:t>
            </a:r>
            <a:r>
              <a:rPr lang="it-IT" sz="1800" dirty="0">
                <a:solidFill>
                  <a:schemeClr val="accent1">
                    <a:lumMod val="75000"/>
                  </a:schemeClr>
                </a:solidFill>
                <a:latin typeface="+mn-lt"/>
                <a:ea typeface="+mn-ea"/>
                <a:cs typeface="+mn-cs"/>
              </a:rPr>
              <a:t>:</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Identificazione dei processi da mappare su base dipartimentale/settoriale (processi non strategici, processi non adatti alla mappatura, processi basati sull’attività del dirigente)</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Incontri dirigenti – turnover</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Mancata mappatura dei processi trasversali (programmazione, bilancio, avvocatura, ecc.) che può influenzare la tempistica o l’esito</a:t>
            </a:r>
          </a:p>
        </p:txBody>
      </p:sp>
      <p:sp>
        <p:nvSpPr>
          <p:cNvPr id="9" name="CasellaDiTesto 8">
            <a:extLst>
              <a:ext uri="{FF2B5EF4-FFF2-40B4-BE49-F238E27FC236}">
                <a16:creationId xmlns:a16="http://schemas.microsoft.com/office/drawing/2014/main" id="{D8F9D4FD-5D4C-598E-FCB7-796D6DFACCA0}"/>
              </a:ext>
            </a:extLst>
          </p:cNvPr>
          <p:cNvSpPr txBox="1"/>
          <p:nvPr/>
        </p:nvSpPr>
        <p:spPr>
          <a:xfrm>
            <a:off x="8220007" y="1299162"/>
            <a:ext cx="3271520" cy="4801314"/>
          </a:xfrm>
          <a:prstGeom prst="rect">
            <a:avLst/>
          </a:prstGeom>
          <a:noFill/>
          <a:ln w="28575">
            <a:solidFill>
              <a:schemeClr val="accent2"/>
            </a:solidFill>
          </a:ln>
        </p:spPr>
        <p:txBody>
          <a:bodyPr wrap="square" rtlCol="0">
            <a:spAutoFit/>
          </a:bodyPr>
          <a:lstStyle/>
          <a:p>
            <a:pPr algn="just"/>
            <a:r>
              <a:rPr lang="it-IT" b="1" dirty="0">
                <a:solidFill>
                  <a:schemeClr val="accent1">
                    <a:lumMod val="75000"/>
                  </a:schemeClr>
                </a:solidFill>
              </a:rPr>
              <a:t>Criticità</a:t>
            </a:r>
            <a:r>
              <a:rPr lang="it-IT" sz="1800" b="1" dirty="0">
                <a:solidFill>
                  <a:schemeClr val="accent1">
                    <a:lumMod val="75000"/>
                  </a:schemeClr>
                </a:solidFill>
                <a:latin typeface="+mn-lt"/>
                <a:ea typeface="+mn-ea"/>
                <a:cs typeface="+mn-cs"/>
              </a:rPr>
              <a:t> PERSEO</a:t>
            </a:r>
            <a:r>
              <a:rPr lang="it-IT" sz="1800" dirty="0">
                <a:solidFill>
                  <a:schemeClr val="accent1">
                    <a:lumMod val="75000"/>
                  </a:schemeClr>
                </a:solidFill>
                <a:latin typeface="+mn-lt"/>
                <a:ea typeface="+mn-ea"/>
                <a:cs typeface="+mn-cs"/>
              </a:rPr>
              <a:t>:</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Troppe attività non vi è chiarezza nella rappresentazione grafica</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Collegamenti tra attività (funzione </a:t>
            </a:r>
            <a:r>
              <a:rPr lang="it-IT" sz="1800" dirty="0" err="1">
                <a:solidFill>
                  <a:schemeClr val="accent1">
                    <a:lumMod val="75000"/>
                  </a:schemeClr>
                </a:solidFill>
                <a:latin typeface="+mn-lt"/>
                <a:ea typeface="+mn-ea"/>
                <a:cs typeface="+mn-cs"/>
              </a:rPr>
              <a:t>if</a:t>
            </a:r>
            <a:r>
              <a:rPr lang="it-IT" sz="1800" dirty="0">
                <a:solidFill>
                  <a:schemeClr val="accent1">
                    <a:lumMod val="75000"/>
                  </a:schemeClr>
                </a:solidFill>
                <a:latin typeface="+mn-lt"/>
                <a:ea typeface="+mn-ea"/>
                <a:cs typeface="+mn-cs"/>
              </a:rPr>
              <a:t>)</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Manca database indicatori per le singole attività</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Utenze differenziate nelle funzionalità (non tutti hanno la possibilità di effettuare tutti i passaggi)</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Periodicità (solo annuale o frazioni)</a:t>
            </a:r>
          </a:p>
          <a:p>
            <a:pPr marL="342900" indent="-342900" algn="just">
              <a:buFont typeface="Arial" panose="020B0604020202020204" pitchFamily="34" charset="0"/>
              <a:buChar char="•"/>
            </a:pPr>
            <a:r>
              <a:rPr lang="it-IT" sz="1800" dirty="0">
                <a:solidFill>
                  <a:schemeClr val="accent1">
                    <a:lumMod val="75000"/>
                  </a:schemeClr>
                </a:solidFill>
                <a:latin typeface="+mn-lt"/>
                <a:ea typeface="+mn-ea"/>
                <a:cs typeface="+mn-cs"/>
              </a:rPr>
              <a:t>Duplicazione interfaccia mappatura processi e trasparenza</a:t>
            </a:r>
            <a:endParaRPr lang="it-IT" dirty="0"/>
          </a:p>
        </p:txBody>
      </p:sp>
    </p:spTree>
    <p:extLst>
      <p:ext uri="{BB962C8B-B14F-4D97-AF65-F5344CB8AC3E}">
        <p14:creationId xmlns:p14="http://schemas.microsoft.com/office/powerpoint/2010/main" val="1961722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643467" y="640080"/>
            <a:ext cx="3132051" cy="5613236"/>
          </a:xfrm>
        </p:spPr>
        <p:txBody>
          <a:bodyPr anchor="ctr">
            <a:normAutofit/>
          </a:bodyPr>
          <a:lstStyle/>
          <a:p>
            <a:r>
              <a:rPr lang="it-IT" dirty="0">
                <a:solidFill>
                  <a:srgbClr val="FFFFFF"/>
                </a:solidFill>
              </a:rPr>
              <a:t>Mappatura dei processi - </a:t>
            </a:r>
            <a:r>
              <a:rPr lang="it-IT" dirty="0">
                <a:solidFill>
                  <a:srgbClr val="FFC000"/>
                </a:solidFill>
              </a:rPr>
              <a:t>PERSEO</a:t>
            </a: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059934" y="-46321"/>
            <a:ext cx="8132065" cy="1372464"/>
          </a:xfrm>
          <a:prstGeom prst="rect">
            <a:avLst/>
          </a:prstGeom>
          <a:noFill/>
        </p:spPr>
      </p:pic>
      <p:pic>
        <p:nvPicPr>
          <p:cNvPr id="9" name="Immagine 8">
            <a:extLst>
              <a:ext uri="{FF2B5EF4-FFF2-40B4-BE49-F238E27FC236}">
                <a16:creationId xmlns:a16="http://schemas.microsoft.com/office/drawing/2014/main" id="{72ED39FF-5367-CCF5-593A-2E09683CB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620" y="6253316"/>
            <a:ext cx="1311910" cy="388620"/>
          </a:xfrm>
          <a:prstGeom prst="rect">
            <a:avLst/>
          </a:prstGeom>
          <a:noFill/>
        </p:spPr>
      </p:pic>
      <p:pic>
        <p:nvPicPr>
          <p:cNvPr id="4" name="Immagine 3">
            <a:extLst>
              <a:ext uri="{FF2B5EF4-FFF2-40B4-BE49-F238E27FC236}">
                <a16:creationId xmlns:a16="http://schemas.microsoft.com/office/drawing/2014/main" id="{BCDE1521-7F9D-9F03-B103-7E269C2292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74349" y="1568508"/>
            <a:ext cx="7903233" cy="4442442"/>
          </a:xfrm>
          <a:prstGeom prst="rect">
            <a:avLst/>
          </a:prstGeom>
          <a:solidFill>
            <a:srgbClr val="FFFFFF"/>
          </a:solidFill>
          <a:ln>
            <a:noFill/>
          </a:ln>
        </p:spPr>
      </p:pic>
      <p:sp>
        <p:nvSpPr>
          <p:cNvPr id="6" name="CasellaDiTesto 5">
            <a:extLst>
              <a:ext uri="{FF2B5EF4-FFF2-40B4-BE49-F238E27FC236}">
                <a16:creationId xmlns:a16="http://schemas.microsoft.com/office/drawing/2014/main" id="{E067277F-2ACF-B5D7-6CF6-821AEE12FC89}"/>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53876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643468" y="963038"/>
            <a:ext cx="2741758" cy="5290278"/>
          </a:xfrm>
        </p:spPr>
        <p:txBody>
          <a:bodyPr anchor="ctr">
            <a:normAutofit/>
          </a:bodyPr>
          <a:lstStyle/>
          <a:p>
            <a:pPr algn="ctr"/>
            <a:r>
              <a:rPr lang="it-IT" sz="3600" dirty="0">
                <a:solidFill>
                  <a:srgbClr val="FFFFFF"/>
                </a:solidFill>
              </a:rPr>
              <a:t>Piano della Performance</a:t>
            </a:r>
            <a:r>
              <a:rPr lang="it-IT" dirty="0">
                <a:solidFill>
                  <a:srgbClr val="FFFFFF"/>
                </a:solidFill>
              </a:rPr>
              <a:t>–</a:t>
            </a:r>
            <a:br>
              <a:rPr lang="it-IT" dirty="0">
                <a:solidFill>
                  <a:srgbClr val="FFFFFF"/>
                </a:solidFill>
              </a:rPr>
            </a:br>
            <a:r>
              <a:rPr lang="it-IT" sz="3600" dirty="0">
                <a:solidFill>
                  <a:srgbClr val="FFC000"/>
                </a:solidFill>
              </a:rPr>
              <a:t>Navigazione Web</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13404" y="93354"/>
            <a:ext cx="6894236" cy="1372464"/>
          </a:xfrm>
          <a:prstGeom prst="rect">
            <a:avLst/>
          </a:prstGeom>
          <a:noFill/>
        </p:spPr>
      </p:pic>
      <p:pic>
        <p:nvPicPr>
          <p:cNvPr id="9" name="Immagine 8">
            <a:extLst>
              <a:ext uri="{FF2B5EF4-FFF2-40B4-BE49-F238E27FC236}">
                <a16:creationId xmlns:a16="http://schemas.microsoft.com/office/drawing/2014/main" id="{72ED39FF-5367-CCF5-593A-2E09683CB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620" y="6253316"/>
            <a:ext cx="1311910" cy="388620"/>
          </a:xfrm>
          <a:prstGeom prst="rect">
            <a:avLst/>
          </a:prstGeom>
          <a:noFill/>
        </p:spPr>
      </p:pic>
      <p:sp>
        <p:nvSpPr>
          <p:cNvPr id="7" name="CasellaDiTesto 6">
            <a:extLst>
              <a:ext uri="{FF2B5EF4-FFF2-40B4-BE49-F238E27FC236}">
                <a16:creationId xmlns:a16="http://schemas.microsoft.com/office/drawing/2014/main" id="{D3793559-8700-FE8F-4E52-9863558DF9A4}"/>
              </a:ext>
            </a:extLst>
          </p:cNvPr>
          <p:cNvSpPr txBox="1"/>
          <p:nvPr/>
        </p:nvSpPr>
        <p:spPr>
          <a:xfrm>
            <a:off x="4310138" y="6021113"/>
            <a:ext cx="7558392" cy="369332"/>
          </a:xfrm>
          <a:prstGeom prst="rect">
            <a:avLst/>
          </a:prstGeom>
          <a:noFill/>
        </p:spPr>
        <p:txBody>
          <a:bodyPr wrap="square">
            <a:spAutoFit/>
          </a:bodyPr>
          <a:lstStyle/>
          <a:p>
            <a:pPr algn="ctr"/>
            <a:r>
              <a:rPr lang="it-IT" dirty="0">
                <a:hlinkClick r:id="rId4"/>
              </a:rPr>
              <a:t>Accedi</a:t>
            </a:r>
            <a:endParaRPr lang="it-IT" dirty="0"/>
          </a:p>
        </p:txBody>
      </p:sp>
      <p:pic>
        <p:nvPicPr>
          <p:cNvPr id="10" name="Immagine 9">
            <a:extLst>
              <a:ext uri="{FF2B5EF4-FFF2-40B4-BE49-F238E27FC236}">
                <a16:creationId xmlns:a16="http://schemas.microsoft.com/office/drawing/2014/main" id="{630083F4-F68D-BDF2-42A5-3641A9B25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8695" y="1596117"/>
            <a:ext cx="7987770" cy="3665763"/>
          </a:xfrm>
          <a:prstGeom prst="rect">
            <a:avLst/>
          </a:prstGeom>
        </p:spPr>
      </p:pic>
      <p:sp>
        <p:nvSpPr>
          <p:cNvPr id="11" name="Freccia sinistra 10">
            <a:extLst>
              <a:ext uri="{FF2B5EF4-FFF2-40B4-BE49-F238E27FC236}">
                <a16:creationId xmlns:a16="http://schemas.microsoft.com/office/drawing/2014/main" id="{D862D5B1-8195-6F95-1539-C64E81582903}"/>
              </a:ext>
            </a:extLst>
          </p:cNvPr>
          <p:cNvSpPr/>
          <p:nvPr/>
        </p:nvSpPr>
        <p:spPr>
          <a:xfrm>
            <a:off x="9445557" y="3871609"/>
            <a:ext cx="272375" cy="2042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a:extLst>
              <a:ext uri="{FF2B5EF4-FFF2-40B4-BE49-F238E27FC236}">
                <a16:creationId xmlns:a16="http://schemas.microsoft.com/office/drawing/2014/main" id="{1910F48C-0AF7-787D-9970-99ECBEEB85E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9935" y="5178202"/>
            <a:ext cx="7772400" cy="639342"/>
          </a:xfrm>
          <a:prstGeom prst="rect">
            <a:avLst/>
          </a:prstGeom>
        </p:spPr>
      </p:pic>
      <p:sp>
        <p:nvSpPr>
          <p:cNvPr id="4" name="CasellaDiTesto 3">
            <a:extLst>
              <a:ext uri="{FF2B5EF4-FFF2-40B4-BE49-F238E27FC236}">
                <a16:creationId xmlns:a16="http://schemas.microsoft.com/office/drawing/2014/main" id="{7067C38B-7407-D9B1-0C49-295D402FD38E}"/>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13667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643468" y="963038"/>
            <a:ext cx="2741758" cy="5290278"/>
          </a:xfrm>
        </p:spPr>
        <p:txBody>
          <a:bodyPr anchor="ctr">
            <a:normAutofit/>
          </a:bodyPr>
          <a:lstStyle/>
          <a:p>
            <a:pPr algn="ctr"/>
            <a:r>
              <a:rPr lang="it-IT" sz="3600" dirty="0">
                <a:solidFill>
                  <a:srgbClr val="FFFFFF"/>
                </a:solidFill>
              </a:rPr>
              <a:t>Relazione sulla Performance</a:t>
            </a:r>
            <a:br>
              <a:rPr lang="it-IT" sz="3600" dirty="0">
                <a:solidFill>
                  <a:srgbClr val="FFFFFF"/>
                </a:solidFill>
              </a:rPr>
            </a:br>
            <a:r>
              <a:rPr lang="it-IT" dirty="0">
                <a:solidFill>
                  <a:srgbClr val="FFFFFF"/>
                </a:solidFill>
              </a:rPr>
              <a:t>–</a:t>
            </a:r>
            <a:br>
              <a:rPr lang="it-IT" dirty="0">
                <a:solidFill>
                  <a:srgbClr val="FFFFFF"/>
                </a:solidFill>
              </a:rPr>
            </a:br>
            <a:r>
              <a:rPr lang="it-IT" sz="3600" dirty="0">
                <a:solidFill>
                  <a:srgbClr val="FFC000"/>
                </a:solidFill>
              </a:rPr>
              <a:t>Navigazione Web</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713404" y="93354"/>
            <a:ext cx="6894236" cy="1372464"/>
          </a:xfrm>
          <a:prstGeom prst="rect">
            <a:avLst/>
          </a:prstGeom>
          <a:noFill/>
        </p:spPr>
      </p:pic>
      <p:pic>
        <p:nvPicPr>
          <p:cNvPr id="9" name="Immagine 8">
            <a:extLst>
              <a:ext uri="{FF2B5EF4-FFF2-40B4-BE49-F238E27FC236}">
                <a16:creationId xmlns:a16="http://schemas.microsoft.com/office/drawing/2014/main" id="{72ED39FF-5367-CCF5-593A-2E09683CB4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56620" y="6253316"/>
            <a:ext cx="1311910" cy="388620"/>
          </a:xfrm>
          <a:prstGeom prst="rect">
            <a:avLst/>
          </a:prstGeom>
          <a:noFill/>
        </p:spPr>
      </p:pic>
      <p:sp>
        <p:nvSpPr>
          <p:cNvPr id="7" name="CasellaDiTesto 6">
            <a:extLst>
              <a:ext uri="{FF2B5EF4-FFF2-40B4-BE49-F238E27FC236}">
                <a16:creationId xmlns:a16="http://schemas.microsoft.com/office/drawing/2014/main" id="{D3793559-8700-FE8F-4E52-9863558DF9A4}"/>
              </a:ext>
            </a:extLst>
          </p:cNvPr>
          <p:cNvSpPr txBox="1"/>
          <p:nvPr/>
        </p:nvSpPr>
        <p:spPr>
          <a:xfrm>
            <a:off x="4310138" y="6021113"/>
            <a:ext cx="7558392" cy="369332"/>
          </a:xfrm>
          <a:prstGeom prst="rect">
            <a:avLst/>
          </a:prstGeom>
          <a:noFill/>
        </p:spPr>
        <p:txBody>
          <a:bodyPr wrap="square">
            <a:spAutoFit/>
          </a:bodyPr>
          <a:lstStyle/>
          <a:p>
            <a:pPr algn="ctr"/>
            <a:r>
              <a:rPr lang="it-IT" dirty="0">
                <a:hlinkClick r:id="rId4"/>
              </a:rPr>
              <a:t>Accedi</a:t>
            </a:r>
            <a:endParaRPr lang="it-IT" dirty="0"/>
          </a:p>
        </p:txBody>
      </p:sp>
      <p:pic>
        <p:nvPicPr>
          <p:cNvPr id="6" name="Immagine 5">
            <a:extLst>
              <a:ext uri="{FF2B5EF4-FFF2-40B4-BE49-F238E27FC236}">
                <a16:creationId xmlns:a16="http://schemas.microsoft.com/office/drawing/2014/main" id="{9F3D8119-3703-7C30-EA4C-8AFB7BA85E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134" y="1330959"/>
            <a:ext cx="7772400" cy="3645243"/>
          </a:xfrm>
          <a:prstGeom prst="rect">
            <a:avLst/>
          </a:prstGeom>
        </p:spPr>
      </p:pic>
      <p:sp>
        <p:nvSpPr>
          <p:cNvPr id="8" name="Freccia sinistra 7">
            <a:extLst>
              <a:ext uri="{FF2B5EF4-FFF2-40B4-BE49-F238E27FC236}">
                <a16:creationId xmlns:a16="http://schemas.microsoft.com/office/drawing/2014/main" id="{753099E7-F377-D70C-EC87-E1925A5C3BF9}"/>
              </a:ext>
            </a:extLst>
          </p:cNvPr>
          <p:cNvSpPr/>
          <p:nvPr/>
        </p:nvSpPr>
        <p:spPr>
          <a:xfrm>
            <a:off x="9426102" y="2859932"/>
            <a:ext cx="233464" cy="1070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448E249A-AA2A-9CD6-98FF-EFCFB512C1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6130" y="5141999"/>
            <a:ext cx="7772400" cy="472759"/>
          </a:xfrm>
          <a:prstGeom prst="rect">
            <a:avLst/>
          </a:prstGeom>
        </p:spPr>
      </p:pic>
      <p:sp>
        <p:nvSpPr>
          <p:cNvPr id="4" name="CasellaDiTesto 3">
            <a:extLst>
              <a:ext uri="{FF2B5EF4-FFF2-40B4-BE49-F238E27FC236}">
                <a16:creationId xmlns:a16="http://schemas.microsoft.com/office/drawing/2014/main" id="{6D813C59-6E9C-2125-F6AC-7C788EE98023}"/>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307877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35650" y="639911"/>
            <a:ext cx="3416467" cy="5613236"/>
          </a:xfrm>
        </p:spPr>
        <p:txBody>
          <a:bodyPr anchor="ctr">
            <a:normAutofit/>
          </a:bodyPr>
          <a:lstStyle/>
          <a:p>
            <a:r>
              <a:rPr lang="it-IT" b="1" dirty="0">
                <a:solidFill>
                  <a:schemeClr val="bg1"/>
                </a:solidFill>
                <a:effectLst/>
                <a:ea typeface="Calibri" panose="020F0502020204030204" pitchFamily="34" charset="0"/>
                <a:cs typeface="Times New Roman" panose="02020603050405020304" pitchFamily="18" charset="0"/>
              </a:rPr>
              <a:t>La mappatura dei processi come strumento di performance management</a:t>
            </a:r>
            <a:endParaRPr lang="it-IT" dirty="0">
              <a:solidFill>
                <a:schemeClr val="bg1"/>
              </a:solidFill>
            </a:endParaRPr>
          </a:p>
        </p:txBody>
      </p:sp>
      <p:sp>
        <p:nvSpPr>
          <p:cNvPr id="3" name="Segnaposto contenuto 2">
            <a:extLst>
              <a:ext uri="{FF2B5EF4-FFF2-40B4-BE49-F238E27FC236}">
                <a16:creationId xmlns:a16="http://schemas.microsoft.com/office/drawing/2014/main" id="{0A7F7D55-C856-3131-EE05-1630AABC90D5}"/>
              </a:ext>
            </a:extLst>
          </p:cNvPr>
          <p:cNvSpPr>
            <a:spLocks noGrp="1"/>
          </p:cNvSpPr>
          <p:nvPr>
            <p:ph idx="1"/>
          </p:nvPr>
        </p:nvSpPr>
        <p:spPr>
          <a:xfrm>
            <a:off x="4654297" y="1407381"/>
            <a:ext cx="6703310" cy="4752119"/>
          </a:xfrm>
        </p:spPr>
        <p:txBody>
          <a:bodyPr anchor="ctr">
            <a:noAutofit/>
          </a:bodyPr>
          <a:lstStyle/>
          <a:p>
            <a:pPr marL="342900" lvl="0" indent="-342900" algn="just">
              <a:lnSpc>
                <a:spcPct val="107000"/>
              </a:lnSpc>
              <a:buFont typeface="+mj-lt"/>
              <a:buAutoNum type="arabicPeriod"/>
            </a:pPr>
            <a:r>
              <a:rPr lang="it-IT" sz="24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Presentazione di un processo mappato </a:t>
            </a:r>
          </a:p>
          <a:p>
            <a:pPr marL="342900" lvl="0" indent="-342900" algn="just">
              <a:lnSpc>
                <a:spcPct val="107000"/>
              </a:lnSpc>
              <a:buFont typeface="+mj-lt"/>
              <a:buAutoNum type="arabicPeriod"/>
            </a:pPr>
            <a:r>
              <a:rPr lang="it-IT" sz="24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Processi e indicatori: esemplificazione </a:t>
            </a:r>
          </a:p>
          <a:p>
            <a:pPr marL="342900" lvl="0" indent="-342900" algn="just">
              <a:lnSpc>
                <a:spcPct val="107000"/>
              </a:lnSpc>
              <a:buFont typeface="+mj-lt"/>
              <a:buAutoNum type="arabicPeriod"/>
            </a:pPr>
            <a:r>
              <a:rPr lang="it-IT" sz="24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Le funzioni di Perseo a supporto della mappatura </a:t>
            </a:r>
          </a:p>
          <a:p>
            <a:pPr marL="342900" lvl="0" indent="-342900" algn="just">
              <a:lnSpc>
                <a:spcPct val="107000"/>
              </a:lnSpc>
              <a:buFont typeface="+mj-lt"/>
              <a:buAutoNum type="arabicPeriod"/>
            </a:pPr>
            <a:r>
              <a:rPr lang="it-IT" sz="2400" dirty="0">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Le funzioni di navigazione del Piano e della Relazione sulla performance</a:t>
            </a:r>
            <a:endParaRPr lang="it-IT" sz="2400" b="1" dirty="0">
              <a:solidFill>
                <a:srgbClr val="1F3864"/>
              </a:solidFill>
              <a:latin typeface="Calibri" panose="020F0502020204030204" pitchFamily="34" charset="0"/>
              <a:cs typeface="Times New Roman" panose="02020603050405020304" pitchFamily="18" charset="0"/>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F645662A-4ED5-9463-DED9-CB2136E20976}"/>
              </a:ext>
            </a:extLst>
          </p:cNvPr>
          <p:cNvSpPr txBox="1"/>
          <p:nvPr/>
        </p:nvSpPr>
        <p:spPr>
          <a:xfrm>
            <a:off x="4654297" y="1407381"/>
            <a:ext cx="1305165" cy="584775"/>
          </a:xfrm>
          <a:prstGeom prst="rect">
            <a:avLst/>
          </a:prstGeom>
          <a:noFill/>
        </p:spPr>
        <p:txBody>
          <a:bodyPr wrap="none" rtlCol="0">
            <a:spAutoFit/>
          </a:bodyPr>
          <a:lstStyle/>
          <a:p>
            <a:r>
              <a:rPr lang="it-IT" sz="3200" b="1" dirty="0"/>
              <a:t>Indice </a:t>
            </a:r>
          </a:p>
        </p:txBody>
      </p:sp>
      <p:sp>
        <p:nvSpPr>
          <p:cNvPr id="8" name="CasellaDiTesto 7">
            <a:extLst>
              <a:ext uri="{FF2B5EF4-FFF2-40B4-BE49-F238E27FC236}">
                <a16:creationId xmlns:a16="http://schemas.microsoft.com/office/drawing/2014/main" id="{BFD8AFCA-9F6D-EFCC-1972-377C8DD05C9A}"/>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403683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Ovale 26">
            <a:extLst>
              <a:ext uri="{FF2B5EF4-FFF2-40B4-BE49-F238E27FC236}">
                <a16:creationId xmlns:a16="http://schemas.microsoft.com/office/drawing/2014/main" id="{07F3064B-F9BA-A632-75F8-7FA3FF9487F4}"/>
              </a:ext>
            </a:extLst>
          </p:cNvPr>
          <p:cNvSpPr/>
          <p:nvPr/>
        </p:nvSpPr>
        <p:spPr>
          <a:xfrm>
            <a:off x="8432430" y="4396727"/>
            <a:ext cx="3423920" cy="952646"/>
          </a:xfrm>
          <a:prstGeom prst="ellipse">
            <a:avLst/>
          </a:prstGeom>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35650" y="639911"/>
            <a:ext cx="3416467" cy="5613236"/>
          </a:xfrm>
        </p:spPr>
        <p:txBody>
          <a:bodyPr anchor="ctr">
            <a:normAutofit/>
          </a:bodyPr>
          <a:lstStyle/>
          <a:p>
            <a:r>
              <a:rPr lang="it-IT" dirty="0">
                <a:solidFill>
                  <a:srgbClr val="FFFFFF"/>
                </a:solidFill>
              </a:rPr>
              <a:t>Mappatura dei processi – </a:t>
            </a:r>
            <a:br>
              <a:rPr lang="it-IT" dirty="0">
                <a:solidFill>
                  <a:srgbClr val="FFFFFF"/>
                </a:solidFill>
              </a:rPr>
            </a:br>
            <a:r>
              <a:rPr lang="it-IT" dirty="0">
                <a:solidFill>
                  <a:srgbClr val="FFC000"/>
                </a:solidFill>
              </a:rPr>
              <a:t>Contesto </a:t>
            </a: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8" name="CasellaDiTesto 7">
            <a:extLst>
              <a:ext uri="{FF2B5EF4-FFF2-40B4-BE49-F238E27FC236}">
                <a16:creationId xmlns:a16="http://schemas.microsoft.com/office/drawing/2014/main" id="{BFD8AFCA-9F6D-EFCC-1972-377C8DD05C9A}"/>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7" name="CasellaDiTesto 6">
            <a:extLst>
              <a:ext uri="{FF2B5EF4-FFF2-40B4-BE49-F238E27FC236}">
                <a16:creationId xmlns:a16="http://schemas.microsoft.com/office/drawing/2014/main" id="{37395F05-BE9B-C5A6-5F2C-A7B689ED32DF}"/>
              </a:ext>
            </a:extLst>
          </p:cNvPr>
          <p:cNvSpPr txBox="1"/>
          <p:nvPr/>
        </p:nvSpPr>
        <p:spPr>
          <a:xfrm>
            <a:off x="4121219" y="3305919"/>
            <a:ext cx="2537261" cy="646331"/>
          </a:xfrm>
          <a:prstGeom prst="rect">
            <a:avLst/>
          </a:prstGeom>
          <a:noFill/>
          <a:ln>
            <a:solidFill>
              <a:schemeClr val="accent2"/>
            </a:solidFill>
          </a:ln>
        </p:spPr>
        <p:txBody>
          <a:bodyPr wrap="square" rtlCol="0">
            <a:spAutoFit/>
          </a:bodyPr>
          <a:lstStyle/>
          <a:p>
            <a:pPr algn="ctr"/>
            <a:r>
              <a:rPr lang="it-IT" sz="1800" dirty="0">
                <a:solidFill>
                  <a:schemeClr val="accent1">
                    <a:lumMod val="75000"/>
                  </a:schemeClr>
                </a:solidFill>
              </a:rPr>
              <a:t>Dipartimento Istruzione*</a:t>
            </a:r>
          </a:p>
          <a:p>
            <a:pPr algn="ctr"/>
            <a:r>
              <a:rPr lang="it-IT" b="1" dirty="0">
                <a:solidFill>
                  <a:schemeClr val="accent1">
                    <a:lumMod val="75000"/>
                  </a:schemeClr>
                </a:solidFill>
              </a:rPr>
              <a:t>N° </a:t>
            </a:r>
            <a:r>
              <a:rPr lang="it-IT" sz="1800" b="1" dirty="0">
                <a:solidFill>
                  <a:schemeClr val="accent1">
                    <a:lumMod val="75000"/>
                  </a:schemeClr>
                </a:solidFill>
              </a:rPr>
              <a:t>4 </a:t>
            </a:r>
            <a:r>
              <a:rPr lang="it-IT" sz="1800" dirty="0">
                <a:solidFill>
                  <a:schemeClr val="accent1">
                    <a:lumMod val="75000"/>
                  </a:schemeClr>
                </a:solidFill>
              </a:rPr>
              <a:t>Processi mappati </a:t>
            </a:r>
            <a:endParaRPr lang="it-IT" dirty="0"/>
          </a:p>
        </p:txBody>
      </p:sp>
      <p:sp>
        <p:nvSpPr>
          <p:cNvPr id="11" name="CasellaDiTesto 10">
            <a:extLst>
              <a:ext uri="{FF2B5EF4-FFF2-40B4-BE49-F238E27FC236}">
                <a16:creationId xmlns:a16="http://schemas.microsoft.com/office/drawing/2014/main" id="{5B6181C1-A358-5E05-30DA-B0FFBA5A4C48}"/>
              </a:ext>
            </a:extLst>
          </p:cNvPr>
          <p:cNvSpPr txBox="1"/>
          <p:nvPr/>
        </p:nvSpPr>
        <p:spPr>
          <a:xfrm>
            <a:off x="8732332" y="1931117"/>
            <a:ext cx="2990781" cy="369332"/>
          </a:xfrm>
          <a:prstGeom prst="rect">
            <a:avLst/>
          </a:prstGeom>
          <a:noFill/>
          <a:ln>
            <a:solidFill>
              <a:schemeClr val="accent2"/>
            </a:solidFill>
          </a:ln>
        </p:spPr>
        <p:txBody>
          <a:bodyPr wrap="square" rtlCol="0">
            <a:spAutoFit/>
          </a:bodyPr>
          <a:lstStyle/>
          <a:p>
            <a:pPr algn="ctr"/>
            <a:r>
              <a:rPr lang="it-IT" sz="1800" dirty="0">
                <a:solidFill>
                  <a:schemeClr val="accent1">
                    <a:lumMod val="75000"/>
                  </a:schemeClr>
                </a:solidFill>
              </a:rPr>
              <a:t>Settore 1: Istruzione e scuola</a:t>
            </a:r>
            <a:endParaRPr lang="it-IT" dirty="0"/>
          </a:p>
        </p:txBody>
      </p:sp>
      <p:sp>
        <p:nvSpPr>
          <p:cNvPr id="12" name="CasellaDiTesto 11">
            <a:extLst>
              <a:ext uri="{FF2B5EF4-FFF2-40B4-BE49-F238E27FC236}">
                <a16:creationId xmlns:a16="http://schemas.microsoft.com/office/drawing/2014/main" id="{1FF99DEF-ABC8-AE01-8033-6B1B6C3C89C0}"/>
              </a:ext>
            </a:extLst>
          </p:cNvPr>
          <p:cNvSpPr txBox="1"/>
          <p:nvPr/>
        </p:nvSpPr>
        <p:spPr>
          <a:xfrm>
            <a:off x="8732332" y="2565582"/>
            <a:ext cx="2990781" cy="646331"/>
          </a:xfrm>
          <a:prstGeom prst="rect">
            <a:avLst/>
          </a:prstGeom>
          <a:noFill/>
          <a:ln>
            <a:solidFill>
              <a:schemeClr val="accent2"/>
            </a:solidFill>
          </a:ln>
        </p:spPr>
        <p:txBody>
          <a:bodyPr wrap="square" rtlCol="0">
            <a:spAutoFit/>
          </a:bodyPr>
          <a:lstStyle/>
          <a:p>
            <a:pPr algn="ctr"/>
            <a:r>
              <a:rPr lang="it-IT" sz="1800" dirty="0">
                <a:solidFill>
                  <a:schemeClr val="accent1">
                    <a:lumMod val="75000"/>
                  </a:schemeClr>
                </a:solidFill>
              </a:rPr>
              <a:t>SETTORE 2:  Borghi, aree, parchi archeologici</a:t>
            </a:r>
            <a:endParaRPr lang="it-IT" dirty="0"/>
          </a:p>
        </p:txBody>
      </p:sp>
      <p:sp>
        <p:nvSpPr>
          <p:cNvPr id="14" name="CasellaDiTesto 13">
            <a:extLst>
              <a:ext uri="{FF2B5EF4-FFF2-40B4-BE49-F238E27FC236}">
                <a16:creationId xmlns:a16="http://schemas.microsoft.com/office/drawing/2014/main" id="{40F10E95-0C95-A8CE-9B7C-6DFD7AE8759B}"/>
              </a:ext>
            </a:extLst>
          </p:cNvPr>
          <p:cNvSpPr txBox="1"/>
          <p:nvPr/>
        </p:nvSpPr>
        <p:spPr>
          <a:xfrm>
            <a:off x="8732331" y="3477046"/>
            <a:ext cx="2990781" cy="923330"/>
          </a:xfrm>
          <a:prstGeom prst="rect">
            <a:avLst/>
          </a:prstGeom>
          <a:noFill/>
          <a:ln>
            <a:solidFill>
              <a:schemeClr val="accent2"/>
            </a:solidFill>
          </a:ln>
        </p:spPr>
        <p:txBody>
          <a:bodyPr wrap="square" rtlCol="0">
            <a:spAutoFit/>
          </a:bodyPr>
          <a:lstStyle/>
          <a:p>
            <a:pPr algn="ctr"/>
            <a:r>
              <a:rPr lang="it-IT" dirty="0">
                <a:solidFill>
                  <a:schemeClr val="accent1">
                    <a:lumMod val="75000"/>
                  </a:schemeClr>
                </a:solidFill>
              </a:rPr>
              <a:t>Settore 3: Beni culturali, patrimonio storico, artistico ed architettonico</a:t>
            </a:r>
          </a:p>
        </p:txBody>
      </p:sp>
      <p:sp>
        <p:nvSpPr>
          <p:cNvPr id="16" name="CasellaDiTesto 15">
            <a:extLst>
              <a:ext uri="{FF2B5EF4-FFF2-40B4-BE49-F238E27FC236}">
                <a16:creationId xmlns:a16="http://schemas.microsoft.com/office/drawing/2014/main" id="{8C41C917-1034-6E9F-D16C-F4C2917E70AC}"/>
              </a:ext>
            </a:extLst>
          </p:cNvPr>
          <p:cNvSpPr txBox="1"/>
          <p:nvPr/>
        </p:nvSpPr>
        <p:spPr>
          <a:xfrm>
            <a:off x="8732331" y="4521460"/>
            <a:ext cx="2990781" cy="646331"/>
          </a:xfrm>
          <a:prstGeom prst="rect">
            <a:avLst/>
          </a:prstGeom>
          <a:noFill/>
          <a:ln>
            <a:solidFill>
              <a:schemeClr val="accent2"/>
            </a:solidFill>
          </a:ln>
        </p:spPr>
        <p:txBody>
          <a:bodyPr wrap="square" rtlCol="0">
            <a:spAutoFit/>
          </a:bodyPr>
          <a:lstStyle/>
          <a:p>
            <a:pPr algn="ctr"/>
            <a:r>
              <a:rPr lang="it-IT" sz="1800" dirty="0">
                <a:solidFill>
                  <a:schemeClr val="accent1">
                    <a:lumMod val="75000"/>
                  </a:schemeClr>
                </a:solidFill>
              </a:rPr>
              <a:t>SETTORE 4:  Istruzione e cultura</a:t>
            </a:r>
            <a:endParaRPr lang="it-IT" dirty="0"/>
          </a:p>
        </p:txBody>
      </p:sp>
      <p:cxnSp>
        <p:nvCxnSpPr>
          <p:cNvPr id="19" name="Connettore 2 18">
            <a:extLst>
              <a:ext uri="{FF2B5EF4-FFF2-40B4-BE49-F238E27FC236}">
                <a16:creationId xmlns:a16="http://schemas.microsoft.com/office/drawing/2014/main" id="{1537A641-1A86-FBA4-33DE-EF838DCEA872}"/>
              </a:ext>
            </a:extLst>
          </p:cNvPr>
          <p:cNvCxnSpPr/>
          <p:nvPr/>
        </p:nvCxnSpPr>
        <p:spPr>
          <a:xfrm flipV="1">
            <a:off x="6858000" y="2300449"/>
            <a:ext cx="1676400" cy="11765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ttore 2 19">
            <a:extLst>
              <a:ext uri="{FF2B5EF4-FFF2-40B4-BE49-F238E27FC236}">
                <a16:creationId xmlns:a16="http://schemas.microsoft.com/office/drawing/2014/main" id="{30603E91-FC72-3532-596C-EFABBFC4D205}"/>
              </a:ext>
            </a:extLst>
          </p:cNvPr>
          <p:cNvCxnSpPr>
            <a:cxnSpLocks/>
          </p:cNvCxnSpPr>
          <p:nvPr/>
        </p:nvCxnSpPr>
        <p:spPr>
          <a:xfrm flipV="1">
            <a:off x="7030720" y="2991906"/>
            <a:ext cx="1503680" cy="637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a:extLst>
              <a:ext uri="{FF2B5EF4-FFF2-40B4-BE49-F238E27FC236}">
                <a16:creationId xmlns:a16="http://schemas.microsoft.com/office/drawing/2014/main" id="{EBDEBA73-AE8D-F5AB-137F-217CD1CFF368}"/>
              </a:ext>
            </a:extLst>
          </p:cNvPr>
          <p:cNvCxnSpPr>
            <a:cxnSpLocks/>
          </p:cNvCxnSpPr>
          <p:nvPr/>
        </p:nvCxnSpPr>
        <p:spPr>
          <a:xfrm>
            <a:off x="7162800" y="3781846"/>
            <a:ext cx="1417131" cy="31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F1C0F831-F4C6-23B2-C971-DB72F3113870}"/>
              </a:ext>
            </a:extLst>
          </p:cNvPr>
          <p:cNvCxnSpPr>
            <a:cxnSpLocks/>
          </p:cNvCxnSpPr>
          <p:nvPr/>
        </p:nvCxnSpPr>
        <p:spPr>
          <a:xfrm>
            <a:off x="6810880" y="3683362"/>
            <a:ext cx="1371600" cy="11719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asellaDiTesto 25">
            <a:extLst>
              <a:ext uri="{FF2B5EF4-FFF2-40B4-BE49-F238E27FC236}">
                <a16:creationId xmlns:a16="http://schemas.microsoft.com/office/drawing/2014/main" id="{45E39C8C-F03B-245F-3A39-9C3BADB410D4}"/>
              </a:ext>
            </a:extLst>
          </p:cNvPr>
          <p:cNvSpPr txBox="1"/>
          <p:nvPr/>
        </p:nvSpPr>
        <p:spPr>
          <a:xfrm>
            <a:off x="4059935" y="5965187"/>
            <a:ext cx="7338316" cy="276999"/>
          </a:xfrm>
          <a:prstGeom prst="rect">
            <a:avLst/>
          </a:prstGeom>
          <a:noFill/>
        </p:spPr>
        <p:txBody>
          <a:bodyPr wrap="square" rtlCol="0">
            <a:spAutoFit/>
          </a:bodyPr>
          <a:lstStyle/>
          <a:p>
            <a:r>
              <a:rPr lang="it-IT" sz="1200" dirty="0">
                <a:solidFill>
                  <a:schemeClr val="accent1">
                    <a:lumMod val="75000"/>
                  </a:schemeClr>
                </a:solidFill>
              </a:rPr>
              <a:t>* L’individuazione dei settori e l’avvio del processo di mappatura è avvenuto prima della riorganizzazione</a:t>
            </a:r>
          </a:p>
        </p:txBody>
      </p:sp>
    </p:spTree>
    <p:extLst>
      <p:ext uri="{BB962C8B-B14F-4D97-AF65-F5344CB8AC3E}">
        <p14:creationId xmlns:p14="http://schemas.microsoft.com/office/powerpoint/2010/main" val="727993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br>
              <a:rPr lang="it-IT" dirty="0">
                <a:solidFill>
                  <a:srgbClr val="FFFFFF"/>
                </a:solidFill>
              </a:rPr>
            </a:br>
            <a:r>
              <a:rPr lang="it-IT" sz="4000" dirty="0">
                <a:solidFill>
                  <a:srgbClr val="FFC000"/>
                </a:solidFill>
              </a:rPr>
              <a:t>Approccio metodologico</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graphicFrame>
        <p:nvGraphicFramePr>
          <p:cNvPr id="7" name="Diagramma 6">
            <a:extLst>
              <a:ext uri="{FF2B5EF4-FFF2-40B4-BE49-F238E27FC236}">
                <a16:creationId xmlns:a16="http://schemas.microsoft.com/office/drawing/2014/main" id="{E4F11F6F-D080-FD37-C115-CE8794EE59D2}"/>
              </a:ext>
            </a:extLst>
          </p:cNvPr>
          <p:cNvGraphicFramePr/>
          <p:nvPr>
            <p:extLst>
              <p:ext uri="{D42A27DB-BD31-4B8C-83A1-F6EECF244321}">
                <p14:modId xmlns:p14="http://schemas.microsoft.com/office/powerpoint/2010/main" val="2939165155"/>
              </p:ext>
            </p:extLst>
          </p:nvPr>
        </p:nvGraphicFramePr>
        <p:xfrm>
          <a:off x="4582510" y="1650124"/>
          <a:ext cx="7298719" cy="4435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Tree>
    <p:extLst>
      <p:ext uri="{BB962C8B-B14F-4D97-AF65-F5344CB8AC3E}">
        <p14:creationId xmlns:p14="http://schemas.microsoft.com/office/powerpoint/2010/main" val="5600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Strumenti</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graphicFrame>
        <p:nvGraphicFramePr>
          <p:cNvPr id="8" name="Diagramma 7">
            <a:extLst>
              <a:ext uri="{FF2B5EF4-FFF2-40B4-BE49-F238E27FC236}">
                <a16:creationId xmlns:a16="http://schemas.microsoft.com/office/drawing/2014/main" id="{024C4231-1BB1-5889-9AE0-EE63908FEE2B}"/>
              </a:ext>
            </a:extLst>
          </p:cNvPr>
          <p:cNvGraphicFramePr/>
          <p:nvPr>
            <p:extLst>
              <p:ext uri="{D42A27DB-BD31-4B8C-83A1-F6EECF244321}">
                <p14:modId xmlns:p14="http://schemas.microsoft.com/office/powerpoint/2010/main" val="263172638"/>
              </p:ext>
            </p:extLst>
          </p:nvPr>
        </p:nvGraphicFramePr>
        <p:xfrm>
          <a:off x="4318781" y="1524000"/>
          <a:ext cx="7038825" cy="4866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85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Dimensioni analisi</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graphicFrame>
        <p:nvGraphicFramePr>
          <p:cNvPr id="6" name="Diagramma 5">
            <a:extLst>
              <a:ext uri="{FF2B5EF4-FFF2-40B4-BE49-F238E27FC236}">
                <a16:creationId xmlns:a16="http://schemas.microsoft.com/office/drawing/2014/main" id="{1EF5E07D-60E0-F42C-DAAE-69830E2F865C}"/>
              </a:ext>
            </a:extLst>
          </p:cNvPr>
          <p:cNvGraphicFramePr/>
          <p:nvPr>
            <p:extLst>
              <p:ext uri="{D42A27DB-BD31-4B8C-83A1-F6EECF244321}">
                <p14:modId xmlns:p14="http://schemas.microsoft.com/office/powerpoint/2010/main" val="3918649017"/>
              </p:ext>
            </p:extLst>
          </p:nvPr>
        </p:nvGraphicFramePr>
        <p:xfrm>
          <a:off x="5023672" y="1597573"/>
          <a:ext cx="6193772" cy="50751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860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Dimensione organizzativa</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1372464"/>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3" name="Segnaposto contenuto 2">
            <a:extLst>
              <a:ext uri="{FF2B5EF4-FFF2-40B4-BE49-F238E27FC236}">
                <a16:creationId xmlns:a16="http://schemas.microsoft.com/office/drawing/2014/main" id="{5955382E-7DFA-20FC-2E43-BE9F5B63283E}"/>
              </a:ext>
            </a:extLst>
          </p:cNvPr>
          <p:cNvSpPr>
            <a:spLocks noGrp="1"/>
          </p:cNvSpPr>
          <p:nvPr>
            <p:ph idx="1"/>
          </p:nvPr>
        </p:nvSpPr>
        <p:spPr>
          <a:xfrm>
            <a:off x="4518600" y="2931331"/>
            <a:ext cx="7226933" cy="1828800"/>
          </a:xfrm>
        </p:spPr>
        <p:txBody>
          <a:bodyPr anchor="ctr">
            <a:noAutofit/>
          </a:bodyPr>
          <a:lstStyle/>
          <a:p>
            <a:pPr marL="0" indent="0" algn="just">
              <a:spcAft>
                <a:spcPts val="1000"/>
              </a:spcAft>
              <a:buNone/>
            </a:pPr>
            <a:r>
              <a:rPr lang="it-IT" sz="1600" b="1" dirty="0">
                <a:solidFill>
                  <a:schemeClr val="accent1">
                    <a:lumMod val="75000"/>
                  </a:schemeClr>
                </a:solidFill>
              </a:rPr>
              <a:t>Descrizione</a:t>
            </a:r>
            <a:r>
              <a:rPr lang="it-IT" sz="1600" dirty="0">
                <a:solidFill>
                  <a:schemeClr val="accent1">
                    <a:lumMod val="75000"/>
                  </a:schemeClr>
                </a:solidFill>
              </a:rPr>
              <a:t>:</a:t>
            </a:r>
          </a:p>
          <a:p>
            <a:pPr marL="0" indent="0" algn="just">
              <a:spcAft>
                <a:spcPts val="1000"/>
              </a:spcAft>
              <a:buNone/>
            </a:pPr>
            <a:r>
              <a:rPr lang="it-IT" sz="1600" dirty="0">
                <a:solidFill>
                  <a:schemeClr val="accent1">
                    <a:lumMod val="75000"/>
                  </a:schemeClr>
                </a:solidFill>
              </a:rPr>
              <a:t>Il processo descrive nel dettaglio tutte le fasi l’erogazione di sovvenzioni, contributi, sussidi, ausili finanziari e vantaggi economici di competenza del settore Settore 4 MUSEI, BIBLIOTECHE, E ASSOCIAZIONI - CULTURA E MINORANZE LINGUISTICHE del Dipartimento Istruzione e Cultura. La Regione Calabria, in attuazione degli artt. 3 e 9 della Costituzione e dell’articolo 2, comma 2, lettere </a:t>
            </a:r>
            <a:r>
              <a:rPr lang="it-IT" sz="1600" dirty="0" err="1">
                <a:solidFill>
                  <a:schemeClr val="accent1">
                    <a:lumMod val="75000"/>
                  </a:schemeClr>
                </a:solidFill>
              </a:rPr>
              <a:t>f</a:t>
            </a:r>
            <a:r>
              <a:rPr lang="it-IT" sz="1600" dirty="0">
                <a:solidFill>
                  <a:schemeClr val="accent1">
                    <a:lumMod val="75000"/>
                  </a:schemeClr>
                </a:solidFill>
              </a:rPr>
              <a:t>) e g) del proprio Statuto, sostiene le iniziative degli Enti locali, Fondazioni, Associazioni, Istituti culturali, Università, Musei, Biblioteche e dei soggetti che a vario titolo operano nel campo della ricerca, della produzione e della promozione culturale ed artistica, anche come strategia per attenuare e in prospettiva eliminare gli squilibri socio-culturali presenti nel territorio regionale. Dal 2020 ha avviato l'adozione del Piano Unico Integrato per la Cultura. Tale strumento definisce le linee guida regionali e le priorità in ambito culturale. Nel piano sono definite, le priorità/obiettivi, le modalità attuative, la dotazione finanziaria e le fonti di finanziamento. Il piano è finalizzato al sostegno delle iniziative culturali del territorio attraverso l'erogazione di sovvenzioni. </a:t>
            </a:r>
          </a:p>
          <a:p>
            <a:pPr marL="0" indent="0" algn="just">
              <a:spcAft>
                <a:spcPts val="1000"/>
              </a:spcAft>
              <a:buNone/>
            </a:pPr>
            <a:r>
              <a:rPr lang="it-IT" sz="1600" dirty="0">
                <a:solidFill>
                  <a:schemeClr val="accent1">
                    <a:lumMod val="75000"/>
                  </a:schemeClr>
                </a:solidFill>
              </a:rPr>
              <a:t>L’</a:t>
            </a:r>
            <a:r>
              <a:rPr lang="it-IT" sz="1600" b="1" dirty="0" err="1">
                <a:solidFill>
                  <a:schemeClr val="accent1">
                    <a:lumMod val="75000"/>
                  </a:schemeClr>
                </a:solidFill>
              </a:rPr>
              <a:t>owner</a:t>
            </a:r>
            <a:r>
              <a:rPr lang="it-IT" sz="1600" dirty="0">
                <a:solidFill>
                  <a:schemeClr val="accent1">
                    <a:lumMod val="75000"/>
                  </a:schemeClr>
                </a:solidFill>
              </a:rPr>
              <a:t> del processo era il Settore 4 MUSEI, BIBLIOTECHE, E ASSOCIAZIONI - CULTURA E MINORANZE LINGUISTICHE del Dipartimento Istruzione e Cultura, ora Settore 2 del Dipartimento Istruzione, Formazione e Pari opportunità. </a:t>
            </a:r>
          </a:p>
          <a:p>
            <a:pPr marL="0" indent="0" algn="just">
              <a:spcAft>
                <a:spcPts val="1000"/>
              </a:spcAft>
              <a:buNone/>
            </a:pPr>
            <a:r>
              <a:rPr lang="it-IT" sz="1600" dirty="0">
                <a:solidFill>
                  <a:schemeClr val="accent1">
                    <a:lumMod val="75000"/>
                  </a:schemeClr>
                </a:solidFill>
              </a:rPr>
              <a:t>Il processo viene attivato annualmente e può essere diviso in due </a:t>
            </a:r>
            <a:r>
              <a:rPr lang="it-IT" sz="1600" b="1" dirty="0">
                <a:solidFill>
                  <a:schemeClr val="accent1">
                    <a:lumMod val="75000"/>
                  </a:schemeClr>
                </a:solidFill>
              </a:rPr>
              <a:t>macro fasi</a:t>
            </a:r>
            <a:r>
              <a:rPr lang="it-IT" sz="1600" dirty="0">
                <a:solidFill>
                  <a:schemeClr val="accent1">
                    <a:lumMod val="75000"/>
                  </a:schemeClr>
                </a:solidFill>
              </a:rPr>
              <a:t>: Programmazione e Erogazione dei Contributi. </a:t>
            </a:r>
          </a:p>
        </p:txBody>
      </p:sp>
    </p:spTree>
    <p:extLst>
      <p:ext uri="{BB962C8B-B14F-4D97-AF65-F5344CB8AC3E}">
        <p14:creationId xmlns:p14="http://schemas.microsoft.com/office/powerpoint/2010/main" val="690468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a:extLst>
              <a:ext uri="{FF2B5EF4-FFF2-40B4-BE49-F238E27FC236}">
                <a16:creationId xmlns:a16="http://schemas.microsoft.com/office/drawing/2014/main" id="{1381501C-94CC-95FF-6DA5-8BBC1E24F118}"/>
              </a:ext>
            </a:extLst>
          </p:cNvPr>
          <p:cNvGraphicFramePr>
            <a:graphicFrameLocks noGrp="1"/>
          </p:cNvGraphicFramePr>
          <p:nvPr/>
        </p:nvGraphicFramePr>
        <p:xfrm>
          <a:off x="407964" y="241240"/>
          <a:ext cx="11310422" cy="6206147"/>
        </p:xfrm>
        <a:graphic>
          <a:graphicData uri="http://schemas.openxmlformats.org/drawingml/2006/table">
            <a:tbl>
              <a:tblPr>
                <a:tableStyleId>{5C22544A-7EE6-4342-B048-85BDC9FD1C3A}</a:tableStyleId>
              </a:tblPr>
              <a:tblGrid>
                <a:gridCol w="1483039">
                  <a:extLst>
                    <a:ext uri="{9D8B030D-6E8A-4147-A177-3AD203B41FA5}">
                      <a16:colId xmlns:a16="http://schemas.microsoft.com/office/drawing/2014/main" val="4054082155"/>
                    </a:ext>
                  </a:extLst>
                </a:gridCol>
                <a:gridCol w="1483039">
                  <a:extLst>
                    <a:ext uri="{9D8B030D-6E8A-4147-A177-3AD203B41FA5}">
                      <a16:colId xmlns:a16="http://schemas.microsoft.com/office/drawing/2014/main" val="2752848028"/>
                    </a:ext>
                  </a:extLst>
                </a:gridCol>
                <a:gridCol w="914140">
                  <a:extLst>
                    <a:ext uri="{9D8B030D-6E8A-4147-A177-3AD203B41FA5}">
                      <a16:colId xmlns:a16="http://schemas.microsoft.com/office/drawing/2014/main" val="1144567677"/>
                    </a:ext>
                  </a:extLst>
                </a:gridCol>
                <a:gridCol w="914140">
                  <a:extLst>
                    <a:ext uri="{9D8B030D-6E8A-4147-A177-3AD203B41FA5}">
                      <a16:colId xmlns:a16="http://schemas.microsoft.com/office/drawing/2014/main" val="969465026"/>
                    </a:ext>
                  </a:extLst>
                </a:gridCol>
                <a:gridCol w="797058">
                  <a:extLst>
                    <a:ext uri="{9D8B030D-6E8A-4147-A177-3AD203B41FA5}">
                      <a16:colId xmlns:a16="http://schemas.microsoft.com/office/drawing/2014/main" val="1078016783"/>
                    </a:ext>
                  </a:extLst>
                </a:gridCol>
                <a:gridCol w="562895">
                  <a:extLst>
                    <a:ext uri="{9D8B030D-6E8A-4147-A177-3AD203B41FA5}">
                      <a16:colId xmlns:a16="http://schemas.microsoft.com/office/drawing/2014/main" val="3633404057"/>
                    </a:ext>
                  </a:extLst>
                </a:gridCol>
                <a:gridCol w="815070">
                  <a:extLst>
                    <a:ext uri="{9D8B030D-6E8A-4147-A177-3AD203B41FA5}">
                      <a16:colId xmlns:a16="http://schemas.microsoft.com/office/drawing/2014/main" val="3183874501"/>
                    </a:ext>
                  </a:extLst>
                </a:gridCol>
                <a:gridCol w="756529">
                  <a:extLst>
                    <a:ext uri="{9D8B030D-6E8A-4147-A177-3AD203B41FA5}">
                      <a16:colId xmlns:a16="http://schemas.microsoft.com/office/drawing/2014/main" val="2785582467"/>
                    </a:ext>
                  </a:extLst>
                </a:gridCol>
                <a:gridCol w="612429">
                  <a:extLst>
                    <a:ext uri="{9D8B030D-6E8A-4147-A177-3AD203B41FA5}">
                      <a16:colId xmlns:a16="http://schemas.microsoft.com/office/drawing/2014/main" val="190308768"/>
                    </a:ext>
                  </a:extLst>
                </a:gridCol>
                <a:gridCol w="522366">
                  <a:extLst>
                    <a:ext uri="{9D8B030D-6E8A-4147-A177-3AD203B41FA5}">
                      <a16:colId xmlns:a16="http://schemas.microsoft.com/office/drawing/2014/main" val="2509457851"/>
                    </a:ext>
                  </a:extLst>
                </a:gridCol>
                <a:gridCol w="522366">
                  <a:extLst>
                    <a:ext uri="{9D8B030D-6E8A-4147-A177-3AD203B41FA5}">
                      <a16:colId xmlns:a16="http://schemas.microsoft.com/office/drawing/2014/main" val="1899679049"/>
                    </a:ext>
                  </a:extLst>
                </a:gridCol>
                <a:gridCol w="522366">
                  <a:extLst>
                    <a:ext uri="{9D8B030D-6E8A-4147-A177-3AD203B41FA5}">
                      <a16:colId xmlns:a16="http://schemas.microsoft.com/office/drawing/2014/main" val="135917464"/>
                    </a:ext>
                  </a:extLst>
                </a:gridCol>
                <a:gridCol w="454819">
                  <a:extLst>
                    <a:ext uri="{9D8B030D-6E8A-4147-A177-3AD203B41FA5}">
                      <a16:colId xmlns:a16="http://schemas.microsoft.com/office/drawing/2014/main" val="3811928766"/>
                    </a:ext>
                  </a:extLst>
                </a:gridCol>
                <a:gridCol w="481838">
                  <a:extLst>
                    <a:ext uri="{9D8B030D-6E8A-4147-A177-3AD203B41FA5}">
                      <a16:colId xmlns:a16="http://schemas.microsoft.com/office/drawing/2014/main" val="2283412194"/>
                    </a:ext>
                  </a:extLst>
                </a:gridCol>
                <a:gridCol w="468328">
                  <a:extLst>
                    <a:ext uri="{9D8B030D-6E8A-4147-A177-3AD203B41FA5}">
                      <a16:colId xmlns:a16="http://schemas.microsoft.com/office/drawing/2014/main" val="2878544091"/>
                    </a:ext>
                  </a:extLst>
                </a:gridCol>
              </a:tblGrid>
              <a:tr h="308816">
                <a:tc gridSpan="15">
                  <a:txBody>
                    <a:bodyPr/>
                    <a:lstStyle/>
                    <a:p>
                      <a:pPr algn="ctr" fontAlgn="ctr"/>
                      <a:r>
                        <a:rPr lang="it-IT" sz="1400" b="1" u="none" strike="noStrike" dirty="0">
                          <a:effectLst/>
                        </a:rPr>
                        <a:t>DIMENSIONE ORGANIZZATIVA</a:t>
                      </a:r>
                      <a:endParaRPr lang="it-IT" sz="1400" b="1" i="0" u="none" strike="noStrike" dirty="0">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340107298"/>
                  </a:ext>
                </a:extLst>
              </a:tr>
              <a:tr h="274502">
                <a:tc rowSpan="5">
                  <a:txBody>
                    <a:bodyPr/>
                    <a:lstStyle/>
                    <a:p>
                      <a:pPr algn="ctr" fontAlgn="ctr"/>
                      <a:r>
                        <a:rPr lang="it-IT" sz="1400" u="none" strike="noStrike" dirty="0">
                          <a:effectLst/>
                        </a:rPr>
                        <a:t>Processo</a:t>
                      </a:r>
                      <a:endParaRPr lang="it-IT" sz="1400" b="1" i="0" u="none" strike="noStrike" dirty="0">
                        <a:solidFill>
                          <a:srgbClr val="000000"/>
                        </a:solidFill>
                        <a:effectLst/>
                        <a:latin typeface="Century Gothic" panose="020B0502020202020204" pitchFamily="34" charset="0"/>
                      </a:endParaRPr>
                    </a:p>
                  </a:txBody>
                  <a:tcPr marL="0" marR="0" marT="0" marB="0" anchor="ctr"/>
                </a:tc>
                <a:tc>
                  <a:txBody>
                    <a:bodyPr/>
                    <a:lstStyle/>
                    <a:p>
                      <a:pPr algn="l" fontAlgn="ctr"/>
                      <a:r>
                        <a:rPr lang="it-IT" sz="1400" u="none" strike="noStrike">
                          <a:effectLst/>
                        </a:rPr>
                        <a:t>Macroprocesso</a:t>
                      </a:r>
                      <a:endParaRPr lang="it-IT" sz="1400" b="1" i="0" u="none" strike="noStrike">
                        <a:solidFill>
                          <a:srgbClr val="000000"/>
                        </a:solidFill>
                        <a:effectLst/>
                        <a:latin typeface="Century Gothic" panose="020B0502020202020204" pitchFamily="34" charset="0"/>
                      </a:endParaRPr>
                    </a:p>
                  </a:txBody>
                  <a:tcPr marL="0" marR="0" marT="0" marB="0" anchor="ctr"/>
                </a:tc>
                <a:tc gridSpan="13">
                  <a:txBody>
                    <a:bodyPr/>
                    <a:lstStyle/>
                    <a:p>
                      <a:pPr algn="l" fontAlgn="b"/>
                      <a:r>
                        <a:rPr lang="it-IT" sz="1400" u="none" strike="noStrike">
                          <a:effectLst/>
                        </a:rPr>
                        <a:t>Primari, Gestione/Attuazione</a:t>
                      </a:r>
                      <a:endParaRPr lang="it-IT" sz="1400" b="1" i="0" u="none" strike="noStrike">
                        <a:solidFill>
                          <a:srgbClr val="FF0000"/>
                        </a:solidFill>
                        <a:effectLst/>
                        <a:latin typeface="Century Gothic" panose="020B0502020202020204" pitchFamily="34" charset="0"/>
                      </a:endParaRPr>
                    </a:p>
                  </a:txBody>
                  <a:tcPr marL="0" marR="0" marT="0"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2534951071"/>
                  </a:ext>
                </a:extLst>
              </a:tr>
              <a:tr h="274502">
                <a:tc vMerge="1">
                  <a:txBody>
                    <a:bodyPr/>
                    <a:lstStyle/>
                    <a:p>
                      <a:endParaRPr lang="it-IT"/>
                    </a:p>
                  </a:txBody>
                  <a:tcPr/>
                </a:tc>
                <a:tc>
                  <a:txBody>
                    <a:bodyPr/>
                    <a:lstStyle/>
                    <a:p>
                      <a:pPr algn="l" fontAlgn="ctr"/>
                      <a:r>
                        <a:rPr lang="it-IT" sz="1400" u="none" strike="noStrike">
                          <a:effectLst/>
                        </a:rPr>
                        <a:t>Tipologia di processo</a:t>
                      </a:r>
                      <a:endParaRPr lang="it-IT" sz="1400" b="1" i="0" u="none" strike="noStrike">
                        <a:solidFill>
                          <a:srgbClr val="000000"/>
                        </a:solidFill>
                        <a:effectLst/>
                        <a:latin typeface="Century Gothic" panose="020B0502020202020204" pitchFamily="34" charset="0"/>
                      </a:endParaRPr>
                    </a:p>
                  </a:txBody>
                  <a:tcPr marL="0" marR="0" marT="0" marB="0" anchor="ctr"/>
                </a:tc>
                <a:tc gridSpan="13">
                  <a:txBody>
                    <a:bodyPr/>
                    <a:lstStyle/>
                    <a:p>
                      <a:pPr algn="l" fontAlgn="b"/>
                      <a:r>
                        <a:rPr lang="it-IT" sz="1400" u="none" strike="noStrike">
                          <a:effectLst/>
                        </a:rPr>
                        <a:t>"A.XX.X - Concessione sovvenzioni, contributi, sussidi, ausili finanziari, nonché attribuzione di vantaggi economici di qualunque genere a favore di associazioni private " </a:t>
                      </a:r>
                      <a:endParaRPr lang="it-IT" sz="1400" b="1" i="0" u="none" strike="noStrike">
                        <a:solidFill>
                          <a:srgbClr val="000000"/>
                        </a:solidFill>
                        <a:effectLst/>
                        <a:latin typeface="Century Gothic" panose="020B0502020202020204" pitchFamily="34" charset="0"/>
                      </a:endParaRPr>
                    </a:p>
                  </a:txBody>
                  <a:tcPr marL="0" marR="0" marT="0" marB="0" anchor="b"/>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841805143"/>
                  </a:ext>
                </a:extLst>
              </a:tr>
              <a:tr h="2007296">
                <a:tc vMerge="1">
                  <a:txBody>
                    <a:bodyPr/>
                    <a:lstStyle/>
                    <a:p>
                      <a:endParaRPr lang="it-IT"/>
                    </a:p>
                  </a:txBody>
                  <a:tcPr/>
                </a:tc>
                <a:tc>
                  <a:txBody>
                    <a:bodyPr/>
                    <a:lstStyle/>
                    <a:p>
                      <a:pPr algn="l" fontAlgn="ctr"/>
                      <a:r>
                        <a:rPr lang="it-IT" sz="1400" u="none" strike="noStrike" dirty="0">
                          <a:effectLst/>
                        </a:rPr>
                        <a:t>Descrizione</a:t>
                      </a:r>
                      <a:endParaRPr lang="it-IT" sz="1400" b="1" i="0" u="none" strike="noStrike" dirty="0">
                        <a:solidFill>
                          <a:srgbClr val="000000"/>
                        </a:solidFill>
                        <a:effectLst/>
                        <a:latin typeface="Century Gothic" panose="020B0502020202020204" pitchFamily="34" charset="0"/>
                      </a:endParaRPr>
                    </a:p>
                  </a:txBody>
                  <a:tcPr marL="0" marR="0" marT="0" marB="0" anchor="ctr"/>
                </a:tc>
                <a:tc gridSpan="13">
                  <a:txBody>
                    <a:bodyPr/>
                    <a:lstStyle/>
                    <a:p>
                      <a:pPr algn="just" fontAlgn="ctr"/>
                      <a:r>
                        <a:rPr lang="it-IT" sz="1400" u="none" strike="noStrike" dirty="0">
                          <a:effectLst/>
                        </a:rPr>
                        <a:t>La Regione Calabria, in attuazione degli artt. 3 e 9 della Costituzione e dell’articolo 2, comma 2, lettere </a:t>
                      </a:r>
                      <a:r>
                        <a:rPr lang="it-IT" sz="1400" u="none" strike="noStrike" dirty="0" err="1">
                          <a:effectLst/>
                        </a:rPr>
                        <a:t>f</a:t>
                      </a:r>
                      <a:r>
                        <a:rPr lang="it-IT" sz="1400" u="none" strike="noStrike" dirty="0">
                          <a:effectLst/>
                        </a:rPr>
                        <a:t>) e g) del proprio Statuto, sostiene le iniziative degli Enti locali, Fondazioni, Associazioni, Istituti culturali, Università, Musei, Biblioteche e dei soggetti che a vario titolo operano nel campo della ricerca, della produzione e della promozione culturale ed artistica, anche come strategia per attenuare e in prospettiva eliminare gli squilibri socio-culturali presenti nel territorio regionale. Dal 2020 ha avviato l'adozione del Piano Unico Integrato per la Cultura. Tale strumento definisce le linee guida regionali e le priorità in ambito culturale. Nel piano sono definite, le priorità/obiettivi, le modalità attuative, la dotazione finanziaria e le fonti di finanziamento. Il piano è finalizzato al sostegno delle iniziative culturali del territorio attraverso l'erogazione di sovvenzioni</a:t>
                      </a:r>
                      <a:endParaRPr lang="it-IT" sz="1400" b="0" i="0" u="none" strike="noStrike" dirty="0">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693032038"/>
                  </a:ext>
                </a:extLst>
              </a:tr>
              <a:tr h="639076">
                <a:tc vMerge="1">
                  <a:txBody>
                    <a:bodyPr/>
                    <a:lstStyle/>
                    <a:p>
                      <a:endParaRPr lang="it-IT"/>
                    </a:p>
                  </a:txBody>
                  <a:tcPr/>
                </a:tc>
                <a:tc>
                  <a:txBody>
                    <a:bodyPr/>
                    <a:lstStyle/>
                    <a:p>
                      <a:pPr algn="l" fontAlgn="ctr"/>
                      <a:r>
                        <a:rPr lang="it-IT" sz="1400" u="none" strike="noStrike">
                          <a:effectLst/>
                        </a:rPr>
                        <a:t>Periodicità</a:t>
                      </a:r>
                      <a:endParaRPr lang="it-IT" sz="1400" b="1" i="0" u="none" strike="noStrike">
                        <a:solidFill>
                          <a:srgbClr val="000000"/>
                        </a:solidFill>
                        <a:effectLst/>
                        <a:latin typeface="Century Gothic" panose="020B0502020202020204" pitchFamily="34" charset="0"/>
                      </a:endParaRPr>
                    </a:p>
                  </a:txBody>
                  <a:tcPr marL="0" marR="0" marT="0" marB="0" anchor="ctr"/>
                </a:tc>
                <a:tc gridSpan="13">
                  <a:txBody>
                    <a:bodyPr/>
                    <a:lstStyle/>
                    <a:p>
                      <a:pPr algn="l" fontAlgn="ctr"/>
                      <a:r>
                        <a:rPr lang="it-IT" sz="1400" u="none" strike="noStrike">
                          <a:effectLst/>
                        </a:rPr>
                        <a:t>Annuale</a:t>
                      </a:r>
                      <a:endParaRPr lang="it-IT" sz="1400" b="0" i="0" u="none" strike="noStrike">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886988798"/>
                  </a:ext>
                </a:extLst>
              </a:tr>
              <a:tr h="528715">
                <a:tc vMerge="1">
                  <a:txBody>
                    <a:bodyPr/>
                    <a:lstStyle/>
                    <a:p>
                      <a:endParaRPr lang="it-IT"/>
                    </a:p>
                  </a:txBody>
                  <a:tcPr/>
                </a:tc>
                <a:tc>
                  <a:txBody>
                    <a:bodyPr/>
                    <a:lstStyle/>
                    <a:p>
                      <a:pPr algn="l" fontAlgn="ctr"/>
                      <a:r>
                        <a:rPr lang="it-IT" sz="1400" u="none" strike="noStrike">
                          <a:effectLst/>
                        </a:rPr>
                        <a:t>Owner principale (direzione generale/settore)</a:t>
                      </a:r>
                      <a:endParaRPr lang="it-IT" sz="1400" b="1" i="0" u="none" strike="noStrike">
                        <a:solidFill>
                          <a:srgbClr val="000000"/>
                        </a:solidFill>
                        <a:effectLst/>
                        <a:latin typeface="Century Gothic" panose="020B0502020202020204" pitchFamily="34" charset="0"/>
                      </a:endParaRPr>
                    </a:p>
                  </a:txBody>
                  <a:tcPr marL="0" marR="0" marT="0" marB="0" anchor="ctr"/>
                </a:tc>
                <a:tc gridSpan="13">
                  <a:txBody>
                    <a:bodyPr/>
                    <a:lstStyle/>
                    <a:p>
                      <a:pPr algn="ctr" fontAlgn="ctr"/>
                      <a:r>
                        <a:rPr lang="it-IT" sz="1400" u="none" strike="noStrike">
                          <a:effectLst/>
                        </a:rPr>
                        <a:t>Dipartimento Istruzione e Cultura- XX.XX.X -- Settore 4 MUSEI, BIBLIOTECHE, E ASSOCIAZIONI - CULTURA E MINORANZE LINGUISTICHE</a:t>
                      </a:r>
                      <a:endParaRPr lang="it-IT" sz="1400" b="0" i="0" u="none" strike="noStrike">
                        <a:solidFill>
                          <a:srgbClr val="000000"/>
                        </a:solidFill>
                        <a:effectLst/>
                        <a:latin typeface="Century Gothic" panose="020B0502020202020204" pitchFamily="34" charset="0"/>
                      </a:endParaRPr>
                    </a:p>
                  </a:txBody>
                  <a:tcPr marL="0" marR="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536945376"/>
                  </a:ext>
                </a:extLst>
              </a:tr>
              <a:tr h="257347">
                <a:tc rowSpan="6">
                  <a:txBody>
                    <a:bodyPr/>
                    <a:lstStyle/>
                    <a:p>
                      <a:pPr algn="ctr" fontAlgn="ctr"/>
                      <a:r>
                        <a:rPr lang="it-IT" sz="1400" u="none" strike="noStrike" dirty="0">
                          <a:effectLst/>
                        </a:rPr>
                        <a:t>Attori (settori e soggetti interni ed esterni)</a:t>
                      </a:r>
                      <a:endParaRPr lang="it-IT" sz="1400" b="1" i="0" u="none" strike="noStrike" dirty="0">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Direzione di settore</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475859406"/>
                  </a:ext>
                </a:extLst>
              </a:tr>
              <a:tr h="240189">
                <a:tc vMerge="1">
                  <a:txBody>
                    <a:bodyPr/>
                    <a:lstStyle/>
                    <a:p>
                      <a:endParaRPr lang="it-IT"/>
                    </a:p>
                  </a:txBody>
                  <a:tcPr/>
                </a:tc>
                <a:tc>
                  <a:txBody>
                    <a:bodyPr/>
                    <a:lstStyle/>
                    <a:p>
                      <a:pPr algn="l" fontAlgn="b"/>
                      <a:r>
                        <a:rPr lang="it-IT" sz="1400" u="none" strike="noStrike">
                          <a:effectLst/>
                        </a:rPr>
                        <a:t>Direzione generale</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189651193"/>
                  </a:ext>
                </a:extLst>
              </a:tr>
              <a:tr h="240189">
                <a:tc vMerge="1">
                  <a:txBody>
                    <a:bodyPr/>
                    <a:lstStyle/>
                    <a:p>
                      <a:endParaRPr lang="it-IT"/>
                    </a:p>
                  </a:txBody>
                  <a:tcPr/>
                </a:tc>
                <a:tc>
                  <a:txBody>
                    <a:bodyPr/>
                    <a:lstStyle/>
                    <a:p>
                      <a:pPr algn="l" fontAlgn="b"/>
                      <a:r>
                        <a:rPr lang="it-IT" sz="1400" u="none" strike="noStrike" dirty="0">
                          <a:effectLst/>
                        </a:rPr>
                        <a:t>Dipartimento Programmazione Unitaria</a:t>
                      </a:r>
                      <a:endParaRPr lang="it-IT" sz="14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554952939"/>
                  </a:ext>
                </a:extLst>
              </a:tr>
              <a:tr h="257347">
                <a:tc vMerge="1">
                  <a:txBody>
                    <a:bodyPr/>
                    <a:lstStyle/>
                    <a:p>
                      <a:endParaRPr lang="it-IT"/>
                    </a:p>
                  </a:txBody>
                  <a:tcPr/>
                </a:tc>
                <a:tc>
                  <a:txBody>
                    <a:bodyPr/>
                    <a:lstStyle/>
                    <a:p>
                      <a:pPr algn="l" fontAlgn="b"/>
                      <a:r>
                        <a:rPr lang="it-IT" sz="1400" u="none" strike="noStrike">
                          <a:effectLst/>
                        </a:rPr>
                        <a:t>Giunta Regionale</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94235043"/>
                  </a:ext>
                </a:extLst>
              </a:tr>
              <a:tr h="257347">
                <a:tc vMerge="1">
                  <a:txBody>
                    <a:bodyPr/>
                    <a:lstStyle/>
                    <a:p>
                      <a:endParaRPr lang="it-IT"/>
                    </a:p>
                  </a:txBody>
                  <a:tcPr/>
                </a:tc>
                <a:tc>
                  <a:txBody>
                    <a:bodyPr/>
                    <a:lstStyle/>
                    <a:p>
                      <a:pPr algn="l" fontAlgn="b"/>
                      <a:r>
                        <a:rPr lang="it-IT" sz="1400" u="none" strike="noStrike" dirty="0">
                          <a:effectLst/>
                        </a:rPr>
                        <a:t>ETS, Associazioni</a:t>
                      </a:r>
                      <a:endParaRPr lang="it-IT" sz="14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dirty="0">
                          <a:effectLst/>
                        </a:rPr>
                        <a:t> </a:t>
                      </a:r>
                      <a:endParaRPr lang="it-IT" sz="1400" b="0" i="0" u="none" strike="noStrike" dirty="0">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922222694"/>
                  </a:ext>
                </a:extLst>
              </a:tr>
              <a:tr h="257347">
                <a:tc vMerge="1">
                  <a:txBody>
                    <a:bodyPr/>
                    <a:lstStyle/>
                    <a:p>
                      <a:endParaRPr lang="it-IT"/>
                    </a:p>
                  </a:txBody>
                  <a:tcPr/>
                </a:tc>
                <a:tc>
                  <a:txBody>
                    <a:bodyPr/>
                    <a:lstStyle/>
                    <a:p>
                      <a:pPr algn="l" fontAlgn="b"/>
                      <a:r>
                        <a:rPr lang="it-IT" sz="1400" u="none" strike="noStrike">
                          <a:effectLst/>
                        </a:rPr>
                        <a:t>Comuni</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ctr" fontAlgn="ctr"/>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ctr"/>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a:effectLst/>
                        </a:rPr>
                        <a:t> </a:t>
                      </a:r>
                      <a:endParaRPr lang="it-IT" sz="1400" b="0" i="0" u="none" strike="noStrike">
                        <a:solidFill>
                          <a:srgbClr val="000000"/>
                        </a:solidFill>
                        <a:effectLst/>
                        <a:latin typeface="Century Gothic" panose="020B0502020202020204" pitchFamily="34" charset="0"/>
                      </a:endParaRPr>
                    </a:p>
                  </a:txBody>
                  <a:tcPr marL="0" marR="0" marT="0" marB="0" anchor="b"/>
                </a:tc>
                <a:tc>
                  <a:txBody>
                    <a:bodyPr/>
                    <a:lstStyle/>
                    <a:p>
                      <a:pPr algn="l" fontAlgn="b"/>
                      <a:r>
                        <a:rPr lang="it-IT" sz="1400" u="none" strike="noStrike" dirty="0">
                          <a:effectLst/>
                        </a:rPr>
                        <a:t> </a:t>
                      </a:r>
                      <a:endParaRPr lang="it-IT" sz="1400" b="0" i="0" u="none" strike="noStrike" dirty="0">
                        <a:solidFill>
                          <a:srgbClr val="000000"/>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697242368"/>
                  </a:ext>
                </a:extLst>
              </a:tr>
            </a:tbl>
          </a:graphicData>
        </a:graphic>
      </p:graphicFrame>
    </p:spTree>
    <p:extLst>
      <p:ext uri="{BB962C8B-B14F-4D97-AF65-F5344CB8AC3E}">
        <p14:creationId xmlns:p14="http://schemas.microsoft.com/office/powerpoint/2010/main" val="343054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9FF43129-C27C-1EB6-6A1F-3BBE3A77C35E}"/>
              </a:ext>
            </a:extLst>
          </p:cNvPr>
          <p:cNvSpPr>
            <a:spLocks noGrp="1"/>
          </p:cNvSpPr>
          <p:nvPr>
            <p:ph type="title"/>
          </p:nvPr>
        </p:nvSpPr>
        <p:spPr>
          <a:xfrm>
            <a:off x="390901" y="865156"/>
            <a:ext cx="3268132" cy="5613236"/>
          </a:xfrm>
        </p:spPr>
        <p:txBody>
          <a:bodyPr anchor="ctr">
            <a:normAutofit/>
          </a:bodyPr>
          <a:lstStyle/>
          <a:p>
            <a:r>
              <a:rPr lang="it-IT" dirty="0">
                <a:solidFill>
                  <a:srgbClr val="FFFFFF"/>
                </a:solidFill>
              </a:rPr>
              <a:t>Mappatura dei processi - </a:t>
            </a:r>
            <a:r>
              <a:rPr lang="it-IT" dirty="0">
                <a:solidFill>
                  <a:srgbClr val="FFC000"/>
                </a:solidFill>
              </a:rPr>
              <a:t>Dettaglio</a:t>
            </a:r>
            <a:br>
              <a:rPr lang="it-IT" dirty="0">
                <a:solidFill>
                  <a:srgbClr val="FFFFFF"/>
                </a:solidFill>
              </a:rPr>
            </a:br>
            <a:endParaRPr lang="it-IT" dirty="0">
              <a:solidFill>
                <a:srgbClr val="FFFF00"/>
              </a:solidFill>
            </a:endParaRPr>
          </a:p>
        </p:txBody>
      </p:sp>
      <p:pic>
        <p:nvPicPr>
          <p:cNvPr id="5" name="Immagine 4">
            <a:extLst>
              <a:ext uri="{FF2B5EF4-FFF2-40B4-BE49-F238E27FC236}">
                <a16:creationId xmlns:a16="http://schemas.microsoft.com/office/drawing/2014/main" id="{002F6EC3-2E7B-50EC-3395-1D752F46F4B3}"/>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63371" y="34917"/>
            <a:ext cx="6894236" cy="830239"/>
          </a:xfrm>
          <a:prstGeom prst="rect">
            <a:avLst/>
          </a:prstGeom>
          <a:noFill/>
        </p:spPr>
      </p:pic>
      <p:pic>
        <p:nvPicPr>
          <p:cNvPr id="18" name="Immagine 17">
            <a:extLst>
              <a:ext uri="{FF2B5EF4-FFF2-40B4-BE49-F238E27FC236}">
                <a16:creationId xmlns:a16="http://schemas.microsoft.com/office/drawing/2014/main" id="{72EC3CA4-FE7F-A9C3-A2E9-C0758A658C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69320" y="6284082"/>
            <a:ext cx="1311910" cy="388620"/>
          </a:xfrm>
          <a:prstGeom prst="rect">
            <a:avLst/>
          </a:prstGeom>
          <a:noFill/>
        </p:spPr>
      </p:pic>
      <p:sp>
        <p:nvSpPr>
          <p:cNvPr id="4" name="CasellaDiTesto 3">
            <a:extLst>
              <a:ext uri="{FF2B5EF4-FFF2-40B4-BE49-F238E27FC236}">
                <a16:creationId xmlns:a16="http://schemas.microsoft.com/office/drawing/2014/main" id="{2B60EED9-6ACA-0172-6A3D-C53F51799FFF}"/>
              </a:ext>
            </a:extLst>
          </p:cNvPr>
          <p:cNvSpPr txBox="1"/>
          <p:nvPr/>
        </p:nvSpPr>
        <p:spPr>
          <a:xfrm>
            <a:off x="83706" y="132080"/>
            <a:ext cx="3038344" cy="1015663"/>
          </a:xfrm>
          <a:prstGeom prst="rect">
            <a:avLst/>
          </a:prstGeom>
          <a:noFill/>
        </p:spPr>
        <p:txBody>
          <a:bodyPr wrap="square" rtlCol="0">
            <a:spAutoFit/>
          </a:bodyPr>
          <a:lstStyle/>
          <a:p>
            <a:r>
              <a:rPr lang="it-IT" sz="1800" b="1" dirty="0">
                <a:ln w="6731" cap="flat" cmpd="sng" algn="ctr">
                  <a:solidFill>
                    <a:srgbClr val="FFFFFF"/>
                  </a:solidFill>
                  <a:prstDash val="solid"/>
                  <a:round/>
                </a:ln>
                <a:solidFill>
                  <a:srgbClr val="262626"/>
                </a:solidFill>
                <a:effectLst>
                  <a:outerShdw dist="38100" dir="2700000" algn="bl">
                    <a:schemeClr val="accent5"/>
                  </a:outerShdw>
                </a:effectLst>
                <a:latin typeface="Calibri" panose="020F0502020204030204" pitchFamily="34" charset="0"/>
                <a:ea typeface="Calibri" panose="020F0502020204030204" pitchFamily="34" charset="0"/>
                <a:cs typeface="Times New Roman" panose="02020603050405020304" pitchFamily="18" charset="0"/>
              </a:rPr>
              <a:t>Formez</a:t>
            </a:r>
            <a:r>
              <a:rPr lang="it-IT" sz="1800" b="1" dirty="0">
                <a:ln w="9525" cap="flat" cmpd="sng" algn="ctr">
                  <a:solidFill>
                    <a:srgbClr val="FFFFFF"/>
                  </a:solidFill>
                  <a:prstDash val="solid"/>
                  <a:round/>
                </a:ln>
                <a:solidFill>
                  <a:srgbClr val="0070C0"/>
                </a:solidFill>
                <a:effectLst>
                  <a:outerShdw blurRad="12700" dist="38100" dir="2700000" algn="tl">
                    <a:schemeClr val="accent5">
                      <a:lumMod val="60000"/>
                      <a:lumOff val="40000"/>
                    </a:schemeClr>
                  </a:outerShdw>
                </a:effectLst>
                <a:latin typeface="Calibri" panose="020F0502020204030204" pitchFamily="34" charset="0"/>
                <a:ea typeface="Calibri" panose="020F0502020204030204" pitchFamily="34" charset="0"/>
                <a:cs typeface="Times New Roman" panose="02020603050405020304" pitchFamily="18" charset="0"/>
              </a:rPr>
              <a:t> - </a:t>
            </a:r>
            <a:r>
              <a:rPr lang="it-IT" sz="1200" dirty="0">
                <a:solidFill>
                  <a:srgbClr val="FFFFFF"/>
                </a:solidFill>
                <a:latin typeface="+mj-lt"/>
                <a:ea typeface="+mj-ea"/>
                <a:cs typeface="+mj-cs"/>
              </a:rPr>
              <a:t>Progetto per il miglioramento dei sistemi di gestione e misurazione delle performance</a:t>
            </a:r>
          </a:p>
          <a:p>
            <a:endParaRPr lang="it-IT" dirty="0"/>
          </a:p>
        </p:txBody>
      </p:sp>
      <p:sp>
        <p:nvSpPr>
          <p:cNvPr id="6" name="Segnaposto contenuto 2">
            <a:extLst>
              <a:ext uri="{FF2B5EF4-FFF2-40B4-BE49-F238E27FC236}">
                <a16:creationId xmlns:a16="http://schemas.microsoft.com/office/drawing/2014/main" id="{DA6DA9B8-3DC1-B423-9E8F-71247884E79E}"/>
              </a:ext>
            </a:extLst>
          </p:cNvPr>
          <p:cNvSpPr>
            <a:spLocks noGrp="1"/>
          </p:cNvSpPr>
          <p:nvPr>
            <p:ph idx="1"/>
          </p:nvPr>
        </p:nvSpPr>
        <p:spPr>
          <a:xfrm>
            <a:off x="4116653" y="1546978"/>
            <a:ext cx="7764577" cy="4654125"/>
          </a:xfrm>
        </p:spPr>
        <p:txBody>
          <a:bodyPr anchor="ctr">
            <a:noAutofit/>
          </a:bodyPr>
          <a:lstStyle/>
          <a:p>
            <a:pPr marL="0" indent="0" algn="just">
              <a:spcAft>
                <a:spcPts val="1000"/>
              </a:spcAft>
              <a:buNone/>
            </a:pPr>
            <a:r>
              <a:rPr lang="it-IT" sz="1400" dirty="0">
                <a:solidFill>
                  <a:schemeClr val="accent1">
                    <a:lumMod val="75000"/>
                  </a:schemeClr>
                </a:solidFill>
              </a:rPr>
              <a:t>La Programmazione è suddivisa in 5 fasi e 6 azioni progressive. </a:t>
            </a:r>
          </a:p>
          <a:p>
            <a:pPr marL="0" indent="0" algn="just">
              <a:lnSpc>
                <a:spcPct val="115000"/>
              </a:lnSpc>
              <a:spcAft>
                <a:spcPts val="1000"/>
              </a:spcAft>
              <a:buNone/>
            </a:pPr>
            <a:r>
              <a:rPr lang="it-IT" sz="1400" dirty="0">
                <a:solidFill>
                  <a:schemeClr val="accent1">
                    <a:lumMod val="75000"/>
                  </a:schemeClr>
                </a:solidFill>
              </a:rPr>
              <a:t>Nello specifico la Programmazione si articola nelle seguenti Fasi:</a:t>
            </a:r>
          </a:p>
          <a:p>
            <a:pPr marL="342900" lvl="0" indent="-342900" algn="just">
              <a:lnSpc>
                <a:spcPct val="115000"/>
              </a:lnSpc>
              <a:buFont typeface="Wingdings 2" pitchFamily="2" charset="2"/>
              <a:buChar char="–"/>
            </a:pPr>
            <a:r>
              <a:rPr lang="it-IT" sz="1400" dirty="0">
                <a:solidFill>
                  <a:schemeClr val="accent1">
                    <a:lumMod val="75000"/>
                  </a:schemeClr>
                </a:solidFill>
              </a:rPr>
              <a:t>Esame documenti di programmazione e delle istanze del territorio</a:t>
            </a:r>
          </a:p>
          <a:p>
            <a:pPr marL="342900" lvl="0" indent="-342900" algn="just">
              <a:lnSpc>
                <a:spcPct val="115000"/>
              </a:lnSpc>
              <a:buFont typeface="Wingdings 2" pitchFamily="2" charset="2"/>
              <a:buChar char="–"/>
            </a:pPr>
            <a:r>
              <a:rPr lang="it-IT" sz="1400" dirty="0">
                <a:solidFill>
                  <a:schemeClr val="accent1">
                    <a:lumMod val="75000"/>
                  </a:schemeClr>
                </a:solidFill>
              </a:rPr>
              <a:t>Interlocuzione con la Giunta</a:t>
            </a:r>
          </a:p>
          <a:p>
            <a:pPr marL="342900" lvl="0" indent="-342900" algn="just">
              <a:lnSpc>
                <a:spcPct val="115000"/>
              </a:lnSpc>
              <a:buFont typeface="Wingdings 2" pitchFamily="2" charset="2"/>
              <a:buChar char="–"/>
            </a:pPr>
            <a:r>
              <a:rPr lang="it-IT" sz="1400" dirty="0">
                <a:solidFill>
                  <a:schemeClr val="accent1">
                    <a:lumMod val="75000"/>
                  </a:schemeClr>
                </a:solidFill>
              </a:rPr>
              <a:t>Elaborazione Piano Integrato Cultura anno xi</a:t>
            </a:r>
          </a:p>
          <a:p>
            <a:pPr marL="342900" lvl="0" indent="-342900" algn="just">
              <a:lnSpc>
                <a:spcPct val="115000"/>
              </a:lnSpc>
              <a:buFont typeface="Wingdings 2" pitchFamily="2" charset="2"/>
              <a:buChar char="–"/>
            </a:pPr>
            <a:r>
              <a:rPr lang="it-IT" sz="1400" dirty="0">
                <a:solidFill>
                  <a:schemeClr val="accent1">
                    <a:lumMod val="75000"/>
                  </a:schemeClr>
                </a:solidFill>
              </a:rPr>
              <a:t>Esame Amministrativo e Contabile del Piano</a:t>
            </a:r>
          </a:p>
          <a:p>
            <a:pPr marL="342900" lvl="0" indent="-342900" algn="just">
              <a:lnSpc>
                <a:spcPct val="115000"/>
              </a:lnSpc>
              <a:spcAft>
                <a:spcPts val="1000"/>
              </a:spcAft>
              <a:buFont typeface="Wingdings 2" pitchFamily="2" charset="2"/>
              <a:buChar char="–"/>
            </a:pPr>
            <a:r>
              <a:rPr lang="it-IT" sz="1400" dirty="0">
                <a:solidFill>
                  <a:schemeClr val="accent1">
                    <a:lumMod val="75000"/>
                  </a:schemeClr>
                </a:solidFill>
              </a:rPr>
              <a:t>Approvazione Piano Integrato Cultura anno x</a:t>
            </a:r>
          </a:p>
          <a:p>
            <a:pPr marL="0" indent="0" algn="just">
              <a:lnSpc>
                <a:spcPct val="115000"/>
              </a:lnSpc>
              <a:spcAft>
                <a:spcPts val="1000"/>
              </a:spcAft>
              <a:buNone/>
            </a:pPr>
            <a:r>
              <a:rPr lang="it-IT" sz="1400" dirty="0">
                <a:solidFill>
                  <a:schemeClr val="accent1">
                    <a:lumMod val="75000"/>
                  </a:schemeClr>
                </a:solidFill>
              </a:rPr>
              <a:t>Le 5 fasi si articolano nelle seguenti attività:</a:t>
            </a:r>
          </a:p>
          <a:p>
            <a:pPr algn="just"/>
            <a:r>
              <a:rPr lang="it-IT" sz="1400" dirty="0">
                <a:solidFill>
                  <a:schemeClr val="accent1">
                    <a:lumMod val="75000"/>
                  </a:schemeClr>
                </a:solidFill>
              </a:rPr>
              <a:t>1 - </a:t>
            </a:r>
            <a:r>
              <a:rPr lang="it-IT" sz="1400" u="sng" dirty="0">
                <a:solidFill>
                  <a:schemeClr val="accent1">
                    <a:lumMod val="75000"/>
                  </a:schemeClr>
                </a:solidFill>
              </a:rPr>
              <a:t>Esame documenti di programmazione e delle istanze del territorio</a:t>
            </a:r>
            <a:r>
              <a:rPr lang="it-IT" sz="1400" dirty="0">
                <a:solidFill>
                  <a:schemeClr val="accent1">
                    <a:lumMod val="75000"/>
                  </a:schemeClr>
                </a:solidFill>
              </a:rPr>
              <a:t>: Si tratta di un’attività che prevede l'esame dei documenti di programmazione al fine di effettuare una prima analisi dei possibili obiettivi in materia Culturale. La ricognizione viene fatta anche sulle risorse economiche e i documenti di programmazione economica e finanziare. Le minoranze linguistiche inviano delle proposte (vedasi legge regionale) mentre i rappresentanti del mondo del Teatro vengono ascoltati per recepire le istanze. </a:t>
            </a:r>
          </a:p>
        </p:txBody>
      </p:sp>
    </p:spTree>
    <p:extLst>
      <p:ext uri="{BB962C8B-B14F-4D97-AF65-F5344CB8AC3E}">
        <p14:creationId xmlns:p14="http://schemas.microsoft.com/office/powerpoint/2010/main" val="2118384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3084</TotalTime>
  <Words>1730</Words>
  <Application>Microsoft Office PowerPoint</Application>
  <PresentationFormat>Widescreen</PresentationFormat>
  <Paragraphs>251</Paragraphs>
  <Slides>18</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Calibri</vt:lpstr>
      <vt:lpstr>Calibri Light</vt:lpstr>
      <vt:lpstr>Century Gothic</vt:lpstr>
      <vt:lpstr>Wingdings 2</vt:lpstr>
      <vt:lpstr>Tema di Office</vt:lpstr>
      <vt:lpstr>Presentazione standard di PowerPoint</vt:lpstr>
      <vt:lpstr>La mappatura dei processi come strumento di performance management</vt:lpstr>
      <vt:lpstr>Mappatura dei processi –  Contesto </vt:lpstr>
      <vt:lpstr>Mappatura dei processi –  Approccio metodologico </vt:lpstr>
      <vt:lpstr>Mappatura dei processi - Strumenti </vt:lpstr>
      <vt:lpstr>Mappatura dei processi – Dimensioni analisi </vt:lpstr>
      <vt:lpstr>Mappatura dei processi – Dimensione organizzativa </vt:lpstr>
      <vt:lpstr>Presentazione standard di PowerPoint</vt:lpstr>
      <vt:lpstr>Mappatura dei processi - Dettaglio </vt:lpstr>
      <vt:lpstr>Presentazione standard di PowerPoint</vt:lpstr>
      <vt:lpstr>Mappatura dei processi – Flow chart</vt:lpstr>
      <vt:lpstr>Mappatura dei processi – Dimensione performance </vt:lpstr>
      <vt:lpstr>Mappatura dei processi – Dimensione performance </vt:lpstr>
      <vt:lpstr>Mappatura dei processi </vt:lpstr>
      <vt:lpstr>Mappatura dei processi </vt:lpstr>
      <vt:lpstr>Mappatura dei processi - PERSEO</vt:lpstr>
      <vt:lpstr>Piano della Performance– Navigazione Web </vt:lpstr>
      <vt:lpstr>Relazione sulla Performance – Navigazione Web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Istat Rapporto BES – Dashboard consultazione indicatori</dc:title>
  <dc:creator>Giuseppe Gioioso</dc:creator>
  <cp:lastModifiedBy>Giuseppe Gioioso</cp:lastModifiedBy>
  <cp:revision>120</cp:revision>
  <dcterms:created xsi:type="dcterms:W3CDTF">2022-07-21T10:52:08Z</dcterms:created>
  <dcterms:modified xsi:type="dcterms:W3CDTF">2022-12-02T11:28:58Z</dcterms:modified>
</cp:coreProperties>
</file>