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77" r:id="rId5"/>
    <p:sldId id="261" r:id="rId6"/>
    <p:sldId id="262" r:id="rId7"/>
    <p:sldId id="263" r:id="rId8"/>
    <p:sldId id="264" r:id="rId9"/>
    <p:sldId id="266" r:id="rId10"/>
    <p:sldId id="265" r:id="rId11"/>
    <p:sldId id="267" r:id="rId12"/>
    <p:sldId id="269" r:id="rId13"/>
    <p:sldId id="270" r:id="rId14"/>
    <p:sldId id="276" r:id="rId15"/>
    <p:sldId id="271" r:id="rId16"/>
    <p:sldId id="272" r:id="rId17"/>
    <p:sldId id="273" r:id="rId18"/>
    <p:sldId id="274" r:id="rId19"/>
    <p:sldId id="275" r:id="rId20"/>
    <p:sldId id="268" r:id="rId21"/>
    <p:sldId id="260"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lio Pagnotta" initials="SP" lastIdx="1" clrIdx="0">
    <p:extLst>
      <p:ext uri="{19B8F6BF-5375-455C-9EA6-DF929625EA0E}">
        <p15:presenceInfo xmlns:p15="http://schemas.microsoft.com/office/powerpoint/2012/main" userId="02770c0e54955a1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brina Onano" userId="a0594b82-6007-4132-b74d-3ad768a639fb" providerId="ADAL" clId="{A2B3D8C9-1386-4CD8-BF10-9A43802E641D}"/>
    <pc:docChg chg="undo custSel modSld">
      <pc:chgData name="Sabrina Onano" userId="a0594b82-6007-4132-b74d-3ad768a639fb" providerId="ADAL" clId="{A2B3D8C9-1386-4CD8-BF10-9A43802E641D}" dt="2022-10-19T13:57:14.814" v="3" actId="478"/>
      <pc:docMkLst>
        <pc:docMk/>
      </pc:docMkLst>
      <pc:sldChg chg="addSp delSp modSp mod">
        <pc:chgData name="Sabrina Onano" userId="a0594b82-6007-4132-b74d-3ad768a639fb" providerId="ADAL" clId="{A2B3D8C9-1386-4CD8-BF10-9A43802E641D}" dt="2022-10-19T13:57:14.814" v="3" actId="478"/>
        <pc:sldMkLst>
          <pc:docMk/>
          <pc:sldMk cId="1728583178" sldId="265"/>
        </pc:sldMkLst>
        <pc:spChg chg="add del">
          <ac:chgData name="Sabrina Onano" userId="a0594b82-6007-4132-b74d-3ad768a639fb" providerId="ADAL" clId="{A2B3D8C9-1386-4CD8-BF10-9A43802E641D}" dt="2022-10-19T13:57:01.816" v="1" actId="478"/>
          <ac:spMkLst>
            <pc:docMk/>
            <pc:sldMk cId="1728583178" sldId="265"/>
            <ac:spMk id="9" creationId="{F2BFBCE6-55AA-4ED4-8C17-C4378B921B55}"/>
          </ac:spMkLst>
        </pc:spChg>
        <pc:spChg chg="del mod">
          <ac:chgData name="Sabrina Onano" userId="a0594b82-6007-4132-b74d-3ad768a639fb" providerId="ADAL" clId="{A2B3D8C9-1386-4CD8-BF10-9A43802E641D}" dt="2022-10-19T13:57:14.814" v="3" actId="478"/>
          <ac:spMkLst>
            <pc:docMk/>
            <pc:sldMk cId="1728583178" sldId="265"/>
            <ac:spMk id="1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1388675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136154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246609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253150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141744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172903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493282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300405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2526255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3090082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E1FF5F7B-A42A-4F7F-9A24-6599414FFCB8}" type="datetimeFigureOut">
              <a:rPr lang="it-IT" smtClean="0"/>
              <a:pPr/>
              <a:t>20/10/2022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2BCB809-4011-4EF2-8267-5DCEC8DB1256}" type="slidenum">
              <a:rPr lang="it-IT" smtClean="0"/>
              <a:pPr/>
              <a:t>‹N›</a:t>
            </a:fld>
            <a:endParaRPr lang="it-IT"/>
          </a:p>
        </p:txBody>
      </p:sp>
    </p:spTree>
    <p:extLst>
      <p:ext uri="{BB962C8B-B14F-4D97-AF65-F5344CB8AC3E}">
        <p14:creationId xmlns:p14="http://schemas.microsoft.com/office/powerpoint/2010/main" val="1445237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F5F7B-A42A-4F7F-9A24-6599414FFCB8}" type="datetimeFigureOut">
              <a:rPr lang="it-IT" smtClean="0"/>
              <a:pPr/>
              <a:t>20/10/2022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CB809-4011-4EF2-8267-5DCEC8DB1256}" type="slidenum">
              <a:rPr lang="it-IT" smtClean="0"/>
              <a:pPr/>
              <a:t>‹N›</a:t>
            </a:fld>
            <a:endParaRPr lang="it-IT"/>
          </a:p>
        </p:txBody>
      </p:sp>
    </p:spTree>
    <p:extLst>
      <p:ext uri="{BB962C8B-B14F-4D97-AF65-F5344CB8AC3E}">
        <p14:creationId xmlns:p14="http://schemas.microsoft.com/office/powerpoint/2010/main" val="2390100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it.wikipedia.org/wiki/Legge_7_agosto_1990,_n._241" TargetMode="Externa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2221829" y="2591275"/>
            <a:ext cx="7748342" cy="1077218"/>
          </a:xfrm>
          <a:prstGeom prst="rect">
            <a:avLst/>
          </a:prstGeom>
          <a:noFill/>
        </p:spPr>
        <p:txBody>
          <a:bodyPr wrap="square" rtlCol="0">
            <a:spAutoFit/>
          </a:bodyPr>
          <a:lstStyle/>
          <a:p>
            <a:pPr algn="ctr"/>
            <a:r>
              <a:rPr lang="it-IT" sz="3200" b="1" dirty="0">
                <a:solidFill>
                  <a:srgbClr val="0070C0"/>
                </a:solidFill>
                <a:ea typeface="Tahoma" panose="020B0604030504040204" pitchFamily="34" charset="0"/>
                <a:cs typeface="Tahoma" panose="020B0604030504040204" pitchFamily="34" charset="0"/>
              </a:rPr>
              <a:t>FORMAZIONE AGID – FORMEZ SULLA TRANSIZIONE DIGITALE DELLA PA </a:t>
            </a:r>
          </a:p>
        </p:txBody>
      </p:sp>
      <p:pic>
        <p:nvPicPr>
          <p:cNvPr id="11" name="Immagine 10" descr="Logo AgiD - Agenzia per l'Italia Digitale"/>
          <p:cNvPicPr/>
          <p:nvPr/>
        </p:nvPicPr>
        <p:blipFill>
          <a:blip r:embed="rId2" cstate="print"/>
          <a:srcRect l="-469" r="-469"/>
          <a:stretch>
            <a:fillRect/>
          </a:stretch>
        </p:blipFill>
        <p:spPr>
          <a:xfrm>
            <a:off x="777822" y="458291"/>
            <a:ext cx="3913922" cy="922289"/>
          </a:xfrm>
          <a:prstGeom prst="rect">
            <a:avLst/>
          </a:prstGeom>
          <a:noFill/>
          <a:ln>
            <a:noFill/>
            <a:prstDash/>
          </a:ln>
        </p:spPr>
      </p:pic>
      <p:pic>
        <p:nvPicPr>
          <p:cNvPr id="12" name="Immagin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12603" y="669593"/>
            <a:ext cx="2579623" cy="647772"/>
          </a:xfrm>
          <a:prstGeom prst="rect">
            <a:avLst/>
          </a:prstGeom>
        </p:spPr>
      </p:pic>
      <p:pic>
        <p:nvPicPr>
          <p:cNvPr id="5" name="Immagine 4">
            <a:extLst>
              <a:ext uri="{FF2B5EF4-FFF2-40B4-BE49-F238E27FC236}">
                <a16:creationId xmlns:a16="http://schemas.microsoft.com/office/drawing/2014/main" xmlns="" id="{558DA716-B8FB-474F-AA6C-0C08CC4F8F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70810" y="6217920"/>
            <a:ext cx="6850380" cy="640080"/>
          </a:xfrm>
          <a:prstGeom prst="rect">
            <a:avLst/>
          </a:prstGeom>
        </p:spPr>
      </p:pic>
      <p:sp>
        <p:nvSpPr>
          <p:cNvPr id="20" name="Rettangolo 19">
            <a:extLst>
              <a:ext uri="{FF2B5EF4-FFF2-40B4-BE49-F238E27FC236}">
                <a16:creationId xmlns:a16="http://schemas.microsoft.com/office/drawing/2014/main" xmlns="" id="{8E0EB652-EDBF-4698-B2A8-295E88173A26}"/>
              </a:ext>
            </a:extLst>
          </p:cNvPr>
          <p:cNvSpPr/>
          <p:nvPr/>
        </p:nvSpPr>
        <p:spPr>
          <a:xfrm>
            <a:off x="2670810" y="5664838"/>
            <a:ext cx="7632000" cy="360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CasellaDiTesto 20">
            <a:extLst>
              <a:ext uri="{FF2B5EF4-FFF2-40B4-BE49-F238E27FC236}">
                <a16:creationId xmlns:a16="http://schemas.microsoft.com/office/drawing/2014/main" xmlns="" id="{7C866FAE-D4BE-46C1-95C8-353306521DD2}"/>
              </a:ext>
            </a:extLst>
          </p:cNvPr>
          <p:cNvSpPr txBox="1"/>
          <p:nvPr/>
        </p:nvSpPr>
        <p:spPr>
          <a:xfrm>
            <a:off x="2734783" y="4247935"/>
            <a:ext cx="7671960" cy="1107996"/>
          </a:xfrm>
          <a:prstGeom prst="rect">
            <a:avLst/>
          </a:prstGeom>
          <a:noFill/>
        </p:spPr>
        <p:txBody>
          <a:bodyPr wrap="square">
            <a:spAutoFit/>
          </a:bodyPr>
          <a:lstStyle/>
          <a:p>
            <a:pPr algn="ctr"/>
            <a:r>
              <a:rPr lang="it-IT" sz="2000" b="1" dirty="0">
                <a:solidFill>
                  <a:srgbClr val="0070C0"/>
                </a:solidFill>
                <a:ea typeface="Tahoma" panose="020B0604030504040204" pitchFamily="34" charset="0"/>
                <a:cs typeface="Tahoma" panose="020B0604030504040204" pitchFamily="34" charset="0"/>
              </a:rPr>
              <a:t>Progetto Informazione e formazione per la transizione digitale della PA nell'ambito del progetto «Italia Login – la casa del cittadino»</a:t>
            </a:r>
          </a:p>
          <a:p>
            <a:pPr algn="ctr">
              <a:spcBef>
                <a:spcPts val="1200"/>
              </a:spcBef>
            </a:pPr>
            <a:r>
              <a:rPr lang="it-IT" sz="1600" dirty="0">
                <a:solidFill>
                  <a:srgbClr val="0070C0"/>
                </a:solidFill>
                <a:ea typeface="Tahoma" panose="020B0604030504040204" pitchFamily="34" charset="0"/>
                <a:cs typeface="Tahoma" panose="020B0604030504040204" pitchFamily="34" charset="0"/>
              </a:rPr>
              <a:t>(A valere sul PON Governance e Capacità Istituzionale 2014-2020)</a:t>
            </a:r>
          </a:p>
        </p:txBody>
      </p:sp>
    </p:spTree>
    <p:extLst>
      <p:ext uri="{BB962C8B-B14F-4D97-AF65-F5344CB8AC3E}">
        <p14:creationId xmlns:p14="http://schemas.microsoft.com/office/powerpoint/2010/main" val="1743592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2. Problemi creati dai mittenti, utilizzatori della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831850" y="1136469"/>
            <a:ext cx="10515600" cy="4585061"/>
          </a:xfrm>
        </p:spPr>
        <p:txBody>
          <a:bodyPr anchor="t">
            <a:normAutofit/>
          </a:bodyPr>
          <a:lstStyle/>
          <a:p>
            <a:r>
              <a:rPr lang="it-IT" sz="2000" b="1" dirty="0">
                <a:solidFill>
                  <a:srgbClr val="FF0000"/>
                </a:solidFill>
                <a:latin typeface="+mn-lt"/>
              </a:rPr>
              <a:t>1. PEC inviate da una singola persona tramite, ad esempio, la casella di posta elettronica certificata dello studio professionale</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u="sng" dirty="0">
                <a:solidFill>
                  <a:srgbClr val="0070C0"/>
                </a:solidFill>
                <a:latin typeface="+mn-lt"/>
              </a:rPr>
              <a:t>Soluzione</a:t>
            </a:r>
            <a:r>
              <a:rPr lang="it-IT" sz="2000" b="1" dirty="0">
                <a:solidFill>
                  <a:srgbClr val="0070C0"/>
                </a:solidFill>
                <a:latin typeface="+mn-lt"/>
              </a:rPr>
              <a:t>: Registrare la PEC inserendo come mittente il singolo che invia il documento, ma NON inserire nell’anagrafica del singolo l’indirizzo PEC dello studio, metterlo in nota nella registrazione.</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Perché non inserire in anagrafica la PEC dello studio?</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Perché chi si occupa del procedimento potrebbe rispondere alla PEC tramite protocollo e la risposta andrebbe inviata alla PEC dello studio, mettendo a conoscenza di tutti  questioni che dovrebbero rimanere nella sfera del singolo (problemi di privacy!)</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Perché semplicemente non è la sua PEC personale</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spTree>
    <p:extLst>
      <p:ext uri="{BB962C8B-B14F-4D97-AF65-F5344CB8AC3E}">
        <p14:creationId xmlns:p14="http://schemas.microsoft.com/office/powerpoint/2010/main" val="1728583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2. Problemi creati dai mittenti, utilizzatori della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831850" y="1136469"/>
            <a:ext cx="10515600" cy="4585061"/>
          </a:xfrm>
        </p:spPr>
        <p:txBody>
          <a:bodyPr anchor="t">
            <a:normAutofit fontScale="90000"/>
          </a:bodyPr>
          <a:lstStyle/>
          <a:p>
            <a:r>
              <a:rPr lang="it-IT" sz="2200" b="1" dirty="0">
                <a:solidFill>
                  <a:srgbClr val="FF0000"/>
                </a:solidFill>
                <a:latin typeface="+mn-lt"/>
              </a:rPr>
              <a:t>2. PEC inviate da una persona per un’altra (es. genitore per figlio, amici, etc)</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u="sng" dirty="0">
                <a:solidFill>
                  <a:srgbClr val="0070C0"/>
                </a:solidFill>
                <a:latin typeface="+mn-lt"/>
              </a:rPr>
              <a:t>Soluzione</a:t>
            </a:r>
            <a:r>
              <a:rPr lang="it-IT" sz="2000" b="1" dirty="0">
                <a:solidFill>
                  <a:srgbClr val="0070C0"/>
                </a:solidFill>
                <a:latin typeface="+mn-lt"/>
              </a:rPr>
              <a:t>: Registrare la PEC inserendo come mittente il singolo che invia il documento, ma NON inserire nell’anagrafica del singolo l’indirizzo PEC del terzo,</a:t>
            </a:r>
            <a:r>
              <a:rPr lang="it-IT" sz="2000" b="1" dirty="0">
                <a:solidFill>
                  <a:srgbClr val="0070C0"/>
                </a:solidFill>
              </a:rPr>
              <a:t> </a:t>
            </a:r>
            <a:r>
              <a:rPr lang="it-IT" sz="2000" b="1" dirty="0">
                <a:solidFill>
                  <a:srgbClr val="0070C0"/>
                </a:solidFill>
                <a:latin typeface="+mn-lt"/>
              </a:rPr>
              <a:t>metterlo in nota nella registrazione.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Perché non inserire in anagrafica la PEC dello terzo?</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Perché chi si occupa del procedimento potrebbe rispondere alla PEC tramite protocollo e la risposta andrebbe inviata alla PEC del terzo, mettendo a conoscenza di quest’ultimo questioni che dovrebbero rimanere nella sfera del singolo (problemi di privacy!)</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Perché semplicemente non è la sua PEC personale</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Nelle selezioni pubbliche bisogna fare riferimento al bando come lex specialis: se il bando prevede l’invio della domanda di partecipazione da PEC nominale sarà competenza della commissione o del servizio responsabile del procedimento accettare o meno la candidatura, non del protocollo!</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sp>
        <p:nvSpPr>
          <p:cNvPr id="12" name="Segnaposto testo 11"/>
          <p:cNvSpPr>
            <a:spLocks noGrp="1"/>
          </p:cNvSpPr>
          <p:nvPr>
            <p:ph type="body" idx="1"/>
          </p:nvPr>
        </p:nvSpPr>
        <p:spPr>
          <a:xfrm flipV="1">
            <a:off x="988605" y="7291434"/>
            <a:ext cx="8312149" cy="89080"/>
          </a:xfrm>
        </p:spPr>
        <p:txBody>
          <a:bodyPr>
            <a:normAutofit fontScale="25000" lnSpcReduction="20000"/>
          </a:bodyPr>
          <a:lstStyle/>
          <a:p>
            <a:endParaRPr lang="it-IT" dirty="0"/>
          </a:p>
        </p:txBody>
      </p:sp>
    </p:spTree>
    <p:extLst>
      <p:ext uri="{BB962C8B-B14F-4D97-AF65-F5344CB8AC3E}">
        <p14:creationId xmlns:p14="http://schemas.microsoft.com/office/powerpoint/2010/main" val="1728583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2. Problemi creati dai mittenti, utilizzatori della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831850" y="1136469"/>
            <a:ext cx="10515600" cy="4585061"/>
          </a:xfrm>
        </p:spPr>
        <p:txBody>
          <a:bodyPr anchor="t">
            <a:normAutofit/>
          </a:bodyPr>
          <a:lstStyle/>
          <a:p>
            <a:r>
              <a:rPr lang="it-IT" sz="2000" b="1" dirty="0">
                <a:solidFill>
                  <a:srgbClr val="FF0000"/>
                </a:solidFill>
                <a:latin typeface="+mn-lt"/>
              </a:rPr>
              <a:t>3. Documentazione trasmessa tramite più invii, ad esempio per una selezione (allegati troppo pesanti)</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La</a:t>
            </a:r>
            <a:r>
              <a:rPr lang="it-IT" sz="2000" b="1" dirty="0">
                <a:solidFill>
                  <a:srgbClr val="FF0000"/>
                </a:solidFill>
                <a:latin typeface="+mn-lt"/>
              </a:rPr>
              <a:t> </a:t>
            </a:r>
            <a:r>
              <a:rPr lang="it-IT" sz="2000" b="1" dirty="0">
                <a:solidFill>
                  <a:srgbClr val="0066CC"/>
                </a:solidFill>
                <a:latin typeface="+mn-lt"/>
              </a:rPr>
              <a:t>prassi è quella di protocollare tutte le PEC inviate indicando nell’oggetto il numero dell’invio</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sp>
        <p:nvSpPr>
          <p:cNvPr id="12" name="Segnaposto testo 11"/>
          <p:cNvSpPr>
            <a:spLocks noGrp="1"/>
          </p:cNvSpPr>
          <p:nvPr>
            <p:ph type="body" idx="1"/>
          </p:nvPr>
        </p:nvSpPr>
        <p:spPr>
          <a:xfrm>
            <a:off x="1040856" y="6300698"/>
            <a:ext cx="10515600" cy="1500187"/>
          </a:xfrm>
        </p:spPr>
        <p:txBody>
          <a:bodyPr/>
          <a:lstStyle/>
          <a:p>
            <a:endParaRPr lang="it-IT" dirty="0"/>
          </a:p>
        </p:txBody>
      </p:sp>
      <p:pic>
        <p:nvPicPr>
          <p:cNvPr id="1026" name="Picture 2" descr="C:\Users\Utente\Desktop\Screenshots per Formez 20 ottobre 22\invio n 1.png"/>
          <p:cNvPicPr>
            <a:picLocks noChangeAspect="1" noChangeArrowheads="1"/>
          </p:cNvPicPr>
          <p:nvPr/>
        </p:nvPicPr>
        <p:blipFill>
          <a:blip r:embed="rId4" cstate="print"/>
          <a:srcRect t="7205" b="43243"/>
          <a:stretch>
            <a:fillRect/>
          </a:stretch>
        </p:blipFill>
        <p:spPr bwMode="auto">
          <a:xfrm>
            <a:off x="1343071" y="2455817"/>
            <a:ext cx="9164637" cy="1293223"/>
          </a:xfrm>
          <a:prstGeom prst="rect">
            <a:avLst/>
          </a:prstGeom>
          <a:noFill/>
        </p:spPr>
      </p:pic>
      <p:pic>
        <p:nvPicPr>
          <p:cNvPr id="1027" name="Picture 3" descr="C:\Users\Utente\Desktop\Screenshots per Formez 20 ottobre 22\invio n 2.png"/>
          <p:cNvPicPr>
            <a:picLocks noChangeAspect="1" noChangeArrowheads="1"/>
          </p:cNvPicPr>
          <p:nvPr/>
        </p:nvPicPr>
        <p:blipFill>
          <a:blip r:embed="rId5" cstate="print"/>
          <a:srcRect t="7551" b="43721"/>
          <a:stretch>
            <a:fillRect/>
          </a:stretch>
        </p:blipFill>
        <p:spPr bwMode="auto">
          <a:xfrm>
            <a:off x="1528263" y="3892731"/>
            <a:ext cx="9212263" cy="1267097"/>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2. Problemi creati dai mittenti, utilizzatori della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831850" y="1136469"/>
            <a:ext cx="10515600" cy="4585061"/>
          </a:xfrm>
        </p:spPr>
        <p:txBody>
          <a:bodyPr anchor="t">
            <a:normAutofit fontScale="90000"/>
          </a:bodyPr>
          <a:lstStyle/>
          <a:p>
            <a:r>
              <a:rPr lang="it-IT" sz="2200" b="1" dirty="0">
                <a:solidFill>
                  <a:srgbClr val="FF0000"/>
                </a:solidFill>
                <a:latin typeface="+mn-lt"/>
              </a:rPr>
              <a:t>4. Documentazione fiscale o sanzionatoria trasmessa alla PEC ufficiale di ateneo per persone che non lavorano più per l’ente</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La soluzione trovata è quella di protocollare la PEC, responsabile del procedimento il servizio archivio di ateneo, fascicolarla e inviare a mezzo email normale la documentazione pervenuta al soggetto interessato. Comunicare poi, sempre a mezzo PEC al mittente (es Agenzia delle entrate, Comuni per violazioni del codice della strada, etc ) che la PEC di ateneo non è domicilio digitale del destinatario. </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pic>
        <p:nvPicPr>
          <p:cNvPr id="2050" name="Picture 2" descr="C:\Users\Utente\Desktop\Screenshots per Formez 20 ottobre 22\pec da agenzia entrate.png"/>
          <p:cNvPicPr>
            <a:picLocks noChangeAspect="1" noChangeArrowheads="1"/>
          </p:cNvPicPr>
          <p:nvPr/>
        </p:nvPicPr>
        <p:blipFill>
          <a:blip r:embed="rId4" cstate="print"/>
          <a:srcRect/>
          <a:stretch>
            <a:fillRect/>
          </a:stretch>
        </p:blipFill>
        <p:spPr bwMode="auto">
          <a:xfrm>
            <a:off x="2215243" y="2064748"/>
            <a:ext cx="8151813" cy="1657350"/>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2. Problemi creati dai mittenti, utilizzatori della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831850" y="1136469"/>
            <a:ext cx="10515600" cy="4585061"/>
          </a:xfrm>
        </p:spPr>
        <p:txBody>
          <a:bodyPr anchor="t">
            <a:normAutofit/>
          </a:bodyPr>
          <a:lstStyle/>
          <a:p>
            <a:r>
              <a:rPr lang="it-IT" sz="2200" b="1" dirty="0">
                <a:solidFill>
                  <a:srgbClr val="FF0000"/>
                </a:solidFill>
                <a:latin typeface="+mn-lt"/>
              </a:rPr>
              <a:t>4. PEC multiple, tutte uguali, inviate dallo stesso mittente</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La soluzione trovata è quella di </a:t>
            </a:r>
            <a:r>
              <a:rPr lang="it-IT" sz="2000" b="1" u="sng" dirty="0">
                <a:solidFill>
                  <a:srgbClr val="0066CC"/>
                </a:solidFill>
                <a:latin typeface="+mn-lt"/>
              </a:rPr>
              <a:t>protocollare solo la prima PEC</a:t>
            </a:r>
            <a:r>
              <a:rPr lang="it-IT" sz="2000" b="1" dirty="0">
                <a:solidFill>
                  <a:srgbClr val="0066CC"/>
                </a:solidFill>
                <a:latin typeface="+mn-lt"/>
              </a:rPr>
              <a:t>, le altre, dopo aver controllato che siano esattamente uguali, rimangono come documenti non protocollati o bozze, responsabile del procedimento il servizio competente</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sp>
        <p:nvSpPr>
          <p:cNvPr id="12" name="Segnaposto testo 11"/>
          <p:cNvSpPr>
            <a:spLocks noGrp="1"/>
          </p:cNvSpPr>
          <p:nvPr>
            <p:ph type="body" idx="1"/>
          </p:nvPr>
        </p:nvSpPr>
        <p:spPr>
          <a:xfrm>
            <a:off x="309336" y="6479177"/>
            <a:ext cx="10515600" cy="1500187"/>
          </a:xfrm>
        </p:spPr>
        <p:txBody>
          <a:bodyPr/>
          <a:lstStyle/>
          <a:p>
            <a:endParaRPr lang="it-IT" dirty="0"/>
          </a:p>
        </p:txBody>
      </p:sp>
    </p:spTree>
    <p:extLst>
      <p:ext uri="{BB962C8B-B14F-4D97-AF65-F5344CB8AC3E}">
        <p14:creationId xmlns:p14="http://schemas.microsoft.com/office/powerpoint/2010/main" val="1728583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1015663"/>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3. Problemi creati dalle nuove disposizioni normative sulla gestione documentale</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635907" y="1502229"/>
            <a:ext cx="10515600" cy="4232365"/>
          </a:xfrm>
        </p:spPr>
        <p:txBody>
          <a:bodyPr anchor="t">
            <a:normAutofit fontScale="90000"/>
          </a:bodyPr>
          <a:lstStyle/>
          <a:p>
            <a:r>
              <a:rPr lang="it-IT" sz="2200" b="1" dirty="0">
                <a:solidFill>
                  <a:srgbClr val="FF0000"/>
                </a:solidFill>
                <a:latin typeface="+mn-lt"/>
              </a:rPr>
              <a:t>1. Formati non accettati</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Le “Linee Guida AgID sulla formazione, gestione e conservazione dei documenti informatici”, pagine 27-28, prevedono che “I formati da utilizzare nell’ambito delle presenti Linee guida sono quelli previsti dall’Allegato 2 […]</a:t>
            </a:r>
            <a:r>
              <a:rPr lang="it-IT" sz="1800" dirty="0"/>
              <a:t> </a:t>
            </a:r>
            <a:r>
              <a:rPr lang="it-IT" sz="2000" b="1" dirty="0">
                <a:solidFill>
                  <a:srgbClr val="0066CC"/>
                </a:solidFill>
                <a:latin typeface="+mn-lt"/>
              </a:rPr>
              <a:t>È possibile utilizzare formati diversi da quelli elencati nell’Allegato 2 “Formati di file e riversamento”, effettuando una valutazione di interoperabilità”.</a:t>
            </a:r>
            <a:br>
              <a:rPr lang="it-IT" sz="2000" b="1" dirty="0">
                <a:solidFill>
                  <a:srgbClr val="0066CC"/>
                </a:solidFill>
                <a:latin typeface="+mn-lt"/>
              </a:rPr>
            </a:br>
            <a:r>
              <a:rPr lang="it-IT" sz="2000" b="1" dirty="0">
                <a:solidFill>
                  <a:srgbClr val="0066CC"/>
                </a:solidFill>
                <a:latin typeface="+mn-lt"/>
              </a:rPr>
              <a:t>Come ente stiamo cercando di adeguarci e di produrre documenti soltanto nei formati previsti, ma nelle more dell’adeguamento arrivano  PEC di rifiuto da parte di Enti che accettano soltanto i formati previsti dalle Linee Guida</a:t>
            </a:r>
            <a:br>
              <a:rPr lang="it-IT" sz="2000" b="1" dirty="0">
                <a:solidFill>
                  <a:srgbClr val="0066CC"/>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pic>
        <p:nvPicPr>
          <p:cNvPr id="3074" name="Picture 2"/>
          <p:cNvPicPr>
            <a:picLocks noChangeAspect="1" noChangeArrowheads="1"/>
          </p:cNvPicPr>
          <p:nvPr/>
        </p:nvPicPr>
        <p:blipFill>
          <a:blip r:embed="rId4" cstate="print"/>
          <a:srcRect t="7085" b="11331"/>
          <a:stretch>
            <a:fillRect/>
          </a:stretch>
        </p:blipFill>
        <p:spPr bwMode="auto">
          <a:xfrm>
            <a:off x="1468574" y="3918857"/>
            <a:ext cx="8694329" cy="1933303"/>
          </a:xfrm>
          <a:prstGeom prst="rect">
            <a:avLst/>
          </a:prstGeom>
          <a:noFill/>
          <a:ln w="9525">
            <a:noFill/>
            <a:miter lim="800000"/>
            <a:headEnd/>
            <a:tailEnd/>
          </a:ln>
          <a:effectLst/>
        </p:spPr>
      </p:pic>
    </p:spTree>
    <p:extLst>
      <p:ext uri="{BB962C8B-B14F-4D97-AF65-F5344CB8AC3E}">
        <p14:creationId xmlns:p14="http://schemas.microsoft.com/office/powerpoint/2010/main" val="1728583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1015663"/>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3. Problemi creati dalle nuove disposizioni normative sulla gestione documentale</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635907" y="1502229"/>
            <a:ext cx="10515600" cy="4232365"/>
          </a:xfrm>
        </p:spPr>
        <p:txBody>
          <a:bodyPr anchor="t">
            <a:normAutofit fontScale="90000"/>
          </a:bodyPr>
          <a:lstStyle/>
          <a:p>
            <a:r>
              <a:rPr lang="it-IT" sz="2200" b="1" dirty="0">
                <a:solidFill>
                  <a:srgbClr val="FF0000"/>
                </a:solidFill>
                <a:latin typeface="+mn-lt"/>
              </a:rPr>
              <a:t>1. Formati non accettati</a:t>
            </a: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0066CC"/>
                </a:solidFill>
                <a:latin typeface="+mn-lt"/>
              </a:rPr>
              <a:t>Il testo della PEC sopra riportata cita: </a:t>
            </a:r>
            <a:br>
              <a:rPr lang="it-IT" sz="2000" b="1" dirty="0">
                <a:solidFill>
                  <a:srgbClr val="0066CC"/>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In questi casi procediamo alla </a:t>
            </a:r>
            <a:r>
              <a:rPr lang="it-IT" sz="2000" b="1" dirty="0">
                <a:solidFill>
                  <a:srgbClr val="FF0000"/>
                </a:solidFill>
                <a:latin typeface="+mn-lt"/>
              </a:rPr>
              <a:t>registrazione della PEC, </a:t>
            </a:r>
            <a:r>
              <a:rPr lang="it-IT" sz="2000" b="1" dirty="0">
                <a:solidFill>
                  <a:srgbClr val="0066CC"/>
                </a:solidFill>
                <a:latin typeface="+mn-lt"/>
              </a:rPr>
              <a:t>responsabile del procedimento il servizio che ha inviato la PEC con formati non corretti, stessa classificazione del protocollo in partenza.</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In </a:t>
            </a:r>
          </a:p>
        </p:txBody>
      </p:sp>
      <p:pic>
        <p:nvPicPr>
          <p:cNvPr id="4098" name="Picture 2" descr="C:\Users\Utente\Desktop\Screenshots per Formez 20 ottobre 22\pec regione veneto.png"/>
          <p:cNvPicPr>
            <a:picLocks noChangeAspect="1" noChangeArrowheads="1"/>
          </p:cNvPicPr>
          <p:nvPr/>
        </p:nvPicPr>
        <p:blipFill>
          <a:blip r:embed="rId4" cstate="print"/>
          <a:srcRect t="10929" b="6492"/>
          <a:stretch>
            <a:fillRect/>
          </a:stretch>
        </p:blipFill>
        <p:spPr bwMode="auto">
          <a:xfrm>
            <a:off x="653142" y="2442753"/>
            <a:ext cx="10609621" cy="1776549"/>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1015663"/>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3. Problemi creati dalle nuove disposizioni normative sulla gestione documentale</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635907" y="1502229"/>
            <a:ext cx="10515600" cy="4232365"/>
          </a:xfrm>
        </p:spPr>
        <p:txBody>
          <a:bodyPr anchor="t">
            <a:normAutofit fontScale="90000"/>
          </a:bodyPr>
          <a:lstStyle/>
          <a:p>
            <a:r>
              <a:rPr lang="it-IT" sz="2200" b="1" dirty="0">
                <a:solidFill>
                  <a:srgbClr val="FF0000"/>
                </a:solidFill>
                <a:latin typeface="+mn-lt"/>
              </a:rPr>
              <a:t>2. Problemi legati al file segnatura.xml</a:t>
            </a: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0066CC"/>
                </a:solidFill>
                <a:latin typeface="+mn-lt"/>
              </a:rPr>
              <a:t>In queste PEC non si riesce a capire immediatamente il motivo dell’oggetto “Ricevuta Eccezione”, solo entrando nel file .xml  (allegato alla PEC) si legge che </a:t>
            </a:r>
            <a:br>
              <a:rPr lang="it-IT" sz="2000" b="1" dirty="0">
                <a:solidFill>
                  <a:srgbClr val="0066CC"/>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In questi casi procediamo alla </a:t>
            </a:r>
            <a:r>
              <a:rPr lang="it-IT" sz="2000" b="1" dirty="0">
                <a:solidFill>
                  <a:srgbClr val="FF0000"/>
                </a:solidFill>
                <a:latin typeface="+mn-lt"/>
              </a:rPr>
              <a:t>registrazione della PEC, </a:t>
            </a:r>
            <a:r>
              <a:rPr lang="it-IT" sz="2000" b="1" dirty="0">
                <a:solidFill>
                  <a:srgbClr val="0066CC"/>
                </a:solidFill>
                <a:latin typeface="+mn-lt"/>
              </a:rPr>
              <a:t>responsabile del procedimento il servizio che ha inviato la PEC, stessa classificazione del protocollo in partenza.</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In </a:t>
            </a:r>
          </a:p>
        </p:txBody>
      </p:sp>
      <p:pic>
        <p:nvPicPr>
          <p:cNvPr id="5122" name="Picture 2" descr="C:\Users\Utente\Desktop\Screenshots per Formez 20 ottobre 22\ricevuta eccezione 1.png"/>
          <p:cNvPicPr>
            <a:picLocks noChangeAspect="1" noChangeArrowheads="1"/>
          </p:cNvPicPr>
          <p:nvPr/>
        </p:nvPicPr>
        <p:blipFill>
          <a:blip r:embed="rId4" cstate="print"/>
          <a:srcRect t="51514" r="5615"/>
          <a:stretch>
            <a:fillRect/>
          </a:stretch>
        </p:blipFill>
        <p:spPr bwMode="auto">
          <a:xfrm>
            <a:off x="523557" y="2873829"/>
            <a:ext cx="11272203" cy="1463993"/>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1015663"/>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3. Problemi creati dalle nuove disposizioni normative sulla gestione documentale</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635907" y="1502229"/>
            <a:ext cx="10515600" cy="4232365"/>
          </a:xfrm>
        </p:spPr>
        <p:txBody>
          <a:bodyPr anchor="t">
            <a:normAutofit fontScale="90000"/>
          </a:bodyPr>
          <a:lstStyle/>
          <a:p>
            <a:r>
              <a:rPr lang="it-IT" sz="2200" b="1" dirty="0">
                <a:solidFill>
                  <a:srgbClr val="FF0000"/>
                </a:solidFill>
                <a:latin typeface="+mn-lt"/>
              </a:rPr>
              <a:t>2. Problemi legati al file segnatura.xml</a:t>
            </a: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0066CC"/>
                </a:solidFill>
                <a:latin typeface="+mn-lt"/>
              </a:rPr>
              <a:t>Altro esempio:</a:t>
            </a:r>
            <a:br>
              <a:rPr lang="it-IT" sz="2000" b="1" dirty="0">
                <a:solidFill>
                  <a:srgbClr val="0066CC"/>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In questi casi procediamo sempre e comunque alla </a:t>
            </a:r>
            <a:r>
              <a:rPr lang="it-IT" sz="2000" b="1" dirty="0">
                <a:solidFill>
                  <a:srgbClr val="FF0000"/>
                </a:solidFill>
                <a:latin typeface="+mn-lt"/>
              </a:rPr>
              <a:t>registrazione della PEC, </a:t>
            </a:r>
            <a:r>
              <a:rPr lang="it-IT" sz="2000" b="1" dirty="0">
                <a:solidFill>
                  <a:srgbClr val="0066CC"/>
                </a:solidFill>
                <a:latin typeface="+mn-lt"/>
              </a:rPr>
              <a:t>responsabile del procedimento  è  il servizio che ha inviato la PEC, stessa classificazione del protocollo in partenza.</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In </a:t>
            </a:r>
          </a:p>
        </p:txBody>
      </p:sp>
      <p:pic>
        <p:nvPicPr>
          <p:cNvPr id="6146" name="Picture 2" descr="C:\Users\Utente\Desktop\Screenshots per Formez 20 ottobre 22\ricevuta eccezione 2.png"/>
          <p:cNvPicPr>
            <a:picLocks noChangeAspect="1" noChangeArrowheads="1"/>
          </p:cNvPicPr>
          <p:nvPr/>
        </p:nvPicPr>
        <p:blipFill>
          <a:blip r:embed="rId4" cstate="print"/>
          <a:srcRect/>
          <a:stretch>
            <a:fillRect/>
          </a:stretch>
        </p:blipFill>
        <p:spPr bwMode="auto">
          <a:xfrm>
            <a:off x="605245" y="2286815"/>
            <a:ext cx="10485120" cy="2063115"/>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1015663"/>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3. Problemi creati dalle nuove disposizioni normative sulla gestione documentale</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a:xfrm>
            <a:off x="635907" y="1502229"/>
            <a:ext cx="10515600" cy="4441371"/>
          </a:xfrm>
        </p:spPr>
        <p:txBody>
          <a:bodyPr anchor="t">
            <a:normAutofit fontScale="90000"/>
          </a:bodyPr>
          <a:lstStyle/>
          <a:p>
            <a:r>
              <a:rPr lang="it-IT" sz="2200" b="1" dirty="0">
                <a:solidFill>
                  <a:srgbClr val="FF0000"/>
                </a:solidFill>
                <a:latin typeface="+mn-lt"/>
              </a:rPr>
              <a:t>2. Problemi legati al file segnatura.xml – il sigillo elettronico qualificato</a:t>
            </a: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0066CC"/>
                </a:solidFill>
                <a:latin typeface="+mn-lt"/>
              </a:rPr>
              <a:t>Le Linee Guida</a:t>
            </a:r>
            <a:r>
              <a:rPr lang="it-IT" sz="1800" dirty="0"/>
              <a:t> </a:t>
            </a:r>
            <a:r>
              <a:rPr lang="it-IT" sz="2000" b="1" dirty="0">
                <a:solidFill>
                  <a:srgbClr val="0070C0"/>
                </a:solidFill>
                <a:latin typeface="+mn-lt"/>
              </a:rPr>
              <a:t>sulla formazione, gestione e conservazione dei documenti informatici, </a:t>
            </a:r>
            <a:r>
              <a:rPr lang="it-IT" sz="2000" b="1" dirty="0">
                <a:solidFill>
                  <a:srgbClr val="0066CC"/>
                </a:solidFill>
                <a:latin typeface="+mn-lt"/>
              </a:rPr>
              <a:t>allegato 6, pagina 5, prevedono che:</a:t>
            </a:r>
            <a:br>
              <a:rPr lang="it-IT" sz="2000" b="1" dirty="0">
                <a:solidFill>
                  <a:srgbClr val="0066CC"/>
                </a:solidFill>
                <a:latin typeface="+mn-lt"/>
              </a:rPr>
            </a:br>
            <a:r>
              <a:rPr lang="it-IT" sz="2000" b="1" dirty="0">
                <a:solidFill>
                  <a:srgbClr val="0066CC"/>
                </a:solidFill>
                <a:latin typeface="+mn-lt"/>
              </a:rPr>
              <a:t>“</a:t>
            </a:r>
            <a:r>
              <a:rPr lang="it-IT" sz="2000" b="1" dirty="0">
                <a:solidFill>
                  <a:srgbClr val="0070C0"/>
                </a:solidFill>
                <a:latin typeface="+mn-lt"/>
              </a:rPr>
              <a:t> Il sistema informatico dell’AOO mittente: </a:t>
            </a:r>
            <a:br>
              <a:rPr lang="it-IT" sz="2000" b="1" dirty="0">
                <a:solidFill>
                  <a:srgbClr val="0070C0"/>
                </a:solidFill>
                <a:latin typeface="+mn-lt"/>
              </a:rPr>
            </a:br>
            <a:r>
              <a:rPr lang="it-IT" sz="2000" b="1" dirty="0">
                <a:solidFill>
                  <a:srgbClr val="0070C0"/>
                </a:solidFill>
                <a:latin typeface="+mn-lt"/>
              </a:rPr>
              <a:t>• DEVE riportare nella segnatura di protocollo l'impronta del documento principale e, se presenti, degli allegati; </a:t>
            </a:r>
            <a:br>
              <a:rPr lang="it-IT" sz="2000" b="1" dirty="0">
                <a:solidFill>
                  <a:srgbClr val="0070C0"/>
                </a:solidFill>
                <a:latin typeface="+mn-lt"/>
              </a:rPr>
            </a:br>
            <a:r>
              <a:rPr lang="it-IT" sz="2000" b="1" dirty="0">
                <a:solidFill>
                  <a:srgbClr val="0070C0"/>
                </a:solidFill>
                <a:latin typeface="+mn-lt"/>
              </a:rPr>
              <a:t>• DEVE assicurare l’autenticità e integrità della segnatura di protocollo attuando le regole tecniche in materia di firma elettronica dei documenti informatici emanate dall’AgID conformemente al regolamento UE n 910/2014, nel dettaglio </a:t>
            </a:r>
            <a:r>
              <a:rPr lang="it-IT" sz="2000" b="1" u="sng" dirty="0">
                <a:solidFill>
                  <a:srgbClr val="FF0000"/>
                </a:solidFill>
                <a:uFill>
                  <a:solidFill>
                    <a:srgbClr val="FF0000"/>
                  </a:solidFill>
                </a:uFill>
                <a:latin typeface="+mn-lt"/>
              </a:rPr>
              <a:t>applicando un “sigillo elettronico qualificato” </a:t>
            </a:r>
            <a:r>
              <a:rPr lang="it-IT" sz="2000" b="1" dirty="0">
                <a:solidFill>
                  <a:srgbClr val="0070C0"/>
                </a:solidFill>
                <a:latin typeface="+mn-lt"/>
              </a:rPr>
              <a:t>previsti alla sezione 5 del regolamento UE n 910/2014 utilizzando il profilo XAdES baseline B level signatures definito in ETSI EN 319 132-1 v1.1.1. </a:t>
            </a:r>
            <a:r>
              <a:rPr lang="it-IT" sz="2000" b="1" dirty="0">
                <a:solidFill>
                  <a:srgbClr val="0066CC"/>
                </a:solidFill>
                <a:latin typeface="+mn-lt"/>
              </a:rPr>
              <a:t/>
            </a:r>
            <a:br>
              <a:rPr lang="it-IT" sz="2000" b="1" dirty="0">
                <a:solidFill>
                  <a:srgbClr val="0066CC"/>
                </a:solidFill>
                <a:latin typeface="+mn-lt"/>
              </a:rPr>
            </a:br>
            <a:r>
              <a:rPr lang="it-IT" sz="2000" b="1" dirty="0">
                <a:solidFill>
                  <a:srgbClr val="0066CC"/>
                </a:solidFill>
                <a:latin typeface="+mn-lt"/>
              </a:rPr>
              <a:t/>
            </a:r>
            <a:br>
              <a:rPr lang="it-IT" sz="2000" b="1" dirty="0">
                <a:solidFill>
                  <a:srgbClr val="0066CC"/>
                </a:solidFill>
                <a:latin typeface="+mn-lt"/>
              </a:rPr>
            </a:br>
            <a:r>
              <a:rPr lang="it-IT" sz="2000" b="1" dirty="0">
                <a:solidFill>
                  <a:srgbClr val="0070C0"/>
                </a:solidFill>
                <a:latin typeface="+mn-lt"/>
              </a:rPr>
              <a:t>Il sigillo elettronico è in sostanza la firma digitale di una persona giuridica e come tutte le firme digitali porta con sé problemi di riconoscimento della firma stessa, quindi arrivano PEC di ricevute eccezione che segnalano problemi col sigillo.</a:t>
            </a: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Come per le altre PEC descritte in precedenza, </a:t>
            </a:r>
            <a:r>
              <a:rPr lang="it-IT" sz="2000" b="1" dirty="0">
                <a:solidFill>
                  <a:srgbClr val="FF0000"/>
                </a:solidFill>
                <a:latin typeface="+mn-lt"/>
              </a:rPr>
              <a:t>le protocolliamo  e le attribuiamo al servizio che ha inviato la PEC in partenza.</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66CC"/>
                </a:solidFill>
                <a:latin typeface="+mn-lt"/>
              </a:rPr>
              <a:t>In questi casi procediamo sempre e comunque alla del procedimento  </a:t>
            </a:r>
            <a:r>
              <a:rPr lang="it-IT" sz="2000" b="1" dirty="0" err="1">
                <a:solidFill>
                  <a:srgbClr val="0066CC"/>
                </a:solidFill>
                <a:latin typeface="+mn-lt"/>
              </a:rPr>
              <a:t>èil</a:t>
            </a:r>
            <a:r>
              <a:rPr lang="it-IT" sz="2000" b="1" dirty="0">
                <a:solidFill>
                  <a:srgbClr val="0066CC"/>
                </a:solidFill>
                <a:latin typeface="+mn-lt"/>
              </a:rPr>
              <a:t> servizio che ha inviato la PEC, stessa classificazione del protocollo in partenza.</a:t>
            </a: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FF0000"/>
                </a:solidFill>
                <a:latin typeface="+mn-lt"/>
              </a:rPr>
              <a:t/>
            </a:r>
            <a:br>
              <a:rPr lang="it-IT" sz="2000" b="1" dirty="0">
                <a:solidFill>
                  <a:srgbClr val="FF000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In </a:t>
            </a:r>
          </a:p>
        </p:txBody>
      </p:sp>
    </p:spTree>
    <p:extLst>
      <p:ext uri="{BB962C8B-B14F-4D97-AF65-F5344CB8AC3E}">
        <p14:creationId xmlns:p14="http://schemas.microsoft.com/office/powerpoint/2010/main" val="1728583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rotWithShape="1">
          <a:blip r:embed="rId2" cstate="print"/>
          <a:srcRect l="51771" t="-90" r="364" b="85"/>
          <a:stretch/>
        </p:blipFill>
        <p:spPr>
          <a:xfrm>
            <a:off x="0" y="0"/>
            <a:ext cx="2400749" cy="6858000"/>
          </a:xfrm>
          <a:prstGeom prst="rect">
            <a:avLst/>
          </a:prstGeom>
        </p:spPr>
      </p:pic>
      <p:sp>
        <p:nvSpPr>
          <p:cNvPr id="7" name="CasellaDiTesto 6"/>
          <p:cNvSpPr txBox="1"/>
          <p:nvPr/>
        </p:nvSpPr>
        <p:spPr>
          <a:xfrm>
            <a:off x="3566160" y="1021479"/>
            <a:ext cx="7524206" cy="954107"/>
          </a:xfrm>
          <a:prstGeom prst="rect">
            <a:avLst/>
          </a:prstGeom>
          <a:noFill/>
        </p:spPr>
        <p:txBody>
          <a:bodyPr wrap="square" rtlCol="0">
            <a:spAutoFit/>
          </a:bodyPr>
          <a:lstStyle/>
          <a:p>
            <a:r>
              <a:rPr lang="it-IT" sz="2800" b="1" dirty="0" err="1">
                <a:solidFill>
                  <a:schemeClr val="accent1">
                    <a:lumMod val="75000"/>
                  </a:schemeClr>
                </a:solidFill>
              </a:rPr>
              <a:t>PECcati</a:t>
            </a:r>
            <a:r>
              <a:rPr lang="it-IT" sz="2800" b="1" dirty="0">
                <a:solidFill>
                  <a:schemeClr val="accent1">
                    <a:lumMod val="75000"/>
                  </a:schemeClr>
                </a:solidFill>
              </a:rPr>
              <a:t> di protocollo: tra regole, prassi e possibili soluzioni</a:t>
            </a:r>
          </a:p>
        </p:txBody>
      </p:sp>
      <p:pic>
        <p:nvPicPr>
          <p:cNvPr id="11" name="Immagine 10" descr="Logo AgiD - Agenzia per l'Italia Digitale"/>
          <p:cNvPicPr/>
          <p:nvPr/>
        </p:nvPicPr>
        <p:blipFill>
          <a:blip r:embed="rId3" cstate="print"/>
          <a:srcRect l="-469" r="-469"/>
          <a:stretch>
            <a:fillRect/>
          </a:stretch>
        </p:blipFill>
        <p:spPr>
          <a:xfrm>
            <a:off x="2713153" y="358192"/>
            <a:ext cx="1530373" cy="360622"/>
          </a:xfrm>
          <a:prstGeom prst="rect">
            <a:avLst/>
          </a:prstGeom>
          <a:noFill/>
          <a:ln>
            <a:noFill/>
            <a:prstDash/>
          </a:ln>
        </p:spPr>
      </p:pic>
      <p:pic>
        <p:nvPicPr>
          <p:cNvPr id="12" name="Immagin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25664" y="410278"/>
            <a:ext cx="1299393" cy="326292"/>
          </a:xfrm>
          <a:prstGeom prst="rect">
            <a:avLst/>
          </a:prstGeom>
        </p:spPr>
      </p:pic>
      <p:pic>
        <p:nvPicPr>
          <p:cNvPr id="5" name="Immagine 4">
            <a:extLst>
              <a:ext uri="{FF2B5EF4-FFF2-40B4-BE49-F238E27FC236}">
                <a16:creationId xmlns:a16="http://schemas.microsoft.com/office/drawing/2014/main" xmlns="" id="{558DA716-B8FB-474F-AA6C-0C08CC4F8FE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85958" y="6179768"/>
            <a:ext cx="6850380" cy="640080"/>
          </a:xfrm>
          <a:prstGeom prst="rect">
            <a:avLst/>
          </a:prstGeom>
        </p:spPr>
      </p:pic>
      <p:sp>
        <p:nvSpPr>
          <p:cNvPr id="17" name="CasellaDiTesto 16">
            <a:extLst>
              <a:ext uri="{FF2B5EF4-FFF2-40B4-BE49-F238E27FC236}">
                <a16:creationId xmlns:a16="http://schemas.microsoft.com/office/drawing/2014/main" xmlns="" id="{335CAD3D-7C66-478E-BC3C-A66BB1EC2012}"/>
              </a:ext>
            </a:extLst>
          </p:cNvPr>
          <p:cNvSpPr txBox="1"/>
          <p:nvPr/>
        </p:nvSpPr>
        <p:spPr>
          <a:xfrm>
            <a:off x="3631475" y="2121859"/>
            <a:ext cx="7537267" cy="830997"/>
          </a:xfrm>
          <a:prstGeom prst="rect">
            <a:avLst/>
          </a:prstGeom>
          <a:noFill/>
        </p:spPr>
        <p:txBody>
          <a:bodyPr wrap="square" rtlCol="0">
            <a:spAutoFit/>
          </a:bodyPr>
          <a:lstStyle/>
          <a:p>
            <a:pPr algn="ctr"/>
            <a:r>
              <a:rPr lang="it-IT" sz="2400" dirty="0">
                <a:solidFill>
                  <a:schemeClr val="accent1">
                    <a:lumMod val="75000"/>
                  </a:schemeClr>
                </a:solidFill>
              </a:rPr>
              <a:t>La PEC e il sistema documentale: casi pratici di descrizione, registrazione e gestione</a:t>
            </a:r>
            <a:endParaRPr lang="it-IT" sz="2400" dirty="0">
              <a:solidFill>
                <a:schemeClr val="accent1">
                  <a:lumMod val="75000"/>
                </a:schemeClr>
              </a:solidFill>
              <a:ea typeface="Tahoma" panose="020B0604030504040204" pitchFamily="34" charset="0"/>
              <a:cs typeface="Tahoma" panose="020B0604030504040204" pitchFamily="34" charset="0"/>
            </a:endParaRPr>
          </a:p>
        </p:txBody>
      </p:sp>
      <p:sp>
        <p:nvSpPr>
          <p:cNvPr id="18" name="CasellaDiTesto 17">
            <a:extLst>
              <a:ext uri="{FF2B5EF4-FFF2-40B4-BE49-F238E27FC236}">
                <a16:creationId xmlns:a16="http://schemas.microsoft.com/office/drawing/2014/main" xmlns="" id="{38BAE53C-F1E6-4BB7-A5E3-B9E8D60DCF9B}"/>
              </a:ext>
            </a:extLst>
          </p:cNvPr>
          <p:cNvSpPr txBox="1"/>
          <p:nvPr/>
        </p:nvSpPr>
        <p:spPr>
          <a:xfrm>
            <a:off x="4717869" y="3406485"/>
            <a:ext cx="5038813" cy="369332"/>
          </a:xfrm>
          <a:prstGeom prst="rect">
            <a:avLst/>
          </a:prstGeom>
          <a:noFill/>
        </p:spPr>
        <p:txBody>
          <a:bodyPr wrap="square" rtlCol="0">
            <a:spAutoFit/>
          </a:bodyPr>
          <a:lstStyle/>
          <a:p>
            <a:pPr algn="ctr"/>
            <a:r>
              <a:rPr lang="it-IT" dirty="0">
                <a:solidFill>
                  <a:schemeClr val="accent1">
                    <a:lumMod val="75000"/>
                  </a:schemeClr>
                </a:solidFill>
                <a:ea typeface="Tahoma" panose="020B0604030504040204" pitchFamily="34" charset="0"/>
                <a:cs typeface="Tahoma" panose="020B0604030504040204" pitchFamily="34" charset="0"/>
              </a:rPr>
              <a:t>Roma, 20 ottobre 2022</a:t>
            </a:r>
            <a:r>
              <a:rPr lang="it-IT" dirty="0">
                <a:solidFill>
                  <a:srgbClr val="0070C0"/>
                </a:solidFill>
                <a:latin typeface="Titillium Web" panose="00000500000000000000" pitchFamily="2" charset="0"/>
                <a:ea typeface="Tahoma" panose="020B0604030504040204" pitchFamily="34" charset="0"/>
                <a:cs typeface="Tahoma" panose="020B0604030504040204" pitchFamily="34" charset="0"/>
              </a:rPr>
              <a:t> </a:t>
            </a:r>
          </a:p>
        </p:txBody>
      </p:sp>
      <p:sp>
        <p:nvSpPr>
          <p:cNvPr id="19" name="CasellaDiTesto 18">
            <a:extLst>
              <a:ext uri="{FF2B5EF4-FFF2-40B4-BE49-F238E27FC236}">
                <a16:creationId xmlns:a16="http://schemas.microsoft.com/office/drawing/2014/main" xmlns="" id="{6AE0504B-E8DF-4602-915E-197A1B7E93F5}"/>
              </a:ext>
            </a:extLst>
          </p:cNvPr>
          <p:cNvSpPr txBox="1"/>
          <p:nvPr/>
        </p:nvSpPr>
        <p:spPr>
          <a:xfrm>
            <a:off x="4691742" y="4446812"/>
            <a:ext cx="5038813" cy="861774"/>
          </a:xfrm>
          <a:prstGeom prst="rect">
            <a:avLst/>
          </a:prstGeom>
          <a:noFill/>
        </p:spPr>
        <p:txBody>
          <a:bodyPr wrap="square" rtlCol="0">
            <a:spAutoFit/>
          </a:bodyPr>
          <a:lstStyle/>
          <a:p>
            <a:pPr algn="ctr"/>
            <a:r>
              <a:rPr lang="it-IT" sz="1600" dirty="0">
                <a:solidFill>
                  <a:srgbClr val="0070C0"/>
                </a:solidFill>
                <a:ea typeface="Tahoma" panose="020B0604030504040204" pitchFamily="34" charset="0"/>
                <a:cs typeface="Tahoma" panose="020B0604030504040204" pitchFamily="34" charset="0"/>
              </a:rPr>
              <a:t>Chiara Cabbia, Università Iuav di Venezia, Responsabile del Servizio archivio di ateneo e flussi documentali </a:t>
            </a:r>
          </a:p>
          <a:p>
            <a:pPr algn="ctr"/>
            <a:r>
              <a:rPr lang="it-IT" dirty="0">
                <a:solidFill>
                  <a:srgbClr val="0070C0"/>
                </a:solidFill>
                <a:ea typeface="Tahoma" panose="020B0604030504040204" pitchFamily="34" charset="0"/>
                <a:cs typeface="Tahoma" panose="020B0604030504040204" pitchFamily="34" charset="0"/>
              </a:rPr>
              <a:t> </a:t>
            </a:r>
          </a:p>
        </p:txBody>
      </p:sp>
      <p:sp>
        <p:nvSpPr>
          <p:cNvPr id="13" name="Rettangolo 12">
            <a:extLst>
              <a:ext uri="{FF2B5EF4-FFF2-40B4-BE49-F238E27FC236}">
                <a16:creationId xmlns:a16="http://schemas.microsoft.com/office/drawing/2014/main" xmlns="" id="{A6163D7B-611A-4FA0-9AB7-C3A24A2D19B3}"/>
              </a:ext>
            </a:extLst>
          </p:cNvPr>
          <p:cNvSpPr/>
          <p:nvPr/>
        </p:nvSpPr>
        <p:spPr>
          <a:xfrm>
            <a:off x="3533820" y="4084997"/>
            <a:ext cx="7632000" cy="3600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022049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FF0000"/>
                </a:solidFill>
                <a:ea typeface="Tahoma" panose="020B0604030504040204" pitchFamily="34" charset="0"/>
                <a:cs typeface="Tahoma" panose="020B0604030504040204" pitchFamily="34" charset="0"/>
              </a:rPr>
              <a:t>Conclusioni</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
        <p:nvSpPr>
          <p:cNvPr id="11" name="Titolo 10"/>
          <p:cNvSpPr>
            <a:spLocks noGrp="1"/>
          </p:cNvSpPr>
          <p:nvPr>
            <p:ph type="title"/>
          </p:nvPr>
        </p:nvSpPr>
        <p:spPr/>
        <p:txBody>
          <a:bodyPr anchor="t">
            <a:normAutofit/>
          </a:bodyPr>
          <a:lstStyle/>
          <a:p>
            <a:r>
              <a:rPr lang="it-IT" sz="2000" b="1" dirty="0">
                <a:solidFill>
                  <a:srgbClr val="0070C0"/>
                </a:solidFill>
                <a:latin typeface="+mn-lt"/>
              </a:rPr>
              <a:t/>
            </a:r>
            <a:br>
              <a:rPr lang="it-IT" sz="2000" b="1" dirty="0">
                <a:solidFill>
                  <a:srgbClr val="0070C0"/>
                </a:solidFill>
                <a:latin typeface="+mn-lt"/>
              </a:rPr>
            </a:br>
            <a:r>
              <a:rPr lang="it-IT" sz="2000" b="1" dirty="0">
                <a:solidFill>
                  <a:srgbClr val="0070C0"/>
                </a:solidFill>
                <a:latin typeface="+mn-lt"/>
              </a:rPr>
              <a:t/>
            </a:r>
            <a:br>
              <a:rPr lang="it-IT" sz="2000" b="1" dirty="0">
                <a:solidFill>
                  <a:srgbClr val="0070C0"/>
                </a:solidFill>
                <a:latin typeface="+mn-lt"/>
              </a:rPr>
            </a:br>
            <a:endParaRPr lang="it-IT" sz="2000" b="1" dirty="0">
              <a:solidFill>
                <a:srgbClr val="0070C0"/>
              </a:solidFill>
              <a:latin typeface="+mn-lt"/>
            </a:endParaRPr>
          </a:p>
        </p:txBody>
      </p:sp>
      <p:sp>
        <p:nvSpPr>
          <p:cNvPr id="10" name="Segnaposto testo 9"/>
          <p:cNvSpPr>
            <a:spLocks noGrp="1"/>
          </p:cNvSpPr>
          <p:nvPr>
            <p:ph type="body" idx="1"/>
          </p:nvPr>
        </p:nvSpPr>
        <p:spPr>
          <a:xfrm>
            <a:off x="509451" y="1175657"/>
            <a:ext cx="10837999" cy="4913993"/>
          </a:xfrm>
        </p:spPr>
        <p:txBody>
          <a:bodyPr>
            <a:normAutofit/>
          </a:bodyPr>
          <a:lstStyle/>
          <a:p>
            <a:r>
              <a:rPr lang="it-IT" sz="2000" b="1" dirty="0">
                <a:solidFill>
                  <a:srgbClr val="0066CC"/>
                </a:solidFill>
              </a:rPr>
              <a:t>Gli elementi necessari per affrontare e risolvere qualunque tipo di problema si ponga, sia con le PEC, ma anche per altre problematiche sono sempre 3:</a:t>
            </a:r>
          </a:p>
          <a:p>
            <a:endParaRPr lang="it-IT" sz="2000" b="1" dirty="0">
              <a:solidFill>
                <a:srgbClr val="0066CC"/>
              </a:solidFill>
            </a:endParaRPr>
          </a:p>
          <a:p>
            <a:pPr marL="457200" indent="-457200">
              <a:buAutoNum type="arabicPeriod"/>
            </a:pPr>
            <a:r>
              <a:rPr lang="it-IT" sz="2000" b="1" dirty="0">
                <a:solidFill>
                  <a:srgbClr val="0066CC"/>
                </a:solidFill>
              </a:rPr>
              <a:t>Conoscere, studiare e rispettare la normativa vigente;</a:t>
            </a:r>
          </a:p>
          <a:p>
            <a:pPr marL="457200" indent="-457200">
              <a:buAutoNum type="arabicPeriod"/>
            </a:pPr>
            <a:r>
              <a:rPr lang="it-IT" sz="2000" b="1" dirty="0">
                <a:solidFill>
                  <a:srgbClr val="0066CC"/>
                </a:solidFill>
              </a:rPr>
              <a:t>Tener a mente e ben presenti i principi archivistici che stanno alla base del nostro lavoro e saperli adattare al caso concreto, rimanendo aperti alle innovazione e alle nuove tecnologie;</a:t>
            </a:r>
          </a:p>
          <a:p>
            <a:pPr marL="457200" indent="-457200">
              <a:buAutoNum type="arabicPeriod"/>
            </a:pPr>
            <a:r>
              <a:rPr lang="it-IT" sz="2000" b="1" dirty="0">
                <a:solidFill>
                  <a:srgbClr val="0066CC"/>
                </a:solidFill>
              </a:rPr>
              <a:t>Una grande enorme dose di buon senso!</a:t>
            </a:r>
          </a:p>
          <a:p>
            <a:pPr marL="457200" indent="-457200"/>
            <a:endParaRPr lang="it-IT" sz="1200" b="1" dirty="0">
              <a:solidFill>
                <a:srgbClr val="0066CC"/>
              </a:solidFill>
            </a:endParaRPr>
          </a:p>
          <a:p>
            <a:pPr marL="457200" indent="-457200"/>
            <a:endParaRPr lang="it-IT" sz="1200" b="1" dirty="0">
              <a:solidFill>
                <a:srgbClr val="0066CC"/>
              </a:solidFill>
            </a:endParaRPr>
          </a:p>
          <a:p>
            <a:pPr marL="457200" indent="-457200"/>
            <a:endParaRPr lang="it-IT" sz="1200" b="1" dirty="0">
              <a:solidFill>
                <a:srgbClr val="0066CC"/>
              </a:solidFill>
            </a:endParaRPr>
          </a:p>
          <a:p>
            <a:pPr marL="457200" indent="-457200" algn="ctr"/>
            <a:r>
              <a:rPr lang="it-IT" sz="3600" b="1" dirty="0">
                <a:solidFill>
                  <a:srgbClr val="0066CC"/>
                </a:solidFill>
              </a:rPr>
              <a:t>Grazie a tutti!</a:t>
            </a:r>
          </a:p>
        </p:txBody>
      </p:sp>
    </p:spTree>
    <p:extLst>
      <p:ext uri="{BB962C8B-B14F-4D97-AF65-F5344CB8AC3E}">
        <p14:creationId xmlns:p14="http://schemas.microsoft.com/office/powerpoint/2010/main" val="1728583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xmlns="" id="{F2BFBCE6-55AA-4ED4-8C17-C4378B921B55}"/>
              </a:ext>
            </a:extLst>
          </p:cNvPr>
          <p:cNvSpPr/>
          <p:nvPr/>
        </p:nvSpPr>
        <p:spPr>
          <a:xfrm>
            <a:off x="0" y="-71020"/>
            <a:ext cx="12192000" cy="616998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6" name="Immagine 5">
            <a:extLst>
              <a:ext uri="{FF2B5EF4-FFF2-40B4-BE49-F238E27FC236}">
                <a16:creationId xmlns:a16="http://schemas.microsoft.com/office/drawing/2014/main" xmlns="" id="{5D54A482-67BF-4E73-BE2D-E7EB19BD12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533" y="6204898"/>
            <a:ext cx="6258757" cy="584800"/>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17117" y="6368840"/>
            <a:ext cx="1321510" cy="331846"/>
          </a:xfrm>
          <a:prstGeom prst="rect">
            <a:avLst/>
          </a:prstGeom>
        </p:spPr>
      </p:pic>
      <p:sp>
        <p:nvSpPr>
          <p:cNvPr id="12" name="CasellaDiTesto 11">
            <a:extLst>
              <a:ext uri="{FF2B5EF4-FFF2-40B4-BE49-F238E27FC236}">
                <a16:creationId xmlns:a16="http://schemas.microsoft.com/office/drawing/2014/main" xmlns="" id="{D4F9066C-533D-4E29-B173-7C58BFDB7C2A}"/>
              </a:ext>
            </a:extLst>
          </p:cNvPr>
          <p:cNvSpPr txBox="1"/>
          <p:nvPr/>
        </p:nvSpPr>
        <p:spPr>
          <a:xfrm>
            <a:off x="3125864" y="2068447"/>
            <a:ext cx="5940269" cy="923330"/>
          </a:xfrm>
          <a:prstGeom prst="rect">
            <a:avLst/>
          </a:prstGeom>
          <a:noFill/>
        </p:spPr>
        <p:txBody>
          <a:bodyPr wrap="square" rtlCol="0">
            <a:spAutoFit/>
          </a:bodyPr>
          <a:lstStyle/>
          <a:p>
            <a:pPr algn="ctr"/>
            <a:r>
              <a:rPr lang="it-IT" sz="5400" dirty="0">
                <a:solidFill>
                  <a:schemeClr val="bg1"/>
                </a:solidFill>
                <a:ea typeface="Tahoma" panose="020B0604030504040204" pitchFamily="34" charset="0"/>
                <a:cs typeface="Tahoma" panose="020B0604030504040204" pitchFamily="34" charset="0"/>
              </a:rPr>
              <a:t>www.agid.gov.it </a:t>
            </a:r>
          </a:p>
        </p:txBody>
      </p:sp>
    </p:spTree>
    <p:extLst>
      <p:ext uri="{BB962C8B-B14F-4D97-AF65-F5344CB8AC3E}">
        <p14:creationId xmlns:p14="http://schemas.microsoft.com/office/powerpoint/2010/main" val="2391014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Premesse:</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713329" y="1580606"/>
            <a:ext cx="10768922" cy="3785652"/>
          </a:xfrm>
          <a:prstGeom prst="rect">
            <a:avLst/>
          </a:prstGeom>
          <a:noFill/>
        </p:spPr>
        <p:txBody>
          <a:bodyPr wrap="square" rtlCol="0">
            <a:spAutoFit/>
          </a:bodyPr>
          <a:lstStyle/>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FontTx/>
              <a:buAutoNum type="arabicPeriod"/>
            </a:pPr>
            <a:r>
              <a:rPr lang="it-IT" sz="2000" b="1" dirty="0">
                <a:solidFill>
                  <a:srgbClr val="0070C0"/>
                </a:solidFill>
                <a:ea typeface="Tahoma" panose="020B0604030504040204" pitchFamily="34" charset="0"/>
                <a:cs typeface="Tahoma" panose="020B0604030504040204" pitchFamily="34" charset="0"/>
              </a:rPr>
              <a:t>Nel nostro ente la </a:t>
            </a:r>
            <a:r>
              <a:rPr lang="it-IT" sz="2000" b="1" dirty="0">
                <a:solidFill>
                  <a:srgbClr val="FF0000"/>
                </a:solidFill>
                <a:ea typeface="Tahoma" panose="020B0604030504040204" pitchFamily="34" charset="0"/>
                <a:cs typeface="Tahoma" panose="020B0604030504040204" pitchFamily="34" charset="0"/>
              </a:rPr>
              <a:t>casella di posta elettronica certificata è integrata al sistema di gestione documentale</a:t>
            </a:r>
            <a:r>
              <a:rPr lang="it-IT" sz="2000" b="1" dirty="0">
                <a:solidFill>
                  <a:srgbClr val="0070C0"/>
                </a:solidFill>
                <a:ea typeface="Tahoma" panose="020B0604030504040204" pitchFamily="34" charset="0"/>
                <a:cs typeface="Tahoma" panose="020B0604030504040204" pitchFamily="34" charset="0"/>
              </a:rPr>
              <a:t>, in enti in cui la casella non è integrata la gestione può risultare diversa, sicuramente più “macchinosa”;</a:t>
            </a: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0070C0"/>
                </a:solidFill>
                <a:ea typeface="Tahoma" panose="020B0604030504040204" pitchFamily="34" charset="0"/>
                <a:cs typeface="Tahoma" panose="020B0604030504040204" pitchFamily="34" charset="0"/>
              </a:rPr>
              <a:t>2.     Mentre le problematiche legate alla registrazioni di protocollo di una PEC possono essere comuni a tutti gli enti, le </a:t>
            </a:r>
            <a:r>
              <a:rPr lang="it-IT" sz="2000" b="1" dirty="0">
                <a:solidFill>
                  <a:srgbClr val="FF0000"/>
                </a:solidFill>
                <a:ea typeface="Tahoma" panose="020B0604030504040204" pitchFamily="34" charset="0"/>
                <a:cs typeface="Tahoma" panose="020B0604030504040204" pitchFamily="34" charset="0"/>
              </a:rPr>
              <a:t>soluzioni adottate sono “personalizzate”</a:t>
            </a:r>
          </a:p>
          <a:p>
            <a:pPr marL="457200" indent="-457200"/>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Tree>
    <p:extLst>
      <p:ext uri="{BB962C8B-B14F-4D97-AF65-F5344CB8AC3E}">
        <p14:creationId xmlns:p14="http://schemas.microsoft.com/office/powerpoint/2010/main" val="1728583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1015663"/>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Tipologie di problemi relativi alla registrazione a protocollo di una PEC:</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713329" y="1580606"/>
            <a:ext cx="10768922" cy="3785652"/>
          </a:xfrm>
          <a:prstGeom prst="rect">
            <a:avLst/>
          </a:prstGeom>
          <a:noFill/>
        </p:spPr>
        <p:txBody>
          <a:bodyPr wrap="square" rtlCol="0">
            <a:spAutoFit/>
          </a:bodyPr>
          <a:lstStyle/>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FontTx/>
              <a:buAutoNum type="arabicPeriod"/>
            </a:pPr>
            <a:r>
              <a:rPr lang="it-IT" sz="2000" b="1" dirty="0">
                <a:solidFill>
                  <a:srgbClr val="0070C0"/>
                </a:solidFill>
                <a:ea typeface="Tahoma" panose="020B0604030504040204" pitchFamily="34" charset="0"/>
                <a:cs typeface="Tahoma" panose="020B0604030504040204" pitchFamily="34" charset="0"/>
              </a:rPr>
              <a:t>Problemi di descrizione </a:t>
            </a:r>
            <a:r>
              <a:rPr lang="it-IT" sz="2000" b="1" dirty="0">
                <a:solidFill>
                  <a:srgbClr val="FF0000"/>
                </a:solidFill>
                <a:ea typeface="Tahoma" panose="020B0604030504040204" pitchFamily="34" charset="0"/>
                <a:cs typeface="Tahoma" panose="020B0604030504040204" pitchFamily="34" charset="0"/>
              </a:rPr>
              <a:t>dell’oggetto della registrazione </a:t>
            </a:r>
            <a:r>
              <a:rPr lang="it-IT" sz="2000" b="1" dirty="0">
                <a:solidFill>
                  <a:srgbClr val="0070C0"/>
                </a:solidFill>
                <a:ea typeface="Tahoma" panose="020B0604030504040204" pitchFamily="34" charset="0"/>
                <a:cs typeface="Tahoma" panose="020B0604030504040204" pitchFamily="34" charset="0"/>
              </a:rPr>
              <a:t>e di </a:t>
            </a:r>
            <a:r>
              <a:rPr lang="it-IT" sz="2000" b="1" dirty="0">
                <a:solidFill>
                  <a:srgbClr val="FF0000"/>
                </a:solidFill>
                <a:ea typeface="Tahoma" panose="020B0604030504040204" pitchFamily="34" charset="0"/>
                <a:cs typeface="Tahoma" panose="020B0604030504040204" pitchFamily="34" charset="0"/>
              </a:rPr>
              <a:t>attribuzione della responsabilità </a:t>
            </a:r>
            <a:r>
              <a:rPr lang="it-IT" sz="2000" b="1" dirty="0">
                <a:solidFill>
                  <a:srgbClr val="0070C0"/>
                </a:solidFill>
                <a:ea typeface="Tahoma" panose="020B0604030504040204" pitchFamily="34" charset="0"/>
                <a:cs typeface="Tahoma" panose="020B0604030504040204" pitchFamily="34" charset="0"/>
              </a:rPr>
              <a:t>amministrativa;</a:t>
            </a:r>
          </a:p>
          <a:p>
            <a:pPr marL="457200" indent="-457200">
              <a:buFontTx/>
              <a:buAutoNum type="arabicPeriod"/>
            </a:pPr>
            <a:endParaRPr lang="it-IT" sz="2000" b="1" dirty="0">
              <a:solidFill>
                <a:srgbClr val="0070C0"/>
              </a:solidFill>
              <a:ea typeface="Tahoma" panose="020B0604030504040204" pitchFamily="34" charset="0"/>
              <a:cs typeface="Tahoma" panose="020B0604030504040204" pitchFamily="34" charset="0"/>
            </a:endParaRPr>
          </a:p>
          <a:p>
            <a:pPr marL="457200" indent="-457200">
              <a:buFontTx/>
              <a:buAutoNum type="arabicPeriod"/>
            </a:pPr>
            <a:r>
              <a:rPr lang="it-IT" sz="2000" b="1" dirty="0">
                <a:solidFill>
                  <a:srgbClr val="0070C0"/>
                </a:solidFill>
                <a:ea typeface="Tahoma" panose="020B0604030504040204" pitchFamily="34" charset="0"/>
                <a:cs typeface="Tahoma" panose="020B0604030504040204" pitchFamily="34" charset="0"/>
              </a:rPr>
              <a:t>Problemi creati dai </a:t>
            </a:r>
            <a:r>
              <a:rPr lang="it-IT" sz="2000" b="1" dirty="0">
                <a:solidFill>
                  <a:srgbClr val="FF0000"/>
                </a:solidFill>
                <a:ea typeface="Tahoma" panose="020B0604030504040204" pitchFamily="34" charset="0"/>
                <a:cs typeface="Tahoma" panose="020B0604030504040204" pitchFamily="34" charset="0"/>
              </a:rPr>
              <a:t>mittenti</a:t>
            </a:r>
            <a:r>
              <a:rPr lang="it-IT" sz="2000" b="1" dirty="0">
                <a:solidFill>
                  <a:srgbClr val="0070C0"/>
                </a:solidFill>
                <a:ea typeface="Tahoma" panose="020B0604030504040204" pitchFamily="34" charset="0"/>
                <a:cs typeface="Tahoma" panose="020B0604030504040204" pitchFamily="34" charset="0"/>
              </a:rPr>
              <a:t>;</a:t>
            </a: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0070C0"/>
                </a:solidFill>
                <a:ea typeface="Tahoma" panose="020B0604030504040204" pitchFamily="34" charset="0"/>
                <a:cs typeface="Tahoma" panose="020B0604030504040204" pitchFamily="34" charset="0"/>
              </a:rPr>
              <a:t>3.     Problemi sorti a causa delle </a:t>
            </a:r>
            <a:r>
              <a:rPr lang="it-IT" sz="2000" b="1" dirty="0">
                <a:solidFill>
                  <a:srgbClr val="FF0000"/>
                </a:solidFill>
                <a:ea typeface="Tahoma" panose="020B0604030504040204" pitchFamily="34" charset="0"/>
                <a:cs typeface="Tahoma" panose="020B0604030504040204" pitchFamily="34" charset="0"/>
              </a:rPr>
              <a:t>nuove disposizioni delle Linee Guida AgID </a:t>
            </a:r>
            <a:r>
              <a:rPr lang="it-IT" sz="2000" b="1" dirty="0">
                <a:solidFill>
                  <a:srgbClr val="0070C0"/>
                </a:solidFill>
                <a:ea typeface="Tahoma" panose="020B0604030504040204" pitchFamily="34" charset="0"/>
                <a:cs typeface="Tahoma" panose="020B0604030504040204" pitchFamily="34" charset="0"/>
              </a:rPr>
              <a:t>sulla formazione, gestione e conservazione dei documenti informatici, del 2020 , novellate nel maggio del 2021, entrate in vigore il 1 gennaio 2022</a:t>
            </a: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Tree>
    <p:extLst>
      <p:ext uri="{BB962C8B-B14F-4D97-AF65-F5344CB8AC3E}">
        <p14:creationId xmlns:p14="http://schemas.microsoft.com/office/powerpoint/2010/main" val="1728583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1. Problemi di descrizione dell’oggetto di una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648015" y="1005839"/>
            <a:ext cx="10768922" cy="3785652"/>
          </a:xfrm>
          <a:prstGeom prst="rect">
            <a:avLst/>
          </a:prstGeom>
          <a:noFill/>
        </p:spPr>
        <p:txBody>
          <a:bodyPr wrap="square" rtlCol="0">
            <a:spAutoFit/>
          </a:bodyPr>
          <a:lstStyle/>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0070C0"/>
                </a:solidFill>
                <a:ea typeface="Tahoma" panose="020B0604030504040204" pitchFamily="34" charset="0"/>
                <a:cs typeface="Tahoma" panose="020B0604030504040204" pitchFamily="34" charset="0"/>
              </a:rPr>
              <a:t>	</a:t>
            </a:r>
            <a:r>
              <a:rPr lang="it-IT" sz="2000" b="1" u="sng" dirty="0">
                <a:solidFill>
                  <a:srgbClr val="0070C0"/>
                </a:solidFill>
                <a:ea typeface="Tahoma" panose="020B0604030504040204" pitchFamily="34" charset="0"/>
                <a:cs typeface="Tahoma" panose="020B0604030504040204" pitchFamily="34" charset="0"/>
              </a:rPr>
              <a:t>Se la PEC è inviata dalla casella di posta elettronica certificata di un singolo </a:t>
            </a:r>
            <a:r>
              <a:rPr lang="it-IT" sz="2000" b="1" dirty="0">
                <a:solidFill>
                  <a:srgbClr val="0070C0"/>
                </a:solidFill>
                <a:ea typeface="Tahoma" panose="020B0604030504040204" pitchFamily="34" charset="0"/>
                <a:cs typeface="Tahoma" panose="020B0604030504040204" pitchFamily="34" charset="0"/>
              </a:rPr>
              <a:t>e arriva al sistema di gestione documentale dell’ente, l’oggetto corrisponderà all’oggetto della mail, non sempre corretto, spesso è il risultato della funzione “Rispondi” o “Inoltra” e quindi riporta oggetti sbagliati</a:t>
            </a:r>
          </a:p>
          <a:p>
            <a:pPr marL="457200" indent="-457200">
              <a:buFontTx/>
              <a:buChar char="-"/>
            </a:pPr>
            <a:endParaRPr lang="it-IT" sz="2000" dirty="0">
              <a:solidFill>
                <a:srgbClr val="0070C0"/>
              </a:solidFill>
              <a:ea typeface="Tahoma" panose="020B0604030504040204" pitchFamily="34" charset="0"/>
              <a:cs typeface="Tahoma" panose="020B0604030504040204" pitchFamily="34" charset="0"/>
            </a:endParaRPr>
          </a:p>
          <a:p>
            <a:pPr marL="457200" indent="-457200">
              <a:buFontTx/>
              <a:buChar char="-"/>
            </a:pPr>
            <a:endParaRPr lang="it-IT" sz="2000" dirty="0">
              <a:solidFill>
                <a:srgbClr val="0070C0"/>
              </a:solidFill>
              <a:ea typeface="Tahoma" panose="020B0604030504040204" pitchFamily="34" charset="0"/>
              <a:cs typeface="Tahoma" panose="020B0604030504040204" pitchFamily="34" charset="0"/>
            </a:endParaRPr>
          </a:p>
          <a:p>
            <a:pPr marL="457200" indent="-457200">
              <a:buFontTx/>
              <a:buChar char="-"/>
            </a:pPr>
            <a:endParaRPr lang="it-IT" sz="2000" dirty="0">
              <a:solidFill>
                <a:srgbClr val="0070C0"/>
              </a:solidFill>
              <a:ea typeface="Tahoma" panose="020B0604030504040204" pitchFamily="34" charset="0"/>
              <a:cs typeface="Tahoma" panose="020B0604030504040204" pitchFamily="34" charset="0"/>
            </a:endParaRPr>
          </a:p>
          <a:p>
            <a:pPr marL="457200" indent="-457200">
              <a:buFontTx/>
              <a:buChar char="-"/>
            </a:pPr>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pic>
        <p:nvPicPr>
          <p:cNvPr id="1027" name="Picture 3" descr="C:\Users\Utente\Desktop\Screenshots per Formez 20 ottobre 22\Immagine oggetto inaffidabile.jpg"/>
          <p:cNvPicPr>
            <a:picLocks noChangeAspect="1" noChangeArrowheads="1"/>
          </p:cNvPicPr>
          <p:nvPr/>
        </p:nvPicPr>
        <p:blipFill>
          <a:blip r:embed="rId4" cstate="print"/>
          <a:srcRect b="49557"/>
          <a:stretch>
            <a:fillRect/>
          </a:stretch>
        </p:blipFill>
        <p:spPr bwMode="auto">
          <a:xfrm>
            <a:off x="1405619" y="3322320"/>
            <a:ext cx="8858250" cy="2229395"/>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1. Problemi di descrizione dell’oggetto di una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713329" y="1045028"/>
            <a:ext cx="10768922" cy="3477875"/>
          </a:xfrm>
          <a:prstGeom prst="rect">
            <a:avLst/>
          </a:prstGeom>
          <a:noFill/>
        </p:spPr>
        <p:txBody>
          <a:bodyPr wrap="square" rtlCol="0">
            <a:spAutoFit/>
          </a:bodyPr>
          <a:lstStyle/>
          <a:p>
            <a:pPr marL="457200" indent="-457200"/>
            <a:endParaRPr lang="it-IT" sz="2000"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0070C0"/>
                </a:solidFill>
                <a:ea typeface="Tahoma" panose="020B0604030504040204" pitchFamily="34" charset="0"/>
                <a:cs typeface="Tahoma" panose="020B0604030504040204" pitchFamily="34" charset="0"/>
              </a:rPr>
              <a:t>	A volte l’</a:t>
            </a:r>
            <a:r>
              <a:rPr lang="it-IT" sz="2000" b="1" u="sng" dirty="0">
                <a:solidFill>
                  <a:srgbClr val="0070C0"/>
                </a:solidFill>
                <a:ea typeface="Tahoma" panose="020B0604030504040204" pitchFamily="34" charset="0"/>
                <a:cs typeface="Tahoma" panose="020B0604030504040204" pitchFamily="34" charset="0"/>
              </a:rPr>
              <a:t>oggetto della PEC è generico</a:t>
            </a:r>
            <a:r>
              <a:rPr lang="it-IT" sz="2000" b="1" dirty="0">
                <a:solidFill>
                  <a:srgbClr val="0070C0"/>
                </a:solidFill>
                <a:ea typeface="Tahoma" panose="020B0604030504040204" pitchFamily="34" charset="0"/>
                <a:cs typeface="Tahoma" panose="020B0604030504040204" pitchFamily="34" charset="0"/>
              </a:rPr>
              <a:t>, senza alcuna indicazione utile, rende difficile anche la ricerca e la fruibilità del documento</a:t>
            </a: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endParaRPr lang="it-IT" sz="2000" b="1"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0070C0"/>
                </a:solidFill>
                <a:ea typeface="Tahoma" panose="020B0604030504040204" pitchFamily="34" charset="0"/>
                <a:cs typeface="Tahoma" panose="020B0604030504040204" pitchFamily="34" charset="0"/>
              </a:rPr>
              <a:t>	</a:t>
            </a: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pic>
        <p:nvPicPr>
          <p:cNvPr id="1026" name="Picture 2" descr="C:\Users\Utente\Desktop\Screenshots per Formez 20 ottobre 22\immagine 1.jpg"/>
          <p:cNvPicPr>
            <a:picLocks noChangeAspect="1" noChangeArrowheads="1"/>
          </p:cNvPicPr>
          <p:nvPr/>
        </p:nvPicPr>
        <p:blipFill>
          <a:blip r:embed="rId4" cstate="print"/>
          <a:srcRect r="1299" b="74934"/>
          <a:stretch>
            <a:fillRect/>
          </a:stretch>
        </p:blipFill>
        <p:spPr bwMode="auto">
          <a:xfrm>
            <a:off x="1831658" y="3112770"/>
            <a:ext cx="8056924" cy="1406978"/>
          </a:xfrm>
          <a:prstGeom prst="rect">
            <a:avLst/>
          </a:prstGeom>
          <a:noFill/>
        </p:spPr>
      </p:pic>
    </p:spTree>
    <p:extLst>
      <p:ext uri="{BB962C8B-B14F-4D97-AF65-F5344CB8AC3E}">
        <p14:creationId xmlns:p14="http://schemas.microsoft.com/office/powerpoint/2010/main" val="1728583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1. Problemi di descrizione dell’oggetto di una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608826" y="1123406"/>
            <a:ext cx="10768922" cy="4401205"/>
          </a:xfrm>
          <a:prstGeom prst="rect">
            <a:avLst/>
          </a:prstGeom>
          <a:noFill/>
        </p:spPr>
        <p:txBody>
          <a:bodyPr wrap="square" rtlCol="0">
            <a:spAutoFit/>
          </a:bodyPr>
          <a:lstStyle/>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FF0000"/>
                </a:solidFill>
                <a:ea typeface="Tahoma" panose="020B0604030504040204" pitchFamily="34" charset="0"/>
                <a:cs typeface="Tahoma" panose="020B0604030504040204" pitchFamily="34" charset="0"/>
              </a:rPr>
              <a:t>Possiamo fidarci dell’oggetto descritto dal mittente?</a:t>
            </a:r>
          </a:p>
          <a:p>
            <a:pPr marL="457200" indent="-457200">
              <a:buFontTx/>
              <a:buChar char="-"/>
            </a:pPr>
            <a:endParaRPr lang="it-IT" sz="2000" dirty="0">
              <a:solidFill>
                <a:srgbClr val="0070C0"/>
              </a:solidFill>
              <a:ea typeface="Tahoma" panose="020B0604030504040204" pitchFamily="34" charset="0"/>
              <a:cs typeface="Tahoma" panose="020B0604030504040204" pitchFamily="34" charset="0"/>
            </a:endParaRPr>
          </a:p>
          <a:p>
            <a:pPr marL="457200" indent="-457200">
              <a:buFontTx/>
              <a:buChar char="-"/>
            </a:pPr>
            <a:endParaRPr lang="it-IT" sz="2000" dirty="0">
              <a:solidFill>
                <a:srgbClr val="0070C0"/>
              </a:solidFill>
              <a:ea typeface="Tahoma" panose="020B0604030504040204" pitchFamily="34" charset="0"/>
              <a:cs typeface="Tahoma" panose="020B0604030504040204" pitchFamily="34" charset="0"/>
            </a:endParaRPr>
          </a:p>
          <a:p>
            <a:pPr marL="457200" indent="-457200"/>
            <a:r>
              <a:rPr lang="it-IT" sz="2000" b="1" dirty="0">
                <a:solidFill>
                  <a:srgbClr val="FF0000"/>
                </a:solidFill>
                <a:ea typeface="Tahoma" panose="020B0604030504040204" pitchFamily="34" charset="0"/>
                <a:cs typeface="Tahoma" panose="020B0604030504040204" pitchFamily="34" charset="0"/>
              </a:rPr>
              <a:t>	RISPOSTA</a:t>
            </a:r>
            <a:r>
              <a:rPr lang="it-IT" sz="2000" dirty="0">
                <a:solidFill>
                  <a:srgbClr val="0070C0"/>
                </a:solidFill>
                <a:ea typeface="Tahoma" panose="020B0604030504040204" pitchFamily="34" charset="0"/>
                <a:cs typeface="Tahoma" panose="020B0604030504040204" pitchFamily="34" charset="0"/>
              </a:rPr>
              <a:t>: </a:t>
            </a:r>
            <a:r>
              <a:rPr lang="it-IT" sz="2000" b="1" dirty="0">
                <a:solidFill>
                  <a:srgbClr val="FF0000"/>
                </a:solidFill>
                <a:ea typeface="Tahoma" panose="020B0604030504040204" pitchFamily="34" charset="0"/>
                <a:cs typeface="Tahoma" panose="020B0604030504040204" pitchFamily="34" charset="0"/>
              </a:rPr>
              <a:t>NO! </a:t>
            </a:r>
            <a:r>
              <a:rPr lang="it-IT" sz="2000" dirty="0">
                <a:solidFill>
                  <a:srgbClr val="0070C0"/>
                </a:solidFill>
                <a:ea typeface="Tahoma" panose="020B0604030504040204" pitchFamily="34" charset="0"/>
                <a:cs typeface="Tahoma" panose="020B0604030504040204" pitchFamily="34" charset="0"/>
              </a:rPr>
              <a:t>Chi protocolla deve aprire gli allegati, leggere il testo della PEC e i documenti, ricavare un oggetto il più possibile chiaro, pulito, parlante (vedi progetto Aurora, https://www.procedamus.it/8-eventi/383-aurora-2009.html) </a:t>
            </a:r>
          </a:p>
          <a:p>
            <a:pPr marL="457200" indent="-457200"/>
            <a:endParaRPr lang="it-IT" sz="2000" dirty="0">
              <a:solidFill>
                <a:srgbClr val="0070C0"/>
              </a:solidFill>
              <a:ea typeface="Tahoma" panose="020B0604030504040204" pitchFamily="34" charset="0"/>
              <a:cs typeface="Tahoma" panose="020B0604030504040204" pitchFamily="34" charset="0"/>
            </a:endParaRPr>
          </a:p>
          <a:p>
            <a:pPr marL="457200" indent="-457200"/>
            <a:r>
              <a:rPr lang="it-IT" sz="2000" dirty="0">
                <a:solidFill>
                  <a:srgbClr val="0070C0"/>
                </a:solidFill>
                <a:ea typeface="Tahoma" panose="020B0604030504040204" pitchFamily="34" charset="0"/>
                <a:cs typeface="Tahoma" panose="020B0604030504040204" pitchFamily="34" charset="0"/>
              </a:rPr>
              <a:t>	Anche la ripetizione dell’espressione </a:t>
            </a:r>
            <a:r>
              <a:rPr lang="it-IT" sz="2000" b="1" dirty="0">
                <a:solidFill>
                  <a:srgbClr val="0070C0"/>
                </a:solidFill>
                <a:ea typeface="Tahoma" panose="020B0604030504040204" pitchFamily="34" charset="0"/>
                <a:cs typeface="Tahoma" panose="020B0604030504040204" pitchFamily="34" charset="0"/>
              </a:rPr>
              <a:t>“POSTA CERTIFICATA” </a:t>
            </a:r>
            <a:r>
              <a:rPr lang="it-IT" sz="2000" dirty="0">
                <a:solidFill>
                  <a:srgbClr val="0070C0"/>
                </a:solidFill>
                <a:ea typeface="Tahoma" panose="020B0604030504040204" pitchFamily="34" charset="0"/>
                <a:cs typeface="Tahoma" panose="020B0604030504040204" pitchFamily="34" charset="0"/>
              </a:rPr>
              <a:t>nell’oggetto del protocollo è una </a:t>
            </a:r>
            <a:r>
              <a:rPr lang="it-IT" sz="2000" b="1" dirty="0">
                <a:solidFill>
                  <a:srgbClr val="0070C0"/>
                </a:solidFill>
                <a:ea typeface="Tahoma" panose="020B0604030504040204" pitchFamily="34" charset="0"/>
                <a:cs typeface="Tahoma" panose="020B0604030504040204" pitchFamily="34" charset="0"/>
              </a:rPr>
              <a:t>ridondanza</a:t>
            </a:r>
            <a:r>
              <a:rPr lang="it-IT" sz="2000" dirty="0">
                <a:solidFill>
                  <a:srgbClr val="0070C0"/>
                </a:solidFill>
                <a:ea typeface="Tahoma" panose="020B0604030504040204" pitchFamily="34" charset="0"/>
                <a:cs typeface="Tahoma" panose="020B0604030504040204" pitchFamily="34" charset="0"/>
              </a:rPr>
              <a:t> che dovrebbe essere eliminata: l’utente che utilizza il sistema di gestione documentale deve saper utilizzare l’applicativo e verificare in autonomia che quel documento è pervenuto a mezzo PEC    </a:t>
            </a:r>
          </a:p>
          <a:p>
            <a:pPr marL="457200" indent="-457200"/>
            <a:endParaRPr lang="it-IT" sz="2000" dirty="0">
              <a:solidFill>
                <a:srgbClr val="0070C0"/>
              </a:solidFill>
              <a:ea typeface="Tahoma" panose="020B0604030504040204" pitchFamily="34" charset="0"/>
              <a:cs typeface="Tahoma" panose="020B0604030504040204" pitchFamily="34" charset="0"/>
            </a:endParaRP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Tree>
    <p:extLst>
      <p:ext uri="{BB962C8B-B14F-4D97-AF65-F5344CB8AC3E}">
        <p14:creationId xmlns:p14="http://schemas.microsoft.com/office/powerpoint/2010/main" val="1728583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1. Problemi di attribuzione di responsabilità di una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282255" y="1358536"/>
            <a:ext cx="11043242" cy="1938992"/>
          </a:xfrm>
          <a:prstGeom prst="rect">
            <a:avLst/>
          </a:prstGeom>
          <a:noFill/>
        </p:spPr>
        <p:txBody>
          <a:bodyPr wrap="square" rtlCol="0">
            <a:spAutoFit/>
          </a:bodyPr>
          <a:lstStyle/>
          <a:p>
            <a:pPr marL="457200" indent="-457200" algn="just"/>
            <a:r>
              <a:rPr lang="it-IT" sz="2000" b="1" dirty="0">
                <a:solidFill>
                  <a:srgbClr val="0066CC"/>
                </a:solidFill>
                <a:ea typeface="Tahoma" panose="020B0604030504040204" pitchFamily="34" charset="0"/>
                <a:cs typeface="Tahoma" panose="020B0604030504040204" pitchFamily="34" charset="0"/>
              </a:rPr>
              <a:t>	A volte, anche dopo accurate indagini, </a:t>
            </a:r>
            <a:r>
              <a:rPr lang="it-IT" sz="2000" b="1" dirty="0">
                <a:solidFill>
                  <a:srgbClr val="FF0000"/>
                </a:solidFill>
                <a:ea typeface="Tahoma" panose="020B0604030504040204" pitchFamily="34" charset="0"/>
                <a:cs typeface="Tahoma" panose="020B0604030504040204" pitchFamily="34" charset="0"/>
              </a:rPr>
              <a:t>non è possibile determinare un responsabile del procedimento amministrativo </a:t>
            </a:r>
            <a:r>
              <a:rPr lang="it-IT" sz="2000" b="1" dirty="0">
                <a:solidFill>
                  <a:srgbClr val="0066CC"/>
                </a:solidFill>
                <a:ea typeface="Tahoma" panose="020B0604030504040204" pitchFamily="34" charset="0"/>
                <a:cs typeface="Tahoma" panose="020B0604030504040204" pitchFamily="34" charset="0"/>
              </a:rPr>
              <a:t>(</a:t>
            </a:r>
            <a:r>
              <a:rPr lang="it-IT" sz="2000" b="1" dirty="0">
                <a:hlinkClick r:id="rId2" tooltip="Legge 7 agosto 1990, n. 241"/>
              </a:rPr>
              <a:t>legge 7 agosto 1990, n. 241</a:t>
            </a:r>
            <a:r>
              <a:rPr lang="it-IT" sz="2000" b="1" dirty="0"/>
              <a:t> </a:t>
            </a:r>
            <a:r>
              <a:rPr lang="it-IT" sz="2000" b="1" dirty="0">
                <a:solidFill>
                  <a:srgbClr val="0070C0"/>
                </a:solidFill>
              </a:rPr>
              <a:t>all'art. 4, comma 1)</a:t>
            </a:r>
            <a:r>
              <a:rPr lang="it-IT" sz="2000" b="1" dirty="0">
                <a:solidFill>
                  <a:srgbClr val="0070C0"/>
                </a:solidFill>
                <a:ea typeface="Tahoma" panose="020B0604030504040204" pitchFamily="34" charset="0"/>
                <a:cs typeface="Tahoma" panose="020B0604030504040204" pitchFamily="34" charset="0"/>
              </a:rPr>
              <a:t> </a:t>
            </a:r>
            <a:r>
              <a:rPr lang="it-IT" sz="2000" b="1" dirty="0">
                <a:solidFill>
                  <a:srgbClr val="0066CC"/>
                </a:solidFill>
                <a:ea typeface="Tahoma" panose="020B0604030504040204" pitchFamily="34" charset="0"/>
                <a:cs typeface="Tahoma" panose="020B0604030504040204" pitchFamily="34" charset="0"/>
              </a:rPr>
              <a:t>a cui attribuire la PEC stessa.</a:t>
            </a:r>
          </a:p>
          <a:p>
            <a:pPr marL="457200" indent="-457200" algn="just"/>
            <a:endParaRPr lang="it-IT" sz="2000" b="1" dirty="0">
              <a:solidFill>
                <a:srgbClr val="0066CC"/>
              </a:solidFill>
              <a:ea typeface="Tahoma" panose="020B0604030504040204" pitchFamily="34" charset="0"/>
              <a:cs typeface="Tahoma" panose="020B0604030504040204" pitchFamily="34" charset="0"/>
            </a:endParaRPr>
          </a:p>
          <a:p>
            <a:pPr marL="457200" indent="-457200" algn="just"/>
            <a:r>
              <a:rPr lang="it-IT" sz="2000" b="1" dirty="0">
                <a:solidFill>
                  <a:srgbClr val="0066CC"/>
                </a:solidFill>
                <a:ea typeface="Tahoma" panose="020B0604030504040204" pitchFamily="34" charset="0"/>
                <a:cs typeface="Tahoma" panose="020B0604030504040204" pitchFamily="34" charset="0"/>
              </a:rPr>
              <a:t>	</a:t>
            </a:r>
          </a:p>
          <a:p>
            <a:pPr marL="457200" indent="-457200">
              <a:buAutoNum type="arabicPeriod"/>
            </a:pPr>
            <a:endParaRPr lang="it-IT" sz="2000" dirty="0">
              <a:solidFill>
                <a:srgbClr val="0070C0"/>
              </a:solidFill>
              <a:ea typeface="Tahoma" panose="020B0604030504040204" pitchFamily="34" charset="0"/>
              <a:cs typeface="Tahoma" panose="020B0604030504040204" pitchFamily="34" charset="0"/>
            </a:endParaRP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pic>
        <p:nvPicPr>
          <p:cNvPr id="2050" name="Picture 2"/>
          <p:cNvPicPr>
            <a:picLocks noChangeAspect="1" noChangeArrowheads="1"/>
          </p:cNvPicPr>
          <p:nvPr/>
        </p:nvPicPr>
        <p:blipFill>
          <a:blip r:embed="rId5" cstate="print"/>
          <a:srcRect t="3548" b="75633"/>
          <a:stretch>
            <a:fillRect/>
          </a:stretch>
        </p:blipFill>
        <p:spPr bwMode="auto">
          <a:xfrm>
            <a:off x="1221333" y="2625634"/>
            <a:ext cx="9326562" cy="1045029"/>
          </a:xfrm>
          <a:prstGeom prst="rect">
            <a:avLst/>
          </a:prstGeom>
          <a:noFill/>
          <a:ln w="9525">
            <a:noFill/>
            <a:miter lim="800000"/>
            <a:headEnd/>
            <a:tailEnd/>
          </a:ln>
          <a:effectLst/>
        </p:spPr>
      </p:pic>
      <p:pic>
        <p:nvPicPr>
          <p:cNvPr id="7170" name="Picture 2"/>
          <p:cNvPicPr>
            <a:picLocks noChangeAspect="1" noChangeArrowheads="1"/>
          </p:cNvPicPr>
          <p:nvPr/>
        </p:nvPicPr>
        <p:blipFill>
          <a:blip r:embed="rId6" cstate="print"/>
          <a:srcRect b="47475"/>
          <a:stretch>
            <a:fillRect/>
          </a:stretch>
        </p:blipFill>
        <p:spPr bwMode="auto">
          <a:xfrm>
            <a:off x="1161778" y="3795168"/>
            <a:ext cx="9161463" cy="1286283"/>
          </a:xfrm>
          <a:prstGeom prst="rect">
            <a:avLst/>
          </a:prstGeom>
          <a:noFill/>
          <a:ln w="9525">
            <a:noFill/>
            <a:miter lim="800000"/>
            <a:headEnd/>
            <a:tailEnd/>
          </a:ln>
        </p:spPr>
      </p:pic>
    </p:spTree>
    <p:extLst>
      <p:ext uri="{BB962C8B-B14F-4D97-AF65-F5344CB8AC3E}">
        <p14:creationId xmlns:p14="http://schemas.microsoft.com/office/powerpoint/2010/main" val="172858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p:cNvSpPr txBox="1"/>
          <p:nvPr/>
        </p:nvSpPr>
        <p:spPr>
          <a:xfrm>
            <a:off x="518608" y="459571"/>
            <a:ext cx="11094272" cy="553998"/>
          </a:xfrm>
          <a:prstGeom prst="rect">
            <a:avLst/>
          </a:prstGeom>
          <a:noFill/>
        </p:spPr>
        <p:txBody>
          <a:bodyPr wrap="square" rtlCol="0">
            <a:spAutoFit/>
          </a:bodyPr>
          <a:lstStyle/>
          <a:p>
            <a:r>
              <a:rPr lang="it-IT" sz="3000" b="1" dirty="0">
                <a:solidFill>
                  <a:srgbClr val="0070C0"/>
                </a:solidFill>
                <a:ea typeface="Tahoma" panose="020B0604030504040204" pitchFamily="34" charset="0"/>
                <a:cs typeface="Tahoma" panose="020B0604030504040204" pitchFamily="34" charset="0"/>
              </a:rPr>
              <a:t>1. Problemi di attribuzione di responsabilità di una PEC </a:t>
            </a:r>
          </a:p>
        </p:txBody>
      </p:sp>
      <p:sp>
        <p:nvSpPr>
          <p:cNvPr id="9" name="Rettangolo 8">
            <a:extLst>
              <a:ext uri="{FF2B5EF4-FFF2-40B4-BE49-F238E27FC236}">
                <a16:creationId xmlns:a16="http://schemas.microsoft.com/office/drawing/2014/main" xmlns="" id="{F2BFBCE6-55AA-4ED4-8C17-C4378B921B55}"/>
              </a:ext>
            </a:extLst>
          </p:cNvPr>
          <p:cNvSpPr/>
          <p:nvPr/>
        </p:nvSpPr>
        <p:spPr>
          <a:xfrm>
            <a:off x="0" y="6152225"/>
            <a:ext cx="12192000" cy="70577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asellaDiTesto 16">
            <a:extLst>
              <a:ext uri="{FF2B5EF4-FFF2-40B4-BE49-F238E27FC236}">
                <a16:creationId xmlns:a16="http://schemas.microsoft.com/office/drawing/2014/main" xmlns="" id="{335CAD3D-7C66-478E-BC3C-A66BB1EC2012}"/>
              </a:ext>
            </a:extLst>
          </p:cNvPr>
          <p:cNvSpPr txBox="1"/>
          <p:nvPr/>
        </p:nvSpPr>
        <p:spPr>
          <a:xfrm>
            <a:off x="713329" y="1018904"/>
            <a:ext cx="10768922" cy="5940088"/>
          </a:xfrm>
          <a:prstGeom prst="rect">
            <a:avLst/>
          </a:prstGeom>
          <a:noFill/>
        </p:spPr>
        <p:txBody>
          <a:bodyPr wrap="square" rtlCol="0">
            <a:spAutoFit/>
          </a:bodyPr>
          <a:lstStyle/>
          <a:p>
            <a:pPr marL="457200" indent="-457200"/>
            <a:endParaRPr lang="it-IT" sz="2000" dirty="0">
              <a:solidFill>
                <a:srgbClr val="0070C0"/>
              </a:solidFill>
              <a:ea typeface="Tahoma" panose="020B0604030504040204" pitchFamily="34" charset="0"/>
              <a:cs typeface="Tahoma" panose="020B0604030504040204" pitchFamily="34" charset="0"/>
            </a:endParaRPr>
          </a:p>
          <a:p>
            <a:pPr marL="457200" indent="-457200"/>
            <a:r>
              <a:rPr lang="it-IT" sz="2000" dirty="0">
                <a:solidFill>
                  <a:srgbClr val="0070C0"/>
                </a:solidFill>
                <a:ea typeface="Tahoma" panose="020B0604030504040204" pitchFamily="34" charset="0"/>
                <a:cs typeface="Tahoma" panose="020B0604030504040204" pitchFamily="34" charset="0"/>
              </a:rPr>
              <a:t>        </a:t>
            </a:r>
            <a:r>
              <a:rPr lang="it-IT" sz="2000" b="1" dirty="0">
                <a:solidFill>
                  <a:srgbClr val="FF0000"/>
                </a:solidFill>
                <a:ea typeface="Tahoma" panose="020B0604030504040204" pitchFamily="34" charset="0"/>
                <a:cs typeface="Tahoma" panose="020B0604030504040204" pitchFamily="34" charset="0"/>
              </a:rPr>
              <a:t>Come si procede quando dalla PEC non si riesce a capire a chi attribuirne la responsabilità in fase di protocollazione?</a:t>
            </a: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lgn="just"/>
            <a:r>
              <a:rPr lang="it-IT" sz="2000" b="1" dirty="0">
                <a:solidFill>
                  <a:srgbClr val="0066CC"/>
                </a:solidFill>
                <a:ea typeface="Tahoma" panose="020B0604030504040204" pitchFamily="34" charset="0"/>
                <a:cs typeface="Tahoma" panose="020B0604030504040204" pitchFamily="34" charset="0"/>
              </a:rPr>
              <a:t>        Sappiamo benissimo che l’art 53, </a:t>
            </a:r>
            <a:r>
              <a:rPr lang="it-IT" sz="2000" b="1" dirty="0" err="1">
                <a:solidFill>
                  <a:srgbClr val="0066CC"/>
                </a:solidFill>
                <a:ea typeface="Tahoma" panose="020B0604030504040204" pitchFamily="34" charset="0"/>
                <a:cs typeface="Tahoma" panose="020B0604030504040204" pitchFamily="34" charset="0"/>
              </a:rPr>
              <a:t>co</a:t>
            </a:r>
            <a:r>
              <a:rPr lang="it-IT" sz="2000" b="1" dirty="0">
                <a:solidFill>
                  <a:srgbClr val="0066CC"/>
                </a:solidFill>
                <a:ea typeface="Tahoma" panose="020B0604030504040204" pitchFamily="34" charset="0"/>
                <a:cs typeface="Tahoma" panose="020B0604030504040204" pitchFamily="34" charset="0"/>
              </a:rPr>
              <a:t>. 5, DPR 445/2000 (TUDA) stabilisce che “</a:t>
            </a:r>
            <a:r>
              <a:rPr lang="it-IT" sz="2000" b="1" dirty="0">
                <a:solidFill>
                  <a:srgbClr val="0066CC"/>
                </a:solidFill>
              </a:rPr>
              <a:t>Sono oggetto di registrazione obbligatoria i documenti ricevuti e spediti dall'amministrazione e tutti i documenti informatici”, ma nella realtà non li protocolliamo tutti!</a:t>
            </a:r>
          </a:p>
          <a:p>
            <a:pPr marL="457200" indent="-457200" algn="just"/>
            <a:endParaRPr lang="it-IT" sz="2000" b="1" dirty="0">
              <a:solidFill>
                <a:srgbClr val="0066CC"/>
              </a:solidFill>
            </a:endParaRPr>
          </a:p>
          <a:p>
            <a:pPr marL="457200" indent="-457200" algn="just"/>
            <a:r>
              <a:rPr lang="it-IT" sz="2000" b="1" dirty="0">
                <a:solidFill>
                  <a:srgbClr val="0066CC"/>
                </a:solidFill>
                <a:ea typeface="Tahoma" panose="020B0604030504040204" pitchFamily="34" charset="0"/>
                <a:cs typeface="Tahoma" panose="020B0604030504040204" pitchFamily="34" charset="0"/>
              </a:rPr>
              <a:t>        Quando risulta impossibile attribuire la responsabilità di una PEC, </a:t>
            </a:r>
            <a:r>
              <a:rPr lang="it-IT" sz="2000" b="1" u="sng" dirty="0">
                <a:solidFill>
                  <a:srgbClr val="0066CC"/>
                </a:solidFill>
                <a:ea typeface="Tahoma" panose="020B0604030504040204" pitchFamily="34" charset="0"/>
                <a:cs typeface="Tahoma" panose="020B0604030504040204" pitchFamily="34" charset="0"/>
              </a:rPr>
              <a:t>manteniamo comunque il documento nel sistema di gestione documentale gestendolo e </a:t>
            </a:r>
            <a:r>
              <a:rPr lang="it-IT" sz="2000" b="1" u="sng" dirty="0" err="1">
                <a:solidFill>
                  <a:srgbClr val="0066CC"/>
                </a:solidFill>
                <a:ea typeface="Tahoma" panose="020B0604030504040204" pitchFamily="34" charset="0"/>
                <a:cs typeface="Tahoma" panose="020B0604030504040204" pitchFamily="34" charset="0"/>
              </a:rPr>
              <a:t>fascicolandolo</a:t>
            </a:r>
            <a:r>
              <a:rPr lang="it-IT" sz="2000" b="1" dirty="0">
                <a:solidFill>
                  <a:srgbClr val="0066CC"/>
                </a:solidFill>
                <a:ea typeface="Tahoma" panose="020B0604030504040204" pitchFamily="34" charset="0"/>
                <a:cs typeface="Tahoma" panose="020B0604030504040204" pitchFamily="34" charset="0"/>
              </a:rPr>
              <a:t>, senza dargli se possibile un numero di protocollo, ma permettendone comunque la ricerca e  la fruibilità</a:t>
            </a:r>
          </a:p>
          <a:p>
            <a:pPr marL="457200" indent="-457200" algn="just"/>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a:p>
            <a:pPr marL="457200" indent="-457200"/>
            <a:endParaRPr lang="it-IT" sz="2000" b="1" dirty="0">
              <a:solidFill>
                <a:srgbClr val="FF0000"/>
              </a:solidFill>
              <a:ea typeface="Tahoma" panose="020B0604030504040204" pitchFamily="34" charset="0"/>
              <a:cs typeface="Tahoma" panose="020B0604030504040204" pitchFamily="34" charset="0"/>
            </a:endParaRPr>
          </a:p>
        </p:txBody>
      </p:sp>
      <p:pic>
        <p:nvPicPr>
          <p:cNvPr id="20" name="Immagine 19" descr="Immagine che contiene testo, clipart&#10;&#10;Descrizione generata automaticamente">
            <a:extLst>
              <a:ext uri="{FF2B5EF4-FFF2-40B4-BE49-F238E27FC236}">
                <a16:creationId xmlns:a16="http://schemas.microsoft.com/office/drawing/2014/main" xmlns="" id="{ABEB0777-1031-437E-BB8C-28CC2A7278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1502" y="6279901"/>
            <a:ext cx="2543175" cy="542925"/>
          </a:xfrm>
          <a:prstGeom prst="rect">
            <a:avLst/>
          </a:prstGeom>
        </p:spPr>
      </p:pic>
      <p:pic>
        <p:nvPicPr>
          <p:cNvPr id="8" name="Immagine 7">
            <a:extLst>
              <a:ext uri="{FF2B5EF4-FFF2-40B4-BE49-F238E27FC236}">
                <a16:creationId xmlns:a16="http://schemas.microsoft.com/office/drawing/2014/main" xmlns="" id="{D89836D3-1AB5-4DF5-A8D1-71498817C6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41018" y="6332155"/>
            <a:ext cx="1675692" cy="420785"/>
          </a:xfrm>
          <a:prstGeom prst="rect">
            <a:avLst/>
          </a:prstGeom>
        </p:spPr>
      </p:pic>
    </p:spTree>
    <p:extLst>
      <p:ext uri="{BB962C8B-B14F-4D97-AF65-F5344CB8AC3E}">
        <p14:creationId xmlns:p14="http://schemas.microsoft.com/office/powerpoint/2010/main" val="172858317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736</TotalTime>
  <Words>704</Words>
  <Application>Microsoft Office PowerPoint</Application>
  <PresentationFormat>Widescreen</PresentationFormat>
  <Paragraphs>100</Paragraphs>
  <Slides>21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Calibri</vt:lpstr>
      <vt:lpstr>Calibri Light</vt:lpstr>
      <vt:lpstr>Tahoma</vt:lpstr>
      <vt:lpstr>Titillium Web</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1. PEC inviate da una singola persona tramite, ad esempio, la casella di posta elettronica certificata dello studio professionale  Soluzione: Registrare la PEC inserendo come mittente il singolo che invia il documento, ma NON inserire nell’anagrafica del singolo l’indirizzo PEC dello studio, metterlo in nota nella registrazione.  Perché non inserire in anagrafica la PEC dello studio?  Perché chi si occupa del procedimento potrebbe rispondere alla PEC tramite protocollo e la risposta andrebbe inviata alla PEC dello studio, mettendo a conoscenza di tutti  questioni che dovrebbero rimanere nella sfera del singolo (problemi di privacy!)  Perché semplicemente non è la sua PEC personale  </vt:lpstr>
      <vt:lpstr>2. PEC inviate da una persona per un’altra (es. genitore per figlio, amici, etc)  Soluzione: Registrare la PEC inserendo come mittente il singolo che invia il documento, ma NON inserire nell’anagrafica del singolo l’indirizzo PEC del terzo, metterlo in nota nella registrazione.   Perché non inserire in anagrafica la PEC dello terzo?  Perché chi si occupa del procedimento potrebbe rispondere alla PEC tramite protocollo e la risposta andrebbe inviata alla PEC del terzo, mettendo a conoscenza di quest’ultimo questioni che dovrebbero rimanere nella sfera del singolo (problemi di privacy!)  Perché semplicemente non è la sua PEC personale  Nelle selezioni pubbliche bisogna fare riferimento al bando come lex specialis: se il bando prevede l’invio della domanda di partecipazione da PEC nominale sarà competenza della commissione o del servizio responsabile del procedimento accettare o meno la candidatura, non del protocollo!  </vt:lpstr>
      <vt:lpstr>3. Documentazione trasmessa tramite più invii, ad esempio per una selezione (allegati troppo pesanti)  La prassi è quella di protocollare tutte le PEC inviate indicando nell’oggetto il numero dell’invio      </vt:lpstr>
      <vt:lpstr>4. Documentazione fiscale o sanzionatoria trasmessa alla PEC ufficiale di ateneo per persone che non lavorano più per l’ente           La soluzione trovata è quella di protocollare la PEC, responsabile del procedimento il servizio archivio di ateneo, fascicolarla e inviare a mezzo email normale la documentazione pervenuta al soggetto interessato. Comunicare poi, sempre a mezzo PEC al mittente (es Agenzia delle entrate, Comuni per violazioni del codice della strada, etc ) che la PEC di ateneo non è domicilio digitale del destinatario.       </vt:lpstr>
      <vt:lpstr>4. PEC multiple, tutte uguali, inviate dallo stesso mittente    La soluzione trovata è quella di protocollare solo la prima PEC, le altre, dopo aver controllato che siano esattamente uguali, rimangono come documenti non protocollati o bozze, responsabile del procedimento il servizio competente      </vt:lpstr>
      <vt:lpstr>1. Formati non accettati  Le “Linee Guida AgID sulla formazione, gestione e conservazione dei documenti informatici”, pagine 27-28, prevedono che “I formati da utilizzare nell’ambito delle presenti Linee guida sono quelli previsti dall’Allegato 2 […] È possibile utilizzare formati diversi da quelli elencati nell’Allegato 2 “Formati di file e riversamento”, effettuando una valutazione di interoperabilità”. Come ente stiamo cercando di adeguarci e di produrre documenti soltanto nei formati previsti, ma nelle more dell’adeguamento arrivano  PEC di rifiuto da parte di Enti che accettano soltanto i formati previsti dalle Linee Guida                 </vt:lpstr>
      <vt:lpstr>1. Formati non accettati  Il testo della PEC sopra riportata cita:           In questi casi procediamo alla registrazione della PEC, responsabile del procedimento il servizio che ha inviato la PEC con formati non corretti, stessa classificazione del protocollo in partenza.       In </vt:lpstr>
      <vt:lpstr>2. Problemi legati al file segnatura.xml  In queste PEC non si riesce a capire immediatamente il motivo dell’oggetto “Ricevuta Eccezione”, solo entrando nel file .xml  (allegato alla PEC) si legge che           In questi casi procediamo alla registrazione della PEC, responsabile del procedimento il servizio che ha inviato la PEC, stessa classificazione del protocollo in partenza.       In </vt:lpstr>
      <vt:lpstr>2. Problemi legati al file segnatura.xml  Altro esempio:          In questi casi procediamo sempre e comunque alla registrazione della PEC, responsabile del procedimento  è  il servizio che ha inviato la PEC, stessa classificazione del protocollo in partenza.       In </vt:lpstr>
      <vt:lpstr>2. Problemi legati al file segnatura.xml – il sigillo elettronico qualificato  Le Linee Guida sulla formazione, gestione e conservazione dei documenti informatici, allegato 6, pagina 5, prevedono che: “ Il sistema informatico dell’AOO mittente:  • DEVE riportare nella segnatura di protocollo l'impronta del documento principale e, se presenti, degli allegati;  • DEVE assicurare l’autenticità e integrità della segnatura di protocollo attuando le regole tecniche in materia di firma elettronica dei documenti informatici emanate dall’AgID conformemente al regolamento UE n 910/2014, nel dettaglio applicando un “sigillo elettronico qualificato” previsti alla sezione 5 del regolamento UE n 910/2014 utilizzando il profilo XAdES baseline B level signatures definito in ETSI EN 319 132-1 v1.1.1.   Il sigillo elettronico è in sostanza la firma digitale di una persona giuridica e come tutte le firme digitali porta con sé problemi di riconoscimento della firma stessa, quindi arrivano PEC di ricevute eccezione che segnalano problemi col sigillo. Come per le altre PEC descritte in precedenza, le protocolliamo  e le attribuiamo al servizio che ha inviato la PEC in partenza.     In questi casi procediamo sempre e comunque alla del procedimento  èil servizio che ha inviato la PEC, stessa classificazione del protocollo in partenza.       In </vt:lpstr>
      <vt:lpstr>  </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Agenzia per l'Italia Digitale</dc:creator>
  <cp:lastModifiedBy>Cinzia</cp:lastModifiedBy>
  <cp:revision>74</cp:revision>
  <dcterms:created xsi:type="dcterms:W3CDTF">2021-01-18T18:41:09Z</dcterms:created>
  <dcterms:modified xsi:type="dcterms:W3CDTF">2022-10-20T17:08:18Z</dcterms:modified>
</cp:coreProperties>
</file>